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1090" r:id="rId2"/>
    <p:sldId id="1206" r:id="rId3"/>
    <p:sldId id="1243" r:id="rId4"/>
    <p:sldId id="1219" r:id="rId5"/>
    <p:sldId id="1220" r:id="rId6"/>
    <p:sldId id="1244" r:id="rId7"/>
    <p:sldId id="1212" r:id="rId8"/>
    <p:sldId id="1253" r:id="rId9"/>
    <p:sldId id="1245" r:id="rId10"/>
    <p:sldId id="1246" r:id="rId11"/>
    <p:sldId id="1240" r:id="rId12"/>
    <p:sldId id="1247" r:id="rId13"/>
    <p:sldId id="1242" r:id="rId14"/>
    <p:sldId id="1249" r:id="rId15"/>
    <p:sldId id="1229" r:id="rId16"/>
    <p:sldId id="1250" r:id="rId17"/>
    <p:sldId id="1251" r:id="rId18"/>
    <p:sldId id="1234" r:id="rId19"/>
    <p:sldId id="1252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91B06-D65B-4300-A9A4-8BC535A5AA79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E2F56-E60C-445F-A848-E606FE79F8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E3FC3-903F-42B6-BFB6-1FF4CA4D4C2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8625A-A816-F31B-061E-1FBBC0405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CE134EA-1A9A-414D-B997-B7660A43A7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C4A4D86-BF01-BD7A-80EA-E9CEB132D0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BB9249-CAEF-CDFF-89F0-2F099BC11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3E031-9567-450D-A2E4-81C7A4BCAFD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867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/>
            <a:r>
              <a:rPr lang="zh-CN" altLang="en-US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是一种衡量车辆燃油经济性和排放的新方法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A5E3FC3-903F-42B6-BFB6-1FF4CA4D4C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E3CE8-BC7E-1F22-5F94-E96FB0D4B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40050BD-580A-27DF-CEB3-D02B8F80A9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6FE6EC3-0AFF-325D-165D-239D3FDB90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4BB087-5A1A-85BE-D8C9-2FDE86272C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3E031-9567-450D-A2E4-81C7A4BCAFD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712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A5E3FC3-903F-42B6-BFB6-1FF4CA4D4C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03E57-B355-F69E-8B24-A9058CC15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BFD537E-9174-A9D2-342E-245B66EF32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789003D-D64F-6C94-8540-CDBA51E39D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609727-DEB0-15B4-9483-DD8A749499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3E031-9567-450D-A2E4-81C7A4BCAFD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105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A5E3FC3-903F-42B6-BFB6-1FF4CA4D4C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AFAD7-45A5-D7F8-B11C-D03DB0CB7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AFE0F2C-0153-7628-4A8B-B775809F1F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007DCE4-E3CF-7282-6F19-5217A7A683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B35B15-974B-3ADF-11AF-761809C9B8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A5E3FC3-903F-42B6-BFB6-1FF4CA4D4C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128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49E22-7D0B-9B79-91DD-2B2F352C5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61C3345-0EA8-784B-B5D0-0D2FE16CFC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31334B8-56BE-9171-04BE-9209ECC71E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190806-FB5D-E45B-AECE-E11B36C719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3E031-9567-450D-A2E4-81C7A4BCAFD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024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A5E3FC3-903F-42B6-BFB6-1FF4CA4D4C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18323-03C2-C9F8-9B3B-72B23A0C9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B482EDA-007E-BAC3-268B-1C2C59AE0C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DD49076-3F86-DD7B-95B7-6E0ECE097E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A75F5D-7933-286D-AB0B-1AF116D824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E3FC3-903F-42B6-BFB6-1FF4CA4D4C2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494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3E031-9567-450D-A2E4-81C7A4BCAFD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3474F-F5C7-F038-B50A-F20513E7C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D8798A5-BBE5-7352-0BA9-B047083404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FFD17F7-02D0-D7FE-EC0F-07F01E2E5F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61B2D1-5328-B12E-F3E9-F988561684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3E031-9567-450D-A2E4-81C7A4BCAFD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441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A5E3FC3-903F-42B6-BFB6-1FF4CA4D4C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A5E3FC3-903F-42B6-BFB6-1FF4CA4D4C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653A9-2B06-3DA4-22AA-A43696389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AC6D331-6FE1-363A-1901-7F0205C8F1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7A5AAE8-6CE8-7A1F-BBC8-C993037D05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3ADB20-DEF0-57F1-BDAF-4F33134188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3E031-9567-450D-A2E4-81C7A4BCAFD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203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A5E3FC3-903F-42B6-BFB6-1FF4CA4D4C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3687A-C7E3-4C34-0898-4B1D0A09E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32B4E20-20C7-88A8-D5DB-C881C945F7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8F94E40-D960-C08B-008F-5B84CBA328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365977-5F3F-2B84-EA06-6957509A7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A5E3FC3-903F-42B6-BFB6-1FF4CA4D4C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8022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BF38E-3E78-8CA8-58C7-180EB8E41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09B9C01-F84B-FD00-27E0-BAEAAE4927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ACD3A4D-9153-AB6D-B46F-C701BFC78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24D54A-CE76-362D-DABB-EC6B87E987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A5E3FC3-903F-42B6-BFB6-1FF4CA4D4C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8589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BADE-58EE-492B-897B-EB13BBB6DE39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32D4-B400-492E-90C3-E81DFCA9D9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BADE-58EE-492B-897B-EB13BBB6DE39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32D4-B400-492E-90C3-E81DFCA9D9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BADE-58EE-492B-897B-EB13BBB6DE39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32D4-B400-492E-90C3-E81DFCA9D9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286373" y="339259"/>
            <a:ext cx="5028085" cy="608593"/>
            <a:chOff x="2030933" y="192309"/>
            <a:chExt cx="4068877" cy="51033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2030933" y="702642"/>
              <a:ext cx="1227037" cy="0"/>
            </a:xfrm>
            <a:prstGeom prst="line">
              <a:avLst/>
            </a:prstGeom>
            <a:ln w="635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2865722" y="702642"/>
              <a:ext cx="3234088" cy="1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580345" y="192309"/>
              <a:ext cx="0" cy="372532"/>
            </a:xfrm>
            <a:prstGeom prst="line">
              <a:avLst/>
            </a:prstGeom>
            <a:noFill/>
            <a:ln w="22225" cap="flat" cmpd="sng" algn="ctr">
              <a:solidFill>
                <a:srgbClr val="002060"/>
              </a:solidFill>
              <a:prstDash val="solid"/>
              <a:miter lim="800000"/>
            </a:ln>
            <a:effectLst/>
          </p:spPr>
        </p:cxnSp>
      </p:grp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0756"/>
            <a:ext cx="12191992" cy="1377244"/>
          </a:xfrm>
          <a:prstGeom prst="rect">
            <a:avLst/>
          </a:prstGeom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11077302" y="6434731"/>
            <a:ext cx="1008024" cy="365125"/>
          </a:xfrm>
        </p:spPr>
        <p:txBody>
          <a:bodyPr/>
          <a:lstStyle/>
          <a:p>
            <a:fld id="{C5C36CC5-745B-4F48-9407-0376E0C56ED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 descr="附件：北京航空航天大学标志组合汇总(1)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980170" y="116612"/>
            <a:ext cx="3401060" cy="906780"/>
          </a:xfrm>
          <a:prstGeom prst="rect">
            <a:avLst/>
          </a:prstGeom>
        </p:spPr>
      </p:pic>
      <p:pic>
        <p:nvPicPr>
          <p:cNvPr id="10" name="Picture 2" descr="北京航空航天大学机械工程及自动化学院_360百科">
            <a:extLst>
              <a:ext uri="{FF2B5EF4-FFF2-40B4-BE49-F238E27FC236}">
                <a16:creationId xmlns:a16="http://schemas.microsoft.com/office/drawing/2014/main" id="{13F7E059-DB68-F492-0A73-08F5CFE189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73" y="116612"/>
            <a:ext cx="803584" cy="80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BADE-58EE-492B-897B-EB13BBB6DE39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32D4-B400-492E-90C3-E81DFCA9D9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BADE-58EE-492B-897B-EB13BBB6DE39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32D4-B400-492E-90C3-E81DFCA9D9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BADE-58EE-492B-897B-EB13BBB6DE39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32D4-B400-492E-90C3-E81DFCA9D9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BADE-58EE-492B-897B-EB13BBB6DE39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32D4-B400-492E-90C3-E81DFCA9D9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BADE-58EE-492B-897B-EB13BBB6DE39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32D4-B400-492E-90C3-E81DFCA9D9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BADE-58EE-492B-897B-EB13BBB6DE39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32D4-B400-492E-90C3-E81DFCA9D9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BADE-58EE-492B-897B-EB13BBB6DE39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32D4-B400-492E-90C3-E81DFCA9D9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BADE-58EE-492B-897B-EB13BBB6DE39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32D4-B400-492E-90C3-E81DFCA9D9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3BADE-58EE-492B-897B-EB13BBB6DE39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332D4-B400-492E-90C3-E81DFCA9D9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8.jpe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" y="1390876"/>
            <a:ext cx="12192001" cy="2667455"/>
          </a:xfrm>
          <a:prstGeom prst="rect">
            <a:avLst/>
          </a:prstGeom>
          <a:solidFill>
            <a:srgbClr val="002060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08408" y="2021110"/>
            <a:ext cx="91489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桂宝山年末汇报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952612" y="5069835"/>
            <a:ext cx="4764990" cy="58105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2024.12.28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 flipV="1">
            <a:off x="1" y="3820138"/>
            <a:ext cx="12191999" cy="299837"/>
          </a:xfrm>
          <a:prstGeom prst="rect">
            <a:avLst/>
          </a:prstGeom>
          <a:solidFill>
            <a:schemeClr val="tx1">
              <a:lumMod val="50000"/>
              <a:lumOff val="50000"/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94"/>
            <a:ext cx="12296631" cy="1315977"/>
          </a:xfrm>
          <a:prstGeom prst="rect">
            <a:avLst/>
          </a:prstGeom>
        </p:spPr>
      </p:pic>
      <p:pic>
        <p:nvPicPr>
          <p:cNvPr id="1026" name="Picture 2" descr="北京航空航天大学机械工程及自动化学院_360百科">
            <a:extLst>
              <a:ext uri="{FF2B5EF4-FFF2-40B4-BE49-F238E27FC236}">
                <a16:creationId xmlns:a16="http://schemas.microsoft.com/office/drawing/2014/main" id="{ED15CCAF-0B6A-F083-0C48-49F608EA7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542" y="216900"/>
            <a:ext cx="996963" cy="99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BAE38-33FA-D7B1-5E60-63D32D9A7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>
            <a:extLst>
              <a:ext uri="{FF2B5EF4-FFF2-40B4-BE49-F238E27FC236}">
                <a16:creationId xmlns:a16="http://schemas.microsoft.com/office/drawing/2014/main" id="{2A0D25A0-C917-529D-029E-D89AEE418B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2" r="1"/>
          <a:stretch>
            <a:fillRect/>
          </a:stretch>
        </p:blipFill>
        <p:spPr>
          <a:xfrm>
            <a:off x="619126" y="1437757"/>
            <a:ext cx="4315340" cy="4857105"/>
          </a:xfrm>
          <a:prstGeom prst="rect">
            <a:avLst/>
          </a:prstGeom>
          <a:solidFill>
            <a:schemeClr val="bg1">
              <a:alpha val="83000"/>
            </a:schemeClr>
          </a:solidFill>
        </p:spPr>
      </p:pic>
      <p:sp>
        <p:nvSpPr>
          <p:cNvPr id="111" name="矩形 110">
            <a:extLst>
              <a:ext uri="{FF2B5EF4-FFF2-40B4-BE49-F238E27FC236}">
                <a16:creationId xmlns:a16="http://schemas.microsoft.com/office/drawing/2014/main" id="{231D54CC-AC96-7942-C375-91B65E21D9F6}"/>
              </a:ext>
            </a:extLst>
          </p:cNvPr>
          <p:cNvSpPr/>
          <p:nvPr/>
        </p:nvSpPr>
        <p:spPr>
          <a:xfrm>
            <a:off x="434898" y="390293"/>
            <a:ext cx="11327780" cy="6062546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5971304-E16B-E8F9-0825-C5B06C55146D}"/>
              </a:ext>
            </a:extLst>
          </p:cNvPr>
          <p:cNvSpPr/>
          <p:nvPr/>
        </p:nvSpPr>
        <p:spPr>
          <a:xfrm>
            <a:off x="581722" y="557561"/>
            <a:ext cx="11028556" cy="5742878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AAE77BA-05AB-2C9E-7752-45E2AA873E95}"/>
              </a:ext>
            </a:extLst>
          </p:cNvPr>
          <p:cNvSpPr txBox="1"/>
          <p:nvPr/>
        </p:nvSpPr>
        <p:spPr>
          <a:xfrm>
            <a:off x="3826876" y="793418"/>
            <a:ext cx="42127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4400" b="1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400" b="1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endParaRPr lang="zh-CN" altLang="en-US" sz="4400" b="1" dirty="0"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0CB1F983-D5D8-7D91-5F9E-258278C8D72A}"/>
              </a:ext>
            </a:extLst>
          </p:cNvPr>
          <p:cNvSpPr/>
          <p:nvPr/>
        </p:nvSpPr>
        <p:spPr>
          <a:xfrm>
            <a:off x="0" y="5731726"/>
            <a:ext cx="12192000" cy="1126273"/>
          </a:xfrm>
          <a:custGeom>
            <a:avLst/>
            <a:gdLst>
              <a:gd name="connsiteX0" fmla="*/ 6096000 w 12192000"/>
              <a:gd name="connsiteY0" fmla="*/ 0 h 1016000"/>
              <a:gd name="connsiteX1" fmla="*/ 11872101 w 12192000"/>
              <a:gd name="connsiteY1" fmla="*/ 363047 h 1016000"/>
              <a:gd name="connsiteX2" fmla="*/ 12192000 w 12192000"/>
              <a:gd name="connsiteY2" fmla="*/ 416457 h 1016000"/>
              <a:gd name="connsiteX3" fmla="*/ 12192000 w 12192000"/>
              <a:gd name="connsiteY3" fmla="*/ 1016000 h 1016000"/>
              <a:gd name="connsiteX4" fmla="*/ 0 w 12192000"/>
              <a:gd name="connsiteY4" fmla="*/ 1016000 h 1016000"/>
              <a:gd name="connsiteX5" fmla="*/ 0 w 12192000"/>
              <a:gd name="connsiteY5" fmla="*/ 416457 h 1016000"/>
              <a:gd name="connsiteX6" fmla="*/ 319900 w 12192000"/>
              <a:gd name="connsiteY6" fmla="*/ 363047 h 1016000"/>
              <a:gd name="connsiteX7" fmla="*/ 6096000 w 12192000"/>
              <a:gd name="connsiteY7" fmla="*/ 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016000">
                <a:moveTo>
                  <a:pt x="6096000" y="0"/>
                </a:moveTo>
                <a:cubicBezTo>
                  <a:pt x="8351708" y="0"/>
                  <a:pt x="10393868" y="138738"/>
                  <a:pt x="11872101" y="363047"/>
                </a:cubicBezTo>
                <a:lnTo>
                  <a:pt x="12192000" y="416457"/>
                </a:lnTo>
                <a:lnTo>
                  <a:pt x="12192000" y="1016000"/>
                </a:lnTo>
                <a:lnTo>
                  <a:pt x="0" y="1016000"/>
                </a:lnTo>
                <a:lnTo>
                  <a:pt x="0" y="416457"/>
                </a:lnTo>
                <a:lnTo>
                  <a:pt x="319900" y="363047"/>
                </a:lnTo>
                <a:cubicBezTo>
                  <a:pt x="1798133" y="138738"/>
                  <a:pt x="3840293" y="0"/>
                  <a:pt x="6096000" y="0"/>
                </a:cubicBezTo>
                <a:close/>
              </a:path>
            </a:pathLst>
          </a:cu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101ECFD-B1E3-75EA-C3B6-9101ED2A494F}"/>
              </a:ext>
            </a:extLst>
          </p:cNvPr>
          <p:cNvGrpSpPr/>
          <p:nvPr/>
        </p:nvGrpSpPr>
        <p:grpSpPr>
          <a:xfrm>
            <a:off x="5369364" y="1676149"/>
            <a:ext cx="4710235" cy="646331"/>
            <a:chOff x="6214939" y="1980585"/>
            <a:chExt cx="4710235" cy="64633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4940701-A7B9-9B15-CAAA-672037C6DB50}"/>
                </a:ext>
              </a:extLst>
            </p:cNvPr>
            <p:cNvSpPr txBox="1"/>
            <p:nvPr/>
          </p:nvSpPr>
          <p:spPr>
            <a:xfrm>
              <a:off x="6214939" y="1980585"/>
              <a:ext cx="24884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02060"/>
                  </a:solidFill>
                </a:rPr>
                <a:t>01</a:t>
              </a:r>
              <a:endParaRPr lang="zh-CN" altLang="en-US" sz="3600" b="1" dirty="0">
                <a:solidFill>
                  <a:srgbClr val="002060"/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0BF86B7-9D40-A78D-DDF4-D1BD2F6D416E}"/>
                </a:ext>
              </a:extLst>
            </p:cNvPr>
            <p:cNvSpPr txBox="1"/>
            <p:nvPr/>
          </p:nvSpPr>
          <p:spPr>
            <a:xfrm>
              <a:off x="7287901" y="2019773"/>
              <a:ext cx="36372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毕设情况</a:t>
              </a: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AF6336F-418A-9AA6-59CB-6D8F027EB959}"/>
                </a:ext>
              </a:extLst>
            </p:cNvPr>
            <p:cNvCxnSpPr/>
            <p:nvPr/>
          </p:nvCxnSpPr>
          <p:spPr>
            <a:xfrm>
              <a:off x="7039414" y="2101489"/>
              <a:ext cx="0" cy="4213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D2B70BEC-2E0E-F127-8328-0567F19CCC6C}"/>
              </a:ext>
            </a:extLst>
          </p:cNvPr>
          <p:cNvGrpSpPr/>
          <p:nvPr/>
        </p:nvGrpSpPr>
        <p:grpSpPr>
          <a:xfrm>
            <a:off x="5392592" y="2208163"/>
            <a:ext cx="6013513" cy="654653"/>
            <a:chOff x="6460367" y="1959208"/>
            <a:chExt cx="4399790" cy="654653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AE245BC-3A87-2B9D-774C-74D4A325FFAB}"/>
                </a:ext>
              </a:extLst>
            </p:cNvPr>
            <p:cNvSpPr txBox="1"/>
            <p:nvPr/>
          </p:nvSpPr>
          <p:spPr>
            <a:xfrm>
              <a:off x="6460367" y="1959208"/>
              <a:ext cx="21612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02060"/>
                  </a:solidFill>
                </a:rPr>
                <a:t>02</a:t>
              </a:r>
              <a:endParaRPr lang="zh-CN" altLang="en-US" sz="3600" b="1" dirty="0">
                <a:solidFill>
                  <a:srgbClr val="002060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49E2D04-9920-B838-D758-74DD162650C3}"/>
                </a:ext>
              </a:extLst>
            </p:cNvPr>
            <p:cNvSpPr txBox="1"/>
            <p:nvPr/>
          </p:nvSpPr>
          <p:spPr>
            <a:xfrm>
              <a:off x="7222884" y="2029086"/>
              <a:ext cx="36372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论文学习情况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EE6EFE2-BFF5-8921-7096-7ED02D45F9AA}"/>
                </a:ext>
              </a:extLst>
            </p:cNvPr>
            <p:cNvCxnSpPr/>
            <p:nvPr/>
          </p:nvCxnSpPr>
          <p:spPr>
            <a:xfrm>
              <a:off x="7039414" y="2101489"/>
              <a:ext cx="0" cy="4213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D159D75-23F5-78C7-0B15-4594C50392F8}"/>
              </a:ext>
            </a:extLst>
          </p:cNvPr>
          <p:cNvGrpSpPr/>
          <p:nvPr/>
        </p:nvGrpSpPr>
        <p:grpSpPr>
          <a:xfrm>
            <a:off x="5396588" y="2799538"/>
            <a:ext cx="4683011" cy="646331"/>
            <a:chOff x="6242163" y="1958514"/>
            <a:chExt cx="4683011" cy="646331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698703A-ABE5-2CF3-11BE-3C6CD4306E61}"/>
                </a:ext>
              </a:extLst>
            </p:cNvPr>
            <p:cNvSpPr txBox="1"/>
            <p:nvPr/>
          </p:nvSpPr>
          <p:spPr>
            <a:xfrm>
              <a:off x="6242163" y="1958514"/>
              <a:ext cx="11401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03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0B63EC2-6AA6-A745-3B24-6B3E9D860458}"/>
                </a:ext>
              </a:extLst>
            </p:cNvPr>
            <p:cNvSpPr txBox="1"/>
            <p:nvPr/>
          </p:nvSpPr>
          <p:spPr>
            <a:xfrm>
              <a:off x="7287901" y="2019773"/>
              <a:ext cx="36372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3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学习情况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9E0E4A5-7532-5A79-C765-4EBDD91D0549}"/>
                </a:ext>
              </a:extLst>
            </p:cNvPr>
            <p:cNvCxnSpPr/>
            <p:nvPr/>
          </p:nvCxnSpPr>
          <p:spPr>
            <a:xfrm>
              <a:off x="7039414" y="2101489"/>
              <a:ext cx="0" cy="4213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D6D4BB0-50F8-A652-D382-65629D7AE38A}"/>
              </a:ext>
            </a:extLst>
          </p:cNvPr>
          <p:cNvGrpSpPr/>
          <p:nvPr/>
        </p:nvGrpSpPr>
        <p:grpSpPr>
          <a:xfrm>
            <a:off x="5392592" y="3444658"/>
            <a:ext cx="4687007" cy="646331"/>
            <a:chOff x="6238167" y="1988994"/>
            <a:chExt cx="4687007" cy="646331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80FAAD8-6019-D861-D90F-36F7AAC72D6A}"/>
                </a:ext>
              </a:extLst>
            </p:cNvPr>
            <p:cNvSpPr txBox="1"/>
            <p:nvPr/>
          </p:nvSpPr>
          <p:spPr>
            <a:xfrm>
              <a:off x="6238167" y="1988994"/>
              <a:ext cx="1590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02060"/>
                  </a:solidFill>
                </a:rPr>
                <a:t>04</a:t>
              </a:r>
              <a:endParaRPr lang="zh-CN" altLang="en-US" sz="3600" b="1" dirty="0">
                <a:solidFill>
                  <a:srgbClr val="002060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00C575C-7887-9194-FA82-38183EA70778}"/>
                </a:ext>
              </a:extLst>
            </p:cNvPr>
            <p:cNvSpPr txBox="1"/>
            <p:nvPr/>
          </p:nvSpPr>
          <p:spPr>
            <a:xfrm>
              <a:off x="7287901" y="2019773"/>
              <a:ext cx="36372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Rust</a:t>
              </a:r>
              <a:r>
                <a:rPr lang="zh-CN" altLang="en-US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学习情况</a:t>
              </a:r>
              <a:r>
                <a:rPr lang="en-US" altLang="zh-CN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endPara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0B2E798-9945-2D2A-FCBA-8EA2CF42957A}"/>
                </a:ext>
              </a:extLst>
            </p:cNvPr>
            <p:cNvCxnSpPr/>
            <p:nvPr/>
          </p:nvCxnSpPr>
          <p:spPr>
            <a:xfrm>
              <a:off x="7039414" y="2101489"/>
              <a:ext cx="0" cy="4213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519918F-5D5E-CA2B-23B0-4A30621E6E16}"/>
              </a:ext>
            </a:extLst>
          </p:cNvPr>
          <p:cNvGrpSpPr/>
          <p:nvPr/>
        </p:nvGrpSpPr>
        <p:grpSpPr>
          <a:xfrm>
            <a:off x="5392592" y="4020604"/>
            <a:ext cx="5435428" cy="646331"/>
            <a:chOff x="6238167" y="1988994"/>
            <a:chExt cx="5435428" cy="646331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051B4B1-8045-99B9-DCEA-3AA4FC40C6E8}"/>
                </a:ext>
              </a:extLst>
            </p:cNvPr>
            <p:cNvSpPr txBox="1"/>
            <p:nvPr/>
          </p:nvSpPr>
          <p:spPr>
            <a:xfrm>
              <a:off x="6238167" y="1988994"/>
              <a:ext cx="1590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02060"/>
                  </a:solidFill>
                </a:rPr>
                <a:t>05</a:t>
              </a:r>
              <a:endParaRPr lang="zh-CN" altLang="en-US" sz="3600" b="1" dirty="0">
                <a:solidFill>
                  <a:srgbClr val="002060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CC1EA30-7E44-3D15-44AC-FE2ED73F2388}"/>
                </a:ext>
              </a:extLst>
            </p:cNvPr>
            <p:cNvSpPr txBox="1"/>
            <p:nvPr/>
          </p:nvSpPr>
          <p:spPr>
            <a:xfrm>
              <a:off x="7287901" y="2019773"/>
              <a:ext cx="43856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ROS</a:t>
              </a:r>
              <a:r>
                <a:rPr lang="zh-CN" altLang="en-US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学习情况</a:t>
              </a: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61198259-C4D1-7B7C-4E8D-D1CF6DFC0110}"/>
                </a:ext>
              </a:extLst>
            </p:cNvPr>
            <p:cNvCxnSpPr/>
            <p:nvPr/>
          </p:nvCxnSpPr>
          <p:spPr>
            <a:xfrm>
              <a:off x="7039414" y="2101489"/>
              <a:ext cx="0" cy="4213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C6B040F-047A-FE07-6544-3AF8EF232FC5}"/>
              </a:ext>
            </a:extLst>
          </p:cNvPr>
          <p:cNvGrpSpPr/>
          <p:nvPr/>
        </p:nvGrpSpPr>
        <p:grpSpPr>
          <a:xfrm>
            <a:off x="5392592" y="4676436"/>
            <a:ext cx="5435428" cy="646331"/>
            <a:chOff x="6238167" y="1988994"/>
            <a:chExt cx="5435428" cy="646331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AB0C5F6-1AB1-C6D2-1B6C-AA1235090734}"/>
                </a:ext>
              </a:extLst>
            </p:cNvPr>
            <p:cNvSpPr txBox="1"/>
            <p:nvPr/>
          </p:nvSpPr>
          <p:spPr>
            <a:xfrm>
              <a:off x="6238167" y="1988994"/>
              <a:ext cx="1590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02060"/>
                  </a:solidFill>
                </a:rPr>
                <a:t>06</a:t>
              </a:r>
              <a:endParaRPr lang="zh-CN" altLang="en-US" sz="3600" b="1" dirty="0">
                <a:solidFill>
                  <a:srgbClr val="002060"/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C84444D-BCC2-320E-EB4B-33D25A467646}"/>
                </a:ext>
              </a:extLst>
            </p:cNvPr>
            <p:cNvSpPr txBox="1"/>
            <p:nvPr/>
          </p:nvSpPr>
          <p:spPr>
            <a:xfrm>
              <a:off x="7287901" y="2019773"/>
              <a:ext cx="43856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存在问题与后续规划</a:t>
              </a: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2C5DE698-5BFE-DC1D-E8C6-66B2612FEF75}"/>
                </a:ext>
              </a:extLst>
            </p:cNvPr>
            <p:cNvCxnSpPr/>
            <p:nvPr/>
          </p:nvCxnSpPr>
          <p:spPr>
            <a:xfrm>
              <a:off x="7039414" y="2101489"/>
              <a:ext cx="0" cy="4213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6546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9281" y="200721"/>
            <a:ext cx="4150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 Python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学习情况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0" y="6202800"/>
            <a:ext cx="12192000" cy="655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 descr="img">
            <a:extLst>
              <a:ext uri="{FF2B5EF4-FFF2-40B4-BE49-F238E27FC236}">
                <a16:creationId xmlns:a16="http://schemas.microsoft.com/office/drawing/2014/main" id="{678AC6C1-0EE6-44E1-37EF-1E4257313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96" y="1880378"/>
            <a:ext cx="5253516" cy="370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3">
            <a:extLst>
              <a:ext uri="{FF2B5EF4-FFF2-40B4-BE49-F238E27FC236}">
                <a16:creationId xmlns:a16="http://schemas.microsoft.com/office/drawing/2014/main" id="{EEB43644-C957-5C56-DE99-BA0071D78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3964" y="2896037"/>
            <a:ext cx="565756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登录与验证码识别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en-US" dirty="0">
                <a:latin typeface="Arial" panose="020B0604020202020204" pitchFamily="34" charset="0"/>
              </a:rPr>
              <a:t>使用</a:t>
            </a:r>
            <a:r>
              <a:rPr lang="en-US" altLang="zh-CN" dirty="0">
                <a:latin typeface="Arial" panose="020B0604020202020204" pitchFamily="34" charset="0"/>
              </a:rPr>
              <a:t>request</a:t>
            </a:r>
            <a:r>
              <a:rPr lang="zh-CN" altLang="en-US" dirty="0">
                <a:latin typeface="Arial" panose="020B0604020202020204" pitchFamily="34" charset="0"/>
              </a:rPr>
              <a:t>库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登录后保存cookies以便访问数据。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使用云打码平台自动识别验证码，实现自动登录。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数据爬取与处理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访问SF时效页面，爬取相关的时效信息数据。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数据合成与存储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下载所需数据并进行后续分析或处理。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处理爬取的数据并整合，保存为所需的格式，供后续使用或分析。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921F4D2-3660-9AC2-73FD-23D815583115}"/>
              </a:ext>
            </a:extLst>
          </p:cNvPr>
          <p:cNvSpPr txBox="1"/>
          <p:nvPr/>
        </p:nvSpPr>
        <p:spPr>
          <a:xfrm>
            <a:off x="417137" y="1212181"/>
            <a:ext cx="2260076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顺丰时效爬取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5" name="Picture 5" descr="在职爬虫工程师，带给大家超简单 Python 爬虫教程-云社区-华为云">
            <a:extLst>
              <a:ext uri="{FF2B5EF4-FFF2-40B4-BE49-F238E27FC236}">
                <a16:creationId xmlns:a16="http://schemas.microsoft.com/office/drawing/2014/main" id="{805650B7-EF4F-BFCE-AF33-66899D967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918" y="1099641"/>
            <a:ext cx="3394434" cy="134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452F6-9D96-A950-3013-EBA2F1CDD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>
            <a:extLst>
              <a:ext uri="{FF2B5EF4-FFF2-40B4-BE49-F238E27FC236}">
                <a16:creationId xmlns:a16="http://schemas.microsoft.com/office/drawing/2014/main" id="{FCB192BD-4455-3339-3683-634F32D258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2" r="1"/>
          <a:stretch>
            <a:fillRect/>
          </a:stretch>
        </p:blipFill>
        <p:spPr>
          <a:xfrm>
            <a:off x="619126" y="1437757"/>
            <a:ext cx="4315340" cy="4857105"/>
          </a:xfrm>
          <a:prstGeom prst="rect">
            <a:avLst/>
          </a:prstGeom>
          <a:solidFill>
            <a:schemeClr val="bg1">
              <a:alpha val="83000"/>
            </a:schemeClr>
          </a:solidFill>
        </p:spPr>
      </p:pic>
      <p:sp>
        <p:nvSpPr>
          <p:cNvPr id="111" name="矩形 110">
            <a:extLst>
              <a:ext uri="{FF2B5EF4-FFF2-40B4-BE49-F238E27FC236}">
                <a16:creationId xmlns:a16="http://schemas.microsoft.com/office/drawing/2014/main" id="{0A4FDDF1-6B0C-1331-B98E-B5945904388F}"/>
              </a:ext>
            </a:extLst>
          </p:cNvPr>
          <p:cNvSpPr/>
          <p:nvPr/>
        </p:nvSpPr>
        <p:spPr>
          <a:xfrm>
            <a:off x="434898" y="390293"/>
            <a:ext cx="11327780" cy="6062546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53317D1B-F169-BC68-CED5-1DB466F0ACB9}"/>
              </a:ext>
            </a:extLst>
          </p:cNvPr>
          <p:cNvSpPr/>
          <p:nvPr/>
        </p:nvSpPr>
        <p:spPr>
          <a:xfrm>
            <a:off x="581722" y="557561"/>
            <a:ext cx="11028556" cy="5742878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C065EE-7258-A2F8-6C33-2B58E369DDC2}"/>
              </a:ext>
            </a:extLst>
          </p:cNvPr>
          <p:cNvSpPr txBox="1"/>
          <p:nvPr/>
        </p:nvSpPr>
        <p:spPr>
          <a:xfrm>
            <a:off x="3826876" y="793418"/>
            <a:ext cx="42127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4400" b="1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400" b="1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endParaRPr lang="zh-CN" altLang="en-US" sz="4400" b="1" dirty="0"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DE06A4F9-C662-8BEC-B69B-4794AF9049F1}"/>
              </a:ext>
            </a:extLst>
          </p:cNvPr>
          <p:cNvSpPr/>
          <p:nvPr/>
        </p:nvSpPr>
        <p:spPr>
          <a:xfrm>
            <a:off x="0" y="5731726"/>
            <a:ext cx="12192000" cy="1126273"/>
          </a:xfrm>
          <a:custGeom>
            <a:avLst/>
            <a:gdLst>
              <a:gd name="connsiteX0" fmla="*/ 6096000 w 12192000"/>
              <a:gd name="connsiteY0" fmla="*/ 0 h 1016000"/>
              <a:gd name="connsiteX1" fmla="*/ 11872101 w 12192000"/>
              <a:gd name="connsiteY1" fmla="*/ 363047 h 1016000"/>
              <a:gd name="connsiteX2" fmla="*/ 12192000 w 12192000"/>
              <a:gd name="connsiteY2" fmla="*/ 416457 h 1016000"/>
              <a:gd name="connsiteX3" fmla="*/ 12192000 w 12192000"/>
              <a:gd name="connsiteY3" fmla="*/ 1016000 h 1016000"/>
              <a:gd name="connsiteX4" fmla="*/ 0 w 12192000"/>
              <a:gd name="connsiteY4" fmla="*/ 1016000 h 1016000"/>
              <a:gd name="connsiteX5" fmla="*/ 0 w 12192000"/>
              <a:gd name="connsiteY5" fmla="*/ 416457 h 1016000"/>
              <a:gd name="connsiteX6" fmla="*/ 319900 w 12192000"/>
              <a:gd name="connsiteY6" fmla="*/ 363047 h 1016000"/>
              <a:gd name="connsiteX7" fmla="*/ 6096000 w 12192000"/>
              <a:gd name="connsiteY7" fmla="*/ 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016000">
                <a:moveTo>
                  <a:pt x="6096000" y="0"/>
                </a:moveTo>
                <a:cubicBezTo>
                  <a:pt x="8351708" y="0"/>
                  <a:pt x="10393868" y="138738"/>
                  <a:pt x="11872101" y="363047"/>
                </a:cubicBezTo>
                <a:lnTo>
                  <a:pt x="12192000" y="416457"/>
                </a:lnTo>
                <a:lnTo>
                  <a:pt x="12192000" y="1016000"/>
                </a:lnTo>
                <a:lnTo>
                  <a:pt x="0" y="1016000"/>
                </a:lnTo>
                <a:lnTo>
                  <a:pt x="0" y="416457"/>
                </a:lnTo>
                <a:lnTo>
                  <a:pt x="319900" y="363047"/>
                </a:lnTo>
                <a:cubicBezTo>
                  <a:pt x="1798133" y="138738"/>
                  <a:pt x="3840293" y="0"/>
                  <a:pt x="6096000" y="0"/>
                </a:cubicBezTo>
                <a:close/>
              </a:path>
            </a:pathLst>
          </a:cu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813A0FD-A3C3-7FA1-0ECE-22A5794A1816}"/>
              </a:ext>
            </a:extLst>
          </p:cNvPr>
          <p:cNvGrpSpPr/>
          <p:nvPr/>
        </p:nvGrpSpPr>
        <p:grpSpPr>
          <a:xfrm>
            <a:off x="5369364" y="1676149"/>
            <a:ext cx="4710235" cy="646331"/>
            <a:chOff x="6214939" y="1980585"/>
            <a:chExt cx="4710235" cy="64633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585D313-4759-C5A3-D717-9D48E3F8EDB3}"/>
                </a:ext>
              </a:extLst>
            </p:cNvPr>
            <p:cNvSpPr txBox="1"/>
            <p:nvPr/>
          </p:nvSpPr>
          <p:spPr>
            <a:xfrm>
              <a:off x="6214939" y="1980585"/>
              <a:ext cx="24884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02060"/>
                  </a:solidFill>
                </a:rPr>
                <a:t>01</a:t>
              </a:r>
              <a:endParaRPr lang="zh-CN" altLang="en-US" sz="3600" b="1" dirty="0">
                <a:solidFill>
                  <a:srgbClr val="002060"/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9AED72C-A53B-CFE5-FFD6-2836E7BE475D}"/>
                </a:ext>
              </a:extLst>
            </p:cNvPr>
            <p:cNvSpPr txBox="1"/>
            <p:nvPr/>
          </p:nvSpPr>
          <p:spPr>
            <a:xfrm>
              <a:off x="7287901" y="2019773"/>
              <a:ext cx="36372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毕设情况</a:t>
              </a: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5496261-9D68-E2F6-C099-05FF975089B8}"/>
                </a:ext>
              </a:extLst>
            </p:cNvPr>
            <p:cNvCxnSpPr/>
            <p:nvPr/>
          </p:nvCxnSpPr>
          <p:spPr>
            <a:xfrm>
              <a:off x="7039414" y="2101489"/>
              <a:ext cx="0" cy="4213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0D29D3E9-701B-FCA1-6245-1626AA237FE3}"/>
              </a:ext>
            </a:extLst>
          </p:cNvPr>
          <p:cNvGrpSpPr/>
          <p:nvPr/>
        </p:nvGrpSpPr>
        <p:grpSpPr>
          <a:xfrm>
            <a:off x="5392592" y="2208163"/>
            <a:ext cx="6013513" cy="654653"/>
            <a:chOff x="6460367" y="1959208"/>
            <a:chExt cx="4399790" cy="654653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9BBDFA-C57E-8856-A45E-8BB8519AABF0}"/>
                </a:ext>
              </a:extLst>
            </p:cNvPr>
            <p:cNvSpPr txBox="1"/>
            <p:nvPr/>
          </p:nvSpPr>
          <p:spPr>
            <a:xfrm>
              <a:off x="6460367" y="1959208"/>
              <a:ext cx="21612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02060"/>
                  </a:solidFill>
                </a:rPr>
                <a:t>02</a:t>
              </a:r>
              <a:endParaRPr lang="zh-CN" altLang="en-US" sz="3600" b="1" dirty="0">
                <a:solidFill>
                  <a:srgbClr val="002060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D06FEE6-7B8E-BD0D-718B-EF939014C7B8}"/>
                </a:ext>
              </a:extLst>
            </p:cNvPr>
            <p:cNvSpPr txBox="1"/>
            <p:nvPr/>
          </p:nvSpPr>
          <p:spPr>
            <a:xfrm>
              <a:off x="7222884" y="2029086"/>
              <a:ext cx="36372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论文学习情况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9ACEFCC-867F-AF87-04BB-54EDC6AFA009}"/>
                </a:ext>
              </a:extLst>
            </p:cNvPr>
            <p:cNvCxnSpPr/>
            <p:nvPr/>
          </p:nvCxnSpPr>
          <p:spPr>
            <a:xfrm>
              <a:off x="7039414" y="2101489"/>
              <a:ext cx="0" cy="4213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A93FE5D-1985-0679-9A9D-8C0AF2FEC911}"/>
              </a:ext>
            </a:extLst>
          </p:cNvPr>
          <p:cNvGrpSpPr/>
          <p:nvPr/>
        </p:nvGrpSpPr>
        <p:grpSpPr>
          <a:xfrm>
            <a:off x="5396588" y="2799538"/>
            <a:ext cx="4683011" cy="646331"/>
            <a:chOff x="6242163" y="1958514"/>
            <a:chExt cx="4683011" cy="646331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5ADC675-90C0-C3A8-7FE8-74F2AD39B192}"/>
                </a:ext>
              </a:extLst>
            </p:cNvPr>
            <p:cNvSpPr txBox="1"/>
            <p:nvPr/>
          </p:nvSpPr>
          <p:spPr>
            <a:xfrm>
              <a:off x="6242163" y="1958514"/>
              <a:ext cx="11401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02060"/>
                  </a:solidFill>
                </a:rPr>
                <a:t>03</a:t>
              </a:r>
              <a:endParaRPr lang="zh-CN" altLang="en-US" sz="3600" b="1" dirty="0">
                <a:solidFill>
                  <a:srgbClr val="00206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D665E7C-BED0-0743-DEF4-750F1B3AAB65}"/>
                </a:ext>
              </a:extLst>
            </p:cNvPr>
            <p:cNvSpPr txBox="1"/>
            <p:nvPr/>
          </p:nvSpPr>
          <p:spPr>
            <a:xfrm>
              <a:off x="7287901" y="2019773"/>
              <a:ext cx="36372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学习情况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DCB21E4-242A-A2D8-7236-45E1888038B3}"/>
                </a:ext>
              </a:extLst>
            </p:cNvPr>
            <p:cNvCxnSpPr/>
            <p:nvPr/>
          </p:nvCxnSpPr>
          <p:spPr>
            <a:xfrm>
              <a:off x="7039414" y="2101489"/>
              <a:ext cx="0" cy="4213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DBE93B8-3DFA-4471-B228-2F31CC2468CD}"/>
              </a:ext>
            </a:extLst>
          </p:cNvPr>
          <p:cNvGrpSpPr/>
          <p:nvPr/>
        </p:nvGrpSpPr>
        <p:grpSpPr>
          <a:xfrm>
            <a:off x="5392592" y="3444658"/>
            <a:ext cx="4687007" cy="646331"/>
            <a:chOff x="6238167" y="1988994"/>
            <a:chExt cx="4687007" cy="646331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E0D9E59-C1D8-C202-22C2-9D1E69AE4AAF}"/>
                </a:ext>
              </a:extLst>
            </p:cNvPr>
            <p:cNvSpPr txBox="1"/>
            <p:nvPr/>
          </p:nvSpPr>
          <p:spPr>
            <a:xfrm>
              <a:off x="6238167" y="1988994"/>
              <a:ext cx="1590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04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93DB619-1AA2-4D93-78DD-DCB5D80C0D2B}"/>
                </a:ext>
              </a:extLst>
            </p:cNvPr>
            <p:cNvSpPr txBox="1"/>
            <p:nvPr/>
          </p:nvSpPr>
          <p:spPr>
            <a:xfrm>
              <a:off x="7287901" y="2019773"/>
              <a:ext cx="36372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Rust</a:t>
              </a:r>
              <a:r>
                <a:rPr lang="zh-CN" altLang="en-US" sz="3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学习情况</a:t>
              </a:r>
              <a:r>
                <a:rPr lang="en-US" altLang="zh-CN" sz="3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endPara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5E48C27-A9CB-F3FE-C209-ADA13772E307}"/>
                </a:ext>
              </a:extLst>
            </p:cNvPr>
            <p:cNvCxnSpPr/>
            <p:nvPr/>
          </p:nvCxnSpPr>
          <p:spPr>
            <a:xfrm>
              <a:off x="7039414" y="2101489"/>
              <a:ext cx="0" cy="4213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87522AB-883C-F122-A9A4-061745CFBCF5}"/>
              </a:ext>
            </a:extLst>
          </p:cNvPr>
          <p:cNvGrpSpPr/>
          <p:nvPr/>
        </p:nvGrpSpPr>
        <p:grpSpPr>
          <a:xfrm>
            <a:off x="5392592" y="4020604"/>
            <a:ext cx="5435428" cy="646331"/>
            <a:chOff x="6238167" y="1988994"/>
            <a:chExt cx="5435428" cy="646331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C44A78B-5B68-3E42-857C-25BF6D49DD36}"/>
                </a:ext>
              </a:extLst>
            </p:cNvPr>
            <p:cNvSpPr txBox="1"/>
            <p:nvPr/>
          </p:nvSpPr>
          <p:spPr>
            <a:xfrm>
              <a:off x="6238167" y="1988994"/>
              <a:ext cx="1590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02060"/>
                  </a:solidFill>
                </a:rPr>
                <a:t>05</a:t>
              </a:r>
              <a:endParaRPr lang="zh-CN" altLang="en-US" sz="3600" b="1" dirty="0">
                <a:solidFill>
                  <a:srgbClr val="002060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9BF2B32-044F-2A24-EB1F-236ED1CBEECB}"/>
                </a:ext>
              </a:extLst>
            </p:cNvPr>
            <p:cNvSpPr txBox="1"/>
            <p:nvPr/>
          </p:nvSpPr>
          <p:spPr>
            <a:xfrm>
              <a:off x="7287901" y="2019773"/>
              <a:ext cx="43856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ROS</a:t>
              </a:r>
              <a:r>
                <a:rPr lang="zh-CN" altLang="en-US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学习情况</a:t>
              </a: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C73985A7-8897-8602-8274-5C60954985EC}"/>
                </a:ext>
              </a:extLst>
            </p:cNvPr>
            <p:cNvCxnSpPr/>
            <p:nvPr/>
          </p:nvCxnSpPr>
          <p:spPr>
            <a:xfrm>
              <a:off x="7039414" y="2101489"/>
              <a:ext cx="0" cy="4213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466750D-3E29-012D-D7F9-A50B999E8AEE}"/>
              </a:ext>
            </a:extLst>
          </p:cNvPr>
          <p:cNvGrpSpPr/>
          <p:nvPr/>
        </p:nvGrpSpPr>
        <p:grpSpPr>
          <a:xfrm>
            <a:off x="5392592" y="4676436"/>
            <a:ext cx="5435428" cy="646331"/>
            <a:chOff x="6238167" y="1988994"/>
            <a:chExt cx="5435428" cy="646331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3A2A09E-7A93-3B2D-6C8D-4859F91E4984}"/>
                </a:ext>
              </a:extLst>
            </p:cNvPr>
            <p:cNvSpPr txBox="1"/>
            <p:nvPr/>
          </p:nvSpPr>
          <p:spPr>
            <a:xfrm>
              <a:off x="6238167" y="1988994"/>
              <a:ext cx="1590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02060"/>
                  </a:solidFill>
                </a:rPr>
                <a:t>06</a:t>
              </a:r>
              <a:endParaRPr lang="zh-CN" altLang="en-US" sz="3600" b="1" dirty="0">
                <a:solidFill>
                  <a:srgbClr val="002060"/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4843CA8-C4B7-4B27-5139-FD0B551ADD61}"/>
                </a:ext>
              </a:extLst>
            </p:cNvPr>
            <p:cNvSpPr txBox="1"/>
            <p:nvPr/>
          </p:nvSpPr>
          <p:spPr>
            <a:xfrm>
              <a:off x="7287901" y="2019773"/>
              <a:ext cx="43856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存在问题与后续规划</a:t>
              </a: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7ACE79EB-AC76-BD4B-0F11-915A1EA12B8D}"/>
                </a:ext>
              </a:extLst>
            </p:cNvPr>
            <p:cNvCxnSpPr/>
            <p:nvPr/>
          </p:nvCxnSpPr>
          <p:spPr>
            <a:xfrm>
              <a:off x="7039414" y="2101489"/>
              <a:ext cx="0" cy="4213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4769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9281" y="200721"/>
            <a:ext cx="4150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 Rust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学习情况	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0" y="6091555"/>
            <a:ext cx="12192000" cy="76644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Debian 11安装Rust语言教程 - 美国主机侦探">
            <a:extLst>
              <a:ext uri="{FF2B5EF4-FFF2-40B4-BE49-F238E27FC236}">
                <a16:creationId xmlns:a16="http://schemas.microsoft.com/office/drawing/2014/main" id="{C86454D9-4733-5526-9A8B-BC38D309C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166" y="4740476"/>
            <a:ext cx="2905911" cy="113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04B76CAA-C0E3-5C9A-EB77-48F110754300}"/>
              </a:ext>
            </a:extLst>
          </p:cNvPr>
          <p:cNvGrpSpPr/>
          <p:nvPr/>
        </p:nvGrpSpPr>
        <p:grpSpPr>
          <a:xfrm>
            <a:off x="496428" y="2069603"/>
            <a:ext cx="10391775" cy="2799400"/>
            <a:chOff x="791584" y="1536840"/>
            <a:chExt cx="10391775" cy="2799400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D2A2DF0-FF1E-9EF1-C80E-DB589BD2256A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791584" y="1536840"/>
              <a:ext cx="10391775" cy="1135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 algn="l" fontAlgn="auto">
                <a:lnSpc>
                  <a:spcPct val="150000"/>
                </a:lnSpc>
              </a:pP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</a:t>
              </a:r>
              <a:r>
                <a:rPr lang="zh-CN" alt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基本掌握了</a:t>
              </a: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Rust</a:t>
              </a:r>
              <a:r>
                <a:rPr lang="zh-CN" alt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编程语言的基础语法和核心概念。学习了</a:t>
              </a: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Rust</a:t>
              </a:r>
              <a:r>
                <a:rPr lang="zh-CN" alt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的变量绑定、所有权机制、借用和生命周期等核心概念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CC23D34-4B33-5041-EB4B-D384A66E12BD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791584" y="2647188"/>
              <a:ext cx="10391140" cy="1689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2.</a:t>
              </a:r>
              <a:r>
                <a:rPr lang="zh-CN" alt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熟悉了</a:t>
              </a: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Rust</a:t>
              </a:r>
              <a:r>
                <a:rPr lang="zh-CN" alt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的模块化编程和</a:t>
              </a: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Cargo</a:t>
              </a:r>
              <a:r>
                <a:rPr lang="zh-CN" alt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工具链。学习了如何使用模块系统组织代码，并通过</a:t>
              </a: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Cargo</a:t>
              </a:r>
              <a:r>
                <a:rPr lang="zh-CN" alt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进行项目管理，包括依赖管理、构建和测试，掌握了</a:t>
              </a: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Rust</a:t>
              </a:r>
              <a:r>
                <a:rPr lang="zh-CN" alt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项目开发的基本流程。</a:t>
              </a:r>
              <a:endPara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20CFC1F-AB00-CCBA-8FE9-9C4D0C5D29E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96428" y="4869003"/>
            <a:ext cx="1039114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构建了一个简单的项目。开发了一个小型文本搜索项目。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46128-0B3E-7294-2394-46DC4AF66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>
            <a:extLst>
              <a:ext uri="{FF2B5EF4-FFF2-40B4-BE49-F238E27FC236}">
                <a16:creationId xmlns:a16="http://schemas.microsoft.com/office/drawing/2014/main" id="{C4F6F4E2-76E2-C4A8-9111-4F844EFC9B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2" r="1"/>
          <a:stretch>
            <a:fillRect/>
          </a:stretch>
        </p:blipFill>
        <p:spPr>
          <a:xfrm>
            <a:off x="619126" y="1437757"/>
            <a:ext cx="4315340" cy="4857105"/>
          </a:xfrm>
          <a:prstGeom prst="rect">
            <a:avLst/>
          </a:prstGeom>
          <a:solidFill>
            <a:schemeClr val="bg1">
              <a:alpha val="83000"/>
            </a:schemeClr>
          </a:solidFill>
        </p:spPr>
      </p:pic>
      <p:sp>
        <p:nvSpPr>
          <p:cNvPr id="111" name="矩形 110">
            <a:extLst>
              <a:ext uri="{FF2B5EF4-FFF2-40B4-BE49-F238E27FC236}">
                <a16:creationId xmlns:a16="http://schemas.microsoft.com/office/drawing/2014/main" id="{BF69A570-C996-6652-590A-2FC297F1B464}"/>
              </a:ext>
            </a:extLst>
          </p:cNvPr>
          <p:cNvSpPr/>
          <p:nvPr/>
        </p:nvSpPr>
        <p:spPr>
          <a:xfrm>
            <a:off x="434898" y="390293"/>
            <a:ext cx="11327780" cy="6062546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EB755BEC-8CC6-BBF3-6F86-64C1DF58DCC9}"/>
              </a:ext>
            </a:extLst>
          </p:cNvPr>
          <p:cNvSpPr/>
          <p:nvPr/>
        </p:nvSpPr>
        <p:spPr>
          <a:xfrm>
            <a:off x="581722" y="557561"/>
            <a:ext cx="11028556" cy="5742878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63536B-3855-0D3A-B400-FF1F7E4C7331}"/>
              </a:ext>
            </a:extLst>
          </p:cNvPr>
          <p:cNvSpPr txBox="1"/>
          <p:nvPr/>
        </p:nvSpPr>
        <p:spPr>
          <a:xfrm>
            <a:off x="3826876" y="793418"/>
            <a:ext cx="42127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4400" b="1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400" b="1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endParaRPr lang="zh-CN" altLang="en-US" sz="4400" b="1" dirty="0"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D2E20E27-902E-1ED3-A81B-5F5F7C7EDC5F}"/>
              </a:ext>
            </a:extLst>
          </p:cNvPr>
          <p:cNvSpPr/>
          <p:nvPr/>
        </p:nvSpPr>
        <p:spPr>
          <a:xfrm>
            <a:off x="0" y="5731726"/>
            <a:ext cx="12192000" cy="1126273"/>
          </a:xfrm>
          <a:custGeom>
            <a:avLst/>
            <a:gdLst>
              <a:gd name="connsiteX0" fmla="*/ 6096000 w 12192000"/>
              <a:gd name="connsiteY0" fmla="*/ 0 h 1016000"/>
              <a:gd name="connsiteX1" fmla="*/ 11872101 w 12192000"/>
              <a:gd name="connsiteY1" fmla="*/ 363047 h 1016000"/>
              <a:gd name="connsiteX2" fmla="*/ 12192000 w 12192000"/>
              <a:gd name="connsiteY2" fmla="*/ 416457 h 1016000"/>
              <a:gd name="connsiteX3" fmla="*/ 12192000 w 12192000"/>
              <a:gd name="connsiteY3" fmla="*/ 1016000 h 1016000"/>
              <a:gd name="connsiteX4" fmla="*/ 0 w 12192000"/>
              <a:gd name="connsiteY4" fmla="*/ 1016000 h 1016000"/>
              <a:gd name="connsiteX5" fmla="*/ 0 w 12192000"/>
              <a:gd name="connsiteY5" fmla="*/ 416457 h 1016000"/>
              <a:gd name="connsiteX6" fmla="*/ 319900 w 12192000"/>
              <a:gd name="connsiteY6" fmla="*/ 363047 h 1016000"/>
              <a:gd name="connsiteX7" fmla="*/ 6096000 w 12192000"/>
              <a:gd name="connsiteY7" fmla="*/ 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016000">
                <a:moveTo>
                  <a:pt x="6096000" y="0"/>
                </a:moveTo>
                <a:cubicBezTo>
                  <a:pt x="8351708" y="0"/>
                  <a:pt x="10393868" y="138738"/>
                  <a:pt x="11872101" y="363047"/>
                </a:cubicBezTo>
                <a:lnTo>
                  <a:pt x="12192000" y="416457"/>
                </a:lnTo>
                <a:lnTo>
                  <a:pt x="12192000" y="1016000"/>
                </a:lnTo>
                <a:lnTo>
                  <a:pt x="0" y="1016000"/>
                </a:lnTo>
                <a:lnTo>
                  <a:pt x="0" y="416457"/>
                </a:lnTo>
                <a:lnTo>
                  <a:pt x="319900" y="363047"/>
                </a:lnTo>
                <a:cubicBezTo>
                  <a:pt x="1798133" y="138738"/>
                  <a:pt x="3840293" y="0"/>
                  <a:pt x="6096000" y="0"/>
                </a:cubicBezTo>
                <a:close/>
              </a:path>
            </a:pathLst>
          </a:cu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2D22EC8-5BA7-CA18-CC6F-43ADAAB5E680}"/>
              </a:ext>
            </a:extLst>
          </p:cNvPr>
          <p:cNvGrpSpPr/>
          <p:nvPr/>
        </p:nvGrpSpPr>
        <p:grpSpPr>
          <a:xfrm>
            <a:off x="5369364" y="1676149"/>
            <a:ext cx="4710235" cy="646331"/>
            <a:chOff x="6214939" y="1980585"/>
            <a:chExt cx="4710235" cy="64633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E607C44-18F7-7DB0-F903-927C42C62B33}"/>
                </a:ext>
              </a:extLst>
            </p:cNvPr>
            <p:cNvSpPr txBox="1"/>
            <p:nvPr/>
          </p:nvSpPr>
          <p:spPr>
            <a:xfrm>
              <a:off x="6214939" y="1980585"/>
              <a:ext cx="24884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02060"/>
                  </a:solidFill>
                </a:rPr>
                <a:t>01</a:t>
              </a:r>
              <a:endParaRPr lang="zh-CN" altLang="en-US" sz="3600" b="1" dirty="0">
                <a:solidFill>
                  <a:srgbClr val="002060"/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99D5321-8E6F-D571-AFAF-1886A2C1D60C}"/>
                </a:ext>
              </a:extLst>
            </p:cNvPr>
            <p:cNvSpPr txBox="1"/>
            <p:nvPr/>
          </p:nvSpPr>
          <p:spPr>
            <a:xfrm>
              <a:off x="7287901" y="2019773"/>
              <a:ext cx="36372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毕设情况</a:t>
              </a: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D5FCD503-64E7-F889-05D7-AFF00A39BD5D}"/>
                </a:ext>
              </a:extLst>
            </p:cNvPr>
            <p:cNvCxnSpPr/>
            <p:nvPr/>
          </p:nvCxnSpPr>
          <p:spPr>
            <a:xfrm>
              <a:off x="7039414" y="2101489"/>
              <a:ext cx="0" cy="4213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C49CFF0C-F73B-CAA2-F013-E83F76F51A31}"/>
              </a:ext>
            </a:extLst>
          </p:cNvPr>
          <p:cNvGrpSpPr/>
          <p:nvPr/>
        </p:nvGrpSpPr>
        <p:grpSpPr>
          <a:xfrm>
            <a:off x="5392592" y="2208163"/>
            <a:ext cx="6013513" cy="654653"/>
            <a:chOff x="6460367" y="1959208"/>
            <a:chExt cx="4399790" cy="654653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967EDEE-8C69-17BF-B4DD-5E2EB6784FB3}"/>
                </a:ext>
              </a:extLst>
            </p:cNvPr>
            <p:cNvSpPr txBox="1"/>
            <p:nvPr/>
          </p:nvSpPr>
          <p:spPr>
            <a:xfrm>
              <a:off x="6460367" y="1959208"/>
              <a:ext cx="21612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02060"/>
                  </a:solidFill>
                </a:rPr>
                <a:t>02</a:t>
              </a:r>
              <a:endParaRPr lang="zh-CN" altLang="en-US" sz="3600" b="1" dirty="0">
                <a:solidFill>
                  <a:srgbClr val="002060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888C983-1F7A-F55B-D641-D5A74C0AFA21}"/>
                </a:ext>
              </a:extLst>
            </p:cNvPr>
            <p:cNvSpPr txBox="1"/>
            <p:nvPr/>
          </p:nvSpPr>
          <p:spPr>
            <a:xfrm>
              <a:off x="7222884" y="2029086"/>
              <a:ext cx="36372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论文学习情况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4F24B17B-2C4A-96AE-CFA6-0009C9981CF6}"/>
                </a:ext>
              </a:extLst>
            </p:cNvPr>
            <p:cNvCxnSpPr/>
            <p:nvPr/>
          </p:nvCxnSpPr>
          <p:spPr>
            <a:xfrm>
              <a:off x="7039414" y="2101489"/>
              <a:ext cx="0" cy="4213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C532C39-6C91-9D2D-C827-23B342061248}"/>
              </a:ext>
            </a:extLst>
          </p:cNvPr>
          <p:cNvGrpSpPr/>
          <p:nvPr/>
        </p:nvGrpSpPr>
        <p:grpSpPr>
          <a:xfrm>
            <a:off x="5396588" y="2799538"/>
            <a:ext cx="4683011" cy="646331"/>
            <a:chOff x="6242163" y="1958514"/>
            <a:chExt cx="4683011" cy="646331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785D33A-5400-1C1E-7AD1-E98A4639F95A}"/>
                </a:ext>
              </a:extLst>
            </p:cNvPr>
            <p:cNvSpPr txBox="1"/>
            <p:nvPr/>
          </p:nvSpPr>
          <p:spPr>
            <a:xfrm>
              <a:off x="6242163" y="1958514"/>
              <a:ext cx="11401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02060"/>
                  </a:solidFill>
                </a:rPr>
                <a:t>03</a:t>
              </a:r>
              <a:endParaRPr lang="zh-CN" altLang="en-US" sz="3600" b="1" dirty="0">
                <a:solidFill>
                  <a:srgbClr val="00206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8AA3CF2-BE11-BCB7-ECCF-3E6D3F893835}"/>
                </a:ext>
              </a:extLst>
            </p:cNvPr>
            <p:cNvSpPr txBox="1"/>
            <p:nvPr/>
          </p:nvSpPr>
          <p:spPr>
            <a:xfrm>
              <a:off x="7287901" y="2019773"/>
              <a:ext cx="36372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学习情况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CCFF0625-6787-035C-12A2-B2DEBD5CE1F3}"/>
                </a:ext>
              </a:extLst>
            </p:cNvPr>
            <p:cNvCxnSpPr/>
            <p:nvPr/>
          </p:nvCxnSpPr>
          <p:spPr>
            <a:xfrm>
              <a:off x="7039414" y="2101489"/>
              <a:ext cx="0" cy="4213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582493A-8FC7-6D96-0AFF-5792F6E698F9}"/>
              </a:ext>
            </a:extLst>
          </p:cNvPr>
          <p:cNvGrpSpPr/>
          <p:nvPr/>
        </p:nvGrpSpPr>
        <p:grpSpPr>
          <a:xfrm>
            <a:off x="5392592" y="3444658"/>
            <a:ext cx="4687007" cy="646331"/>
            <a:chOff x="6238167" y="1988994"/>
            <a:chExt cx="4687007" cy="646331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2AF0D6E-FEF4-7CE2-64E4-65EB3F9F668E}"/>
                </a:ext>
              </a:extLst>
            </p:cNvPr>
            <p:cNvSpPr txBox="1"/>
            <p:nvPr/>
          </p:nvSpPr>
          <p:spPr>
            <a:xfrm>
              <a:off x="6238167" y="1988994"/>
              <a:ext cx="1590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02060"/>
                  </a:solidFill>
                </a:rPr>
                <a:t>04</a:t>
              </a:r>
              <a:endParaRPr lang="zh-CN" altLang="en-US" sz="3600" b="1" dirty="0">
                <a:solidFill>
                  <a:srgbClr val="002060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C6DE435-9ED6-5883-8BB8-3AB3CF4D0EE6}"/>
                </a:ext>
              </a:extLst>
            </p:cNvPr>
            <p:cNvSpPr txBox="1"/>
            <p:nvPr/>
          </p:nvSpPr>
          <p:spPr>
            <a:xfrm>
              <a:off x="7287901" y="2019773"/>
              <a:ext cx="36372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Rust</a:t>
              </a:r>
              <a:r>
                <a:rPr lang="zh-CN" altLang="en-US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学习情况</a:t>
              </a:r>
              <a:r>
                <a:rPr lang="en-US" altLang="zh-CN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endPara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50E04E34-6D66-BC0C-8BF5-756B1CFD7219}"/>
                </a:ext>
              </a:extLst>
            </p:cNvPr>
            <p:cNvCxnSpPr/>
            <p:nvPr/>
          </p:nvCxnSpPr>
          <p:spPr>
            <a:xfrm>
              <a:off x="7039414" y="2101489"/>
              <a:ext cx="0" cy="4213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B157C1F-9F69-7E6A-669B-1C5B59FDB010}"/>
              </a:ext>
            </a:extLst>
          </p:cNvPr>
          <p:cNvGrpSpPr/>
          <p:nvPr/>
        </p:nvGrpSpPr>
        <p:grpSpPr>
          <a:xfrm>
            <a:off x="5392592" y="4020604"/>
            <a:ext cx="5435428" cy="646331"/>
            <a:chOff x="6238167" y="1988994"/>
            <a:chExt cx="5435428" cy="646331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5EA315D-C0D2-4041-D2DC-5C85376F9316}"/>
                </a:ext>
              </a:extLst>
            </p:cNvPr>
            <p:cNvSpPr txBox="1"/>
            <p:nvPr/>
          </p:nvSpPr>
          <p:spPr>
            <a:xfrm>
              <a:off x="6238167" y="1988994"/>
              <a:ext cx="1590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05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FDAEB86-7F03-61C8-2BF4-20BFC7903DA8}"/>
                </a:ext>
              </a:extLst>
            </p:cNvPr>
            <p:cNvSpPr txBox="1"/>
            <p:nvPr/>
          </p:nvSpPr>
          <p:spPr>
            <a:xfrm>
              <a:off x="7287901" y="2019773"/>
              <a:ext cx="43856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ROS</a:t>
              </a:r>
              <a:r>
                <a:rPr lang="zh-CN" altLang="en-US" sz="3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学习情况</a:t>
              </a: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A73ECEC9-9CA6-A6A0-CCC9-BC1EDCA02B48}"/>
                </a:ext>
              </a:extLst>
            </p:cNvPr>
            <p:cNvCxnSpPr/>
            <p:nvPr/>
          </p:nvCxnSpPr>
          <p:spPr>
            <a:xfrm>
              <a:off x="7039414" y="2101489"/>
              <a:ext cx="0" cy="4213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5D556EB-5E62-CBFD-576A-0EDCEAE3A1A0}"/>
              </a:ext>
            </a:extLst>
          </p:cNvPr>
          <p:cNvGrpSpPr/>
          <p:nvPr/>
        </p:nvGrpSpPr>
        <p:grpSpPr>
          <a:xfrm>
            <a:off x="5392592" y="4676436"/>
            <a:ext cx="5435428" cy="646331"/>
            <a:chOff x="6238167" y="1988994"/>
            <a:chExt cx="5435428" cy="646331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63B4100-42E0-E39A-104C-54F8D044E459}"/>
                </a:ext>
              </a:extLst>
            </p:cNvPr>
            <p:cNvSpPr txBox="1"/>
            <p:nvPr/>
          </p:nvSpPr>
          <p:spPr>
            <a:xfrm>
              <a:off x="6238167" y="1988994"/>
              <a:ext cx="1590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02060"/>
                  </a:solidFill>
                </a:rPr>
                <a:t>06</a:t>
              </a:r>
              <a:endParaRPr lang="zh-CN" altLang="en-US" sz="3600" b="1" dirty="0">
                <a:solidFill>
                  <a:srgbClr val="002060"/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CBAAAB1-37D9-E7A5-8F28-1B4E6B0CC0FE}"/>
                </a:ext>
              </a:extLst>
            </p:cNvPr>
            <p:cNvSpPr txBox="1"/>
            <p:nvPr/>
          </p:nvSpPr>
          <p:spPr>
            <a:xfrm>
              <a:off x="7287901" y="2019773"/>
              <a:ext cx="43856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存在问题与后续规划</a:t>
              </a: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8A1F7B69-9A60-23B7-E0CC-6C1D577C40EF}"/>
                </a:ext>
              </a:extLst>
            </p:cNvPr>
            <p:cNvCxnSpPr/>
            <p:nvPr/>
          </p:nvCxnSpPr>
          <p:spPr>
            <a:xfrm>
              <a:off x="7039414" y="2101489"/>
              <a:ext cx="0" cy="4213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3394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9281" y="200721"/>
            <a:ext cx="4150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 ROS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学习情况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0" y="6202800"/>
            <a:ext cx="12192000" cy="655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0CA6E32-5869-F510-0101-0BCE1AF23A3B}"/>
              </a:ext>
            </a:extLst>
          </p:cNvPr>
          <p:cNvGrpSpPr/>
          <p:nvPr/>
        </p:nvGrpSpPr>
        <p:grpSpPr>
          <a:xfrm>
            <a:off x="779232" y="2309676"/>
            <a:ext cx="10411086" cy="2963178"/>
            <a:chOff x="791584" y="1919337"/>
            <a:chExt cx="10411086" cy="2963178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A305654-CB5D-DAA1-A7E4-D8B7E4BC479C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791584" y="1919337"/>
              <a:ext cx="10391775" cy="581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 algn="l" fontAlgn="auto">
                <a:lnSpc>
                  <a:spcPct val="150000"/>
                </a:lnSpc>
              </a:pP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 </a:t>
              </a:r>
              <a:r>
                <a:rPr lang="zh-CN" alt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基本掌握了</a:t>
              </a: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ROS</a:t>
              </a:r>
              <a:r>
                <a:rPr lang="zh-CN" alt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与深度学习相关知识，并能加以应用。</a:t>
              </a:r>
              <a:endPara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4BD6D56-3DAE-724A-A172-93DFE47C4923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811530" y="2548890"/>
              <a:ext cx="10080625" cy="1135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 algn="l" fontAlgn="auto">
                <a:lnSpc>
                  <a:spcPct val="150000"/>
                </a:lnSpc>
              </a:pP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2. </a:t>
              </a:r>
              <a:r>
                <a:rPr lang="zh-CN" alt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通过编写了</a:t>
              </a: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ROS</a:t>
              </a:r>
              <a:r>
                <a:rPr lang="zh-CN" alt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通信中的</a:t>
              </a: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topic</a:t>
              </a:r>
              <a:r>
                <a:rPr lang="zh-CN" alt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、</a:t>
              </a: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service</a:t>
              </a:r>
              <a:r>
                <a:rPr lang="zh-CN" alt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</a:t>
              </a: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client</a:t>
              </a:r>
              <a:r>
                <a:rPr lang="zh-CN" alt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、</a:t>
              </a: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action</a:t>
              </a:r>
              <a:r>
                <a:rPr lang="zh-CN" alt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的编写，基本；熟悉了</a:t>
              </a: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ROS</a:t>
              </a:r>
              <a:r>
                <a:rPr lang="zh-CN" alt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三大通信方式的编程逻辑。</a:t>
              </a: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</a:t>
              </a:r>
              <a:endPara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68E9842-CB80-2105-28D6-75C8A5E815A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811530" y="3747770"/>
              <a:ext cx="10391140" cy="1134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3. </a:t>
              </a:r>
              <a:r>
                <a:rPr lang="zh-CN" alt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搭建了深度学习的环境，通过自己创建标定数据集，并使用</a:t>
              </a:r>
              <a:r>
                <a: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yolov4,v5</a:t>
              </a:r>
              <a:r>
                <a:rPr lang="zh-CN" alt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进行训练，得到了相关的模型结果，了解了视觉识别方向的内容。</a:t>
              </a:r>
              <a:endPara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13" name="Picture 2" descr="ROS系统 ROS1与ROS2共存使用切换方法 - 知乎">
            <a:extLst>
              <a:ext uri="{FF2B5EF4-FFF2-40B4-BE49-F238E27FC236}">
                <a16:creationId xmlns:a16="http://schemas.microsoft.com/office/drawing/2014/main" id="{8C78D5D7-D322-5C44-869A-5927DD4AB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226" y="1297363"/>
            <a:ext cx="2037323" cy="109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1C472-6A1C-396B-A1EE-412C7F5F9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886928-2C83-2A0B-5D47-8D0A45693C9A}"/>
              </a:ext>
            </a:extLst>
          </p:cNvPr>
          <p:cNvSpPr txBox="1"/>
          <p:nvPr/>
        </p:nvSpPr>
        <p:spPr>
          <a:xfrm>
            <a:off x="1089281" y="200721"/>
            <a:ext cx="4150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 ROS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学习情况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1CF060B-A8CC-CB4F-D3B3-E6320FCB4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38FBC293-4F5D-11D5-4E79-57248075FE93}"/>
              </a:ext>
            </a:extLst>
          </p:cNvPr>
          <p:cNvSpPr/>
          <p:nvPr/>
        </p:nvSpPr>
        <p:spPr>
          <a:xfrm>
            <a:off x="0" y="6202800"/>
            <a:ext cx="12192000" cy="655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02045F7-D4D1-E8F3-303C-DB2ED5B48FD2}"/>
              </a:ext>
            </a:extLst>
          </p:cNvPr>
          <p:cNvSpPr/>
          <p:nvPr/>
        </p:nvSpPr>
        <p:spPr>
          <a:xfrm>
            <a:off x="5777890" y="1855732"/>
            <a:ext cx="2276003" cy="175432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F51B5C1-82D5-D136-D34D-82711A190F9A}"/>
              </a:ext>
            </a:extLst>
          </p:cNvPr>
          <p:cNvSpPr/>
          <p:nvPr/>
        </p:nvSpPr>
        <p:spPr>
          <a:xfrm>
            <a:off x="403446" y="2051327"/>
            <a:ext cx="2443449" cy="1323439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EDE01B-23AC-FAF9-D70B-F764A1A1B640}"/>
              </a:ext>
            </a:extLst>
          </p:cNvPr>
          <p:cNvSpPr txBox="1"/>
          <p:nvPr/>
        </p:nvSpPr>
        <p:spPr>
          <a:xfrm>
            <a:off x="403446" y="3872540"/>
            <a:ext cx="20758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Arial" panose="020B0604020202020204" pitchFamily="34" charset="0"/>
              </a:rPr>
              <a:t>位姿估计：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Arial" panose="020B0604020202020204" pitchFamily="34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Arial" panose="020B0604020202020204" pitchFamily="34" charset="0"/>
              </a:rPr>
              <a:t>利用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Arial" panose="020B0604020202020204" pitchFamily="34" charset="0"/>
              </a:rPr>
              <a:t>OpenCV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Arial" panose="020B0604020202020204" pitchFamily="34" charset="0"/>
              </a:rPr>
              <a:t>中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  <a:cs typeface="Arial" panose="020B0604020202020204" pitchFamily="34" charset="0"/>
              </a:rPr>
              <a:t>Aruco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Arial" panose="020B0604020202020204" pitchFamily="34" charset="0"/>
              </a:rPr>
              <a:t>模块实现了对多个二维码的位姿估计。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3B5006-671F-2CCD-F5A3-AE9B57F33785}"/>
              </a:ext>
            </a:extLst>
          </p:cNvPr>
          <p:cNvSpPr txBox="1"/>
          <p:nvPr/>
        </p:nvSpPr>
        <p:spPr>
          <a:xfrm>
            <a:off x="5960113" y="3892719"/>
            <a:ext cx="21086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Arial" panose="020B0604020202020204" pitchFamily="34" charset="0"/>
              </a:rPr>
              <a:t>模型训练：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Arial" panose="020B0604020202020204" pitchFamily="34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Arial" panose="020B0604020202020204" pitchFamily="34" charset="0"/>
              </a:rPr>
              <a:t>自行完成数据集的标注，并将其上传至云服务器中，使用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Arial" panose="020B0604020202020204" pitchFamily="34" charset="0"/>
              </a:rPr>
              <a:t>YOLOv5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Arial" panose="020B0604020202020204" pitchFamily="34" charset="0"/>
              </a:rPr>
              <a:t>框架，完成模型的训练。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D36A41E-9EA3-4130-B721-D227A389017B}"/>
              </a:ext>
            </a:extLst>
          </p:cNvPr>
          <p:cNvSpPr txBox="1"/>
          <p:nvPr/>
        </p:nvSpPr>
        <p:spPr>
          <a:xfrm>
            <a:off x="3078357" y="3879388"/>
            <a:ext cx="244344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Arial" panose="020B0604020202020204" pitchFamily="34" charset="0"/>
              </a:rPr>
              <a:t>目标检测：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Arial" panose="020B0604020202020204" pitchFamily="34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Arial" panose="020B0604020202020204" pitchFamily="34" charset="0"/>
              </a:rPr>
              <a:t>将结果封装为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Arial" panose="020B0604020202020204" pitchFamily="34" charset="0"/>
              </a:rPr>
              <a:t>ROS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Arial" panose="020B0604020202020204" pitchFamily="34" charset="0"/>
              </a:rPr>
              <a:t>消息类型，使用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Arial" panose="020B0604020202020204" pitchFamily="34" charset="0"/>
              </a:rPr>
              <a:t>ROS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Arial" panose="020B0604020202020204" pitchFamily="34" charset="0"/>
              </a:rPr>
              <a:t>机器人操作系统中的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Arial" panose="020B0604020202020204" pitchFamily="34" charset="0"/>
              </a:rPr>
              <a:t>topic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Arial" panose="020B0604020202020204" pitchFamily="34" charset="0"/>
              </a:rPr>
              <a:t>service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Arial" panose="020B0604020202020204" pitchFamily="34" charset="0"/>
              </a:rPr>
              <a:t>action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Arial" panose="020B0604020202020204" pitchFamily="34" charset="0"/>
              </a:rPr>
              <a:t>等通信方式，完成消息的传递。</a:t>
            </a:r>
          </a:p>
        </p:txBody>
      </p:sp>
      <p:pic>
        <p:nvPicPr>
          <p:cNvPr id="19" name="Picture 4" descr="【ROS入门-5】深入了解ROS话题通信机制的过程 - 古月居">
            <a:extLst>
              <a:ext uri="{FF2B5EF4-FFF2-40B4-BE49-F238E27FC236}">
                <a16:creationId xmlns:a16="http://schemas.microsoft.com/office/drawing/2014/main" id="{12138F77-D36A-C053-2C7C-21BA858DE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819" y="2150688"/>
            <a:ext cx="2276002" cy="134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CEDACDB-70B5-248D-26F4-53914F30514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8181" y="1855732"/>
            <a:ext cx="2234187" cy="184652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997A2054-2B28-589D-7573-16D898FAB482}"/>
              </a:ext>
            </a:extLst>
          </p:cNvPr>
          <p:cNvSpPr txBox="1"/>
          <p:nvPr/>
        </p:nvSpPr>
        <p:spPr>
          <a:xfrm>
            <a:off x="9228181" y="3924030"/>
            <a:ext cx="21086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Arial" panose="020B0604020202020204" pitchFamily="34" charset="0"/>
              </a:rPr>
              <a:t>仿真建图：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Arial" panose="020B0604020202020204" pitchFamily="34" charset="0"/>
              </a:rPr>
              <a:t>        使用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  <a:cs typeface="Arial" panose="020B0604020202020204" pitchFamily="34" charset="0"/>
              </a:rPr>
              <a:t>Gmapping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Arial" panose="020B0604020202020204" pitchFamily="34" charset="0"/>
              </a:rPr>
              <a:t>算法建图，修改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  <a:cs typeface="Arial" panose="020B0604020202020204" pitchFamily="34" charset="0"/>
              </a:rPr>
              <a:t>Teb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Arial" panose="020B0604020202020204" pitchFamily="34" charset="0"/>
              </a:rPr>
              <a:t>规划器参数实现路径小车自主导航。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284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36B0A-A6EB-A926-361D-52126B396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>
            <a:extLst>
              <a:ext uri="{FF2B5EF4-FFF2-40B4-BE49-F238E27FC236}">
                <a16:creationId xmlns:a16="http://schemas.microsoft.com/office/drawing/2014/main" id="{65BF250D-7D18-1973-D819-D1F56E2C24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2" r="1"/>
          <a:stretch>
            <a:fillRect/>
          </a:stretch>
        </p:blipFill>
        <p:spPr>
          <a:xfrm>
            <a:off x="619126" y="1437757"/>
            <a:ext cx="4315340" cy="4857105"/>
          </a:xfrm>
          <a:prstGeom prst="rect">
            <a:avLst/>
          </a:prstGeom>
          <a:solidFill>
            <a:schemeClr val="bg1">
              <a:alpha val="83000"/>
            </a:schemeClr>
          </a:solidFill>
        </p:spPr>
      </p:pic>
      <p:sp>
        <p:nvSpPr>
          <p:cNvPr id="111" name="矩形 110">
            <a:extLst>
              <a:ext uri="{FF2B5EF4-FFF2-40B4-BE49-F238E27FC236}">
                <a16:creationId xmlns:a16="http://schemas.microsoft.com/office/drawing/2014/main" id="{C5ED6B04-9C06-DDCE-0F17-84BF5CBBBD71}"/>
              </a:ext>
            </a:extLst>
          </p:cNvPr>
          <p:cNvSpPr/>
          <p:nvPr/>
        </p:nvSpPr>
        <p:spPr>
          <a:xfrm>
            <a:off x="434898" y="390293"/>
            <a:ext cx="11327780" cy="6062546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AB6D295C-2713-D5CE-1E41-DEBB625F10B9}"/>
              </a:ext>
            </a:extLst>
          </p:cNvPr>
          <p:cNvSpPr/>
          <p:nvPr/>
        </p:nvSpPr>
        <p:spPr>
          <a:xfrm>
            <a:off x="581722" y="557561"/>
            <a:ext cx="11028556" cy="5742878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744829-6C8E-B46A-B2DE-92B5D3EE9BE6}"/>
              </a:ext>
            </a:extLst>
          </p:cNvPr>
          <p:cNvSpPr txBox="1"/>
          <p:nvPr/>
        </p:nvSpPr>
        <p:spPr>
          <a:xfrm>
            <a:off x="3826876" y="793418"/>
            <a:ext cx="42127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4400" b="1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400" b="1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endParaRPr lang="zh-CN" altLang="en-US" sz="4400" b="1" dirty="0"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9BF3A098-1A48-3F20-A149-5B2A780C990B}"/>
              </a:ext>
            </a:extLst>
          </p:cNvPr>
          <p:cNvSpPr/>
          <p:nvPr/>
        </p:nvSpPr>
        <p:spPr>
          <a:xfrm>
            <a:off x="0" y="5731726"/>
            <a:ext cx="12192000" cy="1126273"/>
          </a:xfrm>
          <a:custGeom>
            <a:avLst/>
            <a:gdLst>
              <a:gd name="connsiteX0" fmla="*/ 6096000 w 12192000"/>
              <a:gd name="connsiteY0" fmla="*/ 0 h 1016000"/>
              <a:gd name="connsiteX1" fmla="*/ 11872101 w 12192000"/>
              <a:gd name="connsiteY1" fmla="*/ 363047 h 1016000"/>
              <a:gd name="connsiteX2" fmla="*/ 12192000 w 12192000"/>
              <a:gd name="connsiteY2" fmla="*/ 416457 h 1016000"/>
              <a:gd name="connsiteX3" fmla="*/ 12192000 w 12192000"/>
              <a:gd name="connsiteY3" fmla="*/ 1016000 h 1016000"/>
              <a:gd name="connsiteX4" fmla="*/ 0 w 12192000"/>
              <a:gd name="connsiteY4" fmla="*/ 1016000 h 1016000"/>
              <a:gd name="connsiteX5" fmla="*/ 0 w 12192000"/>
              <a:gd name="connsiteY5" fmla="*/ 416457 h 1016000"/>
              <a:gd name="connsiteX6" fmla="*/ 319900 w 12192000"/>
              <a:gd name="connsiteY6" fmla="*/ 363047 h 1016000"/>
              <a:gd name="connsiteX7" fmla="*/ 6096000 w 12192000"/>
              <a:gd name="connsiteY7" fmla="*/ 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016000">
                <a:moveTo>
                  <a:pt x="6096000" y="0"/>
                </a:moveTo>
                <a:cubicBezTo>
                  <a:pt x="8351708" y="0"/>
                  <a:pt x="10393868" y="138738"/>
                  <a:pt x="11872101" y="363047"/>
                </a:cubicBezTo>
                <a:lnTo>
                  <a:pt x="12192000" y="416457"/>
                </a:lnTo>
                <a:lnTo>
                  <a:pt x="12192000" y="1016000"/>
                </a:lnTo>
                <a:lnTo>
                  <a:pt x="0" y="1016000"/>
                </a:lnTo>
                <a:lnTo>
                  <a:pt x="0" y="416457"/>
                </a:lnTo>
                <a:lnTo>
                  <a:pt x="319900" y="363047"/>
                </a:lnTo>
                <a:cubicBezTo>
                  <a:pt x="1798133" y="138738"/>
                  <a:pt x="3840293" y="0"/>
                  <a:pt x="6096000" y="0"/>
                </a:cubicBezTo>
                <a:close/>
              </a:path>
            </a:pathLst>
          </a:cu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DA54297-B2F0-8252-7E55-375CA3DCDE62}"/>
              </a:ext>
            </a:extLst>
          </p:cNvPr>
          <p:cNvGrpSpPr/>
          <p:nvPr/>
        </p:nvGrpSpPr>
        <p:grpSpPr>
          <a:xfrm>
            <a:off x="5369364" y="1676149"/>
            <a:ext cx="4710235" cy="646331"/>
            <a:chOff x="6214939" y="1980585"/>
            <a:chExt cx="4710235" cy="64633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A3CFE1B-5059-865B-4FDE-8AFF345494A9}"/>
                </a:ext>
              </a:extLst>
            </p:cNvPr>
            <p:cNvSpPr txBox="1"/>
            <p:nvPr/>
          </p:nvSpPr>
          <p:spPr>
            <a:xfrm>
              <a:off x="6214939" y="1980585"/>
              <a:ext cx="24884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02060"/>
                  </a:solidFill>
                </a:rPr>
                <a:t>01</a:t>
              </a:r>
              <a:endParaRPr lang="zh-CN" altLang="en-US" sz="3600" b="1" dirty="0">
                <a:solidFill>
                  <a:srgbClr val="002060"/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1459161-5FFD-B7CD-447E-1854FE344E84}"/>
                </a:ext>
              </a:extLst>
            </p:cNvPr>
            <p:cNvSpPr txBox="1"/>
            <p:nvPr/>
          </p:nvSpPr>
          <p:spPr>
            <a:xfrm>
              <a:off x="7287901" y="2019773"/>
              <a:ext cx="36372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毕设情况</a:t>
              </a: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25ED4C9-31AD-4A5F-E774-F7EA2D6BBC83}"/>
                </a:ext>
              </a:extLst>
            </p:cNvPr>
            <p:cNvCxnSpPr/>
            <p:nvPr/>
          </p:nvCxnSpPr>
          <p:spPr>
            <a:xfrm>
              <a:off x="7039414" y="2101489"/>
              <a:ext cx="0" cy="4213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E983D15E-6A69-5583-A002-E9E18E736000}"/>
              </a:ext>
            </a:extLst>
          </p:cNvPr>
          <p:cNvGrpSpPr/>
          <p:nvPr/>
        </p:nvGrpSpPr>
        <p:grpSpPr>
          <a:xfrm>
            <a:off x="5392592" y="2208163"/>
            <a:ext cx="6013513" cy="654653"/>
            <a:chOff x="6460367" y="1959208"/>
            <a:chExt cx="4399790" cy="654653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48379C3-08E3-8F56-C001-EDECE40F7B98}"/>
                </a:ext>
              </a:extLst>
            </p:cNvPr>
            <p:cNvSpPr txBox="1"/>
            <p:nvPr/>
          </p:nvSpPr>
          <p:spPr>
            <a:xfrm>
              <a:off x="6460367" y="1959208"/>
              <a:ext cx="21612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02060"/>
                  </a:solidFill>
                </a:rPr>
                <a:t>02</a:t>
              </a:r>
              <a:endParaRPr lang="zh-CN" altLang="en-US" sz="3600" b="1" dirty="0">
                <a:solidFill>
                  <a:srgbClr val="002060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6626057-E734-BE4E-8450-738E88CC5F4B}"/>
                </a:ext>
              </a:extLst>
            </p:cNvPr>
            <p:cNvSpPr txBox="1"/>
            <p:nvPr/>
          </p:nvSpPr>
          <p:spPr>
            <a:xfrm>
              <a:off x="7222884" y="2029086"/>
              <a:ext cx="36372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论文学习情况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4C06575-64C1-91BE-BEFE-E4D6F42CB07A}"/>
                </a:ext>
              </a:extLst>
            </p:cNvPr>
            <p:cNvCxnSpPr/>
            <p:nvPr/>
          </p:nvCxnSpPr>
          <p:spPr>
            <a:xfrm>
              <a:off x="7039414" y="2101489"/>
              <a:ext cx="0" cy="4213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1C71EAD-44EE-470E-2B93-DF6E60E2FBDB}"/>
              </a:ext>
            </a:extLst>
          </p:cNvPr>
          <p:cNvGrpSpPr/>
          <p:nvPr/>
        </p:nvGrpSpPr>
        <p:grpSpPr>
          <a:xfrm>
            <a:off x="5396588" y="2799538"/>
            <a:ext cx="4683011" cy="646331"/>
            <a:chOff x="6242163" y="1958514"/>
            <a:chExt cx="4683011" cy="646331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1C3E551-F17B-4A27-328A-DC8D0A6BDE54}"/>
                </a:ext>
              </a:extLst>
            </p:cNvPr>
            <p:cNvSpPr txBox="1"/>
            <p:nvPr/>
          </p:nvSpPr>
          <p:spPr>
            <a:xfrm>
              <a:off x="6242163" y="1958514"/>
              <a:ext cx="11401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02060"/>
                  </a:solidFill>
                </a:rPr>
                <a:t>03</a:t>
              </a:r>
              <a:endParaRPr lang="zh-CN" altLang="en-US" sz="3600" b="1" dirty="0">
                <a:solidFill>
                  <a:srgbClr val="00206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78C2F4C-8E6B-D52A-3791-BF62768ABE89}"/>
                </a:ext>
              </a:extLst>
            </p:cNvPr>
            <p:cNvSpPr txBox="1"/>
            <p:nvPr/>
          </p:nvSpPr>
          <p:spPr>
            <a:xfrm>
              <a:off x="7287901" y="2019773"/>
              <a:ext cx="36372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学习情况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0943252-AB0A-6168-F99B-E22F20D91AFD}"/>
                </a:ext>
              </a:extLst>
            </p:cNvPr>
            <p:cNvCxnSpPr/>
            <p:nvPr/>
          </p:nvCxnSpPr>
          <p:spPr>
            <a:xfrm>
              <a:off x="7039414" y="2101489"/>
              <a:ext cx="0" cy="4213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1BCDFF5-7FAB-8828-01A8-F1CF9E02AE7F}"/>
              </a:ext>
            </a:extLst>
          </p:cNvPr>
          <p:cNvGrpSpPr/>
          <p:nvPr/>
        </p:nvGrpSpPr>
        <p:grpSpPr>
          <a:xfrm>
            <a:off x="5392592" y="3444658"/>
            <a:ext cx="4687007" cy="646331"/>
            <a:chOff x="6238167" y="1988994"/>
            <a:chExt cx="4687007" cy="646331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5717C1D-6DAA-A1C1-D80C-26C772052E94}"/>
                </a:ext>
              </a:extLst>
            </p:cNvPr>
            <p:cNvSpPr txBox="1"/>
            <p:nvPr/>
          </p:nvSpPr>
          <p:spPr>
            <a:xfrm>
              <a:off x="6238167" y="1988994"/>
              <a:ext cx="1590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02060"/>
                  </a:solidFill>
                </a:rPr>
                <a:t>04</a:t>
              </a:r>
              <a:endParaRPr lang="zh-CN" altLang="en-US" sz="3600" b="1" dirty="0">
                <a:solidFill>
                  <a:srgbClr val="002060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32D6857-3368-C9CF-51DA-113706D07DD3}"/>
                </a:ext>
              </a:extLst>
            </p:cNvPr>
            <p:cNvSpPr txBox="1"/>
            <p:nvPr/>
          </p:nvSpPr>
          <p:spPr>
            <a:xfrm>
              <a:off x="7287901" y="2019773"/>
              <a:ext cx="36372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Rust</a:t>
              </a:r>
              <a:r>
                <a:rPr lang="zh-CN" altLang="en-US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学习情况</a:t>
              </a:r>
              <a:r>
                <a:rPr lang="en-US" altLang="zh-CN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endPara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528D3EF-FF78-5AEC-4C2E-AD56A9EA09D0}"/>
                </a:ext>
              </a:extLst>
            </p:cNvPr>
            <p:cNvCxnSpPr/>
            <p:nvPr/>
          </p:nvCxnSpPr>
          <p:spPr>
            <a:xfrm>
              <a:off x="7039414" y="2101489"/>
              <a:ext cx="0" cy="4213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6B68BD9-0B2A-D66F-0CD5-DCF6C9646363}"/>
              </a:ext>
            </a:extLst>
          </p:cNvPr>
          <p:cNvGrpSpPr/>
          <p:nvPr/>
        </p:nvGrpSpPr>
        <p:grpSpPr>
          <a:xfrm>
            <a:off x="5392592" y="4020604"/>
            <a:ext cx="5435428" cy="646331"/>
            <a:chOff x="6238167" y="1988994"/>
            <a:chExt cx="5435428" cy="646331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DBB2A0F-8E42-A66D-A707-58A79D35CAB1}"/>
                </a:ext>
              </a:extLst>
            </p:cNvPr>
            <p:cNvSpPr txBox="1"/>
            <p:nvPr/>
          </p:nvSpPr>
          <p:spPr>
            <a:xfrm>
              <a:off x="6238167" y="1988994"/>
              <a:ext cx="1590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02060"/>
                  </a:solidFill>
                </a:rPr>
                <a:t>05</a:t>
              </a:r>
              <a:endParaRPr lang="zh-CN" altLang="en-US" sz="3600" b="1" dirty="0">
                <a:solidFill>
                  <a:srgbClr val="002060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1EA146C-1D34-1567-D72A-B1C0CD3356D4}"/>
                </a:ext>
              </a:extLst>
            </p:cNvPr>
            <p:cNvSpPr txBox="1"/>
            <p:nvPr/>
          </p:nvSpPr>
          <p:spPr>
            <a:xfrm>
              <a:off x="7287901" y="2019773"/>
              <a:ext cx="43856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ROS</a:t>
              </a:r>
              <a:r>
                <a:rPr lang="zh-CN" altLang="en-US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学习情况</a:t>
              </a: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5AC5112-50B2-E40A-4F46-BE9E4F0CF8B3}"/>
                </a:ext>
              </a:extLst>
            </p:cNvPr>
            <p:cNvCxnSpPr/>
            <p:nvPr/>
          </p:nvCxnSpPr>
          <p:spPr>
            <a:xfrm>
              <a:off x="7039414" y="2101489"/>
              <a:ext cx="0" cy="4213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F626FB1-F17E-E9B9-5650-AB5AEBF6B004}"/>
              </a:ext>
            </a:extLst>
          </p:cNvPr>
          <p:cNvGrpSpPr/>
          <p:nvPr/>
        </p:nvGrpSpPr>
        <p:grpSpPr>
          <a:xfrm>
            <a:off x="5392592" y="4676436"/>
            <a:ext cx="5435428" cy="646331"/>
            <a:chOff x="6238167" y="1988994"/>
            <a:chExt cx="5435428" cy="646331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F6E7E856-A24E-AE82-3219-637FB3BD48E6}"/>
                </a:ext>
              </a:extLst>
            </p:cNvPr>
            <p:cNvSpPr txBox="1"/>
            <p:nvPr/>
          </p:nvSpPr>
          <p:spPr>
            <a:xfrm>
              <a:off x="6238167" y="1988994"/>
              <a:ext cx="1590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06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8A55B97-15AB-EB4A-4BDF-DEF8768B5E72}"/>
                </a:ext>
              </a:extLst>
            </p:cNvPr>
            <p:cNvSpPr txBox="1"/>
            <p:nvPr/>
          </p:nvSpPr>
          <p:spPr>
            <a:xfrm>
              <a:off x="7287901" y="2019773"/>
              <a:ext cx="43856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存在问题与后续规划</a:t>
              </a: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63D92820-8893-EA69-826E-B336492D5CF2}"/>
                </a:ext>
              </a:extLst>
            </p:cNvPr>
            <p:cNvCxnSpPr/>
            <p:nvPr/>
          </p:nvCxnSpPr>
          <p:spPr>
            <a:xfrm>
              <a:off x="7039414" y="2101489"/>
              <a:ext cx="0" cy="4213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950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9281" y="200721"/>
            <a:ext cx="4906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3600" b="1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存在问题与后续规划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0" y="6202800"/>
            <a:ext cx="12192000" cy="655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4095" y="1174976"/>
            <a:ext cx="1992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65431" y="2382943"/>
            <a:ext cx="41981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阅读论文或相关算法原理时有一定困难，对理论模型的理解还不够深入。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829787" y="1689090"/>
            <a:ext cx="3133803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数理基础遗忘</a:t>
            </a:r>
            <a:endParaRPr lang="en-US" altLang="zh-CN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37210" y="4111016"/>
            <a:ext cx="2520694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复习数理</a:t>
            </a:r>
            <a:endParaRPr lang="en-US" altLang="zh-CN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61213" y="4585610"/>
            <a:ext cx="40065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需要系统复习线性代数、概率论和优化理论，特别是如何将这些知识应用于深度学习、路径规划和动态控制等实际问题上。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957657" y="1650676"/>
            <a:ext cx="1801185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入门阶段迷茫</a:t>
            </a:r>
            <a:endParaRPr lang="en-US" altLang="zh-CN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95999" y="2327135"/>
            <a:ext cx="5524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对未来学习过程中需要掌握的技能不够明确，对于毕设内容理解还不够深入。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562850" y="4111016"/>
            <a:ext cx="6190246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加强和老师学长的交流</a:t>
            </a:r>
            <a:endParaRPr lang="en-US" altLang="zh-CN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50575" y="4862610"/>
            <a:ext cx="53305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通过与导师和学长交流，可以了解他们在研究中如何平衡理论与实践，实现比较快速的入门。</a:t>
            </a:r>
          </a:p>
        </p:txBody>
      </p:sp>
      <p:sp>
        <p:nvSpPr>
          <p:cNvPr id="17" name="矩形: 圆角 16"/>
          <p:cNvSpPr/>
          <p:nvPr/>
        </p:nvSpPr>
        <p:spPr>
          <a:xfrm>
            <a:off x="590550" y="1733550"/>
            <a:ext cx="4373040" cy="1842108"/>
          </a:xfrm>
          <a:prstGeom prst="roundRect">
            <a:avLst>
              <a:gd name="adj" fmla="val 9428"/>
            </a:avLst>
          </a:pr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/>
          <p:cNvSpPr/>
          <p:nvPr/>
        </p:nvSpPr>
        <p:spPr>
          <a:xfrm>
            <a:off x="582209" y="4182311"/>
            <a:ext cx="4373040" cy="1842108"/>
          </a:xfrm>
          <a:prstGeom prst="roundRect">
            <a:avLst>
              <a:gd name="adj" fmla="val 9428"/>
            </a:avLst>
          </a:pr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/>
          <p:cNvSpPr/>
          <p:nvPr/>
        </p:nvSpPr>
        <p:spPr>
          <a:xfrm>
            <a:off x="5976066" y="1714249"/>
            <a:ext cx="5625383" cy="1842108"/>
          </a:xfrm>
          <a:prstGeom prst="roundRect">
            <a:avLst>
              <a:gd name="adj" fmla="val 9428"/>
            </a:avLst>
          </a:pr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/>
          <p:cNvSpPr/>
          <p:nvPr/>
        </p:nvSpPr>
        <p:spPr>
          <a:xfrm>
            <a:off x="6030271" y="4188531"/>
            <a:ext cx="5571177" cy="1842108"/>
          </a:xfrm>
          <a:prstGeom prst="roundRect">
            <a:avLst>
              <a:gd name="adj" fmla="val 9428"/>
            </a:avLst>
          </a:pr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39B81B-4FF9-F15E-ADB3-9C274FB272B1}"/>
              </a:ext>
            </a:extLst>
          </p:cNvPr>
          <p:cNvSpPr txBox="1"/>
          <p:nvPr/>
        </p:nvSpPr>
        <p:spPr>
          <a:xfrm>
            <a:off x="664095" y="3620118"/>
            <a:ext cx="1992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后续规划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1CFCD-B8F2-5101-902A-27778665C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E64534B-A93D-E1F9-E64C-5E29A4E958EF}"/>
              </a:ext>
            </a:extLst>
          </p:cNvPr>
          <p:cNvSpPr/>
          <p:nvPr/>
        </p:nvSpPr>
        <p:spPr>
          <a:xfrm>
            <a:off x="-1" y="1390876"/>
            <a:ext cx="12192001" cy="2667455"/>
          </a:xfrm>
          <a:prstGeom prst="rect">
            <a:avLst/>
          </a:prstGeom>
          <a:solidFill>
            <a:srgbClr val="002060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1CB147-29FE-A1B1-CE6B-DCA4B5814FC5}"/>
              </a:ext>
            </a:extLst>
          </p:cNvPr>
          <p:cNvSpPr txBox="1"/>
          <p:nvPr/>
        </p:nvSpPr>
        <p:spPr>
          <a:xfrm>
            <a:off x="1408408" y="2021110"/>
            <a:ext cx="91489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桂宝山年终汇报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3B31B3C-73A1-DCE2-ED4B-368F9C1F0854}"/>
              </a:ext>
            </a:extLst>
          </p:cNvPr>
          <p:cNvSpPr txBox="1"/>
          <p:nvPr/>
        </p:nvSpPr>
        <p:spPr>
          <a:xfrm>
            <a:off x="7952612" y="5069835"/>
            <a:ext cx="4764990" cy="58105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2024.12.28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E35E5C-FC1E-E808-4061-5446FE446017}"/>
              </a:ext>
            </a:extLst>
          </p:cNvPr>
          <p:cNvSpPr/>
          <p:nvPr/>
        </p:nvSpPr>
        <p:spPr>
          <a:xfrm flipV="1">
            <a:off x="1" y="3820138"/>
            <a:ext cx="12191999" cy="299837"/>
          </a:xfrm>
          <a:prstGeom prst="rect">
            <a:avLst/>
          </a:prstGeom>
          <a:solidFill>
            <a:schemeClr val="tx1">
              <a:lumMod val="50000"/>
              <a:lumOff val="50000"/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5AF2ADC-490D-31A0-0079-2790A0C42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94"/>
            <a:ext cx="12296631" cy="1315977"/>
          </a:xfrm>
          <a:prstGeom prst="rect">
            <a:avLst/>
          </a:prstGeom>
        </p:spPr>
      </p:pic>
      <p:pic>
        <p:nvPicPr>
          <p:cNvPr id="1026" name="Picture 2" descr="北京航空航天大学机械工程及自动化学院_360百科">
            <a:extLst>
              <a:ext uri="{FF2B5EF4-FFF2-40B4-BE49-F238E27FC236}">
                <a16:creationId xmlns:a16="http://schemas.microsoft.com/office/drawing/2014/main" id="{437D007B-D6EE-C321-6622-C30823F70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542" y="216900"/>
            <a:ext cx="996963" cy="99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52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2" r="1"/>
          <a:stretch>
            <a:fillRect/>
          </a:stretch>
        </p:blipFill>
        <p:spPr>
          <a:xfrm>
            <a:off x="619126" y="1437757"/>
            <a:ext cx="4315340" cy="4857105"/>
          </a:xfrm>
          <a:prstGeom prst="rect">
            <a:avLst/>
          </a:prstGeom>
          <a:solidFill>
            <a:schemeClr val="bg1">
              <a:alpha val="83000"/>
            </a:schemeClr>
          </a:solidFill>
        </p:spPr>
      </p:pic>
      <p:sp>
        <p:nvSpPr>
          <p:cNvPr id="111" name="矩形 110"/>
          <p:cNvSpPr/>
          <p:nvPr/>
        </p:nvSpPr>
        <p:spPr>
          <a:xfrm>
            <a:off x="434898" y="390293"/>
            <a:ext cx="11327780" cy="6062546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581722" y="557561"/>
            <a:ext cx="11028556" cy="5742878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826876" y="793418"/>
            <a:ext cx="42127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4400" b="1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400" b="1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endParaRPr lang="zh-CN" altLang="en-US" sz="4400" b="1" dirty="0"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powerpoint template design by DAJU_PPT正版来源小红书大橘PPT微信DAJU_PPT请勿抄袭搬运！盗版必究！"/>
          <p:cNvSpPr/>
          <p:nvPr/>
        </p:nvSpPr>
        <p:spPr>
          <a:xfrm>
            <a:off x="0" y="5731726"/>
            <a:ext cx="12192000" cy="1126273"/>
          </a:xfrm>
          <a:custGeom>
            <a:avLst/>
            <a:gdLst>
              <a:gd name="connsiteX0" fmla="*/ 6096000 w 12192000"/>
              <a:gd name="connsiteY0" fmla="*/ 0 h 1016000"/>
              <a:gd name="connsiteX1" fmla="*/ 11872101 w 12192000"/>
              <a:gd name="connsiteY1" fmla="*/ 363047 h 1016000"/>
              <a:gd name="connsiteX2" fmla="*/ 12192000 w 12192000"/>
              <a:gd name="connsiteY2" fmla="*/ 416457 h 1016000"/>
              <a:gd name="connsiteX3" fmla="*/ 12192000 w 12192000"/>
              <a:gd name="connsiteY3" fmla="*/ 1016000 h 1016000"/>
              <a:gd name="connsiteX4" fmla="*/ 0 w 12192000"/>
              <a:gd name="connsiteY4" fmla="*/ 1016000 h 1016000"/>
              <a:gd name="connsiteX5" fmla="*/ 0 w 12192000"/>
              <a:gd name="connsiteY5" fmla="*/ 416457 h 1016000"/>
              <a:gd name="connsiteX6" fmla="*/ 319900 w 12192000"/>
              <a:gd name="connsiteY6" fmla="*/ 363047 h 1016000"/>
              <a:gd name="connsiteX7" fmla="*/ 6096000 w 12192000"/>
              <a:gd name="connsiteY7" fmla="*/ 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016000">
                <a:moveTo>
                  <a:pt x="6096000" y="0"/>
                </a:moveTo>
                <a:cubicBezTo>
                  <a:pt x="8351708" y="0"/>
                  <a:pt x="10393868" y="138738"/>
                  <a:pt x="11872101" y="363047"/>
                </a:cubicBezTo>
                <a:lnTo>
                  <a:pt x="12192000" y="416457"/>
                </a:lnTo>
                <a:lnTo>
                  <a:pt x="12192000" y="1016000"/>
                </a:lnTo>
                <a:lnTo>
                  <a:pt x="0" y="1016000"/>
                </a:lnTo>
                <a:lnTo>
                  <a:pt x="0" y="416457"/>
                </a:lnTo>
                <a:lnTo>
                  <a:pt x="319900" y="363047"/>
                </a:lnTo>
                <a:cubicBezTo>
                  <a:pt x="1798133" y="138738"/>
                  <a:pt x="3840293" y="0"/>
                  <a:pt x="6096000" y="0"/>
                </a:cubicBezTo>
                <a:close/>
              </a:path>
            </a:pathLst>
          </a:cu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369364" y="1676149"/>
            <a:ext cx="4710235" cy="646331"/>
            <a:chOff x="6214939" y="1980585"/>
            <a:chExt cx="4710235" cy="646331"/>
          </a:xfrm>
        </p:grpSpPr>
        <p:sp>
          <p:nvSpPr>
            <p:cNvPr id="4" name="文本框 3"/>
            <p:cNvSpPr txBox="1"/>
            <p:nvPr/>
          </p:nvSpPr>
          <p:spPr>
            <a:xfrm>
              <a:off x="6214939" y="1980585"/>
              <a:ext cx="24884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02060"/>
                  </a:solidFill>
                </a:rPr>
                <a:t>01</a:t>
              </a:r>
              <a:endParaRPr lang="zh-CN" altLang="en-US" sz="3600" b="1" dirty="0">
                <a:solidFill>
                  <a:srgbClr val="002060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287901" y="2019773"/>
              <a:ext cx="36372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毕设情况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7039414" y="2101489"/>
              <a:ext cx="0" cy="4213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5392592" y="2208163"/>
            <a:ext cx="6013513" cy="654653"/>
            <a:chOff x="6460367" y="1959208"/>
            <a:chExt cx="4399790" cy="654653"/>
          </a:xfrm>
        </p:grpSpPr>
        <p:sp>
          <p:nvSpPr>
            <p:cNvPr id="8" name="文本框 7"/>
            <p:cNvSpPr txBox="1"/>
            <p:nvPr/>
          </p:nvSpPr>
          <p:spPr>
            <a:xfrm>
              <a:off x="6460367" y="1959208"/>
              <a:ext cx="21612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02060"/>
                  </a:solidFill>
                </a:rPr>
                <a:t>02</a:t>
              </a:r>
              <a:endParaRPr lang="zh-CN" altLang="en-US" sz="3600" b="1" dirty="0">
                <a:solidFill>
                  <a:srgbClr val="002060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222884" y="2029086"/>
              <a:ext cx="36372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论文学习情况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7039414" y="2101489"/>
              <a:ext cx="0" cy="4213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5396588" y="2799538"/>
            <a:ext cx="4683011" cy="646331"/>
            <a:chOff x="6242163" y="1958514"/>
            <a:chExt cx="4683011" cy="646331"/>
          </a:xfrm>
        </p:grpSpPr>
        <p:sp>
          <p:nvSpPr>
            <p:cNvPr id="13" name="文本框 12"/>
            <p:cNvSpPr txBox="1"/>
            <p:nvPr/>
          </p:nvSpPr>
          <p:spPr>
            <a:xfrm>
              <a:off x="6242163" y="1958514"/>
              <a:ext cx="11401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02060"/>
                  </a:solidFill>
                </a:rPr>
                <a:t>03</a:t>
              </a:r>
              <a:endParaRPr lang="zh-CN" altLang="en-US" sz="3600" b="1" dirty="0">
                <a:solidFill>
                  <a:srgbClr val="00206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287901" y="2019773"/>
              <a:ext cx="36372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学习情况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7039414" y="2101489"/>
              <a:ext cx="0" cy="4213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5392592" y="3444658"/>
            <a:ext cx="4687007" cy="646331"/>
            <a:chOff x="6238167" y="1988994"/>
            <a:chExt cx="4687007" cy="646331"/>
          </a:xfrm>
        </p:grpSpPr>
        <p:sp>
          <p:nvSpPr>
            <p:cNvPr id="17" name="文本框 16"/>
            <p:cNvSpPr txBox="1"/>
            <p:nvPr/>
          </p:nvSpPr>
          <p:spPr>
            <a:xfrm>
              <a:off x="6238167" y="1988994"/>
              <a:ext cx="1590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02060"/>
                  </a:solidFill>
                </a:rPr>
                <a:t>04</a:t>
              </a:r>
              <a:endParaRPr lang="zh-CN" altLang="en-US" sz="3600" b="1" dirty="0">
                <a:solidFill>
                  <a:srgbClr val="00206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287901" y="2019773"/>
              <a:ext cx="36372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Rust</a:t>
              </a:r>
              <a:r>
                <a:rPr lang="zh-CN" altLang="en-US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学习情况</a:t>
              </a:r>
              <a:r>
                <a:rPr lang="en-US" altLang="zh-CN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endPara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7039414" y="2101489"/>
              <a:ext cx="0" cy="4213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5392592" y="4020604"/>
            <a:ext cx="5435428" cy="646331"/>
            <a:chOff x="6238167" y="1988994"/>
            <a:chExt cx="5435428" cy="646331"/>
          </a:xfrm>
        </p:grpSpPr>
        <p:sp>
          <p:nvSpPr>
            <p:cNvPr id="25" name="文本框 24"/>
            <p:cNvSpPr txBox="1"/>
            <p:nvPr/>
          </p:nvSpPr>
          <p:spPr>
            <a:xfrm>
              <a:off x="6238167" y="1988994"/>
              <a:ext cx="1590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02060"/>
                  </a:solidFill>
                </a:rPr>
                <a:t>05</a:t>
              </a:r>
              <a:endParaRPr lang="zh-CN" altLang="en-US" sz="3600" b="1" dirty="0">
                <a:solidFill>
                  <a:srgbClr val="00206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287901" y="2019773"/>
              <a:ext cx="43856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ROS</a:t>
              </a:r>
              <a:r>
                <a:rPr lang="zh-CN" altLang="en-US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学习情况</a:t>
              </a: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7039414" y="2101489"/>
              <a:ext cx="0" cy="4213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5392592" y="4676436"/>
            <a:ext cx="5435428" cy="646331"/>
            <a:chOff x="6238167" y="1988994"/>
            <a:chExt cx="5435428" cy="646331"/>
          </a:xfrm>
        </p:grpSpPr>
        <p:sp>
          <p:nvSpPr>
            <p:cNvPr id="32" name="文本框 31"/>
            <p:cNvSpPr txBox="1"/>
            <p:nvPr/>
          </p:nvSpPr>
          <p:spPr>
            <a:xfrm>
              <a:off x="6238167" y="1988994"/>
              <a:ext cx="1590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02060"/>
                  </a:solidFill>
                </a:rPr>
                <a:t>06</a:t>
              </a:r>
              <a:endParaRPr lang="zh-CN" altLang="en-US" sz="3600" b="1" dirty="0">
                <a:solidFill>
                  <a:srgbClr val="002060"/>
                </a:solidFill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287901" y="2019773"/>
              <a:ext cx="43856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存在问题与后续规划</a:t>
              </a: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7039414" y="2101489"/>
              <a:ext cx="0" cy="4213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190B7-7BFD-F0F5-379B-DD1ED4BFA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>
            <a:extLst>
              <a:ext uri="{FF2B5EF4-FFF2-40B4-BE49-F238E27FC236}">
                <a16:creationId xmlns:a16="http://schemas.microsoft.com/office/drawing/2014/main" id="{6E144BFD-C777-F924-B9F6-93943716EA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2" r="1"/>
          <a:stretch>
            <a:fillRect/>
          </a:stretch>
        </p:blipFill>
        <p:spPr>
          <a:xfrm>
            <a:off x="619126" y="1437757"/>
            <a:ext cx="4315340" cy="4857105"/>
          </a:xfrm>
          <a:prstGeom prst="rect">
            <a:avLst/>
          </a:prstGeom>
          <a:solidFill>
            <a:schemeClr val="bg1">
              <a:alpha val="83000"/>
            </a:schemeClr>
          </a:solidFill>
        </p:spPr>
      </p:pic>
      <p:sp>
        <p:nvSpPr>
          <p:cNvPr id="111" name="矩形 110">
            <a:extLst>
              <a:ext uri="{FF2B5EF4-FFF2-40B4-BE49-F238E27FC236}">
                <a16:creationId xmlns:a16="http://schemas.microsoft.com/office/drawing/2014/main" id="{E64F7819-686C-01AA-30C4-3C9DE0B202B3}"/>
              </a:ext>
            </a:extLst>
          </p:cNvPr>
          <p:cNvSpPr/>
          <p:nvPr/>
        </p:nvSpPr>
        <p:spPr>
          <a:xfrm>
            <a:off x="434898" y="390293"/>
            <a:ext cx="11327780" cy="6062546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A3165F55-F134-7773-83A1-21DE71EB025E}"/>
              </a:ext>
            </a:extLst>
          </p:cNvPr>
          <p:cNvSpPr/>
          <p:nvPr/>
        </p:nvSpPr>
        <p:spPr>
          <a:xfrm>
            <a:off x="581722" y="557561"/>
            <a:ext cx="11028556" cy="5742878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BBCC17-F556-AB79-B0A5-071775D185B9}"/>
              </a:ext>
            </a:extLst>
          </p:cNvPr>
          <p:cNvSpPr txBox="1"/>
          <p:nvPr/>
        </p:nvSpPr>
        <p:spPr>
          <a:xfrm>
            <a:off x="3826876" y="793418"/>
            <a:ext cx="42127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4400" b="1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400" b="1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endParaRPr lang="zh-CN" altLang="en-US" sz="4400" b="1" dirty="0"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1BB56D17-CDF4-B8C9-9DE6-F722E43EE4AC}"/>
              </a:ext>
            </a:extLst>
          </p:cNvPr>
          <p:cNvSpPr/>
          <p:nvPr/>
        </p:nvSpPr>
        <p:spPr>
          <a:xfrm>
            <a:off x="0" y="5731726"/>
            <a:ext cx="12192000" cy="1126273"/>
          </a:xfrm>
          <a:custGeom>
            <a:avLst/>
            <a:gdLst>
              <a:gd name="connsiteX0" fmla="*/ 6096000 w 12192000"/>
              <a:gd name="connsiteY0" fmla="*/ 0 h 1016000"/>
              <a:gd name="connsiteX1" fmla="*/ 11872101 w 12192000"/>
              <a:gd name="connsiteY1" fmla="*/ 363047 h 1016000"/>
              <a:gd name="connsiteX2" fmla="*/ 12192000 w 12192000"/>
              <a:gd name="connsiteY2" fmla="*/ 416457 h 1016000"/>
              <a:gd name="connsiteX3" fmla="*/ 12192000 w 12192000"/>
              <a:gd name="connsiteY3" fmla="*/ 1016000 h 1016000"/>
              <a:gd name="connsiteX4" fmla="*/ 0 w 12192000"/>
              <a:gd name="connsiteY4" fmla="*/ 1016000 h 1016000"/>
              <a:gd name="connsiteX5" fmla="*/ 0 w 12192000"/>
              <a:gd name="connsiteY5" fmla="*/ 416457 h 1016000"/>
              <a:gd name="connsiteX6" fmla="*/ 319900 w 12192000"/>
              <a:gd name="connsiteY6" fmla="*/ 363047 h 1016000"/>
              <a:gd name="connsiteX7" fmla="*/ 6096000 w 12192000"/>
              <a:gd name="connsiteY7" fmla="*/ 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016000">
                <a:moveTo>
                  <a:pt x="6096000" y="0"/>
                </a:moveTo>
                <a:cubicBezTo>
                  <a:pt x="8351708" y="0"/>
                  <a:pt x="10393868" y="138738"/>
                  <a:pt x="11872101" y="363047"/>
                </a:cubicBezTo>
                <a:lnTo>
                  <a:pt x="12192000" y="416457"/>
                </a:lnTo>
                <a:lnTo>
                  <a:pt x="12192000" y="1016000"/>
                </a:lnTo>
                <a:lnTo>
                  <a:pt x="0" y="1016000"/>
                </a:lnTo>
                <a:lnTo>
                  <a:pt x="0" y="416457"/>
                </a:lnTo>
                <a:lnTo>
                  <a:pt x="319900" y="363047"/>
                </a:lnTo>
                <a:cubicBezTo>
                  <a:pt x="1798133" y="138738"/>
                  <a:pt x="3840293" y="0"/>
                  <a:pt x="6096000" y="0"/>
                </a:cubicBezTo>
                <a:close/>
              </a:path>
            </a:pathLst>
          </a:cu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58D0221-113D-D197-4429-60839AB3B00E}"/>
              </a:ext>
            </a:extLst>
          </p:cNvPr>
          <p:cNvGrpSpPr/>
          <p:nvPr/>
        </p:nvGrpSpPr>
        <p:grpSpPr>
          <a:xfrm>
            <a:off x="5369364" y="1676149"/>
            <a:ext cx="4710235" cy="646331"/>
            <a:chOff x="6214939" y="1980585"/>
            <a:chExt cx="4710235" cy="64633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1CFACE2-A903-E25F-70B9-2A5CC1C50EE7}"/>
                </a:ext>
              </a:extLst>
            </p:cNvPr>
            <p:cNvSpPr txBox="1"/>
            <p:nvPr/>
          </p:nvSpPr>
          <p:spPr>
            <a:xfrm>
              <a:off x="6214939" y="1980585"/>
              <a:ext cx="24884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01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916EDC7-4A48-14C1-2072-61A91010747D}"/>
                </a:ext>
              </a:extLst>
            </p:cNvPr>
            <p:cNvSpPr txBox="1"/>
            <p:nvPr/>
          </p:nvSpPr>
          <p:spPr>
            <a:xfrm>
              <a:off x="7287901" y="2019773"/>
              <a:ext cx="36372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毕设情况</a:t>
              </a: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B05F8264-38CC-BDC2-9B36-EEA0ED744D51}"/>
                </a:ext>
              </a:extLst>
            </p:cNvPr>
            <p:cNvCxnSpPr/>
            <p:nvPr/>
          </p:nvCxnSpPr>
          <p:spPr>
            <a:xfrm>
              <a:off x="7039414" y="2101489"/>
              <a:ext cx="0" cy="4213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8CB8EA75-37C4-5A1C-F3A6-CD8175DA36BB}"/>
              </a:ext>
            </a:extLst>
          </p:cNvPr>
          <p:cNvGrpSpPr/>
          <p:nvPr/>
        </p:nvGrpSpPr>
        <p:grpSpPr>
          <a:xfrm>
            <a:off x="5392592" y="2208163"/>
            <a:ext cx="6013513" cy="654653"/>
            <a:chOff x="6460367" y="1959208"/>
            <a:chExt cx="4399790" cy="654653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536D501-CD36-92DC-BF12-4B877655FE9E}"/>
                </a:ext>
              </a:extLst>
            </p:cNvPr>
            <p:cNvSpPr txBox="1"/>
            <p:nvPr/>
          </p:nvSpPr>
          <p:spPr>
            <a:xfrm>
              <a:off x="6460367" y="1959208"/>
              <a:ext cx="21612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02060"/>
                  </a:solidFill>
                </a:rPr>
                <a:t>02</a:t>
              </a:r>
              <a:endParaRPr lang="zh-CN" altLang="en-US" sz="3600" b="1" dirty="0">
                <a:solidFill>
                  <a:srgbClr val="002060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5CD290A-D203-7BB2-0481-8D644EDD41C6}"/>
                </a:ext>
              </a:extLst>
            </p:cNvPr>
            <p:cNvSpPr txBox="1"/>
            <p:nvPr/>
          </p:nvSpPr>
          <p:spPr>
            <a:xfrm>
              <a:off x="7222884" y="2029086"/>
              <a:ext cx="36372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论文学习情况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43E7BA43-9325-F7C5-FECA-0915C2BFA136}"/>
                </a:ext>
              </a:extLst>
            </p:cNvPr>
            <p:cNvCxnSpPr/>
            <p:nvPr/>
          </p:nvCxnSpPr>
          <p:spPr>
            <a:xfrm>
              <a:off x="7039414" y="2101489"/>
              <a:ext cx="0" cy="4213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310F03E-CF09-2C5C-E89E-27F17064077D}"/>
              </a:ext>
            </a:extLst>
          </p:cNvPr>
          <p:cNvGrpSpPr/>
          <p:nvPr/>
        </p:nvGrpSpPr>
        <p:grpSpPr>
          <a:xfrm>
            <a:off x="5396588" y="2799538"/>
            <a:ext cx="4683011" cy="646331"/>
            <a:chOff x="6242163" y="1958514"/>
            <a:chExt cx="4683011" cy="646331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7AD6593-389B-2819-3761-359097183747}"/>
                </a:ext>
              </a:extLst>
            </p:cNvPr>
            <p:cNvSpPr txBox="1"/>
            <p:nvPr/>
          </p:nvSpPr>
          <p:spPr>
            <a:xfrm>
              <a:off x="6242163" y="1958514"/>
              <a:ext cx="11401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02060"/>
                  </a:solidFill>
                </a:rPr>
                <a:t>03</a:t>
              </a:r>
              <a:endParaRPr lang="zh-CN" altLang="en-US" sz="3600" b="1" dirty="0">
                <a:solidFill>
                  <a:srgbClr val="00206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5416AF3-5405-9296-2134-AF5E71157049}"/>
                </a:ext>
              </a:extLst>
            </p:cNvPr>
            <p:cNvSpPr txBox="1"/>
            <p:nvPr/>
          </p:nvSpPr>
          <p:spPr>
            <a:xfrm>
              <a:off x="7287901" y="2019773"/>
              <a:ext cx="36372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学习情况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17C802E-DAA7-8568-AB94-9F4252BF7029}"/>
                </a:ext>
              </a:extLst>
            </p:cNvPr>
            <p:cNvCxnSpPr/>
            <p:nvPr/>
          </p:nvCxnSpPr>
          <p:spPr>
            <a:xfrm>
              <a:off x="7039414" y="2101489"/>
              <a:ext cx="0" cy="4213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DA72C84-CB31-0EBF-6DEE-8FF0E90BA833}"/>
              </a:ext>
            </a:extLst>
          </p:cNvPr>
          <p:cNvGrpSpPr/>
          <p:nvPr/>
        </p:nvGrpSpPr>
        <p:grpSpPr>
          <a:xfrm>
            <a:off x="5392592" y="3444658"/>
            <a:ext cx="4687007" cy="646331"/>
            <a:chOff x="6238167" y="1988994"/>
            <a:chExt cx="4687007" cy="646331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1EEE281-F5D7-11BF-8018-ABCF20FDB246}"/>
                </a:ext>
              </a:extLst>
            </p:cNvPr>
            <p:cNvSpPr txBox="1"/>
            <p:nvPr/>
          </p:nvSpPr>
          <p:spPr>
            <a:xfrm>
              <a:off x="6238167" y="1988994"/>
              <a:ext cx="1590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02060"/>
                  </a:solidFill>
                </a:rPr>
                <a:t>04</a:t>
              </a:r>
              <a:endParaRPr lang="zh-CN" altLang="en-US" sz="3600" b="1" dirty="0">
                <a:solidFill>
                  <a:srgbClr val="002060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25DA81B-00C1-4B9C-959B-729108497F63}"/>
                </a:ext>
              </a:extLst>
            </p:cNvPr>
            <p:cNvSpPr txBox="1"/>
            <p:nvPr/>
          </p:nvSpPr>
          <p:spPr>
            <a:xfrm>
              <a:off x="7287901" y="2019773"/>
              <a:ext cx="36372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Rust</a:t>
              </a:r>
              <a:r>
                <a:rPr lang="zh-CN" altLang="en-US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学习情况</a:t>
              </a:r>
              <a:r>
                <a:rPr lang="en-US" altLang="zh-CN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endPara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FAC92959-1F98-A7A3-0FDA-21FC8A5F5922}"/>
                </a:ext>
              </a:extLst>
            </p:cNvPr>
            <p:cNvCxnSpPr/>
            <p:nvPr/>
          </p:nvCxnSpPr>
          <p:spPr>
            <a:xfrm>
              <a:off x="7039414" y="2101489"/>
              <a:ext cx="0" cy="4213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B124E3B-E68E-2C64-683D-17FC6BF7B1E0}"/>
              </a:ext>
            </a:extLst>
          </p:cNvPr>
          <p:cNvGrpSpPr/>
          <p:nvPr/>
        </p:nvGrpSpPr>
        <p:grpSpPr>
          <a:xfrm>
            <a:off x="5392592" y="4020604"/>
            <a:ext cx="5435428" cy="646331"/>
            <a:chOff x="6238167" y="1988994"/>
            <a:chExt cx="5435428" cy="646331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5959EA3-C2F1-EF27-E7AA-89715B343831}"/>
                </a:ext>
              </a:extLst>
            </p:cNvPr>
            <p:cNvSpPr txBox="1"/>
            <p:nvPr/>
          </p:nvSpPr>
          <p:spPr>
            <a:xfrm>
              <a:off x="6238167" y="1988994"/>
              <a:ext cx="1590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02060"/>
                  </a:solidFill>
                </a:rPr>
                <a:t>05</a:t>
              </a:r>
              <a:endParaRPr lang="zh-CN" altLang="en-US" sz="3600" b="1" dirty="0">
                <a:solidFill>
                  <a:srgbClr val="002060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4222B2E-9052-2C8A-E92D-6D19BEB3F646}"/>
                </a:ext>
              </a:extLst>
            </p:cNvPr>
            <p:cNvSpPr txBox="1"/>
            <p:nvPr/>
          </p:nvSpPr>
          <p:spPr>
            <a:xfrm>
              <a:off x="7287901" y="2019773"/>
              <a:ext cx="43856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ROS</a:t>
              </a:r>
              <a:r>
                <a:rPr lang="zh-CN" altLang="en-US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学习情况</a:t>
              </a: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781E261E-974C-0AE8-0641-AEB9DE603F79}"/>
                </a:ext>
              </a:extLst>
            </p:cNvPr>
            <p:cNvCxnSpPr/>
            <p:nvPr/>
          </p:nvCxnSpPr>
          <p:spPr>
            <a:xfrm>
              <a:off x="7039414" y="2101489"/>
              <a:ext cx="0" cy="4213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E1EEAA7-C88D-B84D-4079-B1C7E460016D}"/>
              </a:ext>
            </a:extLst>
          </p:cNvPr>
          <p:cNvGrpSpPr/>
          <p:nvPr/>
        </p:nvGrpSpPr>
        <p:grpSpPr>
          <a:xfrm>
            <a:off x="5392592" y="4676436"/>
            <a:ext cx="5435428" cy="646331"/>
            <a:chOff x="6238167" y="1988994"/>
            <a:chExt cx="5435428" cy="646331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CA8EA8B-B5CC-BEB0-AC12-8741536FB0DA}"/>
                </a:ext>
              </a:extLst>
            </p:cNvPr>
            <p:cNvSpPr txBox="1"/>
            <p:nvPr/>
          </p:nvSpPr>
          <p:spPr>
            <a:xfrm>
              <a:off x="6238167" y="1988994"/>
              <a:ext cx="1590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02060"/>
                  </a:solidFill>
                </a:rPr>
                <a:t>06</a:t>
              </a:r>
              <a:endParaRPr lang="zh-CN" altLang="en-US" sz="3600" b="1" dirty="0">
                <a:solidFill>
                  <a:srgbClr val="002060"/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EC214F3-30F4-043A-B31E-84B917D8192A}"/>
                </a:ext>
              </a:extLst>
            </p:cNvPr>
            <p:cNvSpPr txBox="1"/>
            <p:nvPr/>
          </p:nvSpPr>
          <p:spPr>
            <a:xfrm>
              <a:off x="7287901" y="2019773"/>
              <a:ext cx="43856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存在问题与后续规划</a:t>
              </a: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899030A1-12F9-4118-F897-A764B8E20371}"/>
                </a:ext>
              </a:extLst>
            </p:cNvPr>
            <p:cNvCxnSpPr/>
            <p:nvPr/>
          </p:nvCxnSpPr>
          <p:spPr>
            <a:xfrm>
              <a:off x="7039414" y="2101489"/>
              <a:ext cx="0" cy="4213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63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9281" y="200721"/>
            <a:ext cx="4150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毕设情况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0" y="6202800"/>
            <a:ext cx="12192000" cy="655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19106" y="1191683"/>
            <a:ext cx="9862422" cy="1163061"/>
            <a:chOff x="1587173" y="1290580"/>
            <a:chExt cx="6929846" cy="1478740"/>
          </a:xfrm>
        </p:grpSpPr>
        <p:sp>
          <p:nvSpPr>
            <p:cNvPr id="4" name="矩形: 圆角 3"/>
            <p:cNvSpPr/>
            <p:nvPr/>
          </p:nvSpPr>
          <p:spPr>
            <a:xfrm>
              <a:off x="1587173" y="1290580"/>
              <a:ext cx="6929846" cy="1478740"/>
            </a:xfrm>
            <a:prstGeom prst="roundRect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96215" y="1498398"/>
              <a:ext cx="6511762" cy="1056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400" b="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基于深度学习的多机器人协同作业研究”和“面向感知觉增强的人机协作装配任务研究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74B805CE-2FCC-9D15-9F12-7EAFCA0305A8}"/>
              </a:ext>
            </a:extLst>
          </p:cNvPr>
          <p:cNvSpPr txBox="1"/>
          <p:nvPr/>
        </p:nvSpPr>
        <p:spPr>
          <a:xfrm>
            <a:off x="737502" y="2570612"/>
            <a:ext cx="842535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多机器人协调与人机协作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涉及多机器人协调与人机协作，常用工具包括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CoppeliaSim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等仿真平台。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关于无人机的选择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由于北京飞行限制，可以考虑购置微型或轻型无人机，适合室内飞行。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毕设研究对象不限于无人机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研究对象可以是机械臂、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KIWA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机器人、四向穿梭车、服务机器人等。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、大模型的交互与协作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有兴趣探索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人机交互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的同学，可以深入研究这一全球前沿热点。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可能涉及的工具和语言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研究可能涉及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进行仿真和算法实现。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参考文献与研究成果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关注香港理工大学郑湃老师的研究成果，以及相关领域的其他知名团队。</a:t>
            </a:r>
          </a:p>
        </p:txBody>
      </p:sp>
      <p:pic>
        <p:nvPicPr>
          <p:cNvPr id="2069" name="Picture 21">
            <a:extLst>
              <a:ext uri="{FF2B5EF4-FFF2-40B4-BE49-F238E27FC236}">
                <a16:creationId xmlns:a16="http://schemas.microsoft.com/office/drawing/2014/main" id="{0F7AA74F-AB62-2522-4B11-BB8A199D7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755" y="2639053"/>
            <a:ext cx="1763743" cy="239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FA2E4988-B8A1-28FA-B526-22314E9707EB}"/>
              </a:ext>
            </a:extLst>
          </p:cNvPr>
          <p:cNvSpPr txBox="1"/>
          <p:nvPr/>
        </p:nvSpPr>
        <p:spPr>
          <a:xfrm>
            <a:off x="9591351" y="5296985"/>
            <a:ext cx="1863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钮建伟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9281" y="200721"/>
            <a:ext cx="4150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毕设情况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0" y="6202800"/>
            <a:ext cx="12192000" cy="655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1B0B7595-B418-0769-D15D-ABB4E6D13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07" y="2035721"/>
            <a:ext cx="635372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学习深度学习基础，掌握TensorFlow/PyTorch。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了解多机器人协作和人机协作，学习ROS/CoppeliaSim。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研究感知觉增强技术，提升机器人感知能力。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设计并测试多机器人和人机协作的仿真实验。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训练和优化深度学习模型，提升任务执行效率。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撰写并修改毕业论文，汇总实验结果。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B0F0D4-7369-454A-7A58-26F6ADD7F2F2}"/>
              </a:ext>
            </a:extLst>
          </p:cNvPr>
          <p:cNvSpPr txBox="1"/>
          <p:nvPr/>
        </p:nvSpPr>
        <p:spPr>
          <a:xfrm>
            <a:off x="570807" y="1293752"/>
            <a:ext cx="2196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学习计划</a:t>
            </a:r>
          </a:p>
        </p:txBody>
      </p:sp>
      <p:pic>
        <p:nvPicPr>
          <p:cNvPr id="19" name="Picture 2" descr="ROS系统 ROS1与ROS2共存使用切换方法 - 知乎">
            <a:extLst>
              <a:ext uri="{FF2B5EF4-FFF2-40B4-BE49-F238E27FC236}">
                <a16:creationId xmlns:a16="http://schemas.microsoft.com/office/drawing/2014/main" id="{7B64103C-39F3-D46A-6661-995023F2F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589" y="1208076"/>
            <a:ext cx="2037323" cy="109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56C69B3F-49A2-98C4-1382-CF2021FD8F2C}"/>
              </a:ext>
            </a:extLst>
          </p:cNvPr>
          <p:cNvSpPr txBox="1"/>
          <p:nvPr/>
        </p:nvSpPr>
        <p:spPr>
          <a:xfrm>
            <a:off x="570807" y="4168170"/>
            <a:ext cx="2196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软件入门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BC41119-933B-D878-A434-1851DFE4BCAD}"/>
              </a:ext>
            </a:extLst>
          </p:cNvPr>
          <p:cNvSpPr txBox="1"/>
          <p:nvPr/>
        </p:nvSpPr>
        <p:spPr>
          <a:xfrm>
            <a:off x="570807" y="4698636"/>
            <a:ext cx="61886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ROS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CoppeliaSim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4100" name="Picture 4" descr="matlab下载-matlab官方版免费下载[matlab专题]-下载之家">
            <a:extLst>
              <a:ext uri="{FF2B5EF4-FFF2-40B4-BE49-F238E27FC236}">
                <a16:creationId xmlns:a16="http://schemas.microsoft.com/office/drawing/2014/main" id="{759E3676-EE29-DC39-1492-EFB82AC86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967" y="2769041"/>
            <a:ext cx="2132568" cy="132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ython爬虫教程：教你用Python爬取全站小说_高清1080P在线观看平台_腾讯视频">
            <a:extLst>
              <a:ext uri="{FF2B5EF4-FFF2-40B4-BE49-F238E27FC236}">
                <a16:creationId xmlns:a16="http://schemas.microsoft.com/office/drawing/2014/main" id="{966151D9-B41E-5C0C-279E-181537BDC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461" y="4414324"/>
            <a:ext cx="2445732" cy="137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认识PyTorch2.0及安装过程_pytorch2.0安装-CSDN博客">
            <a:extLst>
              <a:ext uri="{FF2B5EF4-FFF2-40B4-BE49-F238E27FC236}">
                <a16:creationId xmlns:a16="http://schemas.microsoft.com/office/drawing/2014/main" id="{01199D46-2DA9-ABC7-4ED7-64D929988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3F2F0"/>
              </a:clrFrom>
              <a:clrTo>
                <a:srgbClr val="F3F2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689" y="4077697"/>
            <a:ext cx="2923586" cy="60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971DB-ED00-7FDD-8FFD-AD34E22E7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>
            <a:extLst>
              <a:ext uri="{FF2B5EF4-FFF2-40B4-BE49-F238E27FC236}">
                <a16:creationId xmlns:a16="http://schemas.microsoft.com/office/drawing/2014/main" id="{22E8BB5A-2470-F734-05CC-5FEA0BB5CF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2" r="1"/>
          <a:stretch>
            <a:fillRect/>
          </a:stretch>
        </p:blipFill>
        <p:spPr>
          <a:xfrm>
            <a:off x="619126" y="1437757"/>
            <a:ext cx="4315340" cy="4857105"/>
          </a:xfrm>
          <a:prstGeom prst="rect">
            <a:avLst/>
          </a:prstGeom>
          <a:solidFill>
            <a:schemeClr val="bg1">
              <a:alpha val="83000"/>
            </a:schemeClr>
          </a:solidFill>
        </p:spPr>
      </p:pic>
      <p:sp>
        <p:nvSpPr>
          <p:cNvPr id="111" name="矩形 110">
            <a:extLst>
              <a:ext uri="{FF2B5EF4-FFF2-40B4-BE49-F238E27FC236}">
                <a16:creationId xmlns:a16="http://schemas.microsoft.com/office/drawing/2014/main" id="{2ADCDE88-53D7-18DF-7897-5F6CB7B7DE61}"/>
              </a:ext>
            </a:extLst>
          </p:cNvPr>
          <p:cNvSpPr/>
          <p:nvPr/>
        </p:nvSpPr>
        <p:spPr>
          <a:xfrm>
            <a:off x="434898" y="390293"/>
            <a:ext cx="11327780" cy="6062546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51D3C0B4-617A-12EF-86E0-2A65CA35C98E}"/>
              </a:ext>
            </a:extLst>
          </p:cNvPr>
          <p:cNvSpPr/>
          <p:nvPr/>
        </p:nvSpPr>
        <p:spPr>
          <a:xfrm>
            <a:off x="581722" y="557561"/>
            <a:ext cx="11028556" cy="5742878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185F95-30C7-F7F3-A081-4D9B6D12D3ED}"/>
              </a:ext>
            </a:extLst>
          </p:cNvPr>
          <p:cNvSpPr txBox="1"/>
          <p:nvPr/>
        </p:nvSpPr>
        <p:spPr>
          <a:xfrm>
            <a:off x="3826876" y="793418"/>
            <a:ext cx="42127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4400" b="1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4400" b="1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endParaRPr lang="zh-CN" altLang="en-US" sz="4400" b="1" dirty="0"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5A388CB3-84C2-453B-59D4-4F8283279BA5}"/>
              </a:ext>
            </a:extLst>
          </p:cNvPr>
          <p:cNvSpPr/>
          <p:nvPr/>
        </p:nvSpPr>
        <p:spPr>
          <a:xfrm>
            <a:off x="0" y="5731726"/>
            <a:ext cx="12192000" cy="1126273"/>
          </a:xfrm>
          <a:custGeom>
            <a:avLst/>
            <a:gdLst>
              <a:gd name="connsiteX0" fmla="*/ 6096000 w 12192000"/>
              <a:gd name="connsiteY0" fmla="*/ 0 h 1016000"/>
              <a:gd name="connsiteX1" fmla="*/ 11872101 w 12192000"/>
              <a:gd name="connsiteY1" fmla="*/ 363047 h 1016000"/>
              <a:gd name="connsiteX2" fmla="*/ 12192000 w 12192000"/>
              <a:gd name="connsiteY2" fmla="*/ 416457 h 1016000"/>
              <a:gd name="connsiteX3" fmla="*/ 12192000 w 12192000"/>
              <a:gd name="connsiteY3" fmla="*/ 1016000 h 1016000"/>
              <a:gd name="connsiteX4" fmla="*/ 0 w 12192000"/>
              <a:gd name="connsiteY4" fmla="*/ 1016000 h 1016000"/>
              <a:gd name="connsiteX5" fmla="*/ 0 w 12192000"/>
              <a:gd name="connsiteY5" fmla="*/ 416457 h 1016000"/>
              <a:gd name="connsiteX6" fmla="*/ 319900 w 12192000"/>
              <a:gd name="connsiteY6" fmla="*/ 363047 h 1016000"/>
              <a:gd name="connsiteX7" fmla="*/ 6096000 w 12192000"/>
              <a:gd name="connsiteY7" fmla="*/ 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016000">
                <a:moveTo>
                  <a:pt x="6096000" y="0"/>
                </a:moveTo>
                <a:cubicBezTo>
                  <a:pt x="8351708" y="0"/>
                  <a:pt x="10393868" y="138738"/>
                  <a:pt x="11872101" y="363047"/>
                </a:cubicBezTo>
                <a:lnTo>
                  <a:pt x="12192000" y="416457"/>
                </a:lnTo>
                <a:lnTo>
                  <a:pt x="12192000" y="1016000"/>
                </a:lnTo>
                <a:lnTo>
                  <a:pt x="0" y="1016000"/>
                </a:lnTo>
                <a:lnTo>
                  <a:pt x="0" y="416457"/>
                </a:lnTo>
                <a:lnTo>
                  <a:pt x="319900" y="363047"/>
                </a:lnTo>
                <a:cubicBezTo>
                  <a:pt x="1798133" y="138738"/>
                  <a:pt x="3840293" y="0"/>
                  <a:pt x="6096000" y="0"/>
                </a:cubicBezTo>
                <a:close/>
              </a:path>
            </a:pathLst>
          </a:cu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98773A0-8980-8FE1-D1BF-BC01CCD5EF0C}"/>
              </a:ext>
            </a:extLst>
          </p:cNvPr>
          <p:cNvGrpSpPr/>
          <p:nvPr/>
        </p:nvGrpSpPr>
        <p:grpSpPr>
          <a:xfrm>
            <a:off x="5369364" y="1676149"/>
            <a:ext cx="4710235" cy="646331"/>
            <a:chOff x="6214939" y="1980585"/>
            <a:chExt cx="4710235" cy="64633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96B7AD4-DE60-91DB-3A88-0A25808AD4AA}"/>
                </a:ext>
              </a:extLst>
            </p:cNvPr>
            <p:cNvSpPr txBox="1"/>
            <p:nvPr/>
          </p:nvSpPr>
          <p:spPr>
            <a:xfrm>
              <a:off x="6214939" y="1980585"/>
              <a:ext cx="24884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02060"/>
                  </a:solidFill>
                </a:rPr>
                <a:t>01</a:t>
              </a:r>
              <a:endParaRPr lang="zh-CN" altLang="en-US" sz="3600" b="1" dirty="0">
                <a:solidFill>
                  <a:srgbClr val="002060"/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D8EE107-1302-95F0-8393-9D58ACC16DC2}"/>
                </a:ext>
              </a:extLst>
            </p:cNvPr>
            <p:cNvSpPr txBox="1"/>
            <p:nvPr/>
          </p:nvSpPr>
          <p:spPr>
            <a:xfrm>
              <a:off x="7287901" y="2019773"/>
              <a:ext cx="36372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毕设情况</a:t>
              </a: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C7D843C3-8678-666F-A503-4B9CAD8075CA}"/>
                </a:ext>
              </a:extLst>
            </p:cNvPr>
            <p:cNvCxnSpPr/>
            <p:nvPr/>
          </p:nvCxnSpPr>
          <p:spPr>
            <a:xfrm>
              <a:off x="7039414" y="2101489"/>
              <a:ext cx="0" cy="4213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70728C14-87D9-20A6-966D-413FC078A195}"/>
              </a:ext>
            </a:extLst>
          </p:cNvPr>
          <p:cNvGrpSpPr/>
          <p:nvPr/>
        </p:nvGrpSpPr>
        <p:grpSpPr>
          <a:xfrm>
            <a:off x="5392592" y="2208163"/>
            <a:ext cx="6013513" cy="654653"/>
            <a:chOff x="6460367" y="1959208"/>
            <a:chExt cx="4399790" cy="654653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88451AC-C28F-8F8B-8BA1-9081F1E021C1}"/>
                </a:ext>
              </a:extLst>
            </p:cNvPr>
            <p:cNvSpPr txBox="1"/>
            <p:nvPr/>
          </p:nvSpPr>
          <p:spPr>
            <a:xfrm>
              <a:off x="6460367" y="1959208"/>
              <a:ext cx="21612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02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EBD4ED8-E3A2-C728-9B53-868E4C4DF23E}"/>
                </a:ext>
              </a:extLst>
            </p:cNvPr>
            <p:cNvSpPr txBox="1"/>
            <p:nvPr/>
          </p:nvSpPr>
          <p:spPr>
            <a:xfrm>
              <a:off x="7222884" y="2029086"/>
              <a:ext cx="36372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论文学习情况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AC309FD-96BD-C523-EA61-84A1D582107A}"/>
                </a:ext>
              </a:extLst>
            </p:cNvPr>
            <p:cNvCxnSpPr/>
            <p:nvPr/>
          </p:nvCxnSpPr>
          <p:spPr>
            <a:xfrm>
              <a:off x="7039414" y="2101489"/>
              <a:ext cx="0" cy="4213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A410E2B-74A0-95D7-A08C-3478BE5CEC1F}"/>
              </a:ext>
            </a:extLst>
          </p:cNvPr>
          <p:cNvGrpSpPr/>
          <p:nvPr/>
        </p:nvGrpSpPr>
        <p:grpSpPr>
          <a:xfrm>
            <a:off x="5396588" y="2799538"/>
            <a:ext cx="4683011" cy="646331"/>
            <a:chOff x="6242163" y="1958514"/>
            <a:chExt cx="4683011" cy="646331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1CAEF1D-C2C3-AD28-CE85-950C5B03E25F}"/>
                </a:ext>
              </a:extLst>
            </p:cNvPr>
            <p:cNvSpPr txBox="1"/>
            <p:nvPr/>
          </p:nvSpPr>
          <p:spPr>
            <a:xfrm>
              <a:off x="6242163" y="1958514"/>
              <a:ext cx="11401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02060"/>
                  </a:solidFill>
                </a:rPr>
                <a:t>03</a:t>
              </a:r>
              <a:endParaRPr lang="zh-CN" altLang="en-US" sz="3600" b="1" dirty="0">
                <a:solidFill>
                  <a:srgbClr val="00206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EFD0235-C38C-7337-9E36-2A920F079BF3}"/>
                </a:ext>
              </a:extLst>
            </p:cNvPr>
            <p:cNvSpPr txBox="1"/>
            <p:nvPr/>
          </p:nvSpPr>
          <p:spPr>
            <a:xfrm>
              <a:off x="7287901" y="2019773"/>
              <a:ext cx="36372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学习情况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4F25D55-4354-B3AD-CA15-48921497D889}"/>
                </a:ext>
              </a:extLst>
            </p:cNvPr>
            <p:cNvCxnSpPr/>
            <p:nvPr/>
          </p:nvCxnSpPr>
          <p:spPr>
            <a:xfrm>
              <a:off x="7039414" y="2101489"/>
              <a:ext cx="0" cy="4213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D0BF679-F306-CFB8-2AA5-3CCCE3EB8F1C}"/>
              </a:ext>
            </a:extLst>
          </p:cNvPr>
          <p:cNvGrpSpPr/>
          <p:nvPr/>
        </p:nvGrpSpPr>
        <p:grpSpPr>
          <a:xfrm>
            <a:off x="5392592" y="3444658"/>
            <a:ext cx="4687007" cy="646331"/>
            <a:chOff x="6238167" y="1988994"/>
            <a:chExt cx="4687007" cy="646331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4769CF8-6B6E-0D17-2E0D-0354DF69BE65}"/>
                </a:ext>
              </a:extLst>
            </p:cNvPr>
            <p:cNvSpPr txBox="1"/>
            <p:nvPr/>
          </p:nvSpPr>
          <p:spPr>
            <a:xfrm>
              <a:off x="6238167" y="1988994"/>
              <a:ext cx="1590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02060"/>
                  </a:solidFill>
                </a:rPr>
                <a:t>04</a:t>
              </a:r>
              <a:endParaRPr lang="zh-CN" altLang="en-US" sz="3600" b="1" dirty="0">
                <a:solidFill>
                  <a:srgbClr val="002060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4CC65F3-816B-84D1-D690-3455511B2704}"/>
                </a:ext>
              </a:extLst>
            </p:cNvPr>
            <p:cNvSpPr txBox="1"/>
            <p:nvPr/>
          </p:nvSpPr>
          <p:spPr>
            <a:xfrm>
              <a:off x="7287901" y="2019773"/>
              <a:ext cx="36372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Rust</a:t>
              </a:r>
              <a:r>
                <a:rPr lang="zh-CN" altLang="en-US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学习情况</a:t>
              </a:r>
              <a:r>
                <a:rPr lang="en-US" altLang="zh-CN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endPara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27262D41-5519-3641-629F-D62C58565934}"/>
                </a:ext>
              </a:extLst>
            </p:cNvPr>
            <p:cNvCxnSpPr/>
            <p:nvPr/>
          </p:nvCxnSpPr>
          <p:spPr>
            <a:xfrm>
              <a:off x="7039414" y="2101489"/>
              <a:ext cx="0" cy="4213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93DC5E9-6B84-DA66-3D86-A3603A9E0D59}"/>
              </a:ext>
            </a:extLst>
          </p:cNvPr>
          <p:cNvGrpSpPr/>
          <p:nvPr/>
        </p:nvGrpSpPr>
        <p:grpSpPr>
          <a:xfrm>
            <a:off x="5392592" y="4020604"/>
            <a:ext cx="5435428" cy="646331"/>
            <a:chOff x="6238167" y="1988994"/>
            <a:chExt cx="5435428" cy="646331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747D2D7-6791-DE0C-03B4-5E78B64443B9}"/>
                </a:ext>
              </a:extLst>
            </p:cNvPr>
            <p:cNvSpPr txBox="1"/>
            <p:nvPr/>
          </p:nvSpPr>
          <p:spPr>
            <a:xfrm>
              <a:off x="6238167" y="1988994"/>
              <a:ext cx="1590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02060"/>
                  </a:solidFill>
                </a:rPr>
                <a:t>05</a:t>
              </a:r>
              <a:endParaRPr lang="zh-CN" altLang="en-US" sz="3600" b="1" dirty="0">
                <a:solidFill>
                  <a:srgbClr val="002060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FA9DB5E-FDE0-0A41-ADE3-B4EE88AFE897}"/>
                </a:ext>
              </a:extLst>
            </p:cNvPr>
            <p:cNvSpPr txBox="1"/>
            <p:nvPr/>
          </p:nvSpPr>
          <p:spPr>
            <a:xfrm>
              <a:off x="7287901" y="2019773"/>
              <a:ext cx="43856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ROS</a:t>
              </a:r>
              <a:r>
                <a:rPr lang="zh-CN" altLang="en-US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学习情况</a:t>
              </a: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14CF3FBB-D710-6AB8-DA0E-706F142596F4}"/>
                </a:ext>
              </a:extLst>
            </p:cNvPr>
            <p:cNvCxnSpPr/>
            <p:nvPr/>
          </p:nvCxnSpPr>
          <p:spPr>
            <a:xfrm>
              <a:off x="7039414" y="2101489"/>
              <a:ext cx="0" cy="4213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27E51C2-D618-64F7-7115-72644DF9CE72}"/>
              </a:ext>
            </a:extLst>
          </p:cNvPr>
          <p:cNvGrpSpPr/>
          <p:nvPr/>
        </p:nvGrpSpPr>
        <p:grpSpPr>
          <a:xfrm>
            <a:off x="5392592" y="4676436"/>
            <a:ext cx="5435428" cy="646331"/>
            <a:chOff x="6238167" y="1988994"/>
            <a:chExt cx="5435428" cy="646331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00B1F8A-41BE-A844-116E-C522098A1BB3}"/>
                </a:ext>
              </a:extLst>
            </p:cNvPr>
            <p:cNvSpPr txBox="1"/>
            <p:nvPr/>
          </p:nvSpPr>
          <p:spPr>
            <a:xfrm>
              <a:off x="6238167" y="1988994"/>
              <a:ext cx="1590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02060"/>
                  </a:solidFill>
                </a:rPr>
                <a:t>06</a:t>
              </a:r>
              <a:endParaRPr lang="zh-CN" altLang="en-US" sz="3600" b="1" dirty="0">
                <a:solidFill>
                  <a:srgbClr val="002060"/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38738E9-814E-72D6-009D-22AE573E7724}"/>
                </a:ext>
              </a:extLst>
            </p:cNvPr>
            <p:cNvSpPr txBox="1"/>
            <p:nvPr/>
          </p:nvSpPr>
          <p:spPr>
            <a:xfrm>
              <a:off x="7287901" y="2019773"/>
              <a:ext cx="43856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存在问题与后续规划</a:t>
              </a: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BE7FB0D3-E48E-FDE2-D4A5-2CBD0DEE09E9}"/>
                </a:ext>
              </a:extLst>
            </p:cNvPr>
            <p:cNvCxnSpPr/>
            <p:nvPr/>
          </p:nvCxnSpPr>
          <p:spPr>
            <a:xfrm>
              <a:off x="7039414" y="2101489"/>
              <a:ext cx="0" cy="421344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9023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9281" y="200721"/>
            <a:ext cx="510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论文学习情况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0" y="6202800"/>
            <a:ext cx="12192000" cy="655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6602" y="946807"/>
            <a:ext cx="6191250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香港理工大学郑湃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9216D8-3D02-098F-17B6-D070C3767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11" y="1712037"/>
            <a:ext cx="10777220" cy="437000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75617-526C-8BD2-1B95-FF3BFB026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E9D1DA-36A3-9843-2EFB-23771DC82A57}"/>
              </a:ext>
            </a:extLst>
          </p:cNvPr>
          <p:cNvSpPr txBox="1"/>
          <p:nvPr/>
        </p:nvSpPr>
        <p:spPr>
          <a:xfrm>
            <a:off x="1089281" y="200721"/>
            <a:ext cx="510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论文学习情况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C1F7EC2-C808-7F2E-A309-99EF76CEA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58A412A4-9322-1A04-B166-97F35AA45B37}"/>
              </a:ext>
            </a:extLst>
          </p:cNvPr>
          <p:cNvSpPr/>
          <p:nvPr/>
        </p:nvSpPr>
        <p:spPr>
          <a:xfrm>
            <a:off x="0" y="6202800"/>
            <a:ext cx="12192000" cy="655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F4DE5F4-4E71-5236-55AC-E9C67E53D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009" y="1290270"/>
            <a:ext cx="1162690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1. Multimodal Human–Robot Interaction for Human-Centric Smart Manufacturing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这篇综述探讨了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多模态人机交互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（HRI）在智能制造中的作用，结合视觉、语言、触觉和生理传感等多模态技术，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提出了一个围绕感知、认知和行动的HRI框架。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9FF7256-99A2-07C0-8F79-EBB04297B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009" y="2319491"/>
            <a:ext cx="1165254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2. A Strategy Transfer Approach for Intelligent Human–Robot Collaborative Assembly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提出了一种基于迁移学习的智能人机协作装配（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HRCA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）框架，包含策略生成、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任务相似性评估和策略迁移模块。</a:t>
            </a:r>
            <a:endParaRPr kumimoji="0" lang="en-US" altLang="zh-CN" b="1" i="0" u="none" strike="noStrike" cap="none" normalizeH="0" baseline="0" dirty="0">
              <a:ln>
                <a:noFill/>
              </a:ln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>
                <a:ln>
                  <a:noFill/>
                </a:ln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针对装配任务的多样性，该框架利用对抗域适配处理相似任务，通过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强化学习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优化不同任务的策略。</a:t>
            </a:r>
            <a:endParaRPr kumimoji="0" lang="en-US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锂电池装配案例验证了该方法在提升装配效率（提高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25.846%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）和适应多变任务方面的效果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602D870-0203-8B8A-9464-AF8E97C15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009" y="3551550"/>
            <a:ext cx="1219596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3. Towards Cognition-Augmented Human-Centric Assembly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提出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认知增强人本装配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（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CAA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）概念，分析装配任务中与空间定位、记忆识别、知识理解和决策制定相关的认知挑战。</a:t>
            </a:r>
            <a:endParaRPr lang="en-US" altLang="zh-CN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结合计算机视觉技术，分类研究了位置注册、多层识别、上下文感知和混合现实融合在装配中的应用。</a:t>
            </a:r>
            <a:endParaRPr kumimoji="0" lang="en-US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1D9F7C66-218E-4E33-7E76-8F3333E5A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008" y="4562413"/>
            <a:ext cx="1207253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4. Unleashing Mixed-Reality Capability in DRL-based Robot Motion Generation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探讨了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混合现实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（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MR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）和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深度强化学习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（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DRL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）在非结构化人机协作（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HRC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）环境中的应用。</a:t>
            </a:r>
            <a:endParaRPr kumimoji="0" lang="en-US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开发了基于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MR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的机器人控制框架，支持任务传输、坐标转换和策略生成，同时整合碰撞检测与运动预览以确保安全。</a:t>
            </a:r>
            <a:endParaRPr kumimoji="0" lang="en-US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MR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技术显著提升了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DRL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算法在动态场景中的规划能力，为复杂制造环境中的人机协作提供了安全保障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865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E07C3-E6A4-8B48-25E6-8144667B2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D2D0421-13A2-B222-88CD-5D16FFC4240C}"/>
              </a:ext>
            </a:extLst>
          </p:cNvPr>
          <p:cNvSpPr txBox="1"/>
          <p:nvPr/>
        </p:nvSpPr>
        <p:spPr>
          <a:xfrm>
            <a:off x="1089281" y="200721"/>
            <a:ext cx="510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论文学习情况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36E4A26-1F60-DC36-93EC-1E8DBC985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9A227EE3-6CE4-04C8-8F33-D7CC0F2DDEB1}"/>
              </a:ext>
            </a:extLst>
          </p:cNvPr>
          <p:cNvSpPr/>
          <p:nvPr/>
        </p:nvSpPr>
        <p:spPr>
          <a:xfrm>
            <a:off x="0" y="6202800"/>
            <a:ext cx="12192000" cy="655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F63560-F420-03F4-4409-4CE0CBB6EF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54" y="2578932"/>
            <a:ext cx="2472241" cy="34959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D3C0FEC-C4D0-3B9B-E7D8-F6B3ED5D79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256" y="1993535"/>
            <a:ext cx="2568391" cy="363387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48C2EE4-B55C-28E4-977E-EDC2749843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999" y="1395869"/>
            <a:ext cx="2412243" cy="341106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B8CAEBA-0AF9-5AFB-1960-A828EE29D6FD}"/>
              </a:ext>
            </a:extLst>
          </p:cNvPr>
          <p:cNvSpPr txBox="1"/>
          <p:nvPr/>
        </p:nvSpPr>
        <p:spPr>
          <a:xfrm>
            <a:off x="6416512" y="2403401"/>
            <a:ext cx="6191250" cy="3351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困难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如何选论文？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如何高效读论文？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读完了后容易忘？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论文的公式难以理解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 algn="just">
              <a:lnSpc>
                <a:spcPct val="150000"/>
              </a:lnSpc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46494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mNiNTIxOTRmZDQwM2I5NDI1Yjg3OWZhYmU0YmI1Mzc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1379</Words>
  <Application>Microsoft Office PowerPoint</Application>
  <PresentationFormat>宽屏</PresentationFormat>
  <Paragraphs>199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Microsoft YaHei Light</vt:lpstr>
      <vt:lpstr>等线</vt:lpstr>
      <vt:lpstr>等线 Light</vt:lpstr>
      <vt:lpstr>微软雅黑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willing -</dc:creator>
  <cp:lastModifiedBy>宝山 桂</cp:lastModifiedBy>
  <cp:revision>112</cp:revision>
  <dcterms:created xsi:type="dcterms:W3CDTF">2024-10-16T10:40:00Z</dcterms:created>
  <dcterms:modified xsi:type="dcterms:W3CDTF">2024-12-26T05:41:43Z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E744CC18287C4B469A3B973714AC6F31_12</vt:lpwstr>
  </property>
  <property fmtid="{D5CDD505-2E9C-101B-9397-08002B2CF9AE}" pid="3" name="KSOProductBuildVer">
    <vt:lpwstr>2052-12.1.0.18276</vt:lpwstr>
  </property>
</Properties>
</file>