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3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4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5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6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7.xml" ContentType="application/vnd.openxmlformats-officedocument.presentationml.notes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8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9.xml" ContentType="application/vnd.openxmlformats-officedocument.presentationml.notesSlide+xml"/>
  <Override PartName="/ppt/tags/tag18.xml" ContentType="application/vnd.openxmlformats-officedocument.presentationml.tags+xml"/>
  <Override PartName="/ppt/notesSlides/notesSlide10.xml" ContentType="application/vnd.openxmlformats-officedocument.presentationml.notesSlide+xml"/>
  <Override PartName="/ppt/tags/tag19.xml" ContentType="application/vnd.openxmlformats-officedocument.presentationml.tags+xml"/>
  <Override PartName="/ppt/notesSlides/notesSlide11.xml" ContentType="application/vnd.openxmlformats-officedocument.presentationml.notesSlide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89" r:id="rId2"/>
    <p:sldId id="268" r:id="rId3"/>
    <p:sldId id="763" r:id="rId4"/>
    <p:sldId id="769" r:id="rId5"/>
    <p:sldId id="770" r:id="rId6"/>
    <p:sldId id="771" r:id="rId7"/>
    <p:sldId id="772" r:id="rId8"/>
    <p:sldId id="774" r:id="rId9"/>
    <p:sldId id="773" r:id="rId10"/>
    <p:sldId id="288" r:id="rId11"/>
    <p:sldId id="768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68">
          <p15:clr>
            <a:srgbClr val="A4A3A4"/>
          </p15:clr>
        </p15:guide>
        <p15:guide id="2" pos="384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宝山 桂" initials="宝桂" lastIdx="3" clrIdx="0">
    <p:extLst>
      <p:ext uri="{19B8F6BF-5375-455C-9EA6-DF929625EA0E}">
        <p15:presenceInfo xmlns:p15="http://schemas.microsoft.com/office/powerpoint/2012/main" userId="50a08245e831849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C61AC"/>
    <a:srgbClr val="E7E6E6"/>
    <a:srgbClr val="FDF2EA"/>
    <a:srgbClr val="FF0000"/>
    <a:srgbClr val="FFFFFF"/>
    <a:srgbClr val="A50917"/>
    <a:srgbClr val="9D0E1A"/>
    <a:srgbClr val="FBE5D6"/>
    <a:srgbClr val="5B9BD5"/>
    <a:srgbClr val="8C1C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76" autoAdjust="0"/>
    <p:restoredTop sz="93325" autoAdjust="0"/>
  </p:normalViewPr>
  <p:slideViewPr>
    <p:cSldViewPr snapToGrid="0" showGuides="1">
      <p:cViewPr>
        <p:scale>
          <a:sx n="75" d="100"/>
          <a:sy n="75" d="100"/>
        </p:scale>
        <p:origin x="845" y="158"/>
      </p:cViewPr>
      <p:guideLst>
        <p:guide orient="horz" pos="2268"/>
        <p:guide pos="3847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5-01-16T10:57:20.643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5-01-16T10:57:20.643" idx="3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2025/4/8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111593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F0B383-3F2B-56BD-EE86-803514AA7F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040544B2-B3AD-D67B-C9B3-572842A0F25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69A6BE01-3738-4923-0C59-52D674D0E6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F8EC71F-14A4-EE5B-2996-4A9AC464232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80925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F0B383-3F2B-56BD-EE86-803514AA7F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040544B2-B3AD-D67B-C9B3-572842A0F25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69A6BE01-3738-4923-0C59-52D674D0E6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F8EC71F-14A4-EE5B-2996-4A9AC464232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19081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F0B383-3F2B-56BD-EE86-803514AA7F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040544B2-B3AD-D67B-C9B3-572842A0F25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69A6BE01-3738-4923-0C59-52D674D0E6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F8EC71F-14A4-EE5B-2996-4A9AC464232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71210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F0B383-3F2B-56BD-EE86-803514AA7F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040544B2-B3AD-D67B-C9B3-572842A0F25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69A6BE01-3738-4923-0C59-52D674D0E6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F8EC71F-14A4-EE5B-2996-4A9AC464232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16091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F0B383-3F2B-56BD-EE86-803514AA7F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040544B2-B3AD-D67B-C9B3-572842A0F25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69A6BE01-3738-4923-0C59-52D674D0E6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F8EC71F-14A4-EE5B-2996-4A9AC464232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70485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F0B383-3F2B-56BD-EE86-803514AA7F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040544B2-B3AD-D67B-C9B3-572842A0F25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69A6BE01-3738-4923-0C59-52D674D0E6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F8EC71F-14A4-EE5B-2996-4A9AC464232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74244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F0B383-3F2B-56BD-EE86-803514AA7F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040544B2-B3AD-D67B-C9B3-572842A0F25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69A6BE01-3738-4923-0C59-52D674D0E6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F8EC71F-14A4-EE5B-2996-4A9AC464232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14827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2025/4/8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2025/4/8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2025/4/8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2025/4/8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2025/4/8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2025/4/8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2025/4/8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5" Type="http://schemas.openxmlformats.org/officeDocument/2006/relationships/comments" Target="../comments/commen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8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9.xml"/><Relationship Id="rId5" Type="http://schemas.openxmlformats.org/officeDocument/2006/relationships/comments" Target="../comments/comment2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3.pn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4.png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5.png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2.png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image" Target="../media/image7.pn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9.png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image" Target="../media/image8.jpe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0.png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1.png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/>
          <p:cNvSpPr txBox="1"/>
          <p:nvPr>
            <p:custDataLst>
              <p:tags r:id="rId1"/>
            </p:custDataLst>
          </p:nvPr>
        </p:nvSpPr>
        <p:spPr>
          <a:xfrm>
            <a:off x="9261958" y="5841365"/>
            <a:ext cx="25907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3200" dirty="0">
                <a:solidFill>
                  <a:srgbClr val="0C61AC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行楷" charset="-122"/>
                <a:ea typeface="华文行楷" charset="-122"/>
                <a:cs typeface="华文行楷" charset="-122"/>
                <a:sym typeface="汉仪雅酷黑简" charset="-122"/>
              </a:rPr>
              <a:t>25</a:t>
            </a:r>
            <a:r>
              <a:rPr lang="zh-CN" altLang="en-US" sz="3200" dirty="0">
                <a:solidFill>
                  <a:srgbClr val="0C61AC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行楷" charset="-122"/>
                <a:ea typeface="华文行楷" charset="-122"/>
                <a:cs typeface="华文行楷" charset="-122"/>
                <a:sym typeface="汉仪雅酷黑简" charset="-122"/>
              </a:rPr>
              <a:t>级硕桂宝山</a:t>
            </a:r>
            <a:endParaRPr lang="zh-CN" altLang="en-US" sz="3200" dirty="0">
              <a:ln>
                <a:noFill/>
              </a:ln>
              <a:solidFill>
                <a:srgbClr val="0C61AC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方正榜书行简体" charset="-122"/>
              <a:ea typeface="方正榜书行简体" charset="-122"/>
              <a:cs typeface="方正榜书行简体" charset="-122"/>
              <a:sym typeface="汉仪雅酷黑简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F12CCE5-7835-E442-F777-FC149DB5D141}"/>
              </a:ext>
            </a:extLst>
          </p:cNvPr>
          <p:cNvSpPr txBox="1"/>
          <p:nvPr/>
        </p:nvSpPr>
        <p:spPr>
          <a:xfrm>
            <a:off x="1141708" y="2261552"/>
            <a:ext cx="914893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800" b="1" dirty="0">
                <a:solidFill>
                  <a:srgbClr val="0C61AC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例会汇报</a:t>
            </a:r>
          </a:p>
        </p:txBody>
      </p:sp>
      <p:pic>
        <p:nvPicPr>
          <p:cNvPr id="15" name="图片 14" descr="附件：北京航空航天大学标志组合汇总(1)">
            <a:extLst>
              <a:ext uri="{FF2B5EF4-FFF2-40B4-BE49-F238E27FC236}">
                <a16:creationId xmlns:a16="http://schemas.microsoft.com/office/drawing/2014/main" id="{5293C875-9C8F-F22F-1077-B24330AED0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8932" y="116611"/>
            <a:ext cx="4402298" cy="1173727"/>
          </a:xfrm>
          <a:prstGeom prst="rect">
            <a:avLst/>
          </a:prstGeom>
        </p:spPr>
      </p:pic>
      <p:sp>
        <p:nvSpPr>
          <p:cNvPr id="18" name="矩形 17">
            <a:extLst>
              <a:ext uri="{FF2B5EF4-FFF2-40B4-BE49-F238E27FC236}">
                <a16:creationId xmlns:a16="http://schemas.microsoft.com/office/drawing/2014/main" id="{DE966030-D183-F2B9-7081-BAAD01C66F8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17475">
            <a:solidFill>
              <a:srgbClr val="A5091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: 形状 4"/>
          <p:cNvSpPr/>
          <p:nvPr/>
        </p:nvSpPr>
        <p:spPr>
          <a:xfrm>
            <a:off x="5761614" y="6774992"/>
            <a:ext cx="5703217" cy="265801"/>
          </a:xfrm>
          <a:custGeom>
            <a:avLst/>
            <a:gdLst>
              <a:gd name="connsiteX0" fmla="*/ 0 w 5703217"/>
              <a:gd name="connsiteY0" fmla="*/ 265801 h 265801"/>
              <a:gd name="connsiteX1" fmla="*/ 2837468 w 5703217"/>
              <a:gd name="connsiteY1" fmla="*/ 20704 h 265801"/>
              <a:gd name="connsiteX2" fmla="*/ 5703217 w 5703217"/>
              <a:gd name="connsiteY2" fmla="*/ 30131 h 265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03217" h="265801">
                <a:moveTo>
                  <a:pt x="0" y="265801"/>
                </a:moveTo>
                <a:cubicBezTo>
                  <a:pt x="943466" y="162891"/>
                  <a:pt x="1886932" y="59982"/>
                  <a:pt x="2837468" y="20704"/>
                </a:cubicBezTo>
                <a:cubicBezTo>
                  <a:pt x="3788004" y="-18574"/>
                  <a:pt x="4745610" y="5778"/>
                  <a:pt x="5703217" y="30131"/>
                </a:cubicBezTo>
              </a:path>
            </a:pathLst>
          </a:custGeom>
          <a:noFill/>
          <a:ln w="25400" cap="rnd">
            <a:solidFill>
              <a:srgbClr val="FFFFFF"/>
            </a:solidFill>
            <a:headEnd w="sm" len="sm"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 charset="-122"/>
              <a:cs typeface="+mn-cs"/>
            </a:endParaRPr>
          </a:p>
        </p:txBody>
      </p:sp>
      <p:pic>
        <p:nvPicPr>
          <p:cNvPr id="12" name="图片 11" descr="附件：北京航空航天大学标志组合汇总(1)">
            <a:extLst>
              <a:ext uri="{FF2B5EF4-FFF2-40B4-BE49-F238E27FC236}">
                <a16:creationId xmlns:a16="http://schemas.microsoft.com/office/drawing/2014/main" id="{7BD4FD99-65C4-A6E2-269A-19EAE420C0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92267" y="2481"/>
            <a:ext cx="4402298" cy="1173727"/>
          </a:xfrm>
          <a:prstGeom prst="rect">
            <a:avLst/>
          </a:prstGeom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B9A66D04-094A-2091-AB53-AA487DA90AE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17475">
            <a:solidFill>
              <a:srgbClr val="A5091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powerpoint template design by DAJU_PPT正版来源小红书大橘PPT微信DAJU_PPT请勿抄袭搬运！盗版必究！">
            <a:extLst>
              <a:ext uri="{FF2B5EF4-FFF2-40B4-BE49-F238E27FC236}">
                <a16:creationId xmlns:a16="http://schemas.microsoft.com/office/drawing/2014/main" id="{4C8C113C-D77A-A51B-EF45-83B6A4D688CC}"/>
              </a:ext>
            </a:extLst>
          </p:cNvPr>
          <p:cNvSpPr/>
          <p:nvPr/>
        </p:nvSpPr>
        <p:spPr>
          <a:xfrm>
            <a:off x="238125" y="1104899"/>
            <a:ext cx="11643995" cy="5521501"/>
          </a:xfrm>
          <a:prstGeom prst="roundRect">
            <a:avLst>
              <a:gd name="adj" fmla="val 0"/>
            </a:avLst>
          </a:prstGeom>
          <a:noFill/>
          <a:ln w="25400" cap="flat" cmpd="sng" algn="ctr">
            <a:solidFill>
              <a:srgbClr val="A50917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 descr="7b0a20202020227461726765744d6f64756c65223a202270726f636573734f6e6c696e65466f6e7473220a7d0a">
            <a:extLst>
              <a:ext uri="{FF2B5EF4-FFF2-40B4-BE49-F238E27FC236}">
                <a16:creationId xmlns:a16="http://schemas.microsoft.com/office/drawing/2014/main" id="{F884EAFD-B660-765C-FCCD-89162CC37DAC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238125" y="339088"/>
            <a:ext cx="8581236" cy="646331"/>
          </a:xfrm>
          <a:prstGeom prst="rect">
            <a:avLst/>
          </a:prstGeom>
          <a:noFill/>
          <a:ln>
            <a:noFill/>
          </a:ln>
          <a:effectLst>
            <a:outerShdw blurRad="12700" dist="12700" dir="5400000" sx="1000" sy="1000" algn="ctr" rotWithShape="0">
              <a:schemeClr val="accent4">
                <a:lumMod val="20000"/>
                <a:lumOff val="80000"/>
                <a:alpha val="97000"/>
              </a:schemeClr>
            </a:outerShdw>
          </a:effectLst>
        </p:spPr>
        <p:txBody>
          <a:bodyPr wrap="square" rtlCol="0" anchor="t">
            <a:spAutoFit/>
          </a:bodyPr>
          <a:lstStyle/>
          <a:p>
            <a:pPr algn="l"/>
            <a:r>
              <a:rPr lang="zh-CN" altLang="en-US" sz="3600" dirty="0">
                <a:solidFill>
                  <a:srgbClr val="0C61A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明康欧楷" charset="-122"/>
                <a:sym typeface="汉仪雅酷黑简" charset="-122"/>
              </a:rPr>
              <a:t>下阶段规划</a:t>
            </a:r>
            <a:endParaRPr lang="en-US" altLang="zh-CN" sz="3600" dirty="0">
              <a:solidFill>
                <a:srgbClr val="0C61A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  <a:cs typeface="明康欧楷" charset="-122"/>
              <a:sym typeface="汉仪雅酷黑简" charset="-122"/>
            </a:endParaRPr>
          </a:p>
        </p:txBody>
      </p:sp>
      <p:sp>
        <p:nvSpPr>
          <p:cNvPr id="4" name="powerpoint template design by DAJU_PPT正版来源小红书大橘PPT微信DAJU_PPT请勿抄袭搬运！盗版必究！-3">
            <a:extLst>
              <a:ext uri="{FF2B5EF4-FFF2-40B4-BE49-F238E27FC236}">
                <a16:creationId xmlns:a16="http://schemas.microsoft.com/office/drawing/2014/main" id="{ECB407E5-314B-1B84-C0CA-0AE533342AE3}"/>
              </a:ext>
            </a:extLst>
          </p:cNvPr>
          <p:cNvSpPr txBox="1"/>
          <p:nvPr/>
        </p:nvSpPr>
        <p:spPr>
          <a:xfrm>
            <a:off x="471805" y="1423890"/>
            <a:ext cx="5043170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完成已完成工作的论文撰写。</a:t>
            </a:r>
          </a:p>
        </p:txBody>
      </p:sp>
      <p:sp>
        <p:nvSpPr>
          <p:cNvPr id="7" name="powerpoint template design by DAJU_PPT正版来源小红书大橘PPT微信DAJU_PPT请勿抄袭搬运！盗版必究！-3">
            <a:extLst>
              <a:ext uri="{FF2B5EF4-FFF2-40B4-BE49-F238E27FC236}">
                <a16:creationId xmlns:a16="http://schemas.microsoft.com/office/drawing/2014/main" id="{A77ACABE-2262-4EDF-0BA1-D4047F8D679C}"/>
              </a:ext>
            </a:extLst>
          </p:cNvPr>
          <p:cNvSpPr txBox="1"/>
          <p:nvPr/>
        </p:nvSpPr>
        <p:spPr>
          <a:xfrm>
            <a:off x="471804" y="2201789"/>
            <a:ext cx="4738371" cy="874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完成机械臂与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AR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开发</a:t>
            </a:r>
            <a:r>
              <a:rPr lang="zh-CN" altLang="en-US" b="1" i="0" dirty="0">
                <a:solidFill>
                  <a:srgbClr val="191B1F"/>
                </a:solidFill>
                <a:effectLst/>
                <a:latin typeface="-apple-system"/>
              </a:rPr>
              <a:t>。</a:t>
            </a:r>
          </a:p>
          <a:p>
            <a:pPr>
              <a:lnSpc>
                <a:spcPct val="150000"/>
              </a:lnSpc>
            </a:pP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E6B2B61B-C664-4F31-A248-3C166526D848}"/>
              </a:ext>
            </a:extLst>
          </p:cNvPr>
          <p:cNvGrpSpPr/>
          <p:nvPr/>
        </p:nvGrpSpPr>
        <p:grpSpPr>
          <a:xfrm>
            <a:off x="6679516" y="1247519"/>
            <a:ext cx="5041599" cy="5315669"/>
            <a:chOff x="6679516" y="1247519"/>
            <a:chExt cx="5041599" cy="5315669"/>
          </a:xfrm>
        </p:grpSpPr>
        <p:sp>
          <p:nvSpPr>
            <p:cNvPr id="22" name="powerpoint template design by DAJU_PPT正版来源小红书大橘PPT微信DAJU_PPT请勿抄袭搬运！盗版必究！-1">
              <a:extLst>
                <a:ext uri="{FF2B5EF4-FFF2-40B4-BE49-F238E27FC236}">
                  <a16:creationId xmlns:a16="http://schemas.microsoft.com/office/drawing/2014/main" id="{D2673A62-32E3-403F-94B9-BAADBB4E9147}"/>
                </a:ext>
              </a:extLst>
            </p:cNvPr>
            <p:cNvSpPr txBox="1"/>
            <p:nvPr/>
          </p:nvSpPr>
          <p:spPr>
            <a:xfrm>
              <a:off x="6679516" y="6149485"/>
              <a:ext cx="5041599" cy="4137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indent="267970" algn="ctr">
                <a:lnSpc>
                  <a:spcPct val="130000"/>
                </a:lnSpc>
                <a:spcBef>
                  <a:spcPts val="600"/>
                </a:spcBef>
                <a:spcAft>
                  <a:spcPts val="1800"/>
                </a:spcAft>
              </a:pPr>
              <a:r>
                <a:rPr lang="zh-CN" altLang="en-US" sz="1800" b="1" kern="100" dirty="0"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研究方案路线图</a:t>
              </a:r>
              <a:endPara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pic>
          <p:nvPicPr>
            <p:cNvPr id="23" name="图片 22">
              <a:extLst>
                <a:ext uri="{FF2B5EF4-FFF2-40B4-BE49-F238E27FC236}">
                  <a16:creationId xmlns:a16="http://schemas.microsoft.com/office/drawing/2014/main" id="{220BE4D5-0CA7-4732-A9ED-5BB5EC383E6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260908" y="1247519"/>
              <a:ext cx="4262219" cy="479720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" name="矩形 10">
            <a:extLst>
              <a:ext uri="{FF2B5EF4-FFF2-40B4-BE49-F238E27FC236}">
                <a16:creationId xmlns:a16="http://schemas.microsoft.com/office/drawing/2014/main" id="{F1FD1ABA-C79F-5DF4-6BB1-937F3032A5F4}"/>
              </a:ext>
            </a:extLst>
          </p:cNvPr>
          <p:cNvSpPr/>
          <p:nvPr/>
        </p:nvSpPr>
        <p:spPr>
          <a:xfrm>
            <a:off x="8530907" y="2681676"/>
            <a:ext cx="2992220" cy="2523608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/>
          <p:cNvSpPr txBox="1"/>
          <p:nvPr>
            <p:custDataLst>
              <p:tags r:id="rId1"/>
            </p:custDataLst>
          </p:nvPr>
        </p:nvSpPr>
        <p:spPr>
          <a:xfrm>
            <a:off x="9261958" y="5841365"/>
            <a:ext cx="25907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3200" dirty="0">
                <a:solidFill>
                  <a:srgbClr val="0C61AC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行楷" charset="-122"/>
                <a:ea typeface="华文行楷" charset="-122"/>
                <a:cs typeface="华文行楷" charset="-122"/>
                <a:sym typeface="汉仪雅酷黑简" charset="-122"/>
              </a:rPr>
              <a:t>25</a:t>
            </a:r>
            <a:r>
              <a:rPr lang="zh-CN" altLang="en-US" sz="3200" dirty="0">
                <a:solidFill>
                  <a:srgbClr val="0C61AC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行楷" charset="-122"/>
                <a:ea typeface="华文行楷" charset="-122"/>
                <a:cs typeface="华文行楷" charset="-122"/>
                <a:sym typeface="汉仪雅酷黑简" charset="-122"/>
              </a:rPr>
              <a:t>级硕桂宝山</a:t>
            </a:r>
            <a:endParaRPr lang="zh-CN" altLang="en-US" sz="3200" dirty="0">
              <a:ln>
                <a:noFill/>
              </a:ln>
              <a:solidFill>
                <a:srgbClr val="0C61AC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方正榜书行简体" charset="-122"/>
              <a:ea typeface="方正榜书行简体" charset="-122"/>
              <a:cs typeface="方正榜书行简体" charset="-122"/>
              <a:sym typeface="汉仪雅酷黑简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F12CCE5-7835-E442-F777-FC149DB5D141}"/>
              </a:ext>
            </a:extLst>
          </p:cNvPr>
          <p:cNvSpPr txBox="1"/>
          <p:nvPr/>
        </p:nvSpPr>
        <p:spPr>
          <a:xfrm>
            <a:off x="1141708" y="2261552"/>
            <a:ext cx="914893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800" b="1" dirty="0">
                <a:solidFill>
                  <a:srgbClr val="0C61AC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例会汇报</a:t>
            </a:r>
          </a:p>
        </p:txBody>
      </p:sp>
      <p:pic>
        <p:nvPicPr>
          <p:cNvPr id="15" name="图片 14" descr="附件：北京航空航天大学标志组合汇总(1)">
            <a:extLst>
              <a:ext uri="{FF2B5EF4-FFF2-40B4-BE49-F238E27FC236}">
                <a16:creationId xmlns:a16="http://schemas.microsoft.com/office/drawing/2014/main" id="{5293C875-9C8F-F22F-1077-B24330AED0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8932" y="116611"/>
            <a:ext cx="4402298" cy="1173727"/>
          </a:xfrm>
          <a:prstGeom prst="rect">
            <a:avLst/>
          </a:prstGeom>
        </p:spPr>
      </p:pic>
      <p:sp>
        <p:nvSpPr>
          <p:cNvPr id="18" name="矩形 17">
            <a:extLst>
              <a:ext uri="{FF2B5EF4-FFF2-40B4-BE49-F238E27FC236}">
                <a16:creationId xmlns:a16="http://schemas.microsoft.com/office/drawing/2014/main" id="{DE966030-D183-F2B9-7081-BAAD01C66F8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17475">
            <a:solidFill>
              <a:srgbClr val="A5091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8342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 descr="7b0a20202020227461726765744d6f64756c65223a202270726f636573734f6e6c696e65466f6e7473220a7d0a"/>
          <p:cNvSpPr/>
          <p:nvPr>
            <p:custDataLst>
              <p:tags r:id="rId1"/>
            </p:custDataLst>
          </p:nvPr>
        </p:nvSpPr>
        <p:spPr>
          <a:xfrm>
            <a:off x="238125" y="427776"/>
            <a:ext cx="7572167" cy="461665"/>
          </a:xfrm>
          <a:prstGeom prst="rect">
            <a:avLst/>
          </a:prstGeom>
          <a:noFill/>
          <a:ln>
            <a:noFill/>
          </a:ln>
          <a:effectLst>
            <a:outerShdw blurRad="12700" dist="12700" dir="5400000" sx="1000" sy="1000" algn="ctr" rotWithShape="0">
              <a:schemeClr val="accent4">
                <a:lumMod val="20000"/>
                <a:lumOff val="80000"/>
                <a:alpha val="97000"/>
              </a:schemeClr>
            </a:outerShdw>
          </a:effectLst>
        </p:spPr>
        <p:txBody>
          <a:bodyPr wrap="square" rtlCol="0" anchor="t">
            <a:spAutoFit/>
          </a:bodyPr>
          <a:lstStyle/>
          <a:p>
            <a:pPr algn="l"/>
            <a:r>
              <a:rPr lang="zh-CN" altLang="en-US" sz="2400">
                <a:solidFill>
                  <a:srgbClr val="0C61A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charset="-122"/>
                <a:ea typeface="华文行楷" charset="-122"/>
                <a:cs typeface="明康欧楷" charset="-122"/>
                <a:sym typeface="汉仪雅酷黑简" charset="-122"/>
              </a:rPr>
              <a:t>毕业设计：面向感知觉增强的人机协作装配研究</a:t>
            </a:r>
            <a:endParaRPr lang="en-US" altLang="zh-CN" sz="2400" dirty="0">
              <a:solidFill>
                <a:srgbClr val="0C61A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行楷" charset="-122"/>
              <a:ea typeface="华文行楷" charset="-122"/>
              <a:cs typeface="明康欧楷" charset="-122"/>
              <a:sym typeface="汉仪雅酷黑简" charset="-122"/>
            </a:endParaRPr>
          </a:p>
        </p:txBody>
      </p:sp>
      <p:cxnSp>
        <p:nvCxnSpPr>
          <p:cNvPr id="37" name="直接连接符 36"/>
          <p:cNvCxnSpPr/>
          <p:nvPr>
            <p:custDataLst>
              <p:tags r:id="rId2"/>
            </p:custDataLst>
          </p:nvPr>
        </p:nvCxnSpPr>
        <p:spPr>
          <a:xfrm>
            <a:off x="0" y="6858000"/>
            <a:ext cx="12214225" cy="0"/>
          </a:xfrm>
          <a:prstGeom prst="line">
            <a:avLst/>
          </a:prstGeom>
          <a:ln w="92075" cmpd="sng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powerpoint template design by DAJU_PPT正版来源小红书大橘PPT微信DAJU_PPT请勿抄袭搬运！盗版必究！">
            <a:extLst>
              <a:ext uri="{FF2B5EF4-FFF2-40B4-BE49-F238E27FC236}">
                <a16:creationId xmlns:a16="http://schemas.microsoft.com/office/drawing/2014/main" id="{E536B66C-1DFF-E4CB-E3CE-D1132AF4E82B}"/>
              </a:ext>
            </a:extLst>
          </p:cNvPr>
          <p:cNvSpPr/>
          <p:nvPr/>
        </p:nvSpPr>
        <p:spPr>
          <a:xfrm>
            <a:off x="238125" y="1104899"/>
            <a:ext cx="11643995" cy="5521501"/>
          </a:xfrm>
          <a:prstGeom prst="roundRect">
            <a:avLst>
              <a:gd name="adj" fmla="val 0"/>
            </a:avLst>
          </a:prstGeom>
          <a:noFill/>
          <a:ln w="25400" cap="flat" cmpd="sng" algn="ctr">
            <a:solidFill>
              <a:srgbClr val="A50917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3D56A5E8-7A07-31B3-54BF-CA5B68150E6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17475">
            <a:solidFill>
              <a:srgbClr val="A5091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 descr="附件：北京航空航天大学标志组合汇总(1)">
            <a:extLst>
              <a:ext uri="{FF2B5EF4-FFF2-40B4-BE49-F238E27FC236}">
                <a16:creationId xmlns:a16="http://schemas.microsoft.com/office/drawing/2014/main" id="{3C1EEE31-95CD-D09D-6178-EF4C20A273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92267" y="2481"/>
            <a:ext cx="4402298" cy="1173727"/>
          </a:xfrm>
          <a:prstGeom prst="rect">
            <a:avLst/>
          </a:prstGeom>
        </p:spPr>
      </p:pic>
      <p:grpSp>
        <p:nvGrpSpPr>
          <p:cNvPr id="3" name="组合 2">
            <a:extLst>
              <a:ext uri="{FF2B5EF4-FFF2-40B4-BE49-F238E27FC236}">
                <a16:creationId xmlns:a16="http://schemas.microsoft.com/office/drawing/2014/main" id="{1A6DA68F-A27E-4024-B04C-AE6F0EF0012F}"/>
              </a:ext>
            </a:extLst>
          </p:cNvPr>
          <p:cNvGrpSpPr/>
          <p:nvPr/>
        </p:nvGrpSpPr>
        <p:grpSpPr>
          <a:xfrm>
            <a:off x="6679516" y="1247519"/>
            <a:ext cx="5041599" cy="5315669"/>
            <a:chOff x="6679516" y="1247519"/>
            <a:chExt cx="5041599" cy="5315669"/>
          </a:xfrm>
        </p:grpSpPr>
        <p:sp>
          <p:nvSpPr>
            <p:cNvPr id="30" name="powerpoint template design by DAJU_PPT正版来源小红书大橘PPT微信DAJU_PPT请勿抄袭搬运！盗版必究！-1">
              <a:extLst>
                <a:ext uri="{FF2B5EF4-FFF2-40B4-BE49-F238E27FC236}">
                  <a16:creationId xmlns:a16="http://schemas.microsoft.com/office/drawing/2014/main" id="{F5985B82-B9DE-A3D9-D9CD-4361835C6574}"/>
                </a:ext>
              </a:extLst>
            </p:cNvPr>
            <p:cNvSpPr txBox="1"/>
            <p:nvPr/>
          </p:nvSpPr>
          <p:spPr>
            <a:xfrm>
              <a:off x="6679516" y="6149485"/>
              <a:ext cx="5041599" cy="4137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indent="267970" algn="ctr">
                <a:lnSpc>
                  <a:spcPct val="130000"/>
                </a:lnSpc>
                <a:spcBef>
                  <a:spcPts val="600"/>
                </a:spcBef>
                <a:spcAft>
                  <a:spcPts val="1800"/>
                </a:spcAft>
              </a:pPr>
              <a:r>
                <a:rPr lang="zh-CN" altLang="en-US" sz="1800" b="1" kern="100" dirty="0"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研究方案路线图</a:t>
              </a:r>
              <a:endPara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51031E8E-3A29-434F-8A54-574A5FA20B3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260908" y="1247519"/>
              <a:ext cx="4262219" cy="4797204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3" name="图片 12">
            <a:extLst>
              <a:ext uri="{FF2B5EF4-FFF2-40B4-BE49-F238E27FC236}">
                <a16:creationId xmlns:a16="http://schemas.microsoft.com/office/drawing/2014/main" id="{2DC52C6B-811E-4923-8E63-8874E78AA1C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7751" y="1504555"/>
            <a:ext cx="6646741" cy="4581718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9CBBDD02-0E06-44BE-BFA3-C62310D1B341}"/>
              </a:ext>
            </a:extLst>
          </p:cNvPr>
          <p:cNvSpPr txBox="1"/>
          <p:nvPr/>
        </p:nvSpPr>
        <p:spPr>
          <a:xfrm>
            <a:off x="843490" y="6044723"/>
            <a:ext cx="6224586" cy="4552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Bef>
                <a:spcPts val="600"/>
              </a:spcBef>
              <a:spcAft>
                <a:spcPts val="1800"/>
              </a:spcAft>
            </a:pPr>
            <a:r>
              <a:rPr lang="zh-CN" altLang="en-US" sz="1800" b="1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任务流程图</a:t>
            </a:r>
            <a:endParaRPr lang="zh-CN" altLang="en-US" sz="1800" kern="100" dirty="0">
              <a:effectLst/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DB7B7E-EE8F-5479-5473-A6ED53547C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3E847B48-D24D-3FBB-0C22-0EA2B6A31D40}"/>
              </a:ext>
            </a:extLst>
          </p:cNvPr>
          <p:cNvCxnSpPr/>
          <p:nvPr>
            <p:custDataLst>
              <p:tags r:id="rId1"/>
            </p:custDataLst>
          </p:nvPr>
        </p:nvCxnSpPr>
        <p:spPr>
          <a:xfrm>
            <a:off x="0" y="6858000"/>
            <a:ext cx="12214225" cy="0"/>
          </a:xfrm>
          <a:prstGeom prst="line">
            <a:avLst/>
          </a:prstGeom>
          <a:ln w="92075" cmpd="sng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powerpoint template design by DAJU_PPT正版来源小红书大橘PPT微信DAJU_PPT请勿抄袭搬运！盗版必究！">
            <a:extLst>
              <a:ext uri="{FF2B5EF4-FFF2-40B4-BE49-F238E27FC236}">
                <a16:creationId xmlns:a16="http://schemas.microsoft.com/office/drawing/2014/main" id="{759710D7-FEA8-EB0C-2457-138F815FEC84}"/>
              </a:ext>
            </a:extLst>
          </p:cNvPr>
          <p:cNvGrpSpPr/>
          <p:nvPr/>
        </p:nvGrpSpPr>
        <p:grpSpPr>
          <a:xfrm>
            <a:off x="339244" y="1176213"/>
            <a:ext cx="9950838" cy="560397"/>
            <a:chOff x="-3873630" y="2695274"/>
            <a:chExt cx="9950838" cy="487417"/>
          </a:xfrm>
        </p:grpSpPr>
        <p:sp>
          <p:nvSpPr>
            <p:cNvPr id="30" name="powerpoint template design by DAJU_PPT正版来源小红书大橘PPT微信DAJU_PPT请勿抄袭搬运！盗版必究！-1">
              <a:extLst>
                <a:ext uri="{FF2B5EF4-FFF2-40B4-BE49-F238E27FC236}">
                  <a16:creationId xmlns:a16="http://schemas.microsoft.com/office/drawing/2014/main" id="{08EF5844-F910-F761-AEEA-726FEC35563A}"/>
                </a:ext>
              </a:extLst>
            </p:cNvPr>
            <p:cNvSpPr txBox="1"/>
            <p:nvPr/>
          </p:nvSpPr>
          <p:spPr>
            <a:xfrm>
              <a:off x="1035609" y="2695274"/>
              <a:ext cx="5041599" cy="3480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sz="2000" b="1" spc="300" dirty="0">
                <a:solidFill>
                  <a:srgbClr val="A50917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powerpoint template design by DAJU_PPT正版来源小红书大橘PPT微信DAJU_PPT请勿抄袭搬运！盗版必究！-3">
              <a:extLst>
                <a:ext uri="{FF2B5EF4-FFF2-40B4-BE49-F238E27FC236}">
                  <a16:creationId xmlns:a16="http://schemas.microsoft.com/office/drawing/2014/main" id="{F909DD68-4F1F-F45C-1B58-B0C4514B8C30}"/>
                </a:ext>
              </a:extLst>
            </p:cNvPr>
            <p:cNvSpPr txBox="1"/>
            <p:nvPr/>
          </p:nvSpPr>
          <p:spPr>
            <a:xfrm>
              <a:off x="-3873630" y="2779475"/>
              <a:ext cx="6223214" cy="403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b="1" dirty="0"/>
                <a:t>基于</a:t>
              </a:r>
              <a:r>
                <a:rPr lang="en-US" altLang="zh-CN" b="1" dirty="0"/>
                <a:t>Qwen2.5-VL</a:t>
              </a:r>
              <a:r>
                <a:rPr lang="zh-CN" altLang="en-US" b="1" dirty="0"/>
                <a:t>的视觉大模型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5" name="powerpoint template design by DAJU_PPT正版来源小红书大橘PPT微信DAJU_PPT请勿抄袭搬运！盗版必究！">
            <a:extLst>
              <a:ext uri="{FF2B5EF4-FFF2-40B4-BE49-F238E27FC236}">
                <a16:creationId xmlns:a16="http://schemas.microsoft.com/office/drawing/2014/main" id="{89191239-FCB4-8360-307A-7F0CA55B4C41}"/>
              </a:ext>
            </a:extLst>
          </p:cNvPr>
          <p:cNvSpPr/>
          <p:nvPr/>
        </p:nvSpPr>
        <p:spPr>
          <a:xfrm>
            <a:off x="238125" y="1104899"/>
            <a:ext cx="11643995" cy="5521501"/>
          </a:xfrm>
          <a:prstGeom prst="roundRect">
            <a:avLst>
              <a:gd name="adj" fmla="val 0"/>
            </a:avLst>
          </a:prstGeom>
          <a:noFill/>
          <a:ln w="25400" cap="flat" cmpd="sng" algn="ctr">
            <a:solidFill>
              <a:srgbClr val="A50917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5A823C72-9769-4DB9-83BB-2B348614447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17475">
            <a:solidFill>
              <a:srgbClr val="A5091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 descr="附件：北京航空航天大学标志组合汇总(1)">
            <a:extLst>
              <a:ext uri="{FF2B5EF4-FFF2-40B4-BE49-F238E27FC236}">
                <a16:creationId xmlns:a16="http://schemas.microsoft.com/office/drawing/2014/main" id="{1160E790-FBBA-7935-022B-271E0BA891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92267" y="2481"/>
            <a:ext cx="4402298" cy="1173727"/>
          </a:xfrm>
          <a:prstGeom prst="rect">
            <a:avLst/>
          </a:prstGeom>
        </p:spPr>
      </p:pic>
      <p:sp>
        <p:nvSpPr>
          <p:cNvPr id="2" name="矩形 1" descr="7b0a20202020227461726765744d6f64756c65223a202270726f636573734f6e6c696e65466f6e7473220a7d0a">
            <a:extLst>
              <a:ext uri="{FF2B5EF4-FFF2-40B4-BE49-F238E27FC236}">
                <a16:creationId xmlns:a16="http://schemas.microsoft.com/office/drawing/2014/main" id="{F624D830-E051-1EB3-70A1-9F5990848275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238125" y="427776"/>
            <a:ext cx="7572167" cy="461665"/>
          </a:xfrm>
          <a:prstGeom prst="rect">
            <a:avLst/>
          </a:prstGeom>
          <a:noFill/>
          <a:ln>
            <a:noFill/>
          </a:ln>
          <a:effectLst>
            <a:outerShdw blurRad="12700" dist="12700" dir="5400000" sx="1000" sy="1000" algn="ctr" rotWithShape="0">
              <a:schemeClr val="accent4">
                <a:lumMod val="20000"/>
                <a:lumOff val="80000"/>
                <a:alpha val="97000"/>
              </a:schemeClr>
            </a:outerShdw>
          </a:effectLst>
        </p:spPr>
        <p:txBody>
          <a:bodyPr wrap="square" rtlCol="0" anchor="t">
            <a:spAutoFit/>
          </a:bodyPr>
          <a:lstStyle/>
          <a:p>
            <a:pPr algn="l"/>
            <a:r>
              <a:rPr lang="zh-CN" altLang="en-US" sz="2400" dirty="0">
                <a:solidFill>
                  <a:srgbClr val="0C61A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charset="-122"/>
                <a:ea typeface="华文行楷" charset="-122"/>
                <a:cs typeface="明康欧楷" charset="-122"/>
                <a:sym typeface="汉仪雅酷黑简" charset="-122"/>
              </a:rPr>
              <a:t>毕业设计：面向感知觉增强的人机协作装配任务研究</a:t>
            </a:r>
            <a:endParaRPr lang="en-US" altLang="zh-CN" sz="2400" dirty="0">
              <a:solidFill>
                <a:srgbClr val="0C61A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行楷" charset="-122"/>
              <a:ea typeface="华文行楷" charset="-122"/>
              <a:cs typeface="明康欧楷" charset="-122"/>
              <a:sym typeface="汉仪雅酷黑简" charset="-122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1A01F961-5602-4E85-8A4F-99402A5566BE}"/>
              </a:ext>
            </a:extLst>
          </p:cNvPr>
          <p:cNvGrpSpPr/>
          <p:nvPr/>
        </p:nvGrpSpPr>
        <p:grpSpPr>
          <a:xfrm>
            <a:off x="6679516" y="1247519"/>
            <a:ext cx="5041599" cy="5315669"/>
            <a:chOff x="6679516" y="1247519"/>
            <a:chExt cx="5041599" cy="5315669"/>
          </a:xfrm>
        </p:grpSpPr>
        <p:sp>
          <p:nvSpPr>
            <p:cNvPr id="14" name="powerpoint template design by DAJU_PPT正版来源小红书大橘PPT微信DAJU_PPT请勿抄袭搬运！盗版必究！-1">
              <a:extLst>
                <a:ext uri="{FF2B5EF4-FFF2-40B4-BE49-F238E27FC236}">
                  <a16:creationId xmlns:a16="http://schemas.microsoft.com/office/drawing/2014/main" id="{0E0B6038-38C9-47A9-944F-09D6F23231B8}"/>
                </a:ext>
              </a:extLst>
            </p:cNvPr>
            <p:cNvSpPr txBox="1"/>
            <p:nvPr/>
          </p:nvSpPr>
          <p:spPr>
            <a:xfrm>
              <a:off x="6679516" y="6149485"/>
              <a:ext cx="5041599" cy="4137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indent="267970" algn="ctr">
                <a:lnSpc>
                  <a:spcPct val="130000"/>
                </a:lnSpc>
                <a:spcBef>
                  <a:spcPts val="600"/>
                </a:spcBef>
                <a:spcAft>
                  <a:spcPts val="1800"/>
                </a:spcAft>
              </a:pPr>
              <a:r>
                <a:rPr lang="zh-CN" altLang="en-US" sz="1800" b="1" kern="100" dirty="0"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研究方案路线图</a:t>
              </a:r>
              <a:endPara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05DF5B69-8D7B-4095-B602-9C78866B6E3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260908" y="1247519"/>
              <a:ext cx="4262219" cy="479720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5F5D26FD-8CF6-454B-BEFA-CEF6E0C2B068}"/>
              </a:ext>
            </a:extLst>
          </p:cNvPr>
          <p:cNvSpPr/>
          <p:nvPr/>
        </p:nvSpPr>
        <p:spPr>
          <a:xfrm>
            <a:off x="7362825" y="1247519"/>
            <a:ext cx="3886200" cy="143121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ECC5D5B9-FEDD-4217-9721-ADA7E96D6690}"/>
              </a:ext>
            </a:extLst>
          </p:cNvPr>
          <p:cNvSpPr txBox="1"/>
          <p:nvPr/>
        </p:nvSpPr>
        <p:spPr>
          <a:xfrm>
            <a:off x="726442" y="1744445"/>
            <a:ext cx="6224586" cy="1018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266700" algn="l">
              <a:lnSpc>
                <a:spcPct val="130000"/>
              </a:lnSpc>
              <a:spcBef>
                <a:spcPts val="50"/>
              </a:spcBef>
              <a:spcAft>
                <a:spcPts val="140"/>
              </a:spcAft>
            </a:pPr>
            <a:r>
              <a:rPr lang="en-US" altLang="zh-CN" sz="1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Qwen2.5-VL</a:t>
            </a:r>
            <a:r>
              <a:rPr lang="zh-CN" altLang="en-US" sz="16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是阿里达摩院于</a:t>
            </a:r>
            <a:r>
              <a:rPr lang="en-US" altLang="zh-CN" sz="1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2025</a:t>
            </a:r>
            <a:r>
              <a:rPr lang="zh-CN" altLang="en-US" sz="16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年</a:t>
            </a:r>
            <a:r>
              <a:rPr lang="en-US" altLang="zh-CN" sz="1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lang="zh-CN" altLang="en-US" sz="16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月</a:t>
            </a:r>
            <a:r>
              <a:rPr lang="en-US" altLang="zh-CN" sz="1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28</a:t>
            </a:r>
            <a:r>
              <a:rPr lang="zh-CN" altLang="en-US" sz="16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日发布的最新一代多模态视觉</a:t>
            </a:r>
            <a:r>
              <a:rPr lang="en-US" altLang="zh-CN" sz="1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-</a:t>
            </a:r>
            <a:r>
              <a:rPr lang="zh-CN" altLang="en-US" sz="16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语言大模型，该模型在视觉感知、语言理解以及多模态协同推理等基础能力方面实现了系统性的增强。</a:t>
            </a:r>
            <a:endParaRPr lang="zh-CN" altLang="en-US" sz="16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C88B3A39-F2BA-4C82-883A-8229F950962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39260" y="2757156"/>
            <a:ext cx="5020862" cy="3392329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文本框 23">
            <a:extLst>
              <a:ext uri="{FF2B5EF4-FFF2-40B4-BE49-F238E27FC236}">
                <a16:creationId xmlns:a16="http://schemas.microsoft.com/office/drawing/2014/main" id="{B9169056-2DCA-480F-A07C-BF3E79225981}"/>
              </a:ext>
            </a:extLst>
          </p:cNvPr>
          <p:cNvSpPr txBox="1"/>
          <p:nvPr/>
        </p:nvSpPr>
        <p:spPr>
          <a:xfrm>
            <a:off x="252365" y="6059321"/>
            <a:ext cx="6224586" cy="4552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Bef>
                <a:spcPts val="250"/>
              </a:spcBef>
              <a:spcAft>
                <a:spcPts val="750"/>
              </a:spcAft>
            </a:pP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Qwen2.5-VL</a:t>
            </a:r>
            <a:r>
              <a:rPr lang="zh-CN" altLang="en-US" sz="1800" b="1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网络架构图</a:t>
            </a:r>
            <a:endParaRPr lang="zh-CN" altLang="en-US" sz="1800" kern="100" dirty="0">
              <a:effectLst/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51847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DB7B7E-EE8F-5479-5473-A6ED53547C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3E847B48-D24D-3FBB-0C22-0EA2B6A31D40}"/>
              </a:ext>
            </a:extLst>
          </p:cNvPr>
          <p:cNvCxnSpPr/>
          <p:nvPr>
            <p:custDataLst>
              <p:tags r:id="rId1"/>
            </p:custDataLst>
          </p:nvPr>
        </p:nvCxnSpPr>
        <p:spPr>
          <a:xfrm>
            <a:off x="0" y="6858000"/>
            <a:ext cx="12214225" cy="0"/>
          </a:xfrm>
          <a:prstGeom prst="line">
            <a:avLst/>
          </a:prstGeom>
          <a:ln w="92075" cmpd="sng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powerpoint template design by DAJU_PPT正版来源小红书大橘PPT微信DAJU_PPT请勿抄袭搬运！盗版必究！">
            <a:extLst>
              <a:ext uri="{FF2B5EF4-FFF2-40B4-BE49-F238E27FC236}">
                <a16:creationId xmlns:a16="http://schemas.microsoft.com/office/drawing/2014/main" id="{759710D7-FEA8-EB0C-2457-138F815FEC84}"/>
              </a:ext>
            </a:extLst>
          </p:cNvPr>
          <p:cNvGrpSpPr/>
          <p:nvPr/>
        </p:nvGrpSpPr>
        <p:grpSpPr>
          <a:xfrm>
            <a:off x="326169" y="1176216"/>
            <a:ext cx="9963913" cy="512632"/>
            <a:chOff x="-3886705" y="2695274"/>
            <a:chExt cx="9963913" cy="445872"/>
          </a:xfrm>
        </p:grpSpPr>
        <p:sp>
          <p:nvSpPr>
            <p:cNvPr id="30" name="powerpoint template design by DAJU_PPT正版来源小红书大橘PPT微信DAJU_PPT请勿抄袭搬运！盗版必究！-1">
              <a:extLst>
                <a:ext uri="{FF2B5EF4-FFF2-40B4-BE49-F238E27FC236}">
                  <a16:creationId xmlns:a16="http://schemas.microsoft.com/office/drawing/2014/main" id="{08EF5844-F910-F761-AEEA-726FEC35563A}"/>
                </a:ext>
              </a:extLst>
            </p:cNvPr>
            <p:cNvSpPr txBox="1"/>
            <p:nvPr/>
          </p:nvSpPr>
          <p:spPr>
            <a:xfrm>
              <a:off x="1035609" y="2695274"/>
              <a:ext cx="5041599" cy="3480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sz="2000" b="1" spc="300" dirty="0">
                <a:solidFill>
                  <a:srgbClr val="A50917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powerpoint template design by DAJU_PPT正版来源小红书大橘PPT微信DAJU_PPT请勿抄袭搬运！盗版必究！-3">
              <a:extLst>
                <a:ext uri="{FF2B5EF4-FFF2-40B4-BE49-F238E27FC236}">
                  <a16:creationId xmlns:a16="http://schemas.microsoft.com/office/drawing/2014/main" id="{F909DD68-4F1F-F45C-1B58-B0C4514B8C30}"/>
                </a:ext>
              </a:extLst>
            </p:cNvPr>
            <p:cNvSpPr txBox="1"/>
            <p:nvPr/>
          </p:nvSpPr>
          <p:spPr>
            <a:xfrm>
              <a:off x="-3886705" y="2737930"/>
              <a:ext cx="6223214" cy="403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b="1" dirty="0"/>
                <a:t>基于</a:t>
              </a:r>
              <a:r>
                <a:rPr lang="en-US" altLang="zh-CN" b="1" dirty="0"/>
                <a:t>Qwen2.5-VL</a:t>
              </a:r>
              <a:r>
                <a:rPr lang="zh-CN" altLang="en-US" b="1" dirty="0"/>
                <a:t>的视觉大模型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5" name="powerpoint template design by DAJU_PPT正版来源小红书大橘PPT微信DAJU_PPT请勿抄袭搬运！盗版必究！">
            <a:extLst>
              <a:ext uri="{FF2B5EF4-FFF2-40B4-BE49-F238E27FC236}">
                <a16:creationId xmlns:a16="http://schemas.microsoft.com/office/drawing/2014/main" id="{89191239-FCB4-8360-307A-7F0CA55B4C41}"/>
              </a:ext>
            </a:extLst>
          </p:cNvPr>
          <p:cNvSpPr/>
          <p:nvPr/>
        </p:nvSpPr>
        <p:spPr>
          <a:xfrm>
            <a:off x="238125" y="1104899"/>
            <a:ext cx="11643995" cy="5521501"/>
          </a:xfrm>
          <a:prstGeom prst="roundRect">
            <a:avLst>
              <a:gd name="adj" fmla="val 0"/>
            </a:avLst>
          </a:prstGeom>
          <a:noFill/>
          <a:ln w="25400" cap="flat" cmpd="sng" algn="ctr">
            <a:solidFill>
              <a:srgbClr val="A50917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5A823C72-9769-4DB9-83BB-2B348614447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17475">
            <a:solidFill>
              <a:srgbClr val="A5091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 descr="附件：北京航空航天大学标志组合汇总(1)">
            <a:extLst>
              <a:ext uri="{FF2B5EF4-FFF2-40B4-BE49-F238E27FC236}">
                <a16:creationId xmlns:a16="http://schemas.microsoft.com/office/drawing/2014/main" id="{1160E790-FBBA-7935-022B-271E0BA891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92267" y="2481"/>
            <a:ext cx="4402298" cy="1173727"/>
          </a:xfrm>
          <a:prstGeom prst="rect">
            <a:avLst/>
          </a:prstGeom>
        </p:spPr>
      </p:pic>
      <p:sp>
        <p:nvSpPr>
          <p:cNvPr id="2" name="矩形 1" descr="7b0a20202020227461726765744d6f64756c65223a202270726f636573734f6e6c696e65466f6e7473220a7d0a">
            <a:extLst>
              <a:ext uri="{FF2B5EF4-FFF2-40B4-BE49-F238E27FC236}">
                <a16:creationId xmlns:a16="http://schemas.microsoft.com/office/drawing/2014/main" id="{F624D830-E051-1EB3-70A1-9F5990848275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238125" y="427776"/>
            <a:ext cx="7572167" cy="461665"/>
          </a:xfrm>
          <a:prstGeom prst="rect">
            <a:avLst/>
          </a:prstGeom>
          <a:noFill/>
          <a:ln>
            <a:noFill/>
          </a:ln>
          <a:effectLst>
            <a:outerShdw blurRad="12700" dist="12700" dir="5400000" sx="1000" sy="1000" algn="ctr" rotWithShape="0">
              <a:schemeClr val="accent4">
                <a:lumMod val="20000"/>
                <a:lumOff val="80000"/>
                <a:alpha val="97000"/>
              </a:schemeClr>
            </a:outerShdw>
          </a:effectLst>
        </p:spPr>
        <p:txBody>
          <a:bodyPr wrap="square" rtlCol="0" anchor="t">
            <a:spAutoFit/>
          </a:bodyPr>
          <a:lstStyle/>
          <a:p>
            <a:pPr algn="l"/>
            <a:r>
              <a:rPr lang="zh-CN" altLang="en-US" sz="2400" dirty="0">
                <a:solidFill>
                  <a:srgbClr val="0C61A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charset="-122"/>
                <a:ea typeface="华文行楷" charset="-122"/>
                <a:cs typeface="明康欧楷" charset="-122"/>
                <a:sym typeface="汉仪雅酷黑简" charset="-122"/>
              </a:rPr>
              <a:t>毕业设计：面向感知觉增强的人机协作装配任务研究</a:t>
            </a:r>
            <a:endParaRPr lang="en-US" altLang="zh-CN" sz="2400" dirty="0">
              <a:solidFill>
                <a:srgbClr val="0C61A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行楷" charset="-122"/>
              <a:ea typeface="华文行楷" charset="-122"/>
              <a:cs typeface="明康欧楷" charset="-122"/>
              <a:sym typeface="汉仪雅酷黑简" charset="-122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1FCB42C8-39C4-4797-B00E-36CEA9EADA8D}"/>
              </a:ext>
            </a:extLst>
          </p:cNvPr>
          <p:cNvGrpSpPr/>
          <p:nvPr/>
        </p:nvGrpSpPr>
        <p:grpSpPr>
          <a:xfrm>
            <a:off x="7471176" y="1466069"/>
            <a:ext cx="4259914" cy="4905120"/>
            <a:chOff x="6679516" y="1247519"/>
            <a:chExt cx="5041599" cy="5353486"/>
          </a:xfrm>
        </p:grpSpPr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1A01F961-5602-4E85-8A4F-99402A5566BE}"/>
                </a:ext>
              </a:extLst>
            </p:cNvPr>
            <p:cNvGrpSpPr/>
            <p:nvPr/>
          </p:nvGrpSpPr>
          <p:grpSpPr>
            <a:xfrm>
              <a:off x="6679516" y="1247519"/>
              <a:ext cx="5041599" cy="5353486"/>
              <a:chOff x="6679516" y="1247519"/>
              <a:chExt cx="5041599" cy="5353486"/>
            </a:xfrm>
          </p:grpSpPr>
          <p:sp>
            <p:nvSpPr>
              <p:cNvPr id="14" name="powerpoint template design by DAJU_PPT正版来源小红书大橘PPT微信DAJU_PPT请勿抄袭搬运！盗版必究！-1">
                <a:extLst>
                  <a:ext uri="{FF2B5EF4-FFF2-40B4-BE49-F238E27FC236}">
                    <a16:creationId xmlns:a16="http://schemas.microsoft.com/office/drawing/2014/main" id="{0E0B6038-38C9-47A9-944F-09D6F23231B8}"/>
                  </a:ext>
                </a:extLst>
              </p:cNvPr>
              <p:cNvSpPr txBox="1"/>
              <p:nvPr/>
            </p:nvSpPr>
            <p:spPr>
              <a:xfrm>
                <a:off x="6679516" y="6149486"/>
                <a:ext cx="5041599" cy="4515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indent="267970" algn="ctr">
                  <a:lnSpc>
                    <a:spcPct val="130000"/>
                  </a:lnSpc>
                  <a:spcBef>
                    <a:spcPts val="600"/>
                  </a:spcBef>
                  <a:spcAft>
                    <a:spcPts val="1800"/>
                  </a:spcAft>
                </a:pPr>
                <a:r>
                  <a:rPr lang="zh-CN" altLang="en-US" sz="1800" b="1" kern="100" dirty="0"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研究方案路线图</a:t>
                </a:r>
                <a:endParaRPr lang="zh-CN" altLang="en-US" sz="1800" kern="100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  <p:pic>
            <p:nvPicPr>
              <p:cNvPr id="15" name="图片 14">
                <a:extLst>
                  <a:ext uri="{FF2B5EF4-FFF2-40B4-BE49-F238E27FC236}">
                    <a16:creationId xmlns:a16="http://schemas.microsoft.com/office/drawing/2014/main" id="{05DF5B69-8D7B-4095-B602-9C78866B6E3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260908" y="1247519"/>
                <a:ext cx="4262219" cy="479720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5F5D26FD-8CF6-454B-BEFA-CEF6E0C2B068}"/>
                </a:ext>
              </a:extLst>
            </p:cNvPr>
            <p:cNvSpPr/>
            <p:nvPr/>
          </p:nvSpPr>
          <p:spPr>
            <a:xfrm>
              <a:off x="7362825" y="1247519"/>
              <a:ext cx="3886200" cy="1431219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6" name="图片 15">
            <a:extLst>
              <a:ext uri="{FF2B5EF4-FFF2-40B4-BE49-F238E27FC236}">
                <a16:creationId xmlns:a16="http://schemas.microsoft.com/office/drawing/2014/main" id="{739EE738-43AF-43D2-AC9B-B3D0E24DF2E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0275" y="1715975"/>
            <a:ext cx="3824661" cy="4230127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63838CE0-449C-433D-A55A-ABBBB0DB2E0A}"/>
              </a:ext>
            </a:extLst>
          </p:cNvPr>
          <p:cNvSpPr txBox="1"/>
          <p:nvPr/>
        </p:nvSpPr>
        <p:spPr>
          <a:xfrm>
            <a:off x="-689688" y="5999782"/>
            <a:ext cx="6224586" cy="4552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Bef>
                <a:spcPts val="250"/>
              </a:spcBef>
              <a:spcAft>
                <a:spcPts val="750"/>
              </a:spcAft>
            </a:pPr>
            <a:r>
              <a:rPr lang="zh-CN" altLang="en-US" sz="1800" b="1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数据标注算法</a:t>
            </a:r>
            <a:endParaRPr lang="zh-CN" altLang="en-US" sz="1800" kern="100" dirty="0">
              <a:effectLst/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E9DB1D3C-10BB-4634-9B84-A69C784ECEE6}"/>
              </a:ext>
            </a:extLst>
          </p:cNvPr>
          <p:cNvGrpSpPr/>
          <p:nvPr/>
        </p:nvGrpSpPr>
        <p:grpSpPr>
          <a:xfrm>
            <a:off x="4517464" y="1292406"/>
            <a:ext cx="3076982" cy="5252994"/>
            <a:chOff x="4112713" y="1470466"/>
            <a:chExt cx="3076982" cy="5252994"/>
          </a:xfrm>
        </p:grpSpPr>
        <p:pic>
          <p:nvPicPr>
            <p:cNvPr id="18" name="图片 17" descr="214e2deeb49d5313f741a7573e6f941">
              <a:extLst>
                <a:ext uri="{FF2B5EF4-FFF2-40B4-BE49-F238E27FC236}">
                  <a16:creationId xmlns:a16="http://schemas.microsoft.com/office/drawing/2014/main" id="{D7436B99-580D-48BB-BE1C-FC041AB343E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114176" y="1470466"/>
              <a:ext cx="3075519" cy="2641600"/>
            </a:xfrm>
            <a:prstGeom prst="rect">
              <a:avLst/>
            </a:prstGeom>
          </p:spPr>
        </p:pic>
        <p:pic>
          <p:nvPicPr>
            <p:cNvPr id="19" name="图片 18" descr="214e2deeb49d5313f741a7573e6f941">
              <a:extLst>
                <a:ext uri="{FF2B5EF4-FFF2-40B4-BE49-F238E27FC236}">
                  <a16:creationId xmlns:a16="http://schemas.microsoft.com/office/drawing/2014/main" id="{B8604A0D-88E1-4AB0-AE1B-0F9B1FEC7EC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112713" y="4081860"/>
              <a:ext cx="3075519" cy="2641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2400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DB7B7E-EE8F-5479-5473-A6ED53547C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3E847B48-D24D-3FBB-0C22-0EA2B6A31D40}"/>
              </a:ext>
            </a:extLst>
          </p:cNvPr>
          <p:cNvCxnSpPr/>
          <p:nvPr>
            <p:custDataLst>
              <p:tags r:id="rId1"/>
            </p:custDataLst>
          </p:nvPr>
        </p:nvCxnSpPr>
        <p:spPr>
          <a:xfrm>
            <a:off x="0" y="6858000"/>
            <a:ext cx="12214225" cy="0"/>
          </a:xfrm>
          <a:prstGeom prst="line">
            <a:avLst/>
          </a:prstGeom>
          <a:ln w="92075" cmpd="sng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powerpoint template design by DAJU_PPT正版来源小红书大橘PPT微信DAJU_PPT请勿抄袭搬运！盗版必究！">
            <a:extLst>
              <a:ext uri="{FF2B5EF4-FFF2-40B4-BE49-F238E27FC236}">
                <a16:creationId xmlns:a16="http://schemas.microsoft.com/office/drawing/2014/main" id="{759710D7-FEA8-EB0C-2457-138F815FEC84}"/>
              </a:ext>
            </a:extLst>
          </p:cNvPr>
          <p:cNvGrpSpPr/>
          <p:nvPr/>
        </p:nvGrpSpPr>
        <p:grpSpPr>
          <a:xfrm>
            <a:off x="339244" y="1176213"/>
            <a:ext cx="9950838" cy="560397"/>
            <a:chOff x="-3873630" y="2695274"/>
            <a:chExt cx="9950838" cy="487417"/>
          </a:xfrm>
        </p:grpSpPr>
        <p:sp>
          <p:nvSpPr>
            <p:cNvPr id="30" name="powerpoint template design by DAJU_PPT正版来源小红书大橘PPT微信DAJU_PPT请勿抄袭搬运！盗版必究！-1">
              <a:extLst>
                <a:ext uri="{FF2B5EF4-FFF2-40B4-BE49-F238E27FC236}">
                  <a16:creationId xmlns:a16="http://schemas.microsoft.com/office/drawing/2014/main" id="{08EF5844-F910-F761-AEEA-726FEC35563A}"/>
                </a:ext>
              </a:extLst>
            </p:cNvPr>
            <p:cNvSpPr txBox="1"/>
            <p:nvPr/>
          </p:nvSpPr>
          <p:spPr>
            <a:xfrm>
              <a:off x="1035609" y="2695274"/>
              <a:ext cx="5041599" cy="3480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sz="2000" b="1" spc="300" dirty="0">
                <a:solidFill>
                  <a:srgbClr val="A50917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powerpoint template design by DAJU_PPT正版来源小红书大橘PPT微信DAJU_PPT请勿抄袭搬运！盗版必究！-3">
              <a:extLst>
                <a:ext uri="{FF2B5EF4-FFF2-40B4-BE49-F238E27FC236}">
                  <a16:creationId xmlns:a16="http://schemas.microsoft.com/office/drawing/2014/main" id="{F909DD68-4F1F-F45C-1B58-B0C4514B8C30}"/>
                </a:ext>
              </a:extLst>
            </p:cNvPr>
            <p:cNvSpPr txBox="1"/>
            <p:nvPr/>
          </p:nvSpPr>
          <p:spPr>
            <a:xfrm>
              <a:off x="-3873630" y="2779475"/>
              <a:ext cx="6223214" cy="403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b="1" dirty="0"/>
                <a:t>基于</a:t>
              </a:r>
              <a:r>
                <a:rPr lang="en-US" altLang="zh-CN" b="1" dirty="0"/>
                <a:t>Qwen2.5-VL</a:t>
              </a:r>
              <a:r>
                <a:rPr lang="zh-CN" altLang="en-US" b="1" dirty="0"/>
                <a:t>的视觉大模型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5" name="powerpoint template design by DAJU_PPT正版来源小红书大橘PPT微信DAJU_PPT请勿抄袭搬运！盗版必究！">
            <a:extLst>
              <a:ext uri="{FF2B5EF4-FFF2-40B4-BE49-F238E27FC236}">
                <a16:creationId xmlns:a16="http://schemas.microsoft.com/office/drawing/2014/main" id="{89191239-FCB4-8360-307A-7F0CA55B4C41}"/>
              </a:ext>
            </a:extLst>
          </p:cNvPr>
          <p:cNvSpPr/>
          <p:nvPr/>
        </p:nvSpPr>
        <p:spPr>
          <a:xfrm>
            <a:off x="238125" y="1104899"/>
            <a:ext cx="11643995" cy="5521501"/>
          </a:xfrm>
          <a:prstGeom prst="roundRect">
            <a:avLst>
              <a:gd name="adj" fmla="val 0"/>
            </a:avLst>
          </a:prstGeom>
          <a:noFill/>
          <a:ln w="25400" cap="flat" cmpd="sng" algn="ctr">
            <a:solidFill>
              <a:srgbClr val="A50917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5A823C72-9769-4DB9-83BB-2B348614447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17475">
            <a:solidFill>
              <a:srgbClr val="A5091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 descr="附件：北京航空航天大学标志组合汇总(1)">
            <a:extLst>
              <a:ext uri="{FF2B5EF4-FFF2-40B4-BE49-F238E27FC236}">
                <a16:creationId xmlns:a16="http://schemas.microsoft.com/office/drawing/2014/main" id="{1160E790-FBBA-7935-022B-271E0BA891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92267" y="2481"/>
            <a:ext cx="4402298" cy="1173727"/>
          </a:xfrm>
          <a:prstGeom prst="rect">
            <a:avLst/>
          </a:prstGeom>
        </p:spPr>
      </p:pic>
      <p:sp>
        <p:nvSpPr>
          <p:cNvPr id="2" name="矩形 1" descr="7b0a20202020227461726765744d6f64756c65223a202270726f636573734f6e6c696e65466f6e7473220a7d0a">
            <a:extLst>
              <a:ext uri="{FF2B5EF4-FFF2-40B4-BE49-F238E27FC236}">
                <a16:creationId xmlns:a16="http://schemas.microsoft.com/office/drawing/2014/main" id="{F624D830-E051-1EB3-70A1-9F5990848275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238125" y="427776"/>
            <a:ext cx="7572167" cy="461665"/>
          </a:xfrm>
          <a:prstGeom prst="rect">
            <a:avLst/>
          </a:prstGeom>
          <a:noFill/>
          <a:ln>
            <a:noFill/>
          </a:ln>
          <a:effectLst>
            <a:outerShdw blurRad="12700" dist="12700" dir="5400000" sx="1000" sy="1000" algn="ctr" rotWithShape="0">
              <a:schemeClr val="accent4">
                <a:lumMod val="20000"/>
                <a:lumOff val="80000"/>
                <a:alpha val="97000"/>
              </a:schemeClr>
            </a:outerShdw>
          </a:effectLst>
        </p:spPr>
        <p:txBody>
          <a:bodyPr wrap="square" rtlCol="0" anchor="t">
            <a:spAutoFit/>
          </a:bodyPr>
          <a:lstStyle/>
          <a:p>
            <a:pPr algn="l"/>
            <a:r>
              <a:rPr lang="zh-CN" altLang="en-US" sz="2400" dirty="0">
                <a:solidFill>
                  <a:srgbClr val="0C61A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charset="-122"/>
                <a:ea typeface="华文行楷" charset="-122"/>
                <a:cs typeface="明康欧楷" charset="-122"/>
                <a:sym typeface="汉仪雅酷黑简" charset="-122"/>
              </a:rPr>
              <a:t>毕业设计：面向感知觉增强的人机协作装配任务研究</a:t>
            </a:r>
            <a:endParaRPr lang="en-US" altLang="zh-CN" sz="2400" dirty="0">
              <a:solidFill>
                <a:srgbClr val="0C61A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行楷" charset="-122"/>
              <a:ea typeface="华文行楷" charset="-122"/>
              <a:cs typeface="明康欧楷" charset="-122"/>
              <a:sym typeface="汉仪雅酷黑简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B9169056-2DCA-480F-A07C-BF3E79225981}"/>
              </a:ext>
            </a:extLst>
          </p:cNvPr>
          <p:cNvSpPr txBox="1"/>
          <p:nvPr/>
        </p:nvSpPr>
        <p:spPr>
          <a:xfrm>
            <a:off x="30110" y="5887252"/>
            <a:ext cx="6224586" cy="10146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Bef>
                <a:spcPts val="250"/>
              </a:spcBef>
              <a:spcAft>
                <a:spcPts val="750"/>
              </a:spcAft>
            </a:pPr>
            <a:r>
              <a:rPr lang="en-US" altLang="zh-CN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SwanLab</a:t>
            </a:r>
            <a:r>
              <a:rPr lang="en-US" altLang="zh-CN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模型微调过程</a:t>
            </a:r>
            <a:endParaRPr lang="zh-CN" altLang="en-US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>
              <a:lnSpc>
                <a:spcPct val="150000"/>
              </a:lnSpc>
              <a:spcBef>
                <a:spcPts val="250"/>
              </a:spcBef>
              <a:spcAft>
                <a:spcPts val="750"/>
              </a:spcAft>
            </a:pPr>
            <a:endParaRPr lang="zh-CN" altLang="en-US" sz="1800" kern="100" dirty="0">
              <a:effectLst/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pic>
        <p:nvPicPr>
          <p:cNvPr id="17" name="图片 16" descr="f8fe707361847302b18947326d45672">
            <a:extLst>
              <a:ext uri="{FF2B5EF4-FFF2-40B4-BE49-F238E27FC236}">
                <a16:creationId xmlns:a16="http://schemas.microsoft.com/office/drawing/2014/main" id="{C70FD6E7-A981-4743-927B-AACB23E5E19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9880" y="2407425"/>
            <a:ext cx="6980323" cy="3387873"/>
          </a:xfrm>
          <a:prstGeom prst="rect">
            <a:avLst/>
          </a:prstGeom>
        </p:spPr>
      </p:pic>
      <p:grpSp>
        <p:nvGrpSpPr>
          <p:cNvPr id="18" name="组合 17">
            <a:extLst>
              <a:ext uri="{FF2B5EF4-FFF2-40B4-BE49-F238E27FC236}">
                <a16:creationId xmlns:a16="http://schemas.microsoft.com/office/drawing/2014/main" id="{90044E9F-D8C5-4A88-9C8F-1B7CAC3A5C8F}"/>
              </a:ext>
            </a:extLst>
          </p:cNvPr>
          <p:cNvGrpSpPr/>
          <p:nvPr/>
        </p:nvGrpSpPr>
        <p:grpSpPr>
          <a:xfrm>
            <a:off x="7471176" y="1466069"/>
            <a:ext cx="4259914" cy="4905120"/>
            <a:chOff x="6679516" y="1247519"/>
            <a:chExt cx="5041599" cy="5353486"/>
          </a:xfrm>
        </p:grpSpPr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E2CCC355-7607-4AB3-A0B9-24905317AC9B}"/>
                </a:ext>
              </a:extLst>
            </p:cNvPr>
            <p:cNvGrpSpPr/>
            <p:nvPr/>
          </p:nvGrpSpPr>
          <p:grpSpPr>
            <a:xfrm>
              <a:off x="6679516" y="1247519"/>
              <a:ext cx="5041599" cy="5353486"/>
              <a:chOff x="6679516" y="1247519"/>
              <a:chExt cx="5041599" cy="5353486"/>
            </a:xfrm>
          </p:grpSpPr>
          <p:sp>
            <p:nvSpPr>
              <p:cNvPr id="23" name="powerpoint template design by DAJU_PPT正版来源小红书大橘PPT微信DAJU_PPT请勿抄袭搬运！盗版必究！-1">
                <a:extLst>
                  <a:ext uri="{FF2B5EF4-FFF2-40B4-BE49-F238E27FC236}">
                    <a16:creationId xmlns:a16="http://schemas.microsoft.com/office/drawing/2014/main" id="{8ACDD031-D157-4ECA-90D8-C53DC5B68D38}"/>
                  </a:ext>
                </a:extLst>
              </p:cNvPr>
              <p:cNvSpPr txBox="1"/>
              <p:nvPr/>
            </p:nvSpPr>
            <p:spPr>
              <a:xfrm>
                <a:off x="6679516" y="6149486"/>
                <a:ext cx="5041599" cy="4515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indent="267970" algn="ctr">
                  <a:lnSpc>
                    <a:spcPct val="130000"/>
                  </a:lnSpc>
                  <a:spcBef>
                    <a:spcPts val="600"/>
                  </a:spcBef>
                  <a:spcAft>
                    <a:spcPts val="1800"/>
                  </a:spcAft>
                </a:pPr>
                <a:r>
                  <a:rPr lang="zh-CN" altLang="en-US" sz="1800" b="1" kern="100" dirty="0"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研究方案路线图</a:t>
                </a:r>
                <a:endParaRPr lang="zh-CN" altLang="en-US" sz="1800" kern="100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  <p:pic>
            <p:nvPicPr>
              <p:cNvPr id="25" name="图片 24">
                <a:extLst>
                  <a:ext uri="{FF2B5EF4-FFF2-40B4-BE49-F238E27FC236}">
                    <a16:creationId xmlns:a16="http://schemas.microsoft.com/office/drawing/2014/main" id="{BD5670B5-EBC2-4109-A01E-3410277F28E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260908" y="1247519"/>
                <a:ext cx="4262219" cy="479720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D7778D80-1C81-4185-A9D5-1B8B99226BBC}"/>
                </a:ext>
              </a:extLst>
            </p:cNvPr>
            <p:cNvSpPr/>
            <p:nvPr/>
          </p:nvSpPr>
          <p:spPr>
            <a:xfrm>
              <a:off x="7362825" y="1247519"/>
              <a:ext cx="3886200" cy="1431219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6" name="文本框 25">
            <a:extLst>
              <a:ext uri="{FF2B5EF4-FFF2-40B4-BE49-F238E27FC236}">
                <a16:creationId xmlns:a16="http://schemas.microsoft.com/office/drawing/2014/main" id="{1DB869D0-C644-4567-949C-CD948B4011C1}"/>
              </a:ext>
            </a:extLst>
          </p:cNvPr>
          <p:cNvSpPr txBox="1"/>
          <p:nvPr/>
        </p:nvSpPr>
        <p:spPr>
          <a:xfrm>
            <a:off x="726442" y="1744445"/>
            <a:ext cx="6224586" cy="3804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266700" algn="l">
              <a:lnSpc>
                <a:spcPct val="130000"/>
              </a:lnSpc>
              <a:spcBef>
                <a:spcPts val="50"/>
              </a:spcBef>
              <a:spcAft>
                <a:spcPts val="140"/>
              </a:spcAft>
            </a:pPr>
            <a:r>
              <a:rPr lang="zh-CN" altLang="en-US" sz="1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使用</a:t>
            </a:r>
            <a:r>
              <a:rPr lang="en-US" altLang="zh-CN" sz="16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LoRA</a:t>
            </a:r>
            <a:r>
              <a:rPr lang="zh-CN" altLang="en-US" sz="1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算法对模型在构建的数据集微调</a:t>
            </a:r>
            <a:r>
              <a:rPr lang="zh-CN" altLang="en-US" sz="1600" kern="100" dirty="0"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。</a:t>
            </a:r>
            <a:endParaRPr lang="zh-CN" altLang="en-US" sz="16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60298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DB7B7E-EE8F-5479-5473-A6ED53547C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3E847B48-D24D-3FBB-0C22-0EA2B6A31D40}"/>
              </a:ext>
            </a:extLst>
          </p:cNvPr>
          <p:cNvCxnSpPr/>
          <p:nvPr>
            <p:custDataLst>
              <p:tags r:id="rId1"/>
            </p:custDataLst>
          </p:nvPr>
        </p:nvCxnSpPr>
        <p:spPr>
          <a:xfrm>
            <a:off x="0" y="6858000"/>
            <a:ext cx="12214225" cy="0"/>
          </a:xfrm>
          <a:prstGeom prst="line">
            <a:avLst/>
          </a:prstGeom>
          <a:ln w="92075" cmpd="sng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powerpoint template design by DAJU_PPT正版来源小红书大橘PPT微信DAJU_PPT请勿抄袭搬运！盗版必究！">
            <a:extLst>
              <a:ext uri="{FF2B5EF4-FFF2-40B4-BE49-F238E27FC236}">
                <a16:creationId xmlns:a16="http://schemas.microsoft.com/office/drawing/2014/main" id="{759710D7-FEA8-EB0C-2457-138F815FEC84}"/>
              </a:ext>
            </a:extLst>
          </p:cNvPr>
          <p:cNvGrpSpPr/>
          <p:nvPr/>
        </p:nvGrpSpPr>
        <p:grpSpPr>
          <a:xfrm>
            <a:off x="339244" y="1176213"/>
            <a:ext cx="9950838" cy="560397"/>
            <a:chOff x="-3873630" y="2695274"/>
            <a:chExt cx="9950838" cy="487417"/>
          </a:xfrm>
        </p:grpSpPr>
        <p:sp>
          <p:nvSpPr>
            <p:cNvPr id="30" name="powerpoint template design by DAJU_PPT正版来源小红书大橘PPT微信DAJU_PPT请勿抄袭搬运！盗版必究！-1">
              <a:extLst>
                <a:ext uri="{FF2B5EF4-FFF2-40B4-BE49-F238E27FC236}">
                  <a16:creationId xmlns:a16="http://schemas.microsoft.com/office/drawing/2014/main" id="{08EF5844-F910-F761-AEEA-726FEC35563A}"/>
                </a:ext>
              </a:extLst>
            </p:cNvPr>
            <p:cNvSpPr txBox="1"/>
            <p:nvPr/>
          </p:nvSpPr>
          <p:spPr>
            <a:xfrm>
              <a:off x="1035609" y="2695274"/>
              <a:ext cx="5041599" cy="3480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sz="2000" b="1" spc="300" dirty="0">
                <a:solidFill>
                  <a:srgbClr val="A50917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powerpoint template design by DAJU_PPT正版来源小红书大橘PPT微信DAJU_PPT请勿抄袭搬运！盗版必究！-3">
              <a:extLst>
                <a:ext uri="{FF2B5EF4-FFF2-40B4-BE49-F238E27FC236}">
                  <a16:creationId xmlns:a16="http://schemas.microsoft.com/office/drawing/2014/main" id="{F909DD68-4F1F-F45C-1B58-B0C4514B8C30}"/>
                </a:ext>
              </a:extLst>
            </p:cNvPr>
            <p:cNvSpPr txBox="1"/>
            <p:nvPr/>
          </p:nvSpPr>
          <p:spPr>
            <a:xfrm>
              <a:off x="-3873630" y="2779475"/>
              <a:ext cx="6223214" cy="403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b="1" dirty="0"/>
                <a:t>基于</a:t>
              </a:r>
              <a:r>
                <a:rPr lang="en-US" altLang="zh-CN" b="1" dirty="0"/>
                <a:t>Qwen2.5-VL</a:t>
              </a:r>
              <a:r>
                <a:rPr lang="zh-CN" altLang="en-US" b="1" dirty="0"/>
                <a:t>的视觉大模型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5" name="powerpoint template design by DAJU_PPT正版来源小红书大橘PPT微信DAJU_PPT请勿抄袭搬运！盗版必究！">
            <a:extLst>
              <a:ext uri="{FF2B5EF4-FFF2-40B4-BE49-F238E27FC236}">
                <a16:creationId xmlns:a16="http://schemas.microsoft.com/office/drawing/2014/main" id="{89191239-FCB4-8360-307A-7F0CA55B4C41}"/>
              </a:ext>
            </a:extLst>
          </p:cNvPr>
          <p:cNvSpPr/>
          <p:nvPr/>
        </p:nvSpPr>
        <p:spPr>
          <a:xfrm>
            <a:off x="238125" y="1104899"/>
            <a:ext cx="11643995" cy="5521501"/>
          </a:xfrm>
          <a:prstGeom prst="roundRect">
            <a:avLst>
              <a:gd name="adj" fmla="val 0"/>
            </a:avLst>
          </a:prstGeom>
          <a:noFill/>
          <a:ln w="25400" cap="flat" cmpd="sng" algn="ctr">
            <a:solidFill>
              <a:srgbClr val="A50917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5A823C72-9769-4DB9-83BB-2B348614447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17475">
            <a:solidFill>
              <a:srgbClr val="A5091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 descr="附件：北京航空航天大学标志组合汇总(1)">
            <a:extLst>
              <a:ext uri="{FF2B5EF4-FFF2-40B4-BE49-F238E27FC236}">
                <a16:creationId xmlns:a16="http://schemas.microsoft.com/office/drawing/2014/main" id="{1160E790-FBBA-7935-022B-271E0BA891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92267" y="2481"/>
            <a:ext cx="4402298" cy="1173727"/>
          </a:xfrm>
          <a:prstGeom prst="rect">
            <a:avLst/>
          </a:prstGeom>
        </p:spPr>
      </p:pic>
      <p:sp>
        <p:nvSpPr>
          <p:cNvPr id="2" name="矩形 1" descr="7b0a20202020227461726765744d6f64756c65223a202270726f636573734f6e6c696e65466f6e7473220a7d0a">
            <a:extLst>
              <a:ext uri="{FF2B5EF4-FFF2-40B4-BE49-F238E27FC236}">
                <a16:creationId xmlns:a16="http://schemas.microsoft.com/office/drawing/2014/main" id="{F624D830-E051-1EB3-70A1-9F5990848275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238125" y="427776"/>
            <a:ext cx="7572167" cy="461665"/>
          </a:xfrm>
          <a:prstGeom prst="rect">
            <a:avLst/>
          </a:prstGeom>
          <a:noFill/>
          <a:ln>
            <a:noFill/>
          </a:ln>
          <a:effectLst>
            <a:outerShdw blurRad="12700" dist="12700" dir="5400000" sx="1000" sy="1000" algn="ctr" rotWithShape="0">
              <a:schemeClr val="accent4">
                <a:lumMod val="20000"/>
                <a:lumOff val="80000"/>
                <a:alpha val="97000"/>
              </a:schemeClr>
            </a:outerShdw>
          </a:effectLst>
        </p:spPr>
        <p:txBody>
          <a:bodyPr wrap="square" rtlCol="0" anchor="t">
            <a:spAutoFit/>
          </a:bodyPr>
          <a:lstStyle/>
          <a:p>
            <a:pPr algn="l"/>
            <a:r>
              <a:rPr lang="zh-CN" altLang="en-US" sz="2400" dirty="0">
                <a:solidFill>
                  <a:srgbClr val="0C61A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charset="-122"/>
                <a:ea typeface="华文行楷" charset="-122"/>
                <a:cs typeface="明康欧楷" charset="-122"/>
                <a:sym typeface="汉仪雅酷黑简" charset="-122"/>
              </a:rPr>
              <a:t>毕业设计：面向感知觉增强的人机协作装配任务研究</a:t>
            </a:r>
            <a:endParaRPr lang="en-US" altLang="zh-CN" sz="2400" dirty="0">
              <a:solidFill>
                <a:srgbClr val="0C61A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行楷" charset="-122"/>
              <a:ea typeface="华文行楷" charset="-122"/>
              <a:cs typeface="明康欧楷" charset="-122"/>
              <a:sym typeface="汉仪雅酷黑简" charset="-122"/>
            </a:endParaRPr>
          </a:p>
        </p:txBody>
      </p:sp>
      <p:pic>
        <p:nvPicPr>
          <p:cNvPr id="16" name="图片 15" descr="图42">
            <a:extLst>
              <a:ext uri="{FF2B5EF4-FFF2-40B4-BE49-F238E27FC236}">
                <a16:creationId xmlns:a16="http://schemas.microsoft.com/office/drawing/2014/main" id="{7EFB7783-EF4B-4E20-848C-252E4DAF68F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9244" y="3532550"/>
            <a:ext cx="3574791" cy="2294167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B503DEF9-1C9D-49C2-B12B-10C4377DBF16}"/>
              </a:ext>
            </a:extLst>
          </p:cNvPr>
          <p:cNvSpPr txBox="1"/>
          <p:nvPr/>
        </p:nvSpPr>
        <p:spPr>
          <a:xfrm>
            <a:off x="423480" y="2398777"/>
            <a:ext cx="34707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对微调后的大模型输入信息：</a:t>
            </a:r>
            <a:endParaRPr lang="en-US" altLang="zh-CN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请为此场景下装配设置装配流程。</a:t>
            </a:r>
            <a:endParaRPr lang="zh-CN" altLang="en-US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D8CF020-2D54-4C8A-88A6-252027CC533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14213" y="1474106"/>
            <a:ext cx="4164012" cy="4783086"/>
          </a:xfrm>
          <a:prstGeom prst="rect">
            <a:avLst/>
          </a:prstGeom>
        </p:spPr>
      </p:pic>
      <p:grpSp>
        <p:nvGrpSpPr>
          <p:cNvPr id="21" name="组合 20">
            <a:extLst>
              <a:ext uri="{FF2B5EF4-FFF2-40B4-BE49-F238E27FC236}">
                <a16:creationId xmlns:a16="http://schemas.microsoft.com/office/drawing/2014/main" id="{96B21A07-C2E8-4C97-B705-A53951C99D6B}"/>
              </a:ext>
            </a:extLst>
          </p:cNvPr>
          <p:cNvGrpSpPr/>
          <p:nvPr/>
        </p:nvGrpSpPr>
        <p:grpSpPr>
          <a:xfrm>
            <a:off x="7839672" y="1331089"/>
            <a:ext cx="4114203" cy="4857584"/>
            <a:chOff x="6679516" y="1247519"/>
            <a:chExt cx="5041599" cy="5358315"/>
          </a:xfrm>
        </p:grpSpPr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4742F2B3-ACB2-48D5-8E74-E7E3AD49C0A4}"/>
                </a:ext>
              </a:extLst>
            </p:cNvPr>
            <p:cNvGrpSpPr/>
            <p:nvPr/>
          </p:nvGrpSpPr>
          <p:grpSpPr>
            <a:xfrm>
              <a:off x="6679516" y="1247519"/>
              <a:ext cx="5041599" cy="5358315"/>
              <a:chOff x="6679516" y="1247519"/>
              <a:chExt cx="5041599" cy="5358315"/>
            </a:xfrm>
          </p:grpSpPr>
          <p:sp>
            <p:nvSpPr>
              <p:cNvPr id="25" name="powerpoint template design by DAJU_PPT正版来源小红书大橘PPT微信DAJU_PPT请勿抄袭搬运！盗版必究！-1">
                <a:extLst>
                  <a:ext uri="{FF2B5EF4-FFF2-40B4-BE49-F238E27FC236}">
                    <a16:creationId xmlns:a16="http://schemas.microsoft.com/office/drawing/2014/main" id="{E9D4D49B-6938-4D11-8B5F-D1DCA5400A57}"/>
                  </a:ext>
                </a:extLst>
              </p:cNvPr>
              <p:cNvSpPr txBox="1"/>
              <p:nvPr/>
            </p:nvSpPr>
            <p:spPr>
              <a:xfrm>
                <a:off x="6679516" y="6149486"/>
                <a:ext cx="5041599" cy="4563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indent="267970" algn="ctr">
                  <a:lnSpc>
                    <a:spcPct val="130000"/>
                  </a:lnSpc>
                  <a:spcBef>
                    <a:spcPts val="600"/>
                  </a:spcBef>
                  <a:spcAft>
                    <a:spcPts val="1800"/>
                  </a:spcAft>
                </a:pPr>
                <a:r>
                  <a:rPr lang="zh-CN" altLang="en-US" sz="1800" b="1" kern="100" dirty="0"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研究方案路线图</a:t>
                </a:r>
                <a:endParaRPr lang="zh-CN" altLang="en-US" sz="1800" kern="100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  <p:pic>
            <p:nvPicPr>
              <p:cNvPr id="26" name="图片 25">
                <a:extLst>
                  <a:ext uri="{FF2B5EF4-FFF2-40B4-BE49-F238E27FC236}">
                    <a16:creationId xmlns:a16="http://schemas.microsoft.com/office/drawing/2014/main" id="{3C219D13-505C-43FF-A628-72E688D255F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260908" y="1247519"/>
                <a:ext cx="4262219" cy="479720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3B63C9D9-E945-41BE-BE5C-0364501BB7E9}"/>
                </a:ext>
              </a:extLst>
            </p:cNvPr>
            <p:cNvSpPr/>
            <p:nvPr/>
          </p:nvSpPr>
          <p:spPr>
            <a:xfrm>
              <a:off x="7362825" y="1247519"/>
              <a:ext cx="3886200" cy="1431219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54979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DB7B7E-EE8F-5479-5473-A6ED53547C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3E847B48-D24D-3FBB-0C22-0EA2B6A31D40}"/>
              </a:ext>
            </a:extLst>
          </p:cNvPr>
          <p:cNvCxnSpPr/>
          <p:nvPr>
            <p:custDataLst>
              <p:tags r:id="rId1"/>
            </p:custDataLst>
          </p:nvPr>
        </p:nvCxnSpPr>
        <p:spPr>
          <a:xfrm>
            <a:off x="0" y="6858000"/>
            <a:ext cx="12214225" cy="0"/>
          </a:xfrm>
          <a:prstGeom prst="line">
            <a:avLst/>
          </a:prstGeom>
          <a:ln w="92075" cmpd="sng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powerpoint template design by DAJU_PPT正版来源小红书大橘PPT微信DAJU_PPT请勿抄袭搬运！盗版必究！">
            <a:extLst>
              <a:ext uri="{FF2B5EF4-FFF2-40B4-BE49-F238E27FC236}">
                <a16:creationId xmlns:a16="http://schemas.microsoft.com/office/drawing/2014/main" id="{759710D7-FEA8-EB0C-2457-138F815FEC84}"/>
              </a:ext>
            </a:extLst>
          </p:cNvPr>
          <p:cNvGrpSpPr/>
          <p:nvPr/>
        </p:nvGrpSpPr>
        <p:grpSpPr>
          <a:xfrm>
            <a:off x="339244" y="1176213"/>
            <a:ext cx="9950838" cy="560397"/>
            <a:chOff x="-3873630" y="2695274"/>
            <a:chExt cx="9950838" cy="487417"/>
          </a:xfrm>
        </p:grpSpPr>
        <p:sp>
          <p:nvSpPr>
            <p:cNvPr id="30" name="powerpoint template design by DAJU_PPT正版来源小红书大橘PPT微信DAJU_PPT请勿抄袭搬运！盗版必究！-1">
              <a:extLst>
                <a:ext uri="{FF2B5EF4-FFF2-40B4-BE49-F238E27FC236}">
                  <a16:creationId xmlns:a16="http://schemas.microsoft.com/office/drawing/2014/main" id="{08EF5844-F910-F761-AEEA-726FEC35563A}"/>
                </a:ext>
              </a:extLst>
            </p:cNvPr>
            <p:cNvSpPr txBox="1"/>
            <p:nvPr/>
          </p:nvSpPr>
          <p:spPr>
            <a:xfrm>
              <a:off x="1035609" y="2695274"/>
              <a:ext cx="5041599" cy="3480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sz="2000" b="1" spc="300" dirty="0">
                <a:solidFill>
                  <a:srgbClr val="A50917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powerpoint template design by DAJU_PPT正版来源小红书大橘PPT微信DAJU_PPT请勿抄袭搬运！盗版必究！-3">
              <a:extLst>
                <a:ext uri="{FF2B5EF4-FFF2-40B4-BE49-F238E27FC236}">
                  <a16:creationId xmlns:a16="http://schemas.microsoft.com/office/drawing/2014/main" id="{F909DD68-4F1F-F45C-1B58-B0C4514B8C30}"/>
                </a:ext>
              </a:extLst>
            </p:cNvPr>
            <p:cNvSpPr txBox="1"/>
            <p:nvPr/>
          </p:nvSpPr>
          <p:spPr>
            <a:xfrm>
              <a:off x="-3873630" y="2779475"/>
              <a:ext cx="6223214" cy="403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lvl="0" indent="-285750">
                <a:lnSpc>
                  <a:spcPct val="150000"/>
                </a:lnSpc>
                <a:spcBef>
                  <a:spcPts val="1700"/>
                </a:spcBef>
                <a:spcAft>
                  <a:spcPts val="1700"/>
                </a:spcAft>
                <a:buFont typeface="Arial" panose="020B0604020202020204" pitchFamily="34" charset="0"/>
                <a:buChar char="•"/>
              </a:pPr>
              <a:r>
                <a:rPr lang="zh-CN" altLang="en-US" b="1" dirty="0"/>
                <a:t>基于</a:t>
              </a:r>
              <a:r>
                <a:rPr lang="en-US" altLang="zh-CN" b="1" dirty="0"/>
                <a:t>Yolov11</a:t>
              </a:r>
              <a:r>
                <a:rPr lang="zh-CN" altLang="en-US" b="1" dirty="0"/>
                <a:t>与深度相机的定位检测</a:t>
              </a:r>
            </a:p>
          </p:txBody>
        </p:sp>
      </p:grpSp>
      <p:sp>
        <p:nvSpPr>
          <p:cNvPr id="35" name="powerpoint template design by DAJU_PPT正版来源小红书大橘PPT微信DAJU_PPT请勿抄袭搬运！盗版必究！">
            <a:extLst>
              <a:ext uri="{FF2B5EF4-FFF2-40B4-BE49-F238E27FC236}">
                <a16:creationId xmlns:a16="http://schemas.microsoft.com/office/drawing/2014/main" id="{89191239-FCB4-8360-307A-7F0CA55B4C41}"/>
              </a:ext>
            </a:extLst>
          </p:cNvPr>
          <p:cNvSpPr/>
          <p:nvPr/>
        </p:nvSpPr>
        <p:spPr>
          <a:xfrm>
            <a:off x="238125" y="1104899"/>
            <a:ext cx="11643995" cy="5521501"/>
          </a:xfrm>
          <a:prstGeom prst="roundRect">
            <a:avLst>
              <a:gd name="adj" fmla="val 0"/>
            </a:avLst>
          </a:prstGeom>
          <a:noFill/>
          <a:ln w="25400" cap="flat" cmpd="sng" algn="ctr">
            <a:solidFill>
              <a:srgbClr val="A50917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5A823C72-9769-4DB9-83BB-2B348614447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17475">
            <a:solidFill>
              <a:srgbClr val="A5091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 descr="附件：北京航空航天大学标志组合汇总(1)">
            <a:extLst>
              <a:ext uri="{FF2B5EF4-FFF2-40B4-BE49-F238E27FC236}">
                <a16:creationId xmlns:a16="http://schemas.microsoft.com/office/drawing/2014/main" id="{1160E790-FBBA-7935-022B-271E0BA891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92267" y="2481"/>
            <a:ext cx="4402298" cy="1173727"/>
          </a:xfrm>
          <a:prstGeom prst="rect">
            <a:avLst/>
          </a:prstGeom>
        </p:spPr>
      </p:pic>
      <p:sp>
        <p:nvSpPr>
          <p:cNvPr id="2" name="矩形 1" descr="7b0a20202020227461726765744d6f64756c65223a202270726f636573734f6e6c696e65466f6e7473220a7d0a">
            <a:extLst>
              <a:ext uri="{FF2B5EF4-FFF2-40B4-BE49-F238E27FC236}">
                <a16:creationId xmlns:a16="http://schemas.microsoft.com/office/drawing/2014/main" id="{F624D830-E051-1EB3-70A1-9F5990848275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238125" y="427776"/>
            <a:ext cx="7572167" cy="461665"/>
          </a:xfrm>
          <a:prstGeom prst="rect">
            <a:avLst/>
          </a:prstGeom>
          <a:noFill/>
          <a:ln>
            <a:noFill/>
          </a:ln>
          <a:effectLst>
            <a:outerShdw blurRad="12700" dist="12700" dir="5400000" sx="1000" sy="1000" algn="ctr" rotWithShape="0">
              <a:schemeClr val="accent4">
                <a:lumMod val="20000"/>
                <a:lumOff val="80000"/>
                <a:alpha val="97000"/>
              </a:schemeClr>
            </a:outerShdw>
          </a:effectLst>
        </p:spPr>
        <p:txBody>
          <a:bodyPr wrap="square" rtlCol="0" anchor="t">
            <a:spAutoFit/>
          </a:bodyPr>
          <a:lstStyle/>
          <a:p>
            <a:pPr algn="l"/>
            <a:r>
              <a:rPr lang="zh-CN" altLang="en-US" sz="2400" dirty="0">
                <a:solidFill>
                  <a:srgbClr val="0C61A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charset="-122"/>
                <a:ea typeface="华文行楷" charset="-122"/>
                <a:cs typeface="明康欧楷" charset="-122"/>
                <a:sym typeface="汉仪雅酷黑简" charset="-122"/>
              </a:rPr>
              <a:t>毕业设计：面向感知觉增强的人机协作装配任务研究</a:t>
            </a:r>
            <a:endParaRPr lang="en-US" altLang="zh-CN" sz="2400" dirty="0">
              <a:solidFill>
                <a:srgbClr val="0C61A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行楷" charset="-122"/>
              <a:ea typeface="华文行楷" charset="-122"/>
              <a:cs typeface="明康欧楷" charset="-122"/>
              <a:sym typeface="汉仪雅酷黑简" charset="-122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FFC969D3-BCAC-409D-A62E-7A2C4BE69467}"/>
              </a:ext>
            </a:extLst>
          </p:cNvPr>
          <p:cNvGrpSpPr/>
          <p:nvPr/>
        </p:nvGrpSpPr>
        <p:grpSpPr>
          <a:xfrm>
            <a:off x="6531217" y="1273021"/>
            <a:ext cx="5041599" cy="5315669"/>
            <a:chOff x="6679516" y="1247519"/>
            <a:chExt cx="5041599" cy="5315669"/>
          </a:xfrm>
        </p:grpSpPr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1A01F961-5602-4E85-8A4F-99402A5566BE}"/>
                </a:ext>
              </a:extLst>
            </p:cNvPr>
            <p:cNvGrpSpPr/>
            <p:nvPr/>
          </p:nvGrpSpPr>
          <p:grpSpPr>
            <a:xfrm>
              <a:off x="6679516" y="1247519"/>
              <a:ext cx="5041599" cy="5315669"/>
              <a:chOff x="6679516" y="1247519"/>
              <a:chExt cx="5041599" cy="5315669"/>
            </a:xfrm>
          </p:grpSpPr>
          <p:sp>
            <p:nvSpPr>
              <p:cNvPr id="14" name="powerpoint template design by DAJU_PPT正版来源小红书大橘PPT微信DAJU_PPT请勿抄袭搬运！盗版必究！-1">
                <a:extLst>
                  <a:ext uri="{FF2B5EF4-FFF2-40B4-BE49-F238E27FC236}">
                    <a16:creationId xmlns:a16="http://schemas.microsoft.com/office/drawing/2014/main" id="{0E0B6038-38C9-47A9-944F-09D6F23231B8}"/>
                  </a:ext>
                </a:extLst>
              </p:cNvPr>
              <p:cNvSpPr txBox="1"/>
              <p:nvPr/>
            </p:nvSpPr>
            <p:spPr>
              <a:xfrm>
                <a:off x="6679516" y="6149485"/>
                <a:ext cx="5041599" cy="4137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indent="267970" algn="ctr">
                  <a:lnSpc>
                    <a:spcPct val="130000"/>
                  </a:lnSpc>
                  <a:spcBef>
                    <a:spcPts val="600"/>
                  </a:spcBef>
                  <a:spcAft>
                    <a:spcPts val="1800"/>
                  </a:spcAft>
                </a:pPr>
                <a:r>
                  <a:rPr lang="zh-CN" altLang="en-US" sz="1800" b="1" kern="100" dirty="0"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研究方案路线图</a:t>
                </a:r>
                <a:endParaRPr lang="zh-CN" altLang="en-US" sz="1800" kern="100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  <p:pic>
            <p:nvPicPr>
              <p:cNvPr id="15" name="图片 14">
                <a:extLst>
                  <a:ext uri="{FF2B5EF4-FFF2-40B4-BE49-F238E27FC236}">
                    <a16:creationId xmlns:a16="http://schemas.microsoft.com/office/drawing/2014/main" id="{05DF5B69-8D7B-4095-B602-9C78866B6E3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260908" y="1247519"/>
                <a:ext cx="4262219" cy="479720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5F5D26FD-8CF6-454B-BEFA-CEF6E0C2B068}"/>
                </a:ext>
              </a:extLst>
            </p:cNvPr>
            <p:cNvSpPr/>
            <p:nvPr/>
          </p:nvSpPr>
          <p:spPr>
            <a:xfrm>
              <a:off x="7260909" y="2678741"/>
              <a:ext cx="1313974" cy="2533339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1" name="文本框 20">
            <a:extLst>
              <a:ext uri="{FF2B5EF4-FFF2-40B4-BE49-F238E27FC236}">
                <a16:creationId xmlns:a16="http://schemas.microsoft.com/office/drawing/2014/main" id="{ECC5D5B9-FEDD-4217-9721-ADA7E96D6690}"/>
              </a:ext>
            </a:extLst>
          </p:cNvPr>
          <p:cNvSpPr txBox="1"/>
          <p:nvPr/>
        </p:nvSpPr>
        <p:spPr>
          <a:xfrm>
            <a:off x="726442" y="1744445"/>
            <a:ext cx="4678678" cy="9024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6700" algn="l">
              <a:lnSpc>
                <a:spcPct val="130000"/>
              </a:lnSpc>
              <a:spcBef>
                <a:spcPts val="120"/>
              </a:spcBef>
              <a:spcAft>
                <a:spcPts val="1365"/>
              </a:spcAft>
            </a:pPr>
            <a:r>
              <a:rPr lang="en-US" altLang="zh-CN" sz="1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YOLOv11</a:t>
            </a:r>
            <a:r>
              <a:rPr lang="zh-CN" altLang="en-US" sz="14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是</a:t>
            </a:r>
            <a:r>
              <a:rPr lang="en-US" altLang="zh-CN" sz="1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YOLO</a:t>
            </a:r>
            <a:r>
              <a:rPr lang="zh-CN" altLang="en-US" sz="14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系列最新的目标检测算法，其网络由特征提取骨干网络、特征变换颈部网络以及预测输出头部网络三部分组成。</a:t>
            </a:r>
            <a:endParaRPr lang="zh-CN" altLang="en-US" sz="1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B9169056-2DCA-480F-A07C-BF3E79225981}"/>
              </a:ext>
            </a:extLst>
          </p:cNvPr>
          <p:cNvSpPr txBox="1"/>
          <p:nvPr/>
        </p:nvSpPr>
        <p:spPr>
          <a:xfrm>
            <a:off x="252365" y="6059321"/>
            <a:ext cx="6224586" cy="4552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Bef>
                <a:spcPts val="1800"/>
              </a:spcBef>
              <a:spcAft>
                <a:spcPts val="600"/>
              </a:spcAft>
            </a:pP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YOLOv11 </a:t>
            </a:r>
            <a:r>
              <a:rPr lang="zh-CN" altLang="en-US" sz="1800" b="1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网络结构图</a:t>
            </a:r>
            <a:endParaRPr lang="zh-CN" altLang="en-US" sz="1800" kern="100" dirty="0">
              <a:effectLst/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EEAFDD75-F50D-4A57-AC52-88311C47619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5017" y="2736527"/>
            <a:ext cx="4899660" cy="296799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10385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DB7B7E-EE8F-5479-5473-A6ED53547C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3E847B48-D24D-3FBB-0C22-0EA2B6A31D40}"/>
              </a:ext>
            </a:extLst>
          </p:cNvPr>
          <p:cNvCxnSpPr/>
          <p:nvPr>
            <p:custDataLst>
              <p:tags r:id="rId1"/>
            </p:custDataLst>
          </p:nvPr>
        </p:nvCxnSpPr>
        <p:spPr>
          <a:xfrm>
            <a:off x="0" y="6858000"/>
            <a:ext cx="12214225" cy="0"/>
          </a:xfrm>
          <a:prstGeom prst="line">
            <a:avLst/>
          </a:prstGeom>
          <a:ln w="92075" cmpd="sng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powerpoint template design by DAJU_PPT正版来源小红书大橘PPT微信DAJU_PPT请勿抄袭搬运！盗版必究！">
            <a:extLst>
              <a:ext uri="{FF2B5EF4-FFF2-40B4-BE49-F238E27FC236}">
                <a16:creationId xmlns:a16="http://schemas.microsoft.com/office/drawing/2014/main" id="{759710D7-FEA8-EB0C-2457-138F815FEC84}"/>
              </a:ext>
            </a:extLst>
          </p:cNvPr>
          <p:cNvGrpSpPr/>
          <p:nvPr/>
        </p:nvGrpSpPr>
        <p:grpSpPr>
          <a:xfrm>
            <a:off x="339244" y="1176213"/>
            <a:ext cx="9950838" cy="560397"/>
            <a:chOff x="-3873630" y="2695274"/>
            <a:chExt cx="9950838" cy="487417"/>
          </a:xfrm>
        </p:grpSpPr>
        <p:sp>
          <p:nvSpPr>
            <p:cNvPr id="30" name="powerpoint template design by DAJU_PPT正版来源小红书大橘PPT微信DAJU_PPT请勿抄袭搬运！盗版必究！-1">
              <a:extLst>
                <a:ext uri="{FF2B5EF4-FFF2-40B4-BE49-F238E27FC236}">
                  <a16:creationId xmlns:a16="http://schemas.microsoft.com/office/drawing/2014/main" id="{08EF5844-F910-F761-AEEA-726FEC35563A}"/>
                </a:ext>
              </a:extLst>
            </p:cNvPr>
            <p:cNvSpPr txBox="1"/>
            <p:nvPr/>
          </p:nvSpPr>
          <p:spPr>
            <a:xfrm>
              <a:off x="1035609" y="2695274"/>
              <a:ext cx="5041599" cy="3480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sz="2000" b="1" spc="300" dirty="0">
                <a:solidFill>
                  <a:srgbClr val="A50917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powerpoint template design by DAJU_PPT正版来源小红书大橘PPT微信DAJU_PPT请勿抄袭搬运！盗版必究！-3">
              <a:extLst>
                <a:ext uri="{FF2B5EF4-FFF2-40B4-BE49-F238E27FC236}">
                  <a16:creationId xmlns:a16="http://schemas.microsoft.com/office/drawing/2014/main" id="{F909DD68-4F1F-F45C-1B58-B0C4514B8C30}"/>
                </a:ext>
              </a:extLst>
            </p:cNvPr>
            <p:cNvSpPr txBox="1"/>
            <p:nvPr/>
          </p:nvSpPr>
          <p:spPr>
            <a:xfrm>
              <a:off x="-3873630" y="2779475"/>
              <a:ext cx="6223214" cy="403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lvl="0" indent="-285750">
                <a:lnSpc>
                  <a:spcPct val="150000"/>
                </a:lnSpc>
                <a:spcBef>
                  <a:spcPts val="1700"/>
                </a:spcBef>
                <a:spcAft>
                  <a:spcPts val="1700"/>
                </a:spcAft>
                <a:buFont typeface="Arial" panose="020B0604020202020204" pitchFamily="34" charset="0"/>
                <a:buChar char="•"/>
              </a:pPr>
              <a:r>
                <a:rPr lang="zh-CN" altLang="en-US" b="1" dirty="0"/>
                <a:t>基于</a:t>
              </a:r>
              <a:r>
                <a:rPr lang="en-US" altLang="zh-CN" b="1" dirty="0"/>
                <a:t>Yolov11</a:t>
              </a:r>
              <a:r>
                <a:rPr lang="zh-CN" altLang="en-US" b="1" dirty="0"/>
                <a:t>与深度相机的定位检测</a:t>
              </a:r>
            </a:p>
          </p:txBody>
        </p:sp>
      </p:grpSp>
      <p:sp>
        <p:nvSpPr>
          <p:cNvPr id="35" name="powerpoint template design by DAJU_PPT正版来源小红书大橘PPT微信DAJU_PPT请勿抄袭搬运！盗版必究！">
            <a:extLst>
              <a:ext uri="{FF2B5EF4-FFF2-40B4-BE49-F238E27FC236}">
                <a16:creationId xmlns:a16="http://schemas.microsoft.com/office/drawing/2014/main" id="{89191239-FCB4-8360-307A-7F0CA55B4C41}"/>
              </a:ext>
            </a:extLst>
          </p:cNvPr>
          <p:cNvSpPr/>
          <p:nvPr/>
        </p:nvSpPr>
        <p:spPr>
          <a:xfrm>
            <a:off x="238125" y="1104899"/>
            <a:ext cx="11643995" cy="5521501"/>
          </a:xfrm>
          <a:prstGeom prst="roundRect">
            <a:avLst>
              <a:gd name="adj" fmla="val 0"/>
            </a:avLst>
          </a:prstGeom>
          <a:noFill/>
          <a:ln w="25400" cap="flat" cmpd="sng" algn="ctr">
            <a:solidFill>
              <a:srgbClr val="A50917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5A823C72-9769-4DB9-83BB-2B348614447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17475">
            <a:solidFill>
              <a:srgbClr val="A5091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 descr="附件：北京航空航天大学标志组合汇总(1)">
            <a:extLst>
              <a:ext uri="{FF2B5EF4-FFF2-40B4-BE49-F238E27FC236}">
                <a16:creationId xmlns:a16="http://schemas.microsoft.com/office/drawing/2014/main" id="{1160E790-FBBA-7935-022B-271E0BA891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92267" y="2481"/>
            <a:ext cx="4402298" cy="1173727"/>
          </a:xfrm>
          <a:prstGeom prst="rect">
            <a:avLst/>
          </a:prstGeom>
        </p:spPr>
      </p:pic>
      <p:sp>
        <p:nvSpPr>
          <p:cNvPr id="2" name="矩形 1" descr="7b0a20202020227461726765744d6f64756c65223a202270726f636573734f6e6c696e65466f6e7473220a7d0a">
            <a:extLst>
              <a:ext uri="{FF2B5EF4-FFF2-40B4-BE49-F238E27FC236}">
                <a16:creationId xmlns:a16="http://schemas.microsoft.com/office/drawing/2014/main" id="{F624D830-E051-1EB3-70A1-9F5990848275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238125" y="427776"/>
            <a:ext cx="7572167" cy="461665"/>
          </a:xfrm>
          <a:prstGeom prst="rect">
            <a:avLst/>
          </a:prstGeom>
          <a:noFill/>
          <a:ln>
            <a:noFill/>
          </a:ln>
          <a:effectLst>
            <a:outerShdw blurRad="12700" dist="12700" dir="5400000" sx="1000" sy="1000" algn="ctr" rotWithShape="0">
              <a:schemeClr val="accent4">
                <a:lumMod val="20000"/>
                <a:lumOff val="80000"/>
                <a:alpha val="97000"/>
              </a:schemeClr>
            </a:outerShdw>
          </a:effectLst>
        </p:spPr>
        <p:txBody>
          <a:bodyPr wrap="square" rtlCol="0" anchor="t">
            <a:spAutoFit/>
          </a:bodyPr>
          <a:lstStyle/>
          <a:p>
            <a:pPr algn="l"/>
            <a:r>
              <a:rPr lang="zh-CN" altLang="en-US" sz="2400" dirty="0">
                <a:solidFill>
                  <a:srgbClr val="0C61A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charset="-122"/>
                <a:ea typeface="华文行楷" charset="-122"/>
                <a:cs typeface="明康欧楷" charset="-122"/>
                <a:sym typeface="汉仪雅酷黑简" charset="-122"/>
              </a:rPr>
              <a:t>毕业设计：面向感知觉增强的人机协作装配任务研究</a:t>
            </a:r>
            <a:endParaRPr lang="en-US" altLang="zh-CN" sz="2400" dirty="0">
              <a:solidFill>
                <a:srgbClr val="0C61A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行楷" charset="-122"/>
              <a:ea typeface="华文行楷" charset="-122"/>
              <a:cs typeface="明康欧楷" charset="-122"/>
              <a:sym typeface="汉仪雅酷黑简" charset="-122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FFC969D3-BCAC-409D-A62E-7A2C4BE69467}"/>
              </a:ext>
            </a:extLst>
          </p:cNvPr>
          <p:cNvGrpSpPr/>
          <p:nvPr/>
        </p:nvGrpSpPr>
        <p:grpSpPr>
          <a:xfrm>
            <a:off x="6531217" y="1273021"/>
            <a:ext cx="5041599" cy="5315669"/>
            <a:chOff x="6679516" y="1247519"/>
            <a:chExt cx="5041599" cy="5315669"/>
          </a:xfrm>
        </p:grpSpPr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1A01F961-5602-4E85-8A4F-99402A5566BE}"/>
                </a:ext>
              </a:extLst>
            </p:cNvPr>
            <p:cNvGrpSpPr/>
            <p:nvPr/>
          </p:nvGrpSpPr>
          <p:grpSpPr>
            <a:xfrm>
              <a:off x="6679516" y="1247519"/>
              <a:ext cx="5041599" cy="5315669"/>
              <a:chOff x="6679516" y="1247519"/>
              <a:chExt cx="5041599" cy="5315669"/>
            </a:xfrm>
          </p:grpSpPr>
          <p:sp>
            <p:nvSpPr>
              <p:cNvPr id="14" name="powerpoint template design by DAJU_PPT正版来源小红书大橘PPT微信DAJU_PPT请勿抄袭搬运！盗版必究！-1">
                <a:extLst>
                  <a:ext uri="{FF2B5EF4-FFF2-40B4-BE49-F238E27FC236}">
                    <a16:creationId xmlns:a16="http://schemas.microsoft.com/office/drawing/2014/main" id="{0E0B6038-38C9-47A9-944F-09D6F23231B8}"/>
                  </a:ext>
                </a:extLst>
              </p:cNvPr>
              <p:cNvSpPr txBox="1"/>
              <p:nvPr/>
            </p:nvSpPr>
            <p:spPr>
              <a:xfrm>
                <a:off x="6679516" y="6149485"/>
                <a:ext cx="5041599" cy="4137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indent="267970" algn="ctr">
                  <a:lnSpc>
                    <a:spcPct val="130000"/>
                  </a:lnSpc>
                  <a:spcBef>
                    <a:spcPts val="600"/>
                  </a:spcBef>
                  <a:spcAft>
                    <a:spcPts val="1800"/>
                  </a:spcAft>
                </a:pPr>
                <a:r>
                  <a:rPr lang="zh-CN" altLang="en-US" sz="1800" b="1" kern="100" dirty="0"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研究方案路线图</a:t>
                </a:r>
                <a:endParaRPr lang="zh-CN" altLang="en-US" sz="1800" kern="100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  <p:pic>
            <p:nvPicPr>
              <p:cNvPr id="15" name="图片 14">
                <a:extLst>
                  <a:ext uri="{FF2B5EF4-FFF2-40B4-BE49-F238E27FC236}">
                    <a16:creationId xmlns:a16="http://schemas.microsoft.com/office/drawing/2014/main" id="{05DF5B69-8D7B-4095-B602-9C78866B6E3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260908" y="1247519"/>
                <a:ext cx="4262219" cy="479720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5F5D26FD-8CF6-454B-BEFA-CEF6E0C2B068}"/>
                </a:ext>
              </a:extLst>
            </p:cNvPr>
            <p:cNvSpPr/>
            <p:nvPr/>
          </p:nvSpPr>
          <p:spPr>
            <a:xfrm>
              <a:off x="7260909" y="2678741"/>
              <a:ext cx="1313974" cy="2533339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881867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DB7B7E-EE8F-5479-5473-A6ED53547C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3E847B48-D24D-3FBB-0C22-0EA2B6A31D40}"/>
              </a:ext>
            </a:extLst>
          </p:cNvPr>
          <p:cNvCxnSpPr/>
          <p:nvPr>
            <p:custDataLst>
              <p:tags r:id="rId1"/>
            </p:custDataLst>
          </p:nvPr>
        </p:nvCxnSpPr>
        <p:spPr>
          <a:xfrm>
            <a:off x="0" y="6858000"/>
            <a:ext cx="12214225" cy="0"/>
          </a:xfrm>
          <a:prstGeom prst="line">
            <a:avLst/>
          </a:prstGeom>
          <a:ln w="92075" cmpd="sng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powerpoint template design by DAJU_PPT正版来源小红书大橘PPT微信DAJU_PPT请勿抄袭搬运！盗版必究！">
            <a:extLst>
              <a:ext uri="{FF2B5EF4-FFF2-40B4-BE49-F238E27FC236}">
                <a16:creationId xmlns:a16="http://schemas.microsoft.com/office/drawing/2014/main" id="{759710D7-FEA8-EB0C-2457-138F815FEC84}"/>
              </a:ext>
            </a:extLst>
          </p:cNvPr>
          <p:cNvGrpSpPr/>
          <p:nvPr/>
        </p:nvGrpSpPr>
        <p:grpSpPr>
          <a:xfrm>
            <a:off x="339244" y="1176213"/>
            <a:ext cx="9950838" cy="560397"/>
            <a:chOff x="-3873630" y="2695274"/>
            <a:chExt cx="9950838" cy="487417"/>
          </a:xfrm>
        </p:grpSpPr>
        <p:sp>
          <p:nvSpPr>
            <p:cNvPr id="30" name="powerpoint template design by DAJU_PPT正版来源小红书大橘PPT微信DAJU_PPT请勿抄袭搬运！盗版必究！-1">
              <a:extLst>
                <a:ext uri="{FF2B5EF4-FFF2-40B4-BE49-F238E27FC236}">
                  <a16:creationId xmlns:a16="http://schemas.microsoft.com/office/drawing/2014/main" id="{08EF5844-F910-F761-AEEA-726FEC35563A}"/>
                </a:ext>
              </a:extLst>
            </p:cNvPr>
            <p:cNvSpPr txBox="1"/>
            <p:nvPr/>
          </p:nvSpPr>
          <p:spPr>
            <a:xfrm>
              <a:off x="1035609" y="2695274"/>
              <a:ext cx="5041599" cy="3480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sz="2000" b="1" spc="300" dirty="0">
                <a:solidFill>
                  <a:srgbClr val="A50917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powerpoint template design by DAJU_PPT正版来源小红书大橘PPT微信DAJU_PPT请勿抄袭搬运！盗版必究！-3">
              <a:extLst>
                <a:ext uri="{FF2B5EF4-FFF2-40B4-BE49-F238E27FC236}">
                  <a16:creationId xmlns:a16="http://schemas.microsoft.com/office/drawing/2014/main" id="{F909DD68-4F1F-F45C-1B58-B0C4514B8C30}"/>
                </a:ext>
              </a:extLst>
            </p:cNvPr>
            <p:cNvSpPr txBox="1"/>
            <p:nvPr/>
          </p:nvSpPr>
          <p:spPr>
            <a:xfrm>
              <a:off x="-3873630" y="2779475"/>
              <a:ext cx="6223214" cy="403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lvl="0" indent="-285750">
                <a:lnSpc>
                  <a:spcPct val="150000"/>
                </a:lnSpc>
                <a:spcBef>
                  <a:spcPts val="1700"/>
                </a:spcBef>
                <a:spcAft>
                  <a:spcPts val="1700"/>
                </a:spcAft>
                <a:buFont typeface="Arial" panose="020B0604020202020204" pitchFamily="34" charset="0"/>
                <a:buChar char="•"/>
              </a:pPr>
              <a:r>
                <a:rPr lang="zh-CN" altLang="en-US" b="1" dirty="0"/>
                <a:t>基于</a:t>
              </a:r>
              <a:r>
                <a:rPr lang="en-US" altLang="zh-CN" b="1" dirty="0"/>
                <a:t>Yolov11</a:t>
              </a:r>
              <a:r>
                <a:rPr lang="zh-CN" altLang="en-US" b="1" dirty="0"/>
                <a:t>与深度相机的定位检测</a:t>
              </a:r>
            </a:p>
          </p:txBody>
        </p:sp>
      </p:grpSp>
      <p:sp>
        <p:nvSpPr>
          <p:cNvPr id="35" name="powerpoint template design by DAJU_PPT正版来源小红书大橘PPT微信DAJU_PPT请勿抄袭搬运！盗版必究！">
            <a:extLst>
              <a:ext uri="{FF2B5EF4-FFF2-40B4-BE49-F238E27FC236}">
                <a16:creationId xmlns:a16="http://schemas.microsoft.com/office/drawing/2014/main" id="{89191239-FCB4-8360-307A-7F0CA55B4C41}"/>
              </a:ext>
            </a:extLst>
          </p:cNvPr>
          <p:cNvSpPr/>
          <p:nvPr/>
        </p:nvSpPr>
        <p:spPr>
          <a:xfrm>
            <a:off x="238125" y="1104899"/>
            <a:ext cx="11643995" cy="5521501"/>
          </a:xfrm>
          <a:prstGeom prst="roundRect">
            <a:avLst>
              <a:gd name="adj" fmla="val 0"/>
            </a:avLst>
          </a:prstGeom>
          <a:noFill/>
          <a:ln w="25400" cap="flat" cmpd="sng" algn="ctr">
            <a:solidFill>
              <a:srgbClr val="A50917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5A823C72-9769-4DB9-83BB-2B348614447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17475">
            <a:solidFill>
              <a:srgbClr val="A5091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 descr="附件：北京航空航天大学标志组合汇总(1)">
            <a:extLst>
              <a:ext uri="{FF2B5EF4-FFF2-40B4-BE49-F238E27FC236}">
                <a16:creationId xmlns:a16="http://schemas.microsoft.com/office/drawing/2014/main" id="{1160E790-FBBA-7935-022B-271E0BA891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92267" y="2481"/>
            <a:ext cx="4402298" cy="1173727"/>
          </a:xfrm>
          <a:prstGeom prst="rect">
            <a:avLst/>
          </a:prstGeom>
        </p:spPr>
      </p:pic>
      <p:sp>
        <p:nvSpPr>
          <p:cNvPr id="2" name="矩形 1" descr="7b0a20202020227461726765744d6f64756c65223a202270726f636573734f6e6c696e65466f6e7473220a7d0a">
            <a:extLst>
              <a:ext uri="{FF2B5EF4-FFF2-40B4-BE49-F238E27FC236}">
                <a16:creationId xmlns:a16="http://schemas.microsoft.com/office/drawing/2014/main" id="{F624D830-E051-1EB3-70A1-9F5990848275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238125" y="427776"/>
            <a:ext cx="7572167" cy="461665"/>
          </a:xfrm>
          <a:prstGeom prst="rect">
            <a:avLst/>
          </a:prstGeom>
          <a:noFill/>
          <a:ln>
            <a:noFill/>
          </a:ln>
          <a:effectLst>
            <a:outerShdw blurRad="12700" dist="12700" dir="5400000" sx="1000" sy="1000" algn="ctr" rotWithShape="0">
              <a:schemeClr val="accent4">
                <a:lumMod val="20000"/>
                <a:lumOff val="80000"/>
                <a:alpha val="97000"/>
              </a:schemeClr>
            </a:outerShdw>
          </a:effectLst>
        </p:spPr>
        <p:txBody>
          <a:bodyPr wrap="square" rtlCol="0" anchor="t">
            <a:spAutoFit/>
          </a:bodyPr>
          <a:lstStyle/>
          <a:p>
            <a:pPr algn="l"/>
            <a:r>
              <a:rPr lang="zh-CN" altLang="en-US" sz="2400" dirty="0">
                <a:solidFill>
                  <a:srgbClr val="0C61A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charset="-122"/>
                <a:ea typeface="华文行楷" charset="-122"/>
                <a:cs typeface="明康欧楷" charset="-122"/>
                <a:sym typeface="汉仪雅酷黑简" charset="-122"/>
              </a:rPr>
              <a:t>毕业设计：面向感知觉增强的人机协作装配任务研究</a:t>
            </a:r>
            <a:endParaRPr lang="en-US" altLang="zh-CN" sz="2400" dirty="0">
              <a:solidFill>
                <a:srgbClr val="0C61A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行楷" charset="-122"/>
              <a:ea typeface="华文行楷" charset="-122"/>
              <a:cs typeface="明康欧楷" charset="-122"/>
              <a:sym typeface="汉仪雅酷黑简" charset="-122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FFC969D3-BCAC-409D-A62E-7A2C4BE69467}"/>
              </a:ext>
            </a:extLst>
          </p:cNvPr>
          <p:cNvGrpSpPr/>
          <p:nvPr/>
        </p:nvGrpSpPr>
        <p:grpSpPr>
          <a:xfrm>
            <a:off x="7637548" y="1661264"/>
            <a:ext cx="3889195" cy="4480080"/>
            <a:chOff x="6679516" y="1247519"/>
            <a:chExt cx="5041599" cy="5315669"/>
          </a:xfrm>
        </p:grpSpPr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1A01F961-5602-4E85-8A4F-99402A5566BE}"/>
                </a:ext>
              </a:extLst>
            </p:cNvPr>
            <p:cNvGrpSpPr/>
            <p:nvPr/>
          </p:nvGrpSpPr>
          <p:grpSpPr>
            <a:xfrm>
              <a:off x="6679516" y="1247519"/>
              <a:ext cx="5041599" cy="5315669"/>
              <a:chOff x="6679516" y="1247519"/>
              <a:chExt cx="5041599" cy="5315669"/>
            </a:xfrm>
          </p:grpSpPr>
          <p:sp>
            <p:nvSpPr>
              <p:cNvPr id="14" name="powerpoint template design by DAJU_PPT正版来源小红书大橘PPT微信DAJU_PPT请勿抄袭搬运！盗版必究！-1">
                <a:extLst>
                  <a:ext uri="{FF2B5EF4-FFF2-40B4-BE49-F238E27FC236}">
                    <a16:creationId xmlns:a16="http://schemas.microsoft.com/office/drawing/2014/main" id="{0E0B6038-38C9-47A9-944F-09D6F23231B8}"/>
                  </a:ext>
                </a:extLst>
              </p:cNvPr>
              <p:cNvSpPr txBox="1"/>
              <p:nvPr/>
            </p:nvSpPr>
            <p:spPr>
              <a:xfrm>
                <a:off x="6679516" y="6149485"/>
                <a:ext cx="5041599" cy="4137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indent="267970" algn="ctr">
                  <a:lnSpc>
                    <a:spcPct val="130000"/>
                  </a:lnSpc>
                  <a:spcBef>
                    <a:spcPts val="600"/>
                  </a:spcBef>
                  <a:spcAft>
                    <a:spcPts val="1800"/>
                  </a:spcAft>
                </a:pPr>
                <a:r>
                  <a:rPr lang="zh-CN" altLang="en-US" sz="1800" b="1" kern="100" dirty="0"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研究方案路线图</a:t>
                </a:r>
                <a:endParaRPr lang="zh-CN" altLang="en-US" sz="1800" kern="100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  <p:pic>
            <p:nvPicPr>
              <p:cNvPr id="15" name="图片 14">
                <a:extLst>
                  <a:ext uri="{FF2B5EF4-FFF2-40B4-BE49-F238E27FC236}">
                    <a16:creationId xmlns:a16="http://schemas.microsoft.com/office/drawing/2014/main" id="{05DF5B69-8D7B-4095-B602-9C78866B6E3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260908" y="1247519"/>
                <a:ext cx="4262219" cy="479720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5F5D26FD-8CF6-454B-BEFA-CEF6E0C2B068}"/>
                </a:ext>
              </a:extLst>
            </p:cNvPr>
            <p:cNvSpPr/>
            <p:nvPr/>
          </p:nvSpPr>
          <p:spPr>
            <a:xfrm>
              <a:off x="7260909" y="2678741"/>
              <a:ext cx="1313974" cy="2533339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pic>
        <p:nvPicPr>
          <p:cNvPr id="9" name="图片 8">
            <a:extLst>
              <a:ext uri="{FF2B5EF4-FFF2-40B4-BE49-F238E27FC236}">
                <a16:creationId xmlns:a16="http://schemas.microsoft.com/office/drawing/2014/main" id="{A879D67D-E46B-4095-8F47-BCCF32F79DF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6286" y="2091035"/>
            <a:ext cx="7479338" cy="4166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250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1092</TotalTime>
  <Words>341</Words>
  <Application>Microsoft Office PowerPoint</Application>
  <PresentationFormat>宽屏</PresentationFormat>
  <Paragraphs>49</Paragraphs>
  <Slides>11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1" baseType="lpstr">
      <vt:lpstr>-apple-system</vt:lpstr>
      <vt:lpstr>方正榜书行简体</vt:lpstr>
      <vt:lpstr>黑体</vt:lpstr>
      <vt:lpstr>华文行楷</vt:lpstr>
      <vt:lpstr>宋体</vt:lpstr>
      <vt:lpstr>微软雅黑</vt:lpstr>
      <vt:lpstr>Arial</vt:lpstr>
      <vt:lpstr>Calibri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>Yu Jiang</dc:creator>
  <cp:lastModifiedBy>宝山 桂</cp:lastModifiedBy>
  <cp:revision>774</cp:revision>
  <dcterms:created xsi:type="dcterms:W3CDTF">1900-01-01T00:00:00Z</dcterms:created>
  <dcterms:modified xsi:type="dcterms:W3CDTF">2025-04-08T15:19:44Z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2052-12.4.3</vt:lpwstr>
  </property>
  <property fmtid="{D5CDD505-2E9C-101B-9397-08002B2CF9AE}" pid="3" name="ICV">
    <vt:lpwstr>029F1C44934EECDB668025652E2C46B4_33</vt:lpwstr>
  </property>
</Properties>
</file>