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7" r:id="rId4"/>
    <p:sldId id="259" r:id="rId5"/>
    <p:sldId id="260" r:id="rId6"/>
    <p:sldId id="275" r:id="rId7"/>
    <p:sldId id="261" r:id="rId8"/>
    <p:sldId id="262" r:id="rId9"/>
    <p:sldId id="266"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34CB1-3951-4041-A354-5AB8F004E688}" v="715" dt="2022-06-23T18:33:46.271"/>
    <p1510:client id="{9127494C-AAF9-4585-83FD-EEC4614F770F}" v="45" dt="2022-06-23T17:29:12.946"/>
    <p1510:client id="{D24B8F2E-1A48-4811-B2FE-C5CB64B91B01}" v="37" dt="2022-06-23T13:50:02.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60" autoAdjust="0"/>
  </p:normalViewPr>
  <p:slideViewPr>
    <p:cSldViewPr snapToGrid="0">
      <p:cViewPr varScale="1">
        <p:scale>
          <a:sx n="49" d="100"/>
          <a:sy n="49" d="100"/>
        </p:scale>
        <p:origin x="16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22B1B-A7E1-41DD-87B9-E8FCC18F9F34}" type="datetimeFigureOut">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4A-58E2-4F89-A4B9-37AF576350B8}" type="slidenum">
              <a:t>‹#›</a:t>
            </a:fld>
            <a:endParaRPr lang="en-US"/>
          </a:p>
        </p:txBody>
      </p:sp>
    </p:spTree>
    <p:extLst>
      <p:ext uri="{BB962C8B-B14F-4D97-AF65-F5344CB8AC3E}">
        <p14:creationId xmlns:p14="http://schemas.microsoft.com/office/powerpoint/2010/main" val="13474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Leading Teams Platform </a:t>
            </a:r>
            <a:r>
              <a:rPr lang="en-US" err="1">
                <a:cs typeface="Calibri"/>
              </a:rPr>
              <a:t>este</a:t>
            </a:r>
            <a:r>
              <a:rPr lang="en-US">
                <a:cs typeface="Calibri"/>
              </a:rPr>
              <a:t> o </a:t>
            </a:r>
            <a:r>
              <a:rPr lang="en-US" err="1">
                <a:cs typeface="Calibri"/>
              </a:rPr>
              <a:t>aplicație</a:t>
            </a:r>
            <a:r>
              <a:rPr lang="en-US">
                <a:cs typeface="Calibri"/>
              </a:rPr>
              <a:t> web </a:t>
            </a:r>
            <a:r>
              <a:rPr lang="en-US" err="1">
                <a:cs typeface="Calibri"/>
              </a:rPr>
              <a:t>pentru</a:t>
            </a:r>
            <a:r>
              <a:rPr lang="en-US">
                <a:cs typeface="Calibri"/>
              </a:rPr>
              <a:t> </a:t>
            </a:r>
            <a:r>
              <a:rPr lang="en-US" err="1">
                <a:cs typeface="Calibri"/>
              </a:rPr>
              <a:t>managementul</a:t>
            </a:r>
            <a:r>
              <a:rPr lang="en-US">
                <a:cs typeface="Calibri"/>
              </a:rPr>
              <a:t> </a:t>
            </a:r>
            <a:r>
              <a:rPr lang="en-US" err="1">
                <a:cs typeface="Calibri"/>
              </a:rPr>
              <a:t>unei</a:t>
            </a:r>
            <a:r>
              <a:rPr lang="en-US">
                <a:cs typeface="Calibri"/>
              </a:rPr>
              <a:t> </a:t>
            </a:r>
            <a:r>
              <a:rPr lang="en-US" err="1">
                <a:cs typeface="Calibri"/>
              </a:rPr>
              <a:t>echipe</a:t>
            </a:r>
            <a:r>
              <a:rPr lang="en-US">
                <a:cs typeface="Calibri"/>
              </a:rPr>
              <a:t>. </a:t>
            </a:r>
            <a:r>
              <a:rPr lang="en-US" err="1">
                <a:cs typeface="Calibri"/>
              </a:rPr>
              <a:t>Ideea</a:t>
            </a:r>
            <a:r>
              <a:rPr lang="en-US">
                <a:cs typeface="Calibri"/>
              </a:rPr>
              <a:t> </a:t>
            </a:r>
            <a:r>
              <a:rPr lang="en-US" err="1">
                <a:cs typeface="Calibri"/>
              </a:rPr>
              <a:t>acestei</a:t>
            </a:r>
            <a:r>
              <a:rPr lang="en-US">
                <a:cs typeface="Calibri"/>
              </a:rPr>
              <a:t> </a:t>
            </a:r>
            <a:r>
              <a:rPr lang="en-US" err="1">
                <a:cs typeface="Calibri"/>
              </a:rPr>
              <a:t>aplicații</a:t>
            </a:r>
            <a:r>
              <a:rPr lang="en-US">
                <a:cs typeface="Calibri"/>
              </a:rPr>
              <a:t> a </a:t>
            </a:r>
            <a:r>
              <a:rPr lang="en-US" err="1">
                <a:cs typeface="Calibri"/>
              </a:rPr>
              <a:t>pornit</a:t>
            </a:r>
            <a:r>
              <a:rPr lang="en-US">
                <a:cs typeface="Calibri"/>
              </a:rPr>
              <a:t> din </a:t>
            </a:r>
            <a:r>
              <a:rPr lang="en-US" err="1">
                <a:cs typeface="Calibri"/>
              </a:rPr>
              <a:t>dorința</a:t>
            </a:r>
            <a:r>
              <a:rPr lang="en-US">
                <a:cs typeface="Calibri"/>
              </a:rPr>
              <a:t> de a </a:t>
            </a:r>
            <a:r>
              <a:rPr lang="en-US" err="1">
                <a:cs typeface="Calibri"/>
              </a:rPr>
              <a:t>eficentiza</a:t>
            </a:r>
            <a:r>
              <a:rPr lang="en-US">
                <a:cs typeface="Calibri"/>
              </a:rPr>
              <a:t> </a:t>
            </a:r>
            <a:r>
              <a:rPr lang="en-US" err="1">
                <a:cs typeface="Calibri"/>
              </a:rPr>
              <a:t>performanța</a:t>
            </a:r>
            <a:r>
              <a:rPr lang="en-US">
                <a:cs typeface="Calibri"/>
              </a:rPr>
              <a:t> </a:t>
            </a:r>
            <a:r>
              <a:rPr lang="en-US" err="1">
                <a:cs typeface="Calibri"/>
              </a:rPr>
              <a:t>unei</a:t>
            </a:r>
            <a:r>
              <a:rPr lang="en-US">
                <a:cs typeface="Calibri"/>
              </a:rPr>
              <a:t> </a:t>
            </a:r>
            <a:r>
              <a:rPr lang="en-US" err="1">
                <a:cs typeface="Calibri"/>
              </a:rPr>
              <a:t>echipe</a:t>
            </a:r>
            <a:r>
              <a:rPr lang="en-US">
                <a:cs typeface="Calibri"/>
              </a:rPr>
              <a:t> din </a:t>
            </a:r>
            <a:r>
              <a:rPr lang="en-US" err="1">
                <a:cs typeface="Calibri"/>
              </a:rPr>
              <a:t>cadrul</a:t>
            </a:r>
            <a:r>
              <a:rPr lang="en-US">
                <a:cs typeface="Calibri"/>
              </a:rPr>
              <a:t> </a:t>
            </a:r>
            <a:r>
              <a:rPr lang="en-US" err="1">
                <a:cs typeface="Calibri"/>
              </a:rPr>
              <a:t>unei</a:t>
            </a:r>
            <a:r>
              <a:rPr lang="en-US">
                <a:cs typeface="Calibri"/>
              </a:rPr>
              <a:t> </a:t>
            </a:r>
            <a:r>
              <a:rPr lang="en-US" err="1">
                <a:cs typeface="Calibri"/>
              </a:rPr>
              <a:t>companii</a:t>
            </a:r>
            <a:r>
              <a:rPr lang="en-US">
                <a:cs typeface="Calibri"/>
              </a:rPr>
              <a:t>. </a:t>
            </a:r>
            <a:r>
              <a:rPr lang="en-US" err="1">
                <a:cs typeface="Calibri"/>
              </a:rPr>
              <a:t>Mulți</a:t>
            </a:r>
            <a:r>
              <a:rPr lang="en-US">
                <a:cs typeface="Calibri"/>
              </a:rPr>
              <a:t> </a:t>
            </a:r>
            <a:r>
              <a:rPr lang="en-US" err="1">
                <a:cs typeface="Calibri"/>
              </a:rPr>
              <a:t>lideri</a:t>
            </a:r>
            <a:r>
              <a:rPr lang="en-US">
                <a:cs typeface="Calibri"/>
              </a:rPr>
              <a:t> de </a:t>
            </a:r>
            <a:r>
              <a:rPr lang="en-US" err="1">
                <a:cs typeface="Calibri"/>
              </a:rPr>
              <a:t>echipă</a:t>
            </a:r>
            <a:r>
              <a:rPr lang="en-US">
                <a:cs typeface="Calibri"/>
              </a:rPr>
              <a:t> </a:t>
            </a:r>
            <a:r>
              <a:rPr lang="en-US" err="1">
                <a:cs typeface="Calibri"/>
              </a:rPr>
              <a:t>încă</a:t>
            </a:r>
            <a:r>
              <a:rPr lang="en-US">
                <a:cs typeface="Calibri"/>
              </a:rPr>
              <a:t> </a:t>
            </a:r>
            <a:r>
              <a:rPr lang="en-US" err="1">
                <a:cs typeface="Calibri"/>
              </a:rPr>
              <a:t>folosesc</a:t>
            </a:r>
            <a:r>
              <a:rPr lang="en-US">
                <a:cs typeface="Calibri"/>
              </a:rPr>
              <a:t> </a:t>
            </a:r>
            <a:r>
              <a:rPr lang="en-US" err="1">
                <a:cs typeface="Calibri"/>
              </a:rPr>
              <a:t>aplicații</a:t>
            </a:r>
            <a:r>
              <a:rPr lang="en-US">
                <a:cs typeface="Calibri"/>
              </a:rPr>
              <a:t> </a:t>
            </a:r>
            <a:r>
              <a:rPr lang="en-US" err="1">
                <a:cs typeface="Calibri"/>
              </a:rPr>
              <a:t>invechite</a:t>
            </a:r>
            <a:r>
              <a:rPr lang="en-US">
                <a:cs typeface="Calibri"/>
              </a:rPr>
              <a:t> de management precum Excel </a:t>
            </a:r>
            <a:r>
              <a:rPr lang="en-US" err="1">
                <a:cs typeface="Calibri"/>
              </a:rPr>
              <a:t>pentru</a:t>
            </a:r>
            <a:r>
              <a:rPr lang="en-US">
                <a:cs typeface="Calibri"/>
              </a:rPr>
              <a:t> a </a:t>
            </a:r>
            <a:r>
              <a:rPr lang="en-US" err="1">
                <a:cs typeface="Calibri"/>
              </a:rPr>
              <a:t>păstra</a:t>
            </a:r>
            <a:r>
              <a:rPr lang="en-US">
                <a:cs typeface="Calibri"/>
              </a:rPr>
              <a:t> </a:t>
            </a:r>
            <a:r>
              <a:rPr lang="en-US" err="1">
                <a:cs typeface="Calibri"/>
              </a:rPr>
              <a:t>evidența</a:t>
            </a:r>
            <a:r>
              <a:rPr lang="en-US">
                <a:cs typeface="Calibri"/>
              </a:rPr>
              <a:t> </a:t>
            </a:r>
            <a:r>
              <a:rPr lang="en-US" err="1">
                <a:cs typeface="Calibri"/>
              </a:rPr>
              <a:t>colegilor</a:t>
            </a:r>
            <a:r>
              <a:rPr lang="en-US">
                <a:cs typeface="Calibri"/>
              </a:rPr>
              <a:t> </a:t>
            </a:r>
            <a:r>
              <a:rPr lang="en-US" err="1">
                <a:cs typeface="Calibri"/>
              </a:rPr>
              <a:t>săi</a:t>
            </a:r>
            <a:r>
              <a:rPr lang="en-US">
                <a:cs typeface="Calibri"/>
              </a:rPr>
              <a:t> de </a:t>
            </a:r>
            <a:r>
              <a:rPr lang="en-US" err="1">
                <a:cs typeface="Calibri"/>
              </a:rPr>
              <a:t>echipa</a:t>
            </a:r>
            <a:r>
              <a:rPr lang="en-US">
                <a:cs typeface="Calibri"/>
              </a:rPr>
              <a:t>. </a:t>
            </a:r>
            <a:r>
              <a:rPr lang="en-US" err="1">
                <a:cs typeface="Calibri"/>
              </a:rPr>
              <a:t>Astfel</a:t>
            </a:r>
            <a:r>
              <a:rPr lang="en-US">
                <a:cs typeface="Calibri"/>
              </a:rPr>
              <a:t>, </a:t>
            </a:r>
            <a:r>
              <a:rPr lang="en-US" err="1">
                <a:cs typeface="Calibri"/>
              </a:rPr>
              <a:t>această</a:t>
            </a:r>
            <a:r>
              <a:rPr lang="en-US">
                <a:cs typeface="Calibri"/>
              </a:rPr>
              <a:t> </a:t>
            </a:r>
            <a:r>
              <a:rPr lang="en-US" err="1">
                <a:cs typeface="Calibri"/>
              </a:rPr>
              <a:t>platformă</a:t>
            </a:r>
            <a:r>
              <a:rPr lang="en-US">
                <a:cs typeface="Calibri"/>
              </a:rPr>
              <a:t> </a:t>
            </a:r>
            <a:r>
              <a:rPr lang="en-US" err="1">
                <a:cs typeface="Calibri"/>
              </a:rPr>
              <a:t>iși</a:t>
            </a:r>
            <a:r>
              <a:rPr lang="en-US">
                <a:cs typeface="Calibri"/>
              </a:rPr>
              <a:t> </a:t>
            </a:r>
            <a:r>
              <a:rPr lang="en-US" err="1">
                <a:cs typeface="Calibri"/>
              </a:rPr>
              <a:t>propune</a:t>
            </a:r>
            <a:r>
              <a:rPr lang="en-US">
                <a:cs typeface="Calibri"/>
              </a:rPr>
              <a:t> </a:t>
            </a:r>
            <a:r>
              <a:rPr lang="en-US" err="1">
                <a:cs typeface="Calibri"/>
              </a:rPr>
              <a:t>să</a:t>
            </a:r>
            <a:r>
              <a:rPr lang="en-US">
                <a:cs typeface="Calibri"/>
              </a:rPr>
              <a:t> </a:t>
            </a:r>
            <a:r>
              <a:rPr lang="en-US" err="1">
                <a:cs typeface="Calibri"/>
              </a:rPr>
              <a:t>ofere</a:t>
            </a:r>
            <a:r>
              <a:rPr lang="en-US">
                <a:cs typeface="Calibri"/>
              </a:rPr>
              <a:t> un </a:t>
            </a:r>
            <a:r>
              <a:rPr lang="en-US" err="1">
                <a:cs typeface="Calibri"/>
              </a:rPr>
              <a:t>spațiu</a:t>
            </a:r>
            <a:r>
              <a:rPr lang="en-US">
                <a:cs typeface="Calibri"/>
              </a:rPr>
              <a:t> </a:t>
            </a:r>
            <a:r>
              <a:rPr lang="en-US" err="1">
                <a:cs typeface="Calibri"/>
              </a:rPr>
              <a:t>usor</a:t>
            </a:r>
            <a:r>
              <a:rPr lang="en-US">
                <a:cs typeface="Calibri"/>
              </a:rPr>
              <a:t> de </a:t>
            </a:r>
            <a:r>
              <a:rPr lang="en-US" err="1">
                <a:cs typeface="Calibri"/>
              </a:rPr>
              <a:t>utilizat</a:t>
            </a:r>
            <a:r>
              <a:rPr lang="en-US">
                <a:cs typeface="Calibri"/>
              </a:rPr>
              <a:t> în care </a:t>
            </a:r>
            <a:r>
              <a:rPr lang="en-US" err="1">
                <a:cs typeface="Calibri"/>
              </a:rPr>
              <a:t>teamlead-ul</a:t>
            </a:r>
            <a:r>
              <a:rPr lang="en-US">
                <a:cs typeface="Calibri"/>
              </a:rPr>
              <a:t> </a:t>
            </a:r>
            <a:r>
              <a:rPr lang="en-US" err="1">
                <a:cs typeface="Calibri"/>
              </a:rPr>
              <a:t>poate</a:t>
            </a:r>
            <a:r>
              <a:rPr lang="en-US">
                <a:cs typeface="Calibri"/>
              </a:rPr>
              <a:t> </a:t>
            </a:r>
            <a:r>
              <a:rPr lang="en-US" err="1">
                <a:cs typeface="Calibri"/>
              </a:rPr>
              <a:t>dezvolta</a:t>
            </a:r>
            <a:r>
              <a:rPr lang="en-US">
                <a:cs typeface="Calibri"/>
              </a:rPr>
              <a:t> </a:t>
            </a:r>
            <a:r>
              <a:rPr lang="en-US" err="1">
                <a:cs typeface="Calibri"/>
              </a:rPr>
              <a:t>si</a:t>
            </a:r>
            <a:r>
              <a:rPr lang="en-US">
                <a:cs typeface="Calibri"/>
              </a:rPr>
              <a:t> </a:t>
            </a:r>
            <a:r>
              <a:rPr lang="en-US" err="1">
                <a:cs typeface="Calibri"/>
              </a:rPr>
              <a:t>analiza</a:t>
            </a:r>
            <a:r>
              <a:rPr lang="en-US">
                <a:cs typeface="Calibri"/>
              </a:rPr>
              <a:t> </a:t>
            </a:r>
            <a:r>
              <a:rPr lang="en-US" err="1">
                <a:cs typeface="Calibri"/>
              </a:rPr>
              <a:t>performanta</a:t>
            </a:r>
            <a:r>
              <a:rPr lang="en-US">
                <a:cs typeface="Calibri"/>
              </a:rPr>
              <a:t> </a:t>
            </a:r>
            <a:r>
              <a:rPr lang="en-US" err="1">
                <a:cs typeface="Calibri"/>
              </a:rPr>
              <a:t>membrilor</a:t>
            </a:r>
            <a:r>
              <a:rPr lang="en-US">
                <a:cs typeface="Calibri"/>
              </a:rPr>
              <a:t> </a:t>
            </a:r>
            <a:r>
              <a:rPr lang="en-US" err="1">
                <a:cs typeface="Calibri"/>
              </a:rPr>
              <a:t>echipei</a:t>
            </a:r>
            <a:endParaRPr lang="en-US">
              <a:cs typeface="Calibri"/>
            </a:endParaRPr>
          </a:p>
        </p:txBody>
      </p:sp>
      <p:sp>
        <p:nvSpPr>
          <p:cNvPr id="4" name="Slide Number Placeholder 3"/>
          <p:cNvSpPr>
            <a:spLocks noGrp="1"/>
          </p:cNvSpPr>
          <p:nvPr>
            <p:ph type="sldNum" sz="quarter" idx="5"/>
          </p:nvPr>
        </p:nvSpPr>
        <p:spPr/>
        <p:txBody>
          <a:bodyPr/>
          <a:lstStyle/>
          <a:p>
            <a:fld id="{2592214A-58E2-4F89-A4B9-37AF576350B8}" type="slidenum">
              <a:t>3</a:t>
            </a:fld>
            <a:endParaRPr lang="en-US"/>
          </a:p>
        </p:txBody>
      </p:sp>
    </p:spTree>
    <p:extLst>
      <p:ext uri="{BB962C8B-B14F-4D97-AF65-F5344CB8AC3E}">
        <p14:creationId xmlns:p14="http://schemas.microsoft.com/office/powerpoint/2010/main" val="226412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În</a:t>
            </a:r>
            <a:r>
              <a:rPr lang="en-US">
                <a:cs typeface="Calibri"/>
              </a:rPr>
              <a:t> </a:t>
            </a:r>
            <a:r>
              <a:rPr lang="en-US" err="1">
                <a:cs typeface="Calibri"/>
              </a:rPr>
              <a:t>momentul</a:t>
            </a:r>
            <a:r>
              <a:rPr lang="en-US">
                <a:cs typeface="Calibri"/>
              </a:rPr>
              <a:t> de </a:t>
            </a:r>
            <a:r>
              <a:rPr lang="en-US" err="1">
                <a:cs typeface="Calibri"/>
              </a:rPr>
              <a:t>față</a:t>
            </a:r>
            <a:r>
              <a:rPr lang="en-US">
                <a:cs typeface="Calibri"/>
              </a:rPr>
              <a:t> se </a:t>
            </a:r>
            <a:r>
              <a:rPr lang="en-US" err="1">
                <a:cs typeface="Calibri"/>
              </a:rPr>
              <a:t>află</a:t>
            </a:r>
            <a:r>
              <a:rPr lang="en-US">
                <a:cs typeface="Calibri"/>
              </a:rPr>
              <a:t> </a:t>
            </a:r>
            <a:r>
              <a:rPr lang="en-US" err="1">
                <a:cs typeface="Calibri"/>
              </a:rPr>
              <a:t>diferite</a:t>
            </a:r>
            <a:r>
              <a:rPr lang="en-US">
                <a:cs typeface="Calibri"/>
              </a:rPr>
              <a:t> </a:t>
            </a:r>
            <a:r>
              <a:rPr lang="en-US" err="1">
                <a:cs typeface="Calibri"/>
              </a:rPr>
              <a:t>aplicații</a:t>
            </a:r>
            <a:r>
              <a:rPr lang="en-US">
                <a:cs typeface="Calibri"/>
              </a:rPr>
              <a:t> de management. Monday.com </a:t>
            </a:r>
            <a:r>
              <a:rPr lang="en-US" err="1">
                <a:cs typeface="Calibri"/>
              </a:rPr>
              <a:t>este</a:t>
            </a:r>
            <a:r>
              <a:rPr lang="en-US">
                <a:cs typeface="Calibri"/>
              </a:rPr>
              <a:t> un </a:t>
            </a:r>
            <a:r>
              <a:rPr lang="en-US" err="1">
                <a:cs typeface="Calibri"/>
              </a:rPr>
              <a:t>instrumect</a:t>
            </a:r>
            <a:r>
              <a:rPr lang="en-US">
                <a:cs typeface="Calibri"/>
              </a:rPr>
              <a:t> </a:t>
            </a:r>
            <a:r>
              <a:rPr lang="en-US" err="1">
                <a:cs typeface="Calibri"/>
              </a:rPr>
              <a:t>excelent</a:t>
            </a:r>
            <a:r>
              <a:rPr lang="en-US">
                <a:cs typeface="Calibri"/>
              </a:rPr>
              <a:t> </a:t>
            </a:r>
            <a:r>
              <a:rPr lang="en-US" err="1">
                <a:cs typeface="Calibri"/>
              </a:rPr>
              <a:t>pentru</a:t>
            </a:r>
            <a:r>
              <a:rPr lang="en-US">
                <a:cs typeface="Calibri"/>
              </a:rPr>
              <a:t> </a:t>
            </a:r>
            <a:r>
              <a:rPr lang="en-US" err="1">
                <a:cs typeface="Calibri"/>
              </a:rPr>
              <a:t>dezvoltarea</a:t>
            </a:r>
            <a:r>
              <a:rPr lang="en-US">
                <a:cs typeface="Calibri"/>
              </a:rPr>
              <a:t> </a:t>
            </a:r>
            <a:r>
              <a:rPr lang="en-US" err="1">
                <a:cs typeface="Calibri"/>
              </a:rPr>
              <a:t>unei</a:t>
            </a:r>
            <a:r>
              <a:rPr lang="en-US">
                <a:cs typeface="Calibri"/>
              </a:rPr>
              <a:t> </a:t>
            </a:r>
            <a:r>
              <a:rPr lang="en-US" err="1">
                <a:cs typeface="Calibri"/>
              </a:rPr>
              <a:t>echipe</a:t>
            </a:r>
            <a:r>
              <a:rPr lang="en-US">
                <a:cs typeface="Calibri"/>
              </a:rPr>
              <a:t>, </a:t>
            </a:r>
            <a:r>
              <a:rPr lang="en-US" err="1">
                <a:cs typeface="Calibri"/>
              </a:rPr>
              <a:t>dar</a:t>
            </a:r>
            <a:r>
              <a:rPr lang="en-US">
                <a:cs typeface="Calibri"/>
              </a:rPr>
              <a:t> vine cu un mare </a:t>
            </a:r>
            <a:r>
              <a:rPr lang="en-US" err="1">
                <a:cs typeface="Calibri"/>
              </a:rPr>
              <a:t>dezavantaj</a:t>
            </a:r>
            <a:r>
              <a:rPr lang="en-US">
                <a:cs typeface="Calibri"/>
              </a:rPr>
              <a:t>. Cum se </a:t>
            </a:r>
            <a:r>
              <a:rPr lang="en-US" err="1">
                <a:cs typeface="Calibri"/>
              </a:rPr>
              <a:t>poate</a:t>
            </a:r>
            <a:r>
              <a:rPr lang="en-US">
                <a:cs typeface="Calibri"/>
              </a:rPr>
              <a:t> </a:t>
            </a:r>
            <a:r>
              <a:rPr lang="en-US" err="1">
                <a:cs typeface="Calibri"/>
              </a:rPr>
              <a:t>observa</a:t>
            </a:r>
            <a:r>
              <a:rPr lang="en-US">
                <a:cs typeface="Calibri"/>
              </a:rPr>
              <a:t> </a:t>
            </a:r>
            <a:r>
              <a:rPr lang="en-US" err="1">
                <a:cs typeface="Calibri"/>
              </a:rPr>
              <a:t>și</a:t>
            </a:r>
            <a:r>
              <a:rPr lang="en-US">
                <a:cs typeface="Calibri"/>
              </a:rPr>
              <a:t> din </a:t>
            </a:r>
            <a:r>
              <a:rPr lang="en-US" err="1">
                <a:cs typeface="Calibri"/>
              </a:rPr>
              <a:t>poză</a:t>
            </a:r>
            <a:r>
              <a:rPr lang="en-US">
                <a:cs typeface="Calibri"/>
              </a:rPr>
              <a:t>, </a:t>
            </a:r>
            <a:r>
              <a:rPr lang="en-US" err="1">
                <a:cs typeface="Calibri"/>
              </a:rPr>
              <a:t>mediul</a:t>
            </a:r>
            <a:r>
              <a:rPr lang="en-US">
                <a:cs typeface="Calibri"/>
              </a:rPr>
              <a:t> de </a:t>
            </a:r>
            <a:r>
              <a:rPr lang="en-US" err="1">
                <a:cs typeface="Calibri"/>
              </a:rPr>
              <a:t>lucru</a:t>
            </a:r>
            <a:r>
              <a:rPr lang="en-US">
                <a:cs typeface="Calibri"/>
              </a:rPr>
              <a:t> </a:t>
            </a:r>
            <a:r>
              <a:rPr lang="en-US" err="1">
                <a:cs typeface="Calibri"/>
              </a:rPr>
              <a:t>oferit</a:t>
            </a:r>
            <a:r>
              <a:rPr lang="en-US">
                <a:cs typeface="Calibri"/>
              </a:rPr>
              <a:t> de site </a:t>
            </a:r>
            <a:r>
              <a:rPr lang="en-US" err="1">
                <a:cs typeface="Calibri"/>
              </a:rPr>
              <a:t>este</a:t>
            </a:r>
            <a:r>
              <a:rPr lang="en-US">
                <a:cs typeface="Calibri"/>
              </a:rPr>
              <a:t> </a:t>
            </a:r>
            <a:r>
              <a:rPr lang="en-US" err="1">
                <a:cs typeface="Calibri"/>
              </a:rPr>
              <a:t>copleșitor</a:t>
            </a:r>
            <a:r>
              <a:rPr lang="en-US">
                <a:cs typeface="Calibri"/>
              </a:rPr>
              <a:t>. </a:t>
            </a:r>
            <a:r>
              <a:rPr lang="en-US" err="1">
                <a:cs typeface="Calibri"/>
              </a:rPr>
              <a:t>Sunteți</a:t>
            </a:r>
            <a:r>
              <a:rPr lang="en-US">
                <a:cs typeface="Calibri"/>
              </a:rPr>
              <a:t> </a:t>
            </a:r>
            <a:r>
              <a:rPr lang="en-US" err="1">
                <a:cs typeface="Calibri"/>
              </a:rPr>
              <a:t>bombardați</a:t>
            </a:r>
            <a:r>
              <a:rPr lang="en-US">
                <a:cs typeface="Calibri"/>
              </a:rPr>
              <a:t> cu o </a:t>
            </a:r>
            <a:r>
              <a:rPr lang="en-US" err="1">
                <a:cs typeface="Calibri"/>
              </a:rPr>
              <a:t>mulțime</a:t>
            </a:r>
            <a:r>
              <a:rPr lang="en-US">
                <a:cs typeface="Calibri"/>
              </a:rPr>
              <a:t> de </a:t>
            </a:r>
            <a:r>
              <a:rPr lang="en-US" err="1">
                <a:cs typeface="Calibri"/>
              </a:rPr>
              <a:t>informații</a:t>
            </a:r>
            <a:r>
              <a:rPr lang="en-US">
                <a:cs typeface="Calibri"/>
              </a:rPr>
              <a:t> </a:t>
            </a:r>
            <a:r>
              <a:rPr lang="en-US" err="1">
                <a:cs typeface="Calibri"/>
              </a:rPr>
              <a:t>și</a:t>
            </a:r>
            <a:r>
              <a:rPr lang="en-US">
                <a:cs typeface="Calibri"/>
              </a:rPr>
              <a:t> features </a:t>
            </a:r>
            <a:r>
              <a:rPr lang="en-US" err="1">
                <a:cs typeface="Calibri"/>
              </a:rPr>
              <a:t>făcând</a:t>
            </a:r>
            <a:r>
              <a:rPr lang="en-US">
                <a:cs typeface="Calibri"/>
              </a:rPr>
              <a:t> </a:t>
            </a:r>
            <a:r>
              <a:rPr lang="en-US" err="1">
                <a:cs typeface="Calibri"/>
              </a:rPr>
              <a:t>aplicația</a:t>
            </a:r>
            <a:r>
              <a:rPr lang="en-US">
                <a:cs typeface="Calibri"/>
              </a:rPr>
              <a:t> </a:t>
            </a:r>
            <a:r>
              <a:rPr lang="en-US" err="1">
                <a:cs typeface="Calibri"/>
              </a:rPr>
              <a:t>foarte</a:t>
            </a:r>
            <a:r>
              <a:rPr lang="en-US">
                <a:cs typeface="Calibri"/>
              </a:rPr>
              <a:t> </a:t>
            </a:r>
            <a:r>
              <a:rPr lang="en-US" err="1">
                <a:cs typeface="Calibri"/>
              </a:rPr>
              <a:t>greu</a:t>
            </a:r>
            <a:r>
              <a:rPr lang="en-US">
                <a:cs typeface="Calibri"/>
              </a:rPr>
              <a:t> de </a:t>
            </a:r>
            <a:r>
              <a:rPr lang="en-US" err="1">
                <a:cs typeface="Calibri"/>
              </a:rPr>
              <a:t>utilizat</a:t>
            </a:r>
            <a:r>
              <a:rPr lang="en-US">
                <a:cs typeface="Calibri"/>
              </a:rPr>
              <a:t>. </a:t>
            </a:r>
            <a:r>
              <a:rPr lang="en-US" err="1">
                <a:cs typeface="Calibri"/>
              </a:rPr>
              <a:t>Totodata</a:t>
            </a:r>
            <a:r>
              <a:rPr lang="en-US">
                <a:cs typeface="Calibri"/>
              </a:rPr>
              <a:t>, </a:t>
            </a:r>
            <a:r>
              <a:rPr lang="en-US" err="1">
                <a:cs typeface="Calibri"/>
              </a:rPr>
              <a:t>trebuie</a:t>
            </a:r>
            <a:r>
              <a:rPr lang="en-US">
                <a:cs typeface="Calibri"/>
              </a:rPr>
              <a:t> </a:t>
            </a:r>
            <a:r>
              <a:rPr lang="en-US" err="1">
                <a:cs typeface="Calibri"/>
              </a:rPr>
              <a:t>să</a:t>
            </a:r>
            <a:r>
              <a:rPr lang="en-US">
                <a:cs typeface="Calibri"/>
              </a:rPr>
              <a:t> </a:t>
            </a:r>
            <a:r>
              <a:rPr lang="en-US" err="1">
                <a:cs typeface="Calibri"/>
              </a:rPr>
              <a:t>selectați</a:t>
            </a:r>
            <a:r>
              <a:rPr lang="en-US">
                <a:cs typeface="Calibri"/>
              </a:rPr>
              <a:t> </a:t>
            </a:r>
            <a:r>
              <a:rPr lang="en-US" err="1">
                <a:cs typeface="Calibri"/>
              </a:rPr>
              <a:t>dintr</a:t>
            </a:r>
            <a:r>
              <a:rPr lang="en-US">
                <a:cs typeface="Calibri"/>
              </a:rPr>
              <a:t>-o mare </a:t>
            </a:r>
            <a:r>
              <a:rPr lang="en-US" err="1">
                <a:cs typeface="Calibri"/>
              </a:rPr>
              <a:t>varietate</a:t>
            </a:r>
            <a:r>
              <a:rPr lang="en-US">
                <a:cs typeface="Calibri"/>
              </a:rPr>
              <a:t> de </a:t>
            </a:r>
            <a:r>
              <a:rPr lang="en-US" err="1">
                <a:cs typeface="Calibri"/>
              </a:rPr>
              <a:t>sabloane</a:t>
            </a:r>
            <a:r>
              <a:rPr lang="en-US">
                <a:cs typeface="Calibri"/>
              </a:rPr>
              <a:t>. </a:t>
            </a:r>
            <a:r>
              <a:rPr lang="en-US" err="1">
                <a:cs typeface="Calibri"/>
              </a:rPr>
              <a:t>Acest</a:t>
            </a:r>
            <a:r>
              <a:rPr lang="en-US">
                <a:cs typeface="Calibri"/>
              </a:rPr>
              <a:t> </a:t>
            </a:r>
            <a:r>
              <a:rPr lang="en-US" err="1">
                <a:cs typeface="Calibri"/>
              </a:rPr>
              <a:t>lucru</a:t>
            </a:r>
            <a:r>
              <a:rPr lang="en-US">
                <a:cs typeface="Calibri"/>
              </a:rPr>
              <a:t> nu </a:t>
            </a:r>
            <a:r>
              <a:rPr lang="en-US" err="1">
                <a:cs typeface="Calibri"/>
              </a:rPr>
              <a:t>garanteaza</a:t>
            </a:r>
            <a:r>
              <a:rPr lang="en-US">
                <a:cs typeface="Calibri"/>
              </a:rPr>
              <a:t> </a:t>
            </a:r>
            <a:r>
              <a:rPr lang="en-US" err="1">
                <a:cs typeface="Calibri"/>
              </a:rPr>
              <a:t>că</a:t>
            </a:r>
            <a:r>
              <a:rPr lang="en-US">
                <a:cs typeface="Calibri"/>
              </a:rPr>
              <a:t> </a:t>
            </a:r>
            <a:r>
              <a:rPr lang="en-US" err="1">
                <a:cs typeface="Calibri"/>
              </a:rPr>
              <a:t>veți</a:t>
            </a:r>
            <a:r>
              <a:rPr lang="en-US">
                <a:cs typeface="Calibri"/>
              </a:rPr>
              <a:t> </a:t>
            </a:r>
            <a:r>
              <a:rPr lang="en-US" err="1">
                <a:cs typeface="Calibri"/>
              </a:rPr>
              <a:t>găsi</a:t>
            </a:r>
            <a:r>
              <a:rPr lang="en-US">
                <a:cs typeface="Calibri"/>
              </a:rPr>
              <a:t> </a:t>
            </a:r>
            <a:r>
              <a:rPr lang="en-US" err="1">
                <a:cs typeface="Calibri"/>
              </a:rPr>
              <a:t>ceea</a:t>
            </a:r>
            <a:r>
              <a:rPr lang="en-US">
                <a:cs typeface="Calibri"/>
              </a:rPr>
              <a:t> </a:t>
            </a:r>
            <a:r>
              <a:rPr lang="en-US" err="1">
                <a:cs typeface="Calibri"/>
              </a:rPr>
              <a:t>ce</a:t>
            </a:r>
            <a:r>
              <a:rPr lang="en-US">
                <a:cs typeface="Calibri"/>
              </a:rPr>
              <a:t> </a:t>
            </a:r>
            <a:r>
              <a:rPr lang="en-US" err="1">
                <a:cs typeface="Calibri"/>
              </a:rPr>
              <a:t>căutați</a:t>
            </a:r>
            <a:r>
              <a:rPr lang="en-US">
                <a:cs typeface="Calibri"/>
              </a:rPr>
              <a:t>, </a:t>
            </a:r>
            <a:r>
              <a:rPr lang="en-US" err="1">
                <a:cs typeface="Calibri"/>
              </a:rPr>
              <a:t>astfel</a:t>
            </a:r>
            <a:r>
              <a:rPr lang="en-US">
                <a:cs typeface="Calibri"/>
              </a:rPr>
              <a:t> </a:t>
            </a:r>
            <a:r>
              <a:rPr lang="en-US" err="1">
                <a:cs typeface="Calibri"/>
              </a:rPr>
              <a:t>va</a:t>
            </a:r>
            <a:r>
              <a:rPr lang="en-US">
                <a:cs typeface="Calibri"/>
              </a:rPr>
              <a:t> </a:t>
            </a:r>
            <a:r>
              <a:rPr lang="en-US" err="1">
                <a:cs typeface="Calibri"/>
              </a:rPr>
              <a:t>trebui</a:t>
            </a:r>
            <a:r>
              <a:rPr lang="en-US">
                <a:cs typeface="Calibri"/>
              </a:rPr>
              <a:t> </a:t>
            </a:r>
            <a:r>
              <a:rPr lang="en-US" err="1">
                <a:cs typeface="Calibri"/>
              </a:rPr>
              <a:t>să</a:t>
            </a:r>
            <a:r>
              <a:rPr lang="en-US">
                <a:cs typeface="Calibri"/>
              </a:rPr>
              <a:t> </a:t>
            </a:r>
            <a:r>
              <a:rPr lang="en-US" err="1">
                <a:cs typeface="Calibri"/>
              </a:rPr>
              <a:t>creați</a:t>
            </a:r>
            <a:r>
              <a:rPr lang="en-US">
                <a:cs typeface="Calibri"/>
              </a:rPr>
              <a:t> manual </a:t>
            </a:r>
            <a:r>
              <a:rPr lang="en-US" err="1">
                <a:cs typeface="Calibri"/>
              </a:rPr>
              <a:t>tabelul</a:t>
            </a:r>
            <a:r>
              <a:rPr lang="en-US">
                <a:cs typeface="Calibri"/>
              </a:rPr>
              <a:t>.  </a:t>
            </a:r>
            <a:r>
              <a:rPr lang="en-US" err="1">
                <a:cs typeface="Calibri"/>
              </a:rPr>
              <a:t>Totodată</a:t>
            </a:r>
            <a:r>
              <a:rPr lang="en-US">
                <a:cs typeface="Calibri"/>
              </a:rPr>
              <a:t>, </a:t>
            </a:r>
            <a:r>
              <a:rPr lang="en-US" err="1">
                <a:cs typeface="Calibri"/>
              </a:rPr>
              <a:t>aplicațiile</a:t>
            </a:r>
            <a:r>
              <a:rPr lang="en-US">
                <a:cs typeface="Calibri"/>
              </a:rPr>
              <a:t> precum Trello, </a:t>
            </a:r>
            <a:r>
              <a:rPr lang="en-US" err="1">
                <a:cs typeface="Calibri"/>
              </a:rPr>
              <a:t>Hygger</a:t>
            </a:r>
            <a:r>
              <a:rPr lang="en-US">
                <a:cs typeface="Calibri"/>
              </a:rPr>
              <a:t> </a:t>
            </a:r>
            <a:r>
              <a:rPr lang="en-US" err="1">
                <a:cs typeface="Calibri"/>
              </a:rPr>
              <a:t>și</a:t>
            </a:r>
            <a:r>
              <a:rPr lang="en-US">
                <a:cs typeface="Calibri"/>
              </a:rPr>
              <a:t> Jira se </a:t>
            </a:r>
            <a:r>
              <a:rPr lang="en-US" err="1">
                <a:cs typeface="Calibri"/>
              </a:rPr>
              <a:t>concentrează</a:t>
            </a:r>
            <a:r>
              <a:rPr lang="en-US">
                <a:cs typeface="Calibri"/>
              </a:rPr>
              <a:t> </a:t>
            </a:r>
            <a:r>
              <a:rPr lang="en-US" err="1">
                <a:cs typeface="Calibri"/>
              </a:rPr>
              <a:t>doar</a:t>
            </a:r>
            <a:r>
              <a:rPr lang="en-US">
                <a:cs typeface="Calibri"/>
              </a:rPr>
              <a:t> pe </a:t>
            </a:r>
            <a:r>
              <a:rPr lang="en-US" err="1">
                <a:cs typeface="Calibri"/>
              </a:rPr>
              <a:t>managementul</a:t>
            </a:r>
            <a:r>
              <a:rPr lang="en-US">
                <a:cs typeface="Calibri"/>
              </a:rPr>
              <a:t> de </a:t>
            </a:r>
            <a:r>
              <a:rPr lang="en-US" err="1">
                <a:cs typeface="Calibri"/>
              </a:rPr>
              <a:t>proiect</a:t>
            </a:r>
            <a:r>
              <a:rPr lang="en-US">
                <a:cs typeface="Calibri"/>
              </a:rPr>
              <a:t> </a:t>
            </a:r>
            <a:r>
              <a:rPr lang="en-US" err="1">
                <a:cs typeface="Calibri"/>
              </a:rPr>
              <a:t>și</a:t>
            </a:r>
            <a:r>
              <a:rPr lang="en-US">
                <a:cs typeface="Calibri"/>
              </a:rPr>
              <a:t> nu au o </a:t>
            </a:r>
            <a:r>
              <a:rPr lang="en-US" err="1">
                <a:cs typeface="Calibri"/>
              </a:rPr>
              <a:t>modalitate</a:t>
            </a:r>
            <a:r>
              <a:rPr lang="en-US">
                <a:cs typeface="Calibri"/>
              </a:rPr>
              <a:t> de a </a:t>
            </a:r>
            <a:r>
              <a:rPr lang="en-US" err="1">
                <a:cs typeface="Calibri"/>
              </a:rPr>
              <a:t>evalua</a:t>
            </a:r>
            <a:r>
              <a:rPr lang="en-US">
                <a:cs typeface="Calibri"/>
              </a:rPr>
              <a:t> </a:t>
            </a:r>
            <a:r>
              <a:rPr lang="en-US" err="1">
                <a:cs typeface="Calibri"/>
              </a:rPr>
              <a:t>munca</a:t>
            </a:r>
            <a:r>
              <a:rPr lang="en-US">
                <a:cs typeface="Calibri"/>
              </a:rPr>
              <a:t> </a:t>
            </a:r>
            <a:r>
              <a:rPr lang="en-US" err="1">
                <a:cs typeface="Calibri"/>
              </a:rPr>
              <a:t>coechipierilor</a:t>
            </a:r>
            <a:r>
              <a:rPr lang="en-US">
                <a:cs typeface="Calibri"/>
              </a:rPr>
              <a:t>. </a:t>
            </a:r>
          </a:p>
        </p:txBody>
      </p:sp>
      <p:sp>
        <p:nvSpPr>
          <p:cNvPr id="4" name="Slide Number Placeholder 3"/>
          <p:cNvSpPr>
            <a:spLocks noGrp="1"/>
          </p:cNvSpPr>
          <p:nvPr>
            <p:ph type="sldNum" sz="quarter" idx="5"/>
          </p:nvPr>
        </p:nvSpPr>
        <p:spPr/>
        <p:txBody>
          <a:bodyPr/>
          <a:lstStyle/>
          <a:p>
            <a:fld id="{2592214A-58E2-4F89-A4B9-37AF576350B8}" type="slidenum">
              <a:rPr lang="en-US"/>
              <a:t>4</a:t>
            </a:fld>
            <a:endParaRPr lang="en-US"/>
          </a:p>
        </p:txBody>
      </p:sp>
    </p:spTree>
    <p:extLst>
      <p:ext uri="{BB962C8B-B14F-4D97-AF65-F5344CB8AC3E}">
        <p14:creationId xmlns:p14="http://schemas.microsoft.com/office/powerpoint/2010/main" val="24125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
              <a:t>Lucrul care diferențiază această aplicație de cele enumerate anterior este faptul că, pe lângă ajutorul oferit pentru planificarea sarcinilor, oferă și posibilitatea unei evaluări bazate pe un formular ușor de utilizat.</a:t>
            </a:r>
            <a:r>
              <a:rPr lang="en-US"/>
              <a:t> </a:t>
            </a:r>
          </a:p>
        </p:txBody>
      </p:sp>
      <p:sp>
        <p:nvSpPr>
          <p:cNvPr id="4" name="Slide Number Placeholder 3"/>
          <p:cNvSpPr>
            <a:spLocks noGrp="1"/>
          </p:cNvSpPr>
          <p:nvPr>
            <p:ph type="sldNum" sz="quarter" idx="5"/>
          </p:nvPr>
        </p:nvSpPr>
        <p:spPr/>
        <p:txBody>
          <a:bodyPr/>
          <a:lstStyle/>
          <a:p>
            <a:fld id="{2592214A-58E2-4F89-A4B9-37AF576350B8}" type="slidenum">
              <a:rPr lang="en-US"/>
              <a:t>5</a:t>
            </a:fld>
            <a:endParaRPr lang="en-US"/>
          </a:p>
        </p:txBody>
      </p:sp>
    </p:spTree>
    <p:extLst>
      <p:ext uri="{BB962C8B-B14F-4D97-AF65-F5344CB8AC3E}">
        <p14:creationId xmlns:p14="http://schemas.microsoft.com/office/powerpoint/2010/main" val="308594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PERT vine de la program evaluation and review technique, </a:t>
            </a:r>
            <a:r>
              <a:rPr lang="ro-RO" dirty="0">
                <a:cs typeface="Calibri"/>
              </a:rPr>
              <a:t>a fost prima data creat în 1958 de United States Navy și </a:t>
            </a:r>
            <a:r>
              <a:rPr lang="ro-RO" dirty="0"/>
              <a:t>este folosit în mod obișnuit împreună cu critical path method. Are rolul de a analiza și reprezenta sarcinile implicate în realizarea unui proiect dat. Fun fact a fost utilizat de United States navy pentru un proiect legat de un submarin nuclear.</a:t>
            </a:r>
            <a:endParaRPr lang="en-US" dirty="0">
              <a:cs typeface="Calibri"/>
            </a:endParaRPr>
          </a:p>
        </p:txBody>
      </p:sp>
      <p:sp>
        <p:nvSpPr>
          <p:cNvPr id="4" name="Slide Number Placeholder 3"/>
          <p:cNvSpPr>
            <a:spLocks noGrp="1"/>
          </p:cNvSpPr>
          <p:nvPr>
            <p:ph type="sldNum" sz="quarter" idx="5"/>
          </p:nvPr>
        </p:nvSpPr>
        <p:spPr/>
        <p:txBody>
          <a:bodyPr/>
          <a:lstStyle/>
          <a:p>
            <a:fld id="{2592214A-58E2-4F89-A4B9-37AF576350B8}" type="slidenum">
              <a:t>6</a:t>
            </a:fld>
            <a:endParaRPr lang="en-US"/>
          </a:p>
        </p:txBody>
      </p:sp>
    </p:spTree>
    <p:extLst>
      <p:ext uri="{BB962C8B-B14F-4D97-AF65-F5344CB8AC3E}">
        <p14:creationId xmlns:p14="http://schemas.microsoft.com/office/powerpoint/2010/main" val="360295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Pentru</a:t>
            </a:r>
            <a:r>
              <a:rPr lang="en-US" dirty="0">
                <a:cs typeface="Calibri"/>
              </a:rPr>
              <a:t> a </a:t>
            </a:r>
            <a:r>
              <a:rPr lang="en-US" dirty="0" err="1">
                <a:cs typeface="Calibri"/>
              </a:rPr>
              <a:t>realiza</a:t>
            </a:r>
            <a:r>
              <a:rPr lang="en-US" dirty="0">
                <a:cs typeface="Calibri"/>
              </a:rPr>
              <a:t> </a:t>
            </a:r>
            <a:r>
              <a:rPr lang="en-US" dirty="0"/>
              <a:t>v</a:t>
            </a:r>
            <a:r>
              <a:rPr lang="ro" dirty="0"/>
              <a:t>izualizarea grafică a timpului estimativ de terminare a unui obiectiv WHAT am folosit algoritmul PERT. PERT (tehnica de evaluare și revizuire a programul) își propune prin analiza duratei de finalizare al task-urilor să obțină timpul estimativ de terminare a proiectul. Astfel, putem observa în graficul prezentat de aplicația web prezența a trei bare colorate. Culoarea galbenă reprezintă task-urile ce nu pot fi amânate, deoarece vor alterna timpul de finalizare a proiectului. Totodată, bara galbena reprezintă numărul de zile necesare pentru finalizarea task-ului respectiv. Culoarea roz reprezintă la rândul ei timpul estimativ de finalizare a task-ului, doar ca task-urile roz mai au și o bara roșie ce reprezintă durata de timp cu care poate să fie amânat task-ul fără a modifica durata de finalizare a proiectului. Pentru a înțelege mai bine acest algoritm, voi prezenta cum funcționează pe un exemplu.</a:t>
            </a:r>
            <a:endParaRPr lang="ro" dirty="0">
              <a:cs typeface="Calibri"/>
            </a:endParaRPr>
          </a:p>
        </p:txBody>
      </p:sp>
      <p:sp>
        <p:nvSpPr>
          <p:cNvPr id="4" name="Slide Number Placeholder 3"/>
          <p:cNvSpPr>
            <a:spLocks noGrp="1"/>
          </p:cNvSpPr>
          <p:nvPr>
            <p:ph type="sldNum" sz="quarter" idx="5"/>
          </p:nvPr>
        </p:nvSpPr>
        <p:spPr/>
        <p:txBody>
          <a:bodyPr/>
          <a:lstStyle/>
          <a:p>
            <a:fld id="{2592214A-58E2-4F89-A4B9-37AF576350B8}" type="slidenum">
              <a:rPr lang="en-US"/>
              <a:t>7</a:t>
            </a:fld>
            <a:endParaRPr lang="en-US"/>
          </a:p>
        </p:txBody>
      </p:sp>
    </p:spTree>
    <p:extLst>
      <p:ext uri="{BB962C8B-B14F-4D97-AF65-F5344CB8AC3E}">
        <p14:creationId xmlns:p14="http://schemas.microsoft.com/office/powerpoint/2010/main" val="72986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3870187" y="4643618"/>
            <a:ext cx="4579779" cy="1159571"/>
          </a:xfrm>
          <a:noFill/>
        </p:spPr>
        <p:txBody>
          <a:bodyPr vert="horz" lIns="91440" tIns="45720" rIns="91440" bIns="45720" rtlCol="0" anchor="t">
            <a:normAutofit/>
          </a:bodyPr>
          <a:lstStyle/>
          <a:p>
            <a:r>
              <a:rPr lang="en-US" sz="2000" err="1">
                <a:solidFill>
                  <a:srgbClr val="080808"/>
                </a:solidFill>
                <a:cs typeface="Calibri" panose="020F0502020204030204"/>
              </a:rPr>
              <a:t>Coordonator</a:t>
            </a:r>
            <a:r>
              <a:rPr lang="en-US" sz="2000">
                <a:solidFill>
                  <a:srgbClr val="080808"/>
                </a:solidFill>
                <a:cs typeface="Calibri" panose="020F0502020204030204"/>
              </a:rPr>
              <a:t>: Lect. Dr. Cristian </a:t>
            </a:r>
            <a:r>
              <a:rPr lang="en-US" sz="2000" err="1">
                <a:solidFill>
                  <a:srgbClr val="080808"/>
                </a:solidFill>
                <a:cs typeface="Calibri" panose="020F0502020204030204"/>
              </a:rPr>
              <a:t>Frăsinaru</a:t>
            </a:r>
            <a:endParaRPr lang="en-US" sz="2000">
              <a:solidFill>
                <a:srgbClr val="080808"/>
              </a:solidFill>
              <a:cs typeface="Calibri" panose="020F0502020204030204"/>
            </a:endParaRPr>
          </a:p>
          <a:p>
            <a:r>
              <a:rPr lang="en-US" sz="2000">
                <a:solidFill>
                  <a:srgbClr val="080808"/>
                </a:solidFill>
                <a:cs typeface="Calibri" panose="020F0502020204030204"/>
              </a:rPr>
              <a:t>Absolvent: Zaharia Andrei-Lucian</a:t>
            </a:r>
          </a:p>
        </p:txBody>
      </p:sp>
      <p:sp>
        <p:nvSpPr>
          <p:cNvPr id="31"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7" descr="Logo, company name&#10;&#10;Description automatically generated">
            <a:extLst>
              <a:ext uri="{FF2B5EF4-FFF2-40B4-BE49-F238E27FC236}">
                <a16:creationId xmlns:a16="http://schemas.microsoft.com/office/drawing/2014/main" id="{C98D6CA6-FE7C-DEB0-611C-639F29BC1A48}"/>
              </a:ext>
            </a:extLst>
          </p:cNvPr>
          <p:cNvPicPr>
            <a:picLocks noChangeAspect="1"/>
          </p:cNvPicPr>
          <p:nvPr/>
        </p:nvPicPr>
        <p:blipFill>
          <a:blip r:embed="rId2"/>
          <a:stretch>
            <a:fillRect/>
          </a:stretch>
        </p:blipFill>
        <p:spPr>
          <a:xfrm>
            <a:off x="4535062" y="1217574"/>
            <a:ext cx="3007576" cy="2988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C8F62-8011-51C5-7975-F3DB24CF370E}"/>
              </a:ext>
            </a:extLst>
          </p:cNvPr>
          <p:cNvSpPr>
            <a:spLocks noGrp="1"/>
          </p:cNvSpPr>
          <p:nvPr>
            <p:ph type="title"/>
          </p:nvPr>
        </p:nvSpPr>
        <p:spPr>
          <a:xfrm>
            <a:off x="643467" y="321734"/>
            <a:ext cx="10905066" cy="1135737"/>
          </a:xfrm>
        </p:spPr>
        <p:txBody>
          <a:bodyPr>
            <a:normAutofit/>
          </a:bodyPr>
          <a:lstStyle/>
          <a:p>
            <a:r>
              <a:rPr lang="en-US" sz="3600">
                <a:cs typeface="Calibri Light"/>
              </a:rPr>
              <a:t>Algoritmul PERT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1A9FACC8-B17D-DFFD-8BBF-643739C4A8DD}"/>
              </a:ext>
            </a:extLst>
          </p:cNvPr>
          <p:cNvPicPr>
            <a:picLocks noGrp="1" noChangeAspect="1"/>
          </p:cNvPicPr>
          <p:nvPr>
            <p:ph idx="1"/>
          </p:nvPr>
        </p:nvPicPr>
        <p:blipFill>
          <a:blip r:embed="rId2"/>
          <a:stretch>
            <a:fillRect/>
          </a:stretch>
        </p:blipFill>
        <p:spPr>
          <a:xfrm>
            <a:off x="2333005" y="1795221"/>
            <a:ext cx="7514947" cy="3915186"/>
          </a:xfrm>
        </p:spPr>
      </p:pic>
    </p:spTree>
    <p:extLst>
      <p:ext uri="{BB962C8B-B14F-4D97-AF65-F5344CB8AC3E}">
        <p14:creationId xmlns:p14="http://schemas.microsoft.com/office/powerpoint/2010/main" val="388861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C8F62-8011-51C5-7975-F3DB24CF370E}"/>
              </a:ext>
            </a:extLst>
          </p:cNvPr>
          <p:cNvSpPr>
            <a:spLocks noGrp="1"/>
          </p:cNvSpPr>
          <p:nvPr>
            <p:ph type="title"/>
          </p:nvPr>
        </p:nvSpPr>
        <p:spPr>
          <a:xfrm>
            <a:off x="643467" y="321734"/>
            <a:ext cx="10905066" cy="1135737"/>
          </a:xfrm>
        </p:spPr>
        <p:txBody>
          <a:bodyPr>
            <a:normAutofit/>
          </a:bodyPr>
          <a:lstStyle/>
          <a:p>
            <a:r>
              <a:rPr lang="en-US" sz="3600">
                <a:cs typeface="Calibri Light"/>
              </a:rPr>
              <a:t>Algoritmul PERT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a:extLst>
              <a:ext uri="{FF2B5EF4-FFF2-40B4-BE49-F238E27FC236}">
                <a16:creationId xmlns:a16="http://schemas.microsoft.com/office/drawing/2014/main" id="{569A0237-768C-5719-783F-D2BD0F8176D6}"/>
              </a:ext>
            </a:extLst>
          </p:cNvPr>
          <p:cNvPicPr>
            <a:picLocks noGrp="1" noChangeAspect="1"/>
          </p:cNvPicPr>
          <p:nvPr>
            <p:ph idx="1"/>
          </p:nvPr>
        </p:nvPicPr>
        <p:blipFill>
          <a:blip r:embed="rId2"/>
          <a:stretch>
            <a:fillRect/>
          </a:stretch>
        </p:blipFill>
        <p:spPr>
          <a:xfrm>
            <a:off x="1979613" y="2126043"/>
            <a:ext cx="7802078" cy="3606936"/>
          </a:xfrm>
        </p:spPr>
      </p:pic>
    </p:spTree>
    <p:extLst>
      <p:ext uri="{BB962C8B-B14F-4D97-AF65-F5344CB8AC3E}">
        <p14:creationId xmlns:p14="http://schemas.microsoft.com/office/powerpoint/2010/main" val="320740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C8F62-8011-51C5-7975-F3DB24CF370E}"/>
              </a:ext>
            </a:extLst>
          </p:cNvPr>
          <p:cNvSpPr>
            <a:spLocks noGrp="1"/>
          </p:cNvSpPr>
          <p:nvPr>
            <p:ph type="title"/>
          </p:nvPr>
        </p:nvSpPr>
        <p:spPr>
          <a:xfrm>
            <a:off x="643467" y="321734"/>
            <a:ext cx="10905066" cy="1135737"/>
          </a:xfrm>
        </p:spPr>
        <p:txBody>
          <a:bodyPr>
            <a:normAutofit/>
          </a:bodyPr>
          <a:lstStyle/>
          <a:p>
            <a:r>
              <a:rPr lang="en-US" sz="3600">
                <a:cs typeface="Calibri Light"/>
              </a:rPr>
              <a:t>Algoritmul PERT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A picture containing timeline&#10;&#10;Description automatically generated">
            <a:extLst>
              <a:ext uri="{FF2B5EF4-FFF2-40B4-BE49-F238E27FC236}">
                <a16:creationId xmlns:a16="http://schemas.microsoft.com/office/drawing/2014/main" id="{42371D71-B886-20F7-BF9B-A7101E5802FF}"/>
              </a:ext>
            </a:extLst>
          </p:cNvPr>
          <p:cNvPicPr>
            <a:picLocks noGrp="1" noChangeAspect="1"/>
          </p:cNvPicPr>
          <p:nvPr>
            <p:ph idx="1"/>
          </p:nvPr>
        </p:nvPicPr>
        <p:blipFill>
          <a:blip r:embed="rId2"/>
          <a:stretch>
            <a:fillRect/>
          </a:stretch>
        </p:blipFill>
        <p:spPr>
          <a:xfrm>
            <a:off x="2432395" y="1800261"/>
            <a:ext cx="7316165" cy="4280589"/>
          </a:xfrm>
        </p:spPr>
      </p:pic>
    </p:spTree>
    <p:extLst>
      <p:ext uri="{BB962C8B-B14F-4D97-AF65-F5344CB8AC3E}">
        <p14:creationId xmlns:p14="http://schemas.microsoft.com/office/powerpoint/2010/main" val="428028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75C6AF0-6823-9749-016C-8AE6FBC6745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a:solidFill>
                  <a:srgbClr val="080808"/>
                </a:solidFill>
                <a:cs typeface="Calibri Light"/>
              </a:rPr>
              <a:t>DEMO TIME</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795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4BBA5-223D-DAE3-F04B-960849748115}"/>
              </a:ext>
            </a:extLst>
          </p:cNvPr>
          <p:cNvSpPr>
            <a:spLocks noGrp="1"/>
          </p:cNvSpPr>
          <p:nvPr>
            <p:ph type="title"/>
          </p:nvPr>
        </p:nvSpPr>
        <p:spPr>
          <a:xfrm>
            <a:off x="643467" y="1698171"/>
            <a:ext cx="3962061" cy="4516360"/>
          </a:xfrm>
        </p:spPr>
        <p:txBody>
          <a:bodyPr anchor="t">
            <a:normAutofit/>
          </a:bodyPr>
          <a:lstStyle/>
          <a:p>
            <a:r>
              <a:rPr lang="en-US" sz="3600">
                <a:cs typeface="Calibri Light"/>
              </a:rPr>
              <a:t>Cuprins</a:t>
            </a:r>
            <a:endParaRPr lang="en-US" sz="3600"/>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C6582D-BCEC-08D9-CA0B-2A2BB500689E}"/>
              </a:ext>
            </a:extLst>
          </p:cNvPr>
          <p:cNvSpPr>
            <a:spLocks noGrp="1"/>
          </p:cNvSpPr>
          <p:nvPr>
            <p:ph idx="1"/>
          </p:nvPr>
        </p:nvSpPr>
        <p:spPr>
          <a:xfrm>
            <a:off x="5070020" y="1698170"/>
            <a:ext cx="6478513" cy="4516361"/>
          </a:xfrm>
        </p:spPr>
        <p:txBody>
          <a:bodyPr vert="horz" lIns="91440" tIns="45720" rIns="91440" bIns="45720" rtlCol="0">
            <a:normAutofit/>
          </a:bodyPr>
          <a:lstStyle/>
          <a:p>
            <a:r>
              <a:rPr lang="en-US" sz="2000">
                <a:cs typeface="Calibri"/>
              </a:rPr>
              <a:t>Ce este Leading Teams Platform ?</a:t>
            </a:r>
          </a:p>
          <a:p>
            <a:r>
              <a:rPr lang="en-US" sz="2000">
                <a:cs typeface="Calibri"/>
              </a:rPr>
              <a:t>Aplicații asemănătoare</a:t>
            </a:r>
          </a:p>
          <a:p>
            <a:r>
              <a:rPr lang="en-US" sz="2000">
                <a:cs typeface="Calibri"/>
              </a:rPr>
              <a:t>Ce iși propune aplicația?</a:t>
            </a:r>
          </a:p>
          <a:p>
            <a:r>
              <a:rPr lang="en-US" sz="2000">
                <a:cs typeface="Calibri"/>
              </a:rPr>
              <a:t>Algoritmul Pert</a:t>
            </a:r>
          </a:p>
          <a:p>
            <a:r>
              <a:rPr lang="en-US" sz="2000">
                <a:cs typeface="Calibri"/>
              </a:rPr>
              <a:t>Demo</a:t>
            </a: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630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42">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985E79B-C3A3-49FD-3F06-D579DA612A30}"/>
              </a:ext>
            </a:extLst>
          </p:cNvPr>
          <p:cNvSpPr>
            <a:spLocks noGrp="1"/>
          </p:cNvSpPr>
          <p:nvPr>
            <p:ph type="title"/>
          </p:nvPr>
        </p:nvSpPr>
        <p:spPr>
          <a:xfrm>
            <a:off x="3093131" y="2353641"/>
            <a:ext cx="6312398"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Ce este Leading Teams Platform?</a:t>
            </a:r>
          </a:p>
        </p:txBody>
      </p:sp>
      <p:sp>
        <p:nvSpPr>
          <p:cNvPr id="47" name="Rectangle 46">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469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CD7B4-2D4D-340D-09C0-9F6DCCB7129C}"/>
              </a:ext>
            </a:extLst>
          </p:cNvPr>
          <p:cNvSpPr>
            <a:spLocks noGrp="1"/>
          </p:cNvSpPr>
          <p:nvPr>
            <p:ph type="title"/>
          </p:nvPr>
        </p:nvSpPr>
        <p:spPr>
          <a:xfrm>
            <a:off x="643467" y="321734"/>
            <a:ext cx="5136416" cy="1135737"/>
          </a:xfrm>
        </p:spPr>
        <p:txBody>
          <a:bodyPr>
            <a:normAutofit/>
          </a:bodyPr>
          <a:lstStyle/>
          <a:p>
            <a:r>
              <a:rPr lang="en-US" sz="3600" dirty="0" err="1">
                <a:cs typeface="Calibri Light" panose="020F0302020204030204"/>
              </a:rPr>
              <a:t>Aplicații</a:t>
            </a:r>
            <a:r>
              <a:rPr lang="en-US" sz="3600" dirty="0">
                <a:cs typeface="Calibri Light" panose="020F0302020204030204"/>
              </a:rPr>
              <a:t> </a:t>
            </a:r>
            <a:r>
              <a:rPr lang="en-US" sz="3600" dirty="0" err="1">
                <a:cs typeface="Calibri Light" panose="020F0302020204030204"/>
              </a:rPr>
              <a:t>asemănătoare</a:t>
            </a:r>
            <a:endParaRPr lang="en-US" sz="3600" dirty="0">
              <a:cs typeface="Calibri Light" panose="020F0302020204030204"/>
            </a:endParaRPr>
          </a:p>
        </p:txBody>
      </p:sp>
      <p:sp>
        <p:nvSpPr>
          <p:cNvPr id="20" name="Content Placeholder 19">
            <a:extLst>
              <a:ext uri="{FF2B5EF4-FFF2-40B4-BE49-F238E27FC236}">
                <a16:creationId xmlns:a16="http://schemas.microsoft.com/office/drawing/2014/main" id="{CFA0F7BA-099F-4E02-A0ED-07856F83BA51}"/>
              </a:ext>
            </a:extLst>
          </p:cNvPr>
          <p:cNvSpPr>
            <a:spLocks noGrp="1"/>
          </p:cNvSpPr>
          <p:nvPr>
            <p:ph idx="1"/>
          </p:nvPr>
        </p:nvSpPr>
        <p:spPr>
          <a:xfrm>
            <a:off x="643468" y="1810859"/>
            <a:ext cx="5229342" cy="3975811"/>
          </a:xfrm>
        </p:spPr>
        <p:txBody>
          <a:bodyPr vert="horz" lIns="91440" tIns="45720" rIns="91440" bIns="45720" rtlCol="0" anchor="t">
            <a:normAutofit/>
          </a:bodyPr>
          <a:lstStyle/>
          <a:p>
            <a:r>
              <a:rPr lang="en-US">
                <a:ea typeface="+mn-lt"/>
                <a:cs typeface="+mn-lt"/>
              </a:rPr>
              <a:t>Monday</a:t>
            </a:r>
          </a:p>
          <a:p>
            <a:r>
              <a:rPr lang="en-US" dirty="0">
                <a:cs typeface="Calibri" panose="020F0502020204030204"/>
              </a:rPr>
              <a:t>Trello</a:t>
            </a:r>
            <a:endParaRPr lang="en-US" dirty="0"/>
          </a:p>
          <a:p>
            <a:r>
              <a:rPr lang="en-US" dirty="0" err="1">
                <a:cs typeface="Calibri" panose="020F0502020204030204"/>
              </a:rPr>
              <a:t>Hygger</a:t>
            </a:r>
            <a:endParaRPr lang="en-US" dirty="0">
              <a:cs typeface="Calibri" panose="020F0502020204030204"/>
            </a:endParaRPr>
          </a:p>
          <a:p>
            <a:r>
              <a:rPr lang="en-US" dirty="0">
                <a:cs typeface="Calibri" panose="020F0502020204030204"/>
              </a:rPr>
              <a:t>Jira</a:t>
            </a:r>
          </a:p>
          <a:p>
            <a:r>
              <a:rPr lang="en-US" dirty="0" err="1">
                <a:cs typeface="Calibri" panose="020F0502020204030204"/>
              </a:rPr>
              <a:t>nTask</a:t>
            </a:r>
            <a:endParaRPr lang="en-US" dirty="0">
              <a:cs typeface="Calibri" panose="020F0502020204030204"/>
            </a:endParaRPr>
          </a:p>
        </p:txBody>
      </p:sp>
      <p:pic>
        <p:nvPicPr>
          <p:cNvPr id="4" name="Picture 4" descr="Graphical user interface, application&#10;&#10;Description automatically generated">
            <a:extLst>
              <a:ext uri="{FF2B5EF4-FFF2-40B4-BE49-F238E27FC236}">
                <a16:creationId xmlns:a16="http://schemas.microsoft.com/office/drawing/2014/main" id="{B23830E6-6847-A194-4D63-3D0999F4B83F}"/>
              </a:ext>
            </a:extLst>
          </p:cNvPr>
          <p:cNvPicPr>
            <a:picLocks noChangeAspect="1"/>
          </p:cNvPicPr>
          <p:nvPr/>
        </p:nvPicPr>
        <p:blipFill rotWithShape="1">
          <a:blip r:embed="rId3"/>
          <a:srcRect t="944" r="2" b="11813"/>
          <a:stretch/>
        </p:blipFill>
        <p:spPr>
          <a:xfrm>
            <a:off x="6412117" y="-2"/>
            <a:ext cx="5779884" cy="3429000"/>
          </a:xfrm>
          <a:prstGeom prst="rect">
            <a:avLst/>
          </a:prstGeom>
        </p:spPr>
      </p:pic>
      <p:grpSp>
        <p:nvGrpSpPr>
          <p:cNvPr id="25" name="Group 2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omputer&#10;&#10;Description automatically generated">
            <a:extLst>
              <a:ext uri="{FF2B5EF4-FFF2-40B4-BE49-F238E27FC236}">
                <a16:creationId xmlns:a16="http://schemas.microsoft.com/office/drawing/2014/main" id="{EAC34BA2-865D-118B-5D4E-5DAD7D47B46F}"/>
              </a:ext>
            </a:extLst>
          </p:cNvPr>
          <p:cNvPicPr>
            <a:picLocks noChangeAspect="1"/>
          </p:cNvPicPr>
          <p:nvPr/>
        </p:nvPicPr>
        <p:blipFill rotWithShape="1">
          <a:blip r:embed="rId4"/>
          <a:srcRect l="18670" r="1" b="1"/>
          <a:stretch/>
        </p:blipFill>
        <p:spPr>
          <a:xfrm>
            <a:off x="6412116" y="3429002"/>
            <a:ext cx="5779884" cy="3428999"/>
          </a:xfrm>
          <a:prstGeom prst="rect">
            <a:avLst/>
          </a:prstGeom>
        </p:spPr>
      </p:pic>
      <p:sp>
        <p:nvSpPr>
          <p:cNvPr id="6" name="TextBox 5">
            <a:extLst>
              <a:ext uri="{FF2B5EF4-FFF2-40B4-BE49-F238E27FC236}">
                <a16:creationId xmlns:a16="http://schemas.microsoft.com/office/drawing/2014/main" id="{1BD26D43-CDD6-849D-D00B-7E17218E89A2}"/>
              </a:ext>
            </a:extLst>
          </p:cNvPr>
          <p:cNvSpPr txBox="1"/>
          <p:nvPr/>
        </p:nvSpPr>
        <p:spPr>
          <a:xfrm>
            <a:off x="9184887" y="3386253"/>
            <a:ext cx="14515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FFFF"/>
                </a:solidFill>
              </a:rPr>
              <a:t>Monday</a:t>
            </a:r>
            <a:endParaRPr lang="en-US" sz="1200">
              <a:solidFill>
                <a:srgbClr val="FFFFFF"/>
              </a:solidFill>
              <a:cs typeface="Calibri"/>
            </a:endParaRPr>
          </a:p>
        </p:txBody>
      </p:sp>
    </p:spTree>
    <p:extLst>
      <p:ext uri="{BB962C8B-B14F-4D97-AF65-F5344CB8AC3E}">
        <p14:creationId xmlns:p14="http://schemas.microsoft.com/office/powerpoint/2010/main" val="145574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71657-F771-FB18-2311-452439717C80}"/>
              </a:ext>
            </a:extLst>
          </p:cNvPr>
          <p:cNvSpPr>
            <a:spLocks noGrp="1"/>
          </p:cNvSpPr>
          <p:nvPr>
            <p:ph type="title"/>
          </p:nvPr>
        </p:nvSpPr>
        <p:spPr>
          <a:xfrm>
            <a:off x="643467" y="321734"/>
            <a:ext cx="10905066" cy="1135737"/>
          </a:xfrm>
        </p:spPr>
        <p:txBody>
          <a:bodyPr>
            <a:normAutofit/>
          </a:bodyPr>
          <a:lstStyle/>
          <a:p>
            <a:r>
              <a:rPr lang="en-US" sz="3600">
                <a:cs typeface="Calibri Light"/>
              </a:rPr>
              <a:t>Ce iși propune aplicația?</a:t>
            </a:r>
          </a:p>
        </p:txBody>
      </p:sp>
      <p:sp>
        <p:nvSpPr>
          <p:cNvPr id="3" name="Content Placeholder 2">
            <a:extLst>
              <a:ext uri="{FF2B5EF4-FFF2-40B4-BE49-F238E27FC236}">
                <a16:creationId xmlns:a16="http://schemas.microsoft.com/office/drawing/2014/main" id="{0B73FE5C-2C85-99BB-CF5C-99D4A97600C2}"/>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ro" sz="2000" dirty="0">
                <a:ea typeface="+mn-lt"/>
                <a:cs typeface="+mn-lt"/>
              </a:rPr>
              <a:t>     Aplicația își propune să creeze o platformă în care să puteți dezvolta și analiza performanța membrilor echipei. Acesta va oferi următoarele:</a:t>
            </a:r>
            <a:endParaRPr lang="en-US" sz="2000" dirty="0">
              <a:ea typeface="+mn-lt"/>
              <a:cs typeface="Calibri" panose="020F0502020204030204"/>
            </a:endParaRPr>
          </a:p>
          <a:p>
            <a:pPr marL="0" indent="0">
              <a:buNone/>
            </a:pPr>
            <a:endParaRPr lang="ro" sz="2000" dirty="0">
              <a:cs typeface="Calibri"/>
            </a:endParaRPr>
          </a:p>
          <a:p>
            <a:pPr lvl="2"/>
            <a:r>
              <a:rPr lang="ro" sz="1800" dirty="0">
                <a:cs typeface="Calibri"/>
              </a:rPr>
              <a:t>Stabilirea obiectivului WHAT individual pentru fiecare membru al echipei.</a:t>
            </a:r>
          </a:p>
          <a:p>
            <a:pPr lvl="2"/>
            <a:r>
              <a:rPr lang="ro" sz="1800" dirty="0">
                <a:cs typeface="Calibri"/>
              </a:rPr>
              <a:t>Stabilirea obiectivului HOW individual pentru fiecare membru al echipei.</a:t>
            </a:r>
          </a:p>
          <a:p>
            <a:pPr lvl="2"/>
            <a:r>
              <a:rPr lang="ro" sz="1800" dirty="0">
                <a:cs typeface="Calibri"/>
              </a:rPr>
              <a:t>Evaluarea performanței membrilor echipei.</a:t>
            </a:r>
          </a:p>
          <a:p>
            <a:pPr lvl="2"/>
            <a:r>
              <a:rPr lang="ro" sz="1800" dirty="0">
                <a:cs typeface="Calibri"/>
              </a:rPr>
              <a:t>Vizualizarea grafica a timpului estimativ de terminare a unui obiectiv WHAT.</a:t>
            </a:r>
          </a:p>
          <a:p>
            <a:pPr lvl="2"/>
            <a:r>
              <a:rPr lang="ro" sz="1800" dirty="0">
                <a:cs typeface="Calibri"/>
              </a:rPr>
              <a:t>Managementul angajaților prin adăugarea/eliminarea acestora din echipă.</a:t>
            </a:r>
          </a:p>
          <a:p>
            <a:pPr lvl="2"/>
            <a:r>
              <a:rPr lang="ro" sz="1800" dirty="0">
                <a:cs typeface="Calibri"/>
              </a:rPr>
              <a:t>Posibilitatea de a modifica informațiile utilizatorilor.</a:t>
            </a:r>
          </a:p>
          <a:p>
            <a:pPr lvl="2"/>
            <a:r>
              <a:rPr lang="ro" sz="1800" dirty="0">
                <a:cs typeface="Calibri"/>
              </a:rPr>
              <a:t>Abilitatea de a vedea profilul fiecărui utilizator.</a:t>
            </a:r>
          </a:p>
          <a:p>
            <a:pPr lvl="2"/>
            <a:r>
              <a:rPr lang="ro" sz="1800" dirty="0">
                <a:cs typeface="Calibri"/>
              </a:rPr>
              <a:t>Posibilitatea de a modifica sau șterge diferite obiective.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596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42">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985E79B-C3A3-49FD-3F06-D579DA612A30}"/>
              </a:ext>
            </a:extLst>
          </p:cNvPr>
          <p:cNvSpPr>
            <a:spLocks noGrp="1"/>
          </p:cNvSpPr>
          <p:nvPr>
            <p:ph type="title"/>
          </p:nvPr>
        </p:nvSpPr>
        <p:spPr>
          <a:xfrm>
            <a:off x="3093131" y="2353641"/>
            <a:ext cx="6312398"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Ce </a:t>
            </a:r>
            <a:r>
              <a:rPr lang="en-US" sz="3600" kern="1200" dirty="0" err="1">
                <a:solidFill>
                  <a:srgbClr val="080808"/>
                </a:solidFill>
                <a:latin typeface="+mj-lt"/>
                <a:ea typeface="+mj-ea"/>
                <a:cs typeface="+mj-cs"/>
              </a:rPr>
              <a:t>este</a:t>
            </a:r>
            <a:r>
              <a:rPr lang="en-US" sz="3600" kern="1200" dirty="0">
                <a:solidFill>
                  <a:srgbClr val="080808"/>
                </a:solidFill>
                <a:latin typeface="+mj-lt"/>
                <a:ea typeface="+mj-ea"/>
                <a:cs typeface="+mj-cs"/>
              </a:rPr>
              <a:t> PERT?</a:t>
            </a:r>
          </a:p>
        </p:txBody>
      </p:sp>
      <p:sp>
        <p:nvSpPr>
          <p:cNvPr id="47" name="Rectangle 46">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725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D824-DFFF-B4CA-F9B0-34F20EB264FA}"/>
              </a:ext>
            </a:extLst>
          </p:cNvPr>
          <p:cNvSpPr>
            <a:spLocks noGrp="1"/>
          </p:cNvSpPr>
          <p:nvPr>
            <p:ph type="title"/>
          </p:nvPr>
        </p:nvSpPr>
        <p:spPr/>
        <p:txBody>
          <a:bodyPr/>
          <a:lstStyle/>
          <a:p>
            <a:pPr algn="ctr"/>
            <a:r>
              <a:rPr lang="en-US" err="1">
                <a:cs typeface="Calibri Light" panose="020F0302020204030204"/>
              </a:rPr>
              <a:t>Algoritmul</a:t>
            </a:r>
            <a:r>
              <a:rPr lang="en-US">
                <a:cs typeface="Calibri Light" panose="020F0302020204030204"/>
              </a:rPr>
              <a:t> PERT</a:t>
            </a:r>
          </a:p>
        </p:txBody>
      </p:sp>
      <p:pic>
        <p:nvPicPr>
          <p:cNvPr id="4" name="Picture 4" descr="Chart&#10;&#10;Description automatically generated">
            <a:extLst>
              <a:ext uri="{FF2B5EF4-FFF2-40B4-BE49-F238E27FC236}">
                <a16:creationId xmlns:a16="http://schemas.microsoft.com/office/drawing/2014/main" id="{53225BD3-5BA5-8EE8-9482-323ACA9C3C70}"/>
              </a:ext>
            </a:extLst>
          </p:cNvPr>
          <p:cNvPicPr>
            <a:picLocks noGrp="1" noChangeAspect="1"/>
          </p:cNvPicPr>
          <p:nvPr>
            <p:ph idx="1"/>
          </p:nvPr>
        </p:nvPicPr>
        <p:blipFill>
          <a:blip r:embed="rId3"/>
          <a:stretch>
            <a:fillRect/>
          </a:stretch>
        </p:blipFill>
        <p:spPr>
          <a:xfrm>
            <a:off x="1693745" y="1925840"/>
            <a:ext cx="9043346" cy="4207774"/>
          </a:xfrm>
        </p:spPr>
      </p:pic>
    </p:spTree>
    <p:extLst>
      <p:ext uri="{BB962C8B-B14F-4D97-AF65-F5344CB8AC3E}">
        <p14:creationId xmlns:p14="http://schemas.microsoft.com/office/powerpoint/2010/main" val="75531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C8F62-8011-51C5-7975-F3DB24CF370E}"/>
              </a:ext>
            </a:extLst>
          </p:cNvPr>
          <p:cNvSpPr>
            <a:spLocks noGrp="1"/>
          </p:cNvSpPr>
          <p:nvPr>
            <p:ph type="title"/>
          </p:nvPr>
        </p:nvSpPr>
        <p:spPr>
          <a:xfrm>
            <a:off x="643467" y="321734"/>
            <a:ext cx="10905066" cy="1135737"/>
          </a:xfrm>
        </p:spPr>
        <p:txBody>
          <a:bodyPr>
            <a:normAutofit/>
          </a:bodyPr>
          <a:lstStyle/>
          <a:p>
            <a:r>
              <a:rPr lang="en-US" sz="3600">
                <a:cs typeface="Calibri Light"/>
              </a:rPr>
              <a:t>Algoritmul PERT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picture containing text, pool ball, pool table, poolroom&#10;&#10;Description automatically generated">
            <a:extLst>
              <a:ext uri="{FF2B5EF4-FFF2-40B4-BE49-F238E27FC236}">
                <a16:creationId xmlns:a16="http://schemas.microsoft.com/office/drawing/2014/main" id="{036A7B5F-3643-8C16-0C6B-27345B7ABB7C}"/>
              </a:ext>
            </a:extLst>
          </p:cNvPr>
          <p:cNvPicPr>
            <a:picLocks noChangeAspect="1"/>
          </p:cNvPicPr>
          <p:nvPr/>
        </p:nvPicPr>
        <p:blipFill>
          <a:blip r:embed="rId2"/>
          <a:stretch>
            <a:fillRect/>
          </a:stretch>
        </p:blipFill>
        <p:spPr>
          <a:xfrm>
            <a:off x="2567581" y="2266202"/>
            <a:ext cx="6562429" cy="279910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589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C8F62-8011-51C5-7975-F3DB24CF370E}"/>
              </a:ext>
            </a:extLst>
          </p:cNvPr>
          <p:cNvSpPr>
            <a:spLocks noGrp="1"/>
          </p:cNvSpPr>
          <p:nvPr>
            <p:ph type="title"/>
          </p:nvPr>
        </p:nvSpPr>
        <p:spPr>
          <a:xfrm>
            <a:off x="643467" y="321734"/>
            <a:ext cx="10905066" cy="1135737"/>
          </a:xfrm>
        </p:spPr>
        <p:txBody>
          <a:bodyPr>
            <a:normAutofit/>
          </a:bodyPr>
          <a:lstStyle/>
          <a:p>
            <a:r>
              <a:rPr lang="en-US" sz="3600">
                <a:cs typeface="Calibri Light"/>
              </a:rPr>
              <a:t>Algoritmul PERT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4" descr="A picture containing icon&#10;&#10;Description automatically generated">
            <a:extLst>
              <a:ext uri="{FF2B5EF4-FFF2-40B4-BE49-F238E27FC236}">
                <a16:creationId xmlns:a16="http://schemas.microsoft.com/office/drawing/2014/main" id="{C1AA7A17-CF0E-9041-784D-8857618A170B}"/>
              </a:ext>
            </a:extLst>
          </p:cNvPr>
          <p:cNvPicPr>
            <a:picLocks noChangeAspect="1"/>
          </p:cNvPicPr>
          <p:nvPr/>
        </p:nvPicPr>
        <p:blipFill>
          <a:blip r:embed="rId2"/>
          <a:stretch>
            <a:fillRect/>
          </a:stretch>
        </p:blipFill>
        <p:spPr>
          <a:xfrm>
            <a:off x="2085010" y="2032819"/>
            <a:ext cx="8021981" cy="3686881"/>
          </a:xfrm>
          <a:prstGeom prst="rect">
            <a:avLst/>
          </a:prstGeom>
        </p:spPr>
      </p:pic>
    </p:spTree>
    <p:extLst>
      <p:ext uri="{BB962C8B-B14F-4D97-AF65-F5344CB8AC3E}">
        <p14:creationId xmlns:p14="http://schemas.microsoft.com/office/powerpoint/2010/main" val="2091567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621</Words>
  <Application>Microsoft Office PowerPoint</Application>
  <PresentationFormat>Widescreen</PresentationFormat>
  <Paragraphs>45</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Cuprins</vt:lpstr>
      <vt:lpstr>Ce este Leading Teams Platform?</vt:lpstr>
      <vt:lpstr>Aplicații asemănătoare</vt:lpstr>
      <vt:lpstr>Ce iși propune aplicația?</vt:lpstr>
      <vt:lpstr>Ce este PERT?</vt:lpstr>
      <vt:lpstr>Algoritmul PERT</vt:lpstr>
      <vt:lpstr>Algoritmul PERT</vt:lpstr>
      <vt:lpstr>Algoritmul PERT</vt:lpstr>
      <vt:lpstr>Algoritmul PERT</vt:lpstr>
      <vt:lpstr>Algoritmul PERT</vt:lpstr>
      <vt:lpstr>Algoritmul PERT</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Andrei Zaharia</cp:lastModifiedBy>
  <cp:revision>5</cp:revision>
  <dcterms:created xsi:type="dcterms:W3CDTF">2022-06-23T13:44:15Z</dcterms:created>
  <dcterms:modified xsi:type="dcterms:W3CDTF">2022-06-29T14:36:58Z</dcterms:modified>
</cp:coreProperties>
</file>