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62" r:id="rId4"/>
    <p:sldId id="301" r:id="rId5"/>
    <p:sldId id="302" r:id="rId6"/>
    <p:sldId id="303" r:id="rId7"/>
    <p:sldId id="330" r:id="rId8"/>
    <p:sldId id="331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0" r:id="rId17"/>
    <p:sldId id="311" r:id="rId18"/>
    <p:sldId id="279" r:id="rId19"/>
    <p:sldId id="312" r:id="rId20"/>
    <p:sldId id="282" r:id="rId21"/>
    <p:sldId id="283" r:id="rId22"/>
    <p:sldId id="284" r:id="rId23"/>
    <p:sldId id="285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8" r:id="rId38"/>
    <p:sldId id="327" r:id="rId39"/>
    <p:sldId id="329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70972" autoAdjust="0"/>
  </p:normalViewPr>
  <p:slideViewPr>
    <p:cSldViewPr snapToGrid="0" snapToObjects="1">
      <p:cViewPr varScale="1">
        <p:scale>
          <a:sx n="75" d="100"/>
          <a:sy n="75" d="100"/>
        </p:scale>
        <p:origin x="22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0FE-4C24-4F55-9336-F985A032D2D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63C5-95AA-422A-9476-1DCB5E49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z="1800" dirty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0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CountDigitFrequency.java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user</a:t>
            </a:r>
            <a:r>
              <a:rPr lang="en-US" baseline="0" dirty="0"/>
              <a:t> inputs a string of numbers and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program will </a:t>
            </a:r>
            <a:r>
              <a:rPr lang="en-US" dirty="0"/>
              <a:t>count the frequency</a:t>
            </a:r>
            <a:r>
              <a:rPr lang="en-US" baseline="0" dirty="0"/>
              <a:t> for each digit from 0 to 9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CountDigitFrequency2.java = array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en-US" baseline="0" dirty="0"/>
              <a:t> value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Int</a:t>
            </a:r>
            <a:r>
              <a:rPr lang="en-US" baseline="0" dirty="0"/>
              <a:t> = 0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Boolean = false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String =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steps:</a:t>
            </a:r>
          </a:p>
          <a:p>
            <a:pPr marL="228600" indent="-228600">
              <a:buAutoNum type="arabicPeriod"/>
            </a:pPr>
            <a:r>
              <a:rPr lang="en-US" dirty="0"/>
              <a:t>Reserve</a:t>
            </a:r>
            <a:r>
              <a:rPr lang="en-US" baseline="0" dirty="0"/>
              <a:t> a memory</a:t>
            </a:r>
          </a:p>
          <a:p>
            <a:pPr marL="228600" indent="-228600">
              <a:buAutoNum type="arabicPeriod"/>
            </a:pPr>
            <a:r>
              <a:rPr lang="en-US" baseline="0" dirty="0"/>
              <a:t>Access to assign value</a:t>
            </a:r>
          </a:p>
          <a:p>
            <a:pPr marL="228600" indent="-228600">
              <a:buAutoNum type="arabicPeriod"/>
            </a:pPr>
            <a:r>
              <a:rPr lang="en-US" baseline="0" dirty="0"/>
              <a:t>Access to read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index = 0</a:t>
            </a:r>
          </a:p>
          <a:p>
            <a:r>
              <a:rPr lang="en-US" dirty="0"/>
              <a:t>End index</a:t>
            </a:r>
            <a:r>
              <a:rPr lang="en-US" baseline="0" dirty="0"/>
              <a:t> = 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assignment</a:t>
            </a:r>
            <a:r>
              <a:rPr lang="en-US" baseline="0" dirty="0"/>
              <a:t> from the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en-US" baseline="0" dirty="0"/>
              <a:t> traversal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Array.length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763D87A1-E3A3-441B-9378-504902C93A57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BDC6-6C52-4AC9-A2B2-08CE19293DA9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B68C-BA2A-4C13-BB27-C30C4AE85A2D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08AC-180A-4D14-8CDF-5203D8651051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21424157-0B86-4899-B036-6246C537F268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</p:spTree>
    <p:extLst>
      <p:ext uri="{BB962C8B-B14F-4D97-AF65-F5344CB8AC3E}">
        <p14:creationId xmlns:p14="http://schemas.microsoft.com/office/powerpoint/2010/main" val="30878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1E449E3F-C896-4C31-84AF-8142D91FEE8E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37CC7CB1-C47F-4E05-9B97-EB090960C349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4D762509-A836-4D23-9089-575E74F1A361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907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DF4-C996-455B-A08B-A9D001956430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5E-0812-4FB1-A8E9-B6A627218585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95B-13F1-4251-9817-164852FA03C2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952-36F1-4C12-9753-6F96D8446FF8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9056-5EF7-4416-9302-91C50B56682C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7BA4-27BF-4F6D-8965-D2D7AF84CFDA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  <p:sldLayoutId id="2147483664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310307"/>
            <a:ext cx="5591710" cy="1470025"/>
          </a:xfrm>
        </p:spPr>
        <p:txBody>
          <a:bodyPr>
            <a:normAutofit/>
          </a:bodyPr>
          <a:lstStyle/>
          <a:p>
            <a:r>
              <a:rPr lang="en-US" sz="4200" dirty="0"/>
              <a:t>Arrays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66490" y="3427840"/>
            <a:ext cx="5591710" cy="1752600"/>
          </a:xfrm>
        </p:spPr>
        <p:txBody>
          <a:bodyPr/>
          <a:lstStyle/>
          <a:p>
            <a:r>
              <a:rPr lang="en-US" dirty="0"/>
              <a:t>Searching &amp; Sorting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of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3300" y="1854200"/>
            <a:ext cx="3060700" cy="3949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9303" y="2755900"/>
            <a:ext cx="13276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9019" y="2024063"/>
            <a:ext cx="289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first element in an array is at the index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0939" y="5059363"/>
            <a:ext cx="28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NOT 1 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1846838"/>
            <a:ext cx="3060700" cy="3949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85203" y="2862838"/>
            <a:ext cx="23887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n-</a:t>
            </a:r>
            <a:r>
              <a:rPr lang="en-US" sz="9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2119" y="2016701"/>
            <a:ext cx="289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last element of an array with n elements is at the index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4039" y="5052001"/>
            <a:ext cx="28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NOT n !!</a:t>
            </a:r>
          </a:p>
        </p:txBody>
      </p:sp>
      <p:pic>
        <p:nvPicPr>
          <p:cNvPr id="6" name="Picture 4" descr="J0343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712115"/>
            <a:ext cx="194945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</a:t>
            </a:r>
            <a:r>
              <a:rPr lang="en-US" i="1" dirty="0">
                <a:solidFill>
                  <a:srgbClr val="7030A0"/>
                </a:solidFill>
              </a:rPr>
              <a:t>explicitly assign value to each element</a:t>
            </a:r>
            <a:r>
              <a:rPr lang="en-US" dirty="0"/>
              <a:t> in the array at the time it is initialized.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283200" y="1065812"/>
            <a:ext cx="3526810" cy="1651988"/>
          </a:xfrm>
          <a:custGeom>
            <a:avLst/>
            <a:gdLst>
              <a:gd name="connsiteX0" fmla="*/ 3098800 w 3526810"/>
              <a:gd name="connsiteY0" fmla="*/ 1651988 h 1651988"/>
              <a:gd name="connsiteX1" fmla="*/ 3517900 w 3526810"/>
              <a:gd name="connsiteY1" fmla="*/ 1080488 h 1651988"/>
              <a:gd name="connsiteX2" fmla="*/ 3149600 w 3526810"/>
              <a:gd name="connsiteY2" fmla="*/ 483588 h 1651988"/>
              <a:gd name="connsiteX3" fmla="*/ 838200 w 3526810"/>
              <a:gd name="connsiteY3" fmla="*/ 988 h 1651988"/>
              <a:gd name="connsiteX4" fmla="*/ 0 w 3526810"/>
              <a:gd name="connsiteY4" fmla="*/ 610588 h 165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810" h="1651988">
                <a:moveTo>
                  <a:pt x="3098800" y="1651988"/>
                </a:moveTo>
                <a:cubicBezTo>
                  <a:pt x="3304116" y="1463604"/>
                  <a:pt x="3509433" y="1275221"/>
                  <a:pt x="3517900" y="1080488"/>
                </a:cubicBezTo>
                <a:cubicBezTo>
                  <a:pt x="3526367" y="885755"/>
                  <a:pt x="3596217" y="663505"/>
                  <a:pt x="3149600" y="483588"/>
                </a:cubicBezTo>
                <a:cubicBezTo>
                  <a:pt x="2702983" y="303671"/>
                  <a:pt x="1363133" y="-20179"/>
                  <a:pt x="838200" y="988"/>
                </a:cubicBezTo>
                <a:cubicBezTo>
                  <a:pt x="313267" y="22155"/>
                  <a:pt x="156633" y="316371"/>
                  <a:pt x="0" y="61058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0400" y="2717800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87400" y="2827338"/>
            <a:ext cx="5041900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[] a = {1,2,3,4,5};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[] programs =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{“ADME”, ”AERO”, “ICE”, ”NANO”};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allTrue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{true, true, true};</a:t>
            </a:r>
          </a:p>
        </p:txBody>
      </p:sp>
      <p:sp>
        <p:nvSpPr>
          <p:cNvPr id="8" name="Freeform 7"/>
          <p:cNvSpPr/>
          <p:nvPr/>
        </p:nvSpPr>
        <p:spPr>
          <a:xfrm rot="20912056">
            <a:off x="5435251" y="2700366"/>
            <a:ext cx="3489502" cy="1418740"/>
          </a:xfrm>
          <a:custGeom>
            <a:avLst/>
            <a:gdLst>
              <a:gd name="connsiteX0" fmla="*/ 3424326 w 3489502"/>
              <a:gd name="connsiteY0" fmla="*/ 694818 h 1418740"/>
              <a:gd name="connsiteX1" fmla="*/ 3106826 w 3489502"/>
              <a:gd name="connsiteY1" fmla="*/ 1177418 h 1418740"/>
              <a:gd name="connsiteX2" fmla="*/ 503326 w 3489502"/>
              <a:gd name="connsiteY2" fmla="*/ 1393318 h 1418740"/>
              <a:gd name="connsiteX3" fmla="*/ 8026 w 3489502"/>
              <a:gd name="connsiteY3" fmla="*/ 605918 h 1418740"/>
              <a:gd name="connsiteX4" fmla="*/ 655726 w 3489502"/>
              <a:gd name="connsiteY4" fmla="*/ 21718 h 1418740"/>
              <a:gd name="connsiteX5" fmla="*/ 2992526 w 3489502"/>
              <a:gd name="connsiteY5" fmla="*/ 237618 h 1418740"/>
              <a:gd name="connsiteX6" fmla="*/ 3284626 w 3489502"/>
              <a:gd name="connsiteY6" fmla="*/ 1279018 h 141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9502" h="1418740">
                <a:moveTo>
                  <a:pt x="3424326" y="694818"/>
                </a:moveTo>
                <a:cubicBezTo>
                  <a:pt x="3508992" y="877909"/>
                  <a:pt x="3593659" y="1061001"/>
                  <a:pt x="3106826" y="1177418"/>
                </a:cubicBezTo>
                <a:cubicBezTo>
                  <a:pt x="2619993" y="1293835"/>
                  <a:pt x="1019793" y="1488568"/>
                  <a:pt x="503326" y="1393318"/>
                </a:cubicBezTo>
                <a:cubicBezTo>
                  <a:pt x="-13141" y="1298068"/>
                  <a:pt x="-17374" y="834518"/>
                  <a:pt x="8026" y="605918"/>
                </a:cubicBezTo>
                <a:cubicBezTo>
                  <a:pt x="33426" y="377318"/>
                  <a:pt x="158309" y="83101"/>
                  <a:pt x="655726" y="21718"/>
                </a:cubicBezTo>
                <a:cubicBezTo>
                  <a:pt x="1153143" y="-39665"/>
                  <a:pt x="2554376" y="28068"/>
                  <a:pt x="2992526" y="237618"/>
                </a:cubicBezTo>
                <a:cubicBezTo>
                  <a:pt x="3430676" y="447168"/>
                  <a:pt x="3357651" y="863093"/>
                  <a:pt x="3284626" y="1279018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 rot="20912056">
            <a:off x="5602027" y="2872083"/>
            <a:ext cx="2965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/>
              <a:t>instead of letting them be the default values at initialization of the array</a:t>
            </a:r>
            <a:endParaRPr lang="th-TH" altLang="en-US" sz="2000" b="0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11188" y="5328444"/>
            <a:ext cx="8027648" cy="79216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a;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= {1,2,3,4,5}; // This is invalid.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" y="5130800"/>
            <a:ext cx="814695" cy="8146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!!!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134100" y="4579353"/>
            <a:ext cx="2768600" cy="876669"/>
          </a:xfrm>
          <a:prstGeom prst="wedgeRoundRectCallout">
            <a:avLst>
              <a:gd name="adj1" fmla="val -62570"/>
              <a:gd name="adj2" fmla="val 9339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ONLY be used in the same statement where the variable is declared.</a:t>
            </a:r>
          </a:p>
        </p:txBody>
      </p:sp>
    </p:spTree>
    <p:extLst>
      <p:ext uri="{BB962C8B-B14F-4D97-AF65-F5344CB8AC3E}">
        <p14:creationId xmlns:p14="http://schemas.microsoft.com/office/powerpoint/2010/main" val="41238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900" y="1765300"/>
            <a:ext cx="8496300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programs 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= {“NANO”, “ADME”, “ICE”,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“AERO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programs.length;i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(programs[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Freeform 7"/>
          <p:cNvSpPr/>
          <p:nvPr/>
        </p:nvSpPr>
        <p:spPr>
          <a:xfrm rot="206051">
            <a:off x="4229100" y="3492483"/>
            <a:ext cx="965200" cy="63517"/>
          </a:xfrm>
          <a:custGeom>
            <a:avLst/>
            <a:gdLst>
              <a:gd name="connsiteX0" fmla="*/ 0 w 965200"/>
              <a:gd name="connsiteY0" fmla="*/ 63517 h 63517"/>
              <a:gd name="connsiteX1" fmla="*/ 127000 w 965200"/>
              <a:gd name="connsiteY1" fmla="*/ 38117 h 63517"/>
              <a:gd name="connsiteX2" fmla="*/ 203200 w 965200"/>
              <a:gd name="connsiteY2" fmla="*/ 25417 h 63517"/>
              <a:gd name="connsiteX3" fmla="*/ 901700 w 965200"/>
              <a:gd name="connsiteY3" fmla="*/ 12717 h 63517"/>
              <a:gd name="connsiteX4" fmla="*/ 965200 w 965200"/>
              <a:gd name="connsiteY4" fmla="*/ 17 h 6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200" h="63517">
                <a:moveTo>
                  <a:pt x="0" y="63517"/>
                </a:moveTo>
                <a:cubicBezTo>
                  <a:pt x="42333" y="55050"/>
                  <a:pt x="84416" y="45214"/>
                  <a:pt x="127000" y="38117"/>
                </a:cubicBezTo>
                <a:cubicBezTo>
                  <a:pt x="152400" y="33884"/>
                  <a:pt x="177463" y="26261"/>
                  <a:pt x="203200" y="25417"/>
                </a:cubicBezTo>
                <a:cubicBezTo>
                  <a:pt x="435947" y="17786"/>
                  <a:pt x="668867" y="16950"/>
                  <a:pt x="901700" y="12717"/>
                </a:cubicBezTo>
                <a:cubicBezTo>
                  <a:pt x="956607" y="-1010"/>
                  <a:pt x="935046" y="17"/>
                  <a:pt x="965200" y="1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21207716">
            <a:off x="3200399" y="4860626"/>
            <a:ext cx="5219700" cy="102250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1207716">
            <a:off x="3441699" y="5051843"/>
            <a:ext cx="477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attribute of an array whose value equals the number of slots.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91100" y="3594100"/>
            <a:ext cx="2902487" cy="1244600"/>
          </a:xfrm>
          <a:custGeom>
            <a:avLst/>
            <a:gdLst>
              <a:gd name="connsiteX0" fmla="*/ 2057400 w 2902487"/>
              <a:gd name="connsiteY0" fmla="*/ 1244600 h 1244600"/>
              <a:gd name="connsiteX1" fmla="*/ 2781300 w 2902487"/>
              <a:gd name="connsiteY1" fmla="*/ 889000 h 1244600"/>
              <a:gd name="connsiteX2" fmla="*/ 2692400 w 2902487"/>
              <a:gd name="connsiteY2" fmla="*/ 114300 h 1244600"/>
              <a:gd name="connsiteX3" fmla="*/ 774700 w 2902487"/>
              <a:gd name="connsiteY3" fmla="*/ 165100 h 1244600"/>
              <a:gd name="connsiteX4" fmla="*/ 0 w 2902487"/>
              <a:gd name="connsiteY4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487" h="1244600">
                <a:moveTo>
                  <a:pt x="2057400" y="1244600"/>
                </a:moveTo>
                <a:cubicBezTo>
                  <a:pt x="2366433" y="1160991"/>
                  <a:pt x="2675467" y="1077383"/>
                  <a:pt x="2781300" y="889000"/>
                </a:cubicBezTo>
                <a:cubicBezTo>
                  <a:pt x="2887133" y="700617"/>
                  <a:pt x="3026833" y="234950"/>
                  <a:pt x="2692400" y="114300"/>
                </a:cubicBezTo>
                <a:cubicBezTo>
                  <a:pt x="2357967" y="-6350"/>
                  <a:pt x="1223433" y="184150"/>
                  <a:pt x="774700" y="165100"/>
                </a:cubicBezTo>
                <a:cubicBezTo>
                  <a:pt x="325967" y="146050"/>
                  <a:pt x="162983" y="73025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Array Variables are Reference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7850" y="2141538"/>
            <a:ext cx="3342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{31,30,35,28};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7850" y="3408363"/>
            <a:ext cx="2590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99;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188"/>
          <p:cNvGrpSpPr>
            <a:grpSpLocks/>
          </p:cNvGrpSpPr>
          <p:nvPr/>
        </p:nvGrpSpPr>
        <p:grpSpPr bwMode="auto">
          <a:xfrm>
            <a:off x="4897438" y="1709738"/>
            <a:ext cx="3062287" cy="792162"/>
            <a:chOff x="3016" y="1253"/>
            <a:chExt cx="1929" cy="499"/>
          </a:xfrm>
        </p:grpSpPr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016" y="1253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 err="1">
                  <a:latin typeface="Courier New" pitchFamily="49" charset="0"/>
                </a:rPr>
                <a:t>numStudent</a:t>
              </a:r>
              <a:endParaRPr lang="th-TH" altLang="en-US" sz="1200" dirty="0">
                <a:latin typeface="Courier New" pitchFamily="49" charset="0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3198" y="1525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3288" y="161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80"/>
            <p:cNvSpPr>
              <a:spLocks noChangeArrowheads="1"/>
            </p:cNvSpPr>
            <p:nvPr/>
          </p:nvSpPr>
          <p:spPr bwMode="auto">
            <a:xfrm>
              <a:off x="3243" y="1571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1"/>
            <p:cNvSpPr>
              <a:spLocks noChangeArrowheads="1"/>
            </p:cNvSpPr>
            <p:nvPr/>
          </p:nvSpPr>
          <p:spPr bwMode="auto">
            <a:xfrm>
              <a:off x="4695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5" name="Rectangle 148"/>
            <p:cNvSpPr>
              <a:spLocks noChangeArrowheads="1"/>
            </p:cNvSpPr>
            <p:nvPr/>
          </p:nvSpPr>
          <p:spPr bwMode="auto">
            <a:xfrm>
              <a:off x="4447" y="1525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35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6" name="Rectangle 145"/>
            <p:cNvSpPr>
              <a:spLocks noChangeArrowheads="1"/>
            </p:cNvSpPr>
            <p:nvPr/>
          </p:nvSpPr>
          <p:spPr bwMode="auto">
            <a:xfrm>
              <a:off x="419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7" name="Rectangle 139"/>
            <p:cNvSpPr>
              <a:spLocks noChangeArrowheads="1"/>
            </p:cNvSpPr>
            <p:nvPr/>
          </p:nvSpPr>
          <p:spPr bwMode="auto">
            <a:xfrm>
              <a:off x="394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8" name="Line 140"/>
            <p:cNvSpPr>
              <a:spLocks noChangeShapeType="1"/>
            </p:cNvSpPr>
            <p:nvPr/>
          </p:nvSpPr>
          <p:spPr bwMode="auto">
            <a:xfrm>
              <a:off x="3947" y="1525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" name="Line 141"/>
            <p:cNvSpPr>
              <a:spLocks noChangeShapeType="1"/>
            </p:cNvSpPr>
            <p:nvPr/>
          </p:nvSpPr>
          <p:spPr bwMode="auto">
            <a:xfrm>
              <a:off x="3947" y="175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142"/>
            <p:cNvSpPr>
              <a:spLocks noChangeShapeType="1"/>
            </p:cNvSpPr>
            <p:nvPr/>
          </p:nvSpPr>
          <p:spPr bwMode="auto">
            <a:xfrm>
              <a:off x="3947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Line 143"/>
            <p:cNvSpPr>
              <a:spLocks noChangeShapeType="1"/>
            </p:cNvSpPr>
            <p:nvPr/>
          </p:nvSpPr>
          <p:spPr bwMode="auto">
            <a:xfrm>
              <a:off x="4945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Line 146"/>
            <p:cNvSpPr>
              <a:spLocks noChangeShapeType="1"/>
            </p:cNvSpPr>
            <p:nvPr/>
          </p:nvSpPr>
          <p:spPr bwMode="auto">
            <a:xfrm>
              <a:off x="419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149"/>
            <p:cNvSpPr>
              <a:spLocks noChangeShapeType="1"/>
            </p:cNvSpPr>
            <p:nvPr/>
          </p:nvSpPr>
          <p:spPr bwMode="auto">
            <a:xfrm>
              <a:off x="444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152"/>
            <p:cNvSpPr>
              <a:spLocks noChangeShapeType="1"/>
            </p:cNvSpPr>
            <p:nvPr/>
          </p:nvSpPr>
          <p:spPr bwMode="auto">
            <a:xfrm>
              <a:off x="4695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Rectangle 176"/>
            <p:cNvSpPr>
              <a:spLocks noChangeArrowheads="1"/>
            </p:cNvSpPr>
            <p:nvPr/>
          </p:nvSpPr>
          <p:spPr bwMode="auto">
            <a:xfrm>
              <a:off x="4695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6" name="Rectangle 177"/>
            <p:cNvSpPr>
              <a:spLocks noChangeArrowheads="1"/>
            </p:cNvSpPr>
            <p:nvPr/>
          </p:nvSpPr>
          <p:spPr bwMode="auto">
            <a:xfrm>
              <a:off x="4447" y="1253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7" name="Rectangle 178"/>
            <p:cNvSpPr>
              <a:spLocks noChangeArrowheads="1"/>
            </p:cNvSpPr>
            <p:nvPr/>
          </p:nvSpPr>
          <p:spPr bwMode="auto">
            <a:xfrm>
              <a:off x="419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8" name="Rectangle 179"/>
            <p:cNvSpPr>
              <a:spLocks noChangeArrowheads="1"/>
            </p:cNvSpPr>
            <p:nvPr/>
          </p:nvSpPr>
          <p:spPr bwMode="auto">
            <a:xfrm>
              <a:off x="394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9" name="Line 180"/>
            <p:cNvSpPr>
              <a:spLocks noChangeShapeType="1"/>
            </p:cNvSpPr>
            <p:nvPr/>
          </p:nvSpPr>
          <p:spPr bwMode="auto">
            <a:xfrm>
              <a:off x="3947" y="1253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81"/>
            <p:cNvSpPr>
              <a:spLocks noChangeShapeType="1"/>
            </p:cNvSpPr>
            <p:nvPr/>
          </p:nvSpPr>
          <p:spPr bwMode="auto">
            <a:xfrm>
              <a:off x="3947" y="154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82"/>
            <p:cNvSpPr>
              <a:spLocks noChangeShapeType="1"/>
            </p:cNvSpPr>
            <p:nvPr/>
          </p:nvSpPr>
          <p:spPr bwMode="auto">
            <a:xfrm>
              <a:off x="39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83"/>
            <p:cNvSpPr>
              <a:spLocks noChangeShapeType="1"/>
            </p:cNvSpPr>
            <p:nvPr/>
          </p:nvSpPr>
          <p:spPr bwMode="auto">
            <a:xfrm>
              <a:off x="494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84"/>
            <p:cNvSpPr>
              <a:spLocks noChangeShapeType="1"/>
            </p:cNvSpPr>
            <p:nvPr/>
          </p:nvSpPr>
          <p:spPr bwMode="auto">
            <a:xfrm>
              <a:off x="419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85"/>
            <p:cNvSpPr>
              <a:spLocks noChangeShapeType="1"/>
            </p:cNvSpPr>
            <p:nvPr/>
          </p:nvSpPr>
          <p:spPr bwMode="auto">
            <a:xfrm>
              <a:off x="44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6"/>
            <p:cNvSpPr>
              <a:spLocks noChangeShapeType="1"/>
            </p:cNvSpPr>
            <p:nvPr/>
          </p:nvSpPr>
          <p:spPr bwMode="auto">
            <a:xfrm>
              <a:off x="469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89"/>
          <p:cNvGrpSpPr>
            <a:grpSpLocks/>
          </p:cNvGrpSpPr>
          <p:nvPr/>
        </p:nvGrpSpPr>
        <p:grpSpPr bwMode="auto">
          <a:xfrm>
            <a:off x="4897438" y="2933700"/>
            <a:ext cx="3062287" cy="792163"/>
            <a:chOff x="3016" y="1253"/>
            <a:chExt cx="1929" cy="499"/>
          </a:xfrm>
        </p:grpSpPr>
        <p:sp>
          <p:nvSpPr>
            <p:cNvPr id="37" name="Rectangle 190"/>
            <p:cNvSpPr>
              <a:spLocks noChangeArrowheads="1"/>
            </p:cNvSpPr>
            <p:nvPr/>
          </p:nvSpPr>
          <p:spPr bwMode="auto">
            <a:xfrm>
              <a:off x="3016" y="1253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urier New" pitchFamily="49" charset="0"/>
                </a:rPr>
                <a:t>numStudent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38" name="Rectangle 191"/>
            <p:cNvSpPr>
              <a:spLocks noChangeArrowheads="1"/>
            </p:cNvSpPr>
            <p:nvPr/>
          </p:nvSpPr>
          <p:spPr bwMode="auto">
            <a:xfrm>
              <a:off x="3198" y="1525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39" name="Line 192"/>
            <p:cNvSpPr>
              <a:spLocks noChangeShapeType="1"/>
            </p:cNvSpPr>
            <p:nvPr/>
          </p:nvSpPr>
          <p:spPr bwMode="auto">
            <a:xfrm>
              <a:off x="3288" y="161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3243" y="1571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94"/>
            <p:cNvSpPr>
              <a:spLocks noChangeArrowheads="1"/>
            </p:cNvSpPr>
            <p:nvPr/>
          </p:nvSpPr>
          <p:spPr bwMode="auto">
            <a:xfrm>
              <a:off x="4695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2" name="Rectangle 195"/>
            <p:cNvSpPr>
              <a:spLocks noChangeArrowheads="1"/>
            </p:cNvSpPr>
            <p:nvPr/>
          </p:nvSpPr>
          <p:spPr bwMode="auto">
            <a:xfrm>
              <a:off x="4447" y="1525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99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3" name="Rectangle 196"/>
            <p:cNvSpPr>
              <a:spLocks noChangeArrowheads="1"/>
            </p:cNvSpPr>
            <p:nvPr/>
          </p:nvSpPr>
          <p:spPr bwMode="auto">
            <a:xfrm>
              <a:off x="419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4" name="Rectangle 197"/>
            <p:cNvSpPr>
              <a:spLocks noChangeArrowheads="1"/>
            </p:cNvSpPr>
            <p:nvPr/>
          </p:nvSpPr>
          <p:spPr bwMode="auto">
            <a:xfrm>
              <a:off x="394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>
              <a:off x="3947" y="1525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>
              <a:off x="3947" y="175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>
              <a:off x="3947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>
              <a:off x="4945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>
              <a:off x="419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>
              <a:off x="444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>
              <a:off x="4695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" name="Rectangle 205"/>
            <p:cNvSpPr>
              <a:spLocks noChangeArrowheads="1"/>
            </p:cNvSpPr>
            <p:nvPr/>
          </p:nvSpPr>
          <p:spPr bwMode="auto">
            <a:xfrm>
              <a:off x="4695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3" name="Rectangle 206"/>
            <p:cNvSpPr>
              <a:spLocks noChangeArrowheads="1"/>
            </p:cNvSpPr>
            <p:nvPr/>
          </p:nvSpPr>
          <p:spPr bwMode="auto">
            <a:xfrm>
              <a:off x="4447" y="1253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4" name="Rectangle 207"/>
            <p:cNvSpPr>
              <a:spLocks noChangeArrowheads="1"/>
            </p:cNvSpPr>
            <p:nvPr/>
          </p:nvSpPr>
          <p:spPr bwMode="auto">
            <a:xfrm>
              <a:off x="419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5" name="Rectangle 208"/>
            <p:cNvSpPr>
              <a:spLocks noChangeArrowheads="1"/>
            </p:cNvSpPr>
            <p:nvPr/>
          </p:nvSpPr>
          <p:spPr bwMode="auto">
            <a:xfrm>
              <a:off x="394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>
              <a:off x="3947" y="1253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>
              <a:off x="3947" y="154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11"/>
            <p:cNvSpPr>
              <a:spLocks noChangeShapeType="1"/>
            </p:cNvSpPr>
            <p:nvPr/>
          </p:nvSpPr>
          <p:spPr bwMode="auto">
            <a:xfrm>
              <a:off x="39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>
              <a:off x="494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13"/>
            <p:cNvSpPr>
              <a:spLocks noChangeShapeType="1"/>
            </p:cNvSpPr>
            <p:nvPr/>
          </p:nvSpPr>
          <p:spPr bwMode="auto">
            <a:xfrm>
              <a:off x="419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14"/>
            <p:cNvSpPr>
              <a:spLocks noChangeShapeType="1"/>
            </p:cNvSpPr>
            <p:nvPr/>
          </p:nvSpPr>
          <p:spPr bwMode="auto">
            <a:xfrm>
              <a:off x="44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5"/>
            <p:cNvSpPr>
              <a:spLocks noChangeShapeType="1"/>
            </p:cNvSpPr>
            <p:nvPr/>
          </p:nvSpPr>
          <p:spPr bwMode="auto">
            <a:xfrm>
              <a:off x="469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Rectangle 216"/>
          <p:cNvSpPr>
            <a:spLocks noChangeArrowheads="1"/>
          </p:cNvSpPr>
          <p:nvPr/>
        </p:nvSpPr>
        <p:spPr bwMode="auto">
          <a:xfrm>
            <a:off x="577850" y="4703763"/>
            <a:ext cx="335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4" name="Group 342"/>
          <p:cNvGrpSpPr>
            <a:grpSpLocks/>
          </p:cNvGrpSpPr>
          <p:nvPr/>
        </p:nvGrpSpPr>
        <p:grpSpPr bwMode="auto">
          <a:xfrm>
            <a:off x="4897438" y="4157663"/>
            <a:ext cx="3240087" cy="1655762"/>
            <a:chOff x="2971" y="2750"/>
            <a:chExt cx="2041" cy="1043"/>
          </a:xfrm>
        </p:grpSpPr>
        <p:sp>
          <p:nvSpPr>
            <p:cNvPr id="65" name="Rectangle 218"/>
            <p:cNvSpPr>
              <a:spLocks noChangeArrowheads="1"/>
            </p:cNvSpPr>
            <p:nvPr/>
          </p:nvSpPr>
          <p:spPr bwMode="auto">
            <a:xfrm>
              <a:off x="2971" y="2750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urier New" pitchFamily="49" charset="0"/>
                </a:rPr>
                <a:t>numStudent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66" name="Rectangle 219"/>
            <p:cNvSpPr>
              <a:spLocks noChangeArrowheads="1"/>
            </p:cNvSpPr>
            <p:nvPr/>
          </p:nvSpPr>
          <p:spPr bwMode="auto">
            <a:xfrm>
              <a:off x="3153" y="302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67" name="Line 220"/>
            <p:cNvSpPr>
              <a:spLocks noChangeShapeType="1"/>
            </p:cNvSpPr>
            <p:nvPr/>
          </p:nvSpPr>
          <p:spPr bwMode="auto">
            <a:xfrm>
              <a:off x="3243" y="3113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221"/>
            <p:cNvSpPr>
              <a:spLocks noChangeArrowheads="1"/>
            </p:cNvSpPr>
            <p:nvPr/>
          </p:nvSpPr>
          <p:spPr bwMode="auto">
            <a:xfrm>
              <a:off x="3198" y="3068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222"/>
            <p:cNvSpPr>
              <a:spLocks noChangeArrowheads="1"/>
            </p:cNvSpPr>
            <p:nvPr/>
          </p:nvSpPr>
          <p:spPr bwMode="auto">
            <a:xfrm>
              <a:off x="4650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0" name="Rectangle 223"/>
            <p:cNvSpPr>
              <a:spLocks noChangeArrowheads="1"/>
            </p:cNvSpPr>
            <p:nvPr/>
          </p:nvSpPr>
          <p:spPr bwMode="auto">
            <a:xfrm>
              <a:off x="4402" y="3022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99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1" name="Rectangle 224"/>
            <p:cNvSpPr>
              <a:spLocks noChangeArrowheads="1"/>
            </p:cNvSpPr>
            <p:nvPr/>
          </p:nvSpPr>
          <p:spPr bwMode="auto">
            <a:xfrm>
              <a:off x="4152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2" name="Rectangle 225"/>
            <p:cNvSpPr>
              <a:spLocks noChangeArrowheads="1"/>
            </p:cNvSpPr>
            <p:nvPr/>
          </p:nvSpPr>
          <p:spPr bwMode="auto">
            <a:xfrm>
              <a:off x="3902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3" name="Line 226"/>
            <p:cNvSpPr>
              <a:spLocks noChangeShapeType="1"/>
            </p:cNvSpPr>
            <p:nvPr/>
          </p:nvSpPr>
          <p:spPr bwMode="auto">
            <a:xfrm>
              <a:off x="3902" y="302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" name="Line 227"/>
            <p:cNvSpPr>
              <a:spLocks noChangeShapeType="1"/>
            </p:cNvSpPr>
            <p:nvPr/>
          </p:nvSpPr>
          <p:spPr bwMode="auto">
            <a:xfrm>
              <a:off x="3902" y="3249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Line 228"/>
            <p:cNvSpPr>
              <a:spLocks noChangeShapeType="1"/>
            </p:cNvSpPr>
            <p:nvPr/>
          </p:nvSpPr>
          <p:spPr bwMode="auto">
            <a:xfrm>
              <a:off x="3902" y="3022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6" name="Line 229"/>
            <p:cNvSpPr>
              <a:spLocks noChangeShapeType="1"/>
            </p:cNvSpPr>
            <p:nvPr/>
          </p:nvSpPr>
          <p:spPr bwMode="auto">
            <a:xfrm>
              <a:off x="4900" y="3022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Line 230"/>
            <p:cNvSpPr>
              <a:spLocks noChangeShapeType="1"/>
            </p:cNvSpPr>
            <p:nvPr/>
          </p:nvSpPr>
          <p:spPr bwMode="auto">
            <a:xfrm>
              <a:off x="4152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" name="Line 231"/>
            <p:cNvSpPr>
              <a:spLocks noChangeShapeType="1"/>
            </p:cNvSpPr>
            <p:nvPr/>
          </p:nvSpPr>
          <p:spPr bwMode="auto">
            <a:xfrm>
              <a:off x="4402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" name="Line 232"/>
            <p:cNvSpPr>
              <a:spLocks noChangeShapeType="1"/>
            </p:cNvSpPr>
            <p:nvPr/>
          </p:nvSpPr>
          <p:spPr bwMode="auto">
            <a:xfrm>
              <a:off x="4650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0" name="Rectangle 233"/>
            <p:cNvSpPr>
              <a:spLocks noChangeArrowheads="1"/>
            </p:cNvSpPr>
            <p:nvPr/>
          </p:nvSpPr>
          <p:spPr bwMode="auto">
            <a:xfrm>
              <a:off x="4650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1" name="Rectangle 234"/>
            <p:cNvSpPr>
              <a:spLocks noChangeArrowheads="1"/>
            </p:cNvSpPr>
            <p:nvPr/>
          </p:nvSpPr>
          <p:spPr bwMode="auto">
            <a:xfrm>
              <a:off x="4402" y="2750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2" name="Rectangle 235"/>
            <p:cNvSpPr>
              <a:spLocks noChangeArrowheads="1"/>
            </p:cNvSpPr>
            <p:nvPr/>
          </p:nvSpPr>
          <p:spPr bwMode="auto">
            <a:xfrm>
              <a:off x="4152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3" name="Rectangle 236"/>
            <p:cNvSpPr>
              <a:spLocks noChangeArrowheads="1"/>
            </p:cNvSpPr>
            <p:nvPr/>
          </p:nvSpPr>
          <p:spPr bwMode="auto">
            <a:xfrm>
              <a:off x="3902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4" name="Line 237"/>
            <p:cNvSpPr>
              <a:spLocks noChangeShapeType="1"/>
            </p:cNvSpPr>
            <p:nvPr/>
          </p:nvSpPr>
          <p:spPr bwMode="auto">
            <a:xfrm>
              <a:off x="3902" y="275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8"/>
            <p:cNvSpPr>
              <a:spLocks noChangeShapeType="1"/>
            </p:cNvSpPr>
            <p:nvPr/>
          </p:nvSpPr>
          <p:spPr bwMode="auto">
            <a:xfrm>
              <a:off x="3902" y="3037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39"/>
            <p:cNvSpPr>
              <a:spLocks noChangeShapeType="1"/>
            </p:cNvSpPr>
            <p:nvPr/>
          </p:nvSpPr>
          <p:spPr bwMode="auto">
            <a:xfrm>
              <a:off x="390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40"/>
            <p:cNvSpPr>
              <a:spLocks noChangeShapeType="1"/>
            </p:cNvSpPr>
            <p:nvPr/>
          </p:nvSpPr>
          <p:spPr bwMode="auto">
            <a:xfrm>
              <a:off x="4900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41"/>
            <p:cNvSpPr>
              <a:spLocks noChangeShapeType="1"/>
            </p:cNvSpPr>
            <p:nvPr/>
          </p:nvSpPr>
          <p:spPr bwMode="auto">
            <a:xfrm>
              <a:off x="415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2"/>
            <p:cNvSpPr>
              <a:spLocks noChangeShapeType="1"/>
            </p:cNvSpPr>
            <p:nvPr/>
          </p:nvSpPr>
          <p:spPr bwMode="auto">
            <a:xfrm>
              <a:off x="440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43"/>
            <p:cNvSpPr>
              <a:spLocks noChangeShapeType="1"/>
            </p:cNvSpPr>
            <p:nvPr/>
          </p:nvSpPr>
          <p:spPr bwMode="auto">
            <a:xfrm>
              <a:off x="4650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317"/>
            <p:cNvSpPr>
              <a:spLocks noChangeArrowheads="1"/>
            </p:cNvSpPr>
            <p:nvPr/>
          </p:nvSpPr>
          <p:spPr bwMode="auto">
            <a:xfrm>
              <a:off x="4794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2" name="Rectangle 314"/>
            <p:cNvSpPr>
              <a:spLocks noChangeArrowheads="1"/>
            </p:cNvSpPr>
            <p:nvPr/>
          </p:nvSpPr>
          <p:spPr bwMode="auto">
            <a:xfrm>
              <a:off x="4576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3" name="Rectangle 311"/>
            <p:cNvSpPr>
              <a:spLocks noChangeArrowheads="1"/>
            </p:cNvSpPr>
            <p:nvPr/>
          </p:nvSpPr>
          <p:spPr bwMode="auto">
            <a:xfrm>
              <a:off x="4359" y="3566"/>
              <a:ext cx="21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4" name="Rectangle 308"/>
            <p:cNvSpPr>
              <a:spLocks noChangeArrowheads="1"/>
            </p:cNvSpPr>
            <p:nvPr/>
          </p:nvSpPr>
          <p:spPr bwMode="auto">
            <a:xfrm>
              <a:off x="4141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5" name="Rectangle 302"/>
            <p:cNvSpPr>
              <a:spLocks noChangeArrowheads="1"/>
            </p:cNvSpPr>
            <p:nvPr/>
          </p:nvSpPr>
          <p:spPr bwMode="auto">
            <a:xfrm>
              <a:off x="3923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6" name="Line 303"/>
            <p:cNvSpPr>
              <a:spLocks noChangeShapeType="1"/>
            </p:cNvSpPr>
            <p:nvPr/>
          </p:nvSpPr>
          <p:spPr bwMode="auto">
            <a:xfrm>
              <a:off x="3923" y="3566"/>
              <a:ext cx="10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7" name="Line 304"/>
            <p:cNvSpPr>
              <a:spLocks noChangeShapeType="1"/>
            </p:cNvSpPr>
            <p:nvPr/>
          </p:nvSpPr>
          <p:spPr bwMode="auto">
            <a:xfrm>
              <a:off x="3923" y="3793"/>
              <a:ext cx="10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Line 305"/>
            <p:cNvSpPr>
              <a:spLocks noChangeShapeType="1"/>
            </p:cNvSpPr>
            <p:nvPr/>
          </p:nvSpPr>
          <p:spPr bwMode="auto">
            <a:xfrm>
              <a:off x="3923" y="356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Line 306"/>
            <p:cNvSpPr>
              <a:spLocks noChangeShapeType="1"/>
            </p:cNvSpPr>
            <p:nvPr/>
          </p:nvSpPr>
          <p:spPr bwMode="auto">
            <a:xfrm>
              <a:off x="5012" y="356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0" name="Line 309"/>
            <p:cNvSpPr>
              <a:spLocks noChangeShapeType="1"/>
            </p:cNvSpPr>
            <p:nvPr/>
          </p:nvSpPr>
          <p:spPr bwMode="auto">
            <a:xfrm>
              <a:off x="4141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1" name="Line 312"/>
            <p:cNvSpPr>
              <a:spLocks noChangeShapeType="1"/>
            </p:cNvSpPr>
            <p:nvPr/>
          </p:nvSpPr>
          <p:spPr bwMode="auto">
            <a:xfrm>
              <a:off x="4359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Line 315"/>
            <p:cNvSpPr>
              <a:spLocks noChangeShapeType="1"/>
            </p:cNvSpPr>
            <p:nvPr/>
          </p:nvSpPr>
          <p:spPr bwMode="auto">
            <a:xfrm>
              <a:off x="4576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Line 318"/>
            <p:cNvSpPr>
              <a:spLocks noChangeShapeType="1"/>
            </p:cNvSpPr>
            <p:nvPr/>
          </p:nvSpPr>
          <p:spPr bwMode="auto">
            <a:xfrm>
              <a:off x="4794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4" name="Rectangle 323"/>
            <p:cNvSpPr>
              <a:spLocks noChangeArrowheads="1"/>
            </p:cNvSpPr>
            <p:nvPr/>
          </p:nvSpPr>
          <p:spPr bwMode="auto">
            <a:xfrm>
              <a:off x="4785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[4]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5" name="Rectangle 324"/>
            <p:cNvSpPr>
              <a:spLocks noChangeArrowheads="1"/>
            </p:cNvSpPr>
            <p:nvPr/>
          </p:nvSpPr>
          <p:spPr bwMode="auto">
            <a:xfrm>
              <a:off x="4567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6" name="Rectangle 325"/>
            <p:cNvSpPr>
              <a:spLocks noChangeArrowheads="1"/>
            </p:cNvSpPr>
            <p:nvPr/>
          </p:nvSpPr>
          <p:spPr bwMode="auto">
            <a:xfrm>
              <a:off x="4350" y="3339"/>
              <a:ext cx="21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7" name="Rectangle 326"/>
            <p:cNvSpPr>
              <a:spLocks noChangeArrowheads="1"/>
            </p:cNvSpPr>
            <p:nvPr/>
          </p:nvSpPr>
          <p:spPr bwMode="auto">
            <a:xfrm>
              <a:off x="4132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8" name="Rectangle 327"/>
            <p:cNvSpPr>
              <a:spLocks noChangeArrowheads="1"/>
            </p:cNvSpPr>
            <p:nvPr/>
          </p:nvSpPr>
          <p:spPr bwMode="auto">
            <a:xfrm>
              <a:off x="3914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9" name="Line 328"/>
            <p:cNvSpPr>
              <a:spLocks noChangeShapeType="1"/>
            </p:cNvSpPr>
            <p:nvPr/>
          </p:nvSpPr>
          <p:spPr bwMode="auto">
            <a:xfrm>
              <a:off x="3914" y="3339"/>
              <a:ext cx="10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9"/>
            <p:cNvSpPr>
              <a:spLocks noChangeShapeType="1"/>
            </p:cNvSpPr>
            <p:nvPr/>
          </p:nvSpPr>
          <p:spPr bwMode="auto">
            <a:xfrm>
              <a:off x="3923" y="3696"/>
              <a:ext cx="10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3914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5003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32"/>
            <p:cNvSpPr>
              <a:spLocks noChangeShapeType="1"/>
            </p:cNvSpPr>
            <p:nvPr/>
          </p:nvSpPr>
          <p:spPr bwMode="auto">
            <a:xfrm>
              <a:off x="4132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33"/>
            <p:cNvSpPr>
              <a:spLocks noChangeShapeType="1"/>
            </p:cNvSpPr>
            <p:nvPr/>
          </p:nvSpPr>
          <p:spPr bwMode="auto">
            <a:xfrm>
              <a:off x="4350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34"/>
            <p:cNvSpPr>
              <a:spLocks noChangeShapeType="1"/>
            </p:cNvSpPr>
            <p:nvPr/>
          </p:nvSpPr>
          <p:spPr bwMode="auto">
            <a:xfrm>
              <a:off x="4567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35"/>
            <p:cNvSpPr>
              <a:spLocks noChangeShapeType="1"/>
            </p:cNvSpPr>
            <p:nvPr/>
          </p:nvSpPr>
          <p:spPr bwMode="auto">
            <a:xfrm>
              <a:off x="4785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8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17500" y="1739900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955800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38" y="261146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69587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7887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4600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2900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67323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8073" y="15531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6243534" y="1743912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6486" y="742666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0486" y="958566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69587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7887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94600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62900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67323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8073" y="2111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6243534" y="2302712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63237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1537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88250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56550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60973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11723" y="4200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Arrow Connector 36"/>
          <p:cNvCxnSpPr>
            <a:endCxn id="31" idx="1"/>
          </p:cNvCxnSpPr>
          <p:nvPr/>
        </p:nvCxnSpPr>
        <p:spPr>
          <a:xfrm>
            <a:off x="6237184" y="4391578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0136" y="33903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4136" y="36062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63237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231537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88250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56550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60973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11723" y="4759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37184" y="4570126"/>
            <a:ext cx="626053" cy="3802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11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4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62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28923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9673" y="15446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3805134" y="1735404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2637" y="31236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6637" y="33395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11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94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62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45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28923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673" y="210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05134" y="1940658"/>
            <a:ext cx="619703" cy="3535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8320" y="4244960"/>
            <a:ext cx="859680" cy="85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0057" y="4219560"/>
            <a:ext cx="859680" cy="85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82117" y="623676"/>
            <a:ext cx="3368065" cy="3795925"/>
          </a:xfrm>
          <a:custGeom>
            <a:avLst/>
            <a:gdLst>
              <a:gd name="connsiteX0" fmla="*/ 1536824 w 3365955"/>
              <a:gd name="connsiteY0" fmla="*/ 3818662 h 3818662"/>
              <a:gd name="connsiteX1" fmla="*/ 124 w 3365955"/>
              <a:gd name="connsiteY1" fmla="*/ 1900962 h 3818662"/>
              <a:gd name="connsiteX2" fmla="*/ 1460624 w 3365955"/>
              <a:gd name="connsiteY2" fmla="*/ 110262 h 3818662"/>
              <a:gd name="connsiteX3" fmla="*/ 3086224 w 3365955"/>
              <a:gd name="connsiteY3" fmla="*/ 275362 h 3818662"/>
              <a:gd name="connsiteX4" fmla="*/ 3352924 w 3365955"/>
              <a:gd name="connsiteY4" fmla="*/ 948462 h 3818662"/>
              <a:gd name="connsiteX0" fmla="*/ 1545275 w 3390381"/>
              <a:gd name="connsiteY0" fmla="*/ 3808267 h 3808267"/>
              <a:gd name="connsiteX1" fmla="*/ 8575 w 3390381"/>
              <a:gd name="connsiteY1" fmla="*/ 1890567 h 3808267"/>
              <a:gd name="connsiteX2" fmla="*/ 1024575 w 3390381"/>
              <a:gd name="connsiteY2" fmla="*/ 112567 h 3808267"/>
              <a:gd name="connsiteX3" fmla="*/ 3094675 w 3390381"/>
              <a:gd name="connsiteY3" fmla="*/ 264967 h 3808267"/>
              <a:gd name="connsiteX4" fmla="*/ 3361375 w 3390381"/>
              <a:gd name="connsiteY4" fmla="*/ 938067 h 3808267"/>
              <a:gd name="connsiteX0" fmla="*/ 1548483 w 3393589"/>
              <a:gd name="connsiteY0" fmla="*/ 3780308 h 3780308"/>
              <a:gd name="connsiteX1" fmla="*/ 11783 w 3393589"/>
              <a:gd name="connsiteY1" fmla="*/ 1862608 h 3780308"/>
              <a:gd name="connsiteX2" fmla="*/ 1027783 w 3393589"/>
              <a:gd name="connsiteY2" fmla="*/ 84608 h 3780308"/>
              <a:gd name="connsiteX3" fmla="*/ 3097883 w 3393589"/>
              <a:gd name="connsiteY3" fmla="*/ 237008 h 3780308"/>
              <a:gd name="connsiteX4" fmla="*/ 3364583 w 3393589"/>
              <a:gd name="connsiteY4" fmla="*/ 910108 h 3780308"/>
              <a:gd name="connsiteX0" fmla="*/ 1548483 w 3370643"/>
              <a:gd name="connsiteY0" fmla="*/ 3798886 h 3798886"/>
              <a:gd name="connsiteX1" fmla="*/ 11783 w 3370643"/>
              <a:gd name="connsiteY1" fmla="*/ 1881186 h 3798886"/>
              <a:gd name="connsiteX2" fmla="*/ 1027783 w 3370643"/>
              <a:gd name="connsiteY2" fmla="*/ 103186 h 3798886"/>
              <a:gd name="connsiteX3" fmla="*/ 3097883 w 3370643"/>
              <a:gd name="connsiteY3" fmla="*/ 255586 h 3798886"/>
              <a:gd name="connsiteX4" fmla="*/ 3364583 w 3370643"/>
              <a:gd name="connsiteY4" fmla="*/ 928686 h 3798886"/>
              <a:gd name="connsiteX0" fmla="*/ 1548483 w 3368065"/>
              <a:gd name="connsiteY0" fmla="*/ 3815262 h 3815262"/>
              <a:gd name="connsiteX1" fmla="*/ 11783 w 3368065"/>
              <a:gd name="connsiteY1" fmla="*/ 1897562 h 3815262"/>
              <a:gd name="connsiteX2" fmla="*/ 1027783 w 3368065"/>
              <a:gd name="connsiteY2" fmla="*/ 119562 h 3815262"/>
              <a:gd name="connsiteX3" fmla="*/ 3097883 w 3368065"/>
              <a:gd name="connsiteY3" fmla="*/ 271962 h 3815262"/>
              <a:gd name="connsiteX4" fmla="*/ 3364583 w 3368065"/>
              <a:gd name="connsiteY4" fmla="*/ 945062 h 3815262"/>
              <a:gd name="connsiteX0" fmla="*/ 1548483 w 3368065"/>
              <a:gd name="connsiteY0" fmla="*/ 3795925 h 3795925"/>
              <a:gd name="connsiteX1" fmla="*/ 11783 w 3368065"/>
              <a:gd name="connsiteY1" fmla="*/ 1878225 h 3795925"/>
              <a:gd name="connsiteX2" fmla="*/ 1027783 w 3368065"/>
              <a:gd name="connsiteY2" fmla="*/ 100225 h 3795925"/>
              <a:gd name="connsiteX3" fmla="*/ 3097883 w 3368065"/>
              <a:gd name="connsiteY3" fmla="*/ 252625 h 3795925"/>
              <a:gd name="connsiteX4" fmla="*/ 3364583 w 3368065"/>
              <a:gd name="connsiteY4" fmla="*/ 925725 h 379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65" h="3795925">
                <a:moveTo>
                  <a:pt x="1548483" y="3795925"/>
                </a:moveTo>
                <a:cubicBezTo>
                  <a:pt x="786483" y="3146108"/>
                  <a:pt x="98566" y="2494175"/>
                  <a:pt x="11783" y="1878225"/>
                </a:cubicBezTo>
                <a:cubicBezTo>
                  <a:pt x="-75000" y="1262275"/>
                  <a:pt x="322933" y="307658"/>
                  <a:pt x="1027783" y="100225"/>
                </a:cubicBezTo>
                <a:cubicBezTo>
                  <a:pt x="1732633" y="-107208"/>
                  <a:pt x="2911616" y="38842"/>
                  <a:pt x="3097883" y="252625"/>
                </a:cubicBezTo>
                <a:cubicBezTo>
                  <a:pt x="3284150" y="466408"/>
                  <a:pt x="3388924" y="659025"/>
                  <a:pt x="3364583" y="92572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H="1">
            <a:off x="5464481" y="567258"/>
            <a:ext cx="2580792" cy="3950195"/>
          </a:xfrm>
          <a:custGeom>
            <a:avLst/>
            <a:gdLst>
              <a:gd name="connsiteX0" fmla="*/ 1536824 w 3365955"/>
              <a:gd name="connsiteY0" fmla="*/ 3818662 h 3818662"/>
              <a:gd name="connsiteX1" fmla="*/ 124 w 3365955"/>
              <a:gd name="connsiteY1" fmla="*/ 1900962 h 3818662"/>
              <a:gd name="connsiteX2" fmla="*/ 1460624 w 3365955"/>
              <a:gd name="connsiteY2" fmla="*/ 110262 h 3818662"/>
              <a:gd name="connsiteX3" fmla="*/ 3086224 w 3365955"/>
              <a:gd name="connsiteY3" fmla="*/ 275362 h 3818662"/>
              <a:gd name="connsiteX4" fmla="*/ 3352924 w 3365955"/>
              <a:gd name="connsiteY4" fmla="*/ 948462 h 3818662"/>
              <a:gd name="connsiteX0" fmla="*/ 1545275 w 3390381"/>
              <a:gd name="connsiteY0" fmla="*/ 3808267 h 3808267"/>
              <a:gd name="connsiteX1" fmla="*/ 8575 w 3390381"/>
              <a:gd name="connsiteY1" fmla="*/ 1890567 h 3808267"/>
              <a:gd name="connsiteX2" fmla="*/ 1024575 w 3390381"/>
              <a:gd name="connsiteY2" fmla="*/ 112567 h 3808267"/>
              <a:gd name="connsiteX3" fmla="*/ 3094675 w 3390381"/>
              <a:gd name="connsiteY3" fmla="*/ 264967 h 3808267"/>
              <a:gd name="connsiteX4" fmla="*/ 3361375 w 3390381"/>
              <a:gd name="connsiteY4" fmla="*/ 938067 h 3808267"/>
              <a:gd name="connsiteX0" fmla="*/ 1548483 w 3393589"/>
              <a:gd name="connsiteY0" fmla="*/ 3780308 h 3780308"/>
              <a:gd name="connsiteX1" fmla="*/ 11783 w 3393589"/>
              <a:gd name="connsiteY1" fmla="*/ 1862608 h 3780308"/>
              <a:gd name="connsiteX2" fmla="*/ 1027783 w 3393589"/>
              <a:gd name="connsiteY2" fmla="*/ 84608 h 3780308"/>
              <a:gd name="connsiteX3" fmla="*/ 3097883 w 3393589"/>
              <a:gd name="connsiteY3" fmla="*/ 237008 h 3780308"/>
              <a:gd name="connsiteX4" fmla="*/ 3364583 w 3393589"/>
              <a:gd name="connsiteY4" fmla="*/ 910108 h 3780308"/>
              <a:gd name="connsiteX0" fmla="*/ 1548483 w 3370643"/>
              <a:gd name="connsiteY0" fmla="*/ 3798886 h 3798886"/>
              <a:gd name="connsiteX1" fmla="*/ 11783 w 3370643"/>
              <a:gd name="connsiteY1" fmla="*/ 1881186 h 3798886"/>
              <a:gd name="connsiteX2" fmla="*/ 1027783 w 3370643"/>
              <a:gd name="connsiteY2" fmla="*/ 103186 h 3798886"/>
              <a:gd name="connsiteX3" fmla="*/ 3097883 w 3370643"/>
              <a:gd name="connsiteY3" fmla="*/ 255586 h 3798886"/>
              <a:gd name="connsiteX4" fmla="*/ 3364583 w 3370643"/>
              <a:gd name="connsiteY4" fmla="*/ 928686 h 3798886"/>
              <a:gd name="connsiteX0" fmla="*/ 1548483 w 3368065"/>
              <a:gd name="connsiteY0" fmla="*/ 3815262 h 3815262"/>
              <a:gd name="connsiteX1" fmla="*/ 11783 w 3368065"/>
              <a:gd name="connsiteY1" fmla="*/ 1897562 h 3815262"/>
              <a:gd name="connsiteX2" fmla="*/ 1027783 w 3368065"/>
              <a:gd name="connsiteY2" fmla="*/ 119562 h 3815262"/>
              <a:gd name="connsiteX3" fmla="*/ 3097883 w 3368065"/>
              <a:gd name="connsiteY3" fmla="*/ 271962 h 3815262"/>
              <a:gd name="connsiteX4" fmla="*/ 3364583 w 3368065"/>
              <a:gd name="connsiteY4" fmla="*/ 945062 h 3815262"/>
              <a:gd name="connsiteX0" fmla="*/ 1548483 w 3368065"/>
              <a:gd name="connsiteY0" fmla="*/ 3795925 h 3795925"/>
              <a:gd name="connsiteX1" fmla="*/ 11783 w 3368065"/>
              <a:gd name="connsiteY1" fmla="*/ 1878225 h 3795925"/>
              <a:gd name="connsiteX2" fmla="*/ 1027783 w 3368065"/>
              <a:gd name="connsiteY2" fmla="*/ 100225 h 3795925"/>
              <a:gd name="connsiteX3" fmla="*/ 3097883 w 3368065"/>
              <a:gd name="connsiteY3" fmla="*/ 252625 h 3795925"/>
              <a:gd name="connsiteX4" fmla="*/ 3364583 w 3368065"/>
              <a:gd name="connsiteY4" fmla="*/ 925725 h 3795925"/>
              <a:gd name="connsiteX0" fmla="*/ 3403315 w 3464198"/>
              <a:gd name="connsiteY0" fmla="*/ 3897525 h 3897525"/>
              <a:gd name="connsiteX1" fmla="*/ 107916 w 3464198"/>
              <a:gd name="connsiteY1" fmla="*/ 1878225 h 3897525"/>
              <a:gd name="connsiteX2" fmla="*/ 1123916 w 3464198"/>
              <a:gd name="connsiteY2" fmla="*/ 100225 h 3897525"/>
              <a:gd name="connsiteX3" fmla="*/ 3194016 w 3464198"/>
              <a:gd name="connsiteY3" fmla="*/ 252625 h 3897525"/>
              <a:gd name="connsiteX4" fmla="*/ 3460716 w 3464198"/>
              <a:gd name="connsiteY4" fmla="*/ 925725 h 3897525"/>
              <a:gd name="connsiteX0" fmla="*/ 3403315 w 3464198"/>
              <a:gd name="connsiteY0" fmla="*/ 3897525 h 3897525"/>
              <a:gd name="connsiteX1" fmla="*/ 107916 w 3464198"/>
              <a:gd name="connsiteY1" fmla="*/ 1878225 h 3897525"/>
              <a:gd name="connsiteX2" fmla="*/ 1123916 w 3464198"/>
              <a:gd name="connsiteY2" fmla="*/ 100225 h 3897525"/>
              <a:gd name="connsiteX3" fmla="*/ 3194016 w 3464198"/>
              <a:gd name="connsiteY3" fmla="*/ 252625 h 3897525"/>
              <a:gd name="connsiteX4" fmla="*/ 3460716 w 3464198"/>
              <a:gd name="connsiteY4" fmla="*/ 925725 h 3897525"/>
              <a:gd name="connsiteX0" fmla="*/ 2953349 w 3014232"/>
              <a:gd name="connsiteY0" fmla="*/ 3950195 h 3950195"/>
              <a:gd name="connsiteX1" fmla="*/ 137595 w 3014232"/>
              <a:gd name="connsiteY1" fmla="*/ 2261095 h 3950195"/>
              <a:gd name="connsiteX2" fmla="*/ 673950 w 3014232"/>
              <a:gd name="connsiteY2" fmla="*/ 152895 h 3950195"/>
              <a:gd name="connsiteX3" fmla="*/ 2744050 w 3014232"/>
              <a:gd name="connsiteY3" fmla="*/ 305295 h 3950195"/>
              <a:gd name="connsiteX4" fmla="*/ 3010750 w 3014232"/>
              <a:gd name="connsiteY4" fmla="*/ 978395 h 3950195"/>
              <a:gd name="connsiteX0" fmla="*/ 2892742 w 2953625"/>
              <a:gd name="connsiteY0" fmla="*/ 3950195 h 3950195"/>
              <a:gd name="connsiteX1" fmla="*/ 76988 w 2953625"/>
              <a:gd name="connsiteY1" fmla="*/ 2261095 h 3950195"/>
              <a:gd name="connsiteX2" fmla="*/ 613343 w 2953625"/>
              <a:gd name="connsiteY2" fmla="*/ 152895 h 3950195"/>
              <a:gd name="connsiteX3" fmla="*/ 2683443 w 2953625"/>
              <a:gd name="connsiteY3" fmla="*/ 305295 h 3950195"/>
              <a:gd name="connsiteX4" fmla="*/ 2950143 w 2953625"/>
              <a:gd name="connsiteY4" fmla="*/ 978395 h 39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625" h="3950195">
                <a:moveTo>
                  <a:pt x="2892742" y="3950195"/>
                </a:moveTo>
                <a:cubicBezTo>
                  <a:pt x="1854583" y="3516278"/>
                  <a:pt x="311541" y="2830478"/>
                  <a:pt x="76988" y="2261095"/>
                </a:cubicBezTo>
                <a:cubicBezTo>
                  <a:pt x="-157565" y="1691712"/>
                  <a:pt x="178934" y="478862"/>
                  <a:pt x="613343" y="152895"/>
                </a:cubicBezTo>
                <a:cubicBezTo>
                  <a:pt x="1047752" y="-173072"/>
                  <a:pt x="2497176" y="91512"/>
                  <a:pt x="2683443" y="305295"/>
                </a:cubicBezTo>
                <a:cubicBezTo>
                  <a:pt x="2869710" y="519078"/>
                  <a:pt x="2974484" y="711695"/>
                  <a:pt x="2950143" y="97839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11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4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62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28923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9673" y="15446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3805134" y="1735404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2637" y="31236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6637" y="33395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a[1] 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11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94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62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45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28923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673" y="210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05134" y="1940658"/>
            <a:ext cx="619703" cy="3535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77160" y="1558626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5988050" y="5341490"/>
            <a:ext cx="1130300" cy="1117600"/>
          </a:xfrm>
          <a:prstGeom prst="wedgeEllipseCallout">
            <a:avLst>
              <a:gd name="adj1" fmla="val -45552"/>
              <a:gd name="adj2" fmla="val -54545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21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Algorithms</a:t>
            </a:r>
            <a:endParaRPr lang="th-TH" alt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323850" y="1484313"/>
            <a:ext cx="8496300" cy="20891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24" name="Picture 4" descr="J035564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6"/>
            <a:ext cx="1751013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132138" y="1628776"/>
            <a:ext cx="23717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SEARCHING</a:t>
            </a:r>
            <a:endParaRPr lang="th-TH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203575" y="2349501"/>
            <a:ext cx="486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chemeClr val="bg1"/>
                </a:solidFill>
                <a:latin typeface="+mj-lt"/>
              </a:rPr>
              <a:t>looking for a specific value in an array</a:t>
            </a:r>
            <a:endParaRPr lang="th-TH" altLang="en-US" sz="2400" b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35" name="AutoShape 15"/>
          <p:cNvSpPr>
            <a:spLocks noChangeArrowheads="1"/>
          </p:cNvSpPr>
          <p:nvPr/>
        </p:nvSpPr>
        <p:spPr bwMode="auto">
          <a:xfrm>
            <a:off x="369888" y="3743325"/>
            <a:ext cx="8496300" cy="20891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132138" y="3965575"/>
            <a:ext cx="187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SORTING</a:t>
            </a:r>
            <a:endParaRPr lang="th-TH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203576" y="4652963"/>
            <a:ext cx="4916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solidFill>
                  <a:schemeClr val="bg1"/>
                </a:solidFill>
                <a:latin typeface="+mj-lt"/>
              </a:rPr>
              <a:t>arranging elements in an array so that</a:t>
            </a:r>
          </a:p>
          <a:p>
            <a:r>
              <a:rPr lang="en-US" altLang="en-US" sz="2400" b="0" dirty="0">
                <a:solidFill>
                  <a:schemeClr val="bg1"/>
                </a:solidFill>
                <a:latin typeface="+mj-lt"/>
              </a:rPr>
              <a:t>they are in specific orders</a:t>
            </a:r>
            <a:endParaRPr lang="th-TH" altLang="en-U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58888" y="4894263"/>
            <a:ext cx="288925" cy="3603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619251" y="4678363"/>
            <a:ext cx="288925" cy="5762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979613" y="4462463"/>
            <a:ext cx="288925" cy="7921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1320800" y="1701800"/>
            <a:ext cx="6500402" cy="2997200"/>
          </a:xfrm>
          <a:prstGeom prst="wedgeRoundRectCallout">
            <a:avLst>
              <a:gd name="adj1" fmla="val -20442"/>
              <a:gd name="adj2" fmla="val 726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413000"/>
            <a:ext cx="3670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every element</a:t>
            </a:r>
          </a:p>
          <a:p>
            <a:r>
              <a:rPr lang="en-US" sz="4400" dirty="0">
                <a:latin typeface="Arial Rounded MT Bold" panose="020F0704030504030204" pitchFamily="34" charset="0"/>
              </a:rPr>
              <a:t>one at a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200" y="3410129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800" y="14303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8554" y="25733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4" y="4356160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</a:t>
            </a:r>
            <a:r>
              <a:rPr lang="en-US" sz="2800" i="1" dirty="0">
                <a:solidFill>
                  <a:srgbClr val="7030A0"/>
                </a:solidFill>
              </a:rPr>
              <a:t>define, initialize, and use </a:t>
            </a:r>
            <a:r>
              <a:rPr lang="en-US" sz="2800" dirty="0"/>
              <a:t>one-dimensional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 well as multidimensional arrays </a:t>
            </a:r>
            <a:r>
              <a:rPr lang="en-US" sz="2800" dirty="0"/>
              <a:t>correctly.</a:t>
            </a:r>
          </a:p>
          <a:p>
            <a:r>
              <a:rPr lang="en-US" sz="2800" dirty="0"/>
              <a:t>Be able to use arrays as well as their elements as parameters to methods.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sort </a:t>
            </a:r>
            <a:r>
              <a:rPr lang="en-US" sz="2800" dirty="0"/>
              <a:t>array elements in any orders desired.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search for </a:t>
            </a:r>
            <a:r>
              <a:rPr lang="en-US" sz="2800" dirty="0"/>
              <a:t>elements in an array.</a:t>
            </a:r>
          </a:p>
          <a:p>
            <a:r>
              <a:rPr lang="en-US" sz="2800" dirty="0"/>
              <a:t>Be able to use arrays in </a:t>
            </a:r>
            <a:r>
              <a:rPr lang="en-US" sz="2800" i="1" dirty="0">
                <a:solidFill>
                  <a:srgbClr val="7030A0"/>
                </a:solidFill>
              </a:rPr>
              <a:t>problem solving</a:t>
            </a:r>
            <a:r>
              <a:rPr lang="en-US" sz="2800" dirty="0"/>
              <a:t> using computer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</a:t>
            </a:r>
          </a:p>
        </p:txBody>
      </p:sp>
      <p:sp>
        <p:nvSpPr>
          <p:cNvPr id="10" name="Freeform 9"/>
          <p:cNvSpPr/>
          <p:nvPr/>
        </p:nvSpPr>
        <p:spPr>
          <a:xfrm>
            <a:off x="1527462" y="1963045"/>
            <a:ext cx="1345099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7500" y="2095008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come in</a:t>
            </a:r>
          </a:p>
          <a:p>
            <a:r>
              <a:rPr lang="en-US" dirty="0"/>
              <a:t>Part II</a:t>
            </a:r>
          </a:p>
        </p:txBody>
      </p:sp>
      <p:sp>
        <p:nvSpPr>
          <p:cNvPr id="5" name="Freeform 4"/>
          <p:cNvSpPr/>
          <p:nvPr/>
        </p:nvSpPr>
        <p:spPr>
          <a:xfrm>
            <a:off x="2641600" y="2654300"/>
            <a:ext cx="647700" cy="215900"/>
          </a:xfrm>
          <a:custGeom>
            <a:avLst/>
            <a:gdLst>
              <a:gd name="connsiteX0" fmla="*/ 0 w 647700"/>
              <a:gd name="connsiteY0" fmla="*/ 0 h 215900"/>
              <a:gd name="connsiteX1" fmla="*/ 127000 w 647700"/>
              <a:gd name="connsiteY1" fmla="*/ 127000 h 215900"/>
              <a:gd name="connsiteX2" fmla="*/ 647700 w 6477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215900">
                <a:moveTo>
                  <a:pt x="0" y="0"/>
                </a:moveTo>
                <a:cubicBezTo>
                  <a:pt x="9525" y="45508"/>
                  <a:pt x="19050" y="91017"/>
                  <a:pt x="127000" y="127000"/>
                </a:cubicBezTo>
                <a:cubicBezTo>
                  <a:pt x="234950" y="162983"/>
                  <a:pt x="441325" y="189441"/>
                  <a:pt x="647700" y="215900"/>
                </a:cubicBezTo>
              </a:path>
            </a:pathLst>
          </a:custGeom>
          <a:noFill/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339975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 dirty="0"/>
              <a:t>5</a:t>
            </a:r>
            <a:endParaRPr lang="th-TH" altLang="en-US" sz="36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051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  <a:endParaRPr lang="th-TH" altLang="en-US" sz="360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0687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0</a:t>
            </a:r>
            <a:endParaRPr lang="th-TH" altLang="en-US" sz="3600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9339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9</a:t>
            </a:r>
            <a:endParaRPr lang="th-TH" altLang="en-US" sz="3600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7975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  <a:endParaRPr lang="th-TH" altLang="en-US" sz="3600"/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>
            <a:off x="1908175" y="1916113"/>
            <a:ext cx="1657350" cy="1512887"/>
          </a:xfrm>
          <a:prstGeom prst="wedgeEllipseCallout">
            <a:avLst>
              <a:gd name="adj1" fmla="val -97"/>
              <a:gd name="adj2" fmla="val 100681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Is this</a:t>
            </a:r>
          </a:p>
          <a:p>
            <a:pPr algn="ctr"/>
            <a:r>
              <a:rPr lang="en-US" altLang="en-US" sz="4000" dirty="0">
                <a:solidFill>
                  <a:schemeClr val="bg1"/>
                </a:solidFill>
              </a:rPr>
              <a:t>9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?</a:t>
            </a:r>
            <a:endParaRPr lang="th-TH" altLang="en-US" dirty="0">
              <a:solidFill>
                <a:schemeClr val="bg1"/>
              </a:solidFill>
            </a:endParaRP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1603375" y="1125538"/>
            <a:ext cx="5069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latin typeface="+mj-lt"/>
              </a:rPr>
              <a:t>Looking for the position that contains 9</a:t>
            </a:r>
            <a:endParaRPr lang="th-TH" altLang="en-US" sz="2400" b="0" dirty="0">
              <a:latin typeface="+mj-lt"/>
            </a:endParaRP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3923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[0]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3203575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[1]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4108450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[2]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49196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[3]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5856288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[4]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71" name="Oval 27"/>
          <p:cNvSpPr>
            <a:spLocks noChangeArrowheads="1"/>
          </p:cNvSpPr>
          <p:nvPr/>
        </p:nvSpPr>
        <p:spPr bwMode="auto">
          <a:xfrm>
            <a:off x="4859338" y="4711700"/>
            <a:ext cx="936625" cy="936625"/>
          </a:xfrm>
          <a:prstGeom prst="ellips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987E-6 L 0.02518 -0.05435 C 0.03056 -0.06661 0.03855 -0.07332 0.04671 -0.07332 C 0.05626 -0.07332 0.06372 -0.06661 0.0691 -0.05435 L 0.09445 4.93987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2.94172E-6 L 0.12066 -0.05319 C 0.12621 -0.06521 0.13454 -0.07192 0.14322 -0.07192 C 0.15295 -0.07192 0.16093 -0.06521 0.16649 -0.05319 L 0.19288 -2.94172E-6 " pathEditMode="relative" rAng="0" ptsTypes="FffFF">
                                      <p:cBhvr>
                                        <p:cTn id="16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8 -2.94172E-6 L 0.22013 -0.05319 C 0.22604 -0.06521 0.23454 -0.07192 0.24357 -0.07192 C 0.25364 -0.07192 0.2618 -0.06521 0.2677 -0.05319 L 0.29513 -2.94172E-6 " pathEditMode="relative" rAng="0" ptsTypes="FffFF">
                                      <p:cBhvr>
                                        <p:cTn id="20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nimBg="1"/>
      <p:bldP spid="82956" grpId="1" animBg="1"/>
      <p:bldP spid="82956" grpId="2" animBg="1"/>
      <p:bldP spid="82956" grpId="3" animBg="1"/>
      <p:bldP spid="829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339975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5</a:t>
            </a:r>
            <a:endParaRPr lang="th-TH" altLang="en-US" sz="36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2051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  <a:endParaRPr lang="th-TH" altLang="en-US" sz="360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0687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0</a:t>
            </a:r>
            <a:endParaRPr lang="th-TH" altLang="en-US" sz="3600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9339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9</a:t>
            </a:r>
            <a:endParaRPr lang="th-TH" altLang="en-US" sz="360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7975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  <a:endParaRPr lang="th-TH" altLang="en-US" sz="360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908175" y="1916113"/>
            <a:ext cx="1657350" cy="1512887"/>
          </a:xfrm>
          <a:prstGeom prst="wedgeEllipseCallout">
            <a:avLst>
              <a:gd name="adj1" fmla="val -97"/>
              <a:gd name="adj2" fmla="val 100681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Is this</a:t>
            </a:r>
          </a:p>
          <a:p>
            <a:pPr algn="ctr"/>
            <a:r>
              <a:rPr lang="en-US" altLang="en-US" sz="40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?</a:t>
            </a:r>
            <a:endParaRPr lang="th-TH" altLang="en-US" dirty="0">
              <a:solidFill>
                <a:schemeClr val="bg1"/>
              </a:solidFill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603375" y="1125538"/>
            <a:ext cx="5069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latin typeface="+mj-lt"/>
              </a:rPr>
              <a:t>Looking for the position that contains 1</a:t>
            </a:r>
            <a:endParaRPr lang="th-TH" altLang="en-US" sz="2400" b="0" dirty="0">
              <a:latin typeface="+mj-lt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23923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[0]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03575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[1]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108450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[2]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196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[3]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5856288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[4]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3348038" y="3357563"/>
            <a:ext cx="2648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</a:rPr>
              <a:t>NOT FOUND!</a:t>
            </a:r>
            <a:endParaRPr lang="th-TH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987E-6 L 0.02518 -0.05435 C 0.03056 -0.06661 0.03855 -0.07332 0.04671 -0.07332 C 0.05626 -0.07332 0.06372 -0.06661 0.0691 -0.05435 L 0.09445 4.93987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2.94172E-6 L 0.12066 -0.05319 C 0.12621 -0.06521 0.13454 -0.07192 0.14322 -0.07192 C 0.15295 -0.07192 0.16093 -0.06521 0.16649 -0.05319 L 0.19288 -2.94172E-6 " pathEditMode="relative" rAng="0" ptsTypes="FffFF">
                                      <p:cBhvr>
                                        <p:cTn id="16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8 -2.94172E-6 L 0.22013 -0.05319 C 0.22604 -0.06521 0.23454 -0.07192 0.24357 -0.07192 C 0.25364 -0.07192 0.2618 -0.06521 0.2677 -0.05319 L 0.29513 -2.94172E-6 " pathEditMode="relative" rAng="0" ptsTypes="FffFF">
                                      <p:cBhvr>
                                        <p:cTn id="20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3 -2.94172E-6 L 0.32048 -0.05319 C 0.32569 -0.06521 0.33368 -0.07192 0.34201 -0.07192 C 0.35138 -0.07192 0.35902 -0.06521 0.36423 -0.05319 L 0.38975 -2.94172E-6 " pathEditMode="relative" rAng="0" ptsTypes="FffFF">
                                      <p:cBhvr>
                                        <p:cTn id="24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5 -2.94172E-6 L 0.44878 -0.04949 C 0.46111 -0.06082 0.47968 -0.06683 0.49895 -0.06683 C 0.521 -0.06683 0.60625 0.28539 0.61857 0.29672 L 0.71406 0.72017 " pathEditMode="relative" rAng="0" ptsTypes="FffFF">
                                      <p:cBhvr>
                                        <p:cTn id="28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32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nimBg="1"/>
      <p:bldP spid="83976" grpId="1" animBg="1"/>
      <p:bldP spid="83976" grpId="2" animBg="1"/>
      <p:bldP spid="83976" grpId="3" animBg="1"/>
      <p:bldP spid="83976" grpId="4" animBg="1"/>
      <p:bldP spid="83976" grpId="5" animBg="1"/>
      <p:bldP spid="839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seqSearch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a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]!=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-1;</a:t>
            </a:r>
            <a:endParaRPr lang="th-TH" alt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</a:t>
            </a:r>
            <a:endParaRPr lang="th-TH" altLang="en-US" dirty="0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11188" y="3233738"/>
            <a:ext cx="4032250" cy="214312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2843213" y="2439988"/>
            <a:ext cx="936625" cy="936625"/>
            <a:chOff x="1973" y="3111"/>
            <a:chExt cx="590" cy="590"/>
          </a:xfrm>
        </p:grpSpPr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2" name="Group 18"/>
          <p:cNvGrpSpPr>
            <a:grpSpLocks/>
          </p:cNvGrpSpPr>
          <p:nvPr/>
        </p:nvGrpSpPr>
        <p:grpSpPr bwMode="auto">
          <a:xfrm>
            <a:off x="754063" y="2584450"/>
            <a:ext cx="792162" cy="792163"/>
            <a:chOff x="1383" y="3202"/>
            <a:chExt cx="499" cy="499"/>
          </a:xfrm>
        </p:grpSpPr>
        <p:sp>
          <p:nvSpPr>
            <p:cNvPr id="88074" name="Oval 10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0" name="Group 16"/>
          <p:cNvGrpSpPr>
            <a:grpSpLocks/>
          </p:cNvGrpSpPr>
          <p:nvPr/>
        </p:nvGrpSpPr>
        <p:grpSpPr bwMode="auto">
          <a:xfrm>
            <a:off x="1619250" y="2297113"/>
            <a:ext cx="1079500" cy="1079500"/>
            <a:chOff x="2608" y="3022"/>
            <a:chExt cx="680" cy="680"/>
          </a:xfrm>
        </p:grpSpPr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3922713" y="2800350"/>
            <a:ext cx="576262" cy="576263"/>
            <a:chOff x="884" y="3338"/>
            <a:chExt cx="363" cy="363"/>
          </a:xfrm>
        </p:grpSpPr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827088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Cordia New" pitchFamily="34" charset="-34"/>
                <a:cs typeface="Cordia New" pitchFamily="34" charset="-34"/>
              </a:rPr>
              <a:t>a[0]</a:t>
            </a:r>
            <a:endParaRPr lang="th-TH" altLang="en-US" sz="4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763713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Cordia New" pitchFamily="34" charset="-34"/>
                <a:cs typeface="Cordia New" pitchFamily="34" charset="-34"/>
              </a:rPr>
              <a:t>a[1]</a:t>
            </a:r>
            <a:endParaRPr lang="th-TH" altLang="en-US" sz="4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916238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latin typeface="Cordia New" pitchFamily="34" charset="-34"/>
                <a:cs typeface="Cordia New" pitchFamily="34" charset="-34"/>
              </a:rPr>
              <a:t>a[2]</a:t>
            </a:r>
            <a:endParaRPr lang="th-TH" altLang="en-US" sz="4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924300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latin typeface="Cordia New" pitchFamily="34" charset="-34"/>
                <a:cs typeface="Cordia New" pitchFamily="34" charset="-34"/>
              </a:rPr>
              <a:t>a[3]</a:t>
            </a:r>
            <a:endParaRPr lang="th-TH" altLang="en-US" sz="4000"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88109" name="Group 45"/>
          <p:cNvGrpSpPr>
            <a:grpSpLocks/>
          </p:cNvGrpSpPr>
          <p:nvPr/>
        </p:nvGrpSpPr>
        <p:grpSpPr bwMode="auto">
          <a:xfrm>
            <a:off x="1116013" y="3933825"/>
            <a:ext cx="7704137" cy="1725613"/>
            <a:chOff x="703" y="2478"/>
            <a:chExt cx="4853" cy="1087"/>
          </a:xfrm>
        </p:grpSpPr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2925" y="3430"/>
              <a:ext cx="2540" cy="13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090" name="Group 26"/>
            <p:cNvGrpSpPr>
              <a:grpSpLocks/>
            </p:cNvGrpSpPr>
            <p:nvPr/>
          </p:nvGrpSpPr>
          <p:grpSpPr bwMode="auto">
            <a:xfrm>
              <a:off x="4240" y="2930"/>
              <a:ext cx="590" cy="590"/>
              <a:chOff x="1973" y="3111"/>
              <a:chExt cx="590" cy="590"/>
            </a:xfrm>
          </p:grpSpPr>
          <p:sp>
            <p:nvSpPr>
              <p:cNvPr id="88091" name="Oval 27"/>
              <p:cNvSpPr>
                <a:spLocks noChangeArrowheads="1"/>
              </p:cNvSpPr>
              <p:nvPr/>
            </p:nvSpPr>
            <p:spPr bwMode="auto">
              <a:xfrm>
                <a:off x="1973" y="3111"/>
                <a:ext cx="590" cy="59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2" name="Oval 28"/>
              <p:cNvSpPr>
                <a:spLocks noChangeArrowheads="1"/>
              </p:cNvSpPr>
              <p:nvPr/>
            </p:nvSpPr>
            <p:spPr bwMode="auto">
              <a:xfrm>
                <a:off x="2115" y="3212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3" name="Group 29"/>
            <p:cNvGrpSpPr>
              <a:grpSpLocks/>
            </p:cNvGrpSpPr>
            <p:nvPr/>
          </p:nvGrpSpPr>
          <p:grpSpPr bwMode="auto">
            <a:xfrm>
              <a:off x="3606" y="3021"/>
              <a:ext cx="499" cy="499"/>
              <a:chOff x="1383" y="3202"/>
              <a:chExt cx="499" cy="499"/>
            </a:xfrm>
          </p:grpSpPr>
          <p:sp>
            <p:nvSpPr>
              <p:cNvPr id="88094" name="Oval 30"/>
              <p:cNvSpPr>
                <a:spLocks noChangeArrowheads="1"/>
              </p:cNvSpPr>
              <p:nvPr/>
            </p:nvSpPr>
            <p:spPr bwMode="auto">
              <a:xfrm>
                <a:off x="1383" y="3202"/>
                <a:ext cx="499" cy="49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5" name="Oval 31"/>
              <p:cNvSpPr>
                <a:spLocks noChangeArrowheads="1"/>
              </p:cNvSpPr>
              <p:nvPr/>
            </p:nvSpPr>
            <p:spPr bwMode="auto">
              <a:xfrm>
                <a:off x="1519" y="3293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6" name="Group 32"/>
            <p:cNvGrpSpPr>
              <a:grpSpLocks/>
            </p:cNvGrpSpPr>
            <p:nvPr/>
          </p:nvGrpSpPr>
          <p:grpSpPr bwMode="auto">
            <a:xfrm>
              <a:off x="4876" y="2840"/>
              <a:ext cx="680" cy="680"/>
              <a:chOff x="2608" y="3022"/>
              <a:chExt cx="680" cy="680"/>
            </a:xfrm>
          </p:grpSpPr>
          <p:sp>
            <p:nvSpPr>
              <p:cNvPr id="88097" name="Oval 33"/>
              <p:cNvSpPr>
                <a:spLocks noChangeArrowheads="1"/>
              </p:cNvSpPr>
              <p:nvPr/>
            </p:nvSpPr>
            <p:spPr bwMode="auto">
              <a:xfrm>
                <a:off x="2608" y="3022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8" name="Oval 34"/>
              <p:cNvSpPr>
                <a:spLocks noChangeArrowheads="1"/>
              </p:cNvSpPr>
              <p:nvPr/>
            </p:nvSpPr>
            <p:spPr bwMode="auto">
              <a:xfrm>
                <a:off x="2770" y="3137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9" name="Group 35"/>
            <p:cNvGrpSpPr>
              <a:grpSpLocks/>
            </p:cNvGrpSpPr>
            <p:nvPr/>
          </p:nvGrpSpPr>
          <p:grpSpPr bwMode="auto">
            <a:xfrm>
              <a:off x="3107" y="3157"/>
              <a:ext cx="363" cy="363"/>
              <a:chOff x="884" y="3338"/>
              <a:chExt cx="363" cy="363"/>
            </a:xfrm>
          </p:grpSpPr>
          <p:sp>
            <p:nvSpPr>
              <p:cNvPr id="88100" name="Oval 36"/>
              <p:cNvSpPr>
                <a:spLocks noChangeArrowheads="1"/>
              </p:cNvSpPr>
              <p:nvPr/>
            </p:nvSpPr>
            <p:spPr bwMode="auto">
              <a:xfrm>
                <a:off x="884" y="333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Oval 37"/>
              <p:cNvSpPr>
                <a:spLocks noChangeArrowheads="1"/>
              </p:cNvSpPr>
              <p:nvPr/>
            </p:nvSpPr>
            <p:spPr bwMode="auto">
              <a:xfrm>
                <a:off x="975" y="3384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02" name="Text Box 38"/>
            <p:cNvSpPr txBox="1">
              <a:spLocks noChangeArrowheads="1"/>
            </p:cNvSpPr>
            <p:nvPr/>
          </p:nvSpPr>
          <p:spPr bwMode="auto">
            <a:xfrm>
              <a:off x="3061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 dirty="0">
                  <a:latin typeface="Cordia New" pitchFamily="34" charset="-34"/>
                  <a:cs typeface="Cordia New" pitchFamily="34" charset="-34"/>
                </a:rPr>
                <a:t>a[0]</a:t>
              </a:r>
              <a:endParaRPr lang="th-TH" altLang="en-US" sz="4000" dirty="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3" name="Text Box 39"/>
            <p:cNvSpPr txBox="1">
              <a:spLocks noChangeArrowheads="1"/>
            </p:cNvSpPr>
            <p:nvPr/>
          </p:nvSpPr>
          <p:spPr bwMode="auto">
            <a:xfrm>
              <a:off x="3651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a[1]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4" name="Text Box 40"/>
            <p:cNvSpPr txBox="1">
              <a:spLocks noChangeArrowheads="1"/>
            </p:cNvSpPr>
            <p:nvPr/>
          </p:nvSpPr>
          <p:spPr bwMode="auto">
            <a:xfrm>
              <a:off x="4377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a[2]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5" name="Text Box 41"/>
            <p:cNvSpPr txBox="1">
              <a:spLocks noChangeArrowheads="1"/>
            </p:cNvSpPr>
            <p:nvPr/>
          </p:nvSpPr>
          <p:spPr bwMode="auto">
            <a:xfrm>
              <a:off x="5012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a[3]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auto">
            <a:xfrm rot="2550554">
              <a:off x="703" y="2704"/>
              <a:ext cx="2266" cy="680"/>
            </a:xfrm>
            <a:prstGeom prst="curvedUpArrow">
              <a:avLst>
                <a:gd name="adj1" fmla="val 28927"/>
                <a:gd name="adj2" fmla="val 110970"/>
                <a:gd name="adj3" fmla="val 64676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2202871" y="3716000"/>
            <a:ext cx="25558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Sort</a:t>
            </a:r>
          </a:p>
          <a:p>
            <a:r>
              <a:rPr lang="en-US" altLang="en-US" sz="3600" dirty="0"/>
              <a:t>Increasingly!</a:t>
            </a:r>
            <a:endParaRPr lang="th-TH" alt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" y="1701800"/>
            <a:ext cx="8200250" cy="2997200"/>
          </a:xfrm>
          <a:prstGeom prst="wedgeRoundRectCallout">
            <a:avLst>
              <a:gd name="adj1" fmla="val -20442"/>
              <a:gd name="adj2" fmla="val 726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176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4802" y="30178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6648" y="2135130"/>
            <a:ext cx="72082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In the </a:t>
            </a:r>
            <a:r>
              <a:rPr lang="en-US" altLang="en-US" sz="3600" i="1" dirty="0" err="1">
                <a:latin typeface="Times New Roman" pitchFamily="18" charset="0"/>
              </a:rPr>
              <a:t>i</a:t>
            </a:r>
            <a:r>
              <a:rPr lang="en-US" altLang="en-US" sz="3600" i="1" dirty="0">
                <a:latin typeface="Times New Roman" pitchFamily="18" charset="0"/>
              </a:rPr>
              <a:t> </a:t>
            </a:r>
            <a:r>
              <a:rPr lang="en-US" altLang="en-US" sz="3600" baseline="30000" dirty="0" err="1"/>
              <a:t>th</a:t>
            </a:r>
            <a:r>
              <a:rPr lang="en-US" altLang="en-US" sz="3600" dirty="0"/>
              <a:t> iteration,</a:t>
            </a:r>
          </a:p>
          <a:p>
            <a:r>
              <a:rPr lang="en-US" altLang="en-US" sz="5400" dirty="0">
                <a:solidFill>
                  <a:srgbClr val="C00000"/>
                </a:solidFill>
              </a:rPr>
              <a:t>find the </a:t>
            </a:r>
            <a:r>
              <a:rPr lang="en-US" altLang="en-US" sz="5400" i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lang="en-US" altLang="en-US" sz="5400" i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5400" baseline="30000" dirty="0" err="1">
                <a:solidFill>
                  <a:srgbClr val="C00000"/>
                </a:solidFill>
              </a:rPr>
              <a:t>th</a:t>
            </a:r>
            <a:r>
              <a:rPr lang="en-US" altLang="en-US" sz="54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altLang="en-US" dirty="0"/>
              <a:t>and</a:t>
            </a:r>
          </a:p>
          <a:p>
            <a:r>
              <a:rPr lang="en-US" altLang="en-US" sz="3600" dirty="0"/>
              <a:t>place it in the correct position. </a:t>
            </a:r>
            <a:endParaRPr lang="th-TH" alt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4" y="4749860"/>
            <a:ext cx="1944076" cy="1944076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983910">
            <a:off x="6592081" y="1387137"/>
            <a:ext cx="2316342" cy="126738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983910">
            <a:off x="6802311" y="1512063"/>
            <a:ext cx="2131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 the </a:t>
            </a:r>
            <a:r>
              <a:rPr lang="en-US" sz="2800" i="1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biggest</a:t>
            </a:r>
          </a:p>
        </p:txBody>
      </p:sp>
      <p:sp>
        <p:nvSpPr>
          <p:cNvPr id="15" name="Freeform 14"/>
          <p:cNvSpPr/>
          <p:nvPr/>
        </p:nvSpPr>
        <p:spPr>
          <a:xfrm>
            <a:off x="5741765" y="1981200"/>
            <a:ext cx="824135" cy="939800"/>
          </a:xfrm>
          <a:custGeom>
            <a:avLst/>
            <a:gdLst>
              <a:gd name="connsiteX0" fmla="*/ 824135 w 824135"/>
              <a:gd name="connsiteY0" fmla="*/ 0 h 939800"/>
              <a:gd name="connsiteX1" fmla="*/ 392335 w 824135"/>
              <a:gd name="connsiteY1" fmla="*/ 88900 h 939800"/>
              <a:gd name="connsiteX2" fmla="*/ 36735 w 824135"/>
              <a:gd name="connsiteY2" fmla="*/ 393700 h 939800"/>
              <a:gd name="connsiteX3" fmla="*/ 11335 w 824135"/>
              <a:gd name="connsiteY3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135" h="939800">
                <a:moveTo>
                  <a:pt x="824135" y="0"/>
                </a:moveTo>
                <a:cubicBezTo>
                  <a:pt x="673851" y="11641"/>
                  <a:pt x="523568" y="23283"/>
                  <a:pt x="392335" y="88900"/>
                </a:cubicBezTo>
                <a:cubicBezTo>
                  <a:pt x="261102" y="154517"/>
                  <a:pt x="100235" y="251883"/>
                  <a:pt x="36735" y="393700"/>
                </a:cubicBezTo>
                <a:cubicBezTo>
                  <a:pt x="-26765" y="535517"/>
                  <a:pt x="11335" y="939800"/>
                  <a:pt x="11335" y="93980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046321" y="4520521"/>
            <a:ext cx="4137945" cy="2446569"/>
            <a:chOff x="4046321" y="4520521"/>
            <a:chExt cx="4137945" cy="24465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292" y="5243116"/>
              <a:ext cx="1723974" cy="1723974"/>
            </a:xfrm>
            <a:prstGeom prst="rect">
              <a:avLst/>
            </a:prstGeom>
          </p:spPr>
        </p:pic>
        <p:sp>
          <p:nvSpPr>
            <p:cNvPr id="19" name="Freeform 18"/>
            <p:cNvSpPr/>
            <p:nvPr/>
          </p:nvSpPr>
          <p:spPr>
            <a:xfrm rot="21087044">
              <a:off x="4046321" y="4520521"/>
              <a:ext cx="2316342" cy="1899653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7116" y="4749860"/>
              <a:ext cx="203760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many iteration</a:t>
              </a:r>
            </a:p>
            <a:p>
              <a:r>
                <a:rPr lang="en-US" dirty="0"/>
                <a:t>is needed to sort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elements?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6712" y="5127540"/>
              <a:ext cx="7697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 Rounded MT Bold" panose="020F0704030504030204" pitchFamily="34" charset="0"/>
                </a:rPr>
                <a:t>N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53832" y="5721898"/>
              <a:ext cx="666068" cy="272502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9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7653" y="5092700"/>
            <a:ext cx="279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correct position </a:t>
            </a: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H="1" flipV="1">
            <a:off x="2095500" y="4176714"/>
            <a:ext cx="632077" cy="91598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21079" y="1417638"/>
            <a:ext cx="4045084" cy="4348162"/>
            <a:chOff x="4621079" y="1417638"/>
            <a:chExt cx="4045084" cy="4348162"/>
          </a:xfrm>
        </p:grpSpPr>
        <p:sp>
          <p:nvSpPr>
            <p:cNvPr id="44" name="Rectangle 43"/>
            <p:cNvSpPr/>
            <p:nvPr/>
          </p:nvSpPr>
          <p:spPr>
            <a:xfrm>
              <a:off x="4621079" y="1417638"/>
              <a:ext cx="4045084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332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(0 to 3)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(1</a:t>
            </a:r>
            <a:r>
              <a:rPr lang="en-US" sz="2800" baseline="30000" dirty="0">
                <a:solidFill>
                  <a:srgbClr val="C00000"/>
                </a:solidFill>
              </a:rPr>
              <a:t>st</a:t>
            </a:r>
            <a:r>
              <a:rPr lang="en-US" sz="2800" dirty="0">
                <a:solidFill>
                  <a:srgbClr val="C00000"/>
                </a:solidFill>
              </a:rPr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6155" y="590169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21" name="Straight Arrow Connector 20"/>
          <p:cNvCxnSpPr>
            <a:stCxn id="3" idx="3"/>
            <a:endCxn id="17" idx="4"/>
          </p:cNvCxnSpPr>
          <p:nvPr/>
        </p:nvCxnSpPr>
        <p:spPr>
          <a:xfrm flipV="1">
            <a:off x="7592602" y="4375944"/>
            <a:ext cx="637792" cy="17873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621079" y="1417638"/>
            <a:ext cx="4045084" cy="4348162"/>
            <a:chOff x="4621079" y="1417638"/>
            <a:chExt cx="4045084" cy="4348162"/>
          </a:xfrm>
        </p:grpSpPr>
        <p:sp>
          <p:nvSpPr>
            <p:cNvPr id="47" name="Rectangle 46"/>
            <p:cNvSpPr/>
            <p:nvPr/>
          </p:nvSpPr>
          <p:spPr>
            <a:xfrm>
              <a:off x="4621079" y="1417638"/>
              <a:ext cx="4045084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32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(0 to 3)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3853" y="5092700"/>
            <a:ext cx="279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Swap element between a[0] and a[3]</a:t>
            </a: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2171701" y="4176714"/>
            <a:ext cx="632076" cy="91598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3194 0.10024 C -0.01788 0.10926 -0.16354 0.1595 -0.14167 0.1595 C -0.11667 0.1595 -0.30017 0.16112 -0.28611 0.15209 L -0.34306 0.0076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09184 -0.07662 C 0.11112 -0.09375 0.13994 -0.10301 0.16997 -0.10301 C 0.20434 -0.10301 0.23178 -0.09375 0.25105 -0.07662 L 0.34306 -3.7037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6" name="Freeform 45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1 is finished</a:t>
              </a:r>
            </a:p>
            <a:p>
              <a:r>
                <a:rPr lang="en-US" sz="2400" dirty="0"/>
                <a:t>with a[0]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91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625966" y="1417638"/>
            <a:ext cx="3040197" cy="4348162"/>
            <a:chOff x="5625966" y="1417638"/>
            <a:chExt cx="3040197" cy="4348162"/>
          </a:xfrm>
        </p:grpSpPr>
        <p:sp>
          <p:nvSpPr>
            <p:cNvPr id="44" name="Rectangle 43"/>
            <p:cNvSpPr/>
            <p:nvPr/>
          </p:nvSpPr>
          <p:spPr>
            <a:xfrm>
              <a:off x="5625966" y="1417638"/>
              <a:ext cx="3040197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269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(1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2</a:t>
            </a:r>
            <a:r>
              <a:rPr lang="en-US" sz="2800" baseline="30000" dirty="0">
                <a:solidFill>
                  <a:srgbClr val="C00000"/>
                </a:solidFill>
              </a:rPr>
              <a:t>nd</a:t>
            </a:r>
            <a:r>
              <a:rPr lang="en-US" sz="28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sz="2800" dirty="0"/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345" y="5502137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302982" y="4581525"/>
            <a:ext cx="109320" cy="105732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4" name="Rectangle 5163"/>
          <p:cNvSpPr/>
          <p:nvPr/>
        </p:nvSpPr>
        <p:spPr>
          <a:xfrm>
            <a:off x="0" y="3290145"/>
            <a:ext cx="2017207" cy="5867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62" name="Straight Connector 5161"/>
          <p:cNvCxnSpPr/>
          <p:nvPr/>
        </p:nvCxnSpPr>
        <p:spPr>
          <a:xfrm>
            <a:off x="0" y="3889556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Requirement for a List of Values</a:t>
            </a:r>
            <a:endParaRPr lang="th-TH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dirty="0"/>
              <a:t>W</a:t>
            </a:r>
            <a:r>
              <a:rPr lang="th-TH" altLang="en-US" dirty="0" err="1"/>
              <a:t>rite</a:t>
            </a:r>
            <a:r>
              <a:rPr lang="th-TH" altLang="en-US" dirty="0"/>
              <a:t> a </a:t>
            </a:r>
            <a:r>
              <a:rPr lang="th-TH" altLang="en-US" dirty="0" err="1"/>
              <a:t>program</a:t>
            </a:r>
            <a:r>
              <a:rPr lang="th-TH" altLang="en-US" dirty="0"/>
              <a:t> </a:t>
            </a:r>
            <a:r>
              <a:rPr lang="th-TH" altLang="en-US" dirty="0" err="1"/>
              <a:t>that</a:t>
            </a:r>
            <a:r>
              <a:rPr lang="th-TH" altLang="en-US" dirty="0"/>
              <a:t> </a:t>
            </a:r>
            <a:r>
              <a:rPr lang="th-TH" altLang="en-US" dirty="0" err="1"/>
              <a:t>counts</a:t>
            </a:r>
            <a:r>
              <a:rPr lang="th-TH" altLang="en-US" dirty="0"/>
              <a:t> </a:t>
            </a:r>
            <a:r>
              <a:rPr lang="th-TH" altLang="en-US" dirty="0" err="1"/>
              <a:t>the</a:t>
            </a:r>
            <a:r>
              <a:rPr lang="th-TH" altLang="en-US" dirty="0"/>
              <a:t> </a:t>
            </a:r>
            <a:r>
              <a:rPr lang="th-TH" altLang="en-US" dirty="0" err="1"/>
              <a:t>number</a:t>
            </a:r>
            <a:r>
              <a:rPr lang="th-TH" altLang="en-US" dirty="0"/>
              <a:t> </a:t>
            </a:r>
            <a:r>
              <a:rPr lang="en-US" altLang="en-US" dirty="0"/>
              <a:t>(</a:t>
            </a:r>
            <a:r>
              <a:rPr lang="th-TH" altLang="en-US" dirty="0" err="1"/>
              <a:t>frequency</a:t>
            </a:r>
            <a:r>
              <a:rPr lang="en-US" altLang="en-US" dirty="0"/>
              <a:t>)</a:t>
            </a:r>
            <a:r>
              <a:rPr lang="th-TH" altLang="en-US" dirty="0"/>
              <a:t> </a:t>
            </a:r>
            <a:r>
              <a:rPr lang="th-TH" altLang="en-US" dirty="0" err="1"/>
              <a:t>of</a:t>
            </a:r>
            <a:r>
              <a:rPr lang="th-TH" altLang="en-US" dirty="0"/>
              <a:t> </a:t>
            </a:r>
            <a:r>
              <a:rPr lang="th-TH" altLang="en-US" dirty="0" err="1"/>
              <a:t>each</a:t>
            </a:r>
            <a:r>
              <a:rPr lang="th-TH" altLang="en-US" dirty="0"/>
              <a:t> </a:t>
            </a:r>
            <a:r>
              <a:rPr lang="th-TH" altLang="en-US" dirty="0" err="1"/>
              <a:t>digit</a:t>
            </a:r>
            <a:r>
              <a:rPr lang="th-TH" altLang="en-US" dirty="0"/>
              <a:t> </a:t>
            </a:r>
            <a:r>
              <a:rPr lang="th-TH" altLang="en-US" dirty="0" err="1"/>
              <a:t>from</a:t>
            </a:r>
            <a:r>
              <a:rPr lang="th-TH" altLang="en-US" dirty="0"/>
              <a:t> </a:t>
            </a:r>
            <a:r>
              <a:rPr lang="en-US" altLang="en-US" dirty="0"/>
              <a:t>0</a:t>
            </a:r>
            <a:r>
              <a:rPr lang="th-TH" altLang="en-US" dirty="0"/>
              <a:t> </a:t>
            </a:r>
            <a:r>
              <a:rPr lang="th-TH" altLang="en-US" dirty="0" err="1"/>
              <a:t>to</a:t>
            </a:r>
            <a:r>
              <a:rPr lang="th-TH" altLang="en-US" dirty="0"/>
              <a:t> </a:t>
            </a:r>
            <a:r>
              <a:rPr lang="en-US" altLang="en-US" dirty="0"/>
              <a:t>9</a:t>
            </a:r>
            <a:r>
              <a:rPr lang="th-TH" altLang="en-US" dirty="0"/>
              <a:t> </a:t>
            </a:r>
            <a:r>
              <a:rPr lang="th-TH" altLang="en-US" dirty="0" err="1"/>
              <a:t>in</a:t>
            </a:r>
            <a:r>
              <a:rPr lang="th-TH" altLang="en-US" dirty="0"/>
              <a:t> a </a:t>
            </a:r>
            <a:r>
              <a:rPr lang="th-TH" altLang="en-US" i="1" dirty="0" err="1"/>
              <a:t>String</a:t>
            </a:r>
            <a:r>
              <a:rPr lang="th-TH" altLang="en-US" i="1" dirty="0"/>
              <a:t> </a:t>
            </a:r>
            <a:r>
              <a:rPr lang="th-TH" altLang="en-US" dirty="0" err="1"/>
              <a:t>entered</a:t>
            </a:r>
            <a:r>
              <a:rPr lang="th-TH" altLang="en-US" dirty="0"/>
              <a:t> </a:t>
            </a:r>
            <a:r>
              <a:rPr lang="th-TH" altLang="en-US" dirty="0" err="1"/>
              <a:t>by</a:t>
            </a:r>
            <a:r>
              <a:rPr lang="th-TH" altLang="en-US" dirty="0"/>
              <a:t> </a:t>
            </a:r>
            <a:r>
              <a:rPr lang="th-TH" altLang="en-US" dirty="0" err="1"/>
              <a:t>the</a:t>
            </a:r>
            <a:r>
              <a:rPr lang="th-TH" altLang="en-US" dirty="0"/>
              <a:t> </a:t>
            </a:r>
            <a:r>
              <a:rPr lang="th-TH" altLang="en-US" dirty="0" err="1"/>
              <a:t>use</a:t>
            </a:r>
            <a:r>
              <a:rPr lang="en-US" altLang="en-US" dirty="0"/>
              <a:t>r.</a:t>
            </a:r>
            <a:endParaRPr lang="th-TH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grpSp>
        <p:nvGrpSpPr>
          <p:cNvPr id="7" name="Group 6"/>
          <p:cNvGrpSpPr/>
          <p:nvPr/>
        </p:nvGrpSpPr>
        <p:grpSpPr>
          <a:xfrm>
            <a:off x="1618615" y="1657779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34135" y="2327328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CountDigitFrequency.java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65882" y="3302845"/>
            <a:ext cx="4536559" cy="3224153"/>
            <a:chOff x="3820041" y="3496182"/>
            <a:chExt cx="4536559" cy="3224153"/>
          </a:xfrm>
        </p:grpSpPr>
        <p:sp>
          <p:nvSpPr>
            <p:cNvPr id="3" name="Freeform 2"/>
            <p:cNvSpPr/>
            <p:nvPr/>
          </p:nvSpPr>
          <p:spPr>
            <a:xfrm>
              <a:off x="4640174" y="3496182"/>
              <a:ext cx="3489502" cy="1418740"/>
            </a:xfrm>
            <a:custGeom>
              <a:avLst/>
              <a:gdLst>
                <a:gd name="connsiteX0" fmla="*/ 3424326 w 3489502"/>
                <a:gd name="connsiteY0" fmla="*/ 694818 h 1418740"/>
                <a:gd name="connsiteX1" fmla="*/ 3106826 w 3489502"/>
                <a:gd name="connsiteY1" fmla="*/ 1177418 h 1418740"/>
                <a:gd name="connsiteX2" fmla="*/ 503326 w 3489502"/>
                <a:gd name="connsiteY2" fmla="*/ 1393318 h 1418740"/>
                <a:gd name="connsiteX3" fmla="*/ 8026 w 3489502"/>
                <a:gd name="connsiteY3" fmla="*/ 605918 h 1418740"/>
                <a:gd name="connsiteX4" fmla="*/ 655726 w 3489502"/>
                <a:gd name="connsiteY4" fmla="*/ 21718 h 1418740"/>
                <a:gd name="connsiteX5" fmla="*/ 2992526 w 3489502"/>
                <a:gd name="connsiteY5" fmla="*/ 237618 h 1418740"/>
                <a:gd name="connsiteX6" fmla="*/ 3284626 w 3489502"/>
                <a:gd name="connsiteY6" fmla="*/ 1279018 h 141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9502" h="1418740">
                  <a:moveTo>
                    <a:pt x="3424326" y="694818"/>
                  </a:moveTo>
                  <a:cubicBezTo>
                    <a:pt x="3508992" y="877909"/>
                    <a:pt x="3593659" y="1061001"/>
                    <a:pt x="3106826" y="1177418"/>
                  </a:cubicBezTo>
                  <a:cubicBezTo>
                    <a:pt x="2619993" y="1293835"/>
                    <a:pt x="1019793" y="1488568"/>
                    <a:pt x="503326" y="1393318"/>
                  </a:cubicBezTo>
                  <a:cubicBezTo>
                    <a:pt x="-13141" y="1298068"/>
                    <a:pt x="-17374" y="834518"/>
                    <a:pt x="8026" y="605918"/>
                  </a:cubicBezTo>
                  <a:cubicBezTo>
                    <a:pt x="33426" y="377318"/>
                    <a:pt x="158309" y="83101"/>
                    <a:pt x="655726" y="21718"/>
                  </a:cubicBezTo>
                  <a:cubicBezTo>
                    <a:pt x="1153143" y="-39665"/>
                    <a:pt x="2554376" y="28068"/>
                    <a:pt x="2992526" y="237618"/>
                  </a:cubicBezTo>
                  <a:cubicBezTo>
                    <a:pt x="3430676" y="447168"/>
                    <a:pt x="3357651" y="863093"/>
                    <a:pt x="3284626" y="127901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23589" y="4725067"/>
              <a:ext cx="629920" cy="731520"/>
              <a:chOff x="2948289" y="3470911"/>
              <a:chExt cx="629920" cy="731520"/>
            </a:xfrm>
          </p:grpSpPr>
          <p:sp>
            <p:nvSpPr>
              <p:cNvPr id="12" name="Snip Single Corner Rectangle 11"/>
              <p:cNvSpPr/>
              <p:nvPr/>
            </p:nvSpPr>
            <p:spPr>
              <a:xfrm>
                <a:off x="2948289" y="3470911"/>
                <a:ext cx="629920" cy="731520"/>
              </a:xfrm>
              <a:prstGeom prst="snip1Rect">
                <a:avLst/>
              </a:prstGeom>
              <a:solidFill>
                <a:srgbClr val="C0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9879" y="3789958"/>
                <a:ext cx="281056" cy="173826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820041" y="5431187"/>
              <a:ext cx="2711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CountDigitFrequency2.java</a:t>
              </a:r>
            </a:p>
          </p:txBody>
        </p:sp>
        <p:pic>
          <p:nvPicPr>
            <p:cNvPr id="15" name="Picture 4" descr="J02327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7400" y="4803789"/>
              <a:ext cx="2489200" cy="1916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806950" y="3667899"/>
              <a:ext cx="296545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b="0" dirty="0"/>
                <a:t>Now, let’s use a single array to keep track of the frequencies of every digit.</a:t>
              </a:r>
              <a:endParaRPr lang="th-TH" altLang="en-US" sz="2000" b="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384925" y="4914922"/>
              <a:ext cx="498475" cy="5416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55594" y="5652816"/>
            <a:ext cx="3633809" cy="368300"/>
            <a:chOff x="385499" y="4965325"/>
            <a:chExt cx="3633809" cy="368300"/>
          </a:xfrm>
        </p:grpSpPr>
        <p:sp>
          <p:nvSpPr>
            <p:cNvPr id="19" name="Rectangle 18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5594" y="48387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2" name="TextBox 5151"/>
          <p:cNvSpPr txBox="1"/>
          <p:nvPr/>
        </p:nvSpPr>
        <p:spPr>
          <a:xfrm>
            <a:off x="1631315" y="4080056"/>
            <a:ext cx="25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+mj-lt"/>
              </a:rPr>
              <a:t>A single identifier refers to a structure with multiple slots</a:t>
            </a:r>
            <a:endParaRPr lang="th-TH" alt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153" name="TextBox 5152"/>
          <p:cNvSpPr txBox="1"/>
          <p:nvPr/>
        </p:nvSpPr>
        <p:spPr>
          <a:xfrm>
            <a:off x="601631" y="44772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155" name="Straight Arrow Connector 5154"/>
          <p:cNvCxnSpPr>
            <a:endCxn id="19" idx="0"/>
          </p:cNvCxnSpPr>
          <p:nvPr/>
        </p:nvCxnSpPr>
        <p:spPr>
          <a:xfrm>
            <a:off x="739744" y="50228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58" name="Straight Arrow Connector 5157"/>
          <p:cNvCxnSpPr/>
          <p:nvPr/>
        </p:nvCxnSpPr>
        <p:spPr>
          <a:xfrm flipH="1">
            <a:off x="923895" y="4545615"/>
            <a:ext cx="707420" cy="1163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60" name="TextBox 5159"/>
          <p:cNvSpPr txBox="1"/>
          <p:nvPr/>
        </p:nvSpPr>
        <p:spPr>
          <a:xfrm>
            <a:off x="417833" y="3151352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01707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625966" y="1417638"/>
            <a:ext cx="3040197" cy="4348162"/>
            <a:chOff x="5625966" y="1417638"/>
            <a:chExt cx="3040197" cy="4348162"/>
          </a:xfrm>
        </p:grpSpPr>
        <p:sp>
          <p:nvSpPr>
            <p:cNvPr id="44" name="Rectangle 43"/>
            <p:cNvSpPr/>
            <p:nvPr/>
          </p:nvSpPr>
          <p:spPr>
            <a:xfrm>
              <a:off x="5625966" y="1417638"/>
              <a:ext cx="3040197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269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(1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2</a:t>
            </a:r>
            <a:r>
              <a:rPr lang="en-US" sz="2800" baseline="30000" dirty="0"/>
              <a:t>nd</a:t>
            </a:r>
            <a:r>
              <a:rPr lang="en-US" sz="2800" dirty="0"/>
              <a:t>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9132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5903 0.04004 C -0.07136 0.04907 -0.08976 0.05393 -0.10903 0.05393 C -0.13108 0.05393 -0.14844 0.04907 -0.16094 0.04004 L -0.21962 4.8148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5885 -0.06343 C 0.07118 -0.07755 0.08958 -0.08519 0.10885 -0.08519 C 0.13073 -0.08519 0.14826 -0.07755 0.16059 -0.06343 L 0.21962 4.81481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2</a:t>
            </a:r>
            <a:r>
              <a:rPr lang="en-US" sz="2800" baseline="30000" dirty="0"/>
              <a:t>nd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7" name="Freeform 46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2 is finished</a:t>
              </a:r>
            </a:p>
            <a:p>
              <a:r>
                <a:rPr lang="en-US" sz="2400" dirty="0"/>
                <a:t>with a[0]-a[1]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4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46595" y="1415257"/>
            <a:ext cx="1941512" cy="4348162"/>
            <a:chOff x="6646595" y="1415257"/>
            <a:chExt cx="1941512" cy="4348162"/>
          </a:xfrm>
        </p:grpSpPr>
        <p:sp>
          <p:nvSpPr>
            <p:cNvPr id="45" name="Rectangle 44"/>
            <p:cNvSpPr/>
            <p:nvPr/>
          </p:nvSpPr>
          <p:spPr>
            <a:xfrm>
              <a:off x="6646595" y="1415257"/>
              <a:ext cx="1941512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58258" y="4944070"/>
              <a:ext cx="175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</a:t>
              </a:r>
              <a:b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(2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3</a:t>
            </a:r>
            <a:r>
              <a:rPr lang="en-US" sz="2800" baseline="30000" dirty="0">
                <a:solidFill>
                  <a:srgbClr val="C00000"/>
                </a:solidFill>
              </a:rPr>
              <a:t>rd</a:t>
            </a:r>
            <a:r>
              <a:rPr lang="en-US" sz="28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8387" y="5229250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48" name="Straight Arrow Connector 47"/>
          <p:cNvCxnSpPr>
            <a:stCxn id="47" idx="3"/>
            <a:endCxn id="8" idx="3"/>
          </p:cNvCxnSpPr>
          <p:nvPr/>
        </p:nvCxnSpPr>
        <p:spPr>
          <a:xfrm flipV="1">
            <a:off x="6394834" y="4588822"/>
            <a:ext cx="466983" cy="9020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46595" y="1415257"/>
            <a:ext cx="1941512" cy="4348162"/>
            <a:chOff x="6646595" y="1415257"/>
            <a:chExt cx="1941512" cy="4348162"/>
          </a:xfrm>
        </p:grpSpPr>
        <p:sp>
          <p:nvSpPr>
            <p:cNvPr id="45" name="Rectangle 44"/>
            <p:cNvSpPr/>
            <p:nvPr/>
          </p:nvSpPr>
          <p:spPr>
            <a:xfrm>
              <a:off x="6646595" y="1415257"/>
              <a:ext cx="1941512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58258" y="4944070"/>
              <a:ext cx="175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</a:t>
              </a:r>
              <a:b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(2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08409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8" y="1417638"/>
            <a:ext cx="3024455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8338" y="5638847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9" name="Freeform 48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3 is finished</a:t>
              </a:r>
            </a:p>
            <a:p>
              <a:r>
                <a:rPr lang="en-US" sz="2400" dirty="0"/>
                <a:t>with a[0]-a[2]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6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8" y="1417638"/>
            <a:ext cx="3024455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8338" y="5638847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74786" y="4542515"/>
            <a:ext cx="4137945" cy="2446569"/>
            <a:chOff x="4046321" y="4520521"/>
            <a:chExt cx="4137945" cy="244656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292" y="5243116"/>
              <a:ext cx="1723974" cy="1723974"/>
            </a:xfrm>
            <a:prstGeom prst="rect">
              <a:avLst/>
            </a:prstGeom>
          </p:spPr>
        </p:pic>
        <p:sp>
          <p:nvSpPr>
            <p:cNvPr id="46" name="Freeform 45"/>
            <p:cNvSpPr/>
            <p:nvPr/>
          </p:nvSpPr>
          <p:spPr>
            <a:xfrm rot="21087044">
              <a:off x="4046321" y="4520521"/>
              <a:ext cx="2316342" cy="1899653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27116" y="4749860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about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6712" y="5127540"/>
              <a:ext cx="16433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 Rounded MT Bold" panose="020F0704030504030204" pitchFamily="34" charset="0"/>
                </a:rPr>
                <a:t>a[3]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153832" y="5721898"/>
              <a:ext cx="666068" cy="272502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9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904" y="2232680"/>
            <a:ext cx="31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</a:t>
            </a:r>
            <a:r>
              <a:rPr lang="en-US" sz="2400" i="1" dirty="0"/>
              <a:t> k </a:t>
            </a:r>
            <a:r>
              <a:rPr lang="en-US" sz="24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</p:spTree>
    <p:extLst>
      <p:ext uri="{BB962C8B-B14F-4D97-AF65-F5344CB8AC3E}">
        <p14:creationId xmlns:p14="http://schemas.microsoft.com/office/powerpoint/2010/main" val="247031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904" y="2232680"/>
            <a:ext cx="31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</a:t>
            </a:r>
            <a:r>
              <a:rPr lang="en-US" sz="2400" i="1" dirty="0"/>
              <a:t> k </a:t>
            </a:r>
            <a:r>
              <a:rPr lang="en-US" sz="24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72392"/>
              </p:ext>
            </p:extLst>
          </p:nvPr>
        </p:nvGraphicFramePr>
        <p:xfrm>
          <a:off x="4356100" y="3882637"/>
          <a:ext cx="4051300" cy="1645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79">
                <a:tc>
                  <a:txBody>
                    <a:bodyPr/>
                    <a:lstStyle/>
                    <a:p>
                      <a:r>
                        <a:rPr lang="en-US" sz="2400" b="0" dirty="0"/>
                        <a:t>At the beginning, </a:t>
                      </a:r>
                    </a:p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9">
                <a:tc>
                  <a:txBody>
                    <a:bodyPr/>
                    <a:lstStyle/>
                    <a:p>
                      <a:r>
                        <a:rPr lang="en-US" sz="2400" b="0" dirty="0"/>
                        <a:t>When the sorting is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ounded Rectangular Callout 39"/>
          <p:cNvSpPr/>
          <p:nvPr/>
        </p:nvSpPr>
        <p:spPr>
          <a:xfrm>
            <a:off x="6800850" y="3177661"/>
            <a:ext cx="1543050" cy="493070"/>
          </a:xfrm>
          <a:prstGeom prst="wedgeRoundRectCallout">
            <a:avLst>
              <a:gd name="adj1" fmla="val -20010"/>
              <a:gd name="adj2" fmla="val 9083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/>
              <a:t>k</a:t>
            </a:r>
            <a:r>
              <a:rPr lang="en-US" dirty="0"/>
              <a:t>   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04050" y="4043664"/>
            <a:ext cx="1181100" cy="566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4050" y="4861329"/>
            <a:ext cx="1181100" cy="566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7888" y="2226341"/>
            <a:ext cx="473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the value of k change</a:t>
            </a:r>
          </a:p>
          <a:p>
            <a:r>
              <a:rPr lang="en-US" sz="2400" dirty="0"/>
              <a:t>during the entire sorting procedure?</a:t>
            </a:r>
          </a:p>
        </p:txBody>
      </p:sp>
      <p:sp>
        <p:nvSpPr>
          <p:cNvPr id="46" name="Chevron 45"/>
          <p:cNvSpPr/>
          <p:nvPr/>
        </p:nvSpPr>
        <p:spPr>
          <a:xfrm>
            <a:off x="3658710" y="2392154"/>
            <a:ext cx="465843" cy="47397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03" y="2169180"/>
            <a:ext cx="3427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</a:t>
            </a:r>
            <a:r>
              <a:rPr lang="en-US" sz="2800" i="1" dirty="0"/>
              <a:t> k </a:t>
            </a:r>
            <a:r>
              <a:rPr lang="en-US" sz="28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5575300" y="1648480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0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787900" y="2537212"/>
            <a:ext cx="3124200" cy="1083766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 &lt;=(N-1)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69050" y="1054099"/>
            <a:ext cx="0" cy="59438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5575300" y="5302180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k++</a:t>
            </a:r>
          </a:p>
        </p:txBody>
      </p:sp>
      <p:cxnSp>
        <p:nvCxnSpPr>
          <p:cNvPr id="50" name="Straight Arrow Connector 49"/>
          <p:cNvCxnSpPr>
            <a:stCxn id="3" idx="2"/>
            <a:endCxn id="6" idx="0"/>
          </p:cNvCxnSpPr>
          <p:nvPr/>
        </p:nvCxnSpPr>
        <p:spPr>
          <a:xfrm>
            <a:off x="6350000" y="2247900"/>
            <a:ext cx="0" cy="2893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71" idx="0"/>
          </p:cNvCxnSpPr>
          <p:nvPr/>
        </p:nvCxnSpPr>
        <p:spPr>
          <a:xfrm flipH="1">
            <a:off x="6343650" y="3620978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0"/>
          </p:cNvCxnSpPr>
          <p:nvPr/>
        </p:nvCxnSpPr>
        <p:spPr>
          <a:xfrm>
            <a:off x="6350000" y="4945548"/>
            <a:ext cx="0" cy="356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54500" y="2392556"/>
            <a:ext cx="20955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12100" y="3084790"/>
            <a:ext cx="508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420100" y="3084790"/>
            <a:ext cx="0" cy="203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7" idx="2"/>
          </p:cNvCxnSpPr>
          <p:nvPr/>
        </p:nvCxnSpPr>
        <p:spPr>
          <a:xfrm>
            <a:off x="6350000" y="5901600"/>
            <a:ext cx="0" cy="296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254500" y="6197600"/>
            <a:ext cx="20955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254500" y="2392556"/>
            <a:ext cx="0" cy="380504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37100" y="3798039"/>
            <a:ext cx="3213100" cy="13258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Alternate Process 72"/>
          <p:cNvSpPr/>
          <p:nvPr/>
        </p:nvSpPr>
        <p:spPr>
          <a:xfrm>
            <a:off x="7912100" y="5123864"/>
            <a:ext cx="1054100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7064" y="3809521"/>
            <a:ext cx="261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smallest element</a:t>
            </a:r>
          </a:p>
          <a:p>
            <a:r>
              <a:rPr lang="en-US" dirty="0"/>
              <a:t>in the unsorted part.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62381" y="4407519"/>
            <a:ext cx="270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the smallest element</a:t>
            </a:r>
          </a:p>
          <a:p>
            <a:r>
              <a:rPr lang="en-US" dirty="0"/>
              <a:t>with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element.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957064" y="4422625"/>
            <a:ext cx="29550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87900" y="3870937"/>
            <a:ext cx="3124200" cy="521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83582" y="4392592"/>
            <a:ext cx="3124200" cy="661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737099" y="1892300"/>
            <a:ext cx="4141737" cy="2599233"/>
          </a:xfrm>
          <a:prstGeom prst="roundRect">
            <a:avLst>
              <a:gd name="adj" fmla="val 6895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682750" y="1501036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0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895350" y="2389768"/>
            <a:ext cx="3124200" cy="1083766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 &lt;=(N-1)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76500" y="1203845"/>
            <a:ext cx="0" cy="29719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1682750" y="5357936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k++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457450" y="2100456"/>
            <a:ext cx="0" cy="2893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2451100" y="3473534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2457450" y="5001304"/>
            <a:ext cx="0" cy="356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950" y="2245112"/>
            <a:ext cx="20955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19550" y="2937346"/>
            <a:ext cx="508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27550" y="2937346"/>
            <a:ext cx="0" cy="203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/>
        </p:nvCxnSpPr>
        <p:spPr>
          <a:xfrm>
            <a:off x="2457450" y="5957356"/>
            <a:ext cx="0" cy="296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1950" y="6253356"/>
            <a:ext cx="20955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1950" y="2245112"/>
            <a:ext cx="0" cy="400824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4019550" y="4976420"/>
            <a:ext cx="1054100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206" y="3662077"/>
            <a:ext cx="2610138" cy="64633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smallest element</a:t>
            </a:r>
          </a:p>
          <a:p>
            <a:r>
              <a:rPr lang="en-US" dirty="0">
                <a:solidFill>
                  <a:schemeClr val="bg1"/>
                </a:solidFill>
              </a:rPr>
              <a:t>in the unsorted part.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1431" y="4491533"/>
            <a:ext cx="2706638" cy="64633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Swap the smallest element</a:t>
            </a:r>
          </a:p>
          <a:p>
            <a:r>
              <a:rPr lang="en-US" dirty="0"/>
              <a:t>with the </a:t>
            </a:r>
            <a:r>
              <a:rPr lang="en-US" dirty="0" err="1"/>
              <a:t>kth</a:t>
            </a:r>
            <a:r>
              <a:rPr lang="en-US" dirty="0"/>
              <a:t> element.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691506" y="709140"/>
            <a:ext cx="1569988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SelectionSort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4314472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3300" y="2108200"/>
            <a:ext cx="4065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Try implementing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the procedure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in the flowchart</a:t>
            </a:r>
          </a:p>
          <a:p>
            <a:pPr>
              <a:spcBef>
                <a:spcPct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7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4338458" y="751223"/>
            <a:ext cx="2690198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90908" y="4952756"/>
            <a:ext cx="3233891" cy="140002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  <a:gd name="connsiteX0" fmla="*/ 2989442 w 3103742"/>
              <a:gd name="connsiteY0" fmla="*/ 315724 h 1351550"/>
              <a:gd name="connsiteX1" fmla="*/ 2532242 w 3103742"/>
              <a:gd name="connsiteY1" fmla="*/ 1141224 h 1351550"/>
              <a:gd name="connsiteX2" fmla="*/ 347842 w 3103742"/>
              <a:gd name="connsiteY2" fmla="*/ 1306324 h 1351550"/>
              <a:gd name="connsiteX3" fmla="*/ 55742 w 3103742"/>
              <a:gd name="connsiteY3" fmla="*/ 468124 h 1351550"/>
              <a:gd name="connsiteX4" fmla="*/ 881242 w 3103742"/>
              <a:gd name="connsiteY4" fmla="*/ 23624 h 1351550"/>
              <a:gd name="connsiteX5" fmla="*/ 2773542 w 3103742"/>
              <a:gd name="connsiteY5" fmla="*/ 137924 h 1351550"/>
              <a:gd name="connsiteX6" fmla="*/ 3103742 w 3103742"/>
              <a:gd name="connsiteY6" fmla="*/ 785624 h 1351550"/>
              <a:gd name="connsiteX0" fmla="*/ 2992591 w 3106891"/>
              <a:gd name="connsiteY0" fmla="*/ 315724 h 1371704"/>
              <a:gd name="connsiteX1" fmla="*/ 2611591 w 3106891"/>
              <a:gd name="connsiteY1" fmla="*/ 1204724 h 1371704"/>
              <a:gd name="connsiteX2" fmla="*/ 350991 w 3106891"/>
              <a:gd name="connsiteY2" fmla="*/ 1306324 h 1371704"/>
              <a:gd name="connsiteX3" fmla="*/ 58891 w 3106891"/>
              <a:gd name="connsiteY3" fmla="*/ 468124 h 1371704"/>
              <a:gd name="connsiteX4" fmla="*/ 884391 w 3106891"/>
              <a:gd name="connsiteY4" fmla="*/ 23624 h 1371704"/>
              <a:gd name="connsiteX5" fmla="*/ 2776691 w 3106891"/>
              <a:gd name="connsiteY5" fmla="*/ 137924 h 1371704"/>
              <a:gd name="connsiteX6" fmla="*/ 3106891 w 3106891"/>
              <a:gd name="connsiteY6" fmla="*/ 785624 h 1371704"/>
              <a:gd name="connsiteX0" fmla="*/ 3144991 w 3144991"/>
              <a:gd name="connsiteY0" fmla="*/ 264924 h 1373892"/>
              <a:gd name="connsiteX1" fmla="*/ 2611591 w 3144991"/>
              <a:gd name="connsiteY1" fmla="*/ 1204724 h 1373892"/>
              <a:gd name="connsiteX2" fmla="*/ 350991 w 3144991"/>
              <a:gd name="connsiteY2" fmla="*/ 1306324 h 1373892"/>
              <a:gd name="connsiteX3" fmla="*/ 58891 w 3144991"/>
              <a:gd name="connsiteY3" fmla="*/ 468124 h 1373892"/>
              <a:gd name="connsiteX4" fmla="*/ 884391 w 3144991"/>
              <a:gd name="connsiteY4" fmla="*/ 23624 h 1373892"/>
              <a:gd name="connsiteX5" fmla="*/ 2776691 w 3144991"/>
              <a:gd name="connsiteY5" fmla="*/ 137924 h 1373892"/>
              <a:gd name="connsiteX6" fmla="*/ 3106891 w 3144991"/>
              <a:gd name="connsiteY6" fmla="*/ 785624 h 1373892"/>
              <a:gd name="connsiteX0" fmla="*/ 3144991 w 3144991"/>
              <a:gd name="connsiteY0" fmla="*/ 288930 h 1397898"/>
              <a:gd name="connsiteX1" fmla="*/ 2611591 w 3144991"/>
              <a:gd name="connsiteY1" fmla="*/ 1228730 h 1397898"/>
              <a:gd name="connsiteX2" fmla="*/ 350991 w 3144991"/>
              <a:gd name="connsiteY2" fmla="*/ 1330330 h 1397898"/>
              <a:gd name="connsiteX3" fmla="*/ 58891 w 3144991"/>
              <a:gd name="connsiteY3" fmla="*/ 492130 h 1397898"/>
              <a:gd name="connsiteX4" fmla="*/ 884391 w 3144991"/>
              <a:gd name="connsiteY4" fmla="*/ 47630 h 1397898"/>
              <a:gd name="connsiteX5" fmla="*/ 2789391 w 3144991"/>
              <a:gd name="connsiteY5" fmla="*/ 98430 h 1397898"/>
              <a:gd name="connsiteX6" fmla="*/ 3106891 w 3144991"/>
              <a:gd name="connsiteY6" fmla="*/ 809630 h 1397898"/>
              <a:gd name="connsiteX0" fmla="*/ 3144991 w 3233891"/>
              <a:gd name="connsiteY0" fmla="*/ 291061 h 1400029"/>
              <a:gd name="connsiteX1" fmla="*/ 2611591 w 3233891"/>
              <a:gd name="connsiteY1" fmla="*/ 1230861 h 1400029"/>
              <a:gd name="connsiteX2" fmla="*/ 350991 w 3233891"/>
              <a:gd name="connsiteY2" fmla="*/ 1332461 h 1400029"/>
              <a:gd name="connsiteX3" fmla="*/ 58891 w 3233891"/>
              <a:gd name="connsiteY3" fmla="*/ 494261 h 1400029"/>
              <a:gd name="connsiteX4" fmla="*/ 884391 w 3233891"/>
              <a:gd name="connsiteY4" fmla="*/ 49761 h 1400029"/>
              <a:gd name="connsiteX5" fmla="*/ 2789391 w 3233891"/>
              <a:gd name="connsiteY5" fmla="*/ 100561 h 1400029"/>
              <a:gd name="connsiteX6" fmla="*/ 3233891 w 3233891"/>
              <a:gd name="connsiteY6" fmla="*/ 849861 h 14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91" h="1400029">
                <a:moveTo>
                  <a:pt x="3144991" y="291061"/>
                </a:moveTo>
                <a:cubicBezTo>
                  <a:pt x="3136524" y="621261"/>
                  <a:pt x="3077258" y="1057294"/>
                  <a:pt x="2611591" y="1230861"/>
                </a:cubicBezTo>
                <a:cubicBezTo>
                  <a:pt x="2145924" y="1404428"/>
                  <a:pt x="776441" y="1455228"/>
                  <a:pt x="350991" y="1332461"/>
                </a:cubicBezTo>
                <a:cubicBezTo>
                  <a:pt x="-74459" y="1209694"/>
                  <a:pt x="-30009" y="708044"/>
                  <a:pt x="58891" y="494261"/>
                </a:cubicBezTo>
                <a:cubicBezTo>
                  <a:pt x="147791" y="280478"/>
                  <a:pt x="429308" y="115378"/>
                  <a:pt x="884391" y="49761"/>
                </a:cubicBezTo>
                <a:cubicBezTo>
                  <a:pt x="1339474" y="-15856"/>
                  <a:pt x="2397808" y="-32789"/>
                  <a:pt x="2789391" y="100561"/>
                </a:cubicBezTo>
                <a:cubicBezTo>
                  <a:pt x="3180974" y="233911"/>
                  <a:pt x="3222249" y="653011"/>
                  <a:pt x="3233891" y="84986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1585278"/>
            <a:ext cx="322738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Variable 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200" y="2006600"/>
            <a:ext cx="7620000" cy="14042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913" y="2298700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ElementType</a:t>
            </a:r>
            <a:r>
              <a:rPr lang="en-US" sz="2800" dirty="0">
                <a:solidFill>
                  <a:schemeClr val="bg1"/>
                </a:solidFill>
              </a:rPr>
              <a:t> [ ] identifier;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0113" y="2989560"/>
            <a:ext cx="3227387" cy="563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Initialization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200" y="3410882"/>
            <a:ext cx="7620000" cy="1244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913" y="3702982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new </a:t>
            </a:r>
            <a:r>
              <a:rPr lang="en-US" sz="2800" dirty="0" err="1"/>
              <a:t>ElementType</a:t>
            </a:r>
            <a:r>
              <a:rPr lang="en-US" sz="2800" dirty="0"/>
              <a:t>[</a:t>
            </a:r>
            <a:r>
              <a:rPr lang="en-US" sz="2800" dirty="0" err="1"/>
              <a:t>NumberOfSlots</a:t>
            </a:r>
            <a:r>
              <a:rPr lang="en-US" sz="2800" dirty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9456" y="94244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of variable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5156199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elements to be stored in the array (positive number)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49500" y="4226203"/>
            <a:ext cx="495300" cy="1082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845958" y="5011597"/>
            <a:ext cx="3103742" cy="133282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4900" y="5156200"/>
            <a:ext cx="248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type of the elements to be stored in the array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295900" y="4226203"/>
            <a:ext cx="635000" cy="7853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38458" y="1585278"/>
            <a:ext cx="538342" cy="7134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6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Declaration/Initialization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6383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9938" y="2489716"/>
            <a:ext cx="3633809" cy="368300"/>
            <a:chOff x="385499" y="4965325"/>
            <a:chExt cx="3633809" cy="368300"/>
          </a:xfrm>
        </p:grpSpPr>
        <p:sp>
          <p:nvSpPr>
            <p:cNvPr id="8" name="Rectangle 7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79938" y="16756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60875" y="131416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5264088" y="18597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5000" y="3270534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56138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56138" y="333323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37075" y="2971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40288" y="3517384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0727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84389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4999" y="4934234"/>
            <a:ext cx="5918201" cy="793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names = new String[2];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09851" y="5697034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09851" y="488291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001" y="5067068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3803" y="457353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773513" y="5697034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4716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081" y="1605281"/>
            <a:ext cx="753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an array is initialized, all elements are automatically set to default values, which are: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25400" y="2578100"/>
            <a:ext cx="3060700" cy="3365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703" y="3251200"/>
            <a:ext cx="2542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Zeros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" y="4470400"/>
            <a:ext cx="282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 numeric primitive</a:t>
            </a:r>
          </a:p>
          <a:p>
            <a:pPr algn="ctr"/>
            <a:r>
              <a:rPr lang="en-US" sz="2400" dirty="0"/>
              <a:t>data types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2578100"/>
            <a:ext cx="3060700" cy="3365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46803" y="3251200"/>
            <a:ext cx="21500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5000" y="447040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</a:t>
            </a:r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96000" y="2578100"/>
            <a:ext cx="3060700" cy="3365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23403" y="3251200"/>
            <a:ext cx="1654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3000" y="447040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 non-primitive  data types (classes)</a:t>
            </a:r>
          </a:p>
        </p:txBody>
      </p:sp>
    </p:spTree>
    <p:extLst>
      <p:ext uri="{BB962C8B-B14F-4D97-AF65-F5344CB8AC3E}">
        <p14:creationId xmlns:p14="http://schemas.microsoft.com/office/powerpoint/2010/main" val="321505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r>
              <a:rPr lang="en-US" dirty="0"/>
              <a:t>A Java constant.</a:t>
            </a:r>
          </a:p>
          <a:p>
            <a:r>
              <a:rPr lang="en-US" dirty="0"/>
              <a:t>can be referenced with any </a:t>
            </a:r>
            <a:r>
              <a:rPr lang="en-US" dirty="0">
                <a:solidFill>
                  <a:srgbClr val="0000FF"/>
                </a:solidFill>
              </a:rPr>
              <a:t>non-primitive</a:t>
            </a:r>
            <a:r>
              <a:rPr lang="en-US" dirty="0"/>
              <a:t> variables</a:t>
            </a:r>
          </a:p>
          <a:p>
            <a:r>
              <a:rPr lang="en-US" dirty="0"/>
              <a:t>normally used as a representation of </a:t>
            </a:r>
            <a:r>
              <a:rPr lang="en-US" dirty="0">
                <a:solidFill>
                  <a:srgbClr val="0000FF"/>
                </a:solidFill>
              </a:rPr>
              <a:t>“nothingness”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329" y="1038592"/>
            <a:ext cx="24119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64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3124200" y="5242580"/>
            <a:ext cx="4782912" cy="523220"/>
          </a:xfrm>
          <a:prstGeom prst="wedgeRoundRectCallout">
            <a:avLst>
              <a:gd name="adj1" fmla="val 33866"/>
              <a:gd name="adj2" fmla="val -19479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1404938"/>
            <a:ext cx="833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NullDemo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[] s = new String[5];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s.length;i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("s["+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+"] = "+s[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if(s[0]==null){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("Yes, s[0] is null.");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("Its length is "+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s[0].length()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5242580"/>
            <a:ext cx="478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will throw </a:t>
            </a:r>
            <a:r>
              <a:rPr lang="en-US" sz="2800" dirty="0" err="1">
                <a:solidFill>
                  <a:schemeClr val="bg1"/>
                </a:solidFill>
              </a:rPr>
              <a:t>NullPointerException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0813" y="5632879"/>
            <a:ext cx="629920" cy="731520"/>
            <a:chOff x="2948289" y="3470911"/>
            <a:chExt cx="629920" cy="73152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59366" y="6351699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NullDemo.java</a:t>
            </a:r>
          </a:p>
        </p:txBody>
      </p:sp>
    </p:spTree>
    <p:extLst>
      <p:ext uri="{BB962C8B-B14F-4D97-AF65-F5344CB8AC3E}">
        <p14:creationId xmlns:p14="http://schemas.microsoft.com/office/powerpoint/2010/main" val="4638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6383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9938" y="2489716"/>
            <a:ext cx="3633809" cy="368300"/>
            <a:chOff x="385499" y="4965325"/>
            <a:chExt cx="3633809" cy="368300"/>
          </a:xfrm>
        </p:grpSpPr>
        <p:sp>
          <p:nvSpPr>
            <p:cNvPr id="8" name="Rectangle 7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79938" y="16756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60875" y="131416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5264088" y="18597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4200" y="32004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5;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= 8;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[9] = 7;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10101" y="4021382"/>
            <a:ext cx="3633809" cy="368300"/>
            <a:chOff x="385499" y="4965325"/>
            <a:chExt cx="3633809" cy="368300"/>
          </a:xfrm>
        </p:grpSpPr>
        <p:sp>
          <p:nvSpPr>
            <p:cNvPr id="23" name="Rectangle 22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110101" y="3207266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91038" y="2845832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5294251" y="3391416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235200" y="2711966"/>
            <a:ext cx="762000" cy="5412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0550" y="4829949"/>
            <a:ext cx="4970068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2241550" y="4341515"/>
            <a:ext cx="762000" cy="5412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989101" y="4829949"/>
            <a:ext cx="2342099" cy="12192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99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</TotalTime>
  <Words>2392</Words>
  <Application>Microsoft Office PowerPoint</Application>
  <PresentationFormat>นำเสนอทางหน้าจอ (4:3)</PresentationFormat>
  <Paragraphs>631</Paragraphs>
  <Slides>39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9" baseType="lpstr">
      <vt:lpstr>Angsana New</vt:lpstr>
      <vt:lpstr>Arial</vt:lpstr>
      <vt:lpstr>Arial Rounded MT Bold</vt:lpstr>
      <vt:lpstr>Calibri</vt:lpstr>
      <vt:lpstr>Consolas</vt:lpstr>
      <vt:lpstr>Cordia New</vt:lpstr>
      <vt:lpstr>Courier New</vt:lpstr>
      <vt:lpstr>Tahoma</vt:lpstr>
      <vt:lpstr>Times New Roman</vt:lpstr>
      <vt:lpstr>Office Theme</vt:lpstr>
      <vt:lpstr>Arrays</vt:lpstr>
      <vt:lpstr>Objectives</vt:lpstr>
      <vt:lpstr>Requirement for a List of Values</vt:lpstr>
      <vt:lpstr>Array Syntax</vt:lpstr>
      <vt:lpstr>Array Declaration/Initialization</vt:lpstr>
      <vt:lpstr>Default Values for Elements</vt:lpstr>
      <vt:lpstr>งานนำเสนอ PowerPoint</vt:lpstr>
      <vt:lpstr>null</vt:lpstr>
      <vt:lpstr>Accessing an Element</vt:lpstr>
      <vt:lpstr>Indices of an array</vt:lpstr>
      <vt:lpstr>Initializer List</vt:lpstr>
      <vt:lpstr>Array Traversal</vt:lpstr>
      <vt:lpstr>Array Variables are Reference Variables</vt:lpstr>
      <vt:lpstr>What is the output?</vt:lpstr>
      <vt:lpstr>งานนำเสนอ PowerPoint</vt:lpstr>
      <vt:lpstr>งานนำเสนอ PowerPoint</vt:lpstr>
      <vt:lpstr>งานนำเสนอ PowerPoint</vt:lpstr>
      <vt:lpstr>Important Algorithms</vt:lpstr>
      <vt:lpstr>Sequential Search</vt:lpstr>
      <vt:lpstr>Sequential Search</vt:lpstr>
      <vt:lpstr>Sequential Search</vt:lpstr>
      <vt:lpstr>Sequential Search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Algorithm</vt:lpstr>
      <vt:lpstr>Selection Sort Algorithm</vt:lpstr>
      <vt:lpstr>Selection Sort Algorithm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Vishnu Kotrajaras</cp:lastModifiedBy>
  <cp:revision>333</cp:revision>
  <cp:lastPrinted>2013-09-14T06:47:04Z</cp:lastPrinted>
  <dcterms:created xsi:type="dcterms:W3CDTF">2013-01-28T12:32:18Z</dcterms:created>
  <dcterms:modified xsi:type="dcterms:W3CDTF">2017-10-16T11:49:03Z</dcterms:modified>
</cp:coreProperties>
</file>