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B49F-E0E8-2000-935A-8A6E2B3E7D85}" v="1702" dt="2021-03-14T13:24:35.239"/>
    <p1510:client id="{3411F12C-6D28-A658-4136-08020DC39902}" v="2" dt="2021-03-13T18:33:45.112"/>
    <p1510:client id="{4D3D25F9-239E-25CF-38D7-46C8B9A70D3A}" v="85" dt="2021-03-13T18:14:49.511"/>
    <p1510:client id="{795537A9-2FC3-699D-11DC-1C79C696D354}" v="689" dt="2021-03-13T16:09:29.093"/>
    <p1510:client id="{93E301DA-EFEB-4116-4EE5-3676886821C0}" v="830" dt="2021-03-14T17:29:12.049"/>
    <p1510:client id="{C729EB1A-D060-472F-AEEC-28C58856498A}" v="225" dt="2021-03-13T15:31:3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3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3FB74DD-EC67-44DD-8510-9E7FC8D01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95" r="6" b="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84" y="-188327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  <a:cs typeface="Sabon Next LT"/>
              </a:rPr>
              <a:t>Sortari</a:t>
            </a:r>
            <a:r>
              <a:rPr lang="en-US" sz="5200" dirty="0">
                <a:solidFill>
                  <a:srgbClr val="FFFFFF"/>
                </a:solidFill>
                <a:cs typeface="Sabon Next LT"/>
              </a:rPr>
              <a:t> Baze de Date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393" y="3033802"/>
            <a:ext cx="9781327" cy="2056617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FFFFFF"/>
                </a:solidFill>
                <a:latin typeface="+mj-lt"/>
                <a:ea typeface="+mj-ea"/>
                <a:cs typeface="Sabon Next LT"/>
              </a:rPr>
              <a:t>Laborator</a:t>
            </a:r>
            <a:endParaRPr lang="en-US" sz="3200" dirty="0">
              <a:solidFill>
                <a:srgbClr val="FFFFFF"/>
              </a:solidFill>
              <a:latin typeface="+mj-lt"/>
              <a:ea typeface="+mj-ea"/>
              <a:cs typeface="Sabon Next 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Sabon Next LT"/>
              </a:rPr>
              <a:t>Tema 1</a:t>
            </a:r>
          </a:p>
          <a:p>
            <a:endParaRPr lang="en-US" sz="1600" dirty="0">
              <a:solidFill>
                <a:srgbClr val="FFFFFF"/>
              </a:solidFill>
              <a:latin typeface="Contoso Pharmaceuticals"/>
            </a:endParaRP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Nacu Andrei-Emilian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Grupa 131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7C8DFE-6BFB-4660-B21E-B002AC68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89913"/>
              </p:ext>
            </p:extLst>
          </p:nvPr>
        </p:nvGraphicFramePr>
        <p:xfrm>
          <a:off x="676381" y="1455505"/>
          <a:ext cx="10894770" cy="44136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78954">
                  <a:extLst>
                    <a:ext uri="{9D8B030D-6E8A-4147-A177-3AD203B41FA5}">
                      <a16:colId xmlns:a16="http://schemas.microsoft.com/office/drawing/2014/main" val="913625945"/>
                    </a:ext>
                  </a:extLst>
                </a:gridCol>
                <a:gridCol w="2178954">
                  <a:extLst>
                    <a:ext uri="{9D8B030D-6E8A-4147-A177-3AD203B41FA5}">
                      <a16:colId xmlns:a16="http://schemas.microsoft.com/office/drawing/2014/main" val="1073251957"/>
                    </a:ext>
                  </a:extLst>
                </a:gridCol>
                <a:gridCol w="2178954">
                  <a:extLst>
                    <a:ext uri="{9D8B030D-6E8A-4147-A177-3AD203B41FA5}">
                      <a16:colId xmlns:a16="http://schemas.microsoft.com/office/drawing/2014/main" val="2216198124"/>
                    </a:ext>
                  </a:extLst>
                </a:gridCol>
                <a:gridCol w="2178954">
                  <a:extLst>
                    <a:ext uri="{9D8B030D-6E8A-4147-A177-3AD203B41FA5}">
                      <a16:colId xmlns:a16="http://schemas.microsoft.com/office/drawing/2014/main" val="2890533075"/>
                    </a:ext>
                  </a:extLst>
                </a:gridCol>
                <a:gridCol w="2178954">
                  <a:extLst>
                    <a:ext uri="{9D8B030D-6E8A-4147-A177-3AD203B41FA5}">
                      <a16:colId xmlns:a16="http://schemas.microsoft.com/office/drawing/2014/main" val="2596098982"/>
                    </a:ext>
                  </a:extLst>
                </a:gridCol>
              </a:tblGrid>
              <a:tr h="916112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N = 10^5</a:t>
                      </a:r>
                      <a:endParaRPr lang="en-US" dirty="0"/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M = 10^5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(Timp de </a:t>
                      </a:r>
                      <a:r>
                        <a:rPr lang="en-US" dirty="0" err="1">
                          <a:effectLst/>
                        </a:rPr>
                        <a:t>executare</a:t>
                      </a:r>
                      <a:r>
                        <a:rPr lang="en-US" dirty="0">
                          <a:effectLst/>
                        </a:rPr>
                        <a:t> – </a:t>
                      </a:r>
                      <a:r>
                        <a:rPr lang="en-US" dirty="0" err="1">
                          <a:effectLst/>
                        </a:rPr>
                        <a:t>secunde</a:t>
                      </a:r>
                      <a:r>
                        <a:rPr lang="en-US" dirty="0">
                          <a:effectLst/>
                        </a:rPr>
                        <a:t>)​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11044244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dirty="0">
                          <a:effectLst/>
                        </a:rPr>
                        <a:t>Tip vector/​</a:t>
                      </a:r>
                    </a:p>
                    <a:p>
                      <a:pPr algn="ctr" rtl="0" fontAlgn="base"/>
                      <a:r>
                        <a:rPr lang="en-US" b="1" dirty="0" err="1">
                          <a:effectLst/>
                        </a:rPr>
                        <a:t>Sortare</a:t>
                      </a:r>
                      <a:r>
                        <a:rPr lang="en-US" b="1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Random​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Constant​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 err="1">
                          <a:effectLst/>
                        </a:rPr>
                        <a:t>Aproape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crescator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 err="1">
                          <a:effectLst/>
                        </a:rPr>
                        <a:t>Aproape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descrescator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41475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err="1">
                          <a:effectLst/>
                        </a:rPr>
                        <a:t>Functie</a:t>
                      </a:r>
                      <a:r>
                        <a:rPr lang="en-US" dirty="0">
                          <a:effectLst/>
                        </a:rPr>
                        <a:t> sort​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49468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Bubble sort​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14592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Merge sort​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87177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Quick sort​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​Nu </a:t>
                      </a:r>
                      <a:r>
                        <a:rPr lang="en-US" dirty="0" err="1">
                          <a:effectLst/>
                        </a:rPr>
                        <a:t>functioneaza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06541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Counting sort​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07317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Radix sort​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4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128E-3C77-416F-BA2F-95BC228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abon Next LT"/>
              </a:rPr>
              <a:t>Functie</a:t>
            </a:r>
            <a:r>
              <a:rPr lang="en-US" dirty="0">
                <a:cs typeface="Sabon Next LT"/>
              </a:rPr>
              <a:t> de </a:t>
            </a:r>
            <a:r>
              <a:rPr lang="en-US" dirty="0" err="1">
                <a:cs typeface="Sabon Next LT"/>
              </a:rPr>
              <a:t>sortare</a:t>
            </a:r>
            <a:endParaRPr lang="en-US" dirty="0" err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9BDB8FC-FEBB-4EFB-BCC0-942C2503B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750" y="3261555"/>
            <a:ext cx="4715944" cy="162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C9FED-DCE4-483B-94D8-0FBF43BB21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1927746"/>
              </p:ext>
            </p:extLst>
          </p:nvPr>
        </p:nvGraphicFramePr>
        <p:xfrm>
          <a:off x="5847708" y="4075415"/>
          <a:ext cx="5561013" cy="110983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3671">
                  <a:extLst>
                    <a:ext uri="{9D8B030D-6E8A-4147-A177-3AD203B41FA5}">
                      <a16:colId xmlns:a16="http://schemas.microsoft.com/office/drawing/2014/main" val="613618686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2534983873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1273297526"/>
                    </a:ext>
                  </a:extLst>
                </a:gridCol>
              </a:tblGrid>
              <a:tr h="36815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Complexitate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5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1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O(n log 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315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85AC74-015E-4495-BA59-B3E6E1DEE568}"/>
              </a:ext>
            </a:extLst>
          </p:cNvPr>
          <p:cNvSpPr txBox="1"/>
          <p:nvPr/>
        </p:nvSpPr>
        <p:spPr>
          <a:xfrm>
            <a:off x="486311" y="1710645"/>
            <a:ext cx="116046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BFF30-74E3-4465-9C38-6D2C1225CEF5}"/>
              </a:ext>
            </a:extLst>
          </p:cNvPr>
          <p:cNvSpPr txBox="1"/>
          <p:nvPr/>
        </p:nvSpPr>
        <p:spPr>
          <a:xfrm>
            <a:off x="1393859" y="1847636"/>
            <a:ext cx="9412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Functia</a:t>
            </a:r>
            <a:r>
              <a:rPr lang="en-US" dirty="0"/>
              <a:t> Sort face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biblioteca</a:t>
            </a:r>
            <a:r>
              <a:rPr lang="en-US" dirty="0"/>
              <a:t> algorithm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un vector.</a:t>
            </a:r>
          </a:p>
        </p:txBody>
      </p:sp>
    </p:spTree>
    <p:extLst>
      <p:ext uri="{BB962C8B-B14F-4D97-AF65-F5344CB8AC3E}">
        <p14:creationId xmlns:p14="http://schemas.microsoft.com/office/powerpoint/2010/main" val="320467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FBEA-9500-4AB8-A7CD-5FD897F8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Sabon Next LT"/>
              </a:rPr>
              <a:t>Bubble Sort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9E2FE5-2094-45C8-8747-237AB03A64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2309730"/>
              </p:ext>
            </p:extLst>
          </p:nvPr>
        </p:nvGraphicFramePr>
        <p:xfrm>
          <a:off x="6009526" y="4625333"/>
          <a:ext cx="5561013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3671">
                  <a:extLst>
                    <a:ext uri="{9D8B030D-6E8A-4147-A177-3AD203B41FA5}">
                      <a16:colId xmlns:a16="http://schemas.microsoft.com/office/drawing/2014/main" val="3091561854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143027068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21922344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4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61043"/>
                  </a:ext>
                </a:extLst>
              </a:tr>
            </a:tbl>
          </a:graphicData>
        </a:graphic>
      </p:graphicFrame>
      <p:pic>
        <p:nvPicPr>
          <p:cNvPr id="10" name="Picture 10">
            <a:extLst>
              <a:ext uri="{FF2B5EF4-FFF2-40B4-BE49-F238E27FC236}">
                <a16:creationId xmlns:a16="http://schemas.microsoft.com/office/drawing/2014/main" id="{9D23D6DD-D93C-48F9-8563-C75D420A3F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2221" y="2613267"/>
            <a:ext cx="3924300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CD10A-9E99-4154-A7F5-FBEAE4C4A2A2}"/>
              </a:ext>
            </a:extLst>
          </p:cNvPr>
          <p:cNvSpPr txBox="1"/>
          <p:nvPr/>
        </p:nvSpPr>
        <p:spPr>
          <a:xfrm>
            <a:off x="529119" y="1522287"/>
            <a:ext cx="99008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Bubble Sort </a:t>
            </a:r>
            <a:r>
              <a:rPr lang="en-US" b="1" dirty="0" err="1">
                <a:ea typeface="+mn-lt"/>
                <a:cs typeface="+mn-lt"/>
              </a:rPr>
              <a:t>compara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fiecare</a:t>
            </a:r>
            <a:r>
              <a:rPr lang="en-US" b="1" dirty="0">
                <a:ea typeface="+mn-lt"/>
                <a:cs typeface="+mn-lt"/>
              </a:rPr>
              <a:t> element cu </a:t>
            </a:r>
            <a:r>
              <a:rPr lang="en-US" b="1" dirty="0" err="1">
                <a:ea typeface="+mn-lt"/>
                <a:cs typeface="+mn-lt"/>
              </a:rPr>
              <a:t>succesorul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sau</a:t>
            </a:r>
            <a:r>
              <a:rPr lang="en-US" b="1" dirty="0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In </a:t>
            </a:r>
            <a:r>
              <a:rPr lang="en-US" b="1" dirty="0" err="1">
                <a:ea typeface="+mn-lt"/>
                <a:cs typeface="+mn-lt"/>
              </a:rPr>
              <a:t>cazul</a:t>
            </a:r>
            <a:r>
              <a:rPr lang="en-US" b="1" dirty="0">
                <a:ea typeface="+mn-lt"/>
                <a:cs typeface="+mn-lt"/>
              </a:rPr>
              <a:t> in care </a:t>
            </a:r>
            <a:r>
              <a:rPr lang="en-US" b="1" dirty="0" err="1">
                <a:ea typeface="+mn-lt"/>
                <a:cs typeface="+mn-lt"/>
              </a:rPr>
              <a:t>acesta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este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mai</a:t>
            </a:r>
            <a:r>
              <a:rPr lang="en-US" b="1" dirty="0">
                <a:ea typeface="+mn-lt"/>
                <a:cs typeface="+mn-lt"/>
              </a:rPr>
              <a:t> mic, </a:t>
            </a:r>
            <a:r>
              <a:rPr lang="en-US" b="1" dirty="0" err="1">
                <a:ea typeface="+mn-lt"/>
                <a:cs typeface="+mn-lt"/>
              </a:rPr>
              <a:t>cele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doua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valori</a:t>
            </a:r>
            <a:r>
              <a:rPr lang="en-US" b="1" dirty="0">
                <a:ea typeface="+mn-lt"/>
                <a:cs typeface="+mn-lt"/>
              </a:rPr>
              <a:t> se </a:t>
            </a:r>
            <a:r>
              <a:rPr lang="en-US" b="1" dirty="0" err="1">
                <a:ea typeface="+mn-lt"/>
                <a:cs typeface="+mn-lt"/>
              </a:rPr>
              <a:t>interschimba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6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377B-7126-4748-8D58-6D379466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Sabon Next LT"/>
              </a:rPr>
              <a:t>Merge Sort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0BE77C-ABEF-489A-9C8F-1EB86EC3E8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8187727"/>
              </p:ext>
            </p:extLst>
          </p:nvPr>
        </p:nvGraphicFramePr>
        <p:xfrm>
          <a:off x="6335730" y="3998359"/>
          <a:ext cx="5590937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83595">
                  <a:extLst>
                    <a:ext uri="{9D8B030D-6E8A-4147-A177-3AD203B41FA5}">
                      <a16:colId xmlns:a16="http://schemas.microsoft.com/office/drawing/2014/main" val="2643839277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3821041098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5973225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3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Average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8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 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O(n 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16377"/>
                  </a:ext>
                </a:extLst>
              </a:tr>
            </a:tbl>
          </a:graphicData>
        </a:graphic>
      </p:graphicFrame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9882030-2C2F-4F5F-B4E1-60B09D3520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931" y="1821032"/>
            <a:ext cx="5558746" cy="435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C80AB-8368-488F-88A2-30AB69CA90C7}"/>
              </a:ext>
            </a:extLst>
          </p:cNvPr>
          <p:cNvSpPr txBox="1"/>
          <p:nvPr/>
        </p:nvSpPr>
        <p:spPr>
          <a:xfrm>
            <a:off x="6351142" y="1821949"/>
            <a:ext cx="55600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Merge Sort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interclasare</a:t>
            </a:r>
            <a:r>
              <a:rPr lang="en-US" dirty="0"/>
              <a:t> </a:t>
            </a:r>
            <a:r>
              <a:rPr lang="en-US" dirty="0" err="1"/>
              <a:t>functioneaza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principiului</a:t>
            </a:r>
            <a:r>
              <a:rPr lang="en-US" dirty="0"/>
              <a:t> Divide et </a:t>
            </a:r>
            <a:r>
              <a:rPr lang="en-US" dirty="0" err="1"/>
              <a:t>Impera</a:t>
            </a:r>
            <a:r>
              <a:rPr lang="en-US" dirty="0"/>
              <a:t>. Cand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jumatati</a:t>
            </a:r>
            <a:r>
              <a:rPr lang="en-US" dirty="0"/>
              <a:t> ale </a:t>
            </a:r>
            <a:r>
              <a:rPr lang="en-US" dirty="0" err="1"/>
              <a:t>tabloului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tot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40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62C-6A92-431D-9891-9D923F3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Sabon Next LT"/>
              </a:rPr>
              <a:t>Quick Sort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D7B7840-B21B-4D88-B8A3-5C819B83E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649" y="1822531"/>
            <a:ext cx="5555536" cy="402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0F5208-61C8-457F-9808-E4D0AAF250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0579420"/>
              </p:ext>
            </p:extLst>
          </p:nvPr>
        </p:nvGraphicFramePr>
        <p:xfrm>
          <a:off x="6257818" y="3837648"/>
          <a:ext cx="5561013" cy="110983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3671">
                  <a:extLst>
                    <a:ext uri="{9D8B030D-6E8A-4147-A177-3AD203B41FA5}">
                      <a16:colId xmlns:a16="http://schemas.microsoft.com/office/drawing/2014/main" val="726960873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306881941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532702366"/>
                    </a:ext>
                  </a:extLst>
                </a:gridCol>
              </a:tblGrid>
              <a:tr h="36815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 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 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982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5F82E6-8FCE-463E-8B5A-0E7A9FC47D8D}"/>
              </a:ext>
            </a:extLst>
          </p:cNvPr>
          <p:cNvSpPr txBox="1"/>
          <p:nvPr/>
        </p:nvSpPr>
        <p:spPr>
          <a:xfrm>
            <a:off x="6094287" y="1821950"/>
            <a:ext cx="51148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Quick Sort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pivot care </a:t>
            </a:r>
            <a:r>
              <a:rPr lang="en-US" dirty="0" err="1"/>
              <a:t>trebuie</a:t>
            </a:r>
            <a:r>
              <a:rPr lang="en-US" dirty="0"/>
              <a:t> sa fie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 sa,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59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6782-7AD7-48C8-90A5-E07A4090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Sabon Next LT"/>
              </a:rPr>
              <a:t>Counting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68315C-9D26-4D49-844D-7C242F990C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4032817"/>
              </p:ext>
            </p:extLst>
          </p:nvPr>
        </p:nvGraphicFramePr>
        <p:xfrm>
          <a:off x="5419617" y="4195280"/>
          <a:ext cx="5561013" cy="1126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3671">
                  <a:extLst>
                    <a:ext uri="{9D8B030D-6E8A-4147-A177-3AD203B41FA5}">
                      <a16:colId xmlns:a16="http://schemas.microsoft.com/office/drawing/2014/main" val="811019366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4054959513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1607290041"/>
                    </a:ext>
                  </a:extLst>
                </a:gridCol>
              </a:tblGrid>
              <a:tr h="38528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2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n+k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n+k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n+k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47402"/>
                  </a:ext>
                </a:extLst>
              </a:tr>
            </a:tbl>
          </a:graphicData>
        </a:graphic>
      </p:graphicFrame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F081BEA-2069-44B1-A878-BBE7EB255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694" y="2717079"/>
            <a:ext cx="413385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212EA-1D3E-4B63-B284-2B9C05BC476D}"/>
              </a:ext>
            </a:extLst>
          </p:cNvPr>
          <p:cNvSpPr txBox="1"/>
          <p:nvPr/>
        </p:nvSpPr>
        <p:spPr>
          <a:xfrm>
            <a:off x="460625" y="1770578"/>
            <a:ext cx="108683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numarare</a:t>
            </a:r>
            <a:r>
              <a:rPr lang="en-US" dirty="0"/>
              <a:t> </a:t>
            </a:r>
            <a:r>
              <a:rPr lang="en-US" dirty="0" err="1"/>
              <a:t>foloseste</a:t>
            </a:r>
            <a:r>
              <a:rPr lang="en-US" dirty="0"/>
              <a:t> un vector de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aparitii</a:t>
            </a:r>
            <a:r>
              <a:rPr lang="en-US" dirty="0"/>
              <a:t> al </a:t>
            </a:r>
            <a:r>
              <a:rPr lang="en-US" dirty="0" err="1"/>
              <a:t>fiecarui</a:t>
            </a:r>
            <a:r>
              <a:rPr lang="en-US" dirty="0"/>
              <a:t> element din vector. </a:t>
            </a:r>
            <a:r>
              <a:rPr lang="en-US" dirty="0" err="1"/>
              <a:t>Valorile</a:t>
            </a:r>
            <a:r>
              <a:rPr lang="en-US" dirty="0"/>
              <a:t> sunt </a:t>
            </a:r>
            <a:r>
              <a:rPr lang="en-US" dirty="0" err="1"/>
              <a:t>ordonate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la </a:t>
            </a:r>
            <a:r>
              <a:rPr lang="en-US" dirty="0" err="1"/>
              <a:t>parcurgerea</a:t>
            </a:r>
            <a:r>
              <a:rPr lang="en-US" dirty="0"/>
              <a:t> </a:t>
            </a:r>
            <a:r>
              <a:rPr lang="en-US" dirty="0" err="1"/>
              <a:t>vectroului</a:t>
            </a:r>
            <a:r>
              <a:rPr lang="en-US" dirty="0"/>
              <a:t> de </a:t>
            </a:r>
            <a:r>
              <a:rPr lang="en-US" dirty="0" err="1"/>
              <a:t>frecventa</a:t>
            </a:r>
          </a:p>
        </p:txBody>
      </p:sp>
    </p:spTree>
    <p:extLst>
      <p:ext uri="{BB962C8B-B14F-4D97-AF65-F5344CB8AC3E}">
        <p14:creationId xmlns:p14="http://schemas.microsoft.com/office/powerpoint/2010/main" val="380163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F21D-8754-4DB1-BD68-573A9394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Sabon Next LT"/>
              </a:rPr>
              <a:t>Radix Sort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0BCDBE-6FE6-40E5-808B-D86F536B12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1087733"/>
              </p:ext>
            </p:extLst>
          </p:nvPr>
        </p:nvGraphicFramePr>
        <p:xfrm>
          <a:off x="5906784" y="4000322"/>
          <a:ext cx="5561013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53671">
                  <a:extLst>
                    <a:ext uri="{9D8B030D-6E8A-4147-A177-3AD203B41FA5}">
                      <a16:colId xmlns:a16="http://schemas.microsoft.com/office/drawing/2014/main" val="3963225542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3295765420"/>
                    </a:ext>
                  </a:extLst>
                </a:gridCol>
                <a:gridCol w="1853671">
                  <a:extLst>
                    <a:ext uri="{9D8B030D-6E8A-4147-A177-3AD203B41FA5}">
                      <a16:colId xmlns:a16="http://schemas.microsoft.com/office/drawing/2014/main" val="32204708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4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O(n*k)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O(n*k)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O(n*k)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0890"/>
                  </a:ext>
                </a:extLst>
              </a:tr>
            </a:tbl>
          </a:graphicData>
        </a:graphic>
      </p:graphicFrame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0C93CBB-9550-4877-81CA-9A9CBB2208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659" y="1825625"/>
            <a:ext cx="432517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FCB7A5-F223-48C8-8AA5-AB2D6506CA96}"/>
              </a:ext>
            </a:extLst>
          </p:cNvPr>
          <p:cNvSpPr txBox="1"/>
          <p:nvPr/>
        </p:nvSpPr>
        <p:spPr>
          <a:xfrm>
            <a:off x="5948737" y="1744893"/>
            <a:ext cx="55514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Radix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de </a:t>
            </a:r>
            <a:r>
              <a:rPr lang="en-US" dirty="0" err="1"/>
              <a:t>cifrele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ale </a:t>
            </a:r>
            <a:r>
              <a:rPr lang="en-US" dirty="0" err="1"/>
              <a:t>elementelor</a:t>
            </a:r>
            <a:r>
              <a:rPr lang="en-US" dirty="0"/>
              <a:t> din vector. 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parcurgerii</a:t>
            </a:r>
            <a:r>
              <a:rPr lang="en-US" dirty="0"/>
              <a:t>, sunt </a:t>
            </a:r>
            <a:r>
              <a:rPr lang="en-US" dirty="0" err="1"/>
              <a:t>retinute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rangului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79D9-1781-4ABB-8812-6A808F9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Sabon Next LT"/>
              </a:rPr>
              <a:t>Comparatii</a:t>
            </a:r>
            <a:r>
              <a:rPr lang="en-US" dirty="0">
                <a:cs typeface="Sabon Next LT"/>
              </a:rPr>
              <a:t> </a:t>
            </a:r>
            <a:r>
              <a:rPr lang="en-US" dirty="0" err="1">
                <a:cs typeface="Sabon Next LT"/>
              </a:rPr>
              <a:t>sortari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AEE0CE-AD6B-4B6F-86F9-2CB6E92E8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289621"/>
              </p:ext>
            </p:extLst>
          </p:nvPr>
        </p:nvGraphicFramePr>
        <p:xfrm>
          <a:off x="1215775" y="2260313"/>
          <a:ext cx="9395350" cy="409732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79070">
                  <a:extLst>
                    <a:ext uri="{9D8B030D-6E8A-4147-A177-3AD203B41FA5}">
                      <a16:colId xmlns:a16="http://schemas.microsoft.com/office/drawing/2014/main" val="2144187341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1947481847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238679493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1015103303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4012322518"/>
                    </a:ext>
                  </a:extLst>
                </a:gridCol>
              </a:tblGrid>
              <a:tr h="42808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10^3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M = 10^3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(Timp de </a:t>
                      </a:r>
                      <a:r>
                        <a:rPr lang="en-US" dirty="0" err="1"/>
                        <a:t>executare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09063"/>
                  </a:ext>
                </a:extLst>
              </a:tr>
              <a:tr h="4280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Tip vector/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 err="1"/>
                        <a:t>Sortare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Aproape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crescator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Aproape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descrescator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00871"/>
                  </a:ext>
                </a:extLst>
              </a:tr>
              <a:tr h="42808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Functie</a:t>
                      </a:r>
                      <a:r>
                        <a:rPr lang="en-US" dirty="0"/>
                        <a:t>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2860"/>
                  </a:ext>
                </a:extLst>
              </a:tr>
              <a:tr h="428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28530"/>
                  </a:ext>
                </a:extLst>
              </a:tr>
              <a:tr h="428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91046"/>
                  </a:ext>
                </a:extLst>
              </a:tr>
              <a:tr h="4024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1867"/>
                  </a:ext>
                </a:extLst>
              </a:tr>
              <a:tr h="4280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2248"/>
                  </a:ext>
                </a:extLst>
              </a:tr>
              <a:tr h="4280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86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0F65770-8344-4415-9C3C-F8C9AC379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25334"/>
              </p:ext>
            </p:extLst>
          </p:nvPr>
        </p:nvGraphicFramePr>
        <p:xfrm>
          <a:off x="1318517" y="2131886"/>
          <a:ext cx="9403925" cy="375075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80785">
                  <a:extLst>
                    <a:ext uri="{9D8B030D-6E8A-4147-A177-3AD203B41FA5}">
                      <a16:colId xmlns:a16="http://schemas.microsoft.com/office/drawing/2014/main" val="2144187341"/>
                    </a:ext>
                  </a:extLst>
                </a:gridCol>
                <a:gridCol w="1880785">
                  <a:extLst>
                    <a:ext uri="{9D8B030D-6E8A-4147-A177-3AD203B41FA5}">
                      <a16:colId xmlns:a16="http://schemas.microsoft.com/office/drawing/2014/main" val="1947481847"/>
                    </a:ext>
                  </a:extLst>
                </a:gridCol>
                <a:gridCol w="1880785">
                  <a:extLst>
                    <a:ext uri="{9D8B030D-6E8A-4147-A177-3AD203B41FA5}">
                      <a16:colId xmlns:a16="http://schemas.microsoft.com/office/drawing/2014/main" val="238679493"/>
                    </a:ext>
                  </a:extLst>
                </a:gridCol>
                <a:gridCol w="1880785">
                  <a:extLst>
                    <a:ext uri="{9D8B030D-6E8A-4147-A177-3AD203B41FA5}">
                      <a16:colId xmlns:a16="http://schemas.microsoft.com/office/drawing/2014/main" val="1015103303"/>
                    </a:ext>
                  </a:extLst>
                </a:gridCol>
                <a:gridCol w="1880785">
                  <a:extLst>
                    <a:ext uri="{9D8B030D-6E8A-4147-A177-3AD203B41FA5}">
                      <a16:colId xmlns:a16="http://schemas.microsoft.com/office/drawing/2014/main" val="4012322518"/>
                    </a:ext>
                  </a:extLst>
                </a:gridCol>
              </a:tblGrid>
              <a:tr h="91611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10^4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M = 10^4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(Timp de </a:t>
                      </a:r>
                      <a:r>
                        <a:rPr lang="en-US" sz="1800" b="1" i="0" u="none" strike="noStrike" noProof="0" dirty="0" err="1">
                          <a:latin typeface="Avenir Next LT Pro"/>
                        </a:rPr>
                        <a:t>executare</a:t>
                      </a:r>
                      <a:r>
                        <a:rPr lang="en-US" sz="1800" b="1" i="0" u="none" strike="noStrike" noProof="0" dirty="0">
                          <a:latin typeface="Avenir Next LT Pro"/>
                        </a:rPr>
                        <a:t> – </a:t>
                      </a:r>
                      <a:r>
                        <a:rPr lang="en-US" sz="1800" b="1" i="0" u="none" strike="noStrike" noProof="0" dirty="0" err="1">
                          <a:latin typeface="Avenir Next LT Pro"/>
                        </a:rPr>
                        <a:t>secunde</a:t>
                      </a:r>
                      <a:r>
                        <a:rPr lang="en-US" sz="1800" b="1" i="0" u="none" strike="noStrike" noProof="0" dirty="0">
                          <a:latin typeface="Avenir Next LT Pro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09063"/>
                  </a:ext>
                </a:extLst>
              </a:tr>
              <a:tr h="52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Tip vector/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 err="1"/>
                        <a:t>Sortare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Aproape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crescator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Aproape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descrescator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00871"/>
                  </a:ext>
                </a:extLst>
              </a:tr>
              <a:tr h="35285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Functie</a:t>
                      </a:r>
                      <a:r>
                        <a:rPr lang="en-US" dirty="0"/>
                        <a:t>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2860"/>
                  </a:ext>
                </a:extLst>
              </a:tr>
              <a:tr h="35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28530"/>
                  </a:ext>
                </a:extLst>
              </a:tr>
              <a:tr h="352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 </a:t>
                      </a:r>
                      <a:r>
                        <a:rPr lang="en-US" dirty="0" err="1"/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 </a:t>
                      </a:r>
                      <a:r>
                        <a:rPr lang="en-US" dirty="0" err="1"/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 </a:t>
                      </a:r>
                      <a:r>
                        <a:rPr lang="en-US" dirty="0" err="1"/>
                        <a:t>functioneaza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 </a:t>
                      </a:r>
                      <a:r>
                        <a:rPr lang="en-US" dirty="0" err="1"/>
                        <a:t>functioneaza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91046"/>
                  </a:ext>
                </a:extLst>
              </a:tr>
              <a:tr h="352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1867"/>
                  </a:ext>
                </a:extLst>
              </a:tr>
              <a:tr h="352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2248"/>
                  </a:ext>
                </a:extLst>
              </a:tr>
              <a:tr h="352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0886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Sortari Baze de Date</vt:lpstr>
      <vt:lpstr>Functie de sortare</vt:lpstr>
      <vt:lpstr>Bubble Sort</vt:lpstr>
      <vt:lpstr>Merge Sort</vt:lpstr>
      <vt:lpstr>Quick Sort</vt:lpstr>
      <vt:lpstr>Counting Sort</vt:lpstr>
      <vt:lpstr>Radix Sort</vt:lpstr>
      <vt:lpstr>Comparatii sortari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460</cp:revision>
  <dcterms:created xsi:type="dcterms:W3CDTF">2021-03-13T14:56:08Z</dcterms:created>
  <dcterms:modified xsi:type="dcterms:W3CDTF">2021-03-14T17:29:23Z</dcterms:modified>
</cp:coreProperties>
</file>