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1" autoAdjust="0"/>
    <p:restoredTop sz="91470" autoAdjust="0"/>
  </p:normalViewPr>
  <p:slideViewPr>
    <p:cSldViewPr>
      <p:cViewPr>
        <p:scale>
          <a:sx n="86" d="100"/>
          <a:sy n="86" d="100"/>
        </p:scale>
        <p:origin x="904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October 29,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2016. 10. 29.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Regularization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  <p:pic>
        <p:nvPicPr>
          <p:cNvPr id="4098" name="Picture 2" descr="C:\Users\CPSLAB\Desktop\캡처_2016_03_28_12_32_48_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84168" y="4551511"/>
            <a:ext cx="21988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Training error</a:t>
            </a:r>
            <a:endParaRPr kumimoji="1" lang="ko-KR" alt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09978" y="2708920"/>
            <a:ext cx="15992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Test error</a:t>
            </a:r>
            <a:endParaRPr kumimoji="1" lang="ko-KR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65031" y="3520303"/>
            <a:ext cx="42793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Generalization performance</a:t>
            </a:r>
            <a:endParaRPr kumimoji="1" lang="ko-KR" altLang="en-US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83190" y="6125365"/>
            <a:ext cx="43740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Complexity of the algorithm</a:t>
            </a:r>
            <a:endParaRPr kumimoji="1"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846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PSLAB\Desktop\캡처_2016_03_28_12_32_51_4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2800" y="3759423"/>
            <a:ext cx="18887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Over fitting</a:t>
            </a:r>
            <a:endParaRPr kumimoji="1" lang="ko-K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211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87602"/>
            <a:ext cx="3333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Preventing OverFitting?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58152"/>
            <a:ext cx="41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1</a:t>
            </a:r>
            <a:r>
              <a:rPr lang="en-US" altLang="ko-KR" sz="2400" dirty="0" smtClean="0">
                <a:latin typeface="+mn-ea"/>
              </a:rPr>
              <a:t>: Get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more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data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2290" name="Picture 2" descr="you said it Cookie!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0815"/>
            <a:ext cx="2439742" cy="22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1581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2</a:t>
            </a:r>
            <a:r>
              <a:rPr lang="en-US" altLang="ko-KR" sz="2400" dirty="0" smtClean="0">
                <a:latin typeface="+mn-ea"/>
              </a:rPr>
              <a:t>: Use a model with the right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capacity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966984"/>
            <a:ext cx="410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3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Average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many different models (Ensemble)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026" name="Picture 2" descr="https://thoughtfulbeliever.files.wordpress.com/2015/06/too-much-stuf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9149"/>
            <a:ext cx="33337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3" y="4733377"/>
            <a:ext cx="2633107" cy="184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396223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ko-KR" sz="2400" dirty="0" smtClean="0">
                <a:latin typeface="+mn-ea"/>
              </a:rPr>
              <a:t>: Use DropOut, DropConnect, or </a:t>
            </a:r>
            <a:r>
              <a:rPr lang="en-US" altLang="ko-KR" sz="2400" dirty="0" err="1" smtClean="0">
                <a:latin typeface="+mn-ea"/>
              </a:rPr>
              <a:t>BatchNorm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16" y="836712"/>
            <a:ext cx="6707981" cy="31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Capacity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17032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Architecture</a:t>
            </a:r>
            <a:r>
              <a:rPr lang="en-US" altLang="ko-KR" sz="2400" dirty="0" smtClean="0">
                <a:latin typeface="+mn-ea"/>
              </a:rPr>
              <a:t>: Limit the number of hidden layers and units per layer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93031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Early stopping</a:t>
            </a:r>
            <a:r>
              <a:rPr lang="en-US" altLang="ko-KR" sz="2400" dirty="0" smtClean="0">
                <a:latin typeface="+mn-ea"/>
              </a:rPr>
              <a:t>: Stop the learning before it overfits using validation sets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171" y="5469031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Weight-decay</a:t>
            </a:r>
            <a:r>
              <a:rPr lang="en-US" altLang="ko-KR" sz="2400" dirty="0" smtClean="0">
                <a:latin typeface="+mn-ea"/>
              </a:rPr>
              <a:t>: Penalize large weights using penalties or constraints on their squared values (L2 penalty)  or absolute values (L1 penalty)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1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 Decay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5" y="6596390"/>
            <a:ext cx="661035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Anders Krogh and John A Hertz </a:t>
            </a:r>
            <a:r>
              <a:rPr lang="en-US" altLang="ko-KR" sz="1100" dirty="0" smtClean="0"/>
              <a:t>, "</a:t>
            </a:r>
            <a:r>
              <a:rPr lang="en-US" altLang="ko-KR" sz="1100" dirty="0"/>
              <a:t>A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simple weight decay can improve generalization." </a:t>
            </a:r>
            <a:r>
              <a:rPr lang="en-US" altLang="ko-KR" sz="1100" i="1" dirty="0" smtClean="0"/>
              <a:t>NIPS, 1995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000" b="0" i="1" smtClean="0">
                        <a:latin typeface="Cambria Math"/>
                      </a:rPr>
                      <m:t>∝−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−</m:t>
                    </m:r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아래쪽 화살표 5"/>
          <p:cNvSpPr/>
          <p:nvPr/>
        </p:nvSpPr>
        <p:spPr>
          <a:xfrm>
            <a:off x="4067944" y="3501008"/>
            <a:ext cx="1008112" cy="86409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8690" y="2046334"/>
            <a:ext cx="2160240" cy="1264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435854"/>
            <a:ext cx="6048672" cy="33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6427113"/>
            <a:ext cx="55801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Srivastava, </a:t>
            </a:r>
            <a:r>
              <a:rPr lang="en-US" altLang="ko-KR" sz="1100" dirty="0" err="1">
                <a:latin typeface="+mn-ea"/>
              </a:rPr>
              <a:t>Nitish</a:t>
            </a:r>
            <a:r>
              <a:rPr lang="en-US" altLang="ko-KR" sz="1100" dirty="0">
                <a:latin typeface="+mn-ea"/>
              </a:rPr>
              <a:t>, et al. "Dropout: A simple way to prevent neural networks from overfitting." </a:t>
            </a:r>
            <a:r>
              <a:rPr lang="en-US" altLang="ko-KR" sz="1100" i="1" dirty="0">
                <a:latin typeface="+mn-ea"/>
              </a:rPr>
              <a:t>The Journal of Machine Learning Research</a:t>
            </a:r>
            <a:r>
              <a:rPr lang="en-US" altLang="ko-KR" sz="1100" dirty="0">
                <a:latin typeface="+mn-ea"/>
              </a:rPr>
              <a:t> 15.1 (2014): 1929-1958.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DropOut increases the generalization performance of the neural network by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restricting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model capacity!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DropConnect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0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6454497"/>
            <a:ext cx="4716016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Li Wan, Matthew </a:t>
            </a:r>
            <a:r>
              <a:rPr lang="en-US" altLang="ko-KR" sz="1100" dirty="0" err="1">
                <a:latin typeface="+mn-ea"/>
              </a:rPr>
              <a:t>Zeiler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Sixin</a:t>
            </a:r>
            <a:r>
              <a:rPr lang="en-US" altLang="ko-KR" sz="1100" dirty="0">
                <a:latin typeface="+mn-ea"/>
              </a:rPr>
              <a:t> Zhang, Yann LeCun, Rob </a:t>
            </a:r>
            <a:r>
              <a:rPr lang="en-US" altLang="ko-KR" sz="1100" dirty="0" smtClean="0">
                <a:latin typeface="+mn-ea"/>
              </a:rPr>
              <a:t>Fergus "Regularization </a:t>
            </a:r>
            <a:r>
              <a:rPr lang="en-US" altLang="ko-KR" sz="1100" dirty="0">
                <a:latin typeface="+mn-ea"/>
              </a:rPr>
              <a:t>of neural networks using </a:t>
            </a:r>
            <a:r>
              <a:rPr lang="en-US" altLang="ko-KR" sz="1100" dirty="0" smtClean="0">
                <a:latin typeface="+mn-ea"/>
              </a:rPr>
              <a:t>DropConnect.“</a:t>
            </a:r>
            <a:r>
              <a:rPr lang="en-US" altLang="ko-KR" sz="1100" i="1" dirty="0" smtClean="0">
                <a:latin typeface="+mn-ea"/>
              </a:rPr>
              <a:t> ICLML, </a:t>
            </a:r>
            <a:r>
              <a:rPr lang="en-US" altLang="ko-KR" sz="1100" dirty="0" smtClean="0">
                <a:latin typeface="+mn-ea"/>
              </a:rPr>
              <a:t>2013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Instead of turning the neurons off (DropOut), DropConnect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disconnects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connections between neurons.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1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96" y="1268760"/>
            <a:ext cx="4745068" cy="33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5691" y="4725144"/>
            <a:ext cx="23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Benefits of BN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691" y="5186809"/>
            <a:ext cx="35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Increase learning rate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8139" y="5186809"/>
            <a:ext cx="291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2</a:t>
            </a:r>
            <a:r>
              <a:rPr lang="en-US" altLang="ko-KR" sz="2400" dirty="0" smtClean="0">
                <a:latin typeface="+mn-ea"/>
              </a:rPr>
              <a:t>. Remove Dropout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91" y="5648474"/>
            <a:ext cx="393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3. Reduce L2 weight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8139" y="5648474"/>
            <a:ext cx="476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4. Accelerate learning rate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90" y="6122913"/>
            <a:ext cx="596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5. Remove Local Response Normalization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6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what if i told you this shit happens all the time - what if i told you this shit happens all the time  Matrix Morph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54" y="1429873"/>
            <a:ext cx="3816424" cy="34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/>
          <a:stretch/>
        </p:blipFill>
        <p:spPr bwMode="auto">
          <a:xfrm>
            <a:off x="2555776" y="1417638"/>
            <a:ext cx="3912502" cy="34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144000" cy="19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2.bp.blogspot.com/-WjVwZJa6buQ/VYpnM52mcyI/AAAAAAAAB4g/kk4kDTkoteA/s1600/Good%2BLuck%2B%25282%2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02" y="1124744"/>
            <a:ext cx="4727462" cy="5515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Regularization?</a:t>
            </a:r>
            <a:endParaRPr lang="ko-KR" altLang="en-US" dirty="0"/>
          </a:p>
        </p:txBody>
      </p:sp>
      <p:pic>
        <p:nvPicPr>
          <p:cNvPr id="3" name="Picture 2" descr="http://cfile5.uf.tistory.com/image/2404DE3F53902B1C1394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0" y="1556792"/>
            <a:ext cx="6907568" cy="39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6054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dirty="0"/>
              <a:t>http://www.freedomsquare.co.kr/2347#.VvELE-KLQuU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61140" y="5631631"/>
            <a:ext cx="5689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Main purpose is to avoid “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OverFitting</a:t>
            </a:r>
            <a:r>
              <a:rPr lang="en-US" altLang="ko-KR" sz="2400" dirty="0" smtClean="0">
                <a:latin typeface="+mn-ea"/>
              </a:rPr>
              <a:t>”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9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OverFitting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074" name="Picture 2" descr="knowledge-experience-overfitting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5789" cy="4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805264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This actually happens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all the time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1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9218" name="Picture 2" descr="https://www.researchgate.net/file.PostFileLoader.html?id=52e6c1fad685cce04d8b462e&amp;assetKey=AS%3A272426271739905%401441962892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3" b="35338"/>
          <a:stretch/>
        </p:blipFill>
        <p:spPr bwMode="auto">
          <a:xfrm>
            <a:off x="383646" y="1268760"/>
            <a:ext cx="843682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www.researchgate.net/file.PostFileLoader.html?id=52e6c1fad685cce04d8b462e&amp;assetKey=AS%3A272426271739905%401441962892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8"/>
          <a:stretch/>
        </p:blipFill>
        <p:spPr bwMode="auto">
          <a:xfrm>
            <a:off x="395536" y="4392934"/>
            <a:ext cx="8436826" cy="19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than is warranted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5" name="Picture 3" descr="C:\Users\CPSLAB\Desktop\캡처_2016_03_28_12_25_31_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51" y="2018457"/>
            <a:ext cx="591735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PSLAB\Desktop\캡처_2016_03_28_12_25_34_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48" y="2018457"/>
            <a:ext cx="591735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that is warranted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4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422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Things get worse with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noise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6146" name="Picture 2" descr="C:\Users\CPSLAB\Desktop\캡처_2016_03_28_12_40_12_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67" y="2060848"/>
            <a:ext cx="5390638" cy="43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Noise</a:t>
            </a:r>
            <a:endParaRPr lang="ko-KR" altLang="en-US" dirty="0"/>
          </a:p>
        </p:txBody>
      </p:sp>
      <p:pic>
        <p:nvPicPr>
          <p:cNvPr id="7170" name="Picture 2" descr="C:\Users\CPSLAB\Desktop\캡처_2016_03_28_12_44_18_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7220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17638"/>
            <a:ext cx="609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Comes from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random measurement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0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SLAB\Desktop\캡처_2016_03_28_12_44_30_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4236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Deterministic Noise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7638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Cannot model </a:t>
            </a:r>
            <a:r>
              <a:rPr lang="en-US" altLang="ko-KR" sz="2400" dirty="0" smtClean="0">
                <a:latin typeface="+mn-ea"/>
              </a:rPr>
              <a:t>this type of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5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32956</TotalTime>
  <Words>306</Words>
  <Application>Microsoft Macintosh PowerPoint</Application>
  <PresentationFormat>화면 슬라이드 쇼(4:3)</PresentationFormat>
  <Paragraphs>52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휴먼둥근헤드라인</vt:lpstr>
      <vt:lpstr>Arial</vt:lpstr>
      <vt:lpstr>Cambria Math</vt:lpstr>
      <vt:lpstr>Garamond</vt:lpstr>
      <vt:lpstr>Meiryo UI</vt:lpstr>
      <vt:lpstr>Office 테마</vt:lpstr>
      <vt:lpstr>PowerPoint 프레젠테이션</vt:lpstr>
      <vt:lpstr>Regularization?</vt:lpstr>
      <vt:lpstr>OverFitting?</vt:lpstr>
      <vt:lpstr>Examples</vt:lpstr>
      <vt:lpstr>OverFitting</vt:lpstr>
      <vt:lpstr>OverFitting</vt:lpstr>
      <vt:lpstr>OverFitting</vt:lpstr>
      <vt:lpstr>Stochastic Noise</vt:lpstr>
      <vt:lpstr>Deterministic Noise</vt:lpstr>
      <vt:lpstr>Mathematically, </vt:lpstr>
      <vt:lpstr>Mathematically, </vt:lpstr>
      <vt:lpstr>Preventing OverFitting?</vt:lpstr>
      <vt:lpstr>Limiting the Capacity</vt:lpstr>
      <vt:lpstr>Weight Decay</vt:lpstr>
      <vt:lpstr>DropOut</vt:lpstr>
      <vt:lpstr>DropConnect</vt:lpstr>
      <vt:lpstr>Batch Normalization</vt:lpstr>
      <vt:lpstr>Conclusion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1121</cp:revision>
  <dcterms:created xsi:type="dcterms:W3CDTF">2010-03-17T18:05:41Z</dcterms:created>
  <dcterms:modified xsi:type="dcterms:W3CDTF">2016-10-29T00:00:10Z</dcterms:modified>
</cp:coreProperties>
</file>