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Quicksand" panose="020B0604020202020204" charset="0"/>
      <p:regular r:id="rId24"/>
      <p:bold r:id="rId25"/>
    </p:embeddedFont>
    <p:embeddedFont>
      <p:font typeface="Josefin Sans" panose="020B0604020202020204" charset="0"/>
      <p:regular r:id="rId26"/>
      <p:bold r:id="rId27"/>
      <p:italic r:id="rId28"/>
      <p:boldItalic r:id="rId29"/>
    </p:embeddedFont>
    <p:embeddedFont>
      <p:font typeface="Josefin Slab" panose="020B0604020202020204" charset="0"/>
      <p:regular r:id="rId30"/>
      <p:bold r:id="rId31"/>
      <p:italic r:id="rId32"/>
      <p:boldItalic r:id="rId33"/>
    </p:embeddedFont>
    <p:embeddedFont>
      <p:font typeface="Abel" panose="020B0604020202020204" charset="0"/>
      <p:regular r:id="rId34"/>
    </p:embeddedFont>
    <p:embeddedFont>
      <p:font typeface="Titillium Web Light"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
      <p:font typeface="Anaheim" panose="020B0604020202020204" charset="0"/>
      <p:regular r:id="rId43"/>
    </p:embeddedFont>
    <p:embeddedFont>
      <p:font typeface="Unica One" panose="020B0604020202020204" charset="0"/>
      <p:regular r:id="rId44"/>
    </p:embeddedFont>
    <p:embeddedFont>
      <p:font typeface="Staatliches" panose="020B0604020202020204" charset="0"/>
      <p:regular r:id="rId45"/>
    </p:embeddedFont>
    <p:embeddedFont>
      <p:font typeface="Titillium Web" panose="020B0604020202020204" charset="0"/>
      <p:regular r:id="rId46"/>
      <p:bold r:id="rId47"/>
      <p:italic r:id="rId48"/>
      <p:boldItalic r:id="rId49"/>
    </p:embeddedFont>
    <p:embeddedFont>
      <p:font typeface="Anton"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E4F665-FA5C-432B-91EF-D0FF54849740}">
  <a:tblStyle styleId="{F2E4F665-FA5C-432B-91EF-D0FF548497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snapToGrid="0">
      <p:cViewPr varScale="1">
        <p:scale>
          <a:sx n="113" d="100"/>
          <a:sy n="113" d="100"/>
        </p:scale>
        <p:origin x="67" y="82"/>
      </p:cViewPr>
      <p:guideLst>
        <p:guide orient="horz" pos="212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bonjour , aujourd’hui nous allons vous présenter notre projet de cloudification réalisé par Nada haj taieb et moi meme, nour ben makhlouf, sous l’encadrement de m maher heni et m zied choukair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a0f9fa979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a0f9fa979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avons utilisé Docker p</a:t>
            </a:r>
            <a:r>
              <a:rPr lang="en" dirty="0">
                <a:solidFill>
                  <a:schemeClr val="dk1"/>
                </a:solidFill>
              </a:rPr>
              <a:t>our la conteneurisation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a0f9fa979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a0f9fa979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Parlons maintenant de notre avancement , ceci le code front end correspondant à la page d’accueil dans la slide suivante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a0f9fa979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a0f9fa979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 obtient cette interface qui contient une brève description sur l’idée de notre projet, et les differentes interfaces Predict , signup et login . à partir de cette interface, on peut aussi acceder à la fonctionnalité  de prédiction via le bouton click here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f9fa9796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f9fa9796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AFAFA"/>
              </a:buClr>
              <a:buSzPts val="1100"/>
              <a:buFont typeface="Arial"/>
              <a:buNone/>
            </a:pPr>
            <a:r>
              <a:rPr lang="en" dirty="0">
                <a:solidFill>
                  <a:schemeClr val="dk1"/>
                </a:solidFill>
              </a:rPr>
              <a:t>L’interface signup contient les champs nécessaires pour créer un compte qui sont : username , email et mdp dont nous avons mis une condition pour qu’il soit supérieur a 6 caractéres.</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a0f9fa9796_2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a0f9fa9796_2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Cette interface affiche l’output d’un login réussi et l’ajout de l’interface account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a0f9fa9796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a0f9fa9796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partir des requetes SQL , nous pouvons visualiser la base de donnés realisée avec sqlalchemy, créer de nouveaux utilisateurs, afficher l’historique ou bien supprimer la liste des utilisateurs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a0f9fa979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a0f9fa979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Puis nous avons procedé avec l’implementation du modéle IA de prédiction du désabonnements des clients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a0f9fa9796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a0f9fa9796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dirty="0">
                <a:solidFill>
                  <a:schemeClr val="dk1"/>
                </a:solidFill>
                <a:highlight>
                  <a:srgbClr val="FFFFFF"/>
                </a:highlight>
                <a:latin typeface="Roboto"/>
                <a:ea typeface="Roboto"/>
                <a:cs typeface="Roboto"/>
                <a:sym typeface="Roboto"/>
              </a:rPr>
              <a:t>Et ceci est l’interface ‘predict’ , ou il faut remplir les champs pour savoir si un client va quitter la banque </a:t>
            </a:r>
            <a:endParaRPr sz="125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 sz="1250" dirty="0">
                <a:solidFill>
                  <a:schemeClr val="dk1"/>
                </a:solidFill>
                <a:highlight>
                  <a:srgbClr val="FFFFFF"/>
                </a:highlight>
                <a:latin typeface="Roboto"/>
                <a:ea typeface="Roboto"/>
                <a:cs typeface="Roboto"/>
                <a:sym typeface="Roboto"/>
              </a:rPr>
              <a:t>Les champs sont : </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rgbClr val="FFFFFF"/>
                </a:highlight>
                <a:latin typeface="Roboto"/>
                <a:ea typeface="Roboto"/>
                <a:cs typeface="Roboto"/>
                <a:sym typeface="Roboto"/>
              </a:rPr>
              <a:t>CreditScore: est la plage de pointage de crédit</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rgbClr val="FFFFFF"/>
                </a:highlight>
                <a:latin typeface="Roboto"/>
                <a:ea typeface="Roboto"/>
                <a:cs typeface="Roboto"/>
                <a:sym typeface="Roboto"/>
              </a:rPr>
              <a:t>Son age</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rgbClr val="FFFFFF"/>
                </a:highlight>
                <a:latin typeface="Roboto"/>
                <a:ea typeface="Roboto"/>
                <a:cs typeface="Roboto"/>
                <a:sym typeface="Roboto"/>
              </a:rPr>
              <a:t>Tenure: les ans que le client est resté avec la banque</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rgbClr val="FFFFFF"/>
                </a:highlight>
                <a:latin typeface="Roboto"/>
                <a:ea typeface="Roboto"/>
                <a:cs typeface="Roboto"/>
                <a:sym typeface="Roboto"/>
              </a:rPr>
              <a:t>Balance : le montant d'argent disponible pour le retrait</a:t>
            </a:r>
            <a:endParaRPr sz="1250" dirty="0">
              <a:solidFill>
                <a:schemeClr val="dk1"/>
              </a:solidFill>
              <a:highlight>
                <a:srgbClr val="FFFFFF"/>
              </a:highlight>
              <a:latin typeface="Roboto"/>
              <a:ea typeface="Roboto"/>
              <a:cs typeface="Roboto"/>
              <a:sym typeface="Roboto"/>
            </a:endParaRPr>
          </a:p>
          <a:p>
            <a:pPr marL="457200" lvl="0" indent="-307975" algn="l" rtl="0">
              <a:lnSpc>
                <a:spcPct val="115000"/>
              </a:lnSpc>
              <a:spcBef>
                <a:spcPts val="0"/>
              </a:spcBef>
              <a:spcAft>
                <a:spcPts val="0"/>
              </a:spcAft>
              <a:buClr>
                <a:schemeClr val="dk1"/>
              </a:buClr>
              <a:buSzPts val="1250"/>
              <a:buFont typeface="Roboto"/>
              <a:buChar char="●"/>
            </a:pPr>
            <a:r>
              <a:rPr lang="en" sz="1250" dirty="0">
                <a:solidFill>
                  <a:schemeClr val="dk1"/>
                </a:solidFill>
                <a:highlight>
                  <a:srgbClr val="FFFFFF"/>
                </a:highlight>
                <a:latin typeface="Roboto"/>
                <a:ea typeface="Roboto"/>
                <a:cs typeface="Roboto"/>
                <a:sym typeface="Roboto"/>
              </a:rPr>
              <a:t>NumOfProducts:nombre de produits que les clients utilisent dans la banque</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chemeClr val="lt1"/>
                </a:highlight>
                <a:latin typeface="Roboto"/>
                <a:ea typeface="Roboto"/>
                <a:cs typeface="Roboto"/>
                <a:sym typeface="Roboto"/>
              </a:rPr>
              <a:t>Si le client a une carte crédit ou non</a:t>
            </a:r>
            <a:endParaRPr sz="1250" dirty="0">
              <a:solidFill>
                <a:schemeClr val="dk1"/>
              </a:solidFill>
              <a:highlight>
                <a:srgbClr val="FFFFFF"/>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chemeClr val="lt1"/>
                </a:highlight>
                <a:latin typeface="Roboto"/>
                <a:ea typeface="Roboto"/>
                <a:cs typeface="Roboto"/>
                <a:sym typeface="Roboto"/>
              </a:rPr>
              <a:t>Est_ce que le client est active</a:t>
            </a:r>
            <a:endParaRPr sz="1250" dirty="0">
              <a:solidFill>
                <a:schemeClr val="dk1"/>
              </a:solidFill>
              <a:highlight>
                <a:schemeClr val="lt1"/>
              </a:highlight>
              <a:latin typeface="Roboto"/>
              <a:ea typeface="Roboto"/>
              <a:cs typeface="Roboto"/>
              <a:sym typeface="Roboto"/>
            </a:endParaRPr>
          </a:p>
          <a:p>
            <a:pPr marL="457200" lvl="0" indent="-307975" algn="l" rtl="0">
              <a:spcBef>
                <a:spcPts val="0"/>
              </a:spcBef>
              <a:spcAft>
                <a:spcPts val="0"/>
              </a:spcAft>
              <a:buClr>
                <a:schemeClr val="dk1"/>
              </a:buClr>
              <a:buSzPts val="1250"/>
              <a:buFont typeface="Roboto"/>
              <a:buChar char="●"/>
            </a:pPr>
            <a:r>
              <a:rPr lang="en" sz="1250" dirty="0">
                <a:solidFill>
                  <a:schemeClr val="dk1"/>
                </a:solidFill>
                <a:highlight>
                  <a:schemeClr val="lt1"/>
                </a:highlight>
                <a:latin typeface="Roboto"/>
                <a:ea typeface="Roboto"/>
                <a:cs typeface="Roboto"/>
                <a:sym typeface="Roboto"/>
              </a:rPr>
              <a:t>Son salaire , sa localisation et finalement son genre </a:t>
            </a:r>
            <a:endParaRPr sz="1250" dirty="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0f9fa9796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0f9fa9796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Ensuite , nous avons créé le dockerfile tout en spécifiant les exigences nécessaires dans le fichier requirements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a0f9fa9796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a0f9fa9796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Finalement , nous avons réussi à construire un Dockerimage que nous allons charger dans docker Hub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plan est composé d’une introduction, une problèmatique, la solution que nous avons proposé, les outils que nous avons utilisé, notre avancement dans le projet, et on finira par les étapes prochaines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prochaines etapes a faire sont : l’automatisation du deploiement avec kubernetes et le deploiement sur le datacenter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a0f9fa9796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a0f9fa9796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8925" algn="l" rtl="0">
              <a:lnSpc>
                <a:spcPct val="115000"/>
              </a:lnSpc>
              <a:spcBef>
                <a:spcPts val="600"/>
              </a:spcBef>
              <a:spcAft>
                <a:spcPts val="0"/>
              </a:spcAft>
              <a:buClr>
                <a:srgbClr val="434343"/>
              </a:buClr>
              <a:buSzPts val="950"/>
              <a:buFont typeface="Quicksand"/>
              <a:buChar char="●"/>
            </a:pPr>
            <a:r>
              <a:rPr lang="en" sz="950">
                <a:solidFill>
                  <a:srgbClr val="434343"/>
                </a:solidFill>
                <a:latin typeface="Quicksand"/>
                <a:ea typeface="Quicksand"/>
                <a:cs typeface="Quicksand"/>
                <a:sym typeface="Quicksand"/>
              </a:rPr>
              <a:t>Le taux de désabonnement de la clientèle est l'une des mesures les plus importantes à évaluer pour une entreprise en croissance. Bien que ce ne soit pas la mesure la plus heureuse, c'est un chiffre qui peut donner à l’entreprise la dure vérité sur la fidélisation de sa clientèle.</a:t>
            </a:r>
            <a:br>
              <a:rPr lang="en" sz="950">
                <a:solidFill>
                  <a:srgbClr val="434343"/>
                </a:solidFill>
                <a:latin typeface="Quicksand"/>
                <a:ea typeface="Quicksand"/>
                <a:cs typeface="Quicksand"/>
                <a:sym typeface="Quicksand"/>
              </a:rPr>
            </a:br>
            <a:endParaRPr sz="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effet,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0f9fa9796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0f9fa9796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règle générale, les entreprises dépensent sept fois plus pour l'acquisition de clients que pour la fidélisation des clients, et la valeur globale moyenne d'un client perdu est de 243 $.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Après l’identification de ces clients, la banque sera capable de communiquer  avec eux, </a:t>
            </a:r>
            <a:r>
              <a:rPr lang="en">
                <a:solidFill>
                  <a:schemeClr val="dk1"/>
                </a:solidFill>
              </a:rPr>
              <a:t>leur montrer que leur expérience est l’unique souci de l’entreprise et parfois leur offrir des services spéciales afin de les fidéliser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0f9fa979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0f9fa979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outils utilisés pour le dev de la partie front end sont : ….. Qui ont pour but d’organiser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0f9fa979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0f9fa979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Pour le dev back end , nous avons opté pour flask comme framework et python comme langage de programmation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0f9fa979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0f9fa979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Puis , nous avons utilisé SQlalchemy et SQLite pour la création de la base de données des utilisateurs .</a:t>
            </a:r>
            <a:endParaRPr dirty="0"/>
          </a:p>
          <a:p>
            <a:pPr marL="0" lvl="0" indent="0" algn="l" rtl="0">
              <a:spcBef>
                <a:spcPts val="0"/>
              </a:spcBef>
              <a:spcAft>
                <a:spcPts val="0"/>
              </a:spcAft>
              <a:buNone/>
            </a:pPr>
            <a:r>
              <a:rPr lang="en" dirty="0"/>
              <a:t>En effet , ...</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1" name="Google Shape;11;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47"/>
        <p:cNvGrpSpPr/>
        <p:nvPr/>
      </p:nvGrpSpPr>
      <p:grpSpPr>
        <a:xfrm>
          <a:off x="0" y="0"/>
          <a:ext cx="0" cy="0"/>
          <a:chOff x="0" y="0"/>
          <a:chExt cx="0" cy="0"/>
        </a:xfrm>
      </p:grpSpPr>
      <p:sp>
        <p:nvSpPr>
          <p:cNvPr id="148" name="Google Shape;14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2" name="Google Shape;22;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3" name="Google Shape;23;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4" name="Google Shape;24;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5" name="Google Shape;25;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6" name="Google Shape;26;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7" name="Google Shape;27;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8" name="Google Shape;2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9"/>
        <p:cNvGrpSpPr/>
        <p:nvPr/>
      </p:nvGrpSpPr>
      <p:grpSpPr>
        <a:xfrm>
          <a:off x="0" y="0"/>
          <a:ext cx="0" cy="0"/>
          <a:chOff x="0" y="0"/>
          <a:chExt cx="0" cy="0"/>
        </a:xfrm>
      </p:grpSpPr>
      <p:sp>
        <p:nvSpPr>
          <p:cNvPr id="30" name="Google Shape;30;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32" name="Google Shape;32;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33" name="Google Shape;33;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chemeClr val="dk1"/>
        </a:solidFill>
        <a:effectLst/>
      </p:bgPr>
    </p:bg>
    <p:spTree>
      <p:nvGrpSpPr>
        <p:cNvPr id="1" name="Shape 42"/>
        <p:cNvGrpSpPr/>
        <p:nvPr/>
      </p:nvGrpSpPr>
      <p:grpSpPr>
        <a:xfrm>
          <a:off x="0" y="0"/>
          <a:ext cx="0" cy="0"/>
          <a:chOff x="0" y="0"/>
          <a:chExt cx="0" cy="0"/>
        </a:xfrm>
      </p:grpSpPr>
      <p:sp>
        <p:nvSpPr>
          <p:cNvPr id="43" name="Google Shape;43;p7"/>
          <p:cNvSpPr/>
          <p:nvPr/>
        </p:nvSpPr>
        <p:spPr>
          <a:xfrm>
            <a:off x="357150" y="876231"/>
            <a:ext cx="3715500" cy="3488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5" name="Google Shape;45;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6" name="Google Shape;46;p7"/>
          <p:cNvSpPr/>
          <p:nvPr/>
        </p:nvSpPr>
        <p:spPr>
          <a:xfrm>
            <a:off x="411569" y="778875"/>
            <a:ext cx="3715500" cy="3488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50" name="Google Shape;50;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51" name="Google Shape;51;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52" name="Google Shape;52;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53" name="Google Shape;53;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56" name="Google Shape;56;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chemeClr val="dk1"/>
        </a:soli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
        <p:nvSpPr>
          <p:cNvPr id="72" name="Google Shape;72;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chemeClr val="dk1"/>
        </a:solidFill>
        <a:effectLst/>
      </p:bgPr>
    </p:bg>
    <p:spTree>
      <p:nvGrpSpPr>
        <p:cNvPr id="1" name="Shape 73"/>
        <p:cNvGrpSpPr/>
        <p:nvPr/>
      </p:nvGrpSpPr>
      <p:grpSpPr>
        <a:xfrm>
          <a:off x="0" y="0"/>
          <a:ext cx="0" cy="0"/>
          <a:chOff x="0" y="0"/>
          <a:chExt cx="0" cy="0"/>
        </a:xfrm>
      </p:grpSpPr>
      <p:sp>
        <p:nvSpPr>
          <p:cNvPr id="74" name="Google Shape;7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75" name="Google Shape;75;p11"/>
          <p:cNvGrpSpPr/>
          <p:nvPr/>
        </p:nvGrpSpPr>
        <p:grpSpPr>
          <a:xfrm>
            <a:off x="429933" y="1083300"/>
            <a:ext cx="4465655" cy="3077191"/>
            <a:chOff x="1211784" y="1483576"/>
            <a:chExt cx="6753864" cy="2714769"/>
          </a:xfrm>
        </p:grpSpPr>
        <p:sp>
          <p:nvSpPr>
            <p:cNvPr id="76" name="Google Shape;76;p11"/>
            <p:cNvSpPr/>
            <p:nvPr/>
          </p:nvSpPr>
          <p:spPr>
            <a:xfrm>
              <a:off x="1211784" y="1575146"/>
              <a:ext cx="6648000" cy="26232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1317648" y="1483576"/>
              <a:ext cx="6648000" cy="26232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chemeClr val="dk1"/>
        </a:soli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2" name="Google Shape;132;p18"/>
          <p:cNvSpPr txBox="1">
            <a:spLocks noGrp="1"/>
          </p:cNvSpPr>
          <p:nvPr>
            <p:ph type="subTitle" idx="1"/>
          </p:nvPr>
        </p:nvSpPr>
        <p:spPr>
          <a:xfrm>
            <a:off x="3553122" y="344947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33" name="Google Shape;133;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4" name="Google Shape;134;p18"/>
          <p:cNvSpPr txBox="1">
            <a:spLocks noGrp="1"/>
          </p:cNvSpPr>
          <p:nvPr>
            <p:ph type="subTitle" idx="3"/>
          </p:nvPr>
        </p:nvSpPr>
        <p:spPr>
          <a:xfrm>
            <a:off x="6849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35" name="Google Shape;135;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6" name="Google Shape;136;p18"/>
          <p:cNvSpPr txBox="1">
            <a:spLocks noGrp="1"/>
          </p:cNvSpPr>
          <p:nvPr>
            <p:ph type="subTitle" idx="5"/>
          </p:nvPr>
        </p:nvSpPr>
        <p:spPr>
          <a:xfrm>
            <a:off x="63644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37" name="Google Shape;13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3"/>
                </a:solidFill>
                <a:latin typeface="Anaheim"/>
                <a:ea typeface="Anaheim"/>
                <a:cs typeface="Anaheim"/>
                <a:sym typeface="Anaheim"/>
              </a:defRPr>
            </a:lvl1pPr>
            <a:lvl2pPr lvl="1" algn="r">
              <a:buNone/>
              <a:defRPr sz="1300">
                <a:solidFill>
                  <a:schemeClr val="accent3"/>
                </a:solidFill>
                <a:latin typeface="Anaheim"/>
                <a:ea typeface="Anaheim"/>
                <a:cs typeface="Anaheim"/>
                <a:sym typeface="Anaheim"/>
              </a:defRPr>
            </a:lvl2pPr>
            <a:lvl3pPr lvl="2" algn="r">
              <a:buNone/>
              <a:defRPr sz="1300">
                <a:solidFill>
                  <a:schemeClr val="accent3"/>
                </a:solidFill>
                <a:latin typeface="Anaheim"/>
                <a:ea typeface="Anaheim"/>
                <a:cs typeface="Anaheim"/>
                <a:sym typeface="Anaheim"/>
              </a:defRPr>
            </a:lvl3pPr>
            <a:lvl4pPr lvl="3" algn="r">
              <a:buNone/>
              <a:defRPr sz="1300">
                <a:solidFill>
                  <a:schemeClr val="accent3"/>
                </a:solidFill>
                <a:latin typeface="Anaheim"/>
                <a:ea typeface="Anaheim"/>
                <a:cs typeface="Anaheim"/>
                <a:sym typeface="Anaheim"/>
              </a:defRPr>
            </a:lvl4pPr>
            <a:lvl5pPr lvl="4" algn="r">
              <a:buNone/>
              <a:defRPr sz="1300">
                <a:solidFill>
                  <a:schemeClr val="accent3"/>
                </a:solidFill>
                <a:latin typeface="Anaheim"/>
                <a:ea typeface="Anaheim"/>
                <a:cs typeface="Anaheim"/>
                <a:sym typeface="Anaheim"/>
              </a:defRPr>
            </a:lvl5pPr>
            <a:lvl6pPr lvl="5" algn="r">
              <a:buNone/>
              <a:defRPr sz="1300">
                <a:solidFill>
                  <a:schemeClr val="accent3"/>
                </a:solidFill>
                <a:latin typeface="Anaheim"/>
                <a:ea typeface="Anaheim"/>
                <a:cs typeface="Anaheim"/>
                <a:sym typeface="Anaheim"/>
              </a:defRPr>
            </a:lvl6pPr>
            <a:lvl7pPr lvl="6" algn="r">
              <a:buNone/>
              <a:defRPr sz="1300">
                <a:solidFill>
                  <a:schemeClr val="accent3"/>
                </a:solidFill>
                <a:latin typeface="Anaheim"/>
                <a:ea typeface="Anaheim"/>
                <a:cs typeface="Anaheim"/>
                <a:sym typeface="Anaheim"/>
              </a:defRPr>
            </a:lvl7pPr>
            <a:lvl8pPr lvl="7" algn="r">
              <a:buNone/>
              <a:defRPr sz="1300">
                <a:solidFill>
                  <a:schemeClr val="accent3"/>
                </a:solidFill>
                <a:latin typeface="Anaheim"/>
                <a:ea typeface="Anaheim"/>
                <a:cs typeface="Anaheim"/>
                <a:sym typeface="Anaheim"/>
              </a:defRPr>
            </a:lvl8pPr>
            <a:lvl9pPr lvl="8" algn="r">
              <a:buNone/>
              <a:defRPr sz="1300">
                <a:solidFill>
                  <a:schemeClr val="accent3"/>
                </a:solidFill>
                <a:latin typeface="Anaheim"/>
                <a:ea typeface="Anaheim"/>
                <a:cs typeface="Anaheim"/>
                <a:sym typeface="Anaheim"/>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 id="2147483664"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4"/>
        <p:cNvGrpSpPr/>
        <p:nvPr/>
      </p:nvGrpSpPr>
      <p:grpSpPr>
        <a:xfrm>
          <a:off x="0" y="0"/>
          <a:ext cx="0" cy="0"/>
          <a:chOff x="0" y="0"/>
          <a:chExt cx="0" cy="0"/>
        </a:xfrm>
      </p:grpSpPr>
      <p:sp>
        <p:nvSpPr>
          <p:cNvPr id="165" name="Google Shape;165;p26"/>
          <p:cNvSpPr txBox="1">
            <a:spLocks noGrp="1"/>
          </p:cNvSpPr>
          <p:nvPr>
            <p:ph type="ctrTitle"/>
          </p:nvPr>
        </p:nvSpPr>
        <p:spPr>
          <a:xfrm>
            <a:off x="229378" y="216709"/>
            <a:ext cx="4908366" cy="20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Projet </a:t>
            </a:r>
            <a:r>
              <a:rPr lang="en" sz="4400" dirty="0" smtClean="0"/>
              <a:t>Cloudification:</a:t>
            </a:r>
            <a:br>
              <a:rPr lang="en" sz="4400" dirty="0" smtClean="0"/>
            </a:br>
            <a:r>
              <a:rPr lang="en" sz="4400" dirty="0" smtClean="0"/>
              <a:t>Bank Customer churn</a:t>
            </a:r>
            <a:endParaRPr sz="4400" dirty="0"/>
          </a:p>
        </p:txBody>
      </p:sp>
      <p:sp>
        <p:nvSpPr>
          <p:cNvPr id="166" name="Google Shape;166;p26"/>
          <p:cNvSpPr txBox="1"/>
          <p:nvPr/>
        </p:nvSpPr>
        <p:spPr>
          <a:xfrm>
            <a:off x="376725" y="2802925"/>
            <a:ext cx="3264300" cy="1895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800" b="1" u="sng" dirty="0">
                <a:solidFill>
                  <a:schemeClr val="accent3"/>
                </a:solidFill>
                <a:latin typeface="Anaheim"/>
                <a:ea typeface="Anaheim"/>
                <a:cs typeface="Anaheim"/>
                <a:sym typeface="Anaheim"/>
              </a:rPr>
              <a:t>Elaboré par :</a:t>
            </a:r>
            <a:endParaRPr sz="1800" b="1" u="sng" dirty="0">
              <a:solidFill>
                <a:schemeClr val="accent3"/>
              </a:solidFill>
              <a:latin typeface="Anaheim"/>
              <a:ea typeface="Anaheim"/>
              <a:cs typeface="Anaheim"/>
              <a:sym typeface="Anaheim"/>
            </a:endParaRPr>
          </a:p>
          <a:p>
            <a:pPr marL="0" lvl="0" indent="457200" algn="l" rtl="0">
              <a:spcBef>
                <a:spcPts val="0"/>
              </a:spcBef>
              <a:spcAft>
                <a:spcPts val="0"/>
              </a:spcAft>
              <a:buNone/>
            </a:pPr>
            <a:r>
              <a:rPr lang="en" sz="1800" b="1" dirty="0">
                <a:solidFill>
                  <a:schemeClr val="accent3"/>
                </a:solidFill>
                <a:latin typeface="Anaheim"/>
                <a:ea typeface="Anaheim"/>
                <a:cs typeface="Anaheim"/>
                <a:sym typeface="Anaheim"/>
              </a:rPr>
              <a:t>Nada Haj Taieb</a:t>
            </a:r>
            <a:endParaRPr sz="1800" b="1" dirty="0">
              <a:solidFill>
                <a:schemeClr val="accent3"/>
              </a:solidFill>
              <a:latin typeface="Anaheim"/>
              <a:ea typeface="Anaheim"/>
              <a:cs typeface="Anaheim"/>
              <a:sym typeface="Anaheim"/>
            </a:endParaRPr>
          </a:p>
          <a:p>
            <a:pPr marL="0" lvl="0" indent="457200" algn="l" rtl="0">
              <a:spcBef>
                <a:spcPts val="0"/>
              </a:spcBef>
              <a:spcAft>
                <a:spcPts val="0"/>
              </a:spcAft>
              <a:buNone/>
            </a:pPr>
            <a:r>
              <a:rPr lang="en" sz="1800" b="1" dirty="0">
                <a:solidFill>
                  <a:schemeClr val="accent3"/>
                </a:solidFill>
                <a:latin typeface="Anaheim"/>
                <a:ea typeface="Anaheim"/>
                <a:cs typeface="Anaheim"/>
                <a:sym typeface="Anaheim"/>
              </a:rPr>
              <a:t>Nour Ben Makhlouf</a:t>
            </a:r>
            <a:endParaRPr sz="1800" b="1" dirty="0">
              <a:solidFill>
                <a:schemeClr val="accent3"/>
              </a:solidFill>
              <a:latin typeface="Anaheim"/>
              <a:ea typeface="Anaheim"/>
              <a:cs typeface="Anaheim"/>
              <a:sym typeface="Anaheim"/>
            </a:endParaRPr>
          </a:p>
          <a:p>
            <a:pPr marL="0" lvl="0" indent="0" algn="l" rtl="0">
              <a:spcBef>
                <a:spcPts val="0"/>
              </a:spcBef>
              <a:spcAft>
                <a:spcPts val="0"/>
              </a:spcAft>
              <a:buNone/>
            </a:pPr>
            <a:r>
              <a:rPr lang="en" sz="1800" b="1" u="sng" dirty="0">
                <a:solidFill>
                  <a:schemeClr val="accent3"/>
                </a:solidFill>
                <a:latin typeface="Anaheim"/>
                <a:ea typeface="Anaheim"/>
                <a:cs typeface="Anaheim"/>
                <a:sym typeface="Anaheim"/>
              </a:rPr>
              <a:t>Encadré par :</a:t>
            </a:r>
            <a:endParaRPr sz="1800" b="1" u="sng" dirty="0">
              <a:solidFill>
                <a:schemeClr val="accent3"/>
              </a:solidFill>
              <a:latin typeface="Anaheim"/>
              <a:ea typeface="Anaheim"/>
              <a:cs typeface="Anaheim"/>
              <a:sym typeface="Anaheim"/>
            </a:endParaRPr>
          </a:p>
          <a:p>
            <a:pPr marL="0" lvl="0" indent="457200" algn="l" rtl="0">
              <a:spcBef>
                <a:spcPts val="0"/>
              </a:spcBef>
              <a:spcAft>
                <a:spcPts val="0"/>
              </a:spcAft>
              <a:buNone/>
            </a:pPr>
            <a:r>
              <a:rPr lang="en" sz="1800" b="1" dirty="0">
                <a:solidFill>
                  <a:schemeClr val="accent3"/>
                </a:solidFill>
                <a:latin typeface="Anaheim"/>
                <a:ea typeface="Anaheim"/>
                <a:cs typeface="Anaheim"/>
                <a:sym typeface="Anaheim"/>
              </a:rPr>
              <a:t>M. Maher Heni</a:t>
            </a:r>
            <a:endParaRPr sz="1800" b="1" dirty="0">
              <a:solidFill>
                <a:schemeClr val="accent3"/>
              </a:solidFill>
              <a:latin typeface="Anaheim"/>
              <a:ea typeface="Anaheim"/>
              <a:cs typeface="Anaheim"/>
              <a:sym typeface="Anaheim"/>
            </a:endParaRPr>
          </a:p>
          <a:p>
            <a:pPr marL="0" lvl="0" indent="457200" algn="l" rtl="0">
              <a:spcBef>
                <a:spcPts val="0"/>
              </a:spcBef>
              <a:spcAft>
                <a:spcPts val="0"/>
              </a:spcAft>
              <a:buNone/>
            </a:pPr>
            <a:r>
              <a:rPr lang="en" sz="1800" b="1" dirty="0">
                <a:solidFill>
                  <a:schemeClr val="accent3"/>
                </a:solidFill>
                <a:latin typeface="Anaheim"/>
                <a:ea typeface="Anaheim"/>
                <a:cs typeface="Anaheim"/>
                <a:sym typeface="Anaheim"/>
              </a:rPr>
              <a:t>M. Zied Choukair</a:t>
            </a:r>
            <a:endParaRPr sz="2400" b="1" dirty="0">
              <a:solidFill>
                <a:srgbClr val="20124D"/>
              </a:solidFill>
              <a:latin typeface="Titillium Web"/>
              <a:ea typeface="Titillium Web"/>
              <a:cs typeface="Titillium Web"/>
              <a:sym typeface="Titillium Web"/>
            </a:endParaRPr>
          </a:p>
        </p:txBody>
      </p:sp>
      <p:pic>
        <p:nvPicPr>
          <p:cNvPr id="167" name="Google Shape;167;p26"/>
          <p:cNvPicPr preferRelativeResize="0"/>
          <p:nvPr/>
        </p:nvPicPr>
        <p:blipFill>
          <a:blip r:embed="rId3">
            <a:alphaModFix/>
          </a:blip>
          <a:stretch>
            <a:fillRect/>
          </a:stretch>
        </p:blipFill>
        <p:spPr>
          <a:xfrm>
            <a:off x="4344050" y="645350"/>
            <a:ext cx="4697802" cy="4269126"/>
          </a:xfrm>
          <a:prstGeom prst="rect">
            <a:avLst/>
          </a:prstGeom>
          <a:noFill/>
          <a:ln>
            <a:noFill/>
          </a:ln>
        </p:spPr>
      </p:pic>
      <p:pic>
        <p:nvPicPr>
          <p:cNvPr id="168" name="Google Shape;168;p26"/>
          <p:cNvPicPr preferRelativeResize="0"/>
          <p:nvPr/>
        </p:nvPicPr>
        <p:blipFill>
          <a:blip r:embed="rId4">
            <a:alphaModFix/>
          </a:blip>
          <a:stretch>
            <a:fillRect/>
          </a:stretch>
        </p:blipFill>
        <p:spPr>
          <a:xfrm>
            <a:off x="6770925" y="40450"/>
            <a:ext cx="2320750" cy="598325"/>
          </a:xfrm>
          <a:prstGeom prst="rect">
            <a:avLst/>
          </a:prstGeom>
          <a:noFill/>
          <a:ln>
            <a:noFill/>
          </a:ln>
        </p:spPr>
      </p:pic>
      <p:sp>
        <p:nvSpPr>
          <p:cNvPr id="169" name="Google Shape;169;p26"/>
          <p:cNvSpPr txBox="1"/>
          <p:nvPr/>
        </p:nvSpPr>
        <p:spPr>
          <a:xfrm>
            <a:off x="4316525" y="4767625"/>
            <a:ext cx="1135200" cy="3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naheim"/>
                <a:ea typeface="Anaheim"/>
                <a:cs typeface="Anaheim"/>
                <a:sym typeface="Anaheim"/>
              </a:rPr>
              <a:t>2020/2021</a:t>
            </a:r>
            <a:endParaRPr sz="1700">
              <a:latin typeface="Anaheim"/>
              <a:ea typeface="Anaheim"/>
              <a:cs typeface="Anaheim"/>
              <a:sym typeface="Anaheim"/>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grpSp>
        <p:nvGrpSpPr>
          <p:cNvPr id="737" name="Google Shape;737;p35"/>
          <p:cNvGrpSpPr/>
          <p:nvPr/>
        </p:nvGrpSpPr>
        <p:grpSpPr>
          <a:xfrm>
            <a:off x="2879981" y="287259"/>
            <a:ext cx="3509366" cy="713693"/>
            <a:chOff x="1575694" y="930575"/>
            <a:chExt cx="1989550" cy="713693"/>
          </a:xfrm>
        </p:grpSpPr>
        <p:sp>
          <p:nvSpPr>
            <p:cNvPr id="738" name="Google Shape;738;p35"/>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35"/>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4.outils utilisés</a:t>
            </a:r>
            <a:endParaRPr sz="3000" b="1">
              <a:solidFill>
                <a:srgbClr val="022576"/>
              </a:solidFill>
              <a:latin typeface="Titillium Web"/>
              <a:ea typeface="Titillium Web"/>
              <a:cs typeface="Titillium Web"/>
              <a:sym typeface="Titillium Web"/>
            </a:endParaRPr>
          </a:p>
        </p:txBody>
      </p:sp>
      <p:sp>
        <p:nvSpPr>
          <p:cNvPr id="741" name="Google Shape;741;p35"/>
          <p:cNvSpPr txBox="1"/>
          <p:nvPr/>
        </p:nvSpPr>
        <p:spPr>
          <a:xfrm>
            <a:off x="553174" y="1783850"/>
            <a:ext cx="3735953" cy="18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dirty="0">
                <a:solidFill>
                  <a:schemeClr val="accent3"/>
                </a:solidFill>
                <a:latin typeface="Quicksand"/>
                <a:ea typeface="Quicksand"/>
                <a:cs typeface="Quicksand"/>
                <a:sym typeface="Quicksand"/>
              </a:rPr>
              <a:t>Docker :</a:t>
            </a:r>
            <a:endParaRPr sz="2100" b="1" u="sng"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dirty="0">
                <a:solidFill>
                  <a:schemeClr val="accent3"/>
                </a:solidFill>
                <a:latin typeface="Quicksand"/>
                <a:ea typeface="Quicksand"/>
                <a:cs typeface="Quicksand"/>
                <a:sym typeface="Quicksand"/>
              </a:rPr>
              <a:t>Lancer l’application Web dans des conteneurs</a:t>
            </a:r>
            <a:endParaRPr sz="2100" dirty="0">
              <a:solidFill>
                <a:schemeClr val="accent3"/>
              </a:solidFill>
              <a:latin typeface="Quicksand"/>
              <a:ea typeface="Quicksand"/>
              <a:cs typeface="Quicksand"/>
              <a:sym typeface="Quicksand"/>
            </a:endParaRPr>
          </a:p>
        </p:txBody>
      </p:sp>
      <p:pic>
        <p:nvPicPr>
          <p:cNvPr id="742" name="Google Shape;742;p35" descr="Fichier:Docker (container engine) logo.svg — Wikipédia"/>
          <p:cNvPicPr preferRelativeResize="0"/>
          <p:nvPr/>
        </p:nvPicPr>
        <p:blipFill>
          <a:blip r:embed="rId3">
            <a:alphaModFix/>
          </a:blip>
          <a:stretch>
            <a:fillRect/>
          </a:stretch>
        </p:blipFill>
        <p:spPr>
          <a:xfrm>
            <a:off x="6032397" y="1966947"/>
            <a:ext cx="2578751" cy="630307"/>
          </a:xfrm>
          <a:prstGeom prst="rect">
            <a:avLst/>
          </a:prstGeom>
          <a:noFill/>
          <a:ln>
            <a:noFill/>
          </a:ln>
        </p:spPr>
      </p:pic>
      <p:grpSp>
        <p:nvGrpSpPr>
          <p:cNvPr id="743" name="Google Shape;743;p35"/>
          <p:cNvGrpSpPr/>
          <p:nvPr/>
        </p:nvGrpSpPr>
        <p:grpSpPr>
          <a:xfrm>
            <a:off x="2879981" y="287259"/>
            <a:ext cx="3509366" cy="713693"/>
            <a:chOff x="1575694" y="930575"/>
            <a:chExt cx="1989550" cy="713693"/>
          </a:xfrm>
        </p:grpSpPr>
        <p:sp>
          <p:nvSpPr>
            <p:cNvPr id="744" name="Google Shape;744;p35"/>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5"/>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4.	outils utilisés</a:t>
            </a:r>
            <a:endParaRPr sz="3000" b="1">
              <a:solidFill>
                <a:srgbClr val="022576"/>
              </a:solidFill>
              <a:latin typeface="Titillium Web"/>
              <a:ea typeface="Titillium Web"/>
              <a:cs typeface="Titillium Web"/>
              <a:sym typeface="Titillium Web"/>
            </a:endParaRPr>
          </a:p>
        </p:txBody>
      </p:sp>
      <p:sp>
        <p:nvSpPr>
          <p:cNvPr id="747" name="Google Shape;74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Rectangle 12"/>
          <p:cNvSpPr/>
          <p:nvPr/>
        </p:nvSpPr>
        <p:spPr>
          <a:xfrm>
            <a:off x="519800" y="1118884"/>
            <a:ext cx="3312125" cy="415498"/>
          </a:xfrm>
          <a:prstGeom prst="rect">
            <a:avLst/>
          </a:prstGeom>
        </p:spPr>
        <p:txBody>
          <a:bodyPr wrap="none">
            <a:spAutoFit/>
          </a:bodyPr>
          <a:lstStyle/>
          <a:p>
            <a:pPr lvl="0"/>
            <a:r>
              <a:rPr lang="fr-FR" sz="2100" b="1" u="sng" dirty="0">
                <a:solidFill>
                  <a:schemeClr val="accent3"/>
                </a:solidFill>
                <a:latin typeface="Quicksand"/>
                <a:ea typeface="Quicksand"/>
                <a:cs typeface="Quicksand"/>
                <a:sym typeface="Quicksand"/>
              </a:rPr>
              <a:t>→ Partie </a:t>
            </a:r>
            <a:r>
              <a:rPr lang="fr-FR" sz="2100" b="1" u="sng" dirty="0" err="1" smtClean="0">
                <a:solidFill>
                  <a:schemeClr val="accent3"/>
                </a:solidFill>
                <a:latin typeface="Quicksand"/>
                <a:ea typeface="Quicksand"/>
                <a:cs typeface="Quicksand"/>
                <a:sym typeface="Quicksand"/>
              </a:rPr>
              <a:t>Cloudification</a:t>
            </a:r>
            <a:r>
              <a:rPr lang="fr-FR" sz="2100" b="1" u="sng" dirty="0" smtClean="0">
                <a:solidFill>
                  <a:schemeClr val="accent3"/>
                </a:solidFill>
                <a:latin typeface="Quicksand"/>
                <a:ea typeface="Quicksand"/>
                <a:cs typeface="Quicksand"/>
                <a:sym typeface="Quicksand"/>
              </a:rPr>
              <a:t>: </a:t>
            </a:r>
            <a:endParaRPr lang="fr-FR" sz="2100" b="1" u="sng" dirty="0">
              <a:solidFill>
                <a:schemeClr val="accent3"/>
              </a:solidFill>
              <a:latin typeface="Quicksand"/>
              <a:ea typeface="Quicksand"/>
              <a:cs typeface="Quicksand"/>
              <a:sym typeface="Quicksand"/>
            </a:endParaRPr>
          </a:p>
        </p:txBody>
      </p:sp>
      <p:pic>
        <p:nvPicPr>
          <p:cNvPr id="14" name="Google Shape;753;p36" descr="Kubernetes – Logos Download"/>
          <p:cNvPicPr preferRelativeResize="0"/>
          <p:nvPr/>
        </p:nvPicPr>
        <p:blipFill>
          <a:blip r:embed="rId4">
            <a:alphaModFix/>
          </a:blip>
          <a:stretch>
            <a:fillRect/>
          </a:stretch>
        </p:blipFill>
        <p:spPr>
          <a:xfrm>
            <a:off x="6032397" y="3440512"/>
            <a:ext cx="2381580" cy="1031240"/>
          </a:xfrm>
          <a:prstGeom prst="rect">
            <a:avLst/>
          </a:prstGeom>
          <a:noFill/>
          <a:ln>
            <a:noFill/>
          </a:ln>
        </p:spPr>
      </p:pic>
      <p:sp>
        <p:nvSpPr>
          <p:cNvPr id="15" name="Google Shape;752;p36"/>
          <p:cNvSpPr txBox="1"/>
          <p:nvPr/>
        </p:nvSpPr>
        <p:spPr>
          <a:xfrm>
            <a:off x="505798" y="3290051"/>
            <a:ext cx="4066202" cy="18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dirty="0">
                <a:solidFill>
                  <a:schemeClr val="accent3"/>
                </a:solidFill>
                <a:latin typeface="Quicksand"/>
                <a:ea typeface="Quicksand"/>
                <a:cs typeface="Quicksand"/>
                <a:sym typeface="Quicksand"/>
              </a:rPr>
              <a:t>Kubernetes : </a:t>
            </a:r>
            <a:endParaRPr sz="2100" b="1" u="sng"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dirty="0">
                <a:solidFill>
                  <a:schemeClr val="accent3"/>
                </a:solidFill>
                <a:latin typeface="Quicksand"/>
                <a:ea typeface="Quicksand"/>
                <a:cs typeface="Quicksand"/>
                <a:sym typeface="Quicksand"/>
              </a:rPr>
              <a:t>Fournir une plateforme pour automatiser le déploiement de l’application Web</a:t>
            </a:r>
            <a:endParaRPr sz="2100" dirty="0">
              <a:solidFill>
                <a:schemeClr val="accent3"/>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7"/>
          <p:cNvGrpSpPr/>
          <p:nvPr/>
        </p:nvGrpSpPr>
        <p:grpSpPr>
          <a:xfrm>
            <a:off x="2879981" y="287259"/>
            <a:ext cx="3509366" cy="713693"/>
            <a:chOff x="1575694" y="930575"/>
            <a:chExt cx="1989550" cy="713693"/>
          </a:xfrm>
        </p:grpSpPr>
        <p:sp>
          <p:nvSpPr>
            <p:cNvPr id="768" name="Google Shape;768;p37"/>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7"/>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771" name="Google Shape;771;p37"/>
          <p:cNvSpPr txBox="1"/>
          <p:nvPr/>
        </p:nvSpPr>
        <p:spPr>
          <a:xfrm>
            <a:off x="62475" y="1111400"/>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Front end de l’application Web avec python flask </a:t>
            </a:r>
            <a:endParaRPr sz="2000">
              <a:solidFill>
                <a:schemeClr val="accent2"/>
              </a:solidFill>
              <a:latin typeface="Titillium Web Light"/>
              <a:ea typeface="Titillium Web Light"/>
              <a:cs typeface="Titillium Web Light"/>
              <a:sym typeface="Titillium Web Light"/>
            </a:endParaRPr>
          </a:p>
        </p:txBody>
      </p:sp>
      <p:pic>
        <p:nvPicPr>
          <p:cNvPr id="772" name="Google Shape;772;p37"/>
          <p:cNvPicPr preferRelativeResize="0"/>
          <p:nvPr/>
        </p:nvPicPr>
        <p:blipFill rotWithShape="1">
          <a:blip r:embed="rId3">
            <a:alphaModFix/>
          </a:blip>
          <a:srcRect b="35321"/>
          <a:stretch/>
        </p:blipFill>
        <p:spPr>
          <a:xfrm>
            <a:off x="457200" y="1648750"/>
            <a:ext cx="8167274" cy="3187500"/>
          </a:xfrm>
          <a:prstGeom prst="rect">
            <a:avLst/>
          </a:prstGeom>
          <a:noFill/>
          <a:ln>
            <a:noFill/>
          </a:ln>
        </p:spPr>
      </p:pic>
      <p:sp>
        <p:nvSpPr>
          <p:cNvPr id="773" name="Google Shape;773;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pic>
        <p:nvPicPr>
          <p:cNvPr id="778" name="Google Shape;778;p38"/>
          <p:cNvPicPr preferRelativeResize="0"/>
          <p:nvPr/>
        </p:nvPicPr>
        <p:blipFill>
          <a:blip r:embed="rId3">
            <a:alphaModFix/>
          </a:blip>
          <a:stretch>
            <a:fillRect/>
          </a:stretch>
        </p:blipFill>
        <p:spPr>
          <a:xfrm>
            <a:off x="152400" y="152400"/>
            <a:ext cx="8839198" cy="4474722"/>
          </a:xfrm>
          <a:prstGeom prst="rect">
            <a:avLst/>
          </a:prstGeom>
          <a:noFill/>
          <a:ln>
            <a:noFill/>
          </a:ln>
        </p:spPr>
      </p:pic>
      <p:sp>
        <p:nvSpPr>
          <p:cNvPr id="779" name="Google Shape;77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grpSp>
        <p:nvGrpSpPr>
          <p:cNvPr id="784" name="Google Shape;784;p39"/>
          <p:cNvGrpSpPr/>
          <p:nvPr/>
        </p:nvGrpSpPr>
        <p:grpSpPr>
          <a:xfrm>
            <a:off x="2879981" y="287259"/>
            <a:ext cx="3509366" cy="713693"/>
            <a:chOff x="1575694" y="930575"/>
            <a:chExt cx="1989550" cy="713693"/>
          </a:xfrm>
        </p:grpSpPr>
        <p:sp>
          <p:nvSpPr>
            <p:cNvPr id="785" name="Google Shape;785;p39"/>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39"/>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788" name="Google Shape;788;p39"/>
          <p:cNvSpPr txBox="1"/>
          <p:nvPr/>
        </p:nvSpPr>
        <p:spPr>
          <a:xfrm>
            <a:off x="62475" y="1111400"/>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Partie SignUp avec condition sur la création du mot de passe</a:t>
            </a:r>
            <a:endParaRPr sz="2000">
              <a:solidFill>
                <a:schemeClr val="accent2"/>
              </a:solidFill>
              <a:latin typeface="Titillium Web Light"/>
              <a:ea typeface="Titillium Web Light"/>
              <a:cs typeface="Titillium Web Light"/>
              <a:sym typeface="Titillium Web Light"/>
            </a:endParaRPr>
          </a:p>
        </p:txBody>
      </p:sp>
      <p:pic>
        <p:nvPicPr>
          <p:cNvPr id="789" name="Google Shape;789;p39"/>
          <p:cNvPicPr preferRelativeResize="0"/>
          <p:nvPr/>
        </p:nvPicPr>
        <p:blipFill rotWithShape="1">
          <a:blip r:embed="rId3">
            <a:alphaModFix/>
          </a:blip>
          <a:srcRect t="15533"/>
          <a:stretch/>
        </p:blipFill>
        <p:spPr>
          <a:xfrm>
            <a:off x="1759750" y="1619875"/>
            <a:ext cx="4756801" cy="3344226"/>
          </a:xfrm>
          <a:prstGeom prst="rect">
            <a:avLst/>
          </a:prstGeom>
          <a:noFill/>
          <a:ln>
            <a:noFill/>
          </a:ln>
        </p:spPr>
      </p:pic>
      <p:sp>
        <p:nvSpPr>
          <p:cNvPr id="790" name="Google Shape;79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0"/>
          <p:cNvSpPr txBox="1"/>
          <p:nvPr/>
        </p:nvSpPr>
        <p:spPr>
          <a:xfrm>
            <a:off x="483375" y="371825"/>
            <a:ext cx="6792000" cy="50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accent2"/>
              </a:buClr>
              <a:buSzPts val="2000"/>
              <a:buFont typeface="Titillium Web"/>
              <a:buChar char="➔"/>
            </a:pPr>
            <a:r>
              <a:rPr lang="en" sz="2000">
                <a:solidFill>
                  <a:schemeClr val="accent2"/>
                </a:solidFill>
                <a:latin typeface="Titillium Web"/>
                <a:ea typeface="Titillium Web"/>
                <a:cs typeface="Titillium Web"/>
                <a:sym typeface="Titillium Web"/>
              </a:rPr>
              <a:t>Partie login successful d’un utilisateur</a:t>
            </a:r>
            <a:endParaRPr sz="2000">
              <a:solidFill>
                <a:schemeClr val="accent2"/>
              </a:solidFill>
              <a:latin typeface="Titillium Web"/>
              <a:ea typeface="Titillium Web"/>
              <a:cs typeface="Titillium Web"/>
              <a:sym typeface="Titillium Web"/>
            </a:endParaRPr>
          </a:p>
        </p:txBody>
      </p:sp>
      <p:cxnSp>
        <p:nvCxnSpPr>
          <p:cNvPr id="796" name="Google Shape;796;p40"/>
          <p:cNvCxnSpPr/>
          <p:nvPr/>
        </p:nvCxnSpPr>
        <p:spPr>
          <a:xfrm rot="10800000">
            <a:off x="1667675" y="1534000"/>
            <a:ext cx="11100" cy="408600"/>
          </a:xfrm>
          <a:prstGeom prst="straightConnector1">
            <a:avLst/>
          </a:prstGeom>
          <a:noFill/>
          <a:ln w="28575" cap="flat" cmpd="sng">
            <a:solidFill>
              <a:srgbClr val="FF0000"/>
            </a:solidFill>
            <a:prstDash val="solid"/>
            <a:round/>
            <a:headEnd type="none" w="med" len="med"/>
            <a:tailEnd type="triangle" w="med" len="med"/>
          </a:ln>
        </p:spPr>
      </p:cxnSp>
      <p:sp>
        <p:nvSpPr>
          <p:cNvPr id="797" name="Google Shape;797;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98" name="Google Shape;798;p40"/>
          <p:cNvPicPr preferRelativeResize="0"/>
          <p:nvPr/>
        </p:nvPicPr>
        <p:blipFill>
          <a:blip r:embed="rId3">
            <a:alphaModFix/>
          </a:blip>
          <a:stretch>
            <a:fillRect/>
          </a:stretch>
        </p:blipFill>
        <p:spPr>
          <a:xfrm>
            <a:off x="164450" y="1155425"/>
            <a:ext cx="8861023" cy="2575275"/>
          </a:xfrm>
          <a:prstGeom prst="rect">
            <a:avLst/>
          </a:prstGeom>
          <a:noFill/>
          <a:ln>
            <a:noFill/>
          </a:ln>
        </p:spPr>
      </p:pic>
      <p:cxnSp>
        <p:nvCxnSpPr>
          <p:cNvPr id="799" name="Google Shape;799;p40"/>
          <p:cNvCxnSpPr/>
          <p:nvPr/>
        </p:nvCxnSpPr>
        <p:spPr>
          <a:xfrm rot="10800000">
            <a:off x="1930500" y="1478950"/>
            <a:ext cx="0" cy="5187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1"/>
          <p:cNvSpPr txBox="1"/>
          <p:nvPr/>
        </p:nvSpPr>
        <p:spPr>
          <a:xfrm>
            <a:off x="152400" y="1443125"/>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Connexion de l’application Web avec SQLAlchemy</a:t>
            </a:r>
            <a:endParaRPr sz="2000">
              <a:solidFill>
                <a:schemeClr val="accent2"/>
              </a:solidFill>
              <a:latin typeface="Titillium Web Light"/>
              <a:ea typeface="Titillium Web Light"/>
              <a:cs typeface="Titillium Web Light"/>
              <a:sym typeface="Titillium Web Light"/>
            </a:endParaRPr>
          </a:p>
        </p:txBody>
      </p:sp>
      <p:pic>
        <p:nvPicPr>
          <p:cNvPr id="805" name="Google Shape;805;p41"/>
          <p:cNvPicPr preferRelativeResize="0"/>
          <p:nvPr/>
        </p:nvPicPr>
        <p:blipFill>
          <a:blip r:embed="rId3">
            <a:alphaModFix/>
          </a:blip>
          <a:stretch>
            <a:fillRect/>
          </a:stretch>
        </p:blipFill>
        <p:spPr>
          <a:xfrm>
            <a:off x="152400" y="2610975"/>
            <a:ext cx="8839200" cy="901083"/>
          </a:xfrm>
          <a:prstGeom prst="rect">
            <a:avLst/>
          </a:prstGeom>
          <a:noFill/>
          <a:ln>
            <a:noFill/>
          </a:ln>
        </p:spPr>
      </p:pic>
      <p:grpSp>
        <p:nvGrpSpPr>
          <p:cNvPr id="806" name="Google Shape;806;p41"/>
          <p:cNvGrpSpPr/>
          <p:nvPr/>
        </p:nvGrpSpPr>
        <p:grpSpPr>
          <a:xfrm>
            <a:off x="2879981" y="287259"/>
            <a:ext cx="3509366" cy="713693"/>
            <a:chOff x="1575694" y="930575"/>
            <a:chExt cx="1989550" cy="713693"/>
          </a:xfrm>
        </p:grpSpPr>
        <p:sp>
          <p:nvSpPr>
            <p:cNvPr id="807" name="Google Shape;807;p41"/>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41"/>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5.Avancement</a:t>
            </a:r>
            <a:endParaRPr sz="3000" b="1">
              <a:solidFill>
                <a:srgbClr val="022576"/>
              </a:solidFill>
              <a:latin typeface="Titillium Web"/>
              <a:ea typeface="Titillium Web"/>
              <a:cs typeface="Titillium Web"/>
              <a:sym typeface="Titillium Web"/>
            </a:endParaRPr>
          </a:p>
        </p:txBody>
      </p:sp>
      <p:grpSp>
        <p:nvGrpSpPr>
          <p:cNvPr id="810" name="Google Shape;810;p41"/>
          <p:cNvGrpSpPr/>
          <p:nvPr/>
        </p:nvGrpSpPr>
        <p:grpSpPr>
          <a:xfrm>
            <a:off x="2879981" y="287259"/>
            <a:ext cx="3509366" cy="713693"/>
            <a:chOff x="1575694" y="930575"/>
            <a:chExt cx="1989550" cy="713693"/>
          </a:xfrm>
        </p:grpSpPr>
        <p:sp>
          <p:nvSpPr>
            <p:cNvPr id="811" name="Google Shape;811;p41"/>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1"/>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814" name="Google Shape;81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42"/>
          <p:cNvSpPr txBox="1"/>
          <p:nvPr/>
        </p:nvSpPr>
        <p:spPr>
          <a:xfrm>
            <a:off x="138675" y="1302550"/>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Implémentation du modèle de prédiction</a:t>
            </a:r>
            <a:endParaRPr sz="2000">
              <a:solidFill>
                <a:schemeClr val="accent2"/>
              </a:solidFill>
              <a:latin typeface="Titillium Web Light"/>
              <a:ea typeface="Titillium Web Light"/>
              <a:cs typeface="Titillium Web Light"/>
              <a:sym typeface="Titillium Web Light"/>
            </a:endParaRPr>
          </a:p>
        </p:txBody>
      </p:sp>
      <p:pic>
        <p:nvPicPr>
          <p:cNvPr id="820" name="Google Shape;820;p42"/>
          <p:cNvPicPr preferRelativeResize="0"/>
          <p:nvPr/>
        </p:nvPicPr>
        <p:blipFill>
          <a:blip r:embed="rId3">
            <a:alphaModFix/>
          </a:blip>
          <a:stretch>
            <a:fillRect/>
          </a:stretch>
        </p:blipFill>
        <p:spPr>
          <a:xfrm>
            <a:off x="730200" y="1920075"/>
            <a:ext cx="7886700" cy="2038350"/>
          </a:xfrm>
          <a:prstGeom prst="rect">
            <a:avLst/>
          </a:prstGeom>
          <a:noFill/>
          <a:ln>
            <a:noFill/>
          </a:ln>
        </p:spPr>
      </p:pic>
      <p:grpSp>
        <p:nvGrpSpPr>
          <p:cNvPr id="821" name="Google Shape;821;p42"/>
          <p:cNvGrpSpPr/>
          <p:nvPr/>
        </p:nvGrpSpPr>
        <p:grpSpPr>
          <a:xfrm>
            <a:off x="2879981" y="287259"/>
            <a:ext cx="3509366" cy="713693"/>
            <a:chOff x="1575694" y="930575"/>
            <a:chExt cx="1989550" cy="713693"/>
          </a:xfrm>
        </p:grpSpPr>
        <p:sp>
          <p:nvSpPr>
            <p:cNvPr id="822" name="Google Shape;822;p42"/>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42"/>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5.Avancement</a:t>
            </a:r>
            <a:endParaRPr sz="3000" b="1">
              <a:solidFill>
                <a:srgbClr val="022576"/>
              </a:solidFill>
              <a:latin typeface="Titillium Web"/>
              <a:ea typeface="Titillium Web"/>
              <a:cs typeface="Titillium Web"/>
              <a:sym typeface="Titillium Web"/>
            </a:endParaRPr>
          </a:p>
        </p:txBody>
      </p:sp>
      <p:grpSp>
        <p:nvGrpSpPr>
          <p:cNvPr id="825" name="Google Shape;825;p42"/>
          <p:cNvGrpSpPr/>
          <p:nvPr/>
        </p:nvGrpSpPr>
        <p:grpSpPr>
          <a:xfrm>
            <a:off x="2879981" y="287259"/>
            <a:ext cx="3509366" cy="713693"/>
            <a:chOff x="1575694" y="930575"/>
            <a:chExt cx="1989550" cy="713693"/>
          </a:xfrm>
        </p:grpSpPr>
        <p:sp>
          <p:nvSpPr>
            <p:cNvPr id="826" name="Google Shape;826;p42"/>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42"/>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829" name="Google Shape;829;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834" name="Google Shape;834;p43"/>
          <p:cNvPicPr preferRelativeResize="0"/>
          <p:nvPr/>
        </p:nvPicPr>
        <p:blipFill rotWithShape="1">
          <a:blip r:embed="rId3">
            <a:alphaModFix/>
          </a:blip>
          <a:srcRect t="1322"/>
          <a:stretch/>
        </p:blipFill>
        <p:spPr>
          <a:xfrm>
            <a:off x="35400" y="50681"/>
            <a:ext cx="9143998" cy="5092820"/>
          </a:xfrm>
          <a:prstGeom prst="rect">
            <a:avLst/>
          </a:prstGeom>
          <a:noFill/>
          <a:ln>
            <a:noFill/>
          </a:ln>
        </p:spPr>
      </p:pic>
      <p:sp>
        <p:nvSpPr>
          <p:cNvPr id="835" name="Google Shape;835;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grpSp>
        <p:nvGrpSpPr>
          <p:cNvPr id="840" name="Google Shape;840;p44"/>
          <p:cNvGrpSpPr/>
          <p:nvPr/>
        </p:nvGrpSpPr>
        <p:grpSpPr>
          <a:xfrm>
            <a:off x="2879981" y="287259"/>
            <a:ext cx="3509366" cy="713693"/>
            <a:chOff x="1575694" y="930575"/>
            <a:chExt cx="1989550" cy="713693"/>
          </a:xfrm>
        </p:grpSpPr>
        <p:sp>
          <p:nvSpPr>
            <p:cNvPr id="841" name="Google Shape;841;p44"/>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4"/>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5.Avancement</a:t>
            </a:r>
            <a:endParaRPr sz="3000" b="1">
              <a:solidFill>
                <a:srgbClr val="022576"/>
              </a:solidFill>
              <a:latin typeface="Titillium Web"/>
              <a:ea typeface="Titillium Web"/>
              <a:cs typeface="Titillium Web"/>
              <a:sym typeface="Titillium Web"/>
            </a:endParaRPr>
          </a:p>
        </p:txBody>
      </p:sp>
      <p:pic>
        <p:nvPicPr>
          <p:cNvPr id="844" name="Google Shape;844;p44"/>
          <p:cNvPicPr preferRelativeResize="0"/>
          <p:nvPr/>
        </p:nvPicPr>
        <p:blipFill>
          <a:blip r:embed="rId3">
            <a:alphaModFix/>
          </a:blip>
          <a:stretch>
            <a:fillRect/>
          </a:stretch>
        </p:blipFill>
        <p:spPr>
          <a:xfrm>
            <a:off x="183000" y="2277525"/>
            <a:ext cx="5095176" cy="2511300"/>
          </a:xfrm>
          <a:prstGeom prst="rect">
            <a:avLst/>
          </a:prstGeom>
          <a:noFill/>
          <a:ln>
            <a:noFill/>
          </a:ln>
        </p:spPr>
      </p:pic>
      <p:pic>
        <p:nvPicPr>
          <p:cNvPr id="845" name="Google Shape;845;p44"/>
          <p:cNvPicPr preferRelativeResize="0"/>
          <p:nvPr/>
        </p:nvPicPr>
        <p:blipFill rotWithShape="1">
          <a:blip r:embed="rId4">
            <a:alphaModFix/>
          </a:blip>
          <a:srcRect b="8625"/>
          <a:stretch/>
        </p:blipFill>
        <p:spPr>
          <a:xfrm>
            <a:off x="5501475" y="1989104"/>
            <a:ext cx="3509374" cy="2845370"/>
          </a:xfrm>
          <a:prstGeom prst="rect">
            <a:avLst/>
          </a:prstGeom>
          <a:noFill/>
          <a:ln>
            <a:noFill/>
          </a:ln>
        </p:spPr>
      </p:pic>
      <p:sp>
        <p:nvSpPr>
          <p:cNvPr id="846" name="Google Shape;846;p44"/>
          <p:cNvSpPr txBox="1"/>
          <p:nvPr/>
        </p:nvSpPr>
        <p:spPr>
          <a:xfrm>
            <a:off x="138675" y="1302550"/>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Création d’un Dockerfile</a:t>
            </a:r>
            <a:endParaRPr sz="2000">
              <a:solidFill>
                <a:schemeClr val="accent2"/>
              </a:solidFill>
              <a:latin typeface="Titillium Web Light"/>
              <a:ea typeface="Titillium Web Light"/>
              <a:cs typeface="Titillium Web Light"/>
              <a:sym typeface="Titillium Web Light"/>
            </a:endParaRPr>
          </a:p>
        </p:txBody>
      </p:sp>
      <p:grpSp>
        <p:nvGrpSpPr>
          <p:cNvPr id="847" name="Google Shape;847;p44"/>
          <p:cNvGrpSpPr/>
          <p:nvPr/>
        </p:nvGrpSpPr>
        <p:grpSpPr>
          <a:xfrm>
            <a:off x="2879981" y="287259"/>
            <a:ext cx="3509366" cy="713693"/>
            <a:chOff x="1575694" y="930575"/>
            <a:chExt cx="1989550" cy="713693"/>
          </a:xfrm>
        </p:grpSpPr>
        <p:sp>
          <p:nvSpPr>
            <p:cNvPr id="848" name="Google Shape;848;p44"/>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4"/>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851" name="Google Shape;851;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45"/>
          <p:cNvGrpSpPr/>
          <p:nvPr/>
        </p:nvGrpSpPr>
        <p:grpSpPr>
          <a:xfrm>
            <a:off x="2879981" y="287259"/>
            <a:ext cx="3509366" cy="713693"/>
            <a:chOff x="1575694" y="930575"/>
            <a:chExt cx="1989550" cy="713693"/>
          </a:xfrm>
        </p:grpSpPr>
        <p:sp>
          <p:nvSpPr>
            <p:cNvPr id="857" name="Google Shape;857;p45"/>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45"/>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5.Avancement</a:t>
            </a:r>
            <a:endParaRPr sz="3000" b="1">
              <a:solidFill>
                <a:srgbClr val="022576"/>
              </a:solidFill>
              <a:latin typeface="Titillium Web"/>
              <a:ea typeface="Titillium Web"/>
              <a:cs typeface="Titillium Web"/>
              <a:sym typeface="Titillium Web"/>
            </a:endParaRPr>
          </a:p>
        </p:txBody>
      </p:sp>
      <p:sp>
        <p:nvSpPr>
          <p:cNvPr id="860" name="Google Shape;860;p45"/>
          <p:cNvSpPr txBox="1"/>
          <p:nvPr/>
        </p:nvSpPr>
        <p:spPr>
          <a:xfrm>
            <a:off x="138675" y="1302550"/>
            <a:ext cx="6872700" cy="857400"/>
          </a:xfrm>
          <a:prstGeom prst="rect">
            <a:avLst/>
          </a:prstGeom>
          <a:noFill/>
          <a:ln>
            <a:noFill/>
          </a:ln>
        </p:spPr>
        <p:txBody>
          <a:bodyPr spcFirstLastPara="1" wrap="square" lIns="0" tIns="0" rIns="0" bIns="0" anchor="t" anchorCtr="0">
            <a:noAutofit/>
          </a:bodyPr>
          <a:lstStyle/>
          <a:p>
            <a:pPr marL="457200" lvl="0" indent="-355600" algn="l" rtl="0">
              <a:spcBef>
                <a:spcPts val="600"/>
              </a:spcBef>
              <a:spcAft>
                <a:spcPts val="0"/>
              </a:spcAft>
              <a:buClr>
                <a:schemeClr val="accent2"/>
              </a:buClr>
              <a:buSzPts val="2000"/>
              <a:buFont typeface="Titillium Web Light"/>
              <a:buChar char="➔"/>
            </a:pPr>
            <a:r>
              <a:rPr lang="en" sz="2000" b="1">
                <a:solidFill>
                  <a:schemeClr val="accent2"/>
                </a:solidFill>
                <a:latin typeface="Titillium Web Light"/>
                <a:ea typeface="Titillium Web Light"/>
                <a:cs typeface="Titillium Web Light"/>
                <a:sym typeface="Titillium Web Light"/>
              </a:rPr>
              <a:t>Création d’un DockerImage</a:t>
            </a:r>
            <a:endParaRPr sz="2000">
              <a:solidFill>
                <a:schemeClr val="accent2"/>
              </a:solidFill>
              <a:latin typeface="Titillium Web Light"/>
              <a:ea typeface="Titillium Web Light"/>
              <a:cs typeface="Titillium Web Light"/>
              <a:sym typeface="Titillium Web Light"/>
            </a:endParaRPr>
          </a:p>
        </p:txBody>
      </p:sp>
      <p:pic>
        <p:nvPicPr>
          <p:cNvPr id="861" name="Google Shape;861;p45"/>
          <p:cNvPicPr preferRelativeResize="0"/>
          <p:nvPr/>
        </p:nvPicPr>
        <p:blipFill>
          <a:blip r:embed="rId3">
            <a:alphaModFix/>
          </a:blip>
          <a:stretch>
            <a:fillRect/>
          </a:stretch>
        </p:blipFill>
        <p:spPr>
          <a:xfrm>
            <a:off x="51950" y="1880763"/>
            <a:ext cx="8839202" cy="1381980"/>
          </a:xfrm>
          <a:prstGeom prst="rect">
            <a:avLst/>
          </a:prstGeom>
          <a:noFill/>
          <a:ln>
            <a:noFill/>
          </a:ln>
        </p:spPr>
      </p:pic>
      <p:grpSp>
        <p:nvGrpSpPr>
          <p:cNvPr id="862" name="Google Shape;862;p45"/>
          <p:cNvGrpSpPr/>
          <p:nvPr/>
        </p:nvGrpSpPr>
        <p:grpSpPr>
          <a:xfrm>
            <a:off x="2879981" y="287259"/>
            <a:ext cx="3509366" cy="713693"/>
            <a:chOff x="1575694" y="930575"/>
            <a:chExt cx="1989550" cy="713693"/>
          </a:xfrm>
        </p:grpSpPr>
        <p:sp>
          <p:nvSpPr>
            <p:cNvPr id="863" name="Google Shape;863;p45"/>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5"/>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5.	Avancement</a:t>
            </a:r>
            <a:endParaRPr sz="3000" b="1">
              <a:solidFill>
                <a:srgbClr val="022576"/>
              </a:solidFill>
              <a:latin typeface="Titillium Web"/>
              <a:ea typeface="Titillium Web"/>
              <a:cs typeface="Titillium Web"/>
              <a:sym typeface="Titillium Web"/>
            </a:endParaRPr>
          </a:p>
        </p:txBody>
      </p:sp>
      <p:sp>
        <p:nvSpPr>
          <p:cNvPr id="866" name="Google Shape;866;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
        <p:cNvGrpSpPr/>
        <p:nvPr/>
      </p:nvGrpSpPr>
      <p:grpSpPr>
        <a:xfrm>
          <a:off x="0" y="0"/>
          <a:ext cx="0" cy="0"/>
          <a:chOff x="0" y="0"/>
          <a:chExt cx="0" cy="0"/>
        </a:xfrm>
      </p:grpSpPr>
      <p:sp>
        <p:nvSpPr>
          <p:cNvPr id="174" name="Google Shape;174;p27"/>
          <p:cNvSpPr/>
          <p:nvPr/>
        </p:nvSpPr>
        <p:spPr>
          <a:xfrm>
            <a:off x="4248150" y="1965688"/>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6835625" y="356238"/>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48150" y="35625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txBox="1">
            <a:spLocks noGrp="1"/>
          </p:cNvSpPr>
          <p:nvPr>
            <p:ph type="ctrTitle"/>
          </p:nvPr>
        </p:nvSpPr>
        <p:spPr>
          <a:xfrm>
            <a:off x="4375600" y="982900"/>
            <a:ext cx="22218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a:p>
            <a:pPr marL="0" lvl="0" indent="0" algn="l" rtl="0">
              <a:spcBef>
                <a:spcPts val="0"/>
              </a:spcBef>
              <a:spcAft>
                <a:spcPts val="0"/>
              </a:spcAft>
              <a:buNone/>
            </a:pPr>
            <a:r>
              <a:rPr lang="en"/>
              <a:t> Introduction</a:t>
            </a:r>
            <a:endParaRPr/>
          </a:p>
        </p:txBody>
      </p:sp>
      <p:sp>
        <p:nvSpPr>
          <p:cNvPr id="178" name="Google Shape;178;p27"/>
          <p:cNvSpPr txBox="1">
            <a:spLocks noGrp="1"/>
          </p:cNvSpPr>
          <p:nvPr>
            <p:ph type="ctrTitle" idx="2"/>
          </p:nvPr>
        </p:nvSpPr>
        <p:spPr>
          <a:xfrm>
            <a:off x="6906900" y="1358325"/>
            <a:ext cx="19947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 </a:t>
            </a:r>
            <a:endParaRPr/>
          </a:p>
          <a:p>
            <a:pPr marL="0" lvl="0" indent="0" algn="l" rtl="0">
              <a:spcBef>
                <a:spcPts val="0"/>
              </a:spcBef>
              <a:spcAft>
                <a:spcPts val="0"/>
              </a:spcAft>
              <a:buNone/>
            </a:pPr>
            <a:r>
              <a:rPr lang="en"/>
              <a:t> Problématique</a:t>
            </a:r>
            <a:endParaRPr/>
          </a:p>
          <a:p>
            <a:pPr marL="0" lvl="0" indent="0" algn="l" rtl="0">
              <a:spcBef>
                <a:spcPts val="0"/>
              </a:spcBef>
              <a:spcAft>
                <a:spcPts val="0"/>
              </a:spcAft>
              <a:buNone/>
            </a:pPr>
            <a:endParaRPr/>
          </a:p>
        </p:txBody>
      </p:sp>
      <p:sp>
        <p:nvSpPr>
          <p:cNvPr id="179" name="Google Shape;179;p27"/>
          <p:cNvSpPr txBox="1">
            <a:spLocks noGrp="1"/>
          </p:cNvSpPr>
          <p:nvPr>
            <p:ph type="ctrTitle" idx="4"/>
          </p:nvPr>
        </p:nvSpPr>
        <p:spPr>
          <a:xfrm>
            <a:off x="4301250" y="2926525"/>
            <a:ext cx="21561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 </a:t>
            </a:r>
            <a:endParaRPr/>
          </a:p>
          <a:p>
            <a:pPr marL="0" lvl="0" indent="0" algn="l" rtl="0">
              <a:spcBef>
                <a:spcPts val="0"/>
              </a:spcBef>
              <a:spcAft>
                <a:spcPts val="0"/>
              </a:spcAft>
              <a:buNone/>
            </a:pPr>
            <a:r>
              <a:rPr lang="en"/>
              <a:t>Solution proposée</a:t>
            </a:r>
            <a:endParaRPr/>
          </a:p>
        </p:txBody>
      </p:sp>
      <p:grpSp>
        <p:nvGrpSpPr>
          <p:cNvPr id="180" name="Google Shape;180;p27"/>
          <p:cNvGrpSpPr/>
          <p:nvPr/>
        </p:nvGrpSpPr>
        <p:grpSpPr>
          <a:xfrm>
            <a:off x="411575" y="982900"/>
            <a:ext cx="3080242" cy="3725949"/>
            <a:chOff x="411575" y="982900"/>
            <a:chExt cx="3080242" cy="3725949"/>
          </a:xfrm>
        </p:grpSpPr>
        <p:grpSp>
          <p:nvGrpSpPr>
            <p:cNvPr id="181" name="Google Shape;181;p27"/>
            <p:cNvGrpSpPr/>
            <p:nvPr/>
          </p:nvGrpSpPr>
          <p:grpSpPr>
            <a:xfrm>
              <a:off x="411575" y="982900"/>
              <a:ext cx="2214990" cy="3181003"/>
              <a:chOff x="624596" y="982906"/>
              <a:chExt cx="2001980" cy="3181003"/>
            </a:xfrm>
          </p:grpSpPr>
          <p:sp>
            <p:nvSpPr>
              <p:cNvPr id="182" name="Google Shape;182;p27"/>
              <p:cNvSpPr/>
              <p:nvPr/>
            </p:nvSpPr>
            <p:spPr>
              <a:xfrm>
                <a:off x="692176" y="1142009"/>
                <a:ext cx="1934400" cy="3021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27"/>
            <p:cNvGrpSpPr/>
            <p:nvPr/>
          </p:nvGrpSpPr>
          <p:grpSpPr>
            <a:xfrm>
              <a:off x="755786" y="4460119"/>
              <a:ext cx="2395326" cy="87742"/>
              <a:chOff x="755786" y="4460119"/>
              <a:chExt cx="2395326" cy="87742"/>
            </a:xfrm>
          </p:grpSpPr>
          <p:sp>
            <p:nvSpPr>
              <p:cNvPr id="185" name="Google Shape;185;p27"/>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27"/>
            <p:cNvGrpSpPr/>
            <p:nvPr/>
          </p:nvGrpSpPr>
          <p:grpSpPr>
            <a:xfrm>
              <a:off x="2072827" y="1904259"/>
              <a:ext cx="1418990" cy="2804590"/>
              <a:chOff x="2072827" y="1904259"/>
              <a:chExt cx="1418990" cy="2804590"/>
            </a:xfrm>
          </p:grpSpPr>
          <p:sp>
            <p:nvSpPr>
              <p:cNvPr id="190" name="Google Shape;190;p27"/>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27"/>
          <p:cNvSpPr/>
          <p:nvPr/>
        </p:nvSpPr>
        <p:spPr>
          <a:xfrm>
            <a:off x="6770100" y="1965688"/>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txBox="1">
            <a:spLocks noGrp="1"/>
          </p:cNvSpPr>
          <p:nvPr>
            <p:ph type="ctrTitle" idx="4"/>
          </p:nvPr>
        </p:nvSpPr>
        <p:spPr>
          <a:xfrm>
            <a:off x="6823200" y="2586763"/>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 </a:t>
            </a:r>
            <a:endParaRPr/>
          </a:p>
          <a:p>
            <a:pPr marL="0" lvl="0" indent="0" algn="l" rtl="0">
              <a:spcBef>
                <a:spcPts val="0"/>
              </a:spcBef>
              <a:spcAft>
                <a:spcPts val="0"/>
              </a:spcAft>
              <a:buNone/>
            </a:pPr>
            <a:r>
              <a:rPr lang="en"/>
              <a:t>Outils utilisés</a:t>
            </a:r>
            <a:endParaRPr/>
          </a:p>
        </p:txBody>
      </p:sp>
      <p:pic>
        <p:nvPicPr>
          <p:cNvPr id="248" name="Google Shape;248;p27"/>
          <p:cNvPicPr preferRelativeResize="0"/>
          <p:nvPr/>
        </p:nvPicPr>
        <p:blipFill>
          <a:blip r:embed="rId3">
            <a:alphaModFix/>
          </a:blip>
          <a:stretch>
            <a:fillRect/>
          </a:stretch>
        </p:blipFill>
        <p:spPr>
          <a:xfrm>
            <a:off x="405325" y="1638550"/>
            <a:ext cx="1994725" cy="1412950"/>
          </a:xfrm>
          <a:prstGeom prst="rect">
            <a:avLst/>
          </a:prstGeom>
          <a:noFill/>
          <a:ln>
            <a:noFill/>
          </a:ln>
        </p:spPr>
      </p:pic>
      <p:sp>
        <p:nvSpPr>
          <p:cNvPr id="249" name="Google Shape;249;p27"/>
          <p:cNvSpPr/>
          <p:nvPr/>
        </p:nvSpPr>
        <p:spPr>
          <a:xfrm>
            <a:off x="4248150" y="35948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txBox="1">
            <a:spLocks noGrp="1"/>
          </p:cNvSpPr>
          <p:nvPr>
            <p:ph type="ctrTitle" idx="4"/>
          </p:nvPr>
        </p:nvSpPr>
        <p:spPr>
          <a:xfrm>
            <a:off x="4301250" y="4283975"/>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 </a:t>
            </a:r>
            <a:endParaRPr/>
          </a:p>
          <a:p>
            <a:pPr marL="0" lvl="0" indent="0" algn="l" rtl="0">
              <a:spcBef>
                <a:spcPts val="0"/>
              </a:spcBef>
              <a:spcAft>
                <a:spcPts val="0"/>
              </a:spcAft>
              <a:buNone/>
            </a:pPr>
            <a:r>
              <a:rPr lang="en"/>
              <a:t>avancement</a:t>
            </a:r>
            <a:endParaRPr/>
          </a:p>
        </p:txBody>
      </p:sp>
      <p:sp>
        <p:nvSpPr>
          <p:cNvPr id="251" name="Google Shape;251;p27"/>
          <p:cNvSpPr/>
          <p:nvPr/>
        </p:nvSpPr>
        <p:spPr>
          <a:xfrm>
            <a:off x="6835625" y="35948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txBox="1">
            <a:spLocks noGrp="1"/>
          </p:cNvSpPr>
          <p:nvPr>
            <p:ph type="ctrTitle" idx="4"/>
          </p:nvPr>
        </p:nvSpPr>
        <p:spPr>
          <a:xfrm>
            <a:off x="6906900" y="4589725"/>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a:p>
            <a:pPr marL="0" lvl="0" indent="0" algn="l" rtl="0">
              <a:spcBef>
                <a:spcPts val="0"/>
              </a:spcBef>
              <a:spcAft>
                <a:spcPts val="0"/>
              </a:spcAft>
              <a:buNone/>
            </a:pPr>
            <a:r>
              <a:rPr lang="en"/>
              <a:t>Prochaines</a:t>
            </a:r>
            <a:endParaRPr/>
          </a:p>
          <a:p>
            <a:pPr marL="0" lvl="0" indent="0" algn="l" rtl="0">
              <a:spcBef>
                <a:spcPts val="0"/>
              </a:spcBef>
              <a:spcAft>
                <a:spcPts val="0"/>
              </a:spcAft>
              <a:buNone/>
            </a:pPr>
            <a:r>
              <a:rPr lang="en"/>
              <a:t>étapes</a:t>
            </a:r>
            <a:endParaRPr/>
          </a:p>
        </p:txBody>
      </p:sp>
      <p:sp>
        <p:nvSpPr>
          <p:cNvPr id="253" name="Google Shape;253;p27"/>
          <p:cNvSpPr txBox="1">
            <a:spLocks noGrp="1"/>
          </p:cNvSpPr>
          <p:nvPr>
            <p:ph type="ctrTitle" idx="4294967295"/>
          </p:nvPr>
        </p:nvSpPr>
        <p:spPr>
          <a:xfrm>
            <a:off x="118173" y="108172"/>
            <a:ext cx="2302500" cy="3849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t>plan</a:t>
            </a:r>
            <a:endParaRPr sz="4800" dirty="0"/>
          </a:p>
        </p:txBody>
      </p:sp>
      <p:sp>
        <p:nvSpPr>
          <p:cNvPr id="254" name="Google Shape;25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0"/>
        <p:cNvGrpSpPr/>
        <p:nvPr/>
      </p:nvGrpSpPr>
      <p:grpSpPr>
        <a:xfrm>
          <a:off x="0" y="0"/>
          <a:ext cx="0" cy="0"/>
          <a:chOff x="0" y="0"/>
          <a:chExt cx="0" cy="0"/>
        </a:xfrm>
      </p:grpSpPr>
      <p:sp>
        <p:nvSpPr>
          <p:cNvPr id="871" name="Google Shape;871;p46"/>
          <p:cNvSpPr txBox="1">
            <a:spLocks noGrp="1"/>
          </p:cNvSpPr>
          <p:nvPr>
            <p:ph type="ctrTitle"/>
          </p:nvPr>
        </p:nvSpPr>
        <p:spPr>
          <a:xfrm>
            <a:off x="1006000" y="3722925"/>
            <a:ext cx="2399700" cy="52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Automatisation du déploiement avec kubernetes</a:t>
            </a:r>
            <a:endParaRPr sz="1800"/>
          </a:p>
        </p:txBody>
      </p:sp>
      <p:sp>
        <p:nvSpPr>
          <p:cNvPr id="872" name="Google Shape;872;p46"/>
          <p:cNvSpPr txBox="1">
            <a:spLocks noGrp="1"/>
          </p:cNvSpPr>
          <p:nvPr>
            <p:ph type="ctrTitle" idx="2"/>
          </p:nvPr>
        </p:nvSpPr>
        <p:spPr>
          <a:xfrm>
            <a:off x="5406425" y="3870375"/>
            <a:ext cx="20700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Déploiement sur le datacenter de Sup’com</a:t>
            </a:r>
            <a:endParaRPr sz="1800"/>
          </a:p>
        </p:txBody>
      </p:sp>
      <p:sp>
        <p:nvSpPr>
          <p:cNvPr id="873" name="Google Shape;873;p46"/>
          <p:cNvSpPr/>
          <p:nvPr/>
        </p:nvSpPr>
        <p:spPr>
          <a:xfrm>
            <a:off x="1516077" y="1484970"/>
            <a:ext cx="1425600" cy="14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1408559" y="1381875"/>
            <a:ext cx="1425600" cy="14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txBox="1">
            <a:spLocks noGrp="1"/>
          </p:cNvSpPr>
          <p:nvPr>
            <p:ph type="ctrTitle" idx="4"/>
          </p:nvPr>
        </p:nvSpPr>
        <p:spPr>
          <a:xfrm>
            <a:off x="3914175" y="465500"/>
            <a:ext cx="3194700" cy="38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200"/>
              <a:t>6.	Prochaines étapes</a:t>
            </a:r>
            <a:endParaRPr sz="2200"/>
          </a:p>
        </p:txBody>
      </p:sp>
      <p:pic>
        <p:nvPicPr>
          <p:cNvPr id="876" name="Google Shape;876;p46" descr="Kubernetes – Logos Download"/>
          <p:cNvPicPr preferRelativeResize="0"/>
          <p:nvPr/>
        </p:nvPicPr>
        <p:blipFill rotWithShape="1">
          <a:blip r:embed="rId3">
            <a:alphaModFix/>
          </a:blip>
          <a:srcRect b="29188"/>
          <a:stretch/>
        </p:blipFill>
        <p:spPr>
          <a:xfrm>
            <a:off x="998600" y="1622135"/>
            <a:ext cx="2399700" cy="1019322"/>
          </a:xfrm>
          <a:prstGeom prst="rect">
            <a:avLst/>
          </a:prstGeom>
          <a:noFill/>
          <a:ln>
            <a:noFill/>
          </a:ln>
        </p:spPr>
      </p:pic>
      <p:sp>
        <p:nvSpPr>
          <p:cNvPr id="877" name="Google Shape;877;p46"/>
          <p:cNvSpPr/>
          <p:nvPr/>
        </p:nvSpPr>
        <p:spPr>
          <a:xfrm>
            <a:off x="5630877" y="1484970"/>
            <a:ext cx="1425600" cy="14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5523359" y="1381875"/>
            <a:ext cx="1425600" cy="14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9" name="Google Shape;879;p46"/>
          <p:cNvPicPr preferRelativeResize="0"/>
          <p:nvPr/>
        </p:nvPicPr>
        <p:blipFill>
          <a:blip r:embed="rId4">
            <a:alphaModFix/>
          </a:blip>
          <a:stretch>
            <a:fillRect/>
          </a:stretch>
        </p:blipFill>
        <p:spPr>
          <a:xfrm>
            <a:off x="5482625" y="1363450"/>
            <a:ext cx="1689065" cy="1689065"/>
          </a:xfrm>
          <a:prstGeom prst="rect">
            <a:avLst/>
          </a:prstGeom>
          <a:noFill/>
          <a:ln>
            <a:noFill/>
          </a:ln>
        </p:spPr>
      </p:pic>
      <p:sp>
        <p:nvSpPr>
          <p:cNvPr id="880" name="Google Shape;880;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7"/>
          <p:cNvSpPr/>
          <p:nvPr/>
        </p:nvSpPr>
        <p:spPr>
          <a:xfrm>
            <a:off x="431425" y="741563"/>
            <a:ext cx="7254600" cy="36978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733474" y="545101"/>
            <a:ext cx="7254600" cy="36978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txBox="1">
            <a:spLocks noGrp="1"/>
          </p:cNvSpPr>
          <p:nvPr>
            <p:ph type="ctrTitle" idx="4294967295"/>
          </p:nvPr>
        </p:nvSpPr>
        <p:spPr>
          <a:xfrm>
            <a:off x="1881000" y="1456175"/>
            <a:ext cx="4920000" cy="17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500"/>
              <a:t>MERCI POUR VOTRE ATTENTION !</a:t>
            </a:r>
            <a:endParaRPr sz="5500"/>
          </a:p>
        </p:txBody>
      </p:sp>
      <p:grpSp>
        <p:nvGrpSpPr>
          <p:cNvPr id="888" name="Google Shape;888;p47"/>
          <p:cNvGrpSpPr/>
          <p:nvPr/>
        </p:nvGrpSpPr>
        <p:grpSpPr>
          <a:xfrm>
            <a:off x="7626259" y="2534913"/>
            <a:ext cx="1303198" cy="2486335"/>
            <a:chOff x="7042300" y="1388275"/>
            <a:chExt cx="1255127" cy="3173775"/>
          </a:xfrm>
        </p:grpSpPr>
        <p:sp>
          <p:nvSpPr>
            <p:cNvPr id="889" name="Google Shape;889;p47"/>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47"/>
          <p:cNvGrpSpPr/>
          <p:nvPr/>
        </p:nvGrpSpPr>
        <p:grpSpPr>
          <a:xfrm>
            <a:off x="7626028" y="2472852"/>
            <a:ext cx="382901" cy="418139"/>
            <a:chOff x="7085687" y="912475"/>
            <a:chExt cx="654980" cy="654980"/>
          </a:xfrm>
        </p:grpSpPr>
        <p:sp>
          <p:nvSpPr>
            <p:cNvPr id="1051" name="Google Shape;1051;p47"/>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
        <p:cNvGrpSpPr/>
        <p:nvPr/>
      </p:nvGrpSpPr>
      <p:grpSpPr>
        <a:xfrm>
          <a:off x="0" y="0"/>
          <a:ext cx="0" cy="0"/>
          <a:chOff x="0" y="0"/>
          <a:chExt cx="0" cy="0"/>
        </a:xfrm>
      </p:grpSpPr>
      <p:grpSp>
        <p:nvGrpSpPr>
          <p:cNvPr id="259" name="Google Shape;259;p28"/>
          <p:cNvGrpSpPr/>
          <p:nvPr/>
        </p:nvGrpSpPr>
        <p:grpSpPr>
          <a:xfrm>
            <a:off x="7077936" y="2225530"/>
            <a:ext cx="772897" cy="677616"/>
            <a:chOff x="6472501" y="1326053"/>
            <a:chExt cx="1000385" cy="883233"/>
          </a:xfrm>
        </p:grpSpPr>
        <p:sp>
          <p:nvSpPr>
            <p:cNvPr id="260" name="Google Shape;260;p28"/>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8"/>
          <p:cNvGrpSpPr/>
          <p:nvPr/>
        </p:nvGrpSpPr>
        <p:grpSpPr>
          <a:xfrm>
            <a:off x="5704276" y="2934562"/>
            <a:ext cx="842522" cy="781153"/>
            <a:chOff x="4694531" y="2250235"/>
            <a:chExt cx="1090502" cy="1018186"/>
          </a:xfrm>
        </p:grpSpPr>
        <p:sp>
          <p:nvSpPr>
            <p:cNvPr id="265" name="Google Shape;265;p28"/>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8"/>
          <p:cNvGrpSpPr/>
          <p:nvPr/>
        </p:nvGrpSpPr>
        <p:grpSpPr>
          <a:xfrm>
            <a:off x="6911150" y="1681095"/>
            <a:ext cx="422033" cy="385944"/>
            <a:chOff x="6256625" y="616414"/>
            <a:chExt cx="546250" cy="503056"/>
          </a:xfrm>
        </p:grpSpPr>
        <p:sp>
          <p:nvSpPr>
            <p:cNvPr id="270" name="Google Shape;270;p28"/>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8"/>
          <p:cNvGrpSpPr/>
          <p:nvPr/>
        </p:nvGrpSpPr>
        <p:grpSpPr>
          <a:xfrm>
            <a:off x="5416456" y="3618086"/>
            <a:ext cx="711676" cy="1197680"/>
            <a:chOff x="4321997" y="3141168"/>
            <a:chExt cx="921144" cy="1561106"/>
          </a:xfrm>
        </p:grpSpPr>
        <p:sp>
          <p:nvSpPr>
            <p:cNvPr id="275" name="Google Shape;275;p28"/>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8"/>
          <p:cNvSpPr/>
          <p:nvPr/>
        </p:nvSpPr>
        <p:spPr>
          <a:xfrm>
            <a:off x="6599829" y="3280715"/>
            <a:ext cx="282714" cy="31812"/>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6651035" y="3336367"/>
            <a:ext cx="180405" cy="29973"/>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8"/>
          <p:cNvGrpSpPr/>
          <p:nvPr/>
        </p:nvGrpSpPr>
        <p:grpSpPr>
          <a:xfrm>
            <a:off x="5236877" y="1665446"/>
            <a:ext cx="3511526" cy="3160787"/>
            <a:chOff x="4089562" y="596016"/>
            <a:chExt cx="4545076" cy="4119899"/>
          </a:xfrm>
        </p:grpSpPr>
        <p:grpSp>
          <p:nvGrpSpPr>
            <p:cNvPr id="284" name="Google Shape;284;p28"/>
            <p:cNvGrpSpPr/>
            <p:nvPr/>
          </p:nvGrpSpPr>
          <p:grpSpPr>
            <a:xfrm>
              <a:off x="6208458" y="4139123"/>
              <a:ext cx="623499" cy="576793"/>
              <a:chOff x="2681574" y="1237063"/>
              <a:chExt cx="340338" cy="314998"/>
            </a:xfrm>
          </p:grpSpPr>
          <p:sp>
            <p:nvSpPr>
              <p:cNvPr id="285" name="Google Shape;285;p28"/>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8"/>
            <p:cNvGrpSpPr/>
            <p:nvPr/>
          </p:nvGrpSpPr>
          <p:grpSpPr>
            <a:xfrm rot="756199">
              <a:off x="8106510" y="1414495"/>
              <a:ext cx="502396" cy="423275"/>
              <a:chOff x="2681574" y="1237063"/>
              <a:chExt cx="340338" cy="314998"/>
            </a:xfrm>
          </p:grpSpPr>
          <p:sp>
            <p:nvSpPr>
              <p:cNvPr id="290" name="Google Shape;290;p28"/>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8"/>
            <p:cNvGrpSpPr/>
            <p:nvPr/>
          </p:nvGrpSpPr>
          <p:grpSpPr>
            <a:xfrm rot="4421280">
              <a:off x="4109838" y="1944564"/>
              <a:ext cx="569153" cy="479566"/>
              <a:chOff x="2681574" y="1237063"/>
              <a:chExt cx="340338" cy="314998"/>
            </a:xfrm>
          </p:grpSpPr>
          <p:sp>
            <p:nvSpPr>
              <p:cNvPr id="295" name="Google Shape;295;p28"/>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4980432" y="596016"/>
              <a:ext cx="773384" cy="715644"/>
              <a:chOff x="2681574" y="1237063"/>
              <a:chExt cx="340338" cy="314998"/>
            </a:xfrm>
          </p:grpSpPr>
          <p:sp>
            <p:nvSpPr>
              <p:cNvPr id="300" name="Google Shape;300;p28"/>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28"/>
          <p:cNvSpPr/>
          <p:nvPr/>
        </p:nvSpPr>
        <p:spPr>
          <a:xfrm>
            <a:off x="6398951" y="2546876"/>
            <a:ext cx="161061" cy="1236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6430813" y="2569218"/>
            <a:ext cx="100012" cy="1229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6635052" y="2465917"/>
            <a:ext cx="34" cy="3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6598251" y="2508014"/>
            <a:ext cx="4081" cy="11982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6769840" y="2517142"/>
            <a:ext cx="85709" cy="12398"/>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6786714" y="2539553"/>
            <a:ext cx="53333" cy="1233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6900478" y="2442212"/>
            <a:ext cx="4081" cy="185627"/>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7362940" y="1948183"/>
            <a:ext cx="87321" cy="86751"/>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6042707" y="2669386"/>
            <a:ext cx="87424" cy="86683"/>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7492343" y="2067016"/>
            <a:ext cx="53710" cy="53338"/>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974867" y="2508252"/>
            <a:ext cx="53710" cy="53168"/>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8"/>
          <p:cNvGrpSpPr/>
          <p:nvPr/>
        </p:nvGrpSpPr>
        <p:grpSpPr>
          <a:xfrm>
            <a:off x="6180283" y="1977016"/>
            <a:ext cx="1219144" cy="2465351"/>
            <a:chOff x="5310641" y="1002130"/>
            <a:chExt cx="1577976" cy="3213440"/>
          </a:xfrm>
        </p:grpSpPr>
        <p:sp>
          <p:nvSpPr>
            <p:cNvPr id="320" name="Google Shape;320;p28"/>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8"/>
            <p:cNvGrpSpPr/>
            <p:nvPr/>
          </p:nvGrpSpPr>
          <p:grpSpPr>
            <a:xfrm>
              <a:off x="5383310" y="1096639"/>
              <a:ext cx="1432812" cy="3005461"/>
              <a:chOff x="5383310" y="1096639"/>
              <a:chExt cx="1432812" cy="3005461"/>
            </a:xfrm>
          </p:grpSpPr>
          <p:sp>
            <p:nvSpPr>
              <p:cNvPr id="322" name="Google Shape;322;p28"/>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28"/>
              <p:cNvGrpSpPr/>
              <p:nvPr/>
            </p:nvGrpSpPr>
            <p:grpSpPr>
              <a:xfrm>
                <a:off x="5702130" y="2232834"/>
                <a:ext cx="834668" cy="863168"/>
                <a:chOff x="5702130" y="2232834"/>
                <a:chExt cx="834668" cy="863168"/>
              </a:xfrm>
            </p:grpSpPr>
            <p:sp>
              <p:nvSpPr>
                <p:cNvPr id="324" name="Google Shape;324;p28"/>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8"/>
              <p:cNvGrpSpPr/>
              <p:nvPr/>
            </p:nvGrpSpPr>
            <p:grpSpPr>
              <a:xfrm>
                <a:off x="5632169" y="2098772"/>
                <a:ext cx="214194" cy="214460"/>
                <a:chOff x="5632169" y="2098772"/>
                <a:chExt cx="214194" cy="214460"/>
              </a:xfrm>
            </p:grpSpPr>
            <p:sp>
              <p:nvSpPr>
                <p:cNvPr id="330" name="Google Shape;330;p28"/>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8"/>
              <p:cNvGrpSpPr/>
              <p:nvPr/>
            </p:nvGrpSpPr>
            <p:grpSpPr>
              <a:xfrm>
                <a:off x="5652722" y="3247130"/>
                <a:ext cx="850898" cy="113512"/>
                <a:chOff x="5652722" y="3247130"/>
                <a:chExt cx="850898" cy="113512"/>
              </a:xfrm>
            </p:grpSpPr>
            <p:sp>
              <p:nvSpPr>
                <p:cNvPr id="333" name="Google Shape;333;p28"/>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4" name="Google Shape;334;p28"/>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5" name="Google Shape;335;p28"/>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6" name="Google Shape;336;p28"/>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7" name="Google Shape;337;p28"/>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8" name="Google Shape;338;p28"/>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9" name="Google Shape;339;p28"/>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340" name="Google Shape;340;p28"/>
              <p:cNvGrpSpPr/>
              <p:nvPr/>
            </p:nvGrpSpPr>
            <p:grpSpPr>
              <a:xfrm>
                <a:off x="5699289" y="3583483"/>
                <a:ext cx="840394" cy="256145"/>
                <a:chOff x="5699289" y="3583483"/>
                <a:chExt cx="840394" cy="256145"/>
              </a:xfrm>
            </p:grpSpPr>
            <p:sp>
              <p:nvSpPr>
                <p:cNvPr id="341" name="Google Shape;341;p28"/>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8"/>
                <p:cNvGrpSpPr/>
                <p:nvPr/>
              </p:nvGrpSpPr>
              <p:grpSpPr>
                <a:xfrm>
                  <a:off x="6035156" y="3674307"/>
                  <a:ext cx="178500" cy="64414"/>
                  <a:chOff x="6035156" y="3674307"/>
                  <a:chExt cx="178500" cy="64414"/>
                </a:xfrm>
              </p:grpSpPr>
              <p:sp>
                <p:nvSpPr>
                  <p:cNvPr id="343" name="Google Shape;343;p28"/>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 name="Google Shape;346;p28"/>
              <p:cNvGrpSpPr/>
              <p:nvPr/>
            </p:nvGrpSpPr>
            <p:grpSpPr>
              <a:xfrm>
                <a:off x="5634877" y="1934391"/>
                <a:ext cx="964054" cy="21220"/>
                <a:chOff x="5634877" y="1934391"/>
                <a:chExt cx="964054" cy="21220"/>
              </a:xfrm>
            </p:grpSpPr>
            <p:sp>
              <p:nvSpPr>
                <p:cNvPr id="347" name="Google Shape;347;p28"/>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8"/>
              <p:cNvGrpSpPr/>
              <p:nvPr/>
            </p:nvGrpSpPr>
            <p:grpSpPr>
              <a:xfrm>
                <a:off x="6429663" y="1666667"/>
                <a:ext cx="222390" cy="183652"/>
                <a:chOff x="6429663" y="1666667"/>
                <a:chExt cx="222390" cy="183652"/>
              </a:xfrm>
            </p:grpSpPr>
            <p:sp>
              <p:nvSpPr>
                <p:cNvPr id="351" name="Google Shape;351;p28"/>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8"/>
              <p:cNvGrpSpPr/>
              <p:nvPr/>
            </p:nvGrpSpPr>
            <p:grpSpPr>
              <a:xfrm>
                <a:off x="6024003" y="1558663"/>
                <a:ext cx="266587" cy="292456"/>
                <a:chOff x="6024003" y="1558663"/>
                <a:chExt cx="266587" cy="292456"/>
              </a:xfrm>
            </p:grpSpPr>
            <p:sp>
              <p:nvSpPr>
                <p:cNvPr id="359" name="Google Shape;359;p28"/>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8"/>
              <p:cNvGrpSpPr/>
              <p:nvPr/>
            </p:nvGrpSpPr>
            <p:grpSpPr>
              <a:xfrm>
                <a:off x="5548402" y="1639278"/>
                <a:ext cx="350878" cy="211040"/>
                <a:chOff x="5548402" y="1639278"/>
                <a:chExt cx="350878" cy="211040"/>
              </a:xfrm>
            </p:grpSpPr>
            <p:sp>
              <p:nvSpPr>
                <p:cNvPr id="367" name="Google Shape;367;p28"/>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4" name="Google Shape;374;p28"/>
          <p:cNvGrpSpPr/>
          <p:nvPr/>
        </p:nvGrpSpPr>
        <p:grpSpPr>
          <a:xfrm>
            <a:off x="5580541" y="4824050"/>
            <a:ext cx="3554510" cy="115425"/>
            <a:chOff x="0" y="4397412"/>
            <a:chExt cx="4600713" cy="150450"/>
          </a:xfrm>
        </p:grpSpPr>
        <p:sp>
          <p:nvSpPr>
            <p:cNvPr id="375" name="Google Shape;375;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8"/>
          <p:cNvGrpSpPr/>
          <p:nvPr/>
        </p:nvGrpSpPr>
        <p:grpSpPr>
          <a:xfrm>
            <a:off x="7137921" y="2623996"/>
            <a:ext cx="1299263" cy="2196815"/>
            <a:chOff x="6550142" y="1845431"/>
            <a:chExt cx="1681677" cy="2863419"/>
          </a:xfrm>
        </p:grpSpPr>
        <p:grpSp>
          <p:nvGrpSpPr>
            <p:cNvPr id="381" name="Google Shape;381;p28"/>
            <p:cNvGrpSpPr/>
            <p:nvPr/>
          </p:nvGrpSpPr>
          <p:grpSpPr>
            <a:xfrm>
              <a:off x="7797287" y="4091587"/>
              <a:ext cx="208476" cy="304372"/>
              <a:chOff x="7797287" y="4091587"/>
              <a:chExt cx="208476" cy="304372"/>
            </a:xfrm>
          </p:grpSpPr>
          <p:sp>
            <p:nvSpPr>
              <p:cNvPr id="382" name="Google Shape;382;p28"/>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8"/>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28"/>
            <p:cNvGrpSpPr/>
            <p:nvPr/>
          </p:nvGrpSpPr>
          <p:grpSpPr>
            <a:xfrm>
              <a:off x="7477481" y="4567060"/>
              <a:ext cx="319804" cy="141790"/>
              <a:chOff x="7477481" y="4567060"/>
              <a:chExt cx="319804" cy="141790"/>
            </a:xfrm>
          </p:grpSpPr>
          <p:sp>
            <p:nvSpPr>
              <p:cNvPr id="408" name="Google Shape;408;p28"/>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8"/>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550142" y="2360237"/>
              <a:ext cx="1681677" cy="1309978"/>
            </a:xfrm>
            <a:custGeom>
              <a:avLst/>
              <a:gdLst/>
              <a:ahLst/>
              <a:cxnLst/>
              <a:rect l="l" t="t" r="r" b="b"/>
              <a:pathLst>
                <a:path w="37882" h="29509" extrusionOk="0">
                  <a:moveTo>
                    <a:pt x="7056" y="1"/>
                  </a:moveTo>
                  <a:cubicBezTo>
                    <a:pt x="6312" y="1"/>
                    <a:pt x="5628" y="489"/>
                    <a:pt x="5409" y="1240"/>
                  </a:cubicBezTo>
                  <a:lnTo>
                    <a:pt x="266" y="18885"/>
                  </a:lnTo>
                  <a:cubicBezTo>
                    <a:pt x="0" y="19797"/>
                    <a:pt x="524" y="20748"/>
                    <a:pt x="1435" y="21013"/>
                  </a:cubicBezTo>
                  <a:lnTo>
                    <a:pt x="30344" y="29441"/>
                  </a:lnTo>
                  <a:cubicBezTo>
                    <a:pt x="30504" y="29487"/>
                    <a:pt x="30665" y="29509"/>
                    <a:pt x="30823" y="29509"/>
                  </a:cubicBezTo>
                  <a:cubicBezTo>
                    <a:pt x="31568" y="29509"/>
                    <a:pt x="32253" y="29023"/>
                    <a:pt x="32472" y="28271"/>
                  </a:cubicBezTo>
                  <a:lnTo>
                    <a:pt x="37616" y="10626"/>
                  </a:lnTo>
                  <a:cubicBezTo>
                    <a:pt x="37882" y="9714"/>
                    <a:pt x="37357" y="8763"/>
                    <a:pt x="36449" y="8498"/>
                  </a:cubicBezTo>
                  <a:lnTo>
                    <a:pt x="7538" y="70"/>
                  </a:lnTo>
                  <a:cubicBezTo>
                    <a:pt x="7377" y="23"/>
                    <a:pt x="7215" y="1"/>
                    <a:pt x="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7893736" y="2838557"/>
              <a:ext cx="187546" cy="168257"/>
            </a:xfrm>
            <a:custGeom>
              <a:avLst/>
              <a:gdLst/>
              <a:ahLst/>
              <a:cxnLst/>
              <a:rect l="l" t="t" r="r" b="b"/>
              <a:pathLst>
                <a:path w="5163" h="4632" extrusionOk="0">
                  <a:moveTo>
                    <a:pt x="2581" y="0"/>
                  </a:moveTo>
                  <a:cubicBezTo>
                    <a:pt x="1578" y="0"/>
                    <a:pt x="652" y="659"/>
                    <a:pt x="360" y="1670"/>
                  </a:cubicBezTo>
                  <a:cubicBezTo>
                    <a:pt x="1" y="2897"/>
                    <a:pt x="708" y="4182"/>
                    <a:pt x="1935" y="4537"/>
                  </a:cubicBezTo>
                  <a:cubicBezTo>
                    <a:pt x="2153" y="4601"/>
                    <a:pt x="2372" y="4631"/>
                    <a:pt x="2587" y="4631"/>
                  </a:cubicBezTo>
                  <a:cubicBezTo>
                    <a:pt x="3589" y="4631"/>
                    <a:pt x="4511" y="3976"/>
                    <a:pt x="4803" y="2965"/>
                  </a:cubicBezTo>
                  <a:cubicBezTo>
                    <a:pt x="5162" y="1734"/>
                    <a:pt x="4459" y="449"/>
                    <a:pt x="3231" y="94"/>
                  </a:cubicBezTo>
                  <a:cubicBezTo>
                    <a:pt x="3015" y="31"/>
                    <a:pt x="2796"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8"/>
            <p:cNvGrpSpPr/>
            <p:nvPr/>
          </p:nvGrpSpPr>
          <p:grpSpPr>
            <a:xfrm>
              <a:off x="7331478" y="2343723"/>
              <a:ext cx="542780" cy="395840"/>
              <a:chOff x="7331478" y="2343723"/>
              <a:chExt cx="542780" cy="395840"/>
            </a:xfrm>
          </p:grpSpPr>
          <p:sp>
            <p:nvSpPr>
              <p:cNvPr id="451" name="Google Shape;451;p28"/>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28"/>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8"/>
          <p:cNvSpPr txBox="1">
            <a:spLocks noGrp="1"/>
          </p:cNvSpPr>
          <p:nvPr>
            <p:ph type="subTitle" idx="4294967295"/>
          </p:nvPr>
        </p:nvSpPr>
        <p:spPr>
          <a:xfrm>
            <a:off x="111550" y="1143500"/>
            <a:ext cx="5056800" cy="3108600"/>
          </a:xfrm>
          <a:prstGeom prst="rect">
            <a:avLst/>
          </a:prstGeom>
          <a:noFill/>
        </p:spPr>
        <p:txBody>
          <a:bodyPr spcFirstLastPara="1" wrap="square" lIns="91425" tIns="91425" rIns="91425" bIns="91425" anchor="t" anchorCtr="0">
            <a:noAutofit/>
          </a:bodyPr>
          <a:lstStyle/>
          <a:p>
            <a:pPr marL="0" marR="0" lvl="0" indent="0" algn="l" rtl="0">
              <a:spcBef>
                <a:spcPts val="600"/>
              </a:spcBef>
              <a:spcAft>
                <a:spcPts val="0"/>
              </a:spcAft>
              <a:buNone/>
            </a:pPr>
            <a:endParaRPr sz="1850">
              <a:latin typeface="Quicksand"/>
              <a:ea typeface="Quicksand"/>
              <a:cs typeface="Quicksand"/>
              <a:sym typeface="Quicksand"/>
            </a:endParaRPr>
          </a:p>
          <a:p>
            <a:pPr marL="457200" marR="0" lvl="0" indent="-346075" algn="l" rtl="0">
              <a:spcBef>
                <a:spcPts val="1600"/>
              </a:spcBef>
              <a:spcAft>
                <a:spcPts val="0"/>
              </a:spcAft>
              <a:buSzPts val="1850"/>
              <a:buFont typeface="Quicksand"/>
              <a:buChar char="●"/>
            </a:pPr>
            <a:r>
              <a:rPr lang="en" sz="1850">
                <a:latin typeface="Quicksand"/>
                <a:ea typeface="Quicksand"/>
                <a:cs typeface="Quicksand"/>
                <a:sym typeface="Quicksand"/>
              </a:rPr>
              <a:t>Le taux de désabonnement de la clientèle est l'une des mesures les plus importantes à évaluer pour une entreprise en croissance. </a:t>
            </a:r>
            <a:br>
              <a:rPr lang="en" sz="1850">
                <a:latin typeface="Quicksand"/>
                <a:ea typeface="Quicksand"/>
                <a:cs typeface="Quicksand"/>
                <a:sym typeface="Quicksand"/>
              </a:rPr>
            </a:br>
            <a:endParaRPr sz="1850">
              <a:latin typeface="Quicksand"/>
              <a:ea typeface="Quicksand"/>
              <a:cs typeface="Quicksand"/>
              <a:sym typeface="Quicksand"/>
            </a:endParaRPr>
          </a:p>
          <a:p>
            <a:pPr marL="457200" marR="0" lvl="0" indent="-346075" algn="l" rtl="0">
              <a:spcBef>
                <a:spcPts val="0"/>
              </a:spcBef>
              <a:spcAft>
                <a:spcPts val="0"/>
              </a:spcAft>
              <a:buSzPts val="1850"/>
              <a:buFont typeface="Quicksand"/>
              <a:buChar char="●"/>
            </a:pPr>
            <a:r>
              <a:rPr lang="en" sz="1850">
                <a:latin typeface="Quicksand"/>
                <a:ea typeface="Quicksand"/>
                <a:cs typeface="Quicksand"/>
                <a:sym typeface="Quicksand"/>
              </a:rPr>
              <a:t>c'est un chiffre qui peut donner à l’entreprise la dure vérité sur la fidélisation de sa clientèle.</a:t>
            </a:r>
            <a:br>
              <a:rPr lang="en" sz="1850">
                <a:latin typeface="Quicksand"/>
                <a:ea typeface="Quicksand"/>
                <a:cs typeface="Quicksand"/>
                <a:sym typeface="Quicksand"/>
              </a:rPr>
            </a:br>
            <a:endParaRPr sz="1850">
              <a:latin typeface="Quicksand"/>
              <a:ea typeface="Quicksand"/>
              <a:cs typeface="Quicksand"/>
              <a:sym typeface="Quicksand"/>
            </a:endParaRPr>
          </a:p>
          <a:p>
            <a:pPr marL="457200" marR="0" lvl="0" indent="0" algn="l" rtl="0">
              <a:spcBef>
                <a:spcPts val="1600"/>
              </a:spcBef>
              <a:spcAft>
                <a:spcPts val="0"/>
              </a:spcAft>
              <a:buNone/>
            </a:pPr>
            <a:endParaRPr sz="1850">
              <a:latin typeface="Quicksand"/>
              <a:ea typeface="Quicksand"/>
              <a:cs typeface="Quicksand"/>
              <a:sym typeface="Quicksand"/>
            </a:endParaRPr>
          </a:p>
          <a:p>
            <a:pPr marL="0" marR="0" lvl="0" indent="0" algn="l" rtl="0">
              <a:spcBef>
                <a:spcPts val="1600"/>
              </a:spcBef>
              <a:spcAft>
                <a:spcPts val="1600"/>
              </a:spcAft>
              <a:buNone/>
            </a:pPr>
            <a:endParaRPr sz="1850"/>
          </a:p>
        </p:txBody>
      </p:sp>
      <p:grpSp>
        <p:nvGrpSpPr>
          <p:cNvPr id="459" name="Google Shape;459;p28"/>
          <p:cNvGrpSpPr/>
          <p:nvPr/>
        </p:nvGrpSpPr>
        <p:grpSpPr>
          <a:xfrm>
            <a:off x="2889606" y="274184"/>
            <a:ext cx="3509366" cy="713693"/>
            <a:chOff x="1575694" y="930575"/>
            <a:chExt cx="1989550" cy="713693"/>
          </a:xfrm>
        </p:grpSpPr>
        <p:sp>
          <p:nvSpPr>
            <p:cNvPr id="460" name="Google Shape;460;p28"/>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28"/>
          <p:cNvSpPr txBox="1">
            <a:spLocks noGrp="1"/>
          </p:cNvSpPr>
          <p:nvPr>
            <p:ph type="ctrTitle" idx="4294967295"/>
          </p:nvPr>
        </p:nvSpPr>
        <p:spPr>
          <a:xfrm>
            <a:off x="2309683" y="360963"/>
            <a:ext cx="4669200" cy="384900"/>
          </a:xfrm>
          <a:prstGeom prst="rect">
            <a:avLst/>
          </a:prstGeom>
        </p:spPr>
        <p:txBody>
          <a:bodyPr spcFirstLastPara="1" wrap="square" lIns="91425" tIns="91425" rIns="91425" bIns="91425" anchor="t" anchorCtr="0">
            <a:noAutofit/>
          </a:bodyPr>
          <a:lstStyle/>
          <a:p>
            <a:pPr marL="457200" lvl="0" indent="-419100" algn="ctr" rtl="0">
              <a:spcBef>
                <a:spcPts val="0"/>
              </a:spcBef>
              <a:spcAft>
                <a:spcPts val="0"/>
              </a:spcAft>
              <a:buSzPts val="3000"/>
              <a:buAutoNum type="arabicPeriod"/>
            </a:pPr>
            <a:r>
              <a:rPr lang="en" sz="3000"/>
              <a:t>Introduction</a:t>
            </a:r>
            <a:endParaRPr sz="3000"/>
          </a:p>
        </p:txBody>
      </p:sp>
      <p:sp>
        <p:nvSpPr>
          <p:cNvPr id="463" name="Google Shape;463;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7"/>
        <p:cNvGrpSpPr/>
        <p:nvPr/>
      </p:nvGrpSpPr>
      <p:grpSpPr>
        <a:xfrm>
          <a:off x="0" y="0"/>
          <a:ext cx="0" cy="0"/>
          <a:chOff x="0" y="0"/>
          <a:chExt cx="0" cy="0"/>
        </a:xfrm>
      </p:grpSpPr>
      <p:sp>
        <p:nvSpPr>
          <p:cNvPr id="468" name="Google Shape;468;p29"/>
          <p:cNvSpPr txBox="1">
            <a:spLocks noGrp="1"/>
          </p:cNvSpPr>
          <p:nvPr>
            <p:ph type="ctrTitle"/>
          </p:nvPr>
        </p:nvSpPr>
        <p:spPr>
          <a:xfrm>
            <a:off x="5565625" y="1611375"/>
            <a:ext cx="2724000" cy="22212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300" dirty="0"/>
              <a:t>    Il est beaucoup plus coûteux de signer un nouveau client que de conserver un client existant</a:t>
            </a:r>
            <a:endParaRPr sz="4000" dirty="0"/>
          </a:p>
        </p:txBody>
      </p:sp>
      <p:sp>
        <p:nvSpPr>
          <p:cNvPr id="469" name="Google Shape;469;p29"/>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29"/>
          <p:cNvPicPr preferRelativeResize="0"/>
          <p:nvPr/>
        </p:nvPicPr>
        <p:blipFill rotWithShape="1">
          <a:blip r:embed="rId3">
            <a:alphaModFix/>
          </a:blip>
          <a:srcRect l="51708" t="21616" r="7600" b="24890"/>
          <a:stretch/>
        </p:blipFill>
        <p:spPr>
          <a:xfrm>
            <a:off x="1217530" y="1333775"/>
            <a:ext cx="3306269" cy="2602901"/>
          </a:xfrm>
          <a:prstGeom prst="rect">
            <a:avLst/>
          </a:prstGeom>
          <a:noFill/>
          <a:ln>
            <a:noFill/>
          </a:ln>
        </p:spPr>
      </p:pic>
      <p:sp>
        <p:nvSpPr>
          <p:cNvPr id="474" name="Google Shape;474;p29"/>
          <p:cNvSpPr txBox="1"/>
          <p:nvPr/>
        </p:nvSpPr>
        <p:spPr>
          <a:xfrm>
            <a:off x="6531625" y="3113825"/>
            <a:ext cx="1350900" cy="6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chemeClr val="accent3"/>
                </a:solidFill>
                <a:latin typeface="Staatliches"/>
                <a:ea typeface="Staatliches"/>
                <a:cs typeface="Staatliches"/>
                <a:sym typeface="Staatliches"/>
              </a:rPr>
              <a:t>”</a:t>
            </a:r>
            <a:endParaRPr sz="4000">
              <a:solidFill>
                <a:schemeClr val="accent3"/>
              </a:solidFill>
              <a:latin typeface="Staatliches"/>
              <a:ea typeface="Staatliches"/>
              <a:cs typeface="Staatliches"/>
              <a:sym typeface="Staatliches"/>
            </a:endParaRPr>
          </a:p>
        </p:txBody>
      </p:sp>
      <p:sp>
        <p:nvSpPr>
          <p:cNvPr id="475" name="Google Shape;475;p29"/>
          <p:cNvSpPr txBox="1"/>
          <p:nvPr/>
        </p:nvSpPr>
        <p:spPr>
          <a:xfrm>
            <a:off x="5478150" y="1462500"/>
            <a:ext cx="421500" cy="48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4000">
                <a:solidFill>
                  <a:schemeClr val="accent3"/>
                </a:solidFill>
                <a:latin typeface="Staatliches"/>
                <a:ea typeface="Staatliches"/>
                <a:cs typeface="Staatliches"/>
                <a:sym typeface="Staatliches"/>
              </a:rPr>
              <a:t>“</a:t>
            </a:r>
            <a:endParaRPr>
              <a:latin typeface="Anaheim"/>
              <a:ea typeface="Anaheim"/>
              <a:cs typeface="Anaheim"/>
              <a:sym typeface="Anaheim"/>
            </a:endParaRPr>
          </a:p>
        </p:txBody>
      </p:sp>
      <p:sp>
        <p:nvSpPr>
          <p:cNvPr id="476" name="Google Shape;47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30"/>
          <p:cNvGrpSpPr/>
          <p:nvPr/>
        </p:nvGrpSpPr>
        <p:grpSpPr>
          <a:xfrm>
            <a:off x="2879981" y="287259"/>
            <a:ext cx="3509366" cy="713693"/>
            <a:chOff x="1575694" y="930575"/>
            <a:chExt cx="1989550" cy="713693"/>
          </a:xfrm>
        </p:grpSpPr>
        <p:sp>
          <p:nvSpPr>
            <p:cNvPr id="482" name="Google Shape;482;p30"/>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0"/>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2.	Problématique</a:t>
            </a:r>
            <a:endParaRPr sz="3000" b="1">
              <a:solidFill>
                <a:srgbClr val="022576"/>
              </a:solidFill>
              <a:latin typeface="Titillium Web"/>
              <a:ea typeface="Titillium Web"/>
              <a:cs typeface="Titillium Web"/>
              <a:sym typeface="Titillium Web"/>
            </a:endParaRPr>
          </a:p>
        </p:txBody>
      </p:sp>
      <p:sp>
        <p:nvSpPr>
          <p:cNvPr id="485" name="Google Shape;485;p30"/>
          <p:cNvSpPr txBox="1"/>
          <p:nvPr/>
        </p:nvSpPr>
        <p:spPr>
          <a:xfrm>
            <a:off x="425875" y="1323850"/>
            <a:ext cx="6522900" cy="3000000"/>
          </a:xfrm>
          <a:prstGeom prst="rect">
            <a:avLst/>
          </a:prstGeom>
          <a:noFill/>
          <a:ln>
            <a:noFill/>
          </a:ln>
        </p:spPr>
        <p:txBody>
          <a:bodyPr spcFirstLastPara="1" wrap="square" lIns="91425" tIns="91425" rIns="91425" bIns="91425" anchor="t" anchorCtr="0">
            <a:noAutofit/>
          </a:bodyPr>
          <a:lstStyle/>
          <a:p>
            <a:pPr marL="457200" lvl="0" indent="-374650" algn="l" rtl="0">
              <a:spcBef>
                <a:spcPts val="600"/>
              </a:spcBef>
              <a:spcAft>
                <a:spcPts val="0"/>
              </a:spcAft>
              <a:buClr>
                <a:schemeClr val="accent3"/>
              </a:buClr>
              <a:buSzPts val="2300"/>
              <a:buFont typeface="Quicksand"/>
              <a:buChar char="●"/>
            </a:pPr>
            <a:r>
              <a:rPr lang="en" sz="2300">
                <a:solidFill>
                  <a:schemeClr val="accent3"/>
                </a:solidFill>
                <a:latin typeface="Quicksand"/>
                <a:ea typeface="Quicksand"/>
                <a:cs typeface="Quicksand"/>
                <a:sym typeface="Quicksand"/>
              </a:rPr>
              <a:t>Les entreprises dépensent sept fois plus pour l'acquisition de clients que pour la fidélisation des clients</a:t>
            </a:r>
            <a:endParaRPr sz="2300">
              <a:solidFill>
                <a:schemeClr val="accent3"/>
              </a:solidFill>
              <a:latin typeface="Quicksand"/>
              <a:ea typeface="Quicksand"/>
              <a:cs typeface="Quicksand"/>
              <a:sym typeface="Quicksand"/>
            </a:endParaRPr>
          </a:p>
          <a:p>
            <a:pPr marL="457200" lvl="0" indent="-374650" algn="l" rtl="0">
              <a:spcBef>
                <a:spcPts val="0"/>
              </a:spcBef>
              <a:spcAft>
                <a:spcPts val="0"/>
              </a:spcAft>
              <a:buClr>
                <a:schemeClr val="accent3"/>
              </a:buClr>
              <a:buSzPts val="2300"/>
              <a:buFont typeface="Quicksand"/>
              <a:buChar char="●"/>
            </a:pPr>
            <a:r>
              <a:rPr lang="en" sz="2300">
                <a:solidFill>
                  <a:schemeClr val="accent3"/>
                </a:solidFill>
                <a:latin typeface="Quicksand"/>
                <a:ea typeface="Quicksand"/>
                <a:cs typeface="Quicksand"/>
                <a:sym typeface="Quicksand"/>
              </a:rPr>
              <a:t>La valeur globale moyenne d'un client perdu est de 243 $. </a:t>
            </a:r>
            <a:endParaRPr sz="2300">
              <a:solidFill>
                <a:schemeClr val="accent3"/>
              </a:solidFill>
              <a:latin typeface="Quicksand"/>
              <a:ea typeface="Quicksand"/>
              <a:cs typeface="Quicksand"/>
              <a:sym typeface="Quicksand"/>
            </a:endParaRPr>
          </a:p>
          <a:p>
            <a:pPr marL="0" lvl="0" indent="0" algn="l" rtl="0">
              <a:spcBef>
                <a:spcPts val="600"/>
              </a:spcBef>
              <a:spcAft>
                <a:spcPts val="0"/>
              </a:spcAft>
              <a:buNone/>
            </a:pPr>
            <a:r>
              <a:rPr lang="en" sz="2300">
                <a:solidFill>
                  <a:schemeClr val="accent3"/>
                </a:solidFill>
                <a:latin typeface="Quicksand"/>
                <a:ea typeface="Quicksand"/>
                <a:cs typeface="Quicksand"/>
                <a:sym typeface="Quicksand"/>
              </a:rPr>
              <a:t>→ Comment peut-on réduire le taux de désabonnement des clients ?</a:t>
            </a:r>
            <a:endParaRPr sz="2300">
              <a:solidFill>
                <a:schemeClr val="accent3"/>
              </a:solidFill>
              <a:latin typeface="Quicksand"/>
              <a:ea typeface="Quicksand"/>
              <a:cs typeface="Quicksand"/>
              <a:sym typeface="Quicksand"/>
            </a:endParaRPr>
          </a:p>
        </p:txBody>
      </p:sp>
      <p:grpSp>
        <p:nvGrpSpPr>
          <p:cNvPr id="486" name="Google Shape;486;p30"/>
          <p:cNvGrpSpPr/>
          <p:nvPr/>
        </p:nvGrpSpPr>
        <p:grpSpPr>
          <a:xfrm>
            <a:off x="6222766" y="2940663"/>
            <a:ext cx="2811234" cy="1985503"/>
            <a:chOff x="2662433" y="1049418"/>
            <a:chExt cx="2214616" cy="1650460"/>
          </a:xfrm>
        </p:grpSpPr>
        <p:sp>
          <p:nvSpPr>
            <p:cNvPr id="487" name="Google Shape;487;p30"/>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0"/>
            <p:cNvGrpSpPr/>
            <p:nvPr/>
          </p:nvGrpSpPr>
          <p:grpSpPr>
            <a:xfrm>
              <a:off x="3517997" y="1132198"/>
              <a:ext cx="1105711" cy="719199"/>
              <a:chOff x="3517997" y="1132198"/>
              <a:chExt cx="1105711" cy="719199"/>
            </a:xfrm>
          </p:grpSpPr>
          <p:sp>
            <p:nvSpPr>
              <p:cNvPr id="498" name="Google Shape;498;p30"/>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0"/>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2940312" y="1852548"/>
              <a:ext cx="421127" cy="567717"/>
              <a:chOff x="2940312" y="1852548"/>
              <a:chExt cx="421127" cy="567717"/>
            </a:xfrm>
          </p:grpSpPr>
          <p:sp>
            <p:nvSpPr>
              <p:cNvPr id="515" name="Google Shape;515;p30"/>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0"/>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30"/>
            <p:cNvGrpSpPr/>
            <p:nvPr/>
          </p:nvGrpSpPr>
          <p:grpSpPr>
            <a:xfrm>
              <a:off x="2997886" y="1290691"/>
              <a:ext cx="1054152" cy="943876"/>
              <a:chOff x="3040436" y="1290691"/>
              <a:chExt cx="1054152" cy="943876"/>
            </a:xfrm>
          </p:grpSpPr>
          <p:sp>
            <p:nvSpPr>
              <p:cNvPr id="569" name="Google Shape;569;p30"/>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8" name="Google Shape;57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2"/>
        <p:cNvGrpSpPr/>
        <p:nvPr/>
      </p:nvGrpSpPr>
      <p:grpSpPr>
        <a:xfrm>
          <a:off x="0" y="0"/>
          <a:ext cx="0" cy="0"/>
          <a:chOff x="0" y="0"/>
          <a:chExt cx="0" cy="0"/>
        </a:xfrm>
      </p:grpSpPr>
      <p:grpSp>
        <p:nvGrpSpPr>
          <p:cNvPr id="583" name="Google Shape;583;p31"/>
          <p:cNvGrpSpPr/>
          <p:nvPr/>
        </p:nvGrpSpPr>
        <p:grpSpPr>
          <a:xfrm>
            <a:off x="4534350" y="4313399"/>
            <a:ext cx="4600713" cy="150450"/>
            <a:chOff x="0" y="4397412"/>
            <a:chExt cx="4600713" cy="150450"/>
          </a:xfrm>
        </p:grpSpPr>
        <p:sp>
          <p:nvSpPr>
            <p:cNvPr id="584" name="Google Shape;584;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1"/>
          <p:cNvGrpSpPr/>
          <p:nvPr/>
        </p:nvGrpSpPr>
        <p:grpSpPr>
          <a:xfrm>
            <a:off x="5215723" y="1329593"/>
            <a:ext cx="3081703" cy="2757573"/>
            <a:chOff x="5215723" y="1479118"/>
            <a:chExt cx="3081703" cy="2757573"/>
          </a:xfrm>
        </p:grpSpPr>
        <p:grpSp>
          <p:nvGrpSpPr>
            <p:cNvPr id="590" name="Google Shape;590;p31"/>
            <p:cNvGrpSpPr/>
            <p:nvPr/>
          </p:nvGrpSpPr>
          <p:grpSpPr>
            <a:xfrm>
              <a:off x="5215723" y="1707350"/>
              <a:ext cx="3081703" cy="2529341"/>
              <a:chOff x="5150194" y="1591500"/>
              <a:chExt cx="3081703" cy="2529341"/>
            </a:xfrm>
          </p:grpSpPr>
          <p:sp>
            <p:nvSpPr>
              <p:cNvPr id="591" name="Google Shape;591;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1"/>
            <p:cNvGrpSpPr/>
            <p:nvPr/>
          </p:nvGrpSpPr>
          <p:grpSpPr>
            <a:xfrm>
              <a:off x="5723516" y="1479118"/>
              <a:ext cx="2288423" cy="1787926"/>
              <a:chOff x="5723516" y="1479118"/>
              <a:chExt cx="2288423" cy="1787926"/>
            </a:xfrm>
          </p:grpSpPr>
          <p:sp>
            <p:nvSpPr>
              <p:cNvPr id="594" name="Google Shape;594;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31"/>
          <p:cNvGrpSpPr/>
          <p:nvPr/>
        </p:nvGrpSpPr>
        <p:grpSpPr>
          <a:xfrm>
            <a:off x="4394088" y="3149994"/>
            <a:ext cx="1221060" cy="1220197"/>
            <a:chOff x="4394088" y="3299519"/>
            <a:chExt cx="1221060" cy="1220197"/>
          </a:xfrm>
        </p:grpSpPr>
        <p:sp>
          <p:nvSpPr>
            <p:cNvPr id="600" name="Google Shape;600;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31"/>
          <p:cNvGrpSpPr/>
          <p:nvPr/>
        </p:nvGrpSpPr>
        <p:grpSpPr>
          <a:xfrm>
            <a:off x="4710406" y="1665960"/>
            <a:ext cx="3380414" cy="2313100"/>
            <a:chOff x="4710406" y="1815485"/>
            <a:chExt cx="3380414" cy="2313100"/>
          </a:xfrm>
        </p:grpSpPr>
        <p:sp>
          <p:nvSpPr>
            <p:cNvPr id="608" name="Google Shape;608;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1"/>
            <p:cNvGrpSpPr/>
            <p:nvPr/>
          </p:nvGrpSpPr>
          <p:grpSpPr>
            <a:xfrm>
              <a:off x="4710585" y="2281922"/>
              <a:ext cx="3380235" cy="1683652"/>
              <a:chOff x="4710585" y="2281922"/>
              <a:chExt cx="3380235" cy="1683652"/>
            </a:xfrm>
          </p:grpSpPr>
          <p:sp>
            <p:nvSpPr>
              <p:cNvPr id="611" name="Google Shape;611;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4710585" y="2281922"/>
                <a:ext cx="3380235" cy="634850"/>
                <a:chOff x="4672653" y="2281922"/>
                <a:chExt cx="3380235" cy="634850"/>
              </a:xfrm>
            </p:grpSpPr>
            <p:sp>
              <p:nvSpPr>
                <p:cNvPr id="613" name="Google Shape;613;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31"/>
          <p:cNvGrpSpPr/>
          <p:nvPr/>
        </p:nvGrpSpPr>
        <p:grpSpPr>
          <a:xfrm>
            <a:off x="5262046" y="2085203"/>
            <a:ext cx="1054922" cy="2623643"/>
            <a:chOff x="5262046" y="2234728"/>
            <a:chExt cx="1054922" cy="2623643"/>
          </a:xfrm>
        </p:grpSpPr>
        <p:sp>
          <p:nvSpPr>
            <p:cNvPr id="628" name="Google Shape;628;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1"/>
            <p:cNvGrpSpPr/>
            <p:nvPr/>
          </p:nvGrpSpPr>
          <p:grpSpPr>
            <a:xfrm>
              <a:off x="5932859" y="2488224"/>
              <a:ext cx="384109" cy="413192"/>
              <a:chOff x="5932859" y="2488224"/>
              <a:chExt cx="384109" cy="413192"/>
            </a:xfrm>
          </p:grpSpPr>
          <p:sp>
            <p:nvSpPr>
              <p:cNvPr id="657" name="Google Shape;657;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1"/>
          <p:cNvSpPr txBox="1"/>
          <p:nvPr/>
        </p:nvSpPr>
        <p:spPr>
          <a:xfrm>
            <a:off x="534400" y="1525075"/>
            <a:ext cx="3433200" cy="24231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None/>
            </a:pPr>
            <a:r>
              <a:rPr lang="en" sz="2400" b="1">
                <a:solidFill>
                  <a:schemeClr val="accent3"/>
                </a:solidFill>
                <a:latin typeface="Quicksand"/>
                <a:ea typeface="Quicksand"/>
                <a:cs typeface="Quicksand"/>
                <a:sym typeface="Quicksand"/>
              </a:rPr>
              <a:t>Une application web qui permet de prédire les clients qui ont l'intention de quitter la banque </a:t>
            </a:r>
            <a:endParaRPr sz="3800" b="1">
              <a:solidFill>
                <a:schemeClr val="accent3"/>
              </a:solidFill>
              <a:latin typeface="Quicksand"/>
              <a:ea typeface="Quicksand"/>
              <a:cs typeface="Quicksand"/>
              <a:sym typeface="Quicksand"/>
            </a:endParaRPr>
          </a:p>
        </p:txBody>
      </p:sp>
      <p:grpSp>
        <p:nvGrpSpPr>
          <p:cNvPr id="680" name="Google Shape;680;p31"/>
          <p:cNvGrpSpPr/>
          <p:nvPr/>
        </p:nvGrpSpPr>
        <p:grpSpPr>
          <a:xfrm>
            <a:off x="4861181" y="134859"/>
            <a:ext cx="3509366" cy="713693"/>
            <a:chOff x="1575694" y="930575"/>
            <a:chExt cx="1989550" cy="713693"/>
          </a:xfrm>
        </p:grpSpPr>
        <p:sp>
          <p:nvSpPr>
            <p:cNvPr id="681" name="Google Shape;681;p31"/>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1"/>
          <p:cNvSpPr txBox="1"/>
          <p:nvPr/>
        </p:nvSpPr>
        <p:spPr>
          <a:xfrm>
            <a:off x="3876150" y="194550"/>
            <a:ext cx="5354100" cy="6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solidFill>
                  <a:schemeClr val="accent3"/>
                </a:solidFill>
                <a:latin typeface="Staatliches"/>
                <a:ea typeface="Staatliches"/>
                <a:cs typeface="Staatliches"/>
                <a:sym typeface="Staatliches"/>
              </a:rPr>
              <a:t>3.Solution </a:t>
            </a:r>
            <a:r>
              <a:rPr lang="en" sz="3000" dirty="0">
                <a:solidFill>
                  <a:schemeClr val="accent3"/>
                </a:solidFill>
                <a:latin typeface="Staatliches"/>
                <a:ea typeface="Staatliches"/>
                <a:cs typeface="Staatliches"/>
                <a:sym typeface="Staatliches"/>
              </a:rPr>
              <a:t>proposée</a:t>
            </a:r>
            <a:endParaRPr sz="3000" b="1" dirty="0">
              <a:solidFill>
                <a:srgbClr val="022576"/>
              </a:solidFill>
              <a:latin typeface="Staatliches"/>
              <a:ea typeface="Staatliches"/>
              <a:cs typeface="Staatliches"/>
              <a:sym typeface="Staatliches"/>
            </a:endParaRPr>
          </a:p>
        </p:txBody>
      </p:sp>
      <p:sp>
        <p:nvSpPr>
          <p:cNvPr id="684" name="Google Shape;684;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2"/>
          <p:cNvSpPr txBox="1"/>
          <p:nvPr/>
        </p:nvSpPr>
        <p:spPr>
          <a:xfrm>
            <a:off x="437600" y="1724150"/>
            <a:ext cx="3877500" cy="18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dirty="0">
                <a:solidFill>
                  <a:schemeClr val="accent3"/>
                </a:solidFill>
                <a:latin typeface="Quicksand"/>
                <a:ea typeface="Quicksand"/>
                <a:cs typeface="Quicksand"/>
                <a:sym typeface="Quicksand"/>
              </a:rPr>
              <a:t>→ Partie Front end:</a:t>
            </a:r>
            <a:r>
              <a:rPr lang="en" sz="2100" dirty="0">
                <a:solidFill>
                  <a:schemeClr val="accent3"/>
                </a:solidFill>
                <a:latin typeface="Quicksand"/>
                <a:ea typeface="Quicksand"/>
                <a:cs typeface="Quicksand"/>
                <a:sym typeface="Quicksand"/>
              </a:rPr>
              <a:t> </a:t>
            </a: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b="1" dirty="0">
                <a:solidFill>
                  <a:schemeClr val="accent3"/>
                </a:solidFill>
                <a:latin typeface="Quicksand"/>
                <a:ea typeface="Quicksand"/>
                <a:cs typeface="Quicksand"/>
                <a:sym typeface="Quicksand"/>
              </a:rPr>
              <a:t>HTML5, CSS3, JS, Bootstrap</a:t>
            </a:r>
            <a:br>
              <a:rPr lang="en" sz="2100" b="1" dirty="0">
                <a:solidFill>
                  <a:schemeClr val="accent3"/>
                </a:solidFill>
                <a:latin typeface="Quicksand"/>
                <a:ea typeface="Quicksand"/>
                <a:cs typeface="Quicksand"/>
                <a:sym typeface="Quicksand"/>
              </a:rPr>
            </a:br>
            <a:endParaRPr sz="2100" b="1"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dirty="0">
                <a:solidFill>
                  <a:schemeClr val="accent3"/>
                </a:solidFill>
                <a:latin typeface="Quicksand"/>
                <a:ea typeface="Quicksand"/>
                <a:cs typeface="Quicksand"/>
                <a:sym typeface="Quicksand"/>
              </a:rPr>
              <a:t>Organiser et gérer la mise en page de l’application Web</a:t>
            </a:r>
            <a:endParaRPr sz="2100" dirty="0">
              <a:solidFill>
                <a:schemeClr val="accent3"/>
              </a:solidFill>
              <a:latin typeface="Quicksand"/>
              <a:ea typeface="Quicksand"/>
              <a:cs typeface="Quicksand"/>
              <a:sym typeface="Quicksand"/>
            </a:endParaRPr>
          </a:p>
        </p:txBody>
      </p:sp>
      <p:pic>
        <p:nvPicPr>
          <p:cNvPr id="690" name="Google Shape;690;p32" descr="Disable Right Click on Website | Web Development Kansas City | Prodjex"/>
          <p:cNvPicPr preferRelativeResize="0"/>
          <p:nvPr/>
        </p:nvPicPr>
        <p:blipFill>
          <a:blip r:embed="rId3">
            <a:alphaModFix/>
          </a:blip>
          <a:stretch>
            <a:fillRect/>
          </a:stretch>
        </p:blipFill>
        <p:spPr>
          <a:xfrm>
            <a:off x="5171450" y="1415900"/>
            <a:ext cx="3548675" cy="3548675"/>
          </a:xfrm>
          <a:prstGeom prst="rect">
            <a:avLst/>
          </a:prstGeom>
          <a:noFill/>
          <a:ln>
            <a:noFill/>
          </a:ln>
        </p:spPr>
      </p:pic>
      <p:grpSp>
        <p:nvGrpSpPr>
          <p:cNvPr id="691" name="Google Shape;691;p32"/>
          <p:cNvGrpSpPr/>
          <p:nvPr/>
        </p:nvGrpSpPr>
        <p:grpSpPr>
          <a:xfrm>
            <a:off x="2879981" y="287259"/>
            <a:ext cx="3509366" cy="713693"/>
            <a:chOff x="1575694" y="930575"/>
            <a:chExt cx="1989550" cy="713693"/>
          </a:xfrm>
        </p:grpSpPr>
        <p:sp>
          <p:nvSpPr>
            <p:cNvPr id="692" name="Google Shape;692;p32"/>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2"/>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4.outils utilisés</a:t>
            </a:r>
            <a:endParaRPr sz="3000" b="1">
              <a:solidFill>
                <a:srgbClr val="022576"/>
              </a:solidFill>
              <a:latin typeface="Titillium Web"/>
              <a:ea typeface="Titillium Web"/>
              <a:cs typeface="Titillium Web"/>
              <a:sym typeface="Titillium Web"/>
            </a:endParaRPr>
          </a:p>
        </p:txBody>
      </p:sp>
      <p:grpSp>
        <p:nvGrpSpPr>
          <p:cNvPr id="695" name="Google Shape;695;p32"/>
          <p:cNvGrpSpPr/>
          <p:nvPr/>
        </p:nvGrpSpPr>
        <p:grpSpPr>
          <a:xfrm>
            <a:off x="2879981" y="287259"/>
            <a:ext cx="3509366" cy="713693"/>
            <a:chOff x="1575694" y="930575"/>
            <a:chExt cx="1989550" cy="713693"/>
          </a:xfrm>
        </p:grpSpPr>
        <p:sp>
          <p:nvSpPr>
            <p:cNvPr id="696" name="Google Shape;696;p32"/>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2"/>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4.	outils utilisés</a:t>
            </a:r>
            <a:endParaRPr sz="3000" b="1">
              <a:solidFill>
                <a:srgbClr val="022576"/>
              </a:solidFill>
              <a:latin typeface="Titillium Web"/>
              <a:ea typeface="Titillium Web"/>
              <a:cs typeface="Titillium Web"/>
              <a:sym typeface="Titillium Web"/>
            </a:endParaRPr>
          </a:p>
        </p:txBody>
      </p:sp>
      <p:sp>
        <p:nvSpPr>
          <p:cNvPr id="699" name="Google Shape;699;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3"/>
          <p:cNvSpPr txBox="1"/>
          <p:nvPr/>
        </p:nvSpPr>
        <p:spPr>
          <a:xfrm>
            <a:off x="471650" y="3290300"/>
            <a:ext cx="3036600" cy="18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solidFill>
                  <a:schemeClr val="accent3"/>
                </a:solidFill>
                <a:latin typeface="Quicksand"/>
                <a:ea typeface="Quicksand"/>
                <a:cs typeface="Quicksand"/>
                <a:sym typeface="Quicksand"/>
              </a:rPr>
              <a:t>Python :</a:t>
            </a:r>
            <a:r>
              <a:rPr lang="en" sz="2100">
                <a:solidFill>
                  <a:schemeClr val="accent3"/>
                </a:solidFill>
                <a:latin typeface="Quicksand"/>
                <a:ea typeface="Quicksand"/>
                <a:cs typeface="Quicksand"/>
                <a:sym typeface="Quicksand"/>
              </a:rPr>
              <a:t> Langage de programmation pour le développement de l’application Web</a:t>
            </a:r>
            <a:endParaRPr sz="2100">
              <a:solidFill>
                <a:schemeClr val="accent3"/>
              </a:solidFill>
              <a:latin typeface="Quicksand"/>
              <a:ea typeface="Quicksand"/>
              <a:cs typeface="Quicksand"/>
              <a:sym typeface="Quicksand"/>
            </a:endParaRPr>
          </a:p>
        </p:txBody>
      </p:sp>
      <p:pic>
        <p:nvPicPr>
          <p:cNvPr id="705" name="Google Shape;705;p33" descr="Fichier:Python logo and wordmark.svg — Wikipédia"/>
          <p:cNvPicPr preferRelativeResize="0"/>
          <p:nvPr/>
        </p:nvPicPr>
        <p:blipFill>
          <a:blip r:embed="rId3">
            <a:alphaModFix/>
          </a:blip>
          <a:stretch>
            <a:fillRect/>
          </a:stretch>
        </p:blipFill>
        <p:spPr>
          <a:xfrm>
            <a:off x="5368425" y="3600525"/>
            <a:ext cx="3248899" cy="961150"/>
          </a:xfrm>
          <a:prstGeom prst="rect">
            <a:avLst/>
          </a:prstGeom>
          <a:noFill/>
          <a:ln>
            <a:noFill/>
          </a:ln>
        </p:spPr>
      </p:pic>
      <p:grpSp>
        <p:nvGrpSpPr>
          <p:cNvPr id="706" name="Google Shape;706;p33"/>
          <p:cNvGrpSpPr/>
          <p:nvPr/>
        </p:nvGrpSpPr>
        <p:grpSpPr>
          <a:xfrm>
            <a:off x="2879981" y="287259"/>
            <a:ext cx="3509366" cy="713693"/>
            <a:chOff x="1575694" y="930575"/>
            <a:chExt cx="1989550" cy="713693"/>
          </a:xfrm>
        </p:grpSpPr>
        <p:sp>
          <p:nvSpPr>
            <p:cNvPr id="707" name="Google Shape;707;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3"/>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4.outils utilisés</a:t>
            </a:r>
            <a:endParaRPr sz="3000" b="1">
              <a:solidFill>
                <a:srgbClr val="022576"/>
              </a:solidFill>
              <a:latin typeface="Titillium Web"/>
              <a:ea typeface="Titillium Web"/>
              <a:cs typeface="Titillium Web"/>
              <a:sym typeface="Titillium Web"/>
            </a:endParaRPr>
          </a:p>
        </p:txBody>
      </p:sp>
      <p:grpSp>
        <p:nvGrpSpPr>
          <p:cNvPr id="710" name="Google Shape;710;p33"/>
          <p:cNvGrpSpPr/>
          <p:nvPr/>
        </p:nvGrpSpPr>
        <p:grpSpPr>
          <a:xfrm>
            <a:off x="2879981" y="287259"/>
            <a:ext cx="3509366" cy="713693"/>
            <a:chOff x="1575694" y="930575"/>
            <a:chExt cx="1989550" cy="713693"/>
          </a:xfrm>
        </p:grpSpPr>
        <p:sp>
          <p:nvSpPr>
            <p:cNvPr id="711" name="Google Shape;711;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3"/>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4.	outils utilisés</a:t>
            </a:r>
            <a:endParaRPr sz="3000" b="1">
              <a:solidFill>
                <a:srgbClr val="022576"/>
              </a:solidFill>
              <a:latin typeface="Titillium Web"/>
              <a:ea typeface="Titillium Web"/>
              <a:cs typeface="Titillium Web"/>
              <a:sym typeface="Titillium Web"/>
            </a:endParaRPr>
          </a:p>
        </p:txBody>
      </p:sp>
      <p:pic>
        <p:nvPicPr>
          <p:cNvPr id="714" name="Google Shape;714;p33"/>
          <p:cNvPicPr preferRelativeResize="0"/>
          <p:nvPr/>
        </p:nvPicPr>
        <p:blipFill>
          <a:blip r:embed="rId4">
            <a:alphaModFix/>
          </a:blip>
          <a:stretch>
            <a:fillRect/>
          </a:stretch>
        </p:blipFill>
        <p:spPr>
          <a:xfrm>
            <a:off x="5868450" y="1418286"/>
            <a:ext cx="1978974" cy="1567100"/>
          </a:xfrm>
          <a:prstGeom prst="rect">
            <a:avLst/>
          </a:prstGeom>
          <a:noFill/>
          <a:ln>
            <a:noFill/>
          </a:ln>
        </p:spPr>
      </p:pic>
      <p:sp>
        <p:nvSpPr>
          <p:cNvPr id="715" name="Google Shape;715;p33"/>
          <p:cNvSpPr txBox="1"/>
          <p:nvPr/>
        </p:nvSpPr>
        <p:spPr>
          <a:xfrm>
            <a:off x="519800" y="1573850"/>
            <a:ext cx="3036600" cy="18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solidFill>
                  <a:schemeClr val="accent3"/>
                </a:solidFill>
                <a:latin typeface="Quicksand"/>
                <a:ea typeface="Quicksand"/>
                <a:cs typeface="Quicksand"/>
                <a:sym typeface="Quicksand"/>
              </a:rPr>
              <a:t>Flask :</a:t>
            </a:r>
            <a:r>
              <a:rPr lang="en" sz="2100">
                <a:solidFill>
                  <a:schemeClr val="accent3"/>
                </a:solidFill>
                <a:latin typeface="Quicksand"/>
                <a:ea typeface="Quicksand"/>
                <a:cs typeface="Quicksand"/>
                <a:sym typeface="Quicksand"/>
              </a:rPr>
              <a:t> </a:t>
            </a:r>
            <a:endParaRPr sz="210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a:solidFill>
                  <a:schemeClr val="accent3"/>
                </a:solidFill>
                <a:latin typeface="Quicksand"/>
                <a:ea typeface="Quicksand"/>
                <a:cs typeface="Quicksand"/>
                <a:sym typeface="Quicksand"/>
              </a:rPr>
              <a:t>Framework pour développement Web en Python</a:t>
            </a:r>
            <a:endParaRPr sz="2100">
              <a:solidFill>
                <a:schemeClr val="accent3"/>
              </a:solidFill>
              <a:latin typeface="Quicksand"/>
              <a:ea typeface="Quicksand"/>
              <a:cs typeface="Quicksand"/>
              <a:sym typeface="Quicksand"/>
            </a:endParaRPr>
          </a:p>
        </p:txBody>
      </p:sp>
      <p:sp>
        <p:nvSpPr>
          <p:cNvPr id="716" name="Google Shape;716;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angle 1"/>
          <p:cNvSpPr/>
          <p:nvPr/>
        </p:nvSpPr>
        <p:spPr>
          <a:xfrm>
            <a:off x="519800" y="1118884"/>
            <a:ext cx="3010761" cy="415498"/>
          </a:xfrm>
          <a:prstGeom prst="rect">
            <a:avLst/>
          </a:prstGeom>
        </p:spPr>
        <p:txBody>
          <a:bodyPr wrap="none">
            <a:spAutoFit/>
          </a:bodyPr>
          <a:lstStyle/>
          <a:p>
            <a:pPr lvl="0"/>
            <a:r>
              <a:rPr lang="fr-FR" sz="2100" b="1" u="sng" dirty="0">
                <a:solidFill>
                  <a:schemeClr val="accent3"/>
                </a:solidFill>
                <a:latin typeface="Quicksand"/>
                <a:ea typeface="Quicksand"/>
                <a:cs typeface="Quicksand"/>
                <a:sym typeface="Quicksand"/>
              </a:rPr>
              <a:t>→ Partie </a:t>
            </a:r>
            <a:r>
              <a:rPr lang="fr-FR" sz="2100" b="1" u="sng" dirty="0" smtClean="0">
                <a:solidFill>
                  <a:schemeClr val="accent3"/>
                </a:solidFill>
                <a:latin typeface="Quicksand"/>
                <a:ea typeface="Quicksand"/>
                <a:cs typeface="Quicksand"/>
                <a:sym typeface="Quicksand"/>
              </a:rPr>
              <a:t>back end(1): </a:t>
            </a:r>
            <a:endParaRPr lang="fr-FR" sz="2100" b="1" u="sng" dirty="0">
              <a:solidFill>
                <a:schemeClr val="accent3"/>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34"/>
          <p:cNvGrpSpPr/>
          <p:nvPr/>
        </p:nvGrpSpPr>
        <p:grpSpPr>
          <a:xfrm>
            <a:off x="2879981" y="287259"/>
            <a:ext cx="3509366" cy="713693"/>
            <a:chOff x="1575694" y="930575"/>
            <a:chExt cx="1989550" cy="713693"/>
          </a:xfrm>
        </p:grpSpPr>
        <p:sp>
          <p:nvSpPr>
            <p:cNvPr id="722" name="Google Shape;722;p34"/>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4"/>
          <p:cNvSpPr txBox="1"/>
          <p:nvPr/>
        </p:nvSpPr>
        <p:spPr>
          <a:xfrm>
            <a:off x="3489375" y="211050"/>
            <a:ext cx="4448700" cy="634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000">
                <a:solidFill>
                  <a:schemeClr val="accent3"/>
                </a:solidFill>
                <a:latin typeface="Staatliches"/>
                <a:ea typeface="Staatliches"/>
                <a:cs typeface="Staatliches"/>
                <a:sym typeface="Staatliches"/>
              </a:rPr>
              <a:t>3.outils utilisés</a:t>
            </a:r>
            <a:endParaRPr sz="3000" b="1">
              <a:solidFill>
                <a:srgbClr val="022576"/>
              </a:solidFill>
              <a:latin typeface="Titillium Web"/>
              <a:ea typeface="Titillium Web"/>
              <a:cs typeface="Titillium Web"/>
              <a:sym typeface="Titillium Web"/>
            </a:endParaRPr>
          </a:p>
        </p:txBody>
      </p:sp>
      <p:pic>
        <p:nvPicPr>
          <p:cNvPr id="725" name="Google Shape;725;p34" descr="SQLAlchemy-logo.png — Quintagroup"/>
          <p:cNvPicPr preferRelativeResize="0"/>
          <p:nvPr/>
        </p:nvPicPr>
        <p:blipFill>
          <a:blip r:embed="rId3">
            <a:alphaModFix/>
          </a:blip>
          <a:stretch>
            <a:fillRect/>
          </a:stretch>
        </p:blipFill>
        <p:spPr>
          <a:xfrm>
            <a:off x="5749184" y="1990729"/>
            <a:ext cx="2807600" cy="590100"/>
          </a:xfrm>
          <a:prstGeom prst="rect">
            <a:avLst/>
          </a:prstGeom>
          <a:noFill/>
          <a:ln>
            <a:noFill/>
          </a:ln>
        </p:spPr>
      </p:pic>
      <p:sp>
        <p:nvSpPr>
          <p:cNvPr id="726" name="Google Shape;726;p34"/>
          <p:cNvSpPr txBox="1"/>
          <p:nvPr/>
        </p:nvSpPr>
        <p:spPr>
          <a:xfrm>
            <a:off x="195038" y="1694700"/>
            <a:ext cx="4866900" cy="30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dirty="0">
                <a:solidFill>
                  <a:schemeClr val="accent3"/>
                </a:solidFill>
                <a:latin typeface="Quicksand"/>
                <a:ea typeface="Quicksand"/>
                <a:cs typeface="Quicksand"/>
                <a:sym typeface="Quicksand"/>
              </a:rPr>
              <a:t>SQLAlchemy :</a:t>
            </a: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dirty="0">
                <a:solidFill>
                  <a:schemeClr val="accent3"/>
                </a:solidFill>
                <a:latin typeface="Quicksand"/>
                <a:ea typeface="Quicksand"/>
                <a:cs typeface="Quicksand"/>
                <a:sym typeface="Quicksand"/>
              </a:rPr>
              <a:t>Une boîte à outils de base de données écrite en Python</a:t>
            </a: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b="1" u="sng" dirty="0">
                <a:solidFill>
                  <a:schemeClr val="accent3"/>
                </a:solidFill>
                <a:latin typeface="Quicksand"/>
                <a:ea typeface="Quicksand"/>
                <a:cs typeface="Quicksand"/>
                <a:sym typeface="Quicksand"/>
              </a:rPr>
              <a:t>SQLite :</a:t>
            </a:r>
            <a:r>
              <a:rPr lang="en" sz="2100" dirty="0">
                <a:solidFill>
                  <a:schemeClr val="accent3"/>
                </a:solidFill>
                <a:latin typeface="Quicksand"/>
                <a:ea typeface="Quicksand"/>
                <a:cs typeface="Quicksand"/>
                <a:sym typeface="Quicksand"/>
              </a:rPr>
              <a:t> </a:t>
            </a: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r>
              <a:rPr lang="en" sz="2100" dirty="0">
                <a:solidFill>
                  <a:schemeClr val="accent3"/>
                </a:solidFill>
                <a:latin typeface="Quicksand"/>
                <a:ea typeface="Quicksand"/>
                <a:cs typeface="Quicksand"/>
                <a:sym typeface="Quicksand"/>
              </a:rPr>
              <a:t>Système de gestion des bases de données </a:t>
            </a:r>
            <a:endParaRPr sz="2100" dirty="0">
              <a:solidFill>
                <a:schemeClr val="accent3"/>
              </a:solidFill>
              <a:latin typeface="Quicksand"/>
              <a:ea typeface="Quicksand"/>
              <a:cs typeface="Quicksand"/>
              <a:sym typeface="Quicksand"/>
            </a:endParaRPr>
          </a:p>
          <a:p>
            <a:pPr marL="0" lvl="0" indent="0" algn="l" rtl="0">
              <a:spcBef>
                <a:spcPts val="0"/>
              </a:spcBef>
              <a:spcAft>
                <a:spcPts val="0"/>
              </a:spcAft>
              <a:buNone/>
            </a:pPr>
            <a:endParaRPr sz="2100" dirty="0">
              <a:solidFill>
                <a:schemeClr val="accent3"/>
              </a:solidFill>
              <a:latin typeface="Quicksand"/>
              <a:ea typeface="Quicksand"/>
              <a:cs typeface="Quicksand"/>
              <a:sym typeface="Quicksand"/>
            </a:endParaRPr>
          </a:p>
        </p:txBody>
      </p:sp>
      <p:pic>
        <p:nvPicPr>
          <p:cNvPr id="727" name="Google Shape;727;p34" descr="Logo SQLite PNG transparents - StickPNG"/>
          <p:cNvPicPr preferRelativeResize="0"/>
          <p:nvPr/>
        </p:nvPicPr>
        <p:blipFill>
          <a:blip r:embed="rId4">
            <a:alphaModFix/>
          </a:blip>
          <a:stretch>
            <a:fillRect/>
          </a:stretch>
        </p:blipFill>
        <p:spPr>
          <a:xfrm>
            <a:off x="5922058" y="3360123"/>
            <a:ext cx="2421775" cy="1077175"/>
          </a:xfrm>
          <a:prstGeom prst="rect">
            <a:avLst/>
          </a:prstGeom>
          <a:noFill/>
          <a:ln>
            <a:noFill/>
          </a:ln>
        </p:spPr>
      </p:pic>
      <p:grpSp>
        <p:nvGrpSpPr>
          <p:cNvPr id="728" name="Google Shape;728;p34"/>
          <p:cNvGrpSpPr/>
          <p:nvPr/>
        </p:nvGrpSpPr>
        <p:grpSpPr>
          <a:xfrm>
            <a:off x="2879981" y="287259"/>
            <a:ext cx="3509366" cy="713693"/>
            <a:chOff x="1575694" y="930575"/>
            <a:chExt cx="1989550" cy="713693"/>
          </a:xfrm>
        </p:grpSpPr>
        <p:sp>
          <p:nvSpPr>
            <p:cNvPr id="729" name="Google Shape;729;p34"/>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4"/>
          <p:cNvSpPr txBox="1"/>
          <p:nvPr/>
        </p:nvSpPr>
        <p:spPr>
          <a:xfrm>
            <a:off x="2347650" y="250800"/>
            <a:ext cx="4448700" cy="634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a:solidFill>
                  <a:schemeClr val="accent3"/>
                </a:solidFill>
                <a:latin typeface="Staatliches"/>
                <a:ea typeface="Staatliches"/>
                <a:cs typeface="Staatliches"/>
                <a:sym typeface="Staatliches"/>
              </a:rPr>
              <a:t>4.	outils utilisés</a:t>
            </a:r>
            <a:endParaRPr sz="3000" b="1">
              <a:solidFill>
                <a:srgbClr val="022576"/>
              </a:solidFill>
              <a:latin typeface="Titillium Web"/>
              <a:ea typeface="Titillium Web"/>
              <a:cs typeface="Titillium Web"/>
              <a:sym typeface="Titillium Web"/>
            </a:endParaRPr>
          </a:p>
        </p:txBody>
      </p:sp>
      <p:sp>
        <p:nvSpPr>
          <p:cNvPr id="732" name="Google Shape;732;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 name="Rectangle 13"/>
          <p:cNvSpPr/>
          <p:nvPr/>
        </p:nvSpPr>
        <p:spPr>
          <a:xfrm>
            <a:off x="159364" y="1069425"/>
            <a:ext cx="3057247" cy="415498"/>
          </a:xfrm>
          <a:prstGeom prst="rect">
            <a:avLst/>
          </a:prstGeom>
        </p:spPr>
        <p:txBody>
          <a:bodyPr wrap="none">
            <a:spAutoFit/>
          </a:bodyPr>
          <a:lstStyle/>
          <a:p>
            <a:pPr lvl="0"/>
            <a:r>
              <a:rPr lang="fr-FR" sz="2100" b="1" u="sng" dirty="0">
                <a:solidFill>
                  <a:schemeClr val="accent3"/>
                </a:solidFill>
                <a:latin typeface="Quicksand"/>
                <a:ea typeface="Quicksand"/>
                <a:cs typeface="Quicksand"/>
                <a:sym typeface="Quicksand"/>
              </a:rPr>
              <a:t>→ Partie </a:t>
            </a:r>
            <a:r>
              <a:rPr lang="fr-FR" sz="2100" b="1" u="sng" dirty="0" smtClean="0">
                <a:solidFill>
                  <a:schemeClr val="accent3"/>
                </a:solidFill>
                <a:latin typeface="Quicksand"/>
                <a:ea typeface="Quicksand"/>
                <a:cs typeface="Quicksand"/>
                <a:sym typeface="Quicksand"/>
              </a:rPr>
              <a:t>back end(2): </a:t>
            </a:r>
            <a:endParaRPr lang="fr-FR" sz="2100" b="1" u="sng" dirty="0">
              <a:solidFill>
                <a:schemeClr val="accent3"/>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903</Words>
  <Application>Microsoft Office PowerPoint</Application>
  <PresentationFormat>Affichage à l'écran (16:9)</PresentationFormat>
  <Paragraphs>133</Paragraphs>
  <Slides>21</Slides>
  <Notes>21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21</vt:i4>
      </vt:variant>
    </vt:vector>
  </HeadingPairs>
  <TitlesOfParts>
    <vt:vector size="34" baseType="lpstr">
      <vt:lpstr>Quicksand</vt:lpstr>
      <vt:lpstr>Josefin Sans</vt:lpstr>
      <vt:lpstr>Josefin Slab</vt:lpstr>
      <vt:lpstr>Abel</vt:lpstr>
      <vt:lpstr>Titillium Web Light</vt:lpstr>
      <vt:lpstr>Roboto</vt:lpstr>
      <vt:lpstr>Anaheim</vt:lpstr>
      <vt:lpstr>Unica One</vt:lpstr>
      <vt:lpstr>Staatliches</vt:lpstr>
      <vt:lpstr>Arial</vt:lpstr>
      <vt:lpstr>Titillium Web</vt:lpstr>
      <vt:lpstr>Anton</vt:lpstr>
      <vt:lpstr>Economy Thesis by Slidesgo</vt:lpstr>
      <vt:lpstr>Projet Cloudification: Bank Customer churn</vt:lpstr>
      <vt:lpstr>01  Introduction</vt:lpstr>
      <vt:lpstr>Introduction</vt:lpstr>
      <vt:lpstr>    Il est beaucoup plus coûteux de signer un nouveau client que de conserver un client existant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Automatisation du déploiement avec kubernetes</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Cloudification</dc:title>
  <cp:lastModifiedBy>Nada Haj Taieb</cp:lastModifiedBy>
  <cp:revision>8</cp:revision>
  <dcterms:modified xsi:type="dcterms:W3CDTF">2020-11-11T14:24:29Z</dcterms:modified>
</cp:coreProperties>
</file>