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68" r:id="rId17"/>
    <p:sldId id="272" r:id="rId18"/>
    <p:sldId id="273" r:id="rId19"/>
  </p:sldIdLst>
  <p:sldSz cx="9144000" cy="5143500" type="screen16x9"/>
  <p:notesSz cx="6858000" cy="9144000"/>
  <p:embeddedFontLst>
    <p:embeddedFont>
      <p:font typeface="Proxima Nova" charset="0"/>
      <p:regular r:id="rId21"/>
      <p:bold r:id="rId22"/>
      <p:italic r:id="rId23"/>
      <p:boldItalic r:id="rId24"/>
    </p:embeddedFont>
    <p:embeddedFont>
      <p:font typeface="Cairo" charset="-78"/>
      <p:regular r:id="rId25"/>
      <p:bold r:id="rId26"/>
    </p:embeddedFont>
    <p:embeddedFont>
      <p:font typeface="Cairo Black" charset="-78"/>
      <p:bold r:id="rId27"/>
    </p:embeddedFont>
    <p:embeddedFont>
      <p:font typeface="Cairo ExtraBold" charset="-78"/>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EF8493F-C48D-42BB-8A6E-6509A7F4C4A0}">
  <a:tblStyle styleId="{7EF8493F-C48D-42BB-8A6E-6509A7F4C4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7670392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42e3e7cd_1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42e3e7c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5f4b554c_0_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5f4b554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bab3a369_1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42e3e7cd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42e3e7cd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d4400e73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d4400e73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9c40d9f9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9c40d9f9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b9a3abeb_0_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b9a3abe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9c40d9f9_0_2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9c40d9f9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0d6da85bb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0d6da85b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42e3e7c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42e3e7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file:///C:\Users\hp\Desktop\Content%20Plan.xlsx"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5"/>
          <p:cNvPicPr preferRelativeResize="0"/>
          <p:nvPr/>
        </p:nvPicPr>
        <p:blipFill rotWithShape="1">
          <a:blip r:embed="rId3">
            <a:alphaModFix/>
          </a:blip>
          <a:srcRect t="29" b="29"/>
          <a:stretch/>
        </p:blipFill>
        <p:spPr>
          <a:xfrm>
            <a:off x="0" y="0"/>
            <a:ext cx="9144002" cy="5143502"/>
          </a:xfrm>
          <a:prstGeom prst="rect">
            <a:avLst/>
          </a:prstGeom>
          <a:noFill/>
          <a:ln>
            <a:noFill/>
          </a:ln>
        </p:spPr>
      </p:pic>
      <p:sp>
        <p:nvSpPr>
          <p:cNvPr id="105" name="Google Shape;105;p25"/>
          <p:cNvSpPr txBox="1">
            <a:spLocks noGrp="1"/>
          </p:cNvSpPr>
          <p:nvPr>
            <p:ph type="ctrTitle"/>
          </p:nvPr>
        </p:nvSpPr>
        <p:spPr>
          <a:xfrm>
            <a:off x="-363500" y="1777500"/>
            <a:ext cx="8123100" cy="1588500"/>
          </a:xfrm>
          <a:prstGeom prst="rect">
            <a:avLst/>
          </a:prstGeom>
        </p:spPr>
        <p:txBody>
          <a:bodyPr spcFirstLastPara="1" wrap="square" lIns="91425" tIns="91425" rIns="91425" bIns="91425" anchor="b" anchorCtr="0">
            <a:noAutofit/>
          </a:bodyPr>
          <a:lstStyle/>
          <a:p>
            <a:pPr marL="0" lvl="0" indent="0" algn="r" rtl="1">
              <a:spcBef>
                <a:spcPts val="0"/>
              </a:spcBef>
              <a:spcAft>
                <a:spcPts val="0"/>
              </a:spcAft>
              <a:buNone/>
            </a:pPr>
            <a:r>
              <a:rPr lang="en" sz="6000" b="1">
                <a:highlight>
                  <a:schemeClr val="accent5"/>
                </a:highlight>
              </a:rPr>
              <a:t>مؤسسة "براعم الإبداع"</a:t>
            </a:r>
            <a:endParaRPr sz="6000" b="1">
              <a:highlight>
                <a:schemeClr val="accent5"/>
              </a:highlight>
            </a:endParaRPr>
          </a:p>
        </p:txBody>
      </p:sp>
      <p:sp>
        <p:nvSpPr>
          <p:cNvPr id="106" name="Google Shape;106;p25"/>
          <p:cNvSpPr txBox="1">
            <a:spLocks noGrp="1"/>
          </p:cNvSpPr>
          <p:nvPr>
            <p:ph type="subTitle" idx="1"/>
          </p:nvPr>
        </p:nvSpPr>
        <p:spPr>
          <a:xfrm>
            <a:off x="789125" y="3322488"/>
            <a:ext cx="8123100" cy="63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highlight>
                  <a:schemeClr val="dk2"/>
                </a:highlight>
              </a:rPr>
              <a:t>Content strategy </a:t>
            </a:r>
            <a:endParaRPr sz="3600">
              <a:highlight>
                <a:schemeClr val="dk2"/>
              </a:highlight>
            </a:endParaRPr>
          </a:p>
        </p:txBody>
      </p:sp>
      <p:cxnSp>
        <p:nvCxnSpPr>
          <p:cNvPr id="107" name="Google Shape;107;p25"/>
          <p:cNvCxnSpPr/>
          <p:nvPr/>
        </p:nvCxnSpPr>
        <p:spPr>
          <a:xfrm>
            <a:off x="615150" y="2998025"/>
            <a:ext cx="5004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4"/>
          <p:cNvSpPr txBox="1">
            <a:spLocks noGrp="1"/>
          </p:cNvSpPr>
          <p:nvPr>
            <p:ph type="title" idx="4294967295"/>
          </p:nvPr>
        </p:nvSpPr>
        <p:spPr>
          <a:xfrm>
            <a:off x="376950" y="1154825"/>
            <a:ext cx="3890100" cy="3725400"/>
          </a:xfrm>
          <a:prstGeom prst="rect">
            <a:avLst/>
          </a:prstGeom>
        </p:spPr>
        <p:txBody>
          <a:bodyPr spcFirstLastPara="1" wrap="square" lIns="91425" tIns="91425" rIns="91425" bIns="91425" anchor="ctr" anchorCtr="0">
            <a:noAutofit/>
          </a:bodyPr>
          <a:lstStyle/>
          <a:p>
            <a:pPr marL="0" lvl="0" indent="0" algn="r" rtl="1">
              <a:lnSpc>
                <a:spcPct val="115000"/>
              </a:lnSpc>
              <a:spcBef>
                <a:spcPts val="0"/>
              </a:spcBef>
              <a:spcAft>
                <a:spcPts val="0"/>
              </a:spcAft>
              <a:buNone/>
            </a:pPr>
            <a:r>
              <a:rPr lang="en" sz="2000" dirty="0">
                <a:solidFill>
                  <a:srgbClr val="000000"/>
                </a:solidFill>
                <a:latin typeface="Cairo ExtraBold"/>
                <a:ea typeface="Cairo ExtraBold"/>
                <a:cs typeface="Cairo ExtraBold"/>
                <a:sym typeface="Cairo ExtraBold"/>
              </a:rPr>
              <a:t>تحليل السوق</a:t>
            </a:r>
            <a:endParaRPr sz="2000" dirty="0">
              <a:solidFill>
                <a:srgbClr val="000000"/>
              </a:solidFill>
              <a:latin typeface="Cairo ExtraBold"/>
              <a:ea typeface="Cairo ExtraBold"/>
              <a:cs typeface="Cairo ExtraBold"/>
              <a:sym typeface="Cairo ExtraBold"/>
            </a:endParaRPr>
          </a:p>
          <a:p>
            <a:pPr marL="0" lvl="0" indent="0" algn="r" rtl="1">
              <a:lnSpc>
                <a:spcPct val="115000"/>
              </a:lnSpc>
              <a:spcBef>
                <a:spcPts val="0"/>
              </a:spcBef>
              <a:spcAft>
                <a:spcPts val="0"/>
              </a:spcAft>
              <a:buNone/>
            </a:pPr>
            <a:endParaRPr sz="1100" dirty="0">
              <a:solidFill>
                <a:srgbClr val="000000"/>
              </a:solidFill>
              <a:latin typeface="Arial"/>
              <a:ea typeface="Arial"/>
              <a:cs typeface="Arial"/>
              <a:sym typeface="Arial"/>
            </a:endParaRPr>
          </a:p>
          <a:p>
            <a:pPr marL="0" lvl="0" indent="0" algn="r" rtl="1">
              <a:lnSpc>
                <a:spcPct val="115000"/>
              </a:lnSpc>
              <a:spcBef>
                <a:spcPts val="0"/>
              </a:spcBef>
              <a:spcAft>
                <a:spcPts val="0"/>
              </a:spcAft>
              <a:buNone/>
            </a:pPr>
            <a:endParaRPr sz="1200" b="1" dirty="0">
              <a:solidFill>
                <a:srgbClr val="000000"/>
              </a:solidFill>
              <a:latin typeface="Cairo"/>
              <a:ea typeface="Cairo"/>
              <a:cs typeface="Cairo"/>
              <a:sym typeface="Cairo"/>
            </a:endParaRPr>
          </a:p>
          <a:p>
            <a:pPr marL="0" lvl="0" indent="0" algn="r" rtl="1">
              <a:lnSpc>
                <a:spcPct val="115000"/>
              </a:lnSpc>
              <a:spcBef>
                <a:spcPts val="0"/>
              </a:spcBef>
              <a:spcAft>
                <a:spcPts val="0"/>
              </a:spcAft>
              <a:buNone/>
            </a:pPr>
            <a:r>
              <a:rPr lang="en" sz="1200" b="1" dirty="0">
                <a:solidFill>
                  <a:srgbClr val="000000"/>
                </a:solidFill>
                <a:latin typeface="Cairo"/>
                <a:ea typeface="Cairo"/>
                <a:cs typeface="Cairo"/>
                <a:sym typeface="Cairo"/>
              </a:rPr>
              <a:t>السوق الذي يستهدفه "براعم الإبداع" يشهد نمواً متزايداً، خاصة مع التركيز المتزايد على تطوير التعليم الإبداعي. </a:t>
            </a:r>
            <a:endParaRPr sz="1200" b="1" dirty="0">
              <a:solidFill>
                <a:srgbClr val="000000"/>
              </a:solidFill>
              <a:latin typeface="Cairo"/>
              <a:ea typeface="Cairo"/>
              <a:cs typeface="Cairo"/>
              <a:sym typeface="Cairo"/>
            </a:endParaRPr>
          </a:p>
          <a:p>
            <a:pPr marL="0" lvl="0" indent="0" algn="r" rtl="1">
              <a:lnSpc>
                <a:spcPct val="115000"/>
              </a:lnSpc>
              <a:spcBef>
                <a:spcPts val="0"/>
              </a:spcBef>
              <a:spcAft>
                <a:spcPts val="0"/>
              </a:spcAft>
              <a:buNone/>
            </a:pPr>
            <a:endParaRPr sz="1200" b="1" dirty="0">
              <a:solidFill>
                <a:srgbClr val="000000"/>
              </a:solidFill>
              <a:latin typeface="Cairo"/>
              <a:ea typeface="Cairo"/>
              <a:cs typeface="Cairo"/>
              <a:sym typeface="Cairo"/>
            </a:endParaRPr>
          </a:p>
          <a:p>
            <a:pPr marL="0" lvl="0" indent="0" algn="r" rtl="1">
              <a:lnSpc>
                <a:spcPct val="115000"/>
              </a:lnSpc>
              <a:spcBef>
                <a:spcPts val="0"/>
              </a:spcBef>
              <a:spcAft>
                <a:spcPts val="0"/>
              </a:spcAft>
              <a:buNone/>
            </a:pPr>
            <a:r>
              <a:rPr lang="en" sz="1200" b="1" dirty="0">
                <a:solidFill>
                  <a:srgbClr val="000000"/>
                </a:solidFill>
                <a:latin typeface="Cairo"/>
                <a:ea typeface="Cairo"/>
                <a:cs typeface="Cairo"/>
                <a:sym typeface="Cairo"/>
              </a:rPr>
              <a:t>مع تزايد الاهتمام بتعليم الأطفال بشكل مبتكر ودمج التقنيات الحديثة في التعليم، فإن الطلب على الأدوات التي تقدمها "براعم الإبداع" يتزايد باستمرار. </a:t>
            </a:r>
            <a:endParaRPr sz="1200" b="1" dirty="0">
              <a:solidFill>
                <a:srgbClr val="000000"/>
              </a:solidFill>
              <a:latin typeface="Cairo"/>
              <a:ea typeface="Cairo"/>
              <a:cs typeface="Cairo"/>
              <a:sym typeface="Cairo"/>
            </a:endParaRPr>
          </a:p>
          <a:p>
            <a:pPr marL="0" lvl="0" indent="0" algn="r" rtl="1">
              <a:lnSpc>
                <a:spcPct val="115000"/>
              </a:lnSpc>
              <a:spcBef>
                <a:spcPts val="0"/>
              </a:spcBef>
              <a:spcAft>
                <a:spcPts val="0"/>
              </a:spcAft>
              <a:buNone/>
            </a:pPr>
            <a:endParaRPr sz="1200" b="1" dirty="0">
              <a:solidFill>
                <a:srgbClr val="000000"/>
              </a:solidFill>
              <a:latin typeface="Cairo"/>
              <a:ea typeface="Cairo"/>
              <a:cs typeface="Cairo"/>
              <a:sym typeface="Cairo"/>
            </a:endParaRPr>
          </a:p>
          <a:p>
            <a:pPr marL="0" lvl="0" indent="0" algn="r" rtl="1">
              <a:lnSpc>
                <a:spcPct val="115000"/>
              </a:lnSpc>
              <a:spcBef>
                <a:spcPts val="0"/>
              </a:spcBef>
              <a:spcAft>
                <a:spcPts val="0"/>
              </a:spcAft>
              <a:buNone/>
            </a:pPr>
            <a:endParaRPr sz="1200" b="1" dirty="0">
              <a:solidFill>
                <a:srgbClr val="000000"/>
              </a:solidFill>
              <a:latin typeface="Cairo"/>
              <a:ea typeface="Cairo"/>
              <a:cs typeface="Cairo"/>
              <a:sym typeface="Cairo"/>
            </a:endParaRPr>
          </a:p>
          <a:p>
            <a:pPr marL="0" lvl="0" indent="0" algn="r" rtl="1">
              <a:lnSpc>
                <a:spcPct val="115000"/>
              </a:lnSpc>
              <a:spcBef>
                <a:spcPts val="0"/>
              </a:spcBef>
              <a:spcAft>
                <a:spcPts val="0"/>
              </a:spcAft>
              <a:buNone/>
            </a:pPr>
            <a:r>
              <a:rPr lang="en" sz="1200" b="1" dirty="0">
                <a:solidFill>
                  <a:srgbClr val="000000"/>
                </a:solidFill>
                <a:latin typeface="Cairo"/>
                <a:ea typeface="Cairo"/>
                <a:cs typeface="Cairo"/>
                <a:sym typeface="Cairo"/>
              </a:rPr>
              <a:t>كما يركز السوق الحالي على التعلم عن بعد والمواد التعليمية التي يمكن استخدامها في المنزل، مما يفتح فرصاً كبيرة للعلامات التجارية المتخصصة في هذا المجال.</a:t>
            </a:r>
            <a:endParaRPr sz="1200" b="1" dirty="0">
              <a:solidFill>
                <a:srgbClr val="000000"/>
              </a:solidFill>
              <a:latin typeface="Cairo"/>
              <a:ea typeface="Cairo"/>
              <a:cs typeface="Cairo"/>
              <a:sym typeface="Cairo"/>
            </a:endParaRPr>
          </a:p>
          <a:p>
            <a:pPr marL="0" lvl="0" indent="0" algn="l" rtl="0">
              <a:lnSpc>
                <a:spcPct val="115000"/>
              </a:lnSpc>
              <a:spcBef>
                <a:spcPts val="0"/>
              </a:spcBef>
              <a:spcAft>
                <a:spcPts val="0"/>
              </a:spcAft>
              <a:buNone/>
            </a:pPr>
            <a:endParaRPr sz="1200" b="1" dirty="0">
              <a:solidFill>
                <a:srgbClr val="000000"/>
              </a:solidFill>
              <a:latin typeface="Cairo"/>
              <a:ea typeface="Cairo"/>
              <a:cs typeface="Cairo"/>
              <a:sym typeface="Cairo"/>
            </a:endParaRPr>
          </a:p>
          <a:p>
            <a:pPr marL="0" lvl="0" indent="0" algn="l" rtl="0">
              <a:lnSpc>
                <a:spcPct val="115000"/>
              </a:lnSpc>
              <a:spcBef>
                <a:spcPts val="0"/>
              </a:spcBef>
              <a:spcAft>
                <a:spcPts val="0"/>
              </a:spcAft>
              <a:buNone/>
            </a:pPr>
            <a:endParaRPr sz="1200" b="1" dirty="0">
              <a:solidFill>
                <a:srgbClr val="000000"/>
              </a:solidFill>
              <a:latin typeface="Cairo"/>
              <a:ea typeface="Cairo"/>
              <a:cs typeface="Cairo"/>
              <a:sym typeface="Cairo"/>
            </a:endParaRPr>
          </a:p>
          <a:p>
            <a:pPr marL="0" lvl="0" indent="0" algn="l" rtl="0">
              <a:lnSpc>
                <a:spcPct val="115000"/>
              </a:lnSpc>
              <a:spcBef>
                <a:spcPts val="0"/>
              </a:spcBef>
              <a:spcAft>
                <a:spcPts val="0"/>
              </a:spcAft>
              <a:buNone/>
            </a:pPr>
            <a:endParaRPr sz="1200" b="1" dirty="0">
              <a:solidFill>
                <a:srgbClr val="000000"/>
              </a:solidFill>
              <a:latin typeface="Cairo"/>
              <a:ea typeface="Cairo"/>
              <a:cs typeface="Cairo"/>
              <a:sym typeface="Cairo"/>
            </a:endParaRPr>
          </a:p>
          <a:p>
            <a:pPr marL="0" lvl="0" indent="0" algn="l" rtl="0">
              <a:lnSpc>
                <a:spcPct val="115000"/>
              </a:lnSpc>
              <a:spcBef>
                <a:spcPts val="0"/>
              </a:spcBef>
              <a:spcAft>
                <a:spcPts val="0"/>
              </a:spcAft>
              <a:buNone/>
            </a:pPr>
            <a:endParaRPr sz="1200" b="1" dirty="0">
              <a:solidFill>
                <a:srgbClr val="000000"/>
              </a:solidFill>
              <a:latin typeface="Cairo"/>
              <a:ea typeface="Cairo"/>
              <a:cs typeface="Cairo"/>
              <a:sym typeface="Cairo"/>
            </a:endParaRPr>
          </a:p>
          <a:p>
            <a:pPr marL="0" lvl="0" indent="0" algn="l" rtl="0">
              <a:lnSpc>
                <a:spcPct val="115000"/>
              </a:lnSpc>
              <a:spcBef>
                <a:spcPts val="0"/>
              </a:spcBef>
              <a:spcAft>
                <a:spcPts val="1600"/>
              </a:spcAft>
              <a:buNone/>
            </a:pPr>
            <a:endParaRPr sz="3200" dirty="0"/>
          </a:p>
        </p:txBody>
      </p:sp>
      <p:pic>
        <p:nvPicPr>
          <p:cNvPr id="164" name="Google Shape;164;p34"/>
          <p:cNvPicPr preferRelativeResize="0"/>
          <p:nvPr/>
        </p:nvPicPr>
        <p:blipFill rotWithShape="1">
          <a:blip r:embed="rId3">
            <a:alphaModFix/>
          </a:blip>
          <a:srcRect l="5325" r="5325"/>
          <a:stretch/>
        </p:blipFill>
        <p:spPr>
          <a:xfrm>
            <a:off x="4548455" y="0"/>
            <a:ext cx="4595551"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Our Content Plan</a:t>
            </a:r>
            <a:endParaRPr lang="en-US" b="1" dirty="0"/>
          </a:p>
        </p:txBody>
      </p:sp>
    </p:spTree>
    <p:extLst>
      <p:ext uri="{BB962C8B-B14F-4D97-AF65-F5344CB8AC3E}">
        <p14:creationId xmlns:p14="http://schemas.microsoft.com/office/powerpoint/2010/main" val="3075864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p:cNvGraphicFramePr>
            <a:graphicFrameLocks noChangeAspect="1"/>
          </p:cNvGraphicFramePr>
          <p:nvPr>
            <p:extLst>
              <p:ext uri="{D42A27DB-BD31-4B8C-83A1-F6EECF244321}">
                <p14:modId xmlns:p14="http://schemas.microsoft.com/office/powerpoint/2010/main" val="411000877"/>
              </p:ext>
            </p:extLst>
          </p:nvPr>
        </p:nvGraphicFramePr>
        <p:xfrm>
          <a:off x="373225" y="420053"/>
          <a:ext cx="8453535" cy="4444954"/>
        </p:xfrm>
        <a:graphic>
          <a:graphicData uri="http://schemas.openxmlformats.org/presentationml/2006/ole">
            <mc:AlternateContent xmlns:mc="http://schemas.openxmlformats.org/markup-compatibility/2006">
              <mc:Choice xmlns:v="urn:schemas-microsoft-com:vml" Requires="v">
                <p:oleObj spid="_x0000_s1027" name="Worksheet" r:id="rId3" imgW="11410826" imgH="11439378" progId="Excel.Sheet.12">
                  <p:link updateAutomatic="1"/>
                </p:oleObj>
              </mc:Choice>
              <mc:Fallback>
                <p:oleObj name="Worksheet" r:id="rId3" imgW="11410826" imgH="11439378" progId="Excel.Sheet.12">
                  <p:link updateAutomatic="1"/>
                  <p:pic>
                    <p:nvPicPr>
                      <p:cNvPr id="0" name=""/>
                      <p:cNvPicPr/>
                      <p:nvPr/>
                    </p:nvPicPr>
                    <p:blipFill>
                      <a:blip r:embed="rId4"/>
                      <a:stretch>
                        <a:fillRect/>
                      </a:stretch>
                    </p:blipFill>
                    <p:spPr>
                      <a:xfrm>
                        <a:off x="373225" y="420053"/>
                        <a:ext cx="8453535" cy="4444954"/>
                      </a:xfrm>
                      <a:prstGeom prst="rect">
                        <a:avLst/>
                      </a:prstGeom>
                    </p:spPr>
                  </p:pic>
                </p:oleObj>
              </mc:Fallback>
            </mc:AlternateContent>
          </a:graphicData>
        </a:graphic>
      </p:graphicFrame>
    </p:spTree>
    <p:extLst>
      <p:ext uri="{BB962C8B-B14F-4D97-AF65-F5344CB8AC3E}">
        <p14:creationId xmlns:p14="http://schemas.microsoft.com/office/powerpoint/2010/main" val="2822741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500" y="737119"/>
            <a:ext cx="4129962" cy="4129962"/>
          </a:xfrm>
          <a:prstGeom prst="rect">
            <a:avLst/>
          </a:prstGeom>
        </p:spPr>
      </p:pic>
      <p:sp>
        <p:nvSpPr>
          <p:cNvPr id="5" name="TextBox 4"/>
          <p:cNvSpPr txBox="1"/>
          <p:nvPr/>
        </p:nvSpPr>
        <p:spPr>
          <a:xfrm>
            <a:off x="317241" y="662473"/>
            <a:ext cx="1716832" cy="369332"/>
          </a:xfrm>
          <a:prstGeom prst="rect">
            <a:avLst/>
          </a:prstGeom>
          <a:solidFill>
            <a:schemeClr val="bg1"/>
          </a:solidFill>
        </p:spPr>
        <p:txBody>
          <a:bodyPr wrap="square" rtlCol="0">
            <a:spAutoFit/>
          </a:bodyPr>
          <a:lstStyle/>
          <a:p>
            <a:r>
              <a:rPr lang="en-US" sz="1800" b="1" dirty="0" smtClean="0"/>
              <a:t>AI Generator</a:t>
            </a:r>
            <a:endParaRPr lang="en-US" sz="1800" b="1" dirty="0"/>
          </a:p>
        </p:txBody>
      </p:sp>
    </p:spTree>
    <p:extLst>
      <p:ext uri="{BB962C8B-B14F-4D97-AF65-F5344CB8AC3E}">
        <p14:creationId xmlns:p14="http://schemas.microsoft.com/office/powerpoint/2010/main" val="2003414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0156" y="0"/>
            <a:ext cx="3053844" cy="708820"/>
          </a:xfrm>
        </p:spPr>
        <p:txBody>
          <a:bodyPr/>
          <a:lstStyle/>
          <a:p>
            <a:pPr algn="r"/>
            <a:r>
              <a:rPr lang="ar-EG" dirty="0" smtClean="0"/>
              <a:t>اعلان ممول</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857250"/>
            <a:ext cx="6858000" cy="3429000"/>
          </a:xfrm>
          <a:prstGeom prst="rect">
            <a:avLst/>
          </a:prstGeom>
        </p:spPr>
      </p:pic>
    </p:spTree>
    <p:extLst>
      <p:ext uri="{BB962C8B-B14F-4D97-AF65-F5344CB8AC3E}">
        <p14:creationId xmlns:p14="http://schemas.microsoft.com/office/powerpoint/2010/main" val="163855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747712"/>
            <a:ext cx="6858000" cy="3648075"/>
          </a:xfrm>
          <a:prstGeom prst="rect">
            <a:avLst/>
          </a:prstGeom>
        </p:spPr>
      </p:pic>
    </p:spTree>
    <p:extLst>
      <p:ext uri="{BB962C8B-B14F-4D97-AF65-F5344CB8AC3E}">
        <p14:creationId xmlns:p14="http://schemas.microsoft.com/office/powerpoint/2010/main" val="3759017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Tree>
    <p:extLst>
      <p:ext uri="{BB962C8B-B14F-4D97-AF65-F5344CB8AC3E}">
        <p14:creationId xmlns:p14="http://schemas.microsoft.com/office/powerpoint/2010/main" val="1712465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45" y="363894"/>
            <a:ext cx="8123100" cy="778800"/>
          </a:xfrm>
        </p:spPr>
        <p:txBody>
          <a:bodyPr/>
          <a:lstStyle/>
          <a:p>
            <a:r>
              <a:rPr lang="en-US" sz="4800" dirty="0" smtClean="0"/>
              <a:t>KPIs</a:t>
            </a:r>
            <a:endParaRPr lang="en-US" dirty="0"/>
          </a:p>
        </p:txBody>
      </p:sp>
      <p:sp>
        <p:nvSpPr>
          <p:cNvPr id="3" name="TextBox 2"/>
          <p:cNvSpPr txBox="1"/>
          <p:nvPr/>
        </p:nvSpPr>
        <p:spPr>
          <a:xfrm>
            <a:off x="513185" y="1647758"/>
            <a:ext cx="203407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4800" dirty="0" smtClean="0"/>
              <a:t>CTR </a:t>
            </a:r>
            <a:endParaRPr lang="en-US" sz="4800" dirty="0"/>
          </a:p>
        </p:txBody>
      </p:sp>
      <p:sp>
        <p:nvSpPr>
          <p:cNvPr id="4" name="TextBox 3"/>
          <p:cNvSpPr txBox="1"/>
          <p:nvPr/>
        </p:nvSpPr>
        <p:spPr>
          <a:xfrm>
            <a:off x="513185" y="3214462"/>
            <a:ext cx="3862872" cy="12618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400" b="1" dirty="0" smtClean="0"/>
              <a:t>Engagement</a:t>
            </a:r>
            <a:r>
              <a:rPr lang="en-US" sz="3200" b="1" dirty="0" smtClean="0"/>
              <a:t> Rate </a:t>
            </a:r>
            <a:endParaRPr lang="en-US" sz="3200" b="1" dirty="0"/>
          </a:p>
        </p:txBody>
      </p:sp>
    </p:spTree>
    <p:extLst>
      <p:ext uri="{BB962C8B-B14F-4D97-AF65-F5344CB8AC3E}">
        <p14:creationId xmlns:p14="http://schemas.microsoft.com/office/powerpoint/2010/main" val="2308701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 for improvement!</a:t>
            </a:r>
            <a:endParaRPr lang="en-US" dirty="0"/>
          </a:p>
        </p:txBody>
      </p:sp>
    </p:spTree>
    <p:extLst>
      <p:ext uri="{BB962C8B-B14F-4D97-AF65-F5344CB8AC3E}">
        <p14:creationId xmlns:p14="http://schemas.microsoft.com/office/powerpoint/2010/main" val="1134371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2700">
                <a:latin typeface="Cairo Black"/>
                <a:ea typeface="Cairo Black"/>
                <a:cs typeface="Cairo Black"/>
                <a:sym typeface="Cairo Black"/>
              </a:rPr>
              <a:t>مؤسسة "براعم الإبداع"</a:t>
            </a:r>
            <a:endParaRPr sz="2700">
              <a:latin typeface="Cairo Black"/>
              <a:ea typeface="Cairo Black"/>
              <a:cs typeface="Cairo Black"/>
              <a:sym typeface="Cairo Black"/>
            </a:endParaRPr>
          </a:p>
          <a:p>
            <a:pPr marL="0" lvl="0" indent="0" algn="r" rtl="1">
              <a:spcBef>
                <a:spcPts val="0"/>
              </a:spcBef>
              <a:spcAft>
                <a:spcPts val="0"/>
              </a:spcAft>
              <a:buNone/>
            </a:pPr>
            <a:endParaRPr>
              <a:latin typeface="Cairo Black"/>
              <a:ea typeface="Cairo Black"/>
              <a:cs typeface="Cairo Black"/>
              <a:sym typeface="Cairo Black"/>
            </a:endParaRPr>
          </a:p>
        </p:txBody>
      </p:sp>
      <p:sp>
        <p:nvSpPr>
          <p:cNvPr id="113" name="Google Shape;113;p26"/>
          <p:cNvSpPr txBox="1">
            <a:spLocks noGrp="1"/>
          </p:cNvSpPr>
          <p:nvPr>
            <p:ph type="body" idx="1"/>
          </p:nvPr>
        </p:nvSpPr>
        <p:spPr>
          <a:xfrm>
            <a:off x="311700" y="1113650"/>
            <a:ext cx="8520600" cy="31725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1100" b="1">
                <a:solidFill>
                  <a:srgbClr val="000000"/>
                </a:solidFill>
                <a:latin typeface="Cairo"/>
                <a:ea typeface="Cairo"/>
                <a:cs typeface="Cairo"/>
                <a:sym typeface="Cairo"/>
              </a:rPr>
              <a:t>"براعم الإبداع" حضانة متخصصة في تعزيز الإبداع وتطوير المهارات التعليمية للأطفال من خلال تقديم مجموعة متنوعة من الأدوات والمنتجات التعليمية المبتكرة. يهدف البراند إلى تمكين الأطفال وتنمية خيالهم ليصبحوا قادة المستقبل. يقدم "براعم الإبداع" حلولاً إبداعية تلهم الأطفال والأهالي على حد سواء للمشاركة في أنشطة تعليمية ممتعة تعزز من قدراتهم العقلية والإبداعية.</a:t>
            </a:r>
            <a:endParaRPr sz="1100" b="1">
              <a:solidFill>
                <a:srgbClr val="000000"/>
              </a:solidFill>
              <a:latin typeface="Cairo"/>
              <a:ea typeface="Cairo"/>
              <a:cs typeface="Cairo"/>
              <a:sym typeface="Cairo"/>
            </a:endParaRPr>
          </a:p>
          <a:p>
            <a:pPr marL="0" lvl="0" indent="0" algn="r" rtl="1">
              <a:spcBef>
                <a:spcPts val="0"/>
              </a:spcBef>
              <a:spcAft>
                <a:spcPts val="0"/>
              </a:spcAft>
              <a:buNone/>
            </a:pPr>
            <a:endParaRPr sz="1100" b="1">
              <a:solidFill>
                <a:srgbClr val="000000"/>
              </a:solidFill>
              <a:latin typeface="Cairo"/>
              <a:ea typeface="Cairo"/>
              <a:cs typeface="Cairo"/>
              <a:sym typeface="Cairo"/>
            </a:endParaRPr>
          </a:p>
          <a:p>
            <a:pPr marL="0" lvl="0" indent="0" algn="r" rtl="1">
              <a:spcBef>
                <a:spcPts val="0"/>
              </a:spcBef>
              <a:spcAft>
                <a:spcPts val="0"/>
              </a:spcAft>
              <a:buNone/>
            </a:pPr>
            <a:r>
              <a:rPr lang="en" sz="1700" b="1">
                <a:solidFill>
                  <a:schemeClr val="accent5"/>
                </a:solidFill>
                <a:latin typeface="Cairo"/>
                <a:ea typeface="Cairo"/>
                <a:cs typeface="Cairo"/>
                <a:sym typeface="Cairo"/>
              </a:rPr>
              <a:t>الخدمات:</a:t>
            </a:r>
            <a:endParaRPr sz="1700" b="1">
              <a:solidFill>
                <a:schemeClr val="accent5"/>
              </a:solidFill>
              <a:latin typeface="Cairo"/>
              <a:ea typeface="Cairo"/>
              <a:cs typeface="Cairo"/>
              <a:sym typeface="Cairo"/>
            </a:endParaRPr>
          </a:p>
          <a:p>
            <a:pPr marL="0" lvl="0" indent="0" algn="r" rtl="1">
              <a:spcBef>
                <a:spcPts val="0"/>
              </a:spcBef>
              <a:spcAft>
                <a:spcPts val="0"/>
              </a:spcAft>
              <a:buNone/>
            </a:pPr>
            <a:r>
              <a:rPr lang="en" sz="1100" b="1">
                <a:solidFill>
                  <a:srgbClr val="000000"/>
                </a:solidFill>
                <a:latin typeface="Cairo"/>
                <a:ea typeface="Cairo"/>
                <a:cs typeface="Cairo"/>
                <a:sym typeface="Cairo"/>
              </a:rPr>
              <a:t>1. برامج التعليم المبكر:</a:t>
            </a:r>
            <a:endParaRPr sz="1100" b="1">
              <a:solidFill>
                <a:srgbClr val="000000"/>
              </a:solidFill>
              <a:latin typeface="Cairo"/>
              <a:ea typeface="Cairo"/>
              <a:cs typeface="Cairo"/>
              <a:sym typeface="Cairo"/>
            </a:endParaRPr>
          </a:p>
          <a:p>
            <a:pPr marL="0" lvl="0" indent="0" algn="r" rtl="1">
              <a:spcBef>
                <a:spcPts val="0"/>
              </a:spcBef>
              <a:spcAft>
                <a:spcPts val="0"/>
              </a:spcAft>
              <a:buNone/>
            </a:pPr>
            <a:r>
              <a:rPr lang="en" sz="1100" b="1">
                <a:solidFill>
                  <a:srgbClr val="000000"/>
                </a:solidFill>
                <a:latin typeface="Cairo"/>
                <a:ea typeface="Cairo"/>
                <a:cs typeface="Cairo"/>
                <a:sym typeface="Cairo"/>
              </a:rPr>
              <a:t>تقدم الحضانة برامج تعليمية متطورة مصممة خصيصًا لتنمية مهارات الأطفال الفكرية والحسية منذ الصغر. تركز هذه البرامج على بناء أسس القراءة، الكتابة، الحساب، واللغة من خلال أنشطة تعليمية ممتعة</a:t>
            </a:r>
            <a:endParaRPr sz="1100" b="1">
              <a:solidFill>
                <a:srgbClr val="000000"/>
              </a:solidFill>
              <a:latin typeface="Cairo"/>
              <a:ea typeface="Cairo"/>
              <a:cs typeface="Cairo"/>
              <a:sym typeface="Cairo"/>
            </a:endParaRPr>
          </a:p>
          <a:p>
            <a:pPr marL="0" lvl="0" indent="0" algn="r" rtl="1">
              <a:spcBef>
                <a:spcPts val="0"/>
              </a:spcBef>
              <a:spcAft>
                <a:spcPts val="0"/>
              </a:spcAft>
              <a:buNone/>
            </a:pPr>
            <a:r>
              <a:rPr lang="en" sz="1100" b="1">
                <a:solidFill>
                  <a:srgbClr val="000000"/>
                </a:solidFill>
                <a:latin typeface="Cairo"/>
                <a:ea typeface="Cairo"/>
                <a:cs typeface="Cairo"/>
                <a:sym typeface="Cairo"/>
              </a:rPr>
              <a:t>2. أنشطة الإبداع والتطوير الفني:</a:t>
            </a:r>
            <a:endParaRPr sz="1100" b="1">
              <a:solidFill>
                <a:srgbClr val="000000"/>
              </a:solidFill>
              <a:latin typeface="Cairo"/>
              <a:ea typeface="Cairo"/>
              <a:cs typeface="Cairo"/>
              <a:sym typeface="Cairo"/>
            </a:endParaRPr>
          </a:p>
          <a:p>
            <a:pPr marL="0" lvl="0" indent="0" algn="r" rtl="1">
              <a:spcBef>
                <a:spcPts val="0"/>
              </a:spcBef>
              <a:spcAft>
                <a:spcPts val="0"/>
              </a:spcAft>
              <a:buNone/>
            </a:pPr>
            <a:r>
              <a:rPr lang="en" sz="1100" b="1">
                <a:solidFill>
                  <a:srgbClr val="000000"/>
                </a:solidFill>
                <a:latin typeface="Cairo"/>
                <a:ea typeface="Cairo"/>
                <a:cs typeface="Cairo"/>
                <a:sym typeface="Cairo"/>
              </a:rPr>
              <a:t>تُعنى الحضانة بتطوير الإبداع لدى الأطفال من خلال أنشطة فنية مثل الرسم، التلوين، والأشغال اليدوية. تُساهم هذه الأنشطة في تعزيز الخيال وتنمية المهارات الحركية الدقيقة.</a:t>
            </a:r>
            <a:endParaRPr sz="1100" b="1">
              <a:solidFill>
                <a:srgbClr val="000000"/>
              </a:solidFill>
              <a:latin typeface="Cairo"/>
              <a:ea typeface="Cairo"/>
              <a:cs typeface="Cairo"/>
              <a:sym typeface="Cairo"/>
            </a:endParaRPr>
          </a:p>
          <a:p>
            <a:pPr marL="0" lvl="0" indent="0" algn="r" rtl="1">
              <a:spcBef>
                <a:spcPts val="0"/>
              </a:spcBef>
              <a:spcAft>
                <a:spcPts val="0"/>
              </a:spcAft>
              <a:buNone/>
            </a:pPr>
            <a:r>
              <a:rPr lang="en" sz="1100" b="1">
                <a:solidFill>
                  <a:srgbClr val="000000"/>
                </a:solidFill>
                <a:latin typeface="Cairo"/>
                <a:ea typeface="Cairo"/>
                <a:cs typeface="Cairo"/>
                <a:sym typeface="Cairo"/>
              </a:rPr>
              <a:t>3. الرعاية النهارية الشاملة:</a:t>
            </a:r>
            <a:endParaRPr sz="1100" b="1">
              <a:solidFill>
                <a:srgbClr val="000000"/>
              </a:solidFill>
              <a:latin typeface="Cairo"/>
              <a:ea typeface="Cairo"/>
              <a:cs typeface="Cairo"/>
              <a:sym typeface="Cairo"/>
            </a:endParaRPr>
          </a:p>
          <a:p>
            <a:pPr marL="0" lvl="0" indent="0" algn="r" rtl="1">
              <a:spcBef>
                <a:spcPts val="0"/>
              </a:spcBef>
              <a:spcAft>
                <a:spcPts val="0"/>
              </a:spcAft>
              <a:buNone/>
            </a:pPr>
            <a:r>
              <a:rPr lang="en" sz="1100" b="1">
                <a:solidFill>
                  <a:srgbClr val="000000"/>
                </a:solidFill>
                <a:latin typeface="Cairo"/>
                <a:ea typeface="Cairo"/>
                <a:cs typeface="Cairo"/>
                <a:sym typeface="Cairo"/>
              </a:rPr>
              <a:t>توفر الحضانة بيئة آمنة وداعمة للأطفال من خلال الرعاية النهارية الشاملة، التي تضمن تلبية احتياجاتهم الجسدية والعاطفية طوال اليوم.</a:t>
            </a:r>
            <a:endParaRPr sz="1100" b="1">
              <a:solidFill>
                <a:srgbClr val="000000"/>
              </a:solidFill>
              <a:latin typeface="Cairo"/>
              <a:ea typeface="Cairo"/>
              <a:cs typeface="Cairo"/>
              <a:sym typeface="Cairo"/>
            </a:endParaRPr>
          </a:p>
          <a:p>
            <a:pPr marL="0" lvl="0" indent="0" algn="r" rtl="1">
              <a:spcBef>
                <a:spcPts val="0"/>
              </a:spcBef>
              <a:spcAft>
                <a:spcPts val="0"/>
              </a:spcAft>
              <a:buNone/>
            </a:pPr>
            <a:r>
              <a:rPr lang="en" sz="1100" b="1">
                <a:solidFill>
                  <a:srgbClr val="000000"/>
                </a:solidFill>
                <a:latin typeface="Cairo"/>
                <a:ea typeface="Cairo"/>
                <a:cs typeface="Cairo"/>
                <a:sym typeface="Cairo"/>
              </a:rPr>
              <a:t>4. الأنشطة الحركية والبدنية:</a:t>
            </a:r>
            <a:endParaRPr sz="1100" b="1">
              <a:solidFill>
                <a:srgbClr val="000000"/>
              </a:solidFill>
              <a:latin typeface="Cairo"/>
              <a:ea typeface="Cairo"/>
              <a:cs typeface="Cairo"/>
              <a:sym typeface="Cairo"/>
            </a:endParaRPr>
          </a:p>
          <a:p>
            <a:pPr marL="0" lvl="0" indent="0" algn="r" rtl="1">
              <a:spcBef>
                <a:spcPts val="0"/>
              </a:spcBef>
              <a:spcAft>
                <a:spcPts val="0"/>
              </a:spcAft>
              <a:buNone/>
            </a:pPr>
            <a:r>
              <a:rPr lang="en" sz="1100" b="1">
                <a:solidFill>
                  <a:srgbClr val="000000"/>
                </a:solidFill>
                <a:latin typeface="Cairo"/>
                <a:ea typeface="Cairo"/>
                <a:cs typeface="Cairo"/>
                <a:sym typeface="Cairo"/>
              </a:rPr>
              <a:t>تهتم الحضانة بتطوير القدرات البدنية للأطفال من خلال الألعاب الرياضية والأنشطة الحركية التي تساعد في تعزيز النمو الجسدي والتوازن.</a:t>
            </a:r>
            <a:endParaRPr sz="1100" b="1">
              <a:solidFill>
                <a:srgbClr val="000000"/>
              </a:solidFill>
              <a:latin typeface="Cairo"/>
              <a:ea typeface="Cairo"/>
              <a:cs typeface="Cairo"/>
              <a:sym typeface="Cairo"/>
            </a:endParaRPr>
          </a:p>
          <a:p>
            <a:pPr marL="0" lvl="0" indent="0" algn="r" rtl="1">
              <a:spcBef>
                <a:spcPts val="0"/>
              </a:spcBef>
              <a:spcAft>
                <a:spcPts val="0"/>
              </a:spcAft>
              <a:buNone/>
            </a:pPr>
            <a:r>
              <a:rPr lang="en" sz="1100" b="1">
                <a:solidFill>
                  <a:srgbClr val="000000"/>
                </a:solidFill>
                <a:latin typeface="Cairo"/>
                <a:ea typeface="Cairo"/>
                <a:cs typeface="Cairo"/>
                <a:sym typeface="Cairo"/>
              </a:rPr>
              <a:t>5. تعليم اللغات:</a:t>
            </a:r>
            <a:endParaRPr sz="1100" b="1">
              <a:solidFill>
                <a:srgbClr val="000000"/>
              </a:solidFill>
              <a:latin typeface="Cairo"/>
              <a:ea typeface="Cairo"/>
              <a:cs typeface="Cairo"/>
              <a:sym typeface="Cairo"/>
            </a:endParaRPr>
          </a:p>
          <a:p>
            <a:pPr marL="0" lvl="0" indent="0" algn="r" rtl="1">
              <a:spcBef>
                <a:spcPts val="0"/>
              </a:spcBef>
              <a:spcAft>
                <a:spcPts val="0"/>
              </a:spcAft>
              <a:buNone/>
            </a:pPr>
            <a:r>
              <a:rPr lang="en" sz="1100" b="1">
                <a:solidFill>
                  <a:srgbClr val="000000"/>
                </a:solidFill>
                <a:latin typeface="Cairo"/>
                <a:ea typeface="Cairo"/>
                <a:cs typeface="Cairo"/>
                <a:sym typeface="Cairo"/>
              </a:rPr>
              <a:t>تقدم الحضانة برامج تعليمية في اللغات مثل اللغة الإنجليزية والعربية لتنمية قدرات الأطفال على التواصل في بيئات متعددة الثقافات، مما يسهل عليهم التعلم في المستقبل.</a:t>
            </a:r>
            <a:endParaRPr sz="1100" b="1">
              <a:solidFill>
                <a:srgbClr val="000000"/>
              </a:solidFill>
              <a:latin typeface="Cairo"/>
              <a:ea typeface="Cairo"/>
              <a:cs typeface="Cairo"/>
              <a:sym typeface="Cairo"/>
            </a:endParaRPr>
          </a:p>
          <a:p>
            <a:pPr marL="0" lvl="0" indent="0" algn="r" rtl="1">
              <a:spcBef>
                <a:spcPts val="0"/>
              </a:spcBef>
              <a:spcAft>
                <a:spcPts val="0"/>
              </a:spcAft>
              <a:buNone/>
            </a:pPr>
            <a:endParaRPr sz="1100" b="1">
              <a:solidFill>
                <a:srgbClr val="000000"/>
              </a:solidFill>
              <a:latin typeface="Cairo"/>
              <a:ea typeface="Cairo"/>
              <a:cs typeface="Cairo"/>
              <a:sym typeface="Cairo"/>
            </a:endParaRPr>
          </a:p>
          <a:p>
            <a:pPr marL="0" lvl="0" indent="0" algn="r" rtl="1">
              <a:spcBef>
                <a:spcPts val="0"/>
              </a:spcBef>
              <a:spcAft>
                <a:spcPts val="0"/>
              </a:spcAft>
              <a:buNone/>
            </a:pPr>
            <a:endParaRPr sz="1100" b="1">
              <a:solidFill>
                <a:srgbClr val="000000"/>
              </a:solidFill>
              <a:latin typeface="Cairo"/>
              <a:ea typeface="Cairo"/>
              <a:cs typeface="Cairo"/>
              <a:sym typeface="Cairo"/>
            </a:endParaRPr>
          </a:p>
          <a:p>
            <a:pPr marL="0" lvl="0" indent="0" algn="r" rtl="1">
              <a:spcBef>
                <a:spcPts val="0"/>
              </a:spcBef>
              <a:spcAft>
                <a:spcPts val="0"/>
              </a:spcAft>
              <a:buNone/>
            </a:pPr>
            <a:endParaRPr sz="1100" b="1">
              <a:solidFill>
                <a:srgbClr val="000000"/>
              </a:solidFill>
              <a:latin typeface="Cairo"/>
              <a:ea typeface="Cairo"/>
              <a:cs typeface="Cairo"/>
              <a:sym typeface="Cairo"/>
            </a:endParaRPr>
          </a:p>
          <a:p>
            <a:pPr marL="0" lvl="0" indent="0" algn="r" rtl="1">
              <a:spcBef>
                <a:spcPts val="0"/>
              </a:spcBef>
              <a:spcAft>
                <a:spcPts val="1600"/>
              </a:spcAft>
              <a:buNone/>
            </a:pP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7"/>
          <p:cNvSpPr txBox="1">
            <a:spLocks noGrp="1"/>
          </p:cNvSpPr>
          <p:nvPr>
            <p:ph type="title"/>
          </p:nvPr>
        </p:nvSpPr>
        <p:spPr>
          <a:xfrm>
            <a:off x="265500" y="1816950"/>
            <a:ext cx="4045200" cy="1509600"/>
          </a:xfrm>
          <a:prstGeom prst="rect">
            <a:avLst/>
          </a:prstGeom>
        </p:spPr>
        <p:txBody>
          <a:bodyPr spcFirstLastPara="1" wrap="square" lIns="91425" tIns="91425" rIns="91425" bIns="91425" anchor="b" anchorCtr="0">
            <a:noAutofit/>
          </a:bodyPr>
          <a:lstStyle/>
          <a:p>
            <a:pPr marL="0" lvl="0" indent="0" algn="ctr" rtl="1">
              <a:spcBef>
                <a:spcPts val="0"/>
              </a:spcBef>
              <a:spcAft>
                <a:spcPts val="0"/>
              </a:spcAft>
              <a:buNone/>
            </a:pPr>
            <a:r>
              <a:rPr lang="en" b="1">
                <a:latin typeface="Cairo"/>
                <a:ea typeface="Cairo"/>
                <a:cs typeface="Cairo"/>
                <a:sym typeface="Cairo"/>
              </a:rPr>
              <a:t>Brand Identity (الهوية التجارية)</a:t>
            </a:r>
            <a:endParaRPr/>
          </a:p>
        </p:txBody>
      </p:sp>
      <p:sp>
        <p:nvSpPr>
          <p:cNvPr id="119" name="Google Shape;119;p27"/>
          <p:cNvSpPr txBox="1">
            <a:spLocks noGrp="1"/>
          </p:cNvSpPr>
          <p:nvPr>
            <p:ph type="body" idx="2"/>
          </p:nvPr>
        </p:nvSpPr>
        <p:spPr>
          <a:xfrm>
            <a:off x="4499750" y="2771975"/>
            <a:ext cx="4505400" cy="1722600"/>
          </a:xfrm>
          <a:prstGeom prst="rect">
            <a:avLst/>
          </a:prstGeom>
        </p:spPr>
        <p:txBody>
          <a:bodyPr spcFirstLastPara="1" wrap="square" lIns="91425" tIns="91425" rIns="91425" bIns="91425" anchor="ctr" anchorCtr="0">
            <a:noAutofit/>
          </a:bodyPr>
          <a:lstStyle/>
          <a:p>
            <a:pPr marL="0" lvl="0" indent="0" algn="r" rtl="1">
              <a:spcBef>
                <a:spcPts val="0"/>
              </a:spcBef>
              <a:spcAft>
                <a:spcPts val="0"/>
              </a:spcAft>
              <a:buNone/>
            </a:pPr>
            <a:endParaRPr sz="1400">
              <a:latin typeface="Arial"/>
              <a:ea typeface="Arial"/>
              <a:cs typeface="Arial"/>
              <a:sym typeface="Arial"/>
            </a:endParaRPr>
          </a:p>
          <a:p>
            <a:pPr marL="0" lvl="0" indent="0" algn="r" rtl="1">
              <a:spcBef>
                <a:spcPts val="0"/>
              </a:spcBef>
              <a:spcAft>
                <a:spcPts val="0"/>
              </a:spcAft>
              <a:buNone/>
            </a:pPr>
            <a:r>
              <a:rPr lang="en" sz="1700" b="1">
                <a:latin typeface="Cairo"/>
                <a:ea typeface="Cairo"/>
                <a:cs typeface="Cairo"/>
                <a:sym typeface="Cairo"/>
              </a:rPr>
              <a:t>اسم العلامة التجارية: براعم الإبداع</a:t>
            </a:r>
            <a:endParaRPr sz="1700" b="1">
              <a:latin typeface="Cairo"/>
              <a:ea typeface="Cairo"/>
              <a:cs typeface="Cairo"/>
              <a:sym typeface="Cairo"/>
            </a:endParaRPr>
          </a:p>
          <a:p>
            <a:pPr marL="0" lvl="0" indent="0" algn="r" rtl="1">
              <a:spcBef>
                <a:spcPts val="0"/>
              </a:spcBef>
              <a:spcAft>
                <a:spcPts val="0"/>
              </a:spcAft>
              <a:buNone/>
            </a:pPr>
            <a:endParaRPr sz="1700" b="1">
              <a:latin typeface="Cairo"/>
              <a:ea typeface="Cairo"/>
              <a:cs typeface="Cairo"/>
              <a:sym typeface="Cairo"/>
            </a:endParaRPr>
          </a:p>
          <a:p>
            <a:pPr marL="0" lvl="0" indent="0" algn="r" rtl="1">
              <a:spcBef>
                <a:spcPts val="0"/>
              </a:spcBef>
              <a:spcAft>
                <a:spcPts val="0"/>
              </a:spcAft>
              <a:buNone/>
            </a:pPr>
            <a:r>
              <a:rPr lang="en" sz="1700" b="1">
                <a:latin typeface="Cairo"/>
                <a:ea typeface="Cairo"/>
                <a:cs typeface="Cairo"/>
                <a:sym typeface="Cairo"/>
              </a:rPr>
              <a:t>مجال الصناعة: التعليم، الإبداع، تنمية الطفل</a:t>
            </a:r>
            <a:endParaRPr sz="1700" b="1">
              <a:latin typeface="Cairo"/>
              <a:ea typeface="Cairo"/>
              <a:cs typeface="Cairo"/>
              <a:sym typeface="Cairo"/>
            </a:endParaRPr>
          </a:p>
          <a:p>
            <a:pPr marL="0" lvl="0" indent="0" algn="r" rtl="1">
              <a:spcBef>
                <a:spcPts val="0"/>
              </a:spcBef>
              <a:spcAft>
                <a:spcPts val="0"/>
              </a:spcAft>
              <a:buNone/>
            </a:pPr>
            <a:endParaRPr sz="1700" b="1">
              <a:latin typeface="Cairo"/>
              <a:ea typeface="Cairo"/>
              <a:cs typeface="Cairo"/>
              <a:sym typeface="Cairo"/>
            </a:endParaRPr>
          </a:p>
          <a:p>
            <a:pPr marL="0" lvl="0" indent="0" algn="r" rtl="1">
              <a:spcBef>
                <a:spcPts val="0"/>
              </a:spcBef>
              <a:spcAft>
                <a:spcPts val="0"/>
              </a:spcAft>
              <a:buNone/>
            </a:pPr>
            <a:r>
              <a:rPr lang="en" sz="1700" b="1">
                <a:latin typeface="Cairo"/>
                <a:ea typeface="Cairo"/>
                <a:cs typeface="Cairo"/>
                <a:sym typeface="Cairo"/>
              </a:rPr>
              <a:t>القيم الأساسية: المصداقية، الكفاءة، الأمان، الابتكار</a:t>
            </a:r>
            <a:endParaRPr sz="1700" b="1">
              <a:latin typeface="Cairo"/>
              <a:ea typeface="Cairo"/>
              <a:cs typeface="Cairo"/>
              <a:sym typeface="Cairo"/>
            </a:endParaRPr>
          </a:p>
          <a:p>
            <a:pPr marL="0" lvl="0" indent="0" algn="r" rtl="1">
              <a:spcBef>
                <a:spcPts val="0"/>
              </a:spcBef>
              <a:spcAft>
                <a:spcPts val="0"/>
              </a:spcAft>
              <a:buNone/>
            </a:pPr>
            <a:endParaRPr sz="1700" b="1">
              <a:latin typeface="Cairo"/>
              <a:ea typeface="Cairo"/>
              <a:cs typeface="Cairo"/>
              <a:sym typeface="Cairo"/>
            </a:endParaRPr>
          </a:p>
          <a:p>
            <a:pPr marL="0" lvl="0" indent="0" algn="r" rtl="1">
              <a:spcBef>
                <a:spcPts val="0"/>
              </a:spcBef>
              <a:spcAft>
                <a:spcPts val="0"/>
              </a:spcAft>
              <a:buNone/>
            </a:pPr>
            <a:endParaRPr sz="1700" b="1">
              <a:latin typeface="Cairo"/>
              <a:ea typeface="Cairo"/>
              <a:cs typeface="Cairo"/>
              <a:sym typeface="Cairo"/>
            </a:endParaRPr>
          </a:p>
          <a:p>
            <a:pPr marL="0" lvl="0" indent="0" algn="r" rtl="1">
              <a:spcBef>
                <a:spcPts val="0"/>
              </a:spcBef>
              <a:spcAft>
                <a:spcPts val="0"/>
              </a:spcAft>
              <a:buNone/>
            </a:pPr>
            <a:endParaRPr sz="1100">
              <a:latin typeface="Arial"/>
              <a:ea typeface="Arial"/>
              <a:cs typeface="Arial"/>
              <a:sym typeface="Arial"/>
            </a:endParaRPr>
          </a:p>
          <a:p>
            <a:pPr marL="0" lvl="0" indent="0" algn="r" rtl="1">
              <a:spcBef>
                <a:spcPts val="0"/>
              </a:spcBef>
              <a:spcAft>
                <a:spcPts val="0"/>
              </a:spcAft>
              <a:buNone/>
            </a:pPr>
            <a:endParaRPr sz="1400"/>
          </a:p>
          <a:p>
            <a:pPr marL="0" lvl="0" indent="0" algn="r" rtl="1">
              <a:spcBef>
                <a:spcPts val="1600"/>
              </a:spcBef>
              <a:spcAft>
                <a:spcPts val="0"/>
              </a:spcAft>
              <a:buNone/>
            </a:pPr>
            <a:endParaRPr sz="1100">
              <a:solidFill>
                <a:srgbClr val="000000"/>
              </a:solidFill>
              <a:latin typeface="Arial"/>
              <a:ea typeface="Arial"/>
              <a:cs typeface="Arial"/>
              <a:sym typeface="Arial"/>
            </a:endParaRPr>
          </a:p>
          <a:p>
            <a:pPr marL="0" lvl="0" indent="0" algn="r" rtl="1">
              <a:spcBef>
                <a:spcPts val="0"/>
              </a:spcBef>
              <a:spcAft>
                <a:spcPts val="0"/>
              </a:spcAft>
              <a:buNone/>
            </a:pPr>
            <a:endParaRPr sz="1400">
              <a:solidFill>
                <a:srgbClr val="FF0000"/>
              </a:solidFill>
            </a:endParaRPr>
          </a:p>
          <a:p>
            <a:pPr marL="0" lvl="0" indent="0" algn="r" rtl="1">
              <a:spcBef>
                <a:spcPts val="1600"/>
              </a:spcBef>
              <a:spcAft>
                <a:spcPts val="1600"/>
              </a:spcAft>
              <a:buNone/>
            </a:pP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8"/>
          <p:cNvSpPr txBox="1">
            <a:spLocks noGrp="1"/>
          </p:cNvSpPr>
          <p:nvPr>
            <p:ph type="title"/>
          </p:nvPr>
        </p:nvSpPr>
        <p:spPr>
          <a:xfrm>
            <a:off x="291425" y="276200"/>
            <a:ext cx="8090400" cy="4589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400" b="1">
                <a:solidFill>
                  <a:srgbClr val="000000"/>
                </a:solidFill>
                <a:latin typeface="Arial"/>
                <a:ea typeface="Arial"/>
                <a:cs typeface="Arial"/>
                <a:sym typeface="Arial"/>
              </a:rPr>
              <a:t>Brand </a:t>
            </a:r>
            <a:r>
              <a:rPr lang="en" sz="2400" b="1">
                <a:solidFill>
                  <a:srgbClr val="000000"/>
                </a:solidFill>
                <a:latin typeface="Cairo"/>
                <a:ea typeface="Cairo"/>
                <a:cs typeface="Cairo"/>
                <a:sym typeface="Cairo"/>
              </a:rPr>
              <a:t>Objectives </a:t>
            </a:r>
            <a:endParaRPr sz="2400" b="1">
              <a:solidFill>
                <a:srgbClr val="000000"/>
              </a:solidFill>
              <a:latin typeface="Cairo"/>
              <a:ea typeface="Cairo"/>
              <a:cs typeface="Cairo"/>
              <a:sym typeface="Cairo"/>
            </a:endParaRPr>
          </a:p>
          <a:p>
            <a:pPr marL="457200" lvl="0" indent="-323850" algn="r" rtl="1">
              <a:spcBef>
                <a:spcPts val="0"/>
              </a:spcBef>
              <a:spcAft>
                <a:spcPts val="0"/>
              </a:spcAft>
              <a:buClr>
                <a:srgbClr val="000000"/>
              </a:buClr>
              <a:buSzPts val="1500"/>
              <a:buFont typeface="Cairo"/>
              <a:buChar char="●"/>
            </a:pPr>
            <a:r>
              <a:rPr lang="en" sz="1500" b="1">
                <a:solidFill>
                  <a:srgbClr val="000000"/>
                </a:solidFill>
                <a:latin typeface="Cairo"/>
                <a:ea typeface="Cairo"/>
                <a:cs typeface="Cairo"/>
                <a:sym typeface="Cairo"/>
              </a:rPr>
              <a:t>زيادة الوعي بالعلامة التجارية:</a:t>
            </a:r>
            <a:endParaRPr sz="1500" b="1">
              <a:solidFill>
                <a:srgbClr val="000000"/>
              </a:solidFill>
              <a:latin typeface="Cairo"/>
              <a:ea typeface="Cairo"/>
              <a:cs typeface="Cairo"/>
              <a:sym typeface="Cairo"/>
            </a:endParaRPr>
          </a:p>
          <a:p>
            <a:pPr marL="0" lvl="0" indent="0" algn="r" rtl="1">
              <a:spcBef>
                <a:spcPts val="0"/>
              </a:spcBef>
              <a:spcAft>
                <a:spcPts val="0"/>
              </a:spcAft>
              <a:buNone/>
            </a:pPr>
            <a:r>
              <a:rPr lang="en" sz="1200" b="1">
                <a:solidFill>
                  <a:srgbClr val="000000"/>
                </a:solidFill>
                <a:latin typeface="Cairo"/>
                <a:ea typeface="Cairo"/>
                <a:cs typeface="Cairo"/>
                <a:sym typeface="Cairo"/>
              </a:rPr>
              <a:t> تقديم "براعم الإبداع" لجمهور أوسع من الآباء والمدرسين من خلال محتوى جذاب.</a:t>
            </a:r>
            <a:endParaRPr sz="1200" b="1">
              <a:solidFill>
                <a:srgbClr val="000000"/>
              </a:solidFill>
              <a:latin typeface="Cairo"/>
              <a:ea typeface="Cairo"/>
              <a:cs typeface="Cairo"/>
              <a:sym typeface="Cairo"/>
            </a:endParaRPr>
          </a:p>
          <a:p>
            <a:pPr marL="0" lvl="0" indent="0" algn="r" rtl="1">
              <a:spcBef>
                <a:spcPts val="0"/>
              </a:spcBef>
              <a:spcAft>
                <a:spcPts val="0"/>
              </a:spcAft>
              <a:buNone/>
            </a:pPr>
            <a:endParaRPr sz="1200" b="1">
              <a:solidFill>
                <a:srgbClr val="000000"/>
              </a:solidFill>
              <a:latin typeface="Cairo"/>
              <a:ea typeface="Cairo"/>
              <a:cs typeface="Cairo"/>
              <a:sym typeface="Cairo"/>
            </a:endParaRPr>
          </a:p>
          <a:p>
            <a:pPr marL="0" lvl="0" indent="0" algn="r" rtl="1">
              <a:spcBef>
                <a:spcPts val="0"/>
              </a:spcBef>
              <a:spcAft>
                <a:spcPts val="0"/>
              </a:spcAft>
              <a:buNone/>
            </a:pPr>
            <a:endParaRPr sz="1200" b="1">
              <a:solidFill>
                <a:srgbClr val="000000"/>
              </a:solidFill>
              <a:latin typeface="Cairo"/>
              <a:ea typeface="Cairo"/>
              <a:cs typeface="Cairo"/>
              <a:sym typeface="Cairo"/>
            </a:endParaRPr>
          </a:p>
          <a:p>
            <a:pPr marL="457200" lvl="0" indent="-323850" algn="r" rtl="1">
              <a:spcBef>
                <a:spcPts val="0"/>
              </a:spcBef>
              <a:spcAft>
                <a:spcPts val="0"/>
              </a:spcAft>
              <a:buClr>
                <a:srgbClr val="000000"/>
              </a:buClr>
              <a:buSzPts val="1500"/>
              <a:buFont typeface="Cairo"/>
              <a:buChar char="●"/>
            </a:pPr>
            <a:r>
              <a:rPr lang="en" sz="1500" b="1">
                <a:solidFill>
                  <a:srgbClr val="000000"/>
                </a:solidFill>
                <a:latin typeface="Cairo"/>
                <a:ea typeface="Cairo"/>
                <a:cs typeface="Cairo"/>
                <a:sym typeface="Cairo"/>
              </a:rPr>
              <a:t>زيادة التفاعل:</a:t>
            </a:r>
            <a:endParaRPr sz="1500" b="1">
              <a:solidFill>
                <a:srgbClr val="000000"/>
              </a:solidFill>
              <a:latin typeface="Cairo"/>
              <a:ea typeface="Cairo"/>
              <a:cs typeface="Cairo"/>
              <a:sym typeface="Cairo"/>
            </a:endParaRPr>
          </a:p>
          <a:p>
            <a:pPr marL="0" lvl="0" indent="0" algn="r" rtl="1">
              <a:spcBef>
                <a:spcPts val="0"/>
              </a:spcBef>
              <a:spcAft>
                <a:spcPts val="0"/>
              </a:spcAft>
              <a:buNone/>
            </a:pPr>
            <a:r>
              <a:rPr lang="en" sz="1200" b="1">
                <a:solidFill>
                  <a:srgbClr val="000000"/>
                </a:solidFill>
                <a:latin typeface="Cairo"/>
                <a:ea typeface="Cairo"/>
                <a:cs typeface="Cairo"/>
                <a:sym typeface="Cairo"/>
              </a:rPr>
              <a:t> تعزيز التفاعل على منصات التواصل الاجتماعي والموقع الإلكتروني من خلال التحديات الإبداعية، الدروس التوضيحية، والمشاركة المجتمعية.</a:t>
            </a:r>
            <a:endParaRPr sz="1200" b="1">
              <a:solidFill>
                <a:srgbClr val="000000"/>
              </a:solidFill>
              <a:latin typeface="Cairo"/>
              <a:ea typeface="Cairo"/>
              <a:cs typeface="Cairo"/>
              <a:sym typeface="Cairo"/>
            </a:endParaRPr>
          </a:p>
          <a:p>
            <a:pPr marL="0" lvl="0" indent="0" algn="r" rtl="1">
              <a:spcBef>
                <a:spcPts val="0"/>
              </a:spcBef>
              <a:spcAft>
                <a:spcPts val="0"/>
              </a:spcAft>
              <a:buNone/>
            </a:pPr>
            <a:endParaRPr sz="1200" b="1">
              <a:solidFill>
                <a:srgbClr val="000000"/>
              </a:solidFill>
              <a:latin typeface="Cairo"/>
              <a:ea typeface="Cairo"/>
              <a:cs typeface="Cairo"/>
              <a:sym typeface="Cairo"/>
            </a:endParaRPr>
          </a:p>
          <a:p>
            <a:pPr marL="0" lvl="0" indent="0" algn="r" rtl="1">
              <a:spcBef>
                <a:spcPts val="0"/>
              </a:spcBef>
              <a:spcAft>
                <a:spcPts val="0"/>
              </a:spcAft>
              <a:buNone/>
            </a:pPr>
            <a:endParaRPr sz="1200" b="1">
              <a:solidFill>
                <a:srgbClr val="000000"/>
              </a:solidFill>
              <a:latin typeface="Cairo"/>
              <a:ea typeface="Cairo"/>
              <a:cs typeface="Cairo"/>
              <a:sym typeface="Cairo"/>
            </a:endParaRPr>
          </a:p>
          <a:p>
            <a:pPr marL="457200" lvl="0" indent="-323850" algn="r" rtl="1">
              <a:spcBef>
                <a:spcPts val="0"/>
              </a:spcBef>
              <a:spcAft>
                <a:spcPts val="0"/>
              </a:spcAft>
              <a:buClr>
                <a:srgbClr val="000000"/>
              </a:buClr>
              <a:buSzPts val="1500"/>
              <a:buFont typeface="Cairo"/>
              <a:buChar char="●"/>
            </a:pPr>
            <a:r>
              <a:rPr lang="en" sz="1500" b="1">
                <a:solidFill>
                  <a:srgbClr val="000000"/>
                </a:solidFill>
                <a:latin typeface="Cairo"/>
                <a:ea typeface="Cairo"/>
                <a:cs typeface="Cairo"/>
                <a:sym typeface="Cairo"/>
              </a:rPr>
              <a:t>توليد العملاء والمبيعات:</a:t>
            </a:r>
            <a:endParaRPr sz="1500" b="1">
              <a:solidFill>
                <a:srgbClr val="000000"/>
              </a:solidFill>
              <a:latin typeface="Cairo"/>
              <a:ea typeface="Cairo"/>
              <a:cs typeface="Cairo"/>
              <a:sym typeface="Cairo"/>
            </a:endParaRPr>
          </a:p>
          <a:p>
            <a:pPr marL="0" lvl="0" indent="0" algn="r" rtl="1">
              <a:spcBef>
                <a:spcPts val="0"/>
              </a:spcBef>
              <a:spcAft>
                <a:spcPts val="0"/>
              </a:spcAft>
              <a:buNone/>
            </a:pPr>
            <a:r>
              <a:rPr lang="en" sz="1200" b="1">
                <a:solidFill>
                  <a:srgbClr val="000000"/>
                </a:solidFill>
                <a:latin typeface="Cairo"/>
                <a:ea typeface="Cairo"/>
                <a:cs typeface="Cairo"/>
                <a:sym typeface="Cairo"/>
              </a:rPr>
              <a:t> استخدام المحتوى لجذب الزيارات إلى صفحات المنتجات/الخدمات وتحقيق استفسارات أو عمليات شراء.</a:t>
            </a:r>
            <a:endParaRPr sz="1200" b="1">
              <a:solidFill>
                <a:srgbClr val="000000"/>
              </a:solidFill>
              <a:latin typeface="Cairo"/>
              <a:ea typeface="Cairo"/>
              <a:cs typeface="Cairo"/>
              <a:sym typeface="Cairo"/>
            </a:endParaRPr>
          </a:p>
          <a:p>
            <a:pPr marL="0" lvl="0" indent="0" algn="r" rtl="1">
              <a:spcBef>
                <a:spcPts val="0"/>
              </a:spcBef>
              <a:spcAft>
                <a:spcPts val="0"/>
              </a:spcAft>
              <a:buNone/>
            </a:pPr>
            <a:endParaRPr sz="1200" b="1">
              <a:solidFill>
                <a:srgbClr val="000000"/>
              </a:solidFill>
              <a:latin typeface="Cairo"/>
              <a:ea typeface="Cairo"/>
              <a:cs typeface="Cairo"/>
              <a:sym typeface="Cairo"/>
            </a:endParaRPr>
          </a:p>
          <a:p>
            <a:pPr marL="0" lvl="0" indent="0" algn="r" rtl="1">
              <a:spcBef>
                <a:spcPts val="0"/>
              </a:spcBef>
              <a:spcAft>
                <a:spcPts val="0"/>
              </a:spcAft>
              <a:buNone/>
            </a:pPr>
            <a:endParaRPr sz="1200" b="1">
              <a:solidFill>
                <a:srgbClr val="000000"/>
              </a:solidFill>
              <a:latin typeface="Cairo"/>
              <a:ea typeface="Cairo"/>
              <a:cs typeface="Cairo"/>
              <a:sym typeface="Cairo"/>
            </a:endParaRPr>
          </a:p>
          <a:p>
            <a:pPr marL="457200" lvl="0" indent="-323850" algn="r" rtl="1">
              <a:spcBef>
                <a:spcPts val="0"/>
              </a:spcBef>
              <a:spcAft>
                <a:spcPts val="0"/>
              </a:spcAft>
              <a:buClr>
                <a:srgbClr val="000000"/>
              </a:buClr>
              <a:buSzPts val="1500"/>
              <a:buFont typeface="Cairo"/>
              <a:buChar char="●"/>
            </a:pPr>
            <a:r>
              <a:rPr lang="en" sz="1500" b="1">
                <a:solidFill>
                  <a:srgbClr val="000000"/>
                </a:solidFill>
                <a:latin typeface="Cairo"/>
                <a:ea typeface="Cairo"/>
                <a:cs typeface="Cairo"/>
                <a:sym typeface="Cairo"/>
              </a:rPr>
              <a:t>القيادة التعليمية: </a:t>
            </a:r>
            <a:endParaRPr sz="1500" b="1">
              <a:solidFill>
                <a:srgbClr val="000000"/>
              </a:solidFill>
              <a:latin typeface="Cairo"/>
              <a:ea typeface="Cairo"/>
              <a:cs typeface="Cairo"/>
              <a:sym typeface="Cairo"/>
            </a:endParaRPr>
          </a:p>
          <a:p>
            <a:pPr marL="0" lvl="0" indent="0" algn="r" rtl="1">
              <a:spcBef>
                <a:spcPts val="0"/>
              </a:spcBef>
              <a:spcAft>
                <a:spcPts val="0"/>
              </a:spcAft>
              <a:buNone/>
            </a:pPr>
            <a:r>
              <a:rPr lang="en" sz="1200" b="1">
                <a:solidFill>
                  <a:srgbClr val="000000"/>
                </a:solidFill>
                <a:latin typeface="Cairo"/>
                <a:ea typeface="Cairo"/>
                <a:cs typeface="Cairo"/>
                <a:sym typeface="Cairo"/>
              </a:rPr>
              <a:t>تعزيز مكانة العلامة كقائدة في الإبداع والتعليم المبكر من خلال تقديم رؤى قيمة ومحتوى خبير.</a:t>
            </a:r>
            <a:endParaRPr sz="1200" b="1">
              <a:solidFill>
                <a:srgbClr val="000000"/>
              </a:solidFill>
              <a:latin typeface="Cairo"/>
              <a:ea typeface="Cairo"/>
              <a:cs typeface="Cairo"/>
              <a:sym typeface="Cairo"/>
            </a:endParaRPr>
          </a:p>
          <a:p>
            <a:pPr marL="0" lvl="0" indent="0" algn="r" rtl="1">
              <a:spcBef>
                <a:spcPts val="0"/>
              </a:spcBef>
              <a:spcAft>
                <a:spcPts val="0"/>
              </a:spcAft>
              <a:buNone/>
            </a:pPr>
            <a:endParaRPr sz="1200" b="1">
              <a:solidFill>
                <a:srgbClr val="000000"/>
              </a:solidFill>
              <a:latin typeface="Cairo"/>
              <a:ea typeface="Cairo"/>
              <a:cs typeface="Cairo"/>
              <a:sym typeface="Cairo"/>
            </a:endParaRPr>
          </a:p>
          <a:p>
            <a:pPr marL="0" lvl="0" indent="0" algn="r" rtl="1">
              <a:spcBef>
                <a:spcPts val="0"/>
              </a:spcBef>
              <a:spcAft>
                <a:spcPts val="0"/>
              </a:spcAft>
              <a:buNone/>
            </a:pPr>
            <a:endParaRPr sz="1200" b="1">
              <a:solidFill>
                <a:srgbClr val="000000"/>
              </a:solidFill>
              <a:latin typeface="Cairo"/>
              <a:ea typeface="Cairo"/>
              <a:cs typeface="Cairo"/>
              <a:sym typeface="Cai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9"/>
          <p:cNvSpPr txBox="1">
            <a:spLocks noGrp="1"/>
          </p:cNvSpPr>
          <p:nvPr>
            <p:ph type="title"/>
          </p:nvPr>
        </p:nvSpPr>
        <p:spPr>
          <a:xfrm>
            <a:off x="311700" y="303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Content Pillars </a:t>
            </a:r>
            <a:endParaRPr sz="3600"/>
          </a:p>
        </p:txBody>
      </p:sp>
      <p:sp>
        <p:nvSpPr>
          <p:cNvPr id="130" name="Google Shape;130;p29"/>
          <p:cNvSpPr txBox="1">
            <a:spLocks noGrp="1"/>
          </p:cNvSpPr>
          <p:nvPr>
            <p:ph type="body" idx="1"/>
          </p:nvPr>
        </p:nvSpPr>
        <p:spPr>
          <a:xfrm>
            <a:off x="311700" y="876350"/>
            <a:ext cx="8520600" cy="31725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1400" b="1">
                <a:solidFill>
                  <a:srgbClr val="000000"/>
                </a:solidFill>
                <a:latin typeface="Cairo"/>
                <a:ea typeface="Cairo"/>
                <a:cs typeface="Cairo"/>
                <a:sym typeface="Cairo"/>
              </a:rPr>
              <a:t>1. التعليم الإبداعي:</a:t>
            </a:r>
            <a:endParaRPr sz="1100" b="1">
              <a:solidFill>
                <a:srgbClr val="000000"/>
              </a:solidFill>
              <a:latin typeface="Cairo"/>
              <a:ea typeface="Cairo"/>
              <a:cs typeface="Cairo"/>
              <a:sym typeface="Cairo"/>
            </a:endParaRPr>
          </a:p>
          <a:p>
            <a:pPr marL="0" lvl="0" indent="0" algn="r" rtl="1">
              <a:spcBef>
                <a:spcPts val="0"/>
              </a:spcBef>
              <a:spcAft>
                <a:spcPts val="0"/>
              </a:spcAft>
              <a:buNone/>
            </a:pPr>
            <a:r>
              <a:rPr lang="en" sz="1100" b="1">
                <a:solidFill>
                  <a:srgbClr val="000000"/>
                </a:solidFill>
                <a:latin typeface="Cairo"/>
                <a:ea typeface="Cairo"/>
                <a:cs typeface="Cairo"/>
                <a:sym typeface="Cairo"/>
              </a:rPr>
              <a:t>نصائح ودروس توجيهية حول كيفية تعزيز الإبداع لدى الأطفال.</a:t>
            </a:r>
            <a:endParaRPr sz="1100" b="1">
              <a:solidFill>
                <a:srgbClr val="000000"/>
              </a:solidFill>
              <a:latin typeface="Cairo"/>
              <a:ea typeface="Cairo"/>
              <a:cs typeface="Cairo"/>
              <a:sym typeface="Cairo"/>
            </a:endParaRPr>
          </a:p>
          <a:p>
            <a:pPr marL="0" lvl="0" indent="0" algn="r" rtl="1">
              <a:spcBef>
                <a:spcPts val="0"/>
              </a:spcBef>
              <a:spcAft>
                <a:spcPts val="0"/>
              </a:spcAft>
              <a:buNone/>
            </a:pPr>
            <a:r>
              <a:rPr lang="en" sz="1100" b="1">
                <a:solidFill>
                  <a:srgbClr val="000000"/>
                </a:solidFill>
                <a:latin typeface="Cairo"/>
                <a:ea typeface="Cairo"/>
                <a:cs typeface="Cairo"/>
                <a:sym typeface="Cairo"/>
              </a:rPr>
              <a:t>محتوى يستهدف الآباء والمعلمين لإرشادهم في تعليم الإبداع.</a:t>
            </a:r>
            <a:endParaRPr sz="1100" b="1">
              <a:solidFill>
                <a:srgbClr val="000000"/>
              </a:solidFill>
              <a:latin typeface="Cairo"/>
              <a:ea typeface="Cairo"/>
              <a:cs typeface="Cairo"/>
              <a:sym typeface="Cairo"/>
            </a:endParaRPr>
          </a:p>
          <a:p>
            <a:pPr marL="0" lvl="0" indent="0" algn="r" rtl="1">
              <a:spcBef>
                <a:spcPts val="0"/>
              </a:spcBef>
              <a:spcAft>
                <a:spcPts val="0"/>
              </a:spcAft>
              <a:buNone/>
            </a:pPr>
            <a:endParaRPr sz="1100" b="1">
              <a:solidFill>
                <a:srgbClr val="000000"/>
              </a:solidFill>
              <a:latin typeface="Cairo"/>
              <a:ea typeface="Cairo"/>
              <a:cs typeface="Cairo"/>
              <a:sym typeface="Cairo"/>
            </a:endParaRPr>
          </a:p>
          <a:p>
            <a:pPr marL="0" lvl="0" indent="0" algn="r" rtl="1">
              <a:spcBef>
                <a:spcPts val="0"/>
              </a:spcBef>
              <a:spcAft>
                <a:spcPts val="0"/>
              </a:spcAft>
              <a:buNone/>
            </a:pPr>
            <a:endParaRPr sz="1100" b="1">
              <a:solidFill>
                <a:srgbClr val="000000"/>
              </a:solidFill>
              <a:latin typeface="Cairo"/>
              <a:ea typeface="Cairo"/>
              <a:cs typeface="Cairo"/>
              <a:sym typeface="Cairo"/>
            </a:endParaRPr>
          </a:p>
          <a:p>
            <a:pPr marL="0" lvl="0" indent="0" algn="r" rtl="1">
              <a:spcBef>
                <a:spcPts val="0"/>
              </a:spcBef>
              <a:spcAft>
                <a:spcPts val="0"/>
              </a:spcAft>
              <a:buNone/>
            </a:pPr>
            <a:r>
              <a:rPr lang="en" sz="1400" b="1">
                <a:solidFill>
                  <a:srgbClr val="000000"/>
                </a:solidFill>
                <a:latin typeface="Cairo"/>
                <a:ea typeface="Cairo"/>
                <a:cs typeface="Cairo"/>
                <a:sym typeface="Cairo"/>
              </a:rPr>
              <a:t>2. عرض الخدمات:</a:t>
            </a:r>
            <a:endParaRPr sz="1400" b="1">
              <a:solidFill>
                <a:srgbClr val="000000"/>
              </a:solidFill>
              <a:latin typeface="Cairo"/>
              <a:ea typeface="Cairo"/>
              <a:cs typeface="Cairo"/>
              <a:sym typeface="Cairo"/>
            </a:endParaRPr>
          </a:p>
          <a:p>
            <a:pPr marL="0" lvl="0" indent="0" algn="r" rtl="1">
              <a:spcBef>
                <a:spcPts val="0"/>
              </a:spcBef>
              <a:spcAft>
                <a:spcPts val="0"/>
              </a:spcAft>
              <a:buNone/>
            </a:pPr>
            <a:r>
              <a:rPr lang="en" sz="1100" b="1">
                <a:solidFill>
                  <a:srgbClr val="000000"/>
                </a:solidFill>
                <a:latin typeface="Cairo"/>
                <a:ea typeface="Cairo"/>
                <a:cs typeface="Cairo"/>
                <a:sym typeface="Cairo"/>
              </a:rPr>
              <a:t>تسليط الضوء على الأدوات التعليمية والخدمات التي تقدمها العلامة والتي تساعد في تنمية إبداع الأطفال.</a:t>
            </a:r>
            <a:endParaRPr sz="1100" b="1">
              <a:solidFill>
                <a:srgbClr val="000000"/>
              </a:solidFill>
              <a:latin typeface="Cairo"/>
              <a:ea typeface="Cairo"/>
              <a:cs typeface="Cairo"/>
              <a:sym typeface="Cairo"/>
            </a:endParaRPr>
          </a:p>
          <a:p>
            <a:pPr marL="0" lvl="0" indent="0" algn="r" rtl="1">
              <a:spcBef>
                <a:spcPts val="0"/>
              </a:spcBef>
              <a:spcAft>
                <a:spcPts val="0"/>
              </a:spcAft>
              <a:buNone/>
            </a:pPr>
            <a:endParaRPr sz="1100" b="1">
              <a:solidFill>
                <a:srgbClr val="000000"/>
              </a:solidFill>
              <a:latin typeface="Cairo"/>
              <a:ea typeface="Cairo"/>
              <a:cs typeface="Cairo"/>
              <a:sym typeface="Cairo"/>
            </a:endParaRPr>
          </a:p>
          <a:p>
            <a:pPr marL="0" lvl="0" indent="0" algn="r" rtl="1">
              <a:spcBef>
                <a:spcPts val="0"/>
              </a:spcBef>
              <a:spcAft>
                <a:spcPts val="0"/>
              </a:spcAft>
              <a:buNone/>
            </a:pPr>
            <a:endParaRPr sz="1100" b="1">
              <a:solidFill>
                <a:srgbClr val="000000"/>
              </a:solidFill>
              <a:latin typeface="Cairo"/>
              <a:ea typeface="Cairo"/>
              <a:cs typeface="Cairo"/>
              <a:sym typeface="Cairo"/>
            </a:endParaRPr>
          </a:p>
          <a:p>
            <a:pPr marL="0" lvl="0" indent="0" algn="r" rtl="1">
              <a:spcBef>
                <a:spcPts val="0"/>
              </a:spcBef>
              <a:spcAft>
                <a:spcPts val="0"/>
              </a:spcAft>
              <a:buNone/>
            </a:pPr>
            <a:r>
              <a:rPr lang="en" sz="1400" b="1">
                <a:solidFill>
                  <a:srgbClr val="000000"/>
                </a:solidFill>
                <a:latin typeface="Cairo"/>
                <a:ea typeface="Cairo"/>
                <a:cs typeface="Cairo"/>
                <a:sym typeface="Cairo"/>
              </a:rPr>
              <a:t>3. قصص النجاح:</a:t>
            </a:r>
            <a:endParaRPr sz="1400" b="1">
              <a:solidFill>
                <a:srgbClr val="000000"/>
              </a:solidFill>
              <a:latin typeface="Cairo"/>
              <a:ea typeface="Cairo"/>
              <a:cs typeface="Cairo"/>
              <a:sym typeface="Cairo"/>
            </a:endParaRPr>
          </a:p>
          <a:p>
            <a:pPr marL="0" lvl="0" indent="0" algn="r" rtl="1">
              <a:spcBef>
                <a:spcPts val="0"/>
              </a:spcBef>
              <a:spcAft>
                <a:spcPts val="0"/>
              </a:spcAft>
              <a:buNone/>
            </a:pPr>
            <a:r>
              <a:rPr lang="en" sz="1100" b="1">
                <a:solidFill>
                  <a:srgbClr val="000000"/>
                </a:solidFill>
                <a:latin typeface="Cairo"/>
                <a:ea typeface="Cairo"/>
                <a:cs typeface="Cairo"/>
                <a:sym typeface="Cairo"/>
              </a:rPr>
              <a:t>مشاركة قصص نجاح الأطفال أو المدارس التي استفادت من برامج "براعم الإبداع".</a:t>
            </a:r>
            <a:endParaRPr sz="1100" b="1">
              <a:solidFill>
                <a:srgbClr val="000000"/>
              </a:solidFill>
              <a:latin typeface="Cairo"/>
              <a:ea typeface="Cairo"/>
              <a:cs typeface="Cairo"/>
              <a:sym typeface="Cairo"/>
            </a:endParaRPr>
          </a:p>
          <a:p>
            <a:pPr marL="0" lvl="0" indent="0" algn="r" rtl="1">
              <a:spcBef>
                <a:spcPts val="0"/>
              </a:spcBef>
              <a:spcAft>
                <a:spcPts val="0"/>
              </a:spcAft>
              <a:buNone/>
            </a:pPr>
            <a:r>
              <a:rPr lang="en" sz="1100" b="1">
                <a:solidFill>
                  <a:srgbClr val="000000"/>
                </a:solidFill>
                <a:latin typeface="Cairo"/>
                <a:ea typeface="Cairo"/>
                <a:cs typeface="Cairo"/>
                <a:sym typeface="Cairo"/>
              </a:rPr>
              <a:t>يمكن أن تكون هذه القصص دراسات حالة أو شهادات أو محتوى تم إنشاؤه من قبل المستخدمين.</a:t>
            </a:r>
            <a:endParaRPr sz="1100" b="1">
              <a:solidFill>
                <a:srgbClr val="000000"/>
              </a:solidFill>
              <a:latin typeface="Cairo"/>
              <a:ea typeface="Cairo"/>
              <a:cs typeface="Cairo"/>
              <a:sym typeface="Cairo"/>
            </a:endParaRPr>
          </a:p>
          <a:p>
            <a:pPr marL="0" lvl="0" indent="0" algn="r" rtl="1">
              <a:spcBef>
                <a:spcPts val="0"/>
              </a:spcBef>
              <a:spcAft>
                <a:spcPts val="0"/>
              </a:spcAft>
              <a:buNone/>
            </a:pPr>
            <a:endParaRPr sz="1100" b="1">
              <a:solidFill>
                <a:srgbClr val="000000"/>
              </a:solidFill>
              <a:latin typeface="Cairo"/>
              <a:ea typeface="Cairo"/>
              <a:cs typeface="Cairo"/>
              <a:sym typeface="Cairo"/>
            </a:endParaRPr>
          </a:p>
          <a:p>
            <a:pPr marL="0" lvl="0" indent="0" algn="r" rtl="1">
              <a:spcBef>
                <a:spcPts val="0"/>
              </a:spcBef>
              <a:spcAft>
                <a:spcPts val="0"/>
              </a:spcAft>
              <a:buNone/>
            </a:pPr>
            <a:endParaRPr sz="1100" b="1">
              <a:solidFill>
                <a:srgbClr val="000000"/>
              </a:solidFill>
              <a:latin typeface="Cairo"/>
              <a:ea typeface="Cairo"/>
              <a:cs typeface="Cairo"/>
              <a:sym typeface="Cairo"/>
            </a:endParaRPr>
          </a:p>
          <a:p>
            <a:pPr marL="0" lvl="0" indent="0" algn="r" rtl="1">
              <a:spcBef>
                <a:spcPts val="0"/>
              </a:spcBef>
              <a:spcAft>
                <a:spcPts val="0"/>
              </a:spcAft>
              <a:buNone/>
            </a:pPr>
            <a:endParaRPr sz="1100" b="1">
              <a:solidFill>
                <a:srgbClr val="000000"/>
              </a:solidFill>
              <a:latin typeface="Cairo"/>
              <a:ea typeface="Cairo"/>
              <a:cs typeface="Cairo"/>
              <a:sym typeface="Cairo"/>
            </a:endParaRPr>
          </a:p>
          <a:p>
            <a:pPr marL="0" lvl="0" indent="0" algn="l" rtl="0">
              <a:spcBef>
                <a:spcPts val="0"/>
              </a:spcBef>
              <a:spcAft>
                <a:spcPts val="1600"/>
              </a:spcAft>
              <a:buNone/>
            </a:pP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30"/>
          <p:cNvSpPr txBox="1">
            <a:spLocks noGrp="1"/>
          </p:cNvSpPr>
          <p:nvPr>
            <p:ph type="title"/>
          </p:nvPr>
        </p:nvSpPr>
        <p:spPr>
          <a:xfrm>
            <a:off x="2118300" y="-1012525"/>
            <a:ext cx="4741200" cy="183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700"/>
              <a:t>Pers</a:t>
            </a:r>
            <a:r>
              <a:rPr lang="en" sz="4700">
                <a:solidFill>
                  <a:schemeClr val="lt1"/>
                </a:solidFill>
              </a:rPr>
              <a:t>ona</a:t>
            </a:r>
            <a:endParaRPr sz="4700">
              <a:solidFill>
                <a:schemeClr val="lt1"/>
              </a:solidFill>
            </a:endParaRPr>
          </a:p>
        </p:txBody>
      </p:sp>
      <p:sp>
        <p:nvSpPr>
          <p:cNvPr id="136" name="Google Shape;136;p30"/>
          <p:cNvSpPr txBox="1"/>
          <p:nvPr/>
        </p:nvSpPr>
        <p:spPr>
          <a:xfrm>
            <a:off x="454700" y="660225"/>
            <a:ext cx="3719100" cy="46269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en" sz="1300" b="1">
                <a:solidFill>
                  <a:schemeClr val="dk1"/>
                </a:solidFill>
                <a:latin typeface="Cairo"/>
                <a:ea typeface="Cairo"/>
                <a:cs typeface="Cairo"/>
                <a:sym typeface="Cairo"/>
              </a:rPr>
              <a:t>محمد - مدير مدرسة ابتدائية</a:t>
            </a:r>
            <a:endParaRPr sz="1300" b="1">
              <a:solidFill>
                <a:schemeClr val="dk1"/>
              </a:solidFill>
              <a:latin typeface="Cairo"/>
              <a:ea typeface="Cairo"/>
              <a:cs typeface="Cairo"/>
              <a:sym typeface="Cairo"/>
            </a:endParaRPr>
          </a:p>
          <a:p>
            <a:pPr marL="0" lvl="0" indent="0" algn="r" rtl="1">
              <a:lnSpc>
                <a:spcPct val="115000"/>
              </a:lnSpc>
              <a:spcBef>
                <a:spcPts val="0"/>
              </a:spcBef>
              <a:spcAft>
                <a:spcPts val="0"/>
              </a:spcAft>
              <a:buNone/>
            </a:pPr>
            <a:endParaRPr sz="1300" b="1">
              <a:solidFill>
                <a:schemeClr val="dk1"/>
              </a:solidFill>
              <a:latin typeface="Cairo"/>
              <a:ea typeface="Cairo"/>
              <a:cs typeface="Cairo"/>
              <a:sym typeface="Cairo"/>
            </a:endParaRPr>
          </a:p>
          <a:p>
            <a:pPr marL="0" lvl="0" indent="0" algn="r" rtl="1">
              <a:lnSpc>
                <a:spcPct val="115000"/>
              </a:lnSpc>
              <a:spcBef>
                <a:spcPts val="0"/>
              </a:spcBef>
              <a:spcAft>
                <a:spcPts val="0"/>
              </a:spcAft>
              <a:buNone/>
            </a:pPr>
            <a:r>
              <a:rPr lang="en" sz="1300" b="1">
                <a:solidFill>
                  <a:schemeClr val="dk1"/>
                </a:solidFill>
                <a:latin typeface="Cairo"/>
                <a:ea typeface="Cairo"/>
                <a:cs typeface="Cairo"/>
                <a:sym typeface="Cairo"/>
              </a:rPr>
              <a:t>العمر: 38 سنة</a:t>
            </a:r>
            <a:endParaRPr sz="1300" b="1">
              <a:solidFill>
                <a:schemeClr val="dk1"/>
              </a:solidFill>
              <a:latin typeface="Cairo"/>
              <a:ea typeface="Cairo"/>
              <a:cs typeface="Cairo"/>
              <a:sym typeface="Cairo"/>
            </a:endParaRPr>
          </a:p>
          <a:p>
            <a:pPr marL="0" lvl="0" indent="0" algn="r" rtl="1">
              <a:lnSpc>
                <a:spcPct val="115000"/>
              </a:lnSpc>
              <a:spcBef>
                <a:spcPts val="0"/>
              </a:spcBef>
              <a:spcAft>
                <a:spcPts val="0"/>
              </a:spcAft>
              <a:buNone/>
            </a:pPr>
            <a:r>
              <a:rPr lang="en" sz="1300" b="1">
                <a:solidFill>
                  <a:schemeClr val="dk1"/>
                </a:solidFill>
                <a:latin typeface="Cairo"/>
                <a:ea typeface="Cairo"/>
                <a:cs typeface="Cairo"/>
                <a:sym typeface="Cairo"/>
              </a:rPr>
              <a:t>المهنة: مدير مدرسة ابتدائية</a:t>
            </a:r>
            <a:endParaRPr sz="1300" b="1">
              <a:solidFill>
                <a:schemeClr val="dk1"/>
              </a:solidFill>
              <a:latin typeface="Cairo"/>
              <a:ea typeface="Cairo"/>
              <a:cs typeface="Cairo"/>
              <a:sym typeface="Cairo"/>
            </a:endParaRPr>
          </a:p>
          <a:p>
            <a:pPr marL="0" lvl="0" indent="0" algn="r" rtl="1">
              <a:lnSpc>
                <a:spcPct val="115000"/>
              </a:lnSpc>
              <a:spcBef>
                <a:spcPts val="0"/>
              </a:spcBef>
              <a:spcAft>
                <a:spcPts val="0"/>
              </a:spcAft>
              <a:buNone/>
            </a:pPr>
            <a:r>
              <a:rPr lang="en" sz="1300" b="1">
                <a:solidFill>
                  <a:schemeClr val="dk1"/>
                </a:solidFill>
                <a:latin typeface="Cairo"/>
                <a:ea typeface="Cairo"/>
                <a:cs typeface="Cairo"/>
                <a:sym typeface="Cairo"/>
              </a:rPr>
              <a:t>الأبناء: طفل عمره 4 سنوات</a:t>
            </a:r>
            <a:endParaRPr sz="1300" b="1">
              <a:solidFill>
                <a:schemeClr val="dk1"/>
              </a:solidFill>
              <a:latin typeface="Cairo"/>
              <a:ea typeface="Cairo"/>
              <a:cs typeface="Cairo"/>
              <a:sym typeface="Cairo"/>
            </a:endParaRPr>
          </a:p>
          <a:p>
            <a:pPr marL="0" lvl="0" indent="0" algn="r" rtl="1">
              <a:lnSpc>
                <a:spcPct val="115000"/>
              </a:lnSpc>
              <a:spcBef>
                <a:spcPts val="0"/>
              </a:spcBef>
              <a:spcAft>
                <a:spcPts val="0"/>
              </a:spcAft>
              <a:buNone/>
            </a:pPr>
            <a:r>
              <a:rPr lang="en" sz="1300" b="1">
                <a:solidFill>
                  <a:schemeClr val="dk1"/>
                </a:solidFill>
                <a:latin typeface="Cairo"/>
                <a:ea typeface="Cairo"/>
                <a:cs typeface="Cairo"/>
                <a:sym typeface="Cairo"/>
              </a:rPr>
              <a:t>الموقع: يعيش في منطقة سكنية هادئة ويبحث عن حضانة متخصصة في تطوير المهارات الإبداعية للأطفال</a:t>
            </a:r>
            <a:endParaRPr sz="1300" b="1">
              <a:solidFill>
                <a:schemeClr val="dk1"/>
              </a:solidFill>
              <a:latin typeface="Cairo"/>
              <a:ea typeface="Cairo"/>
              <a:cs typeface="Cairo"/>
              <a:sym typeface="Cairo"/>
            </a:endParaRPr>
          </a:p>
          <a:p>
            <a:pPr marL="0" lvl="0" indent="0" algn="r" rtl="1">
              <a:lnSpc>
                <a:spcPct val="115000"/>
              </a:lnSpc>
              <a:spcBef>
                <a:spcPts val="0"/>
              </a:spcBef>
              <a:spcAft>
                <a:spcPts val="0"/>
              </a:spcAft>
              <a:buNone/>
            </a:pPr>
            <a:endParaRPr sz="1300" b="1">
              <a:solidFill>
                <a:schemeClr val="dk1"/>
              </a:solidFill>
              <a:latin typeface="Cairo"/>
              <a:ea typeface="Cairo"/>
              <a:cs typeface="Cairo"/>
              <a:sym typeface="Cairo"/>
            </a:endParaRPr>
          </a:p>
          <a:p>
            <a:pPr marL="0" lvl="0" indent="0" algn="r" rtl="1">
              <a:lnSpc>
                <a:spcPct val="115000"/>
              </a:lnSpc>
              <a:spcBef>
                <a:spcPts val="0"/>
              </a:spcBef>
              <a:spcAft>
                <a:spcPts val="0"/>
              </a:spcAft>
              <a:buNone/>
            </a:pPr>
            <a:r>
              <a:rPr lang="en" sz="1300" b="1">
                <a:solidFill>
                  <a:schemeClr val="dk1"/>
                </a:solidFill>
                <a:latin typeface="Cairo"/>
                <a:ea typeface="Cairo"/>
                <a:cs typeface="Cairo"/>
                <a:sym typeface="Cairo"/>
              </a:rPr>
              <a:t>الاهتمامات: يهتم بتنمية الإبداع والتفكير النقدي لدى الأطفال، ويولي اهتمامًا خاصًا بأساليب التعليم المبتكرة والتعلم من خلال اللعب</a:t>
            </a:r>
            <a:endParaRPr sz="1300" b="1">
              <a:solidFill>
                <a:schemeClr val="dk1"/>
              </a:solidFill>
              <a:latin typeface="Cairo"/>
              <a:ea typeface="Cairo"/>
              <a:cs typeface="Cairo"/>
              <a:sym typeface="Cairo"/>
            </a:endParaRPr>
          </a:p>
          <a:p>
            <a:pPr marL="0" lvl="0" indent="0" algn="r" rtl="1">
              <a:lnSpc>
                <a:spcPct val="115000"/>
              </a:lnSpc>
              <a:spcBef>
                <a:spcPts val="0"/>
              </a:spcBef>
              <a:spcAft>
                <a:spcPts val="0"/>
              </a:spcAft>
              <a:buNone/>
            </a:pPr>
            <a:r>
              <a:rPr lang="en" sz="1300" b="1">
                <a:solidFill>
                  <a:schemeClr val="dk1"/>
                </a:solidFill>
                <a:latin typeface="Cairo"/>
                <a:ea typeface="Cairo"/>
                <a:cs typeface="Cairo"/>
                <a:sym typeface="Cairo"/>
              </a:rPr>
              <a:t>أهدافه: يريد أن يُلحق ابنه بحضانة توفر برامج تعليمية متطورة مع بيئة حاضنة للإبداع وتطوير المهارات</a:t>
            </a:r>
            <a:endParaRPr sz="1300" b="1">
              <a:solidFill>
                <a:schemeClr val="dk1"/>
              </a:solidFill>
              <a:latin typeface="Cairo"/>
              <a:ea typeface="Cairo"/>
              <a:cs typeface="Cairo"/>
              <a:sym typeface="Cairo"/>
            </a:endParaRPr>
          </a:p>
          <a:p>
            <a:pPr marL="0" lvl="0" indent="0" algn="r" rtl="1">
              <a:lnSpc>
                <a:spcPct val="115000"/>
              </a:lnSpc>
              <a:spcBef>
                <a:spcPts val="0"/>
              </a:spcBef>
              <a:spcAft>
                <a:spcPts val="0"/>
              </a:spcAft>
              <a:buNone/>
            </a:pPr>
            <a:r>
              <a:rPr lang="en" sz="1300" b="1">
                <a:solidFill>
                  <a:schemeClr val="dk1"/>
                </a:solidFill>
                <a:latin typeface="Cairo"/>
                <a:ea typeface="Cairo"/>
                <a:cs typeface="Cairo"/>
                <a:sym typeface="Cairo"/>
              </a:rPr>
              <a:t>نقاط الألم (Challenges): يخشى من قلة الحضانة التي تجمع بين التعليم الإبداعي والمهارات الحياتية والاجتماعية في بيئة واحدة</a:t>
            </a:r>
            <a:endParaRPr sz="1300" b="1">
              <a:solidFill>
                <a:schemeClr val="dk1"/>
              </a:solidFill>
              <a:latin typeface="Cairo"/>
              <a:ea typeface="Cairo"/>
              <a:cs typeface="Cairo"/>
              <a:sym typeface="Cairo"/>
            </a:endParaRPr>
          </a:p>
          <a:p>
            <a:pPr marL="457200" lvl="0" indent="0" algn="r" rtl="1">
              <a:lnSpc>
                <a:spcPct val="115000"/>
              </a:lnSpc>
              <a:spcBef>
                <a:spcPts val="0"/>
              </a:spcBef>
              <a:spcAft>
                <a:spcPts val="0"/>
              </a:spcAft>
              <a:buNone/>
            </a:pPr>
            <a:endParaRPr sz="1000" b="1">
              <a:solidFill>
                <a:schemeClr val="lt2"/>
              </a:solidFill>
              <a:latin typeface="Cairo"/>
              <a:ea typeface="Cairo"/>
              <a:cs typeface="Cairo"/>
              <a:sym typeface="Cairo"/>
            </a:endParaRPr>
          </a:p>
          <a:p>
            <a:pPr marL="0" lvl="0" indent="0" algn="r" rtl="1">
              <a:lnSpc>
                <a:spcPct val="115000"/>
              </a:lnSpc>
              <a:spcBef>
                <a:spcPts val="0"/>
              </a:spcBef>
              <a:spcAft>
                <a:spcPts val="0"/>
              </a:spcAft>
              <a:buNone/>
            </a:pPr>
            <a:endParaRPr sz="800" b="1">
              <a:solidFill>
                <a:schemeClr val="lt2"/>
              </a:solidFill>
              <a:latin typeface="Cairo"/>
              <a:ea typeface="Cairo"/>
              <a:cs typeface="Cairo"/>
              <a:sym typeface="Cairo"/>
            </a:endParaRPr>
          </a:p>
        </p:txBody>
      </p:sp>
      <p:sp>
        <p:nvSpPr>
          <p:cNvPr id="137" name="Google Shape;137;p30"/>
          <p:cNvSpPr txBox="1"/>
          <p:nvPr/>
        </p:nvSpPr>
        <p:spPr>
          <a:xfrm>
            <a:off x="5098125" y="131950"/>
            <a:ext cx="3719100" cy="5706600"/>
          </a:xfrm>
          <a:prstGeom prst="rect">
            <a:avLst/>
          </a:prstGeom>
          <a:noFill/>
          <a:ln>
            <a:noFill/>
          </a:ln>
        </p:spPr>
        <p:txBody>
          <a:bodyPr spcFirstLastPara="1" wrap="square" lIns="91425" tIns="91425" rIns="91425" bIns="91425" anchor="t" anchorCtr="0">
            <a:spAutoFit/>
          </a:bodyPr>
          <a:lstStyle/>
          <a:p>
            <a:pPr marL="0" lvl="0" indent="0" algn="r" rtl="1">
              <a:lnSpc>
                <a:spcPct val="115000"/>
              </a:lnSpc>
              <a:spcBef>
                <a:spcPts val="0"/>
              </a:spcBef>
              <a:spcAft>
                <a:spcPts val="0"/>
              </a:spcAft>
              <a:buNone/>
            </a:pPr>
            <a:r>
              <a:rPr lang="en" sz="1300" b="1">
                <a:solidFill>
                  <a:schemeClr val="lt1"/>
                </a:solidFill>
                <a:latin typeface="Cairo"/>
                <a:ea typeface="Cairo"/>
                <a:cs typeface="Cairo"/>
                <a:sym typeface="Cairo"/>
              </a:rPr>
              <a:t>سارة - أم لطفلين</a:t>
            </a:r>
            <a:endParaRPr sz="1300" b="1">
              <a:solidFill>
                <a:schemeClr val="lt1"/>
              </a:solidFill>
              <a:latin typeface="Cairo"/>
              <a:ea typeface="Cairo"/>
              <a:cs typeface="Cairo"/>
              <a:sym typeface="Cairo"/>
            </a:endParaRPr>
          </a:p>
          <a:p>
            <a:pPr marL="0" lvl="0" indent="0" algn="r" rtl="1">
              <a:lnSpc>
                <a:spcPct val="115000"/>
              </a:lnSpc>
              <a:spcBef>
                <a:spcPts val="0"/>
              </a:spcBef>
              <a:spcAft>
                <a:spcPts val="0"/>
              </a:spcAft>
              <a:buNone/>
            </a:pPr>
            <a:endParaRPr sz="1300" b="1">
              <a:solidFill>
                <a:schemeClr val="lt1"/>
              </a:solidFill>
              <a:latin typeface="Cairo"/>
              <a:ea typeface="Cairo"/>
              <a:cs typeface="Cairo"/>
              <a:sym typeface="Cairo"/>
            </a:endParaRPr>
          </a:p>
          <a:p>
            <a:pPr marL="0" lvl="0" indent="0" algn="r" rtl="1">
              <a:lnSpc>
                <a:spcPct val="115000"/>
              </a:lnSpc>
              <a:spcBef>
                <a:spcPts val="0"/>
              </a:spcBef>
              <a:spcAft>
                <a:spcPts val="0"/>
              </a:spcAft>
              <a:buNone/>
            </a:pPr>
            <a:r>
              <a:rPr lang="en" sz="1300" b="1">
                <a:solidFill>
                  <a:schemeClr val="lt1"/>
                </a:solidFill>
                <a:latin typeface="Cairo"/>
                <a:ea typeface="Cairo"/>
                <a:cs typeface="Cairo"/>
                <a:sym typeface="Cairo"/>
              </a:rPr>
              <a:t>العمر: 32 سنة</a:t>
            </a:r>
            <a:endParaRPr sz="1300" b="1">
              <a:solidFill>
                <a:schemeClr val="lt1"/>
              </a:solidFill>
              <a:latin typeface="Cairo"/>
              <a:ea typeface="Cairo"/>
              <a:cs typeface="Cairo"/>
              <a:sym typeface="Cairo"/>
            </a:endParaRPr>
          </a:p>
          <a:p>
            <a:pPr marL="0" lvl="0" indent="0" algn="r" rtl="1">
              <a:lnSpc>
                <a:spcPct val="115000"/>
              </a:lnSpc>
              <a:spcBef>
                <a:spcPts val="0"/>
              </a:spcBef>
              <a:spcAft>
                <a:spcPts val="0"/>
              </a:spcAft>
              <a:buNone/>
            </a:pPr>
            <a:r>
              <a:rPr lang="en" sz="1300" b="1">
                <a:solidFill>
                  <a:schemeClr val="lt1"/>
                </a:solidFill>
                <a:latin typeface="Cairo"/>
                <a:ea typeface="Cairo"/>
                <a:cs typeface="Cairo"/>
                <a:sym typeface="Cairo"/>
              </a:rPr>
              <a:t>الحالة الاجتماعية: متزوجة</a:t>
            </a:r>
            <a:endParaRPr sz="1300" b="1">
              <a:solidFill>
                <a:schemeClr val="lt1"/>
              </a:solidFill>
              <a:latin typeface="Cairo"/>
              <a:ea typeface="Cairo"/>
              <a:cs typeface="Cairo"/>
              <a:sym typeface="Cairo"/>
            </a:endParaRPr>
          </a:p>
          <a:p>
            <a:pPr marL="0" lvl="0" indent="0" algn="r" rtl="1">
              <a:lnSpc>
                <a:spcPct val="115000"/>
              </a:lnSpc>
              <a:spcBef>
                <a:spcPts val="0"/>
              </a:spcBef>
              <a:spcAft>
                <a:spcPts val="0"/>
              </a:spcAft>
              <a:buNone/>
            </a:pPr>
            <a:r>
              <a:rPr lang="en" sz="1300" b="1">
                <a:solidFill>
                  <a:schemeClr val="lt1"/>
                </a:solidFill>
                <a:latin typeface="Cairo"/>
                <a:ea typeface="Cairo"/>
                <a:cs typeface="Cairo"/>
                <a:sym typeface="Cairo"/>
              </a:rPr>
              <a:t>المهنة: موظفة في قطاع الأعمال</a:t>
            </a:r>
            <a:endParaRPr sz="1300" b="1">
              <a:solidFill>
                <a:schemeClr val="lt1"/>
              </a:solidFill>
              <a:latin typeface="Cairo"/>
              <a:ea typeface="Cairo"/>
              <a:cs typeface="Cairo"/>
              <a:sym typeface="Cairo"/>
            </a:endParaRPr>
          </a:p>
          <a:p>
            <a:pPr marL="0" lvl="0" indent="0" algn="r" rtl="1">
              <a:lnSpc>
                <a:spcPct val="115000"/>
              </a:lnSpc>
              <a:spcBef>
                <a:spcPts val="0"/>
              </a:spcBef>
              <a:spcAft>
                <a:spcPts val="0"/>
              </a:spcAft>
              <a:buNone/>
            </a:pPr>
            <a:r>
              <a:rPr lang="en" sz="1300" b="1">
                <a:solidFill>
                  <a:schemeClr val="lt1"/>
                </a:solidFill>
                <a:latin typeface="Cairo"/>
                <a:ea typeface="Cairo"/>
                <a:cs typeface="Cairo"/>
                <a:sym typeface="Cairo"/>
              </a:rPr>
              <a:t>الأبناء: طفلان (3 و5 سنوات)</a:t>
            </a:r>
            <a:endParaRPr sz="1300" b="1">
              <a:solidFill>
                <a:schemeClr val="lt1"/>
              </a:solidFill>
              <a:latin typeface="Cairo"/>
              <a:ea typeface="Cairo"/>
              <a:cs typeface="Cairo"/>
              <a:sym typeface="Cairo"/>
            </a:endParaRPr>
          </a:p>
          <a:p>
            <a:pPr marL="0" lvl="0" indent="0" algn="r" rtl="1">
              <a:lnSpc>
                <a:spcPct val="115000"/>
              </a:lnSpc>
              <a:spcBef>
                <a:spcPts val="0"/>
              </a:spcBef>
              <a:spcAft>
                <a:spcPts val="0"/>
              </a:spcAft>
              <a:buNone/>
            </a:pPr>
            <a:endParaRPr sz="1300" b="1">
              <a:solidFill>
                <a:schemeClr val="lt1"/>
              </a:solidFill>
              <a:latin typeface="Cairo"/>
              <a:ea typeface="Cairo"/>
              <a:cs typeface="Cairo"/>
              <a:sym typeface="Cairo"/>
            </a:endParaRPr>
          </a:p>
          <a:p>
            <a:pPr marL="0" lvl="0" indent="0" algn="r" rtl="1">
              <a:lnSpc>
                <a:spcPct val="115000"/>
              </a:lnSpc>
              <a:spcBef>
                <a:spcPts val="0"/>
              </a:spcBef>
              <a:spcAft>
                <a:spcPts val="0"/>
              </a:spcAft>
              <a:buNone/>
            </a:pPr>
            <a:r>
              <a:rPr lang="en" sz="1200" b="1">
                <a:solidFill>
                  <a:schemeClr val="lt1"/>
                </a:solidFill>
                <a:latin typeface="Cairo"/>
                <a:ea typeface="Cairo"/>
                <a:cs typeface="Cairo"/>
                <a:sym typeface="Cairo"/>
              </a:rPr>
              <a:t>الموقع: تسكن في مدينة نجع جمادي وتبحث عن حضانة متميزة قريبة من منزلها</a:t>
            </a:r>
            <a:endParaRPr sz="1200" b="1">
              <a:solidFill>
                <a:schemeClr val="lt1"/>
              </a:solidFill>
              <a:latin typeface="Cairo"/>
              <a:ea typeface="Cairo"/>
              <a:cs typeface="Cairo"/>
              <a:sym typeface="Cairo"/>
            </a:endParaRPr>
          </a:p>
          <a:p>
            <a:pPr marL="0" lvl="0" indent="0" algn="r" rtl="1">
              <a:lnSpc>
                <a:spcPct val="115000"/>
              </a:lnSpc>
              <a:spcBef>
                <a:spcPts val="0"/>
              </a:spcBef>
              <a:spcAft>
                <a:spcPts val="0"/>
              </a:spcAft>
              <a:buNone/>
            </a:pPr>
            <a:r>
              <a:rPr lang="en" sz="1200" b="1">
                <a:solidFill>
                  <a:schemeClr val="lt1"/>
                </a:solidFill>
                <a:latin typeface="Cairo"/>
                <a:ea typeface="Cairo"/>
                <a:cs typeface="Cairo"/>
                <a:sym typeface="Cairo"/>
              </a:rPr>
              <a:t>الاهتمامات: تبحث عن أفضل رعاية لأطفالها بجانب التعليم المبكر، وتولي اهتمامًا خاصًا بتنمية مهاراتهم الاجتماعية والفكرية</a:t>
            </a:r>
            <a:endParaRPr sz="1200" b="1">
              <a:solidFill>
                <a:schemeClr val="lt1"/>
              </a:solidFill>
              <a:latin typeface="Cairo"/>
              <a:ea typeface="Cairo"/>
              <a:cs typeface="Cairo"/>
              <a:sym typeface="Cairo"/>
            </a:endParaRPr>
          </a:p>
          <a:p>
            <a:pPr marL="0" lvl="0" indent="0" algn="r" rtl="1">
              <a:lnSpc>
                <a:spcPct val="115000"/>
              </a:lnSpc>
              <a:spcBef>
                <a:spcPts val="0"/>
              </a:spcBef>
              <a:spcAft>
                <a:spcPts val="0"/>
              </a:spcAft>
              <a:buNone/>
            </a:pPr>
            <a:endParaRPr sz="1200" b="1">
              <a:solidFill>
                <a:schemeClr val="lt1"/>
              </a:solidFill>
              <a:latin typeface="Cairo"/>
              <a:ea typeface="Cairo"/>
              <a:cs typeface="Cairo"/>
              <a:sym typeface="Cairo"/>
            </a:endParaRPr>
          </a:p>
          <a:p>
            <a:pPr marL="0" lvl="0" indent="0" algn="r" rtl="1">
              <a:lnSpc>
                <a:spcPct val="115000"/>
              </a:lnSpc>
              <a:spcBef>
                <a:spcPts val="0"/>
              </a:spcBef>
              <a:spcAft>
                <a:spcPts val="0"/>
              </a:spcAft>
              <a:buNone/>
            </a:pPr>
            <a:r>
              <a:rPr lang="en" sz="1200" b="1">
                <a:solidFill>
                  <a:schemeClr val="lt1"/>
                </a:solidFill>
                <a:latin typeface="Cairo"/>
                <a:ea typeface="Cairo"/>
                <a:cs typeface="Cairo"/>
                <a:sym typeface="Cairo"/>
              </a:rPr>
              <a:t>أهدافها: ترغب في العثور على حضانة تركز على الإبداع وتنمية المهارات الشخصية والاجتماعية لأطفالها، مع توفير بيئة آمنة وصحية</a:t>
            </a:r>
            <a:endParaRPr sz="1200" b="1">
              <a:solidFill>
                <a:schemeClr val="lt1"/>
              </a:solidFill>
              <a:latin typeface="Cairo"/>
              <a:ea typeface="Cairo"/>
              <a:cs typeface="Cairo"/>
              <a:sym typeface="Cairo"/>
            </a:endParaRPr>
          </a:p>
          <a:p>
            <a:pPr marL="0" lvl="0" indent="0" algn="r" rtl="1">
              <a:lnSpc>
                <a:spcPct val="115000"/>
              </a:lnSpc>
              <a:spcBef>
                <a:spcPts val="0"/>
              </a:spcBef>
              <a:spcAft>
                <a:spcPts val="0"/>
              </a:spcAft>
              <a:buNone/>
            </a:pPr>
            <a:endParaRPr sz="1200" b="1">
              <a:solidFill>
                <a:schemeClr val="lt1"/>
              </a:solidFill>
              <a:latin typeface="Cairo"/>
              <a:ea typeface="Cairo"/>
              <a:cs typeface="Cairo"/>
              <a:sym typeface="Cairo"/>
            </a:endParaRPr>
          </a:p>
          <a:p>
            <a:pPr marL="0" lvl="0" indent="0" algn="r" rtl="1">
              <a:lnSpc>
                <a:spcPct val="115000"/>
              </a:lnSpc>
              <a:spcBef>
                <a:spcPts val="0"/>
              </a:spcBef>
              <a:spcAft>
                <a:spcPts val="0"/>
              </a:spcAft>
              <a:buNone/>
            </a:pPr>
            <a:r>
              <a:rPr lang="en" sz="1200" b="1">
                <a:solidFill>
                  <a:schemeClr val="lt1"/>
                </a:solidFill>
                <a:latin typeface="Cairo"/>
                <a:ea typeface="Cairo"/>
                <a:cs typeface="Cairo"/>
                <a:sym typeface="Cairo"/>
              </a:rPr>
              <a:t>نقاط الألم (Challenges): تخشى من أن تفتقد الحضانة الجودة التعليمية والرعاية الشخصية. تبحث عن حضانة يمكنها تقديم تقارير دورية حول تقدم أطفالها</a:t>
            </a:r>
            <a:endParaRPr sz="1200" b="1">
              <a:solidFill>
                <a:schemeClr val="lt1"/>
              </a:solidFill>
              <a:latin typeface="Cairo"/>
              <a:ea typeface="Cairo"/>
              <a:cs typeface="Cairo"/>
              <a:sym typeface="Cairo"/>
            </a:endParaRPr>
          </a:p>
          <a:p>
            <a:pPr marL="0" lvl="0" indent="0" algn="r" rtl="1">
              <a:lnSpc>
                <a:spcPct val="115000"/>
              </a:lnSpc>
              <a:spcBef>
                <a:spcPts val="0"/>
              </a:spcBef>
              <a:spcAft>
                <a:spcPts val="0"/>
              </a:spcAft>
              <a:buNone/>
            </a:pPr>
            <a:endParaRPr sz="1200" b="1">
              <a:solidFill>
                <a:schemeClr val="lt1"/>
              </a:solidFill>
              <a:latin typeface="Cairo"/>
              <a:ea typeface="Cairo"/>
              <a:cs typeface="Cairo"/>
              <a:sym typeface="Cairo"/>
            </a:endParaRPr>
          </a:p>
          <a:p>
            <a:pPr marL="457200" lvl="0" indent="0" algn="r" rtl="1">
              <a:lnSpc>
                <a:spcPct val="115000"/>
              </a:lnSpc>
              <a:spcBef>
                <a:spcPts val="0"/>
              </a:spcBef>
              <a:spcAft>
                <a:spcPts val="0"/>
              </a:spcAft>
              <a:buNone/>
            </a:pPr>
            <a:endParaRPr sz="1300" b="1">
              <a:solidFill>
                <a:schemeClr val="lt1"/>
              </a:solidFill>
              <a:latin typeface="Cairo"/>
              <a:ea typeface="Cairo"/>
              <a:cs typeface="Cairo"/>
              <a:sym typeface="Cairo"/>
            </a:endParaRPr>
          </a:p>
          <a:p>
            <a:pPr marL="457200" lvl="0" indent="0" algn="r" rtl="1">
              <a:lnSpc>
                <a:spcPct val="115000"/>
              </a:lnSpc>
              <a:spcBef>
                <a:spcPts val="0"/>
              </a:spcBef>
              <a:spcAft>
                <a:spcPts val="0"/>
              </a:spcAft>
              <a:buNone/>
            </a:pPr>
            <a:endParaRPr sz="1300" b="1">
              <a:solidFill>
                <a:schemeClr val="lt1"/>
              </a:solidFill>
              <a:latin typeface="Cairo"/>
              <a:ea typeface="Cairo"/>
              <a:cs typeface="Cairo"/>
              <a:sym typeface="Cairo"/>
            </a:endParaRPr>
          </a:p>
          <a:p>
            <a:pPr marL="457200" lvl="0" indent="0" algn="r" rtl="1">
              <a:lnSpc>
                <a:spcPct val="115000"/>
              </a:lnSpc>
              <a:spcBef>
                <a:spcPts val="0"/>
              </a:spcBef>
              <a:spcAft>
                <a:spcPts val="0"/>
              </a:spcAft>
              <a:buNone/>
            </a:pPr>
            <a:endParaRPr sz="1000" b="1">
              <a:solidFill>
                <a:schemeClr val="lt1"/>
              </a:solidFill>
              <a:latin typeface="Cairo"/>
              <a:ea typeface="Cairo"/>
              <a:cs typeface="Cairo"/>
              <a:sym typeface="Cairo"/>
            </a:endParaRPr>
          </a:p>
          <a:p>
            <a:pPr marL="0" lvl="0" indent="0" algn="l" rtl="0">
              <a:lnSpc>
                <a:spcPct val="115000"/>
              </a:lnSpc>
              <a:spcBef>
                <a:spcPts val="0"/>
              </a:spcBef>
              <a:spcAft>
                <a:spcPts val="0"/>
              </a:spcAft>
              <a:buNone/>
            </a:pPr>
            <a:endParaRPr sz="1000" b="1">
              <a:solidFill>
                <a:schemeClr val="lt1"/>
              </a:solidFill>
              <a:latin typeface="Cairo"/>
              <a:ea typeface="Cairo"/>
              <a:cs typeface="Cairo"/>
              <a:sym typeface="Cairo"/>
            </a:endParaRPr>
          </a:p>
          <a:p>
            <a:pPr marL="0" lvl="0" indent="0" algn="l" rtl="0">
              <a:lnSpc>
                <a:spcPct val="115000"/>
              </a:lnSpc>
              <a:spcBef>
                <a:spcPts val="0"/>
              </a:spcBef>
              <a:spcAft>
                <a:spcPts val="0"/>
              </a:spcAft>
              <a:buNone/>
            </a:pPr>
            <a:endParaRPr sz="800" b="1">
              <a:solidFill>
                <a:schemeClr val="lt1"/>
              </a:solidFill>
              <a:latin typeface="Cairo"/>
              <a:ea typeface="Cairo"/>
              <a:cs typeface="Cairo"/>
              <a:sym typeface="Cai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1"/>
          <p:cNvSpPr txBox="1">
            <a:spLocks noGrp="1"/>
          </p:cNvSpPr>
          <p:nvPr>
            <p:ph type="title" idx="4294967295"/>
          </p:nvPr>
        </p:nvSpPr>
        <p:spPr>
          <a:xfrm>
            <a:off x="311700" y="445025"/>
            <a:ext cx="4084500" cy="10053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3000" b="1"/>
              <a:t>قنوات توزيع المحتوى</a:t>
            </a:r>
            <a:endParaRPr sz="4800" b="1"/>
          </a:p>
        </p:txBody>
      </p:sp>
      <p:sp>
        <p:nvSpPr>
          <p:cNvPr id="143" name="Google Shape;143;p31"/>
          <p:cNvSpPr txBox="1">
            <a:spLocks noGrp="1"/>
          </p:cNvSpPr>
          <p:nvPr>
            <p:ph type="body" idx="4294967295"/>
          </p:nvPr>
        </p:nvSpPr>
        <p:spPr>
          <a:xfrm>
            <a:off x="366075" y="1048275"/>
            <a:ext cx="4283400" cy="3673500"/>
          </a:xfrm>
          <a:prstGeom prst="rect">
            <a:avLst/>
          </a:prstGeom>
        </p:spPr>
        <p:txBody>
          <a:bodyPr spcFirstLastPara="1" wrap="square" lIns="91425" tIns="91425" rIns="91425" bIns="91425" anchor="t" anchorCtr="0">
            <a:noAutofit/>
          </a:bodyPr>
          <a:lstStyle/>
          <a:p>
            <a:pPr marL="457200" lvl="0" indent="-342900" algn="r" rtl="1">
              <a:spcBef>
                <a:spcPts val="0"/>
              </a:spcBef>
              <a:spcAft>
                <a:spcPts val="0"/>
              </a:spcAft>
              <a:buSzPts val="1800"/>
              <a:buAutoNum type="arabicPeriod"/>
            </a:pPr>
            <a:r>
              <a:rPr lang="en"/>
              <a:t>Instagram:</a:t>
            </a:r>
            <a:endParaRPr/>
          </a:p>
          <a:p>
            <a:pPr marL="457200" lvl="0" indent="0" algn="r" rtl="1">
              <a:spcBef>
                <a:spcPts val="1600"/>
              </a:spcBef>
              <a:spcAft>
                <a:spcPts val="0"/>
              </a:spcAft>
              <a:buNone/>
            </a:pPr>
            <a:r>
              <a:rPr lang="en"/>
              <a:t> مشاركة محتوى بصري مثل أعمال الأطفال الفنية، الحرف اليدوية، والأدوات التعليمية.</a:t>
            </a:r>
            <a:endParaRPr/>
          </a:p>
          <a:p>
            <a:pPr marL="457200" lvl="0" indent="-342900" algn="r" rtl="1">
              <a:spcBef>
                <a:spcPts val="1600"/>
              </a:spcBef>
              <a:spcAft>
                <a:spcPts val="0"/>
              </a:spcAft>
              <a:buSzPts val="1800"/>
              <a:buAutoNum type="arabicPeriod"/>
            </a:pPr>
            <a:r>
              <a:rPr lang="en"/>
              <a:t>Facebook: </a:t>
            </a:r>
            <a:endParaRPr/>
          </a:p>
          <a:p>
            <a:pPr marL="457200" lvl="0" indent="0" algn="r" rtl="1">
              <a:spcBef>
                <a:spcPts val="1600"/>
              </a:spcBef>
              <a:spcAft>
                <a:spcPts val="0"/>
              </a:spcAft>
              <a:buNone/>
            </a:pPr>
            <a:r>
              <a:rPr lang="en"/>
              <a:t>لبناء مجتمع حول تربية الأطفال والتعليم.</a:t>
            </a:r>
            <a:endParaRPr/>
          </a:p>
          <a:p>
            <a:pPr marL="457200" lvl="0" indent="-342900" algn="r" rtl="1">
              <a:spcBef>
                <a:spcPts val="1600"/>
              </a:spcBef>
              <a:spcAft>
                <a:spcPts val="0"/>
              </a:spcAft>
              <a:buSzPts val="1800"/>
              <a:buAutoNum type="arabicPeriod"/>
            </a:pPr>
            <a:r>
              <a:rPr lang="en"/>
              <a:t>YouTube: </a:t>
            </a:r>
            <a:endParaRPr/>
          </a:p>
          <a:p>
            <a:pPr marL="457200" lvl="0" indent="0" algn="r" rtl="1">
              <a:spcBef>
                <a:spcPts val="1600"/>
              </a:spcBef>
              <a:spcAft>
                <a:spcPts val="0"/>
              </a:spcAft>
              <a:buNone/>
            </a:pPr>
            <a:r>
              <a:rPr lang="en"/>
              <a:t>لنشر فيديوهات دروس توضيحية وأفكار مشروعات إبداعية.</a:t>
            </a:r>
            <a:endParaRPr/>
          </a:p>
          <a:p>
            <a:pPr marL="457200" lvl="0" indent="0" algn="l" rtl="0">
              <a:spcBef>
                <a:spcPts val="1600"/>
              </a:spcBef>
              <a:spcAft>
                <a:spcPts val="1600"/>
              </a:spcAft>
              <a:buNone/>
            </a:pPr>
            <a:endParaRPr/>
          </a:p>
        </p:txBody>
      </p:sp>
      <p:pic>
        <p:nvPicPr>
          <p:cNvPr id="144" name="Google Shape;144;p31"/>
          <p:cNvPicPr preferRelativeResize="0"/>
          <p:nvPr/>
        </p:nvPicPr>
        <p:blipFill rotWithShape="1">
          <a:blip r:embed="rId3">
            <a:alphaModFix/>
          </a:blip>
          <a:srcRect l="10954" r="10962"/>
          <a:stretch/>
        </p:blipFill>
        <p:spPr>
          <a:xfrm>
            <a:off x="4705150" y="361926"/>
            <a:ext cx="2035799" cy="1955424"/>
          </a:xfrm>
          <a:prstGeom prst="rect">
            <a:avLst/>
          </a:prstGeom>
          <a:noFill/>
          <a:ln>
            <a:noFill/>
          </a:ln>
        </p:spPr>
      </p:pic>
      <p:pic>
        <p:nvPicPr>
          <p:cNvPr id="145" name="Google Shape;145;p31"/>
          <p:cNvPicPr preferRelativeResize="0"/>
          <p:nvPr/>
        </p:nvPicPr>
        <p:blipFill rotWithShape="1">
          <a:blip r:embed="rId4">
            <a:alphaModFix/>
          </a:blip>
          <a:srcRect t="1978" b="1969"/>
          <a:stretch/>
        </p:blipFill>
        <p:spPr>
          <a:xfrm>
            <a:off x="6796500" y="361926"/>
            <a:ext cx="2035800" cy="1955424"/>
          </a:xfrm>
          <a:prstGeom prst="rect">
            <a:avLst/>
          </a:prstGeom>
          <a:noFill/>
          <a:ln>
            <a:noFill/>
          </a:ln>
        </p:spPr>
      </p:pic>
      <p:pic>
        <p:nvPicPr>
          <p:cNvPr id="146" name="Google Shape;146;p31"/>
          <p:cNvPicPr preferRelativeResize="0"/>
          <p:nvPr/>
        </p:nvPicPr>
        <p:blipFill rotWithShape="1">
          <a:blip r:embed="rId5">
            <a:alphaModFix/>
          </a:blip>
          <a:srcRect t="6016" b="6016"/>
          <a:stretch/>
        </p:blipFill>
        <p:spPr>
          <a:xfrm>
            <a:off x="4705200" y="2366436"/>
            <a:ext cx="4127100" cy="24203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2"/>
          <p:cNvSpPr txBox="1">
            <a:spLocks noGrp="1"/>
          </p:cNvSpPr>
          <p:nvPr>
            <p:ph type="title"/>
          </p:nvPr>
        </p:nvSpPr>
        <p:spPr>
          <a:xfrm>
            <a:off x="619125" y="3259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solidFill>
                  <a:schemeClr val="dk2"/>
                </a:solidFill>
                <a:latin typeface="Cairo"/>
                <a:ea typeface="Cairo"/>
                <a:cs typeface="Cairo"/>
                <a:sym typeface="Cairo"/>
              </a:rPr>
              <a:t>SWOT Analysis</a:t>
            </a:r>
            <a:endParaRPr sz="3200" b="1">
              <a:solidFill>
                <a:schemeClr val="dk2"/>
              </a:solidFill>
              <a:latin typeface="Cairo"/>
              <a:ea typeface="Cairo"/>
              <a:cs typeface="Cairo"/>
              <a:sym typeface="Cairo"/>
            </a:endParaRPr>
          </a:p>
          <a:p>
            <a:pPr marL="0" lvl="0" indent="0" algn="l" rtl="0">
              <a:spcBef>
                <a:spcPts val="0"/>
              </a:spcBef>
              <a:spcAft>
                <a:spcPts val="0"/>
              </a:spcAft>
              <a:buNone/>
            </a:pPr>
            <a:endParaRPr sz="3700" b="1">
              <a:solidFill>
                <a:schemeClr val="dk2"/>
              </a:solidFill>
              <a:latin typeface="Cairo"/>
              <a:ea typeface="Cairo"/>
              <a:cs typeface="Cairo"/>
              <a:sym typeface="Cairo"/>
            </a:endParaRPr>
          </a:p>
          <a:p>
            <a:pPr marL="0" lvl="0" indent="0" algn="r" rtl="1">
              <a:spcBef>
                <a:spcPts val="0"/>
              </a:spcBef>
              <a:spcAft>
                <a:spcPts val="0"/>
              </a:spcAft>
              <a:buNone/>
            </a:pPr>
            <a:endParaRPr sz="3700" b="1">
              <a:solidFill>
                <a:schemeClr val="dk2"/>
              </a:solidFill>
              <a:latin typeface="Cairo"/>
              <a:ea typeface="Cairo"/>
              <a:cs typeface="Cairo"/>
              <a:sym typeface="Cairo"/>
            </a:endParaRPr>
          </a:p>
        </p:txBody>
      </p:sp>
      <p:graphicFrame>
        <p:nvGraphicFramePr>
          <p:cNvPr id="152" name="Google Shape;152;p32"/>
          <p:cNvGraphicFramePr/>
          <p:nvPr/>
        </p:nvGraphicFramePr>
        <p:xfrm>
          <a:off x="619125" y="1297800"/>
          <a:ext cx="8096275" cy="3393250"/>
        </p:xfrm>
        <a:graphic>
          <a:graphicData uri="http://schemas.openxmlformats.org/drawingml/2006/table">
            <a:tbl>
              <a:tblPr>
                <a:noFill/>
                <a:tableStyleId>{7EF8493F-C48D-42BB-8A6E-6509A7F4C4A0}</a:tableStyleId>
              </a:tblPr>
              <a:tblGrid>
                <a:gridCol w="2016850"/>
                <a:gridCol w="1771775"/>
                <a:gridCol w="2413350"/>
                <a:gridCol w="1894300"/>
              </a:tblGrid>
              <a:tr h="3393250">
                <a:tc>
                  <a:txBody>
                    <a:bodyPr/>
                    <a:lstStyle/>
                    <a:p>
                      <a:pPr marL="0" lvl="0" indent="0" algn="r" rtl="1">
                        <a:lnSpc>
                          <a:spcPct val="115000"/>
                        </a:lnSpc>
                        <a:spcBef>
                          <a:spcPts val="0"/>
                        </a:spcBef>
                        <a:spcAft>
                          <a:spcPts val="0"/>
                        </a:spcAft>
                        <a:buNone/>
                      </a:pPr>
                      <a:r>
                        <a:rPr lang="en" sz="1100" b="1">
                          <a:solidFill>
                            <a:schemeClr val="accent5"/>
                          </a:solidFill>
                          <a:latin typeface="Cairo"/>
                          <a:ea typeface="Cairo"/>
                          <a:cs typeface="Cairo"/>
                          <a:sym typeface="Cairo"/>
                        </a:rPr>
                        <a:t>Strengths (نقاط القوة):</a:t>
                      </a:r>
                      <a:endParaRPr sz="1100" b="1">
                        <a:solidFill>
                          <a:schemeClr val="accent5"/>
                        </a:solidFill>
                        <a:latin typeface="Cairo"/>
                        <a:ea typeface="Cairo"/>
                        <a:cs typeface="Cairo"/>
                        <a:sym typeface="Cairo"/>
                      </a:endParaRPr>
                    </a:p>
                    <a:p>
                      <a:pPr marL="0" lvl="0" indent="0" algn="r" rtl="1">
                        <a:lnSpc>
                          <a:spcPct val="115000"/>
                        </a:lnSpc>
                        <a:spcBef>
                          <a:spcPts val="0"/>
                        </a:spcBef>
                        <a:spcAft>
                          <a:spcPts val="0"/>
                        </a:spcAft>
                        <a:buNone/>
                      </a:pPr>
                      <a:endParaRPr sz="1100" b="1">
                        <a:latin typeface="Cairo"/>
                        <a:ea typeface="Cairo"/>
                        <a:cs typeface="Cairo"/>
                        <a:sym typeface="Cairo"/>
                      </a:endParaRPr>
                    </a:p>
                    <a:p>
                      <a:pPr marL="0" lvl="0" indent="0" algn="r" rtl="1">
                        <a:lnSpc>
                          <a:spcPct val="115000"/>
                        </a:lnSpc>
                        <a:spcBef>
                          <a:spcPts val="0"/>
                        </a:spcBef>
                        <a:spcAft>
                          <a:spcPts val="0"/>
                        </a:spcAft>
                        <a:buNone/>
                      </a:pPr>
                      <a:r>
                        <a:rPr lang="en" sz="1100" b="1">
                          <a:latin typeface="Cairo"/>
                          <a:ea typeface="Cairo"/>
                          <a:cs typeface="Cairo"/>
                          <a:sym typeface="Cairo"/>
                        </a:rPr>
                        <a:t>تقديم منتجات وخدمات تعليمية مبتكرة تلبي احتياجات الأطفال.</a:t>
                      </a:r>
                      <a:endParaRPr sz="1100" b="1">
                        <a:latin typeface="Cairo"/>
                        <a:ea typeface="Cairo"/>
                        <a:cs typeface="Cairo"/>
                        <a:sym typeface="Cairo"/>
                      </a:endParaRPr>
                    </a:p>
                    <a:p>
                      <a:pPr marL="0" lvl="0" indent="0" algn="r" rtl="1">
                        <a:lnSpc>
                          <a:spcPct val="115000"/>
                        </a:lnSpc>
                        <a:spcBef>
                          <a:spcPts val="0"/>
                        </a:spcBef>
                        <a:spcAft>
                          <a:spcPts val="0"/>
                        </a:spcAft>
                        <a:buNone/>
                      </a:pPr>
                      <a:endParaRPr sz="1100" b="1">
                        <a:latin typeface="Cairo"/>
                        <a:ea typeface="Cairo"/>
                        <a:cs typeface="Cairo"/>
                        <a:sym typeface="Cairo"/>
                      </a:endParaRPr>
                    </a:p>
                    <a:p>
                      <a:pPr marL="0" lvl="0" indent="0" algn="r" rtl="1">
                        <a:lnSpc>
                          <a:spcPct val="115000"/>
                        </a:lnSpc>
                        <a:spcBef>
                          <a:spcPts val="0"/>
                        </a:spcBef>
                        <a:spcAft>
                          <a:spcPts val="0"/>
                        </a:spcAft>
                        <a:buNone/>
                      </a:pPr>
                      <a:r>
                        <a:rPr lang="en" sz="1100" b="1">
                          <a:latin typeface="Cairo"/>
                          <a:ea typeface="Cairo"/>
                          <a:cs typeface="Cairo"/>
                          <a:sym typeface="Cairo"/>
                        </a:rPr>
                        <a:t>تركيز قوي على تطوير الإبداع والابتكار لدى الأطفال.</a:t>
                      </a:r>
                      <a:endParaRPr sz="1100" b="1">
                        <a:latin typeface="Cairo"/>
                        <a:ea typeface="Cairo"/>
                        <a:cs typeface="Cairo"/>
                        <a:sym typeface="Cairo"/>
                      </a:endParaRPr>
                    </a:p>
                    <a:p>
                      <a:pPr marL="0" lvl="0" indent="0" algn="r" rtl="1">
                        <a:lnSpc>
                          <a:spcPct val="115000"/>
                        </a:lnSpc>
                        <a:spcBef>
                          <a:spcPts val="0"/>
                        </a:spcBef>
                        <a:spcAft>
                          <a:spcPts val="0"/>
                        </a:spcAft>
                        <a:buNone/>
                      </a:pPr>
                      <a:endParaRPr sz="1100" b="1">
                        <a:latin typeface="Cairo"/>
                        <a:ea typeface="Cairo"/>
                        <a:cs typeface="Cairo"/>
                        <a:sym typeface="Cairo"/>
                      </a:endParaRPr>
                    </a:p>
                    <a:p>
                      <a:pPr marL="0" lvl="0" indent="0" algn="r" rtl="1">
                        <a:lnSpc>
                          <a:spcPct val="115000"/>
                        </a:lnSpc>
                        <a:spcBef>
                          <a:spcPts val="0"/>
                        </a:spcBef>
                        <a:spcAft>
                          <a:spcPts val="0"/>
                        </a:spcAft>
                        <a:buNone/>
                      </a:pPr>
                      <a:r>
                        <a:rPr lang="en" sz="1100" b="1">
                          <a:latin typeface="Cairo"/>
                          <a:ea typeface="Cairo"/>
                          <a:cs typeface="Cairo"/>
                          <a:sym typeface="Cairo"/>
                        </a:rPr>
                        <a:t>محتوى تعليمي سهل الفهم ومناسب للأهالي والمعلمين.</a:t>
                      </a:r>
                      <a:endParaRPr sz="1100" b="1">
                        <a:latin typeface="Cairo"/>
                        <a:ea typeface="Cairo"/>
                        <a:cs typeface="Cairo"/>
                        <a:sym typeface="Cairo"/>
                      </a:endParaRPr>
                    </a:p>
                    <a:p>
                      <a:pPr marL="0" lvl="0" indent="0" algn="r" rtl="1">
                        <a:lnSpc>
                          <a:spcPct val="115000"/>
                        </a:lnSpc>
                        <a:spcBef>
                          <a:spcPts val="0"/>
                        </a:spcBef>
                        <a:spcAft>
                          <a:spcPts val="0"/>
                        </a:spcAft>
                        <a:buNone/>
                      </a:pPr>
                      <a:endParaRPr sz="1100" b="1">
                        <a:latin typeface="Cairo"/>
                        <a:ea typeface="Cairo"/>
                        <a:cs typeface="Cairo"/>
                        <a:sym typeface="Cairo"/>
                      </a:endParaRPr>
                    </a:p>
                    <a:p>
                      <a:pPr marL="0" lvl="0" indent="0" algn="r" rtl="1">
                        <a:lnSpc>
                          <a:spcPct val="115000"/>
                        </a:lnSpc>
                        <a:spcBef>
                          <a:spcPts val="0"/>
                        </a:spcBef>
                        <a:spcAft>
                          <a:spcPts val="0"/>
                        </a:spcAft>
                        <a:buNone/>
                      </a:pPr>
                      <a:endParaRPr sz="1100" b="1">
                        <a:latin typeface="Cairo"/>
                        <a:ea typeface="Cairo"/>
                        <a:cs typeface="Cairo"/>
                        <a:sym typeface="Cairo"/>
                      </a:endParaRPr>
                    </a:p>
                    <a:p>
                      <a:pPr marL="0" lvl="0" indent="0" algn="l" rtl="0">
                        <a:spcBef>
                          <a:spcPts val="0"/>
                        </a:spcBef>
                        <a:spcAft>
                          <a:spcPts val="0"/>
                        </a:spcAft>
                        <a:buNone/>
                      </a:pPr>
                      <a:endParaRPr sz="1100" b="1">
                        <a:latin typeface="Cairo"/>
                        <a:ea typeface="Cairo"/>
                        <a:cs typeface="Cairo"/>
                        <a:sym typeface="Cairo"/>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r" rtl="1">
                        <a:lnSpc>
                          <a:spcPct val="115000"/>
                        </a:lnSpc>
                        <a:spcBef>
                          <a:spcPts val="0"/>
                        </a:spcBef>
                        <a:spcAft>
                          <a:spcPts val="0"/>
                        </a:spcAft>
                        <a:buNone/>
                      </a:pPr>
                      <a:r>
                        <a:rPr lang="en" sz="1100" b="1">
                          <a:solidFill>
                            <a:schemeClr val="accent5"/>
                          </a:solidFill>
                          <a:latin typeface="Cairo"/>
                          <a:ea typeface="Cairo"/>
                          <a:cs typeface="Cairo"/>
                          <a:sym typeface="Cairo"/>
                        </a:rPr>
                        <a:t>Weaknesses (نقاط الضعف):</a:t>
                      </a:r>
                      <a:endParaRPr sz="1100" b="1">
                        <a:solidFill>
                          <a:schemeClr val="accent5"/>
                        </a:solidFill>
                        <a:latin typeface="Cairo"/>
                        <a:ea typeface="Cairo"/>
                        <a:cs typeface="Cairo"/>
                        <a:sym typeface="Cairo"/>
                      </a:endParaRPr>
                    </a:p>
                    <a:p>
                      <a:pPr marL="0" lvl="0" indent="0" algn="r" rtl="1">
                        <a:lnSpc>
                          <a:spcPct val="115000"/>
                        </a:lnSpc>
                        <a:spcBef>
                          <a:spcPts val="0"/>
                        </a:spcBef>
                        <a:spcAft>
                          <a:spcPts val="0"/>
                        </a:spcAft>
                        <a:buNone/>
                      </a:pPr>
                      <a:endParaRPr sz="1100" b="1">
                        <a:solidFill>
                          <a:schemeClr val="dk1"/>
                        </a:solidFill>
                        <a:latin typeface="Cairo"/>
                        <a:ea typeface="Cairo"/>
                        <a:cs typeface="Cairo"/>
                        <a:sym typeface="Cairo"/>
                      </a:endParaRPr>
                    </a:p>
                    <a:p>
                      <a:pPr marL="0" lvl="0" indent="0" algn="r" rtl="1">
                        <a:lnSpc>
                          <a:spcPct val="115000"/>
                        </a:lnSpc>
                        <a:spcBef>
                          <a:spcPts val="0"/>
                        </a:spcBef>
                        <a:spcAft>
                          <a:spcPts val="0"/>
                        </a:spcAft>
                        <a:buNone/>
                      </a:pPr>
                      <a:r>
                        <a:rPr lang="en" sz="1100" b="1">
                          <a:solidFill>
                            <a:schemeClr val="dk1"/>
                          </a:solidFill>
                          <a:latin typeface="Cairo"/>
                          <a:ea typeface="Cairo"/>
                          <a:cs typeface="Cairo"/>
                          <a:sym typeface="Cairo"/>
                        </a:rPr>
                        <a:t>قلة تنوع المحتوى المتاح </a:t>
                      </a:r>
                      <a:endParaRPr sz="1100" b="1">
                        <a:solidFill>
                          <a:schemeClr val="dk1"/>
                        </a:solidFill>
                        <a:latin typeface="Cairo"/>
                        <a:ea typeface="Cairo"/>
                        <a:cs typeface="Cairo"/>
                        <a:sym typeface="Cairo"/>
                      </a:endParaRPr>
                    </a:p>
                    <a:p>
                      <a:pPr marL="0" lvl="0" indent="0" algn="r" rtl="1">
                        <a:lnSpc>
                          <a:spcPct val="115000"/>
                        </a:lnSpc>
                        <a:spcBef>
                          <a:spcPts val="0"/>
                        </a:spcBef>
                        <a:spcAft>
                          <a:spcPts val="0"/>
                        </a:spcAft>
                        <a:buNone/>
                      </a:pPr>
                      <a:endParaRPr sz="1100" b="1">
                        <a:solidFill>
                          <a:schemeClr val="dk1"/>
                        </a:solidFill>
                        <a:latin typeface="Cairo"/>
                        <a:ea typeface="Cairo"/>
                        <a:cs typeface="Cairo"/>
                        <a:sym typeface="Cairo"/>
                      </a:endParaRPr>
                    </a:p>
                    <a:p>
                      <a:pPr marL="0" lvl="0" indent="0" algn="r" rtl="1">
                        <a:lnSpc>
                          <a:spcPct val="115000"/>
                        </a:lnSpc>
                        <a:spcBef>
                          <a:spcPts val="0"/>
                        </a:spcBef>
                        <a:spcAft>
                          <a:spcPts val="0"/>
                        </a:spcAft>
                        <a:buNone/>
                      </a:pPr>
                      <a:r>
                        <a:rPr lang="en" sz="1100" b="1">
                          <a:solidFill>
                            <a:schemeClr val="dk1"/>
                          </a:solidFill>
                          <a:latin typeface="Cairo"/>
                          <a:ea typeface="Cairo"/>
                          <a:cs typeface="Cairo"/>
                          <a:sym typeface="Cairo"/>
                        </a:rPr>
                        <a:t>نقص في التعاون مع مؤسسات تعليمية </a:t>
                      </a:r>
                      <a:endParaRPr sz="1100" b="1">
                        <a:solidFill>
                          <a:schemeClr val="dk1"/>
                        </a:solidFill>
                        <a:latin typeface="Cairo"/>
                        <a:ea typeface="Cairo"/>
                        <a:cs typeface="Cairo"/>
                        <a:sym typeface="Cairo"/>
                      </a:endParaRPr>
                    </a:p>
                    <a:p>
                      <a:pPr marL="0" lvl="0" indent="0" algn="r" rtl="1">
                        <a:lnSpc>
                          <a:spcPct val="115000"/>
                        </a:lnSpc>
                        <a:spcBef>
                          <a:spcPts val="0"/>
                        </a:spcBef>
                        <a:spcAft>
                          <a:spcPts val="0"/>
                        </a:spcAft>
                        <a:buNone/>
                      </a:pPr>
                      <a:endParaRPr sz="1100" b="1">
                        <a:solidFill>
                          <a:schemeClr val="dk1"/>
                        </a:solidFill>
                        <a:latin typeface="Cairo"/>
                        <a:ea typeface="Cairo"/>
                        <a:cs typeface="Cairo"/>
                        <a:sym typeface="Cairo"/>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r" rtl="1">
                        <a:lnSpc>
                          <a:spcPct val="115000"/>
                        </a:lnSpc>
                        <a:spcBef>
                          <a:spcPts val="0"/>
                        </a:spcBef>
                        <a:spcAft>
                          <a:spcPts val="0"/>
                        </a:spcAft>
                        <a:buNone/>
                      </a:pPr>
                      <a:r>
                        <a:rPr lang="en" sz="1100" b="1">
                          <a:solidFill>
                            <a:schemeClr val="accent5"/>
                          </a:solidFill>
                          <a:latin typeface="Cairo"/>
                          <a:ea typeface="Cairo"/>
                          <a:cs typeface="Cairo"/>
                          <a:sym typeface="Cairo"/>
                        </a:rPr>
                        <a:t>Opportunities (الفرص):</a:t>
                      </a:r>
                      <a:endParaRPr sz="1100" b="1">
                        <a:solidFill>
                          <a:schemeClr val="accent5"/>
                        </a:solidFill>
                        <a:latin typeface="Cairo"/>
                        <a:ea typeface="Cairo"/>
                        <a:cs typeface="Cairo"/>
                        <a:sym typeface="Cairo"/>
                      </a:endParaRPr>
                    </a:p>
                    <a:p>
                      <a:pPr marL="0" lvl="0" indent="0" algn="r" rtl="1">
                        <a:lnSpc>
                          <a:spcPct val="115000"/>
                        </a:lnSpc>
                        <a:spcBef>
                          <a:spcPts val="0"/>
                        </a:spcBef>
                        <a:spcAft>
                          <a:spcPts val="0"/>
                        </a:spcAft>
                        <a:buNone/>
                      </a:pPr>
                      <a:endParaRPr sz="1100" b="1">
                        <a:latin typeface="Cairo"/>
                        <a:ea typeface="Cairo"/>
                        <a:cs typeface="Cairo"/>
                        <a:sym typeface="Cairo"/>
                      </a:endParaRPr>
                    </a:p>
                    <a:p>
                      <a:pPr marL="0" lvl="0" indent="0" algn="r" rtl="1">
                        <a:spcBef>
                          <a:spcPts val="0"/>
                        </a:spcBef>
                        <a:spcAft>
                          <a:spcPts val="0"/>
                        </a:spcAft>
                        <a:buNone/>
                      </a:pPr>
                      <a:r>
                        <a:rPr lang="en" sz="1100" b="1">
                          <a:latin typeface="Cairo"/>
                          <a:ea typeface="Cairo"/>
                          <a:cs typeface="Cairo"/>
                          <a:sym typeface="Cairo"/>
                        </a:rPr>
                        <a:t>إمكانية التوسع </a:t>
                      </a:r>
                      <a:endParaRPr sz="1100" b="1">
                        <a:latin typeface="Cairo"/>
                        <a:ea typeface="Cairo"/>
                        <a:cs typeface="Cairo"/>
                        <a:sym typeface="Cairo"/>
                      </a:endParaRPr>
                    </a:p>
                    <a:p>
                      <a:pPr marL="0" lvl="0" indent="0" algn="r" rtl="1">
                        <a:spcBef>
                          <a:spcPts val="0"/>
                        </a:spcBef>
                        <a:spcAft>
                          <a:spcPts val="0"/>
                        </a:spcAft>
                        <a:buNone/>
                      </a:pPr>
                      <a:endParaRPr sz="1100" b="1">
                        <a:latin typeface="Cairo"/>
                        <a:ea typeface="Cairo"/>
                        <a:cs typeface="Cairo"/>
                        <a:sym typeface="Cairo"/>
                      </a:endParaRPr>
                    </a:p>
                    <a:p>
                      <a:pPr marL="0" lvl="0" indent="0" algn="r" rtl="1">
                        <a:spcBef>
                          <a:spcPts val="0"/>
                        </a:spcBef>
                        <a:spcAft>
                          <a:spcPts val="0"/>
                        </a:spcAft>
                        <a:buNone/>
                      </a:pPr>
                      <a:r>
                        <a:rPr lang="en" sz="1100" b="1">
                          <a:latin typeface="Cairo"/>
                          <a:ea typeface="Cairo"/>
                          <a:cs typeface="Cairo"/>
                          <a:sym typeface="Cairo"/>
                        </a:rPr>
                        <a:t>الطلب المتزايد على الأدوات التعليمية الرقمية والتعليم عن بعد.</a:t>
                      </a:r>
                      <a:endParaRPr sz="1100" b="1">
                        <a:latin typeface="Cairo"/>
                        <a:ea typeface="Cairo"/>
                        <a:cs typeface="Cairo"/>
                        <a:sym typeface="Cairo"/>
                      </a:endParaRPr>
                    </a:p>
                    <a:p>
                      <a:pPr marL="0" lvl="0" indent="0" algn="r" rtl="1">
                        <a:spcBef>
                          <a:spcPts val="0"/>
                        </a:spcBef>
                        <a:spcAft>
                          <a:spcPts val="0"/>
                        </a:spcAft>
                        <a:buNone/>
                      </a:pPr>
                      <a:endParaRPr sz="1100" b="1">
                        <a:latin typeface="Cairo"/>
                        <a:ea typeface="Cairo"/>
                        <a:cs typeface="Cairo"/>
                        <a:sym typeface="Cairo"/>
                      </a:endParaRPr>
                    </a:p>
                    <a:p>
                      <a:pPr marL="0" lvl="0" indent="0" algn="r" rtl="1">
                        <a:spcBef>
                          <a:spcPts val="0"/>
                        </a:spcBef>
                        <a:spcAft>
                          <a:spcPts val="0"/>
                        </a:spcAft>
                        <a:buNone/>
                      </a:pPr>
                      <a:r>
                        <a:rPr lang="en" sz="1100" b="1">
                          <a:latin typeface="Cairo"/>
                          <a:ea typeface="Cairo"/>
                          <a:cs typeface="Cairo"/>
                          <a:sym typeface="Cairo"/>
                        </a:rPr>
                        <a:t>الاستفادة من وسائل التواصل الاجتماعي لتعزيز الوعي بالبراند.</a:t>
                      </a:r>
                      <a:endParaRPr sz="1100" b="1">
                        <a:latin typeface="Cairo"/>
                        <a:ea typeface="Cairo"/>
                        <a:cs typeface="Cairo"/>
                        <a:sym typeface="Cairo"/>
                      </a:endParaRPr>
                    </a:p>
                    <a:p>
                      <a:pPr marL="0" lvl="0" indent="0" algn="r" rtl="1">
                        <a:spcBef>
                          <a:spcPts val="0"/>
                        </a:spcBef>
                        <a:spcAft>
                          <a:spcPts val="0"/>
                        </a:spcAft>
                        <a:buNone/>
                      </a:pPr>
                      <a:endParaRPr sz="1100" b="1">
                        <a:latin typeface="Cairo"/>
                        <a:ea typeface="Cairo"/>
                        <a:cs typeface="Cairo"/>
                        <a:sym typeface="Cairo"/>
                      </a:endParaRPr>
                    </a:p>
                    <a:p>
                      <a:pPr marL="0" lvl="0" indent="0" algn="r" rtl="1">
                        <a:spcBef>
                          <a:spcPts val="0"/>
                        </a:spcBef>
                        <a:spcAft>
                          <a:spcPts val="0"/>
                        </a:spcAft>
                        <a:buNone/>
                      </a:pPr>
                      <a:endParaRPr sz="1100" b="1">
                        <a:latin typeface="Cairo"/>
                        <a:ea typeface="Cairo"/>
                        <a:cs typeface="Cairo"/>
                        <a:sym typeface="Cairo"/>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r" rtl="1">
                        <a:lnSpc>
                          <a:spcPct val="115000"/>
                        </a:lnSpc>
                        <a:spcBef>
                          <a:spcPts val="0"/>
                        </a:spcBef>
                        <a:spcAft>
                          <a:spcPts val="0"/>
                        </a:spcAft>
                        <a:buNone/>
                      </a:pPr>
                      <a:r>
                        <a:rPr lang="en" sz="1100" b="1">
                          <a:solidFill>
                            <a:schemeClr val="accent5"/>
                          </a:solidFill>
                          <a:latin typeface="Cairo"/>
                          <a:ea typeface="Cairo"/>
                          <a:cs typeface="Cairo"/>
                          <a:sym typeface="Cairo"/>
                        </a:rPr>
                        <a:t>Threats (التهديدات):</a:t>
                      </a:r>
                      <a:endParaRPr sz="1100" b="1">
                        <a:solidFill>
                          <a:schemeClr val="accent5"/>
                        </a:solidFill>
                        <a:latin typeface="Cairo"/>
                        <a:ea typeface="Cairo"/>
                        <a:cs typeface="Cairo"/>
                        <a:sym typeface="Cairo"/>
                      </a:endParaRPr>
                    </a:p>
                    <a:p>
                      <a:pPr marL="0" lvl="0" indent="0" algn="r" rtl="1">
                        <a:lnSpc>
                          <a:spcPct val="115000"/>
                        </a:lnSpc>
                        <a:spcBef>
                          <a:spcPts val="0"/>
                        </a:spcBef>
                        <a:spcAft>
                          <a:spcPts val="0"/>
                        </a:spcAft>
                        <a:buNone/>
                      </a:pPr>
                      <a:endParaRPr sz="1100" b="1">
                        <a:latin typeface="Cairo"/>
                        <a:ea typeface="Cairo"/>
                        <a:cs typeface="Cairo"/>
                        <a:sym typeface="Cairo"/>
                      </a:endParaRPr>
                    </a:p>
                    <a:p>
                      <a:pPr marL="0" lvl="0" indent="0" algn="r" rtl="1">
                        <a:lnSpc>
                          <a:spcPct val="115000"/>
                        </a:lnSpc>
                        <a:spcBef>
                          <a:spcPts val="0"/>
                        </a:spcBef>
                        <a:spcAft>
                          <a:spcPts val="0"/>
                        </a:spcAft>
                        <a:buNone/>
                      </a:pPr>
                      <a:endParaRPr sz="1100" b="1">
                        <a:latin typeface="Cairo"/>
                        <a:ea typeface="Cairo"/>
                        <a:cs typeface="Cairo"/>
                        <a:sym typeface="Cairo"/>
                      </a:endParaRPr>
                    </a:p>
                    <a:p>
                      <a:pPr marL="0" lvl="0" indent="0" algn="r" rtl="1">
                        <a:spcBef>
                          <a:spcPts val="0"/>
                        </a:spcBef>
                        <a:spcAft>
                          <a:spcPts val="0"/>
                        </a:spcAft>
                        <a:buNone/>
                      </a:pPr>
                      <a:r>
                        <a:rPr lang="en" sz="1100" b="1">
                          <a:latin typeface="Cairo"/>
                          <a:ea typeface="Cairo"/>
                          <a:cs typeface="Cairo"/>
                          <a:sym typeface="Cairo"/>
                        </a:rPr>
                        <a:t>المنافسة المتزايدة من العلامات التجارية الأخرى المتخصصة في التعليم والإبداع.</a:t>
                      </a:r>
                      <a:endParaRPr sz="1100" b="1">
                        <a:latin typeface="Cairo"/>
                        <a:ea typeface="Cairo"/>
                        <a:cs typeface="Cairo"/>
                        <a:sym typeface="Cairo"/>
                      </a:endParaRPr>
                    </a:p>
                    <a:p>
                      <a:pPr marL="0" lvl="0" indent="0" algn="r" rtl="1">
                        <a:spcBef>
                          <a:spcPts val="0"/>
                        </a:spcBef>
                        <a:spcAft>
                          <a:spcPts val="0"/>
                        </a:spcAft>
                        <a:buNone/>
                      </a:pPr>
                      <a:endParaRPr sz="1100" b="1">
                        <a:latin typeface="Cairo"/>
                        <a:ea typeface="Cairo"/>
                        <a:cs typeface="Cairo"/>
                        <a:sym typeface="Cairo"/>
                      </a:endParaRPr>
                    </a:p>
                    <a:p>
                      <a:pPr marL="0" lvl="0" indent="0" algn="r" rtl="1">
                        <a:spcBef>
                          <a:spcPts val="0"/>
                        </a:spcBef>
                        <a:spcAft>
                          <a:spcPts val="0"/>
                        </a:spcAft>
                        <a:buNone/>
                      </a:pPr>
                      <a:r>
                        <a:rPr lang="en" sz="1100" b="1">
                          <a:latin typeface="Cairo"/>
                          <a:ea typeface="Cairo"/>
                          <a:cs typeface="Cairo"/>
                          <a:sym typeface="Cairo"/>
                        </a:rPr>
                        <a:t>تغيرات سريعة في اتجاهات التعليم والإبداع لدى الأطفال.</a:t>
                      </a:r>
                      <a:endParaRPr sz="1100" b="1">
                        <a:latin typeface="Cairo"/>
                        <a:ea typeface="Cairo"/>
                        <a:cs typeface="Cairo"/>
                        <a:sym typeface="Cairo"/>
                      </a:endParaRPr>
                    </a:p>
                    <a:p>
                      <a:pPr marL="0" lvl="0" indent="0" algn="r" rtl="1">
                        <a:spcBef>
                          <a:spcPts val="0"/>
                        </a:spcBef>
                        <a:spcAft>
                          <a:spcPts val="0"/>
                        </a:spcAft>
                        <a:buNone/>
                      </a:pPr>
                      <a:endParaRPr sz="1100" b="1">
                        <a:latin typeface="Cairo"/>
                        <a:ea typeface="Cairo"/>
                        <a:cs typeface="Cairo"/>
                        <a:sym typeface="Cairo"/>
                      </a:endParaRPr>
                    </a:p>
                    <a:p>
                      <a:pPr marL="0" lvl="0" indent="0" algn="r" rtl="1">
                        <a:spcBef>
                          <a:spcPts val="0"/>
                        </a:spcBef>
                        <a:spcAft>
                          <a:spcPts val="0"/>
                        </a:spcAft>
                        <a:buNone/>
                      </a:pPr>
                      <a:r>
                        <a:rPr lang="en" sz="1100" b="1">
                          <a:latin typeface="Cairo"/>
                          <a:ea typeface="Cairo"/>
                          <a:cs typeface="Cairo"/>
                          <a:sym typeface="Cairo"/>
                        </a:rPr>
                        <a:t>تقلبات السوق وتأثيرها على القوة الشرائية للأهالي.</a:t>
                      </a:r>
                      <a:endParaRPr sz="1100" b="1">
                        <a:latin typeface="Cairo"/>
                        <a:ea typeface="Cairo"/>
                        <a:cs typeface="Cairo"/>
                        <a:sym typeface="Cairo"/>
                      </a:endParaRPr>
                    </a:p>
                    <a:p>
                      <a:pPr marL="0" lvl="0" indent="0" algn="r" rtl="1">
                        <a:spcBef>
                          <a:spcPts val="0"/>
                        </a:spcBef>
                        <a:spcAft>
                          <a:spcPts val="0"/>
                        </a:spcAft>
                        <a:buNone/>
                      </a:pPr>
                      <a:endParaRPr sz="1100" b="1">
                        <a:latin typeface="Cairo"/>
                        <a:ea typeface="Cairo"/>
                        <a:cs typeface="Cairo"/>
                        <a:sym typeface="Cairo"/>
                      </a:endParaRPr>
                    </a:p>
                    <a:p>
                      <a:pPr marL="0" lvl="0" indent="0" algn="r" rtl="1">
                        <a:spcBef>
                          <a:spcPts val="0"/>
                        </a:spcBef>
                        <a:spcAft>
                          <a:spcPts val="0"/>
                        </a:spcAft>
                        <a:buNone/>
                      </a:pPr>
                      <a:endParaRPr sz="1100" b="1">
                        <a:latin typeface="Cairo"/>
                        <a:ea typeface="Cairo"/>
                        <a:cs typeface="Cairo"/>
                        <a:sym typeface="Cairo"/>
                      </a:endParaRPr>
                    </a:p>
                    <a:p>
                      <a:pPr marL="0" lvl="0" indent="0" algn="r" rtl="1">
                        <a:spcBef>
                          <a:spcPts val="0"/>
                        </a:spcBef>
                        <a:spcAft>
                          <a:spcPts val="0"/>
                        </a:spcAft>
                        <a:buNone/>
                      </a:pPr>
                      <a:endParaRPr sz="1100" b="1">
                        <a:latin typeface="Cairo"/>
                        <a:ea typeface="Cairo"/>
                        <a:cs typeface="Cairo"/>
                        <a:sym typeface="Cairo"/>
                      </a:endParaRPr>
                    </a:p>
                    <a:p>
                      <a:pPr marL="0" lvl="0" indent="0" algn="l" rtl="0">
                        <a:spcBef>
                          <a:spcPts val="0"/>
                        </a:spcBef>
                        <a:spcAft>
                          <a:spcPts val="0"/>
                        </a:spcAft>
                        <a:buNone/>
                      </a:pPr>
                      <a:endParaRPr sz="1100" b="1">
                        <a:latin typeface="Cairo"/>
                        <a:ea typeface="Cairo"/>
                        <a:cs typeface="Cairo"/>
                        <a:sym typeface="Cairo"/>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3"/>
          <p:cNvSpPr txBox="1">
            <a:spLocks noGrp="1"/>
          </p:cNvSpPr>
          <p:nvPr>
            <p:ph type="title"/>
          </p:nvPr>
        </p:nvSpPr>
        <p:spPr>
          <a:xfrm>
            <a:off x="619125" y="325950"/>
            <a:ext cx="85206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3200" b="1">
                <a:solidFill>
                  <a:schemeClr val="dk2"/>
                </a:solidFill>
                <a:latin typeface="Cairo"/>
                <a:ea typeface="Cairo"/>
                <a:cs typeface="Cairo"/>
                <a:sym typeface="Cairo"/>
              </a:rPr>
              <a:t>مؤشرات الأداء الرئيسية (KPIs) وقياس النجاح</a:t>
            </a:r>
            <a:endParaRPr sz="3200" b="1">
              <a:solidFill>
                <a:schemeClr val="dk2"/>
              </a:solidFill>
              <a:latin typeface="Cairo"/>
              <a:ea typeface="Cairo"/>
              <a:cs typeface="Cairo"/>
              <a:sym typeface="Cairo"/>
            </a:endParaRPr>
          </a:p>
          <a:p>
            <a:pPr marL="0" lvl="0" indent="0" algn="l" rtl="0">
              <a:spcBef>
                <a:spcPts val="0"/>
              </a:spcBef>
              <a:spcAft>
                <a:spcPts val="0"/>
              </a:spcAft>
              <a:buNone/>
            </a:pPr>
            <a:endParaRPr sz="3700" b="1">
              <a:solidFill>
                <a:schemeClr val="dk2"/>
              </a:solidFill>
              <a:latin typeface="Cairo"/>
              <a:ea typeface="Cairo"/>
              <a:cs typeface="Cairo"/>
              <a:sym typeface="Cairo"/>
            </a:endParaRPr>
          </a:p>
          <a:p>
            <a:pPr marL="0" lvl="0" indent="0" algn="r" rtl="1">
              <a:spcBef>
                <a:spcPts val="0"/>
              </a:spcBef>
              <a:spcAft>
                <a:spcPts val="0"/>
              </a:spcAft>
              <a:buNone/>
            </a:pPr>
            <a:endParaRPr sz="3700" b="1">
              <a:solidFill>
                <a:schemeClr val="dk2"/>
              </a:solidFill>
              <a:latin typeface="Cairo"/>
              <a:ea typeface="Cairo"/>
              <a:cs typeface="Cairo"/>
              <a:sym typeface="Cairo"/>
            </a:endParaRPr>
          </a:p>
        </p:txBody>
      </p:sp>
      <p:graphicFrame>
        <p:nvGraphicFramePr>
          <p:cNvPr id="158" name="Google Shape;158;p33"/>
          <p:cNvGraphicFramePr/>
          <p:nvPr/>
        </p:nvGraphicFramePr>
        <p:xfrm>
          <a:off x="619125" y="1297800"/>
          <a:ext cx="8096250" cy="3393250"/>
        </p:xfrm>
        <a:graphic>
          <a:graphicData uri="http://schemas.openxmlformats.org/drawingml/2006/table">
            <a:tbl>
              <a:tblPr>
                <a:noFill/>
                <a:tableStyleId>{7EF8493F-C48D-42BB-8A6E-6509A7F4C4A0}</a:tableStyleId>
              </a:tblPr>
              <a:tblGrid>
                <a:gridCol w="2698750"/>
                <a:gridCol w="2698750"/>
                <a:gridCol w="2698750"/>
              </a:tblGrid>
              <a:tr h="3393250">
                <a:tc>
                  <a:txBody>
                    <a:bodyPr/>
                    <a:lstStyle/>
                    <a:p>
                      <a:pPr marL="0" lvl="0" indent="0" algn="l" rtl="0">
                        <a:lnSpc>
                          <a:spcPct val="115000"/>
                        </a:lnSpc>
                        <a:spcBef>
                          <a:spcPts val="0"/>
                        </a:spcBef>
                        <a:spcAft>
                          <a:spcPts val="0"/>
                        </a:spcAft>
                        <a:buNone/>
                      </a:pPr>
                      <a:endParaRPr sz="1100" b="1">
                        <a:solidFill>
                          <a:schemeClr val="accent5"/>
                        </a:solidFill>
                        <a:latin typeface="Cairo"/>
                        <a:ea typeface="Cairo"/>
                        <a:cs typeface="Cairo"/>
                        <a:sym typeface="Cairo"/>
                      </a:endParaRPr>
                    </a:p>
                    <a:p>
                      <a:pPr marL="0" lvl="0" indent="0" algn="r" rtl="1">
                        <a:lnSpc>
                          <a:spcPct val="115000"/>
                        </a:lnSpc>
                        <a:spcBef>
                          <a:spcPts val="0"/>
                        </a:spcBef>
                        <a:spcAft>
                          <a:spcPts val="0"/>
                        </a:spcAft>
                        <a:buNone/>
                      </a:pPr>
                      <a:endParaRPr sz="1100" b="1">
                        <a:latin typeface="Cairo"/>
                        <a:ea typeface="Cairo"/>
                        <a:cs typeface="Cairo"/>
                        <a:sym typeface="Cairo"/>
                      </a:endParaRPr>
                    </a:p>
                    <a:p>
                      <a:pPr marL="0" lvl="0" indent="0" algn="r" rtl="1">
                        <a:lnSpc>
                          <a:spcPct val="115000"/>
                        </a:lnSpc>
                        <a:spcBef>
                          <a:spcPts val="0"/>
                        </a:spcBef>
                        <a:spcAft>
                          <a:spcPts val="0"/>
                        </a:spcAft>
                        <a:buNone/>
                      </a:pPr>
                      <a:r>
                        <a:rPr lang="en" sz="1100" b="1">
                          <a:latin typeface="Cairo"/>
                          <a:ea typeface="Cairo"/>
                          <a:cs typeface="Cairo"/>
                          <a:sym typeface="Cairo"/>
                        </a:rPr>
                        <a:t>1. الزيارات:</a:t>
                      </a:r>
                      <a:endParaRPr sz="1100" b="1">
                        <a:latin typeface="Cairo"/>
                        <a:ea typeface="Cairo"/>
                        <a:cs typeface="Cairo"/>
                        <a:sym typeface="Cairo"/>
                      </a:endParaRPr>
                    </a:p>
                    <a:p>
                      <a:pPr marL="0" lvl="0" indent="0" algn="r" rtl="1">
                        <a:lnSpc>
                          <a:spcPct val="115000"/>
                        </a:lnSpc>
                        <a:spcBef>
                          <a:spcPts val="0"/>
                        </a:spcBef>
                        <a:spcAft>
                          <a:spcPts val="0"/>
                        </a:spcAft>
                        <a:buNone/>
                      </a:pPr>
                      <a:endParaRPr sz="1100" b="1">
                        <a:latin typeface="Cairo"/>
                        <a:ea typeface="Cairo"/>
                        <a:cs typeface="Cairo"/>
                        <a:sym typeface="Cairo"/>
                      </a:endParaRPr>
                    </a:p>
                    <a:p>
                      <a:pPr marL="0" lvl="0" indent="0" algn="r" rtl="1">
                        <a:lnSpc>
                          <a:spcPct val="115000"/>
                        </a:lnSpc>
                        <a:spcBef>
                          <a:spcPts val="0"/>
                        </a:spcBef>
                        <a:spcAft>
                          <a:spcPts val="0"/>
                        </a:spcAft>
                        <a:buNone/>
                      </a:pPr>
                      <a:r>
                        <a:rPr lang="en" sz="1100" b="1">
                          <a:latin typeface="Cairo"/>
                          <a:ea typeface="Cairo"/>
                          <a:cs typeface="Cairo"/>
                          <a:sym typeface="Cairo"/>
                        </a:rPr>
                        <a:t>مراقبة زيارات الموقع من البحث العضوي ووسائل التواصل الاجتماعي.</a:t>
                      </a:r>
                      <a:endParaRPr sz="1100" b="1">
                        <a:latin typeface="Cairo"/>
                        <a:ea typeface="Cairo"/>
                        <a:cs typeface="Cairo"/>
                        <a:sym typeface="Cairo"/>
                      </a:endParaRPr>
                    </a:p>
                    <a:p>
                      <a:pPr marL="0" lvl="0" indent="0" algn="r" rtl="1">
                        <a:lnSpc>
                          <a:spcPct val="115000"/>
                        </a:lnSpc>
                        <a:spcBef>
                          <a:spcPts val="0"/>
                        </a:spcBef>
                        <a:spcAft>
                          <a:spcPts val="0"/>
                        </a:spcAft>
                        <a:buNone/>
                      </a:pPr>
                      <a:endParaRPr sz="1100" b="1">
                        <a:latin typeface="Cairo"/>
                        <a:ea typeface="Cairo"/>
                        <a:cs typeface="Cairo"/>
                        <a:sym typeface="Cairo"/>
                      </a:endParaRPr>
                    </a:p>
                    <a:p>
                      <a:pPr marL="0" lvl="0" indent="0" algn="r" rtl="1">
                        <a:lnSpc>
                          <a:spcPct val="115000"/>
                        </a:lnSpc>
                        <a:spcBef>
                          <a:spcPts val="0"/>
                        </a:spcBef>
                        <a:spcAft>
                          <a:spcPts val="0"/>
                        </a:spcAft>
                        <a:buNone/>
                      </a:pPr>
                      <a:r>
                        <a:rPr lang="en" sz="1100" b="1">
                          <a:latin typeface="Cairo"/>
                          <a:ea typeface="Cairo"/>
                          <a:cs typeface="Cairo"/>
                          <a:sym typeface="Cairo"/>
                        </a:rPr>
                        <a:t>2. التفاعل:</a:t>
                      </a:r>
                      <a:endParaRPr sz="1100" b="1">
                        <a:latin typeface="Cairo"/>
                        <a:ea typeface="Cairo"/>
                        <a:cs typeface="Cairo"/>
                        <a:sym typeface="Cairo"/>
                      </a:endParaRPr>
                    </a:p>
                    <a:p>
                      <a:pPr marL="0" lvl="0" indent="0" algn="r" rtl="1">
                        <a:lnSpc>
                          <a:spcPct val="115000"/>
                        </a:lnSpc>
                        <a:spcBef>
                          <a:spcPts val="0"/>
                        </a:spcBef>
                        <a:spcAft>
                          <a:spcPts val="0"/>
                        </a:spcAft>
                        <a:buNone/>
                      </a:pPr>
                      <a:endParaRPr sz="1100" b="1">
                        <a:latin typeface="Cairo"/>
                        <a:ea typeface="Cairo"/>
                        <a:cs typeface="Cairo"/>
                        <a:sym typeface="Cairo"/>
                      </a:endParaRPr>
                    </a:p>
                    <a:p>
                      <a:pPr marL="0" lvl="0" indent="0" algn="r" rtl="1">
                        <a:lnSpc>
                          <a:spcPct val="115000"/>
                        </a:lnSpc>
                        <a:spcBef>
                          <a:spcPts val="0"/>
                        </a:spcBef>
                        <a:spcAft>
                          <a:spcPts val="0"/>
                        </a:spcAft>
                        <a:buNone/>
                      </a:pPr>
                      <a:r>
                        <a:rPr lang="en" sz="1100" b="1">
                          <a:latin typeface="Cairo"/>
                          <a:ea typeface="Cairo"/>
                          <a:cs typeface="Cairo"/>
                          <a:sym typeface="Cairo"/>
                        </a:rPr>
                        <a:t>تتبع الإعجابات، المشاركات، والتعليقات على وسائل التواصل الاجتماعي.</a:t>
                      </a:r>
                      <a:endParaRPr sz="1100" b="1">
                        <a:latin typeface="Cairo"/>
                        <a:ea typeface="Cairo"/>
                        <a:cs typeface="Cairo"/>
                        <a:sym typeface="Cairo"/>
                      </a:endParaRPr>
                    </a:p>
                    <a:p>
                      <a:pPr marL="0" lvl="0" indent="0" algn="l" rtl="0">
                        <a:spcBef>
                          <a:spcPts val="0"/>
                        </a:spcBef>
                        <a:spcAft>
                          <a:spcPts val="0"/>
                        </a:spcAft>
                        <a:buNone/>
                      </a:pPr>
                      <a:endParaRPr sz="1100" b="1">
                        <a:latin typeface="Cairo"/>
                        <a:ea typeface="Cairo"/>
                        <a:cs typeface="Cairo"/>
                        <a:sym typeface="Cairo"/>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100" b="1">
                        <a:solidFill>
                          <a:schemeClr val="accent5"/>
                        </a:solidFill>
                        <a:latin typeface="Cairo"/>
                        <a:ea typeface="Cairo"/>
                        <a:cs typeface="Cairo"/>
                        <a:sym typeface="Cairo"/>
                      </a:endParaRPr>
                    </a:p>
                    <a:p>
                      <a:pPr marL="0" lvl="0" indent="0" algn="r" rtl="1">
                        <a:lnSpc>
                          <a:spcPct val="115000"/>
                        </a:lnSpc>
                        <a:spcBef>
                          <a:spcPts val="0"/>
                        </a:spcBef>
                        <a:spcAft>
                          <a:spcPts val="0"/>
                        </a:spcAft>
                        <a:buNone/>
                      </a:pPr>
                      <a:endParaRPr sz="1100" b="1">
                        <a:latin typeface="Cairo"/>
                        <a:ea typeface="Cairo"/>
                        <a:cs typeface="Cairo"/>
                        <a:sym typeface="Cairo"/>
                      </a:endParaRPr>
                    </a:p>
                    <a:p>
                      <a:pPr marL="0" lvl="0" indent="0" algn="r" rtl="1">
                        <a:spcBef>
                          <a:spcPts val="0"/>
                        </a:spcBef>
                        <a:spcAft>
                          <a:spcPts val="0"/>
                        </a:spcAft>
                        <a:buNone/>
                      </a:pPr>
                      <a:r>
                        <a:rPr lang="en" sz="1100" b="1">
                          <a:latin typeface="Cairo"/>
                          <a:ea typeface="Cairo"/>
                          <a:cs typeface="Cairo"/>
                          <a:sym typeface="Cairo"/>
                        </a:rPr>
                        <a:t>3. العملاء المتوقعين:</a:t>
                      </a:r>
                      <a:endParaRPr sz="1100" b="1">
                        <a:latin typeface="Cairo"/>
                        <a:ea typeface="Cairo"/>
                        <a:cs typeface="Cairo"/>
                        <a:sym typeface="Cairo"/>
                      </a:endParaRPr>
                    </a:p>
                    <a:p>
                      <a:pPr marL="0" lvl="0" indent="0" algn="r" rtl="1">
                        <a:spcBef>
                          <a:spcPts val="0"/>
                        </a:spcBef>
                        <a:spcAft>
                          <a:spcPts val="0"/>
                        </a:spcAft>
                        <a:buNone/>
                      </a:pPr>
                      <a:endParaRPr sz="1100" b="1">
                        <a:latin typeface="Cairo"/>
                        <a:ea typeface="Cairo"/>
                        <a:cs typeface="Cairo"/>
                        <a:sym typeface="Cairo"/>
                      </a:endParaRPr>
                    </a:p>
                    <a:p>
                      <a:pPr marL="0" lvl="0" indent="0" algn="r" rtl="1">
                        <a:spcBef>
                          <a:spcPts val="0"/>
                        </a:spcBef>
                        <a:spcAft>
                          <a:spcPts val="0"/>
                        </a:spcAft>
                        <a:buNone/>
                      </a:pPr>
                      <a:r>
                        <a:rPr lang="en" sz="1100" b="1">
                          <a:latin typeface="Cairo"/>
                          <a:ea typeface="Cairo"/>
                          <a:cs typeface="Cairo"/>
                          <a:sym typeface="Cairo"/>
                        </a:rPr>
                        <a:t>قياس الاستفسارات والتسجيلات الناتجة عن عروض المحتوى.</a:t>
                      </a:r>
                      <a:endParaRPr sz="1100" b="1">
                        <a:latin typeface="Cairo"/>
                        <a:ea typeface="Cairo"/>
                        <a:cs typeface="Cairo"/>
                        <a:sym typeface="Cairo"/>
                      </a:endParaRPr>
                    </a:p>
                    <a:p>
                      <a:pPr marL="0" lvl="0" indent="0" algn="r" rtl="1">
                        <a:spcBef>
                          <a:spcPts val="0"/>
                        </a:spcBef>
                        <a:spcAft>
                          <a:spcPts val="0"/>
                        </a:spcAft>
                        <a:buNone/>
                      </a:pPr>
                      <a:endParaRPr sz="1100" b="1">
                        <a:latin typeface="Cairo"/>
                        <a:ea typeface="Cairo"/>
                        <a:cs typeface="Cairo"/>
                        <a:sym typeface="Cairo"/>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100" b="1">
                        <a:solidFill>
                          <a:schemeClr val="accent5"/>
                        </a:solidFill>
                        <a:latin typeface="Cairo"/>
                        <a:ea typeface="Cairo"/>
                        <a:cs typeface="Cairo"/>
                        <a:sym typeface="Cairo"/>
                      </a:endParaRPr>
                    </a:p>
                    <a:p>
                      <a:pPr marL="0" lvl="0" indent="0" algn="r" rtl="1">
                        <a:lnSpc>
                          <a:spcPct val="115000"/>
                        </a:lnSpc>
                        <a:spcBef>
                          <a:spcPts val="0"/>
                        </a:spcBef>
                        <a:spcAft>
                          <a:spcPts val="0"/>
                        </a:spcAft>
                        <a:buNone/>
                      </a:pPr>
                      <a:endParaRPr sz="1100" b="1">
                        <a:latin typeface="Cairo"/>
                        <a:ea typeface="Cairo"/>
                        <a:cs typeface="Cairo"/>
                        <a:sym typeface="Cairo"/>
                      </a:endParaRPr>
                    </a:p>
                    <a:p>
                      <a:pPr marL="0" lvl="0" indent="0" algn="r" rtl="1">
                        <a:lnSpc>
                          <a:spcPct val="115000"/>
                        </a:lnSpc>
                        <a:spcBef>
                          <a:spcPts val="0"/>
                        </a:spcBef>
                        <a:spcAft>
                          <a:spcPts val="0"/>
                        </a:spcAft>
                        <a:buNone/>
                      </a:pPr>
                      <a:endParaRPr sz="1100" b="1">
                        <a:latin typeface="Cairo"/>
                        <a:ea typeface="Cairo"/>
                        <a:cs typeface="Cairo"/>
                        <a:sym typeface="Cairo"/>
                      </a:endParaRPr>
                    </a:p>
                    <a:p>
                      <a:pPr marL="0" lvl="0" indent="0" algn="r" rtl="1">
                        <a:spcBef>
                          <a:spcPts val="0"/>
                        </a:spcBef>
                        <a:spcAft>
                          <a:spcPts val="0"/>
                        </a:spcAft>
                        <a:buNone/>
                      </a:pPr>
                      <a:r>
                        <a:rPr lang="en" sz="1100" b="1">
                          <a:latin typeface="Cairo"/>
                          <a:ea typeface="Cairo"/>
                          <a:cs typeface="Cairo"/>
                          <a:sym typeface="Cairo"/>
                        </a:rPr>
                        <a:t>4. التحويلات:</a:t>
                      </a:r>
                      <a:endParaRPr sz="1100" b="1">
                        <a:latin typeface="Cairo"/>
                        <a:ea typeface="Cairo"/>
                        <a:cs typeface="Cairo"/>
                        <a:sym typeface="Cairo"/>
                      </a:endParaRPr>
                    </a:p>
                    <a:p>
                      <a:pPr marL="0" lvl="0" indent="0" algn="r" rtl="1">
                        <a:spcBef>
                          <a:spcPts val="0"/>
                        </a:spcBef>
                        <a:spcAft>
                          <a:spcPts val="0"/>
                        </a:spcAft>
                        <a:buNone/>
                      </a:pPr>
                      <a:endParaRPr sz="1100" b="1">
                        <a:latin typeface="Cairo"/>
                        <a:ea typeface="Cairo"/>
                        <a:cs typeface="Cairo"/>
                        <a:sym typeface="Cairo"/>
                      </a:endParaRPr>
                    </a:p>
                    <a:p>
                      <a:pPr marL="0" lvl="0" indent="0" algn="r" rtl="1">
                        <a:spcBef>
                          <a:spcPts val="0"/>
                        </a:spcBef>
                        <a:spcAft>
                          <a:spcPts val="0"/>
                        </a:spcAft>
                        <a:buNone/>
                      </a:pPr>
                      <a:r>
                        <a:rPr lang="en" sz="1100" b="1">
                          <a:latin typeface="Cairo"/>
                          <a:ea typeface="Cairo"/>
                          <a:cs typeface="Cairo"/>
                          <a:sym typeface="Cairo"/>
                        </a:rPr>
                        <a:t>تتبع المبيعات أو الاشتراكات الناتجة بشكل مباشر عن حملات التسويق بالمحتوى.</a:t>
                      </a:r>
                      <a:endParaRPr sz="1100" b="1">
                        <a:latin typeface="Cairo"/>
                        <a:ea typeface="Cairo"/>
                        <a:cs typeface="Cairo"/>
                        <a:sym typeface="Cairo"/>
                      </a:endParaRPr>
                    </a:p>
                    <a:p>
                      <a:pPr marL="0" lvl="0" indent="0" algn="r" rtl="1">
                        <a:spcBef>
                          <a:spcPts val="0"/>
                        </a:spcBef>
                        <a:spcAft>
                          <a:spcPts val="0"/>
                        </a:spcAft>
                        <a:buNone/>
                      </a:pPr>
                      <a:endParaRPr sz="1100" b="1">
                        <a:latin typeface="Cairo"/>
                        <a:ea typeface="Cairo"/>
                        <a:cs typeface="Cairo"/>
                        <a:sym typeface="Cairo"/>
                      </a:endParaRPr>
                    </a:p>
                    <a:p>
                      <a:pPr marL="0" lvl="0" indent="0" algn="r" rtl="1">
                        <a:spcBef>
                          <a:spcPts val="0"/>
                        </a:spcBef>
                        <a:spcAft>
                          <a:spcPts val="0"/>
                        </a:spcAft>
                        <a:buNone/>
                      </a:pPr>
                      <a:r>
                        <a:rPr lang="en" sz="1100" b="1">
                          <a:latin typeface="Cairo"/>
                          <a:ea typeface="Cairo"/>
                          <a:cs typeface="Cairo"/>
                          <a:sym typeface="Cairo"/>
                        </a:rPr>
                        <a:t>5. الإشارات:</a:t>
                      </a:r>
                      <a:endParaRPr sz="1100" b="1">
                        <a:latin typeface="Cairo"/>
                        <a:ea typeface="Cairo"/>
                        <a:cs typeface="Cairo"/>
                        <a:sym typeface="Cairo"/>
                      </a:endParaRPr>
                    </a:p>
                    <a:p>
                      <a:pPr marL="0" lvl="0" indent="0" algn="r" rtl="1">
                        <a:spcBef>
                          <a:spcPts val="0"/>
                        </a:spcBef>
                        <a:spcAft>
                          <a:spcPts val="0"/>
                        </a:spcAft>
                        <a:buNone/>
                      </a:pPr>
                      <a:endParaRPr sz="1100" b="1">
                        <a:latin typeface="Cairo"/>
                        <a:ea typeface="Cairo"/>
                        <a:cs typeface="Cairo"/>
                        <a:sym typeface="Cairo"/>
                      </a:endParaRPr>
                    </a:p>
                    <a:p>
                      <a:pPr marL="0" lvl="0" indent="0" algn="r" rtl="1">
                        <a:spcBef>
                          <a:spcPts val="0"/>
                        </a:spcBef>
                        <a:spcAft>
                          <a:spcPts val="0"/>
                        </a:spcAft>
                        <a:buNone/>
                      </a:pPr>
                      <a:r>
                        <a:rPr lang="en" sz="1100" b="1">
                          <a:latin typeface="Cairo"/>
                          <a:ea typeface="Cairo"/>
                          <a:cs typeface="Cairo"/>
                          <a:sym typeface="Cairo"/>
                        </a:rPr>
                        <a:t>مراقبة الإشارات للعلامة "براعم الإبداع" في المدونات، وسائل التواصل الاجتماعي، أو المنتديات</a:t>
                      </a:r>
                      <a:endParaRPr sz="1100" b="1">
                        <a:latin typeface="Cairo"/>
                        <a:ea typeface="Cairo"/>
                        <a:cs typeface="Cairo"/>
                        <a:sym typeface="Cairo"/>
                      </a:endParaRPr>
                    </a:p>
                    <a:p>
                      <a:pPr marL="0" lvl="0" indent="0" algn="r" rtl="1">
                        <a:spcBef>
                          <a:spcPts val="0"/>
                        </a:spcBef>
                        <a:spcAft>
                          <a:spcPts val="0"/>
                        </a:spcAft>
                        <a:buNone/>
                      </a:pPr>
                      <a:endParaRPr sz="1100" b="1">
                        <a:latin typeface="Cairo"/>
                        <a:ea typeface="Cairo"/>
                        <a:cs typeface="Cairo"/>
                        <a:sym typeface="Cairo"/>
                      </a:endParaRPr>
                    </a:p>
                    <a:p>
                      <a:pPr marL="0" lvl="0" indent="0" algn="l" rtl="0">
                        <a:spcBef>
                          <a:spcPts val="0"/>
                        </a:spcBef>
                        <a:spcAft>
                          <a:spcPts val="0"/>
                        </a:spcAft>
                        <a:buNone/>
                      </a:pPr>
                      <a:endParaRPr sz="1100" b="1">
                        <a:latin typeface="Cairo"/>
                        <a:ea typeface="Cairo"/>
                        <a:cs typeface="Cairo"/>
                        <a:sym typeface="Cairo"/>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r>
            </a:tbl>
          </a:graphicData>
        </a:graphic>
      </p:graphicFrame>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950</Words>
  <Application>Microsoft Office PowerPoint</Application>
  <PresentationFormat>On-screen Show (16:9)</PresentationFormat>
  <Paragraphs>171</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Links</vt:lpstr>
      </vt:variant>
      <vt:variant>
        <vt:i4>1</vt:i4>
      </vt:variant>
      <vt:variant>
        <vt:lpstr>Slide Titles</vt:lpstr>
      </vt:variant>
      <vt:variant>
        <vt:i4>18</vt:i4>
      </vt:variant>
    </vt:vector>
  </HeadingPairs>
  <TitlesOfParts>
    <vt:vector size="25" baseType="lpstr">
      <vt:lpstr>Arial</vt:lpstr>
      <vt:lpstr>Proxima Nova</vt:lpstr>
      <vt:lpstr>Cairo</vt:lpstr>
      <vt:lpstr>Cairo Black</vt:lpstr>
      <vt:lpstr>Cairo ExtraBold</vt:lpstr>
      <vt:lpstr>Spearmint</vt:lpstr>
      <vt:lpstr>C:\Users\hp\Desktop\Content Plan.xlsx</vt:lpstr>
      <vt:lpstr>مؤسسة "براعم الإبداع"</vt:lpstr>
      <vt:lpstr>مؤسسة "براعم الإبداع" </vt:lpstr>
      <vt:lpstr>Brand Identity (الهوية التجارية)</vt:lpstr>
      <vt:lpstr>Brand Objectives  زيادة الوعي بالعلامة التجارية:  تقديم "براعم الإبداع" لجمهور أوسع من الآباء والمدرسين من خلال محتوى جذاب.   زيادة التفاعل:  تعزيز التفاعل على منصات التواصل الاجتماعي والموقع الإلكتروني من خلال التحديات الإبداعية، الدروس التوضيحية، والمشاركة المجتمعية.   توليد العملاء والمبيعات:  استخدام المحتوى لجذب الزيارات إلى صفحات المنتجات/الخدمات وتحقيق استفسارات أو عمليات شراء.   القيادة التعليمية:  تعزيز مكانة العلامة كقائدة في الإبداع والتعليم المبكر من خلال تقديم رؤى قيمة ومحتوى خبير.  </vt:lpstr>
      <vt:lpstr>Content Pillars </vt:lpstr>
      <vt:lpstr>Persona</vt:lpstr>
      <vt:lpstr>قنوات توزيع المحتوى</vt:lpstr>
      <vt:lpstr>SWOT Analysis  </vt:lpstr>
      <vt:lpstr>مؤشرات الأداء الرئيسية (KPIs) وقياس النجاح  </vt:lpstr>
      <vt:lpstr>تحليل السوق   السوق الذي يستهدفه "براعم الإبداع" يشهد نمواً متزايداً، خاصة مع التركيز المتزايد على تطوير التعليم الإبداعي.   مع تزايد الاهتمام بتعليم الأطفال بشكل مبتكر ودمج التقنيات الحديثة في التعليم، فإن الطلب على الأدوات التي تقدمها "براعم الإبداع" يتزايد باستمرار.    كما يركز السوق الحالي على التعلم عن بعد والمواد التعليمية التي يمكن استخدامها في المنزل، مما يفتح فرصاً كبيرة للعلامات التجارية المتخصصة في هذا المجال.     </vt:lpstr>
      <vt:lpstr>Our Content Plan</vt:lpstr>
      <vt:lpstr>PowerPoint Presentation</vt:lpstr>
      <vt:lpstr>PowerPoint Presentation</vt:lpstr>
      <vt:lpstr>اعلان ممول</vt:lpstr>
      <vt:lpstr>PowerPoint Presentation</vt:lpstr>
      <vt:lpstr>Data Analysis</vt:lpstr>
      <vt:lpstr>KPIs</vt:lpstr>
      <vt:lpstr>Place for improvement!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مؤسسة "براعم الإبداع"</dc:title>
  <dc:creator>hp</dc:creator>
  <cp:lastModifiedBy>hp</cp:lastModifiedBy>
  <cp:revision>4</cp:revision>
  <dcterms:modified xsi:type="dcterms:W3CDTF">2024-10-22T16:37:39Z</dcterms:modified>
</cp:coreProperties>
</file>