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60" r:id="rId6"/>
    <p:sldId id="269" r:id="rId7"/>
    <p:sldId id="270" r:id="rId8"/>
    <p:sldId id="271" r:id="rId9"/>
    <p:sldId id="266" r:id="rId10"/>
    <p:sldId id="263" r:id="rId11"/>
    <p:sldId id="275" r:id="rId12"/>
    <p:sldId id="277" r:id="rId13"/>
    <p:sldId id="278" r:id="rId14"/>
    <p:sldId id="27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79" d="100"/>
          <a:sy n="79" d="100"/>
        </p:scale>
        <p:origin x="-294"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dirty="0"/>
            <a:t> Title</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dgm:spPr/>
      <dgm:t>
        <a:bodyPr/>
        <a:lstStyle/>
        <a:p>
          <a:r>
            <a:rPr lang="en-US" dirty="0"/>
            <a:t>Introduction</a:t>
          </a:r>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dgm:spPr/>
      <dgm:t>
        <a:bodyPr/>
        <a:lstStyle/>
        <a:p>
          <a:r>
            <a:rPr lang="en-US" dirty="0"/>
            <a:t>Problem Statement</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F2881FB1-6580-4F21-A283-BFAA6F91D5D2}">
      <dgm:prSet phldrT="[Text]"/>
      <dgm:spPr/>
      <dgm:t>
        <a:bodyPr/>
        <a:lstStyle/>
        <a:p>
          <a:r>
            <a:rPr lang="en-US" dirty="0"/>
            <a:t> Title</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6352CA33-6755-44BE-808F-400DA4CF80A7}">
      <dgm:prSet phldrT="[Text]"/>
      <dgm:spPr/>
      <dgm:t>
        <a:bodyPr/>
        <a:lstStyle/>
        <a:p>
          <a:r>
            <a:rPr lang="en-US" dirty="0"/>
            <a:t> Title</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dgm:spPr/>
      <dgm:t>
        <a:bodyPr/>
        <a:lstStyle/>
        <a:p>
          <a:r>
            <a:rPr lang="en-US" dirty="0"/>
            <a:t>Dataset</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dgm:spPr/>
      <dgm:t>
        <a:bodyPr/>
        <a:lstStyle/>
        <a:p>
          <a:r>
            <a:rPr lang="en-US" dirty="0"/>
            <a:t>Pre-Processing</a:t>
          </a:r>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7FCE83D9-631B-4420-BBFC-CA0AFA59F747}">
      <dgm:prSet phldrT="[Text]"/>
      <dgm:spPr/>
      <dgm:t>
        <a:bodyPr/>
        <a:lstStyle/>
        <a:p>
          <a:r>
            <a:rPr lang="en-US" dirty="0"/>
            <a:t> Title</a:t>
          </a:r>
        </a:p>
      </dgm:t>
    </dgm:pt>
    <dgm:pt modelId="{C61EC981-13FA-4710-B079-D35692EEB764}" type="parTrans" cxnId="{E572418E-4340-4448-940D-253A2FA3B9B3}">
      <dgm:prSet/>
      <dgm:spPr/>
      <dgm:t>
        <a:bodyPr/>
        <a:lstStyle/>
        <a:p>
          <a:endParaRPr lang="en-US"/>
        </a:p>
      </dgm:t>
    </dgm:pt>
    <dgm:pt modelId="{1B48A0DE-4031-4D45-86A1-94CDAF68824A}" type="sibTrans" cxnId="{E572418E-4340-4448-940D-253A2FA3B9B3}">
      <dgm:prSet/>
      <dgm:spPr/>
      <dgm:t>
        <a:bodyPr/>
        <a:lstStyle/>
        <a:p>
          <a:endParaRPr lang="en-US"/>
        </a:p>
      </dgm:t>
    </dgm:pt>
    <dgm:pt modelId="{DB9FB862-4759-4D6A-84F3-01524B92723B}">
      <dgm:prSet phldrT="[Text]"/>
      <dgm:spPr/>
      <dgm:t>
        <a:bodyPr/>
        <a:lstStyle/>
        <a:p>
          <a:r>
            <a:rPr lang="en-US" dirty="0"/>
            <a:t>Flow chart</a:t>
          </a:r>
        </a:p>
      </dgm:t>
    </dgm:pt>
    <dgm:pt modelId="{CD1EE44C-3116-420B-89E3-1D797CB25D34}" type="parTrans" cxnId="{70CAB4FC-3D17-49C2-8A7B-F387031FCDCA}">
      <dgm:prSet/>
      <dgm:spPr/>
      <dgm:t>
        <a:bodyPr/>
        <a:lstStyle/>
        <a:p>
          <a:endParaRPr lang="en-US"/>
        </a:p>
      </dgm:t>
    </dgm:pt>
    <dgm:pt modelId="{4BD4D4A5-043E-4ED5-A5CA-8D46DADC3150}" type="sibTrans" cxnId="{70CAB4FC-3D17-49C2-8A7B-F387031FCDCA}">
      <dgm:prSet/>
      <dgm:spPr/>
      <dgm:t>
        <a:bodyPr/>
        <a:lstStyle/>
        <a:p>
          <a:endParaRPr lang="en-US"/>
        </a:p>
      </dgm:t>
    </dgm:pt>
    <dgm:pt modelId="{50451020-5E1A-4778-9E8D-169182A36191}">
      <dgm:prSet phldrT="[Text]"/>
      <dgm:spPr/>
      <dgm:t>
        <a:bodyPr/>
        <a:lstStyle/>
        <a:p>
          <a:r>
            <a:rPr lang="en-US" dirty="0"/>
            <a:t>Result and conclusions</a:t>
          </a:r>
        </a:p>
      </dgm:t>
    </dgm:pt>
    <dgm:pt modelId="{7DFC3849-4A12-49FB-B614-8AFD597CCB9E}" type="parTrans" cxnId="{0F86DBDB-3C4F-4C84-981B-7F4CA2A8EAF3}">
      <dgm:prSet/>
      <dgm:spPr/>
      <dgm:t>
        <a:bodyPr/>
        <a:lstStyle/>
        <a:p>
          <a:endParaRPr lang="en-US"/>
        </a:p>
      </dgm:t>
    </dgm:pt>
    <dgm:pt modelId="{EEDE2474-4F18-4F59-8E58-6382D253E514}" type="sibTrans" cxnId="{0F86DBDB-3C4F-4C84-981B-7F4CA2A8EAF3}">
      <dgm:prSet/>
      <dgm:spPr/>
      <dgm:t>
        <a:bodyPr/>
        <a:lstStyle/>
        <a:p>
          <a:endParaRPr lang="en-US"/>
        </a:p>
      </dgm:t>
    </dgm:pt>
    <dgm:pt modelId="{29E78340-8EBE-415C-B973-78A91A054B9C}">
      <dgm:prSet phldrT="[Text]"/>
      <dgm:spPr/>
      <dgm:t>
        <a:bodyPr/>
        <a:lstStyle/>
        <a:p>
          <a:r>
            <a:rPr lang="en-US" dirty="0"/>
            <a:t>Model Used</a:t>
          </a:r>
        </a:p>
      </dgm:t>
    </dgm:pt>
    <dgm:pt modelId="{B4B9A51E-FA34-465E-B5B4-81CD76EB3FC2}" type="sibTrans" cxnId="{311348D8-FDE3-4C22-99F5-3B98C5F51F0D}">
      <dgm:prSet/>
      <dgm:spPr/>
      <dgm:t>
        <a:bodyPr/>
        <a:lstStyle/>
        <a:p>
          <a:endParaRPr lang="en-US"/>
        </a:p>
      </dgm:t>
    </dgm:pt>
    <dgm:pt modelId="{FF4E5F97-6974-4E39-A85D-DCB2E100798E}" type="parTrans" cxnId="{311348D8-FDE3-4C22-99F5-3B98C5F51F0D}">
      <dgm:prSet/>
      <dgm:spPr/>
      <dgm:t>
        <a:bodyPr/>
        <a:lstStyle/>
        <a:p>
          <a:endParaRPr lang="en-US"/>
        </a:p>
      </dgm:t>
    </dgm:pt>
    <dgm:pt modelId="{D5197DDB-D5D2-499F-B255-CF7BB5AE2B43}">
      <dgm:prSet phldrT="[Text]"/>
      <dgm:spPr/>
      <dgm:t>
        <a:bodyPr/>
        <a:lstStyle/>
        <a:p>
          <a:r>
            <a:rPr lang="en-US" dirty="0"/>
            <a:t>Literature review </a:t>
          </a:r>
        </a:p>
      </dgm:t>
    </dgm:pt>
    <dgm:pt modelId="{29F2454A-2FA8-4B3A-AC63-4A0B9FD04A75}" type="sibTrans" cxnId="{3204ED53-15A0-4643-A582-021A785F1BA2}">
      <dgm:prSet/>
      <dgm:spPr/>
      <dgm:t>
        <a:bodyPr/>
        <a:lstStyle/>
        <a:p>
          <a:endParaRPr lang="en-US"/>
        </a:p>
      </dgm:t>
    </dgm:pt>
    <dgm:pt modelId="{B14A4DC9-F40A-4867-ADB8-4BA8A1F83766}" type="parTrans" cxnId="{3204ED53-15A0-4643-A582-021A785F1BA2}">
      <dgm:prSet/>
      <dgm:spPr/>
      <dgm:t>
        <a:bodyPr/>
        <a:lstStyle/>
        <a:p>
          <a:endParaRPr lang="en-US"/>
        </a:p>
      </dgm:t>
    </dgm:pt>
    <dgm:pt modelId="{0DC7A063-583D-4B0F-88B2-BD54F95D95AF}" type="pres">
      <dgm:prSet presAssocID="{00C18FBF-3FF5-4C16-97CF-AF03740D7AB6}" presName="list" presStyleCnt="0">
        <dgm:presLayoutVars>
          <dgm:dir/>
          <dgm:animLvl val="lvl"/>
        </dgm:presLayoutVars>
      </dgm:prSet>
      <dgm:spPr/>
      <dgm:t>
        <a:bodyPr/>
        <a:lstStyle/>
        <a:p>
          <a:endParaRPr lang="en-IN"/>
        </a:p>
      </dgm:t>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8"/>
      <dgm:spPr/>
      <dgm:t>
        <a:bodyPr/>
        <a:lstStyle/>
        <a:p>
          <a:endParaRPr lang="en-IN"/>
        </a:p>
      </dgm:t>
    </dgm:pt>
    <dgm:pt modelId="{187D4E8C-5C91-4D00-870C-2C45D4EA263C}" type="pres">
      <dgm:prSet presAssocID="{B4F1B46E-22B2-4721-950C-8704487586DC}" presName="firstChildTx" presStyleLbl="bgAccFollowNode1" presStyleIdx="0" presStyleCnt="8">
        <dgm:presLayoutVars>
          <dgm:bulletEnabled val="1"/>
        </dgm:presLayoutVars>
      </dgm:prSet>
      <dgm:spPr/>
      <dgm:t>
        <a:bodyPr/>
        <a:lstStyle/>
        <a:p>
          <a:endParaRPr lang="en-IN"/>
        </a:p>
      </dgm:t>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8"/>
      <dgm:spPr/>
      <dgm:t>
        <a:bodyPr/>
        <a:lstStyle/>
        <a:p>
          <a:endParaRPr lang="en-IN"/>
        </a:p>
      </dgm:t>
    </dgm:pt>
    <dgm:pt modelId="{4AE7D907-B6F4-4647-AB3F-ABE94C438AE8}" type="pres">
      <dgm:prSet presAssocID="{F9D46839-CD06-4669-AAE4-4D1E9AFEDA78}" presName="childTx" presStyleLbl="bgAccFollowNode1" presStyleIdx="1" presStyleCnt="8">
        <dgm:presLayoutVars>
          <dgm:bulletEnabled val="1"/>
        </dgm:presLayoutVars>
      </dgm:prSet>
      <dgm:spPr/>
      <dgm:t>
        <a:bodyPr/>
        <a:lstStyle/>
        <a:p>
          <a:endParaRPr lang="en-IN"/>
        </a:p>
      </dgm:t>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4"/>
      <dgm:spPr/>
      <dgm:t>
        <a:bodyPr/>
        <a:lstStyle/>
        <a:p>
          <a:endParaRPr lang="en-IN"/>
        </a:p>
      </dgm:t>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2" presStyleCnt="8"/>
      <dgm:spPr/>
      <dgm:t>
        <a:bodyPr/>
        <a:lstStyle/>
        <a:p>
          <a:endParaRPr lang="en-IN"/>
        </a:p>
      </dgm:t>
    </dgm:pt>
    <dgm:pt modelId="{10C9E3CF-3A8F-4100-8ACD-91E2373197A2}" type="pres">
      <dgm:prSet presAssocID="{F2881FB1-6580-4F21-A283-BFAA6F91D5D2}" presName="firstChildTx" presStyleLbl="bgAccFollowNode1" presStyleIdx="2" presStyleCnt="8">
        <dgm:presLayoutVars>
          <dgm:bulletEnabled val="1"/>
        </dgm:presLayoutVars>
      </dgm:prSet>
      <dgm:spPr/>
      <dgm:t>
        <a:bodyPr/>
        <a:lstStyle/>
        <a:p>
          <a:endParaRPr lang="en-IN"/>
        </a:p>
      </dgm:t>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3" presStyleCnt="8"/>
      <dgm:spPr/>
      <dgm:t>
        <a:bodyPr/>
        <a:lstStyle/>
        <a:p>
          <a:endParaRPr lang="en-IN"/>
        </a:p>
      </dgm:t>
    </dgm:pt>
    <dgm:pt modelId="{B12AEB83-0A64-4B36-BF01-B2F834861BAA}" type="pres">
      <dgm:prSet presAssocID="{29E78340-8EBE-415C-B973-78A91A054B9C}" presName="childTx" presStyleLbl="bgAccFollowNode1" presStyleIdx="3" presStyleCnt="8">
        <dgm:presLayoutVars>
          <dgm:bulletEnabled val="1"/>
        </dgm:presLayoutVars>
      </dgm:prSet>
      <dgm:spPr/>
      <dgm:t>
        <a:bodyPr/>
        <a:lstStyle/>
        <a:p>
          <a:endParaRPr lang="en-IN"/>
        </a:p>
      </dgm:t>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4"/>
      <dgm:spPr/>
      <dgm:t>
        <a:bodyPr/>
        <a:lstStyle/>
        <a:p>
          <a:endParaRPr lang="en-IN"/>
        </a:p>
      </dgm:t>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4" presStyleCnt="8"/>
      <dgm:spPr/>
      <dgm:t>
        <a:bodyPr/>
        <a:lstStyle/>
        <a:p>
          <a:endParaRPr lang="en-IN"/>
        </a:p>
      </dgm:t>
    </dgm:pt>
    <dgm:pt modelId="{F8977219-728E-448F-AE8B-46B14F4F17DE}" type="pres">
      <dgm:prSet presAssocID="{6352CA33-6755-44BE-808F-400DA4CF80A7}" presName="firstChildTx" presStyleLbl="bgAccFollowNode1" presStyleIdx="4" presStyleCnt="8">
        <dgm:presLayoutVars>
          <dgm:bulletEnabled val="1"/>
        </dgm:presLayoutVars>
      </dgm:prSet>
      <dgm:spPr/>
      <dgm:t>
        <a:bodyPr/>
        <a:lstStyle/>
        <a:p>
          <a:endParaRPr lang="en-IN"/>
        </a:p>
      </dgm:t>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5" presStyleCnt="8"/>
      <dgm:spPr/>
      <dgm:t>
        <a:bodyPr/>
        <a:lstStyle/>
        <a:p>
          <a:endParaRPr lang="en-IN"/>
        </a:p>
      </dgm:t>
    </dgm:pt>
    <dgm:pt modelId="{96624143-7928-48E9-817F-BC4A07250C32}" type="pres">
      <dgm:prSet presAssocID="{3D5CDB25-F8FA-444B-8D4A-1D29D0CBA282}" presName="childTx" presStyleLbl="bgAccFollowNode1" presStyleIdx="5" presStyleCnt="8">
        <dgm:presLayoutVars>
          <dgm:bulletEnabled val="1"/>
        </dgm:presLayoutVars>
      </dgm:prSet>
      <dgm:spPr/>
      <dgm:t>
        <a:bodyPr/>
        <a:lstStyle/>
        <a:p>
          <a:endParaRPr lang="en-IN"/>
        </a:p>
      </dgm:t>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4"/>
      <dgm:spPr/>
      <dgm:t>
        <a:bodyPr/>
        <a:lstStyle/>
        <a:p>
          <a:endParaRPr lang="en-IN"/>
        </a:p>
      </dgm:t>
    </dgm:pt>
    <dgm:pt modelId="{E966790E-26B5-4EB8-981F-1094BF4B7611}" type="pres">
      <dgm:prSet presAssocID="{AAB4CF73-4B9B-4AA0-9074-16C2D2AE00A1}" presName="transSpace" presStyleCnt="0"/>
      <dgm:spPr/>
    </dgm:pt>
    <dgm:pt modelId="{229B7655-E1F4-4CF5-84B8-30F0491D32B5}" type="pres">
      <dgm:prSet presAssocID="{7FCE83D9-631B-4420-BBFC-CA0AFA59F747}" presName="posSpace" presStyleCnt="0"/>
      <dgm:spPr/>
    </dgm:pt>
    <dgm:pt modelId="{F85FFCDF-8E5F-492B-B22D-55A08EACE783}" type="pres">
      <dgm:prSet presAssocID="{7FCE83D9-631B-4420-BBFC-CA0AFA59F747}" presName="vertFlow" presStyleCnt="0"/>
      <dgm:spPr/>
    </dgm:pt>
    <dgm:pt modelId="{600B3FB2-1315-4A84-8613-B445666BC7D2}" type="pres">
      <dgm:prSet presAssocID="{7FCE83D9-631B-4420-BBFC-CA0AFA59F747}" presName="topSpace" presStyleCnt="0"/>
      <dgm:spPr/>
    </dgm:pt>
    <dgm:pt modelId="{E47C73E9-FBEE-4370-9B3F-E04EB7C4023A}" type="pres">
      <dgm:prSet presAssocID="{7FCE83D9-631B-4420-BBFC-CA0AFA59F747}" presName="firstComp" presStyleCnt="0"/>
      <dgm:spPr/>
    </dgm:pt>
    <dgm:pt modelId="{402C2C77-A32C-4D99-9940-12535E1181F2}" type="pres">
      <dgm:prSet presAssocID="{7FCE83D9-631B-4420-BBFC-CA0AFA59F747}" presName="firstChild" presStyleLbl="bgAccFollowNode1" presStyleIdx="6" presStyleCnt="8"/>
      <dgm:spPr/>
      <dgm:t>
        <a:bodyPr/>
        <a:lstStyle/>
        <a:p>
          <a:endParaRPr lang="en-IN"/>
        </a:p>
      </dgm:t>
    </dgm:pt>
    <dgm:pt modelId="{5B88A17E-EFF5-4A04-9CC9-D2131DA9ECCC}" type="pres">
      <dgm:prSet presAssocID="{7FCE83D9-631B-4420-BBFC-CA0AFA59F747}" presName="firstChildTx" presStyleLbl="bgAccFollowNode1" presStyleIdx="6" presStyleCnt="8">
        <dgm:presLayoutVars>
          <dgm:bulletEnabled val="1"/>
        </dgm:presLayoutVars>
      </dgm:prSet>
      <dgm:spPr/>
      <dgm:t>
        <a:bodyPr/>
        <a:lstStyle/>
        <a:p>
          <a:endParaRPr lang="en-IN"/>
        </a:p>
      </dgm:t>
    </dgm:pt>
    <dgm:pt modelId="{F3C2D87B-A5E7-46E2-B3D3-58E6D9562663}" type="pres">
      <dgm:prSet presAssocID="{50451020-5E1A-4778-9E8D-169182A36191}" presName="comp" presStyleCnt="0"/>
      <dgm:spPr/>
    </dgm:pt>
    <dgm:pt modelId="{3086D0BF-AAD1-4310-88ED-4D81A687BD50}" type="pres">
      <dgm:prSet presAssocID="{50451020-5E1A-4778-9E8D-169182A36191}" presName="child" presStyleLbl="bgAccFollowNode1" presStyleIdx="7" presStyleCnt="8"/>
      <dgm:spPr/>
      <dgm:t>
        <a:bodyPr/>
        <a:lstStyle/>
        <a:p>
          <a:endParaRPr lang="en-IN"/>
        </a:p>
      </dgm:t>
    </dgm:pt>
    <dgm:pt modelId="{2B18CCD9-D6B1-4225-8D26-4BA691BB1837}" type="pres">
      <dgm:prSet presAssocID="{50451020-5E1A-4778-9E8D-169182A36191}" presName="childTx" presStyleLbl="bgAccFollowNode1" presStyleIdx="7" presStyleCnt="8">
        <dgm:presLayoutVars>
          <dgm:bulletEnabled val="1"/>
        </dgm:presLayoutVars>
      </dgm:prSet>
      <dgm:spPr/>
      <dgm:t>
        <a:bodyPr/>
        <a:lstStyle/>
        <a:p>
          <a:endParaRPr lang="en-IN"/>
        </a:p>
      </dgm:t>
    </dgm:pt>
    <dgm:pt modelId="{9051EF7D-7D6C-4B43-A6C4-239F9933C94D}" type="pres">
      <dgm:prSet presAssocID="{7FCE83D9-631B-4420-BBFC-CA0AFA59F747}" presName="negSpace" presStyleCnt="0"/>
      <dgm:spPr/>
    </dgm:pt>
    <dgm:pt modelId="{7453D9C8-CD6E-4AA4-8A19-7F6F667528F0}" type="pres">
      <dgm:prSet presAssocID="{7FCE83D9-631B-4420-BBFC-CA0AFA59F747}" presName="circle" presStyleLbl="node1" presStyleIdx="3" presStyleCnt="4"/>
      <dgm:spPr/>
      <dgm:t>
        <a:bodyPr/>
        <a:lstStyle/>
        <a:p>
          <a:endParaRPr lang="en-IN"/>
        </a:p>
      </dgm:t>
    </dgm:pt>
  </dgm:ptLst>
  <dgm:cxnLst>
    <dgm:cxn modelId="{9740321C-35B3-4F5F-BD46-905CB7B8FAEB}" type="presOf" srcId="{9614A323-64B1-4077-A841-022051EC749A}" destId="{AD2806AC-6A03-4F05-9F4D-F72EA0E56FBF}"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B2647B56-8947-4632-AB4A-42CBB9B48494}" type="presOf" srcId="{7FCE83D9-631B-4420-BBFC-CA0AFA59F747}" destId="{7453D9C8-CD6E-4AA4-8A19-7F6F667528F0}" srcOrd="0" destOrd="0" presId="urn:microsoft.com/office/officeart/2005/8/layout/hList9"/>
    <dgm:cxn modelId="{114529EA-CDEE-4574-B59D-8F35E4FE7A75}" type="presOf" srcId="{50451020-5E1A-4778-9E8D-169182A36191}" destId="{3086D0BF-AAD1-4310-88ED-4D81A687BD50}" srcOrd="0" destOrd="0" presId="urn:microsoft.com/office/officeart/2005/8/layout/hList9"/>
    <dgm:cxn modelId="{0F86DBDB-3C4F-4C84-981B-7F4CA2A8EAF3}" srcId="{7FCE83D9-631B-4420-BBFC-CA0AFA59F747}" destId="{50451020-5E1A-4778-9E8D-169182A36191}" srcOrd="1" destOrd="0" parTransId="{7DFC3849-4A12-49FB-B614-8AFD597CCB9E}" sibTransId="{EEDE2474-4F18-4F59-8E58-6382D253E514}"/>
    <dgm:cxn modelId="{FC7BD086-74EA-4D6C-9657-E916D355F209}" srcId="{6352CA33-6755-44BE-808F-400DA4CF80A7}" destId="{9614A323-64B1-4077-A841-022051EC749A}" srcOrd="0" destOrd="0" parTransId="{E5F6BCBD-B84E-4018-BE9E-BF57FF3B4B36}" sibTransId="{FEC2A79F-8857-403A-A738-E8CE75C965E2}"/>
    <dgm:cxn modelId="{311348D8-FDE3-4C22-99F5-3B98C5F51F0D}" srcId="{F2881FB1-6580-4F21-A283-BFAA6F91D5D2}" destId="{29E78340-8EBE-415C-B973-78A91A054B9C}" srcOrd="1" destOrd="0" parTransId="{FF4E5F97-6974-4E39-A85D-DCB2E100798E}" sibTransId="{B4B9A51E-FA34-465E-B5B4-81CD76EB3FC2}"/>
    <dgm:cxn modelId="{EDF0B63A-DCA1-49A5-910A-B447CA5609B2}" type="presOf" srcId="{3D5CDB25-F8FA-444B-8D4A-1D29D0CBA282}" destId="{96624143-7928-48E9-817F-BC4A07250C32}" srcOrd="1" destOrd="0" presId="urn:microsoft.com/office/officeart/2005/8/layout/hList9"/>
    <dgm:cxn modelId="{2E3C97E6-67D4-4948-B47A-1115C2B2979F}" srcId="{6352CA33-6755-44BE-808F-400DA4CF80A7}" destId="{3D5CDB25-F8FA-444B-8D4A-1D29D0CBA282}" srcOrd="1" destOrd="0" parTransId="{4C229933-AC16-44B7-98EC-4C0F07FABCB0}" sibTransId="{189DA4C5-2A22-4C71-A806-7B4AB57767CC}"/>
    <dgm:cxn modelId="{20AF3F0D-FCCC-4AE8-8B10-DDA56D69A389}" type="presOf" srcId="{6352CA33-6755-44BE-808F-400DA4CF80A7}" destId="{89E6DA6E-7A23-44BD-8A99-378091FF741D}"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16E03549-76FD-4D73-932D-9C88E7D9FF05}" type="presOf" srcId="{DB9FB862-4759-4D6A-84F3-01524B92723B}" destId="{402C2C77-A32C-4D99-9940-12535E1181F2}" srcOrd="0" destOrd="0" presId="urn:microsoft.com/office/officeart/2005/8/layout/hList9"/>
    <dgm:cxn modelId="{3EF668B1-7B6A-40A1-9E64-0829B2EF0539}" type="presOf" srcId="{F9D46839-CD06-4669-AAE4-4D1E9AFEDA78}" destId="{4AE7D907-B6F4-4647-AB3F-ABE94C438AE8}" srcOrd="1" destOrd="0" presId="urn:microsoft.com/office/officeart/2005/8/layout/hList9"/>
    <dgm:cxn modelId="{6C9D5899-99E2-4916-98F9-1660647928E3}" type="presOf" srcId="{DB9FB862-4759-4D6A-84F3-01524B92723B}" destId="{5B88A17E-EFF5-4A04-9CC9-D2131DA9ECCC}" srcOrd="1" destOrd="0" presId="urn:microsoft.com/office/officeart/2005/8/layout/hList9"/>
    <dgm:cxn modelId="{4CCFFDF9-D8E9-43FF-9A5C-0D554AC5AAB1}" type="presOf" srcId="{50451020-5E1A-4778-9E8D-169182A36191}" destId="{2B18CCD9-D6B1-4225-8D26-4BA691BB1837}" srcOrd="1"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DDB5AD9A-40B0-48EF-AF2C-8CCDA330F7FE}" srcId="{B4F1B46E-22B2-4721-950C-8704487586DC}" destId="{9D72CDD3-5859-43DB-BD75-0C3C30E3DE62}" srcOrd="0" destOrd="0" parTransId="{1D5B1F83-33A7-4298-BC11-2B1252AFAEA5}" sibTransId="{15E25BD4-1EBF-43C2-8885-DBF66B8429E1}"/>
    <dgm:cxn modelId="{59E871E8-E7D2-4CCC-B749-A714977AF5E6}" type="presOf" srcId="{D5197DDB-D5D2-499F-B255-CF7BB5AE2B43}" destId="{10C9E3CF-3A8F-4100-8ACD-91E2373197A2}" srcOrd="1" destOrd="0" presId="urn:microsoft.com/office/officeart/2005/8/layout/hList9"/>
    <dgm:cxn modelId="{70E22FBE-4510-487A-BD3F-D791559A8263}" type="presOf" srcId="{3D5CDB25-F8FA-444B-8D4A-1D29D0CBA282}" destId="{5314AADB-0AD3-4BAE-9F15-B0FE4F44C802}" srcOrd="0"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3F290A52-8A4A-4469-9AB4-D811A6E23C3C}" type="presOf" srcId="{F9D46839-CD06-4669-AAE4-4D1E9AFEDA78}" destId="{59179C9B-8BA4-4AC7-ACB1-A12DE00142E2}" srcOrd="0"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70CAB4FC-3D17-49C2-8A7B-F387031FCDCA}" srcId="{7FCE83D9-631B-4420-BBFC-CA0AFA59F747}" destId="{DB9FB862-4759-4D6A-84F3-01524B92723B}" srcOrd="0" destOrd="0" parTransId="{CD1EE44C-3116-420B-89E3-1D797CB25D34}" sibTransId="{4BD4D4A5-043E-4ED5-A5CA-8D46DADC3150}"/>
    <dgm:cxn modelId="{7F3B5912-CE3A-4F69-B6A0-82162798FA63}" type="presOf" srcId="{00C18FBF-3FF5-4C16-97CF-AF03740D7AB6}" destId="{0DC7A063-583D-4B0F-88B2-BD54F95D95AF}" srcOrd="0" destOrd="0" presId="urn:microsoft.com/office/officeart/2005/8/layout/hList9"/>
    <dgm:cxn modelId="{82BAE5DD-3A79-4870-9019-1254385E0650}" srcId="{00C18FBF-3FF5-4C16-97CF-AF03740D7AB6}" destId="{6352CA33-6755-44BE-808F-400DA4CF80A7}" srcOrd="2" destOrd="0" parTransId="{AEB59203-63BA-4A96-BADC-40BAEBD9AA40}" sibTransId="{AAB4CF73-4B9B-4AA0-9074-16C2D2AE00A1}"/>
    <dgm:cxn modelId="{E572418E-4340-4448-940D-253A2FA3B9B3}" srcId="{00C18FBF-3FF5-4C16-97CF-AF03740D7AB6}" destId="{7FCE83D9-631B-4420-BBFC-CA0AFA59F747}" srcOrd="3" destOrd="0" parTransId="{C61EC981-13FA-4710-B079-D35692EEB764}" sibTransId="{1B48A0DE-4031-4D45-86A1-94CDAF68824A}"/>
    <dgm:cxn modelId="{AD25A8A0-4628-40E2-8C9E-64E6AD4D4D91}" srcId="{B4F1B46E-22B2-4721-950C-8704487586DC}" destId="{F9D46839-CD06-4669-AAE4-4D1E9AFEDA78}" srcOrd="1" destOrd="0" parTransId="{B6B535D8-00AB-4FA1-AAEC-92498ABC6F4C}" sibTransId="{6497F199-DC2A-41F9-A449-D395E6BC4900}"/>
    <dgm:cxn modelId="{B736D792-8630-4423-BF25-ED6293A18ADD}" type="presOf" srcId="{9614A323-64B1-4077-A841-022051EC749A}" destId="{F8977219-728E-448F-AE8B-46B14F4F17DE}" srcOrd="1"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0E640A01-5254-426D-9300-3ED2F4E3FC75}" type="presOf" srcId="{29E78340-8EBE-415C-B973-78A91A054B9C}" destId="{614EBA0E-D12B-447E-B378-B0FA2DEBEA2F}"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 modelId="{463280A8-1DBA-4FE7-B5B2-8151A298EB35}" type="presParOf" srcId="{0DC7A063-583D-4B0F-88B2-BD54F95D95AF}" destId="{E966790E-26B5-4EB8-981F-1094BF4B7611}" srcOrd="14" destOrd="0" presId="urn:microsoft.com/office/officeart/2005/8/layout/hList9"/>
    <dgm:cxn modelId="{A4221FEF-656B-43DD-8382-199EAB5F1E7B}" type="presParOf" srcId="{0DC7A063-583D-4B0F-88B2-BD54F95D95AF}" destId="{229B7655-E1F4-4CF5-84B8-30F0491D32B5}" srcOrd="15" destOrd="0" presId="urn:microsoft.com/office/officeart/2005/8/layout/hList9"/>
    <dgm:cxn modelId="{48FA6F14-4694-4C77-8D75-48D3A22A3540}" type="presParOf" srcId="{0DC7A063-583D-4B0F-88B2-BD54F95D95AF}" destId="{F85FFCDF-8E5F-492B-B22D-55A08EACE783}" srcOrd="16" destOrd="0" presId="urn:microsoft.com/office/officeart/2005/8/layout/hList9"/>
    <dgm:cxn modelId="{3995A447-6B53-4DFA-8494-06C3A1F8D7F7}" type="presParOf" srcId="{F85FFCDF-8E5F-492B-B22D-55A08EACE783}" destId="{600B3FB2-1315-4A84-8613-B445666BC7D2}" srcOrd="0" destOrd="0" presId="urn:microsoft.com/office/officeart/2005/8/layout/hList9"/>
    <dgm:cxn modelId="{C652D75D-BE73-43BB-9138-B232AAF272A1}" type="presParOf" srcId="{F85FFCDF-8E5F-492B-B22D-55A08EACE783}" destId="{E47C73E9-FBEE-4370-9B3F-E04EB7C4023A}" srcOrd="1" destOrd="0" presId="urn:microsoft.com/office/officeart/2005/8/layout/hList9"/>
    <dgm:cxn modelId="{5F19BD3C-10AC-4F51-A8FD-00351A52371B}" type="presParOf" srcId="{E47C73E9-FBEE-4370-9B3F-E04EB7C4023A}" destId="{402C2C77-A32C-4D99-9940-12535E1181F2}" srcOrd="0" destOrd="0" presId="urn:microsoft.com/office/officeart/2005/8/layout/hList9"/>
    <dgm:cxn modelId="{1D14EEBA-2351-4066-8BB7-C42885F1D780}" type="presParOf" srcId="{E47C73E9-FBEE-4370-9B3F-E04EB7C4023A}" destId="{5B88A17E-EFF5-4A04-9CC9-D2131DA9ECCC}" srcOrd="1" destOrd="0" presId="urn:microsoft.com/office/officeart/2005/8/layout/hList9"/>
    <dgm:cxn modelId="{D230C2D8-6446-403F-971D-BA59F9482A7E}" type="presParOf" srcId="{F85FFCDF-8E5F-492B-B22D-55A08EACE783}" destId="{F3C2D87B-A5E7-46E2-B3D3-58E6D9562663}" srcOrd="2" destOrd="0" presId="urn:microsoft.com/office/officeart/2005/8/layout/hList9"/>
    <dgm:cxn modelId="{71EFAC4F-7BC1-470A-9459-DE14D03A3B20}" type="presParOf" srcId="{F3C2D87B-A5E7-46E2-B3D3-58E6D9562663}" destId="{3086D0BF-AAD1-4310-88ED-4D81A687BD50}" srcOrd="0" destOrd="0" presId="urn:microsoft.com/office/officeart/2005/8/layout/hList9"/>
    <dgm:cxn modelId="{6035C1AD-47FA-47BC-9D78-974272EBB1D2}" type="presParOf" srcId="{F3C2D87B-A5E7-46E2-B3D3-58E6D9562663}" destId="{2B18CCD9-D6B1-4225-8D26-4BA691BB1837}" srcOrd="1" destOrd="0" presId="urn:microsoft.com/office/officeart/2005/8/layout/hList9"/>
    <dgm:cxn modelId="{ADA815FB-429E-4ABD-97FC-4AEA97B4630C}" type="presParOf" srcId="{0DC7A063-583D-4B0F-88B2-BD54F95D95AF}" destId="{9051EF7D-7D6C-4B43-A6C4-239F9933C94D}" srcOrd="17" destOrd="0" presId="urn:microsoft.com/office/officeart/2005/8/layout/hList9"/>
    <dgm:cxn modelId="{7961C21C-3FE8-4B71-95E5-AB5835F91CC1}" type="presParOf" srcId="{0DC7A063-583D-4B0F-88B2-BD54F95D95AF}" destId="{7453D9C8-CD6E-4AA4-8A19-7F6F667528F0}" srcOrd="18" destOrd="0" presId="urn:microsoft.com/office/officeart/2005/8/layout/hList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B08AC4B-4CEC-41E5-AE19-47A4E2720563}">
      <dsp:nvSpPr>
        <dsp:cNvPr id="0" name=""/>
        <dsp:cNvSpPr/>
      </dsp:nvSpPr>
      <dsp:spPr>
        <a:xfrm>
          <a:off x="819461"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a:t>Introduction</a:t>
          </a:r>
        </a:p>
      </dsp:txBody>
      <dsp:txXfrm>
        <a:off x="1063655" y="1471513"/>
        <a:ext cx="1282015" cy="1017981"/>
      </dsp:txXfrm>
    </dsp:sp>
    <dsp:sp modelId="{59179C9B-8BA4-4AC7-ACB1-A12DE00142E2}">
      <dsp:nvSpPr>
        <dsp:cNvPr id="0" name=""/>
        <dsp:cNvSpPr/>
      </dsp:nvSpPr>
      <dsp:spPr>
        <a:xfrm>
          <a:off x="819461"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a:t>Problem Statement</a:t>
          </a:r>
        </a:p>
      </dsp:txBody>
      <dsp:txXfrm>
        <a:off x="1063655" y="2489494"/>
        <a:ext cx="1282015" cy="1017981"/>
      </dsp:txXfrm>
    </dsp:sp>
    <dsp:sp modelId="{FC7ED273-8CFD-43C2-9C05-44FADF3E0637}">
      <dsp:nvSpPr>
        <dsp:cNvPr id="0" name=""/>
        <dsp:cNvSpPr/>
      </dsp:nvSpPr>
      <dsp:spPr>
        <a:xfrm>
          <a:off x="5483" y="1064523"/>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n-US" sz="2300" kern="1200" dirty="0"/>
            <a:t> Title</a:t>
          </a:r>
        </a:p>
      </dsp:txBody>
      <dsp:txXfrm>
        <a:off x="5483" y="1064523"/>
        <a:ext cx="1017472" cy="1017472"/>
      </dsp:txXfrm>
    </dsp:sp>
    <dsp:sp modelId="{F660F4B9-35DB-4256-A868-A35C6DCCF6B2}">
      <dsp:nvSpPr>
        <dsp:cNvPr id="0" name=""/>
        <dsp:cNvSpPr/>
      </dsp:nvSpPr>
      <dsp:spPr>
        <a:xfrm>
          <a:off x="3363143"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a:t>Literature review </a:t>
          </a:r>
        </a:p>
      </dsp:txBody>
      <dsp:txXfrm>
        <a:off x="3607337" y="1471513"/>
        <a:ext cx="1282015" cy="1017981"/>
      </dsp:txXfrm>
    </dsp:sp>
    <dsp:sp modelId="{614EBA0E-D12B-447E-B378-B0FA2DEBEA2F}">
      <dsp:nvSpPr>
        <dsp:cNvPr id="0" name=""/>
        <dsp:cNvSpPr/>
      </dsp:nvSpPr>
      <dsp:spPr>
        <a:xfrm>
          <a:off x="3363143"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a:t>Model Used</a:t>
          </a:r>
        </a:p>
      </dsp:txBody>
      <dsp:txXfrm>
        <a:off x="3607337" y="2489494"/>
        <a:ext cx="1282015" cy="1017981"/>
      </dsp:txXfrm>
    </dsp:sp>
    <dsp:sp modelId="{FD776C1E-557E-4553-9447-49B69EEC7907}">
      <dsp:nvSpPr>
        <dsp:cNvPr id="0" name=""/>
        <dsp:cNvSpPr/>
      </dsp:nvSpPr>
      <dsp:spPr>
        <a:xfrm>
          <a:off x="2549165" y="1064523"/>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n-US" sz="2300" kern="1200" dirty="0"/>
            <a:t> Title</a:t>
          </a:r>
        </a:p>
      </dsp:txBody>
      <dsp:txXfrm>
        <a:off x="2549165" y="1064523"/>
        <a:ext cx="1017472" cy="1017472"/>
      </dsp:txXfrm>
    </dsp:sp>
    <dsp:sp modelId="{AD2806AC-6A03-4F05-9F4D-F72EA0E56FBF}">
      <dsp:nvSpPr>
        <dsp:cNvPr id="0" name=""/>
        <dsp:cNvSpPr/>
      </dsp:nvSpPr>
      <dsp:spPr>
        <a:xfrm>
          <a:off x="5906825"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a:t>Dataset</a:t>
          </a:r>
        </a:p>
      </dsp:txBody>
      <dsp:txXfrm>
        <a:off x="6151018" y="1471513"/>
        <a:ext cx="1282015" cy="1017981"/>
      </dsp:txXfrm>
    </dsp:sp>
    <dsp:sp modelId="{5314AADB-0AD3-4BAE-9F15-B0FE4F44C802}">
      <dsp:nvSpPr>
        <dsp:cNvPr id="0" name=""/>
        <dsp:cNvSpPr/>
      </dsp:nvSpPr>
      <dsp:spPr>
        <a:xfrm>
          <a:off x="5906825"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a:t>Pre-Processing</a:t>
          </a:r>
        </a:p>
      </dsp:txBody>
      <dsp:txXfrm>
        <a:off x="6151018" y="2489494"/>
        <a:ext cx="1282015" cy="1017981"/>
      </dsp:txXfrm>
    </dsp:sp>
    <dsp:sp modelId="{89E6DA6E-7A23-44BD-8A99-378091FF741D}">
      <dsp:nvSpPr>
        <dsp:cNvPr id="0" name=""/>
        <dsp:cNvSpPr/>
      </dsp:nvSpPr>
      <dsp:spPr>
        <a:xfrm>
          <a:off x="5092847" y="1064523"/>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n-US" sz="2300" kern="1200" dirty="0"/>
            <a:t> Title</a:t>
          </a:r>
        </a:p>
      </dsp:txBody>
      <dsp:txXfrm>
        <a:off x="5092847" y="1064523"/>
        <a:ext cx="1017472" cy="1017472"/>
      </dsp:txXfrm>
    </dsp:sp>
    <dsp:sp modelId="{402C2C77-A32C-4D99-9940-12535E1181F2}">
      <dsp:nvSpPr>
        <dsp:cNvPr id="0" name=""/>
        <dsp:cNvSpPr/>
      </dsp:nvSpPr>
      <dsp:spPr>
        <a:xfrm>
          <a:off x="8450507"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a:t>Flow chart</a:t>
          </a:r>
        </a:p>
      </dsp:txBody>
      <dsp:txXfrm>
        <a:off x="8694700" y="1471513"/>
        <a:ext cx="1282015" cy="1017981"/>
      </dsp:txXfrm>
    </dsp:sp>
    <dsp:sp modelId="{3086D0BF-AAD1-4310-88ED-4D81A687BD50}">
      <dsp:nvSpPr>
        <dsp:cNvPr id="0" name=""/>
        <dsp:cNvSpPr/>
      </dsp:nvSpPr>
      <dsp:spPr>
        <a:xfrm>
          <a:off x="8450507"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a:t>Result and conclusions</a:t>
          </a:r>
        </a:p>
      </dsp:txBody>
      <dsp:txXfrm>
        <a:off x="8694700" y="2489494"/>
        <a:ext cx="1282015" cy="1017981"/>
      </dsp:txXfrm>
    </dsp:sp>
    <dsp:sp modelId="{7453D9C8-CD6E-4AA4-8A19-7F6F667528F0}">
      <dsp:nvSpPr>
        <dsp:cNvPr id="0" name=""/>
        <dsp:cNvSpPr/>
      </dsp:nvSpPr>
      <dsp:spPr>
        <a:xfrm>
          <a:off x="7636529" y="1064523"/>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n-US" sz="2300" kern="1200" dirty="0"/>
            <a:t> Title</a:t>
          </a:r>
        </a:p>
      </dsp:txBody>
      <dsp:txXfrm>
        <a:off x="7636529" y="1064523"/>
        <a:ext cx="1017472" cy="101747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11/10/2022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11/10/2022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 xmlns:a14="http://schemas.microsoft.com/office/drawing/2010/main">
                  <a14:imgLayer r:embed="rId3">
                    <a14:imgEffect>
                      <a14:saturation sat="30000"/>
                    </a14:imgEffect>
                  </a14:imgLayer>
                </a14:imgProps>
              </a:ext>
              <a:ext uri="{28A0092B-C50C-407E-A947-70E740481C1C}">
                <a14:useLocalDpi xmlns=""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11/10/2022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 xmlns:p14="http://schemas.microsoft.com/office/powerpoint/2010/main" val="16597565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pPr/>
              <a:t>11/10/2022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7696370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11/10/2022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20120767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11/10/2022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4459271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11/10/2022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7868768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 xmlns:a14="http://schemas.microsoft.com/office/drawing/2010/main">
                  <a14:imgLayer r:embed="rId3">
                    <a14:imgEffect>
                      <a14:saturation sat="30000"/>
                    </a14:imgEffect>
                  </a14:imgLayer>
                </a14:imgProps>
              </a:ext>
              <a:ext uri="{28A0092B-C50C-407E-A947-70E740481C1C}">
                <a14:useLocalDpi xmlns=""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pPr/>
              <a:t>11/10/2022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6026788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pPr/>
              <a:t>11/10/2022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5277910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pPr/>
              <a:t>11/10/2022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9710161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pPr/>
              <a:t>11/10/2022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17581115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pPr/>
              <a:t>11/10/2022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024169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pPr/>
              <a:t>11/10/2022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7697646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11/10/2022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omputer_data_processing" TargetMode="External"/><Relationship Id="rId2" Type="http://schemas.openxmlformats.org/officeDocument/2006/relationships/hyperlink" Target="https://en.wikipedia.org/wiki/Classification_in_machine_learning" TargetMode="External"/><Relationship Id="rId1" Type="http://schemas.openxmlformats.org/officeDocument/2006/relationships/slideLayout" Target="../slideLayouts/slideLayout2.xml"/><Relationship Id="rId5" Type="http://schemas.openxmlformats.org/officeDocument/2006/relationships/hyperlink" Target="https://en.wikipedia.org/wiki/Time_series" TargetMode="External"/><Relationship Id="rId4" Type="http://schemas.openxmlformats.org/officeDocument/2006/relationships/hyperlink" Target="https://en.wikipedia.org/wiki/Predi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67371" y="3065351"/>
            <a:ext cx="5734050" cy="2162754"/>
          </a:xfrm>
        </p:spPr>
        <p:txBody>
          <a:bodyPr anchor="ctr">
            <a:normAutofit/>
          </a:bodyPr>
          <a:lstStyle/>
          <a:p>
            <a:r>
              <a:rPr lang="en-US" sz="1600" b="1" dirty="0"/>
              <a:t>Team members:</a:t>
            </a:r>
            <a:br>
              <a:rPr lang="en-US" sz="1600" b="1" dirty="0"/>
            </a:br>
            <a:r>
              <a:rPr lang="en-US" sz="1600" b="1" dirty="0"/>
              <a:t/>
            </a:r>
            <a:br>
              <a:rPr lang="en-US" sz="1600" b="1" dirty="0"/>
            </a:br>
            <a:r>
              <a:rPr lang="en-US" sz="1800" b="1" dirty="0">
                <a:latin typeface="Times New Roman" panose="02020603050405020304" pitchFamily="18" charset="0"/>
                <a:cs typeface="Times New Roman" panose="02020603050405020304" pitchFamily="18" charset="0"/>
              </a:rPr>
              <a:t>19K41A04G9		NADA TAHANI</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19K41A05G6		R. SUDHAN JEE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19K41A05G7		R. AKSHITHA</a:t>
            </a:r>
            <a:r>
              <a:rPr lang="en-US" sz="1600" b="1" dirty="0">
                <a:latin typeface="Times New Roman" panose="02020603050405020304" pitchFamily="18" charset="0"/>
                <a:cs typeface="Times New Roman" panose="02020603050405020304" pitchFamily="18" charset="0"/>
              </a:rPr>
              <a:t/>
            </a:r>
            <a:br>
              <a:rPr lang="en-US"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
            </a:r>
            <a:br>
              <a:rPr lang="en-IN" sz="1600" b="1" dirty="0">
                <a:latin typeface="Times New Roman" panose="02020603050405020304" pitchFamily="18" charset="0"/>
                <a:cs typeface="Times New Roman" panose="02020603050405020304" pitchFamily="18" charset="0"/>
              </a:rPr>
            </a:br>
            <a:endParaRPr lang="en-US" sz="1600" b="1"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962787" y="4750323"/>
            <a:ext cx="5734050" cy="955565"/>
          </a:xfrm>
        </p:spPr>
        <p:txBody>
          <a:bodyPr/>
          <a:lstStyle/>
          <a:p>
            <a:r>
              <a:rPr lang="en-US" b="1" dirty="0">
                <a:latin typeface="Times New Roman" panose="02020603050405020304" pitchFamily="18" charset="0"/>
                <a:cs typeface="Times New Roman" panose="02020603050405020304" pitchFamily="18" charset="0"/>
              </a:rPr>
              <a:t>Under the guidance of:</a:t>
            </a:r>
          </a:p>
          <a:p>
            <a:r>
              <a:rPr lang="en-US" b="1" dirty="0">
                <a:latin typeface="Times New Roman" panose="02020603050405020304" pitchFamily="18" charset="0"/>
                <a:cs typeface="Times New Roman" panose="02020603050405020304" pitchFamily="18" charset="0"/>
              </a:rPr>
              <a:t>D. Ramesh(Assoc. prof.) </a:t>
            </a:r>
          </a:p>
          <a:p>
            <a:endParaRPr lang="en-US" dirty="0"/>
          </a:p>
        </p:txBody>
      </p:sp>
      <p:pic>
        <p:nvPicPr>
          <p:cNvPr id="4" name="Picture Placeholder 3"/>
          <p:cNvPicPr>
            <a:picLocks noGrp="1" noChangeAspect="1"/>
          </p:cNvPicPr>
          <p:nvPr>
            <p:ph type="pic" sz="quarter" idx="13"/>
          </p:nvPr>
        </p:nvPicPr>
        <p:blipFill>
          <a:blip r:embed="rId3" cstate="print">
            <a:extLst>
              <a:ext uri="{28A0092B-C50C-407E-A947-70E740481C1C}">
                <a14:useLocalDpi xmlns="" xmlns:a14="http://schemas.microsoft.com/office/drawing/2010/main" val="0"/>
              </a:ext>
            </a:extLst>
          </a:blip>
          <a:stretch>
            <a:fillRect/>
          </a:stretch>
        </p:blipFill>
        <p:spPr>
          <a:xfrm>
            <a:off x="6981063" y="1478693"/>
            <a:ext cx="5210937" cy="3872529"/>
          </a:xfrm>
        </p:spPr>
      </p:pic>
      <p:sp>
        <p:nvSpPr>
          <p:cNvPr id="2" name="TextBox 1"/>
          <p:cNvSpPr txBox="1"/>
          <p:nvPr/>
        </p:nvSpPr>
        <p:spPr>
          <a:xfrm>
            <a:off x="1370142" y="2326688"/>
            <a:ext cx="5231279" cy="738664"/>
          </a:xfrm>
          <a:prstGeom prst="rect">
            <a:avLst/>
          </a:prstGeom>
          <a:noFill/>
        </p:spPr>
        <p:txBody>
          <a:bodyPr wrap="square" rtlCol="0">
            <a:spAutoFit/>
          </a:bodyPr>
          <a:lstStyle/>
          <a:p>
            <a:endParaRPr lang="en-US" dirty="0"/>
          </a:p>
          <a:p>
            <a:r>
              <a:rPr lang="en-US" sz="2400" b="1" dirty="0">
                <a:latin typeface="Times New Roman" panose="02020603050405020304" pitchFamily="18" charset="0"/>
                <a:cs typeface="Times New Roman" panose="02020603050405020304" pitchFamily="18" charset="0"/>
              </a:rPr>
              <a:t>MOVIE REVIEW ANALYSIS</a:t>
            </a:r>
          </a:p>
        </p:txBody>
      </p:sp>
    </p:spTree>
    <p:extLst>
      <p:ext uri="{BB962C8B-B14F-4D97-AF65-F5344CB8AC3E}">
        <p14:creationId xmlns="" xmlns:p14="http://schemas.microsoft.com/office/powerpoint/2010/main" val="16521339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046469-D93D-270F-8B8D-F57BB3111F2E}"/>
              </a:ext>
            </a:extLst>
          </p:cNvPr>
          <p:cNvSpPr>
            <a:spLocks noGrp="1"/>
          </p:cNvSpPr>
          <p:nvPr>
            <p:ph type="title"/>
          </p:nvPr>
        </p:nvSpPr>
        <p:spPr/>
        <p:txBody>
          <a:bodyPr/>
          <a:lstStyle/>
          <a:p>
            <a:r>
              <a:rPr lang="en-US" dirty="0"/>
              <a:t>Flow Chart </a:t>
            </a:r>
          </a:p>
        </p:txBody>
      </p:sp>
      <p:pic>
        <p:nvPicPr>
          <p:cNvPr id="4" name="Content Placeholder 3" descr="block-dig.jpg"/>
          <p:cNvPicPr>
            <a:picLocks noGrp="1" noChangeAspect="1"/>
          </p:cNvPicPr>
          <p:nvPr>
            <p:ph idx="1"/>
          </p:nvPr>
        </p:nvPicPr>
        <p:blipFill>
          <a:blip r:embed="rId2" cstate="print"/>
          <a:stretch>
            <a:fillRect/>
          </a:stretch>
        </p:blipFill>
        <p:spPr>
          <a:xfrm>
            <a:off x="1888958" y="1600200"/>
            <a:ext cx="8073189" cy="4572000"/>
          </a:xfrm>
        </p:spPr>
      </p:pic>
    </p:spTree>
    <p:extLst>
      <p:ext uri="{BB962C8B-B14F-4D97-AF65-F5344CB8AC3E}">
        <p14:creationId xmlns="" xmlns:p14="http://schemas.microsoft.com/office/powerpoint/2010/main" val="39271848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3" name="Picture 2" descr="result.png"/>
          <p:cNvPicPr>
            <a:picLocks noChangeAspect="1"/>
          </p:cNvPicPr>
          <p:nvPr/>
        </p:nvPicPr>
        <p:blipFill>
          <a:blip r:embed="rId2" cstate="print"/>
          <a:stretch>
            <a:fillRect/>
          </a:stretch>
        </p:blipFill>
        <p:spPr>
          <a:xfrm>
            <a:off x="2117558" y="1451359"/>
            <a:ext cx="7291137" cy="5058121"/>
          </a:xfrm>
          <a:prstGeom prst="rect">
            <a:avLst/>
          </a:prstGeom>
        </p:spPr>
      </p:pic>
    </p:spTree>
    <p:extLst>
      <p:ext uri="{BB962C8B-B14F-4D97-AF65-F5344CB8AC3E}">
        <p14:creationId xmlns="" xmlns:p14="http://schemas.microsoft.com/office/powerpoint/2010/main" val="39745937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4" name="Text Placeholder 3"/>
          <p:cNvSpPr>
            <a:spLocks noGrp="1"/>
          </p:cNvSpPr>
          <p:nvPr>
            <p:ph type="body" sz="half" idx="2"/>
          </p:nvPr>
        </p:nvSpPr>
        <p:spPr>
          <a:xfrm>
            <a:off x="1517855" y="1673942"/>
            <a:ext cx="8334068" cy="4572000"/>
          </a:xfrm>
        </p:spPr>
        <p:txBody>
          <a:bodyPr/>
          <a:lstStyle/>
          <a:p>
            <a:pPr marL="285750" indent="-285750" algn="just">
              <a:buFont typeface="Arial" panose="020B0604020202020204" pitchFamily="34" charset="0"/>
              <a:buChar char="•"/>
            </a:pPr>
            <a:r>
              <a:rPr lang="en-US" sz="2000" b="0" i="0" dirty="0">
                <a:solidFill>
                  <a:srgbClr val="233136"/>
                </a:solidFill>
                <a:effectLst/>
                <a:latin typeface="Calibri" panose="020F0502020204030204" pitchFamily="34" charset="0"/>
                <a:cs typeface="Calibri" panose="020F0502020204030204" pitchFamily="34" charset="0"/>
              </a:rPr>
              <a:t>Movies are widely appreciated and criticized art forms. </a:t>
            </a:r>
          </a:p>
          <a:p>
            <a:pPr marL="285750" indent="-285750" algn="just">
              <a:buFont typeface="Arial" panose="020B0604020202020204" pitchFamily="34" charset="0"/>
              <a:buChar char="•"/>
            </a:pPr>
            <a:r>
              <a:rPr lang="en-US" sz="2000" b="0" i="0" dirty="0">
                <a:solidFill>
                  <a:srgbClr val="233136"/>
                </a:solidFill>
                <a:effectLst/>
                <a:latin typeface="Calibri" panose="020F0502020204030204" pitchFamily="34" charset="0"/>
                <a:cs typeface="Calibri" panose="020F0502020204030204" pitchFamily="34" charset="0"/>
              </a:rPr>
              <a:t>They are a significant source of entertainment and lead to web forums like IMDB and amazon reviews for users to give their feedback about the movies and web series. These reviews and feedback draw incredible consideration.</a:t>
            </a:r>
          </a:p>
          <a:p>
            <a:pPr marL="285750" indent="-285750" algn="just">
              <a:buFont typeface="Arial" panose="020B0604020202020204" pitchFamily="34" charset="0"/>
              <a:buChar char="•"/>
            </a:pPr>
            <a:r>
              <a:rPr lang="en-US" sz="2000" b="0" i="0" dirty="0">
                <a:solidFill>
                  <a:srgbClr val="233136"/>
                </a:solidFill>
                <a:effectLst/>
                <a:latin typeface="Calibri" panose="020F0502020204030204" pitchFamily="34" charset="0"/>
                <a:cs typeface="Calibri" panose="020F0502020204030204" pitchFamily="34" charset="0"/>
              </a:rPr>
              <a:t> Although this information is unstructured, it is very crucial. We were inspired to work on this project to resolve this problem of unstructured movie reviews and that people need not spend a lot of time reading the whole review to understand whether the reviewer thinks about the movie in a positive or negative view</a:t>
            </a:r>
            <a:r>
              <a:rPr lang="en-US" b="0" i="0" dirty="0">
                <a:solidFill>
                  <a:srgbClr val="233136"/>
                </a:solidFill>
                <a:effectLst/>
                <a:latin typeface="Circular"/>
              </a:rPr>
              <a:t>.</a:t>
            </a:r>
            <a:endParaRPr lang="en-US" dirty="0"/>
          </a:p>
        </p:txBody>
      </p:sp>
    </p:spTree>
    <p:extLst>
      <p:ext uri="{BB962C8B-B14F-4D97-AF65-F5344CB8AC3E}">
        <p14:creationId xmlns="" xmlns:p14="http://schemas.microsoft.com/office/powerpoint/2010/main" val="31970234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 xmlns:p14="http://schemas.microsoft.com/office/powerpoint/2010/main" val="3093836140"/>
              </p:ext>
            </p:extLst>
          </p:nvPr>
        </p:nvGraphicFramePr>
        <p:xfrm>
          <a:off x="1237635" y="1570704"/>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2245094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a:xfrm>
            <a:off x="1103382" y="1592249"/>
            <a:ext cx="9646781" cy="4572000"/>
          </a:xfrm>
        </p:spPr>
        <p:txBody>
          <a:bodyPr>
            <a:noAutofit/>
          </a:bodyPr>
          <a:lstStyle/>
          <a:p>
            <a:pPr algn="just"/>
            <a:r>
              <a:rPr lang="en-IN" dirty="0">
                <a:solidFill>
                  <a:schemeClr val="tx2"/>
                </a:solidFill>
                <a:latin typeface="Times New Roman" pitchFamily="18" charset="0"/>
                <a:cs typeface="Times New Roman" pitchFamily="18" charset="0"/>
              </a:rPr>
              <a:t> </a:t>
            </a:r>
            <a:r>
              <a:rPr lang="en-US" dirty="0">
                <a:solidFill>
                  <a:schemeClr val="tx2"/>
                </a:solidFill>
                <a:latin typeface="Times New Roman" pitchFamily="18" charset="0"/>
                <a:cs typeface="Times New Roman" pitchFamily="18" charset="0"/>
              </a:rPr>
              <a:t>Nowadays, if you want to a successful business, it is very important to act according to your viewers’ comments. When we look at today’s most prominent and successful companies like Amazon or Netflix, we can see that they are the companies that use data best and know their customers best.</a:t>
            </a:r>
          </a:p>
          <a:p>
            <a:pPr algn="just"/>
            <a:r>
              <a:rPr lang="en-US" dirty="0">
                <a:solidFill>
                  <a:schemeClr val="tx2"/>
                </a:solidFill>
                <a:latin typeface="Times New Roman" pitchFamily="18" charset="0"/>
                <a:cs typeface="Times New Roman" pitchFamily="18" charset="0"/>
              </a:rPr>
              <a:t>These days, people have become smart enough to read or watch a movie review investing their money in a ticket. </a:t>
            </a:r>
          </a:p>
          <a:p>
            <a:pPr algn="just"/>
            <a:r>
              <a:rPr lang="en-US" dirty="0">
                <a:solidFill>
                  <a:schemeClr val="tx2"/>
                </a:solidFill>
                <a:latin typeface="Times New Roman" pitchFamily="18" charset="0"/>
                <a:cs typeface="Times New Roman" pitchFamily="18" charset="0"/>
              </a:rPr>
              <a:t>Movies shape the minds of many. Film reviewing is a creative job but is also a responsible one. A film critic cannot give biased opinions. film reviewers can manipulate the audience. </a:t>
            </a:r>
          </a:p>
          <a:p>
            <a:pPr algn="just"/>
            <a:r>
              <a:rPr lang="en-IN" dirty="0">
                <a:solidFill>
                  <a:schemeClr val="tx2"/>
                </a:solidFill>
                <a:latin typeface="Times New Roman" pitchFamily="18" charset="0"/>
                <a:cs typeface="Times New Roman" pitchFamily="18" charset="0"/>
              </a:rPr>
              <a:t>Before seeing a movie, we read public reviews. Priority is given to this movie rating. We will thus develop a service that gives a movie review.</a:t>
            </a:r>
          </a:p>
          <a:p>
            <a:pPr algn="just"/>
            <a:r>
              <a:rPr lang="en-IN" dirty="0">
                <a:solidFill>
                  <a:schemeClr val="tx2"/>
                </a:solidFill>
                <a:latin typeface="Times New Roman" pitchFamily="18" charset="0"/>
                <a:cs typeface="Times New Roman" pitchFamily="18" charset="0"/>
              </a:rPr>
              <a:t> Based on the public tweets, this app rates the movies. We gather tweets on a certain movie and determine the polarity of each one. The rating for the film is between 0 </a:t>
            </a:r>
            <a:r>
              <a:rPr lang="en-IN">
                <a:solidFill>
                  <a:schemeClr val="tx2"/>
                </a:solidFill>
                <a:latin typeface="Times New Roman" pitchFamily="18" charset="0"/>
                <a:cs typeface="Times New Roman" pitchFamily="18" charset="0"/>
              </a:rPr>
              <a:t>and </a:t>
            </a:r>
            <a:r>
              <a:rPr lang="en-IN" smtClean="0">
                <a:solidFill>
                  <a:schemeClr val="tx2"/>
                </a:solidFill>
                <a:latin typeface="Times New Roman" pitchFamily="18" charset="0"/>
                <a:cs typeface="Times New Roman" pitchFamily="18" charset="0"/>
              </a:rPr>
              <a:t>10, </a:t>
            </a:r>
            <a:r>
              <a:rPr lang="en-IN" dirty="0">
                <a:solidFill>
                  <a:schemeClr val="tx2"/>
                </a:solidFill>
                <a:latin typeface="Times New Roman" pitchFamily="18" charset="0"/>
                <a:cs typeface="Times New Roman" pitchFamily="18" charset="0"/>
              </a:rPr>
              <a:t>depending on the polarity. The movie's rating will be made publicly available through an Android application.</a:t>
            </a:r>
          </a:p>
          <a:p>
            <a:pPr algn="just"/>
            <a:endParaRPr lang="en-US" dirty="0">
              <a:solidFill>
                <a:schemeClr val="tx2"/>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532789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14" name="Content Placeholder 13"/>
          <p:cNvSpPr>
            <a:spLocks noGrp="1"/>
          </p:cNvSpPr>
          <p:nvPr>
            <p:ph idx="1"/>
          </p:nvPr>
        </p:nvSpPr>
        <p:spPr>
          <a:xfrm>
            <a:off x="1104900" y="1650239"/>
            <a:ext cx="10499035" cy="4572000"/>
          </a:xfrm>
        </p:spPr>
        <p:txBody>
          <a:bodyPr>
            <a:normAutofit/>
          </a:bodyPr>
          <a:lstStyle/>
          <a:p>
            <a:pPr algn="just"/>
            <a:r>
              <a:rPr lang="en-US" dirty="0">
                <a:solidFill>
                  <a:schemeClr val="tx2"/>
                </a:solidFill>
                <a:latin typeface="Times New Roman" pitchFamily="18" charset="0"/>
                <a:cs typeface="Times New Roman" pitchFamily="18" charset="0"/>
              </a:rPr>
              <a:t>The job of a film critic is a highly responsible job. The lot depends on the movie reviews nowadays and therefore they are important.</a:t>
            </a:r>
          </a:p>
          <a:p>
            <a:pPr algn="just"/>
            <a:r>
              <a:rPr lang="en-US" dirty="0">
                <a:solidFill>
                  <a:schemeClr val="tx2"/>
                </a:solidFill>
                <a:latin typeface="Times New Roman" pitchFamily="18" charset="0"/>
                <a:cs typeface="Times New Roman" pitchFamily="18" charset="0"/>
              </a:rPr>
              <a:t>Films reviews provide advance information about the film before it reaches the final audience. </a:t>
            </a:r>
          </a:p>
          <a:p>
            <a:pPr algn="just"/>
            <a:r>
              <a:rPr lang="en-US" dirty="0">
                <a:solidFill>
                  <a:schemeClr val="tx2"/>
                </a:solidFill>
                <a:latin typeface="Times New Roman" pitchFamily="18" charset="0"/>
                <a:cs typeface="Times New Roman" pitchFamily="18" charset="0"/>
              </a:rPr>
              <a:t> Film critic cannot give biased opinions and they should know what they are talking about. It is seen on many instances that film reviewers knowingly or unknowingly manipulate the audience. A reviewer should keep their personal comments aside while reviewing a film and should talk about the style and craft.</a:t>
            </a:r>
          </a:p>
          <a:p>
            <a:pPr algn="just"/>
            <a:r>
              <a:rPr lang="en-US" dirty="0">
                <a:solidFill>
                  <a:schemeClr val="tx2"/>
                </a:solidFill>
                <a:latin typeface="Times New Roman" pitchFamily="18" charset="0"/>
                <a:cs typeface="Times New Roman" pitchFamily="18" charset="0"/>
              </a:rPr>
              <a:t> </a:t>
            </a:r>
            <a:r>
              <a:rPr lang="en-IN" b="1" dirty="0">
                <a:solidFill>
                  <a:schemeClr val="tx2"/>
                </a:solidFill>
                <a:latin typeface="Times New Roman" pitchFamily="18" charset="0"/>
                <a:cs typeface="Times New Roman" pitchFamily="18" charset="0"/>
              </a:rPr>
              <a:t>This application's primary goal is to offer the user an accurate movie review or rating without any biasedness</a:t>
            </a:r>
            <a:r>
              <a:rPr lang="en-IN" dirty="0">
                <a:solidFill>
                  <a:schemeClr val="tx2"/>
                </a:solidFill>
                <a:latin typeface="Times New Roman" pitchFamily="18" charset="0"/>
                <a:cs typeface="Times New Roman" pitchFamily="18" charset="0"/>
              </a:rPr>
              <a:t>. </a:t>
            </a:r>
            <a:endParaRPr lang="en-US" dirty="0">
              <a:solidFill>
                <a:schemeClr val="tx2"/>
              </a:solidFill>
              <a:latin typeface="Times New Roman" pitchFamily="18" charset="0"/>
              <a:cs typeface="Times New Roman" pitchFamily="18" charset="0"/>
            </a:endParaRPr>
          </a:p>
          <a:p>
            <a:pPr marL="0" indent="0" algn="just">
              <a:buNone/>
            </a:pPr>
            <a:endParaRPr lang="en-US" sz="1800" dirty="0">
              <a:solidFill>
                <a:schemeClr val="tx2"/>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6444378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66360" y="119270"/>
            <a:ext cx="9980682" cy="759694"/>
          </a:xfrm>
        </p:spPr>
        <p:txBody>
          <a:bodyPr/>
          <a:lstStyle/>
          <a:p>
            <a:r>
              <a:rPr lang="en-US" dirty="0"/>
              <a:t>LITERATURE REVIEW</a:t>
            </a:r>
          </a:p>
        </p:txBody>
      </p:sp>
      <p:graphicFrame>
        <p:nvGraphicFramePr>
          <p:cNvPr id="2" name="Content Placeholder 1"/>
          <p:cNvGraphicFramePr>
            <a:graphicFrameLocks noGrp="1"/>
          </p:cNvGraphicFramePr>
          <p:nvPr>
            <p:ph idx="1"/>
            <p:extLst>
              <p:ext uri="{D42A27DB-BD31-4B8C-83A1-F6EECF244321}">
                <p14:modId xmlns="" xmlns:p14="http://schemas.microsoft.com/office/powerpoint/2010/main" val="4258936404"/>
              </p:ext>
            </p:extLst>
          </p:nvPr>
        </p:nvGraphicFramePr>
        <p:xfrm>
          <a:off x="675531" y="1049571"/>
          <a:ext cx="10623273" cy="5454290"/>
        </p:xfrm>
        <a:graphic>
          <a:graphicData uri="http://schemas.openxmlformats.org/drawingml/2006/table">
            <a:tbl>
              <a:tblPr firstRow="1" bandRow="1">
                <a:tableStyleId>{5C22544A-7EE6-4342-B048-85BDC9FD1C3A}</a:tableStyleId>
              </a:tblPr>
              <a:tblGrid>
                <a:gridCol w="1127733">
                  <a:extLst>
                    <a:ext uri="{9D8B030D-6E8A-4147-A177-3AD203B41FA5}">
                      <a16:colId xmlns="" xmlns:a16="http://schemas.microsoft.com/office/drawing/2014/main" val="20000"/>
                    </a:ext>
                  </a:extLst>
                </a:gridCol>
                <a:gridCol w="1151900">
                  <a:extLst>
                    <a:ext uri="{9D8B030D-6E8A-4147-A177-3AD203B41FA5}">
                      <a16:colId xmlns="" xmlns:a16="http://schemas.microsoft.com/office/drawing/2014/main" val="20001"/>
                    </a:ext>
                  </a:extLst>
                </a:gridCol>
                <a:gridCol w="1538549">
                  <a:extLst>
                    <a:ext uri="{9D8B030D-6E8A-4147-A177-3AD203B41FA5}">
                      <a16:colId xmlns="" xmlns:a16="http://schemas.microsoft.com/office/drawing/2014/main" val="20002"/>
                    </a:ext>
                  </a:extLst>
                </a:gridCol>
                <a:gridCol w="2425898">
                  <a:extLst>
                    <a:ext uri="{9D8B030D-6E8A-4147-A177-3AD203B41FA5}">
                      <a16:colId xmlns="" xmlns:a16="http://schemas.microsoft.com/office/drawing/2014/main" val="20003"/>
                    </a:ext>
                  </a:extLst>
                </a:gridCol>
                <a:gridCol w="1125693">
                  <a:extLst>
                    <a:ext uri="{9D8B030D-6E8A-4147-A177-3AD203B41FA5}">
                      <a16:colId xmlns="" xmlns:a16="http://schemas.microsoft.com/office/drawing/2014/main" val="20004"/>
                    </a:ext>
                  </a:extLst>
                </a:gridCol>
                <a:gridCol w="3253500">
                  <a:extLst>
                    <a:ext uri="{9D8B030D-6E8A-4147-A177-3AD203B41FA5}">
                      <a16:colId xmlns="" xmlns:a16="http://schemas.microsoft.com/office/drawing/2014/main" val="20005"/>
                    </a:ext>
                  </a:extLst>
                </a:gridCol>
              </a:tblGrid>
              <a:tr h="362089">
                <a:tc>
                  <a:txBody>
                    <a:bodyPr/>
                    <a:lstStyle/>
                    <a:p>
                      <a:r>
                        <a:rPr lang="en-US" dirty="0" smtClean="0"/>
                        <a:t>Year</a:t>
                      </a:r>
                      <a:endParaRPr lang="en-US" dirty="0"/>
                    </a:p>
                  </a:txBody>
                  <a:tcPr/>
                </a:tc>
                <a:tc>
                  <a:txBody>
                    <a:bodyPr/>
                    <a:lstStyle/>
                    <a:p>
                      <a:r>
                        <a:rPr lang="en-US" dirty="0"/>
                        <a:t>Model</a:t>
                      </a:r>
                    </a:p>
                  </a:txBody>
                  <a:tcPr/>
                </a:tc>
                <a:tc>
                  <a:txBody>
                    <a:bodyPr/>
                    <a:lstStyle/>
                    <a:p>
                      <a:r>
                        <a:rPr lang="en-US" dirty="0"/>
                        <a:t>Data-Set</a:t>
                      </a:r>
                    </a:p>
                  </a:txBody>
                  <a:tcPr/>
                </a:tc>
                <a:tc>
                  <a:txBody>
                    <a:bodyPr/>
                    <a:lstStyle/>
                    <a:p>
                      <a:r>
                        <a:rPr lang="en-US" dirty="0"/>
                        <a:t>Features</a:t>
                      </a:r>
                      <a:r>
                        <a:rPr lang="en-US" baseline="0" dirty="0"/>
                        <a:t> </a:t>
                      </a:r>
                      <a:r>
                        <a:rPr lang="en-US" dirty="0"/>
                        <a:t>applied</a:t>
                      </a:r>
                    </a:p>
                  </a:txBody>
                  <a:tcPr/>
                </a:tc>
                <a:tc>
                  <a:txBody>
                    <a:bodyPr/>
                    <a:lstStyle/>
                    <a:p>
                      <a:r>
                        <a:rPr lang="en-US" dirty="0"/>
                        <a:t>Author</a:t>
                      </a:r>
                    </a:p>
                  </a:txBody>
                  <a:tcPr/>
                </a:tc>
                <a:tc>
                  <a:txBody>
                    <a:bodyPr/>
                    <a:lstStyle/>
                    <a:p>
                      <a:r>
                        <a:rPr lang="en-US" dirty="0"/>
                        <a:t>Results</a:t>
                      </a:r>
                    </a:p>
                  </a:txBody>
                  <a:tcPr/>
                </a:tc>
                <a:extLst>
                  <a:ext uri="{0D108BD9-81ED-4DB2-BD59-A6C34878D82A}">
                    <a16:rowId xmlns="" xmlns:a16="http://schemas.microsoft.com/office/drawing/2014/main" val="10000"/>
                  </a:ext>
                </a:extLst>
              </a:tr>
              <a:tr h="468129">
                <a:tc>
                  <a:txBody>
                    <a:bodyPr/>
                    <a:lstStyle/>
                    <a:p>
                      <a:r>
                        <a:rPr lang="en-US" sz="1200" dirty="0">
                          <a:latin typeface="Calibri" panose="020F0502020204030204" pitchFamily="34" charset="0"/>
                          <a:cs typeface="Calibri" panose="020F0502020204030204" pitchFamily="34" charset="0"/>
                        </a:rPr>
                        <a:t>2010</a:t>
                      </a:r>
                    </a:p>
                  </a:txBody>
                  <a:tcPr/>
                </a:tc>
                <a:tc>
                  <a:txBody>
                    <a:bodyPr/>
                    <a:lstStyle/>
                    <a:p>
                      <a:r>
                        <a:rPr lang="en-US" sz="1200" dirty="0">
                          <a:latin typeface="Calibri" panose="020F0502020204030204" pitchFamily="34" charset="0"/>
                          <a:cs typeface="Calibri" panose="020F0502020204030204" pitchFamily="34" charset="0"/>
                        </a:rPr>
                        <a:t>LSTM-CNN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cs typeface="Calibri" panose="020F0502020204030204" pitchFamily="34" charset="0"/>
                        </a:rPr>
                        <a:t>CNN-LSTM</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a:latin typeface="Calibri" panose="020F0502020204030204" pitchFamily="34" charset="0"/>
                          <a:cs typeface="Calibri" panose="020F0502020204030204" pitchFamily="34" charset="0"/>
                        </a:rPr>
                        <a:t>IMDB</a:t>
                      </a:r>
                    </a:p>
                  </a:txBody>
                  <a:tcPr/>
                </a:tc>
                <a:tc>
                  <a:txBody>
                    <a:bodyPr/>
                    <a:lstStyle/>
                    <a:p>
                      <a:r>
                        <a:rPr lang="en-US" sz="1200" dirty="0">
                          <a:latin typeface="Calibri" panose="020F0502020204030204" pitchFamily="34" charset="0"/>
                          <a:cs typeface="Calibri" panose="020F0502020204030204" pitchFamily="34" charset="0"/>
                        </a:rPr>
                        <a:t>Sentiment analysis</a:t>
                      </a:r>
                    </a:p>
                  </a:txBody>
                  <a:tcPr/>
                </a:tc>
                <a:tc>
                  <a:txBody>
                    <a:bodyPr/>
                    <a:lstStyle/>
                    <a:p>
                      <a:r>
                        <a:rPr lang="en-US" sz="1200" dirty="0">
                          <a:latin typeface="Calibri" panose="020F0502020204030204" pitchFamily="34" charset="0"/>
                          <a:cs typeface="Calibri" panose="020F0502020204030204" pitchFamily="34" charset="0"/>
                        </a:rPr>
                        <a:t>Aswathi,Sajeevan</a:t>
                      </a:r>
                    </a:p>
                  </a:txBody>
                  <a:tcPr/>
                </a:tc>
                <a:tc>
                  <a:txBody>
                    <a:bodyPr/>
                    <a:lstStyle/>
                    <a:p>
                      <a:r>
                        <a:rPr lang="en-US" sz="1200" dirty="0">
                          <a:latin typeface="Calibri" panose="020F0502020204030204" pitchFamily="34" charset="0"/>
                          <a:cs typeface="Calibri" panose="020F0502020204030204" pitchFamily="34" charset="0"/>
                        </a:rPr>
                        <a:t>79%: LSTM-CNN</a:t>
                      </a:r>
                    </a:p>
                    <a:p>
                      <a:r>
                        <a:rPr lang="en-US" sz="1200" dirty="0">
                          <a:latin typeface="Calibri" panose="020F0502020204030204" pitchFamily="34" charset="0"/>
                          <a:cs typeface="Calibri" panose="020F0502020204030204" pitchFamily="34" charset="0"/>
                        </a:rPr>
                        <a:t>59%: CNN-LSTM</a:t>
                      </a:r>
                    </a:p>
                  </a:txBody>
                  <a:tcPr/>
                </a:tc>
                <a:extLst>
                  <a:ext uri="{0D108BD9-81ED-4DB2-BD59-A6C34878D82A}">
                    <a16:rowId xmlns="" xmlns:a16="http://schemas.microsoft.com/office/drawing/2014/main" val="10001"/>
                  </a:ext>
                </a:extLst>
              </a:tr>
              <a:tr h="454135">
                <a:tc>
                  <a:txBody>
                    <a:bodyPr/>
                    <a:lstStyle/>
                    <a:p>
                      <a:r>
                        <a:rPr lang="en-US" sz="1200" dirty="0">
                          <a:latin typeface="Calibri" panose="020F0502020204030204" pitchFamily="34" charset="0"/>
                          <a:cs typeface="Calibri" panose="020F0502020204030204" pitchFamily="34" charset="0"/>
                        </a:rPr>
                        <a:t>2015</a:t>
                      </a:r>
                    </a:p>
                  </a:txBody>
                  <a:tcPr/>
                </a:tc>
                <a:tc>
                  <a:txBody>
                    <a:bodyPr/>
                    <a:lstStyle/>
                    <a:p>
                      <a:pPr algn="ctr"/>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a:latin typeface="Calibri" panose="020F0502020204030204" pitchFamily="34" charset="0"/>
                          <a:cs typeface="Calibri" panose="020F0502020204030204" pitchFamily="34" charset="0"/>
                        </a:rPr>
                        <a:t>Microblog comments</a:t>
                      </a:r>
                    </a:p>
                  </a:txBody>
                  <a:tcPr/>
                </a:tc>
                <a:tc>
                  <a:txBody>
                    <a:bodyPr/>
                    <a:lstStyle/>
                    <a:p>
                      <a:r>
                        <a:rPr lang="en-US" sz="1200" dirty="0">
                          <a:latin typeface="Calibri" panose="020F0502020204030204" pitchFamily="34" charset="0"/>
                          <a:cs typeface="Calibri" panose="020F0502020204030204" pitchFamily="34" charset="0"/>
                        </a:rPr>
                        <a:t>Micro-Blog SA</a:t>
                      </a:r>
                    </a:p>
                  </a:txBody>
                  <a:tcPr/>
                </a:tc>
                <a:tc>
                  <a:txBody>
                    <a:bodyPr/>
                    <a:lstStyle/>
                    <a:p>
                      <a:r>
                        <a:rPr lang="en-US" sz="1200" dirty="0">
                          <a:latin typeface="Calibri" panose="020F0502020204030204" pitchFamily="34" charset="0"/>
                          <a:cs typeface="Calibri" panose="020F0502020204030204" pitchFamily="34" charset="0"/>
                        </a:rPr>
                        <a:t>L. Yanmei, C. Yuda, </a:t>
                      </a:r>
                    </a:p>
                  </a:txBody>
                  <a:tcPr/>
                </a:tc>
                <a:tc>
                  <a:txBody>
                    <a:bodyPr/>
                    <a:lstStyle/>
                    <a:p>
                      <a:r>
                        <a:rPr lang="en-US" sz="1200" dirty="0">
                          <a:latin typeface="Calibri" panose="020F0502020204030204" pitchFamily="34" charset="0"/>
                          <a:cs typeface="Calibri" panose="020F0502020204030204" pitchFamily="34" charset="0"/>
                        </a:rPr>
                        <a:t>Proposed model can improve the accuracy of emotional orientation, validation.</a:t>
                      </a:r>
                    </a:p>
                  </a:txBody>
                  <a:tcPr/>
                </a:tc>
                <a:extLst>
                  <a:ext uri="{0D108BD9-81ED-4DB2-BD59-A6C34878D82A}">
                    <a16:rowId xmlns="" xmlns:a16="http://schemas.microsoft.com/office/drawing/2014/main" val="10002"/>
                  </a:ext>
                </a:extLst>
              </a:tr>
              <a:tr h="668603">
                <a:tc>
                  <a:txBody>
                    <a:bodyPr/>
                    <a:lstStyle/>
                    <a:p>
                      <a:r>
                        <a:rPr lang="en-US" sz="1200" dirty="0">
                          <a:latin typeface="Calibri" panose="020F0502020204030204" pitchFamily="34" charset="0"/>
                          <a:cs typeface="Calibri" panose="020F0502020204030204" pitchFamily="34" charset="0"/>
                        </a:rPr>
                        <a:t>2016</a:t>
                      </a:r>
                    </a:p>
                  </a:txBody>
                  <a:tcPr/>
                </a:tc>
                <a:tc>
                  <a:txBody>
                    <a:bodyPr/>
                    <a:lstStyle/>
                    <a:p>
                      <a:r>
                        <a:rPr lang="en-US" sz="1200" dirty="0">
                          <a:latin typeface="Calibri" panose="020F0502020204030204" pitchFamily="34" charset="0"/>
                          <a:cs typeface="Calibri" panose="020F0502020204030204" pitchFamily="34" charset="0"/>
                        </a:rPr>
                        <a:t>WSDNNs </a:t>
                      </a:r>
                    </a:p>
                  </a:txBody>
                  <a:tcPr/>
                </a:tc>
                <a:tc>
                  <a:txBody>
                    <a:bodyPr/>
                    <a:lstStyle/>
                    <a:p>
                      <a:r>
                        <a:rPr lang="en-US" sz="1200" dirty="0">
                          <a:latin typeface="Calibri" panose="020F0502020204030204" pitchFamily="34" charset="0"/>
                          <a:cs typeface="Calibri" panose="020F0502020204030204" pitchFamily="34" charset="0"/>
                        </a:rPr>
                        <a:t>4 languages reviews from amazon</a:t>
                      </a:r>
                    </a:p>
                  </a:txBody>
                  <a:tcPr/>
                </a:tc>
                <a:tc>
                  <a:txBody>
                    <a:bodyPr/>
                    <a:lstStyle/>
                    <a:p>
                      <a:r>
                        <a:rPr lang="en-US" sz="1200" dirty="0">
                          <a:latin typeface="Calibri" panose="020F0502020204030204" pitchFamily="34" charset="0"/>
                          <a:cs typeface="Calibri" panose="020F0502020204030204" pitchFamily="34" charset="0"/>
                        </a:rPr>
                        <a:t>Transfer Learning for Cross-Lingual Sentiment Classification 4 languages reviews</a:t>
                      </a:r>
                    </a:p>
                  </a:txBody>
                  <a:tcPr/>
                </a:tc>
                <a:tc>
                  <a:txBody>
                    <a:bodyPr/>
                    <a:lstStyle/>
                    <a:p>
                      <a:r>
                        <a:rPr lang="en-US" sz="1200" dirty="0">
                          <a:latin typeface="Calibri" panose="020F0502020204030204" pitchFamily="34" charset="0"/>
                          <a:cs typeface="Calibri" panose="020F0502020204030204" pitchFamily="34" charset="0"/>
                        </a:rPr>
                        <a:t>G. Zhou, Z. Zeng,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Proposed approach is</a:t>
                      </a:r>
                      <a:r>
                        <a:rPr lang="en-US" sz="1200" baseline="0" dirty="0">
                          <a:latin typeface="Calibri" panose="020F0502020204030204" pitchFamily="34" charset="0"/>
                          <a:cs typeface="Calibri" panose="020F0502020204030204" pitchFamily="34" charset="0"/>
                        </a:rPr>
                        <a:t> more </a:t>
                      </a:r>
                      <a:r>
                        <a:rPr lang="en-US" sz="1200" dirty="0">
                          <a:latin typeface="Calibri" panose="020F0502020204030204" pitchFamily="34" charset="0"/>
                          <a:cs typeface="Calibri" panose="020F0502020204030204" pitchFamily="34" charset="0"/>
                        </a:rPr>
                        <a:t>powerful than the previous studies by applying experiments on 18 tasks of cross lingual sentiment classification.</a:t>
                      </a:r>
                    </a:p>
                  </a:txBody>
                  <a:tcPr/>
                </a:tc>
                <a:extLst>
                  <a:ext uri="{0D108BD9-81ED-4DB2-BD59-A6C34878D82A}">
                    <a16:rowId xmlns="" xmlns:a16="http://schemas.microsoft.com/office/drawing/2014/main" val="10003"/>
                  </a:ext>
                </a:extLst>
              </a:tr>
              <a:tr h="354525">
                <a:tc>
                  <a:txBody>
                    <a:bodyPr/>
                    <a:lstStyle/>
                    <a:p>
                      <a:r>
                        <a:rPr lang="en-US" sz="1200" dirty="0">
                          <a:latin typeface="Calibri" panose="020F0502020204030204" pitchFamily="34" charset="0"/>
                          <a:cs typeface="Calibri" panose="020F0502020204030204" pitchFamily="34" charset="0"/>
                        </a:rPr>
                        <a:t>2016</a:t>
                      </a:r>
                    </a:p>
                  </a:txBody>
                  <a:tcPr/>
                </a:tc>
                <a:tc>
                  <a:txBody>
                    <a:bodyPr/>
                    <a:lstStyle/>
                    <a:p>
                      <a:r>
                        <a:rPr lang="en-US" sz="1200" dirty="0">
                          <a:latin typeface="Calibri" panose="020F0502020204030204" pitchFamily="34" charset="0"/>
                          <a:cs typeface="Calibri" panose="020F0502020204030204" pitchFamily="34" charset="0"/>
                        </a:rPr>
                        <a:t>HBRNN</a:t>
                      </a:r>
                    </a:p>
                  </a:txBody>
                  <a:tcPr/>
                </a:tc>
                <a:tc>
                  <a:txBody>
                    <a:bodyPr/>
                    <a:lstStyle/>
                    <a:p>
                      <a:r>
                        <a:rPr lang="en-US" sz="1200" dirty="0">
                          <a:latin typeface="Calibri" panose="020F0502020204030204" pitchFamily="34" charset="0"/>
                          <a:cs typeface="Calibri" panose="020F0502020204030204" pitchFamily="34" charset="0"/>
                        </a:rPr>
                        <a:t>150,175 labelled reviews </a:t>
                      </a:r>
                    </a:p>
                  </a:txBody>
                  <a:tcPr/>
                </a:tc>
                <a:tc>
                  <a:txBody>
                    <a:bodyPr/>
                    <a:lstStyle/>
                    <a:p>
                      <a:r>
                        <a:rPr lang="en-US" sz="1200" dirty="0">
                          <a:latin typeface="Calibri" panose="020F0502020204030204" pitchFamily="34" charset="0"/>
                          <a:cs typeface="Calibri" panose="020F0502020204030204" pitchFamily="34" charset="0"/>
                        </a:rPr>
                        <a:t>Sentiment Analysis of Customer Reviews </a:t>
                      </a:r>
                    </a:p>
                  </a:txBody>
                  <a:tcPr/>
                </a:tc>
                <a:tc>
                  <a:txBody>
                    <a:bodyPr/>
                    <a:lstStyle/>
                    <a:p>
                      <a:r>
                        <a:rPr lang="en-US" sz="1200" dirty="0">
                          <a:latin typeface="Calibri" panose="020F0502020204030204" pitchFamily="34" charset="0"/>
                          <a:cs typeface="Calibri" panose="020F0502020204030204" pitchFamily="34" charset="0"/>
                        </a:rPr>
                        <a:t>R. Silhavy, R. Senkerik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The experimental results explored that that HBRNN outperformed all other methods.</a:t>
                      </a:r>
                    </a:p>
                    <a:p>
                      <a:endParaRPr lang="en-US" sz="12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0004"/>
                  </a:ext>
                </a:extLst>
              </a:tr>
              <a:tr h="354525">
                <a:tc>
                  <a:txBody>
                    <a:bodyPr/>
                    <a:lstStyle/>
                    <a:p>
                      <a:r>
                        <a:rPr lang="en-US" sz="1200" dirty="0"/>
                        <a:t>2015</a:t>
                      </a:r>
                    </a:p>
                  </a:txBody>
                  <a:tcPr/>
                </a:tc>
                <a:tc>
                  <a:txBody>
                    <a:bodyPr/>
                    <a:lstStyle/>
                    <a:p>
                      <a:r>
                        <a:rPr lang="en-US" sz="1200" dirty="0"/>
                        <a:t>LSTM</a:t>
                      </a:r>
                    </a:p>
                  </a:txBody>
                  <a:tcPr/>
                </a:tc>
                <a:tc>
                  <a:txBody>
                    <a:bodyPr/>
                    <a:lstStyle/>
                    <a:p>
                      <a:r>
                        <a:rPr lang="en-US" sz="1200" dirty="0">
                          <a:latin typeface="Calibri" panose="020F0502020204030204" pitchFamily="34" charset="0"/>
                          <a:cs typeface="Calibri" panose="020F0502020204030204" pitchFamily="34" charset="0"/>
                        </a:rPr>
                        <a:t>9337 post Samples from different social sources </a:t>
                      </a:r>
                    </a:p>
                  </a:txBody>
                  <a:tcPr/>
                </a:tc>
                <a:tc>
                  <a:txBody>
                    <a:bodyPr/>
                    <a:lstStyle/>
                    <a:p>
                      <a:r>
                        <a:rPr lang="en-US" sz="1200" dirty="0">
                          <a:latin typeface="Calibri" panose="020F0502020204030204" pitchFamily="34" charset="0"/>
                          <a:cs typeface="Calibri" panose="020F0502020204030204" pitchFamily="34" charset="0"/>
                        </a:rPr>
                        <a:t>sentiment Analysis on Bangla and Romanized Bangla Text (BRBT)</a:t>
                      </a:r>
                    </a:p>
                  </a:txBody>
                  <a:tcPr/>
                </a:tc>
                <a:tc>
                  <a:txBody>
                    <a:bodyPr/>
                    <a:lstStyle/>
                    <a:p>
                      <a:r>
                        <a:rPr lang="en-US" sz="1200" dirty="0"/>
                        <a:t>A. Hassan, M. R. Amin</a:t>
                      </a:r>
                    </a:p>
                  </a:txBody>
                  <a:tcPr/>
                </a:tc>
                <a:tc>
                  <a:txBody>
                    <a:bodyPr/>
                    <a:lstStyle/>
                    <a:p>
                      <a:r>
                        <a:rPr lang="en-US" sz="1200" dirty="0"/>
                        <a:t>Deep recurrent model especially</a:t>
                      </a:r>
                      <a:r>
                        <a:rPr lang="en-US" sz="1200" baseline="0" dirty="0"/>
                        <a:t> lstm with accuracy 78%</a:t>
                      </a:r>
                      <a:endParaRPr lang="en-US" sz="1200" dirty="0"/>
                    </a:p>
                  </a:txBody>
                  <a:tcPr/>
                </a:tc>
                <a:extLst>
                  <a:ext uri="{0D108BD9-81ED-4DB2-BD59-A6C34878D82A}">
                    <a16:rowId xmlns="" xmlns:a16="http://schemas.microsoft.com/office/drawing/2014/main" val="10005"/>
                  </a:ext>
                </a:extLst>
              </a:tr>
              <a:tr h="477078">
                <a:tc>
                  <a:txBody>
                    <a:bodyPr/>
                    <a:lstStyle/>
                    <a:p>
                      <a:r>
                        <a:rPr lang="en-US" sz="1200" dirty="0">
                          <a:latin typeface="Calibri" panose="020F0502020204030204" pitchFamily="34" charset="0"/>
                          <a:cs typeface="Calibri" panose="020F0502020204030204" pitchFamily="34" charset="0"/>
                        </a:rPr>
                        <a:t>2010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Calibri" panose="020F0502020204030204" pitchFamily="34" charset="0"/>
                          <a:cs typeface="Calibri" panose="020F0502020204030204" pitchFamily="34" charset="0"/>
                        </a:rPr>
                        <a:t>SAR</a:t>
                      </a:r>
                    </a:p>
                    <a:p>
                      <a:endParaRPr lang="en-US" sz="1200" b="0" dirty="0">
                        <a:latin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Calibri" panose="020F0502020204030204" pitchFamily="34" charset="0"/>
                          <a:cs typeface="Calibri" panose="020F0502020204030204" pitchFamily="34" charset="0"/>
                        </a:rPr>
                        <a:t>RIMDB,CHES</a:t>
                      </a:r>
                    </a:p>
                    <a:p>
                      <a:endParaRPr lang="en-US" sz="1200" b="0" dirty="0">
                        <a:latin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Calibri" panose="020F0502020204030204" pitchFamily="34" charset="0"/>
                          <a:cs typeface="Calibri" panose="020F0502020204030204" pitchFamily="34" charset="0"/>
                        </a:rPr>
                        <a:t>Transfer Learning</a:t>
                      </a:r>
                    </a:p>
                    <a:p>
                      <a:endParaRPr lang="en-US" sz="1200" b="0" dirty="0">
                        <a:latin typeface="Calibri" panose="020F0502020204030204" pitchFamily="34" charset="0"/>
                        <a:cs typeface="Calibri" panose="020F0502020204030204" pitchFamily="34" charset="0"/>
                      </a:endParaRPr>
                    </a:p>
                  </a:txBody>
                  <a:tcPr/>
                </a:tc>
                <a:tc>
                  <a:txBody>
                    <a:bodyPr/>
                    <a:lstStyle/>
                    <a:p>
                      <a:r>
                        <a:rPr lang="en-US" sz="1200" b="0" dirty="0">
                          <a:latin typeface="Calibri" panose="020F0502020204030204" pitchFamily="34" charset="0"/>
                          <a:cs typeface="Calibri" panose="020F0502020204030204" pitchFamily="34" charset="0"/>
                        </a:rPr>
                        <a:t>R. Ghosh, K. Ravi.</a:t>
                      </a:r>
                    </a:p>
                  </a:txBody>
                  <a:tcPr/>
                </a:tc>
                <a:tc>
                  <a:txBody>
                    <a:bodyPr/>
                    <a:lstStyle/>
                    <a:p>
                      <a:r>
                        <a:rPr lang="en-US" sz="1200" b="0" dirty="0">
                          <a:latin typeface="Calibri" panose="020F0502020204030204" pitchFamily="34" charset="0"/>
                          <a:cs typeface="Calibri" panose="020F0502020204030204" pitchFamily="34" charset="0"/>
                        </a:rPr>
                        <a:t>General Analysis on</a:t>
                      </a:r>
                      <a:r>
                        <a:rPr lang="en-US" sz="1200" b="0" baseline="0" dirty="0">
                          <a:latin typeface="Calibri" panose="020F0502020204030204" pitchFamily="34" charset="0"/>
                          <a:cs typeface="Calibri" panose="020F0502020204030204" pitchFamily="34" charset="0"/>
                        </a:rPr>
                        <a:t> pos/</a:t>
                      </a:r>
                      <a:r>
                        <a:rPr lang="en-US" sz="1200" b="0" baseline="0" dirty="0" err="1">
                          <a:latin typeface="Calibri" panose="020F0502020204030204" pitchFamily="34" charset="0"/>
                          <a:cs typeface="Calibri" panose="020F0502020204030204" pitchFamily="34" charset="0"/>
                        </a:rPr>
                        <a:t>neg</a:t>
                      </a:r>
                      <a:endParaRPr lang="en-US" sz="1200" b="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0006"/>
                  </a:ext>
                </a:extLst>
              </a:tr>
              <a:tr h="443157">
                <a:tc>
                  <a:txBody>
                    <a:bodyPr/>
                    <a:lstStyle/>
                    <a:p>
                      <a:r>
                        <a:rPr lang="en-US" sz="1200" dirty="0">
                          <a:latin typeface="Calibri" panose="020F0502020204030204" pitchFamily="34" charset="0"/>
                          <a:cs typeface="Calibri" panose="020F0502020204030204" pitchFamily="34" charset="0"/>
                        </a:rPr>
                        <a:t>2016</a:t>
                      </a:r>
                    </a:p>
                  </a:txBody>
                  <a:tcPr/>
                </a:tc>
                <a:tc>
                  <a:txBody>
                    <a:bodyPr/>
                    <a:lstStyle/>
                    <a:p>
                      <a:r>
                        <a:rPr lang="en-US" sz="1200" dirty="0">
                          <a:latin typeface="Calibri" panose="020F0502020204030204" pitchFamily="34" charset="0"/>
                          <a:cs typeface="Calibri" panose="020F0502020204030204" pitchFamily="34" charset="0"/>
                        </a:rPr>
                        <a:t>LSTM,DCNN</a:t>
                      </a:r>
                    </a:p>
                  </a:txBody>
                  <a:tcPr/>
                </a:tc>
                <a:tc>
                  <a:txBody>
                    <a:bodyPr/>
                    <a:lstStyle/>
                    <a:p>
                      <a:r>
                        <a:rPr lang="en-US" sz="1200" dirty="0">
                          <a:latin typeface="Calibri" panose="020F0502020204030204" pitchFamily="34" charset="0"/>
                          <a:cs typeface="Calibri" panose="020F0502020204030204" pitchFamily="34" charset="0"/>
                        </a:rPr>
                        <a:t>Thai Twitter Data 3,813,173 tweets </a:t>
                      </a:r>
                    </a:p>
                  </a:txBody>
                  <a:tcPr/>
                </a:tc>
                <a:tc>
                  <a:txBody>
                    <a:bodyPr/>
                    <a:lstStyle/>
                    <a:p>
                      <a:r>
                        <a:rPr lang="en-US" sz="1200" dirty="0">
                          <a:latin typeface="Calibri" panose="020F0502020204030204" pitchFamily="34" charset="0"/>
                          <a:cs typeface="Calibri" panose="020F0502020204030204" pitchFamily="34" charset="0"/>
                        </a:rPr>
                        <a:t>Sentiment Analysis on Thai Twitter Data</a:t>
                      </a:r>
                    </a:p>
                  </a:txBody>
                  <a:tcPr/>
                </a:tc>
                <a:tc>
                  <a:txBody>
                    <a:bodyPr/>
                    <a:lstStyle/>
                    <a:p>
                      <a:r>
                        <a:rPr lang="en-US" sz="1200" dirty="0">
                          <a:latin typeface="Calibri" panose="020F0502020204030204" pitchFamily="34" charset="0"/>
                          <a:cs typeface="Calibri" panose="020F0502020204030204" pitchFamily="34" charset="0"/>
                        </a:rPr>
                        <a:t>Vateekul and T. Koomsubha </a:t>
                      </a:r>
                    </a:p>
                  </a:txBody>
                  <a:tcPr/>
                </a:tc>
                <a:tc>
                  <a:txBody>
                    <a:bodyPr/>
                    <a:lstStyle/>
                    <a:p>
                      <a:r>
                        <a:rPr lang="en-US" sz="1200" dirty="0">
                          <a:latin typeface="Calibri" panose="020F0502020204030204" pitchFamily="34" charset="0"/>
                          <a:cs typeface="Calibri" panose="020F0502020204030204" pitchFamily="34" charset="0"/>
                        </a:rPr>
                        <a:t>LSTM– 75.30%</a:t>
                      </a:r>
                    </a:p>
                    <a:p>
                      <a:r>
                        <a:rPr lang="en-US" sz="1200" dirty="0">
                          <a:latin typeface="Calibri" panose="020F0502020204030204" pitchFamily="34" charset="0"/>
                          <a:cs typeface="Calibri" panose="020F0502020204030204" pitchFamily="34" charset="0"/>
                        </a:rPr>
                        <a:t>DCNN- 75.35%</a:t>
                      </a:r>
                    </a:p>
                  </a:txBody>
                  <a:tcPr/>
                </a:tc>
                <a:extLst>
                  <a:ext uri="{0D108BD9-81ED-4DB2-BD59-A6C34878D82A}">
                    <a16:rowId xmlns="" xmlns:a16="http://schemas.microsoft.com/office/drawing/2014/main" val="10007"/>
                  </a:ext>
                </a:extLst>
              </a:tr>
              <a:tr h="489222">
                <a:tc>
                  <a:txBody>
                    <a:bodyPr/>
                    <a:lstStyle/>
                    <a:p>
                      <a:r>
                        <a:rPr lang="en-US" sz="1200" dirty="0"/>
                        <a:t>2011</a:t>
                      </a:r>
                    </a:p>
                  </a:txBody>
                  <a:tcPr/>
                </a:tc>
                <a:tc>
                  <a:txBody>
                    <a:bodyPr/>
                    <a:lstStyle/>
                    <a:p>
                      <a:r>
                        <a:rPr lang="en-US" sz="1200" dirty="0"/>
                        <a:t>DBLSTM</a:t>
                      </a:r>
                    </a:p>
                  </a:txBody>
                  <a:tcPr/>
                </a:tc>
                <a:tc>
                  <a:txBody>
                    <a:bodyPr/>
                    <a:lstStyle/>
                    <a:p>
                      <a:r>
                        <a:rPr lang="en-US" sz="1200" dirty="0"/>
                        <a:t>provided by Go dataset (1.6 million tweets)</a:t>
                      </a:r>
                    </a:p>
                  </a:txBody>
                  <a:tcPr/>
                </a:tc>
                <a:tc>
                  <a:txBody>
                    <a:bodyPr/>
                    <a:lstStyle/>
                    <a:p>
                      <a:r>
                        <a:rPr lang="en-US" sz="1200" dirty="0"/>
                        <a:t>Sentiment Analysis of Social Data </a:t>
                      </a:r>
                    </a:p>
                  </a:txBody>
                  <a:tcPr/>
                </a:tc>
                <a:tc>
                  <a:txBody>
                    <a:bodyPr/>
                    <a:lstStyle/>
                    <a:p>
                      <a:r>
                        <a:rPr lang="en-US" sz="1200" dirty="0"/>
                        <a:t> Goebel and W. Wahlster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85.86% accuracy was achieved on STS (Stanford Twitter Sentiment)</a:t>
                      </a:r>
                    </a:p>
                  </a:txBody>
                  <a:tcPr/>
                </a:tc>
                <a:extLst>
                  <a:ext uri="{0D108BD9-81ED-4DB2-BD59-A6C34878D82A}">
                    <a16:rowId xmlns="" xmlns:a16="http://schemas.microsoft.com/office/drawing/2014/main" val="10008"/>
                  </a:ext>
                </a:extLst>
              </a:tr>
              <a:tr h="552576">
                <a:tc>
                  <a:txBody>
                    <a:bodyPr/>
                    <a:lstStyle/>
                    <a:p>
                      <a:r>
                        <a:rPr lang="en-US" sz="1200" dirty="0"/>
                        <a:t>2010</a:t>
                      </a:r>
                    </a:p>
                  </a:txBody>
                  <a:tcPr/>
                </a:tc>
                <a:tc>
                  <a:txBody>
                    <a:bodyPr/>
                    <a:lstStyle/>
                    <a:p>
                      <a:r>
                        <a:rPr lang="en-US" sz="1200" dirty="0"/>
                        <a:t>CNN</a:t>
                      </a:r>
                    </a:p>
                  </a:txBody>
                  <a:tcPr/>
                </a:tc>
                <a:tc>
                  <a:txBody>
                    <a:bodyPr/>
                    <a:lstStyle/>
                    <a:p>
                      <a:r>
                        <a:rPr lang="en-US" sz="1200" dirty="0"/>
                        <a:t>IMDB</a:t>
                      </a:r>
                    </a:p>
                  </a:txBody>
                  <a:tcPr/>
                </a:tc>
                <a:tc>
                  <a:txBody>
                    <a:bodyPr/>
                    <a:lstStyle/>
                    <a:p>
                      <a:pPr fontAlgn="t"/>
                      <a:r>
                        <a:rPr lang="en-US" sz="1200" b="0" dirty="0"/>
                        <a:t>Sentiment </a:t>
                      </a:r>
                      <a:r>
                        <a:rPr lang="en-US" sz="1200" b="0" dirty="0" smtClean="0"/>
                        <a:t>Classification</a:t>
                      </a:r>
                      <a:endParaRPr lang="en-US" sz="1200" b="0" dirty="0"/>
                    </a:p>
                    <a:p>
                      <a:endParaRPr lang="en-US" sz="1200" dirty="0"/>
                    </a:p>
                  </a:txBody>
                  <a:tcPr/>
                </a:tc>
                <a:tc>
                  <a:txBody>
                    <a:bodyPr/>
                    <a:lstStyle/>
                    <a:p>
                      <a:r>
                        <a:rPr lang="en-US" sz="1200" dirty="0"/>
                        <a:t>X. Ouyang, P. Zhou, C. H. </a:t>
                      </a:r>
                    </a:p>
                  </a:txBody>
                  <a:tcPr/>
                </a:tc>
                <a:tc>
                  <a:txBody>
                    <a:bodyPr/>
                    <a:lstStyle/>
                    <a:p>
                      <a:r>
                        <a:rPr lang="en-US" sz="1200" dirty="0"/>
                        <a:t>The proposed model outperformed the previous models with the 45.5% accuracy</a:t>
                      </a:r>
                    </a:p>
                  </a:txBody>
                  <a:tcPr/>
                </a:tc>
                <a:extLst>
                  <a:ext uri="{0D108BD9-81ED-4DB2-BD59-A6C34878D82A}">
                    <a16:rowId xmlns="" xmlns:a16="http://schemas.microsoft.com/office/drawing/2014/main" val="10009"/>
                  </a:ext>
                </a:extLst>
              </a:tr>
            </a:tbl>
          </a:graphicData>
        </a:graphic>
      </p:graphicFrame>
    </p:spTree>
    <p:extLst>
      <p:ext uri="{BB962C8B-B14F-4D97-AF65-F5344CB8AC3E}">
        <p14:creationId xmlns="" xmlns:p14="http://schemas.microsoft.com/office/powerpoint/2010/main" val="12176706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pic>
        <p:nvPicPr>
          <p:cNvPr id="4" name="Picture 3" descr="dataset-new.png"/>
          <p:cNvPicPr>
            <a:picLocks noChangeAspect="1"/>
          </p:cNvPicPr>
          <p:nvPr/>
        </p:nvPicPr>
        <p:blipFill>
          <a:blip r:embed="rId2" cstate="print"/>
          <a:stretch>
            <a:fillRect/>
          </a:stretch>
        </p:blipFill>
        <p:spPr>
          <a:xfrm>
            <a:off x="1142999" y="1647754"/>
            <a:ext cx="9998241" cy="4317251"/>
          </a:xfrm>
          <a:prstGeom prst="rect">
            <a:avLst/>
          </a:prstGeom>
        </p:spPr>
      </p:pic>
    </p:spTree>
    <p:extLst>
      <p:ext uri="{BB962C8B-B14F-4D97-AF65-F5344CB8AC3E}">
        <p14:creationId xmlns="" xmlns:p14="http://schemas.microsoft.com/office/powerpoint/2010/main" val="36835446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05" y="457862"/>
            <a:ext cx="9980682" cy="1096962"/>
          </a:xfrm>
        </p:spPr>
        <p:txBody>
          <a:bodyPr/>
          <a:lstStyle/>
          <a:p>
            <a:r>
              <a:rPr lang="en-IN" b="1" dirty="0">
                <a:solidFill>
                  <a:schemeClr val="accent2">
                    <a:lumMod val="75000"/>
                  </a:schemeClr>
                </a:solidFill>
                <a:latin typeface="Bookman Old Style" pitchFamily="18" charset="0"/>
              </a:rPr>
              <a:t>PRE-PROCESSING OF DATASET</a:t>
            </a:r>
            <a:br>
              <a:rPr lang="en-IN" b="1" dirty="0">
                <a:solidFill>
                  <a:schemeClr val="accent2">
                    <a:lumMod val="75000"/>
                  </a:schemeClr>
                </a:solidFill>
                <a:latin typeface="Bookman Old Style" pitchFamily="18" charset="0"/>
              </a:rPr>
            </a:br>
            <a:endParaRPr lang="en-US" dirty="0"/>
          </a:p>
        </p:txBody>
      </p:sp>
      <p:sp>
        <p:nvSpPr>
          <p:cNvPr id="3" name="TextBox 2"/>
          <p:cNvSpPr txBox="1"/>
          <p:nvPr/>
        </p:nvSpPr>
        <p:spPr>
          <a:xfrm>
            <a:off x="1296062" y="1399431"/>
            <a:ext cx="9310978" cy="5632311"/>
          </a:xfrm>
          <a:prstGeom prst="rect">
            <a:avLst/>
          </a:prstGeom>
          <a:noFill/>
        </p:spPr>
        <p:txBody>
          <a:bodyPr wrap="square" rtlCol="0">
            <a:spAutoFit/>
          </a:bodyPr>
          <a:lstStyle/>
          <a:p>
            <a:pPr algn="just">
              <a:buNone/>
            </a:pPr>
            <a:r>
              <a:rPr lang="en-IN" sz="2000" b="1" dirty="0">
                <a:solidFill>
                  <a:schemeClr val="tx2"/>
                </a:solidFill>
                <a:latin typeface="Times New Roman" pitchFamily="18" charset="0"/>
                <a:cs typeface="Times New Roman" pitchFamily="18" charset="0"/>
              </a:rPr>
              <a:t>	</a:t>
            </a:r>
            <a:r>
              <a:rPr lang="en-IN" sz="2000" dirty="0" smtClean="0">
                <a:solidFill>
                  <a:schemeClr val="tx2"/>
                </a:solidFill>
                <a:latin typeface="Times New Roman" pitchFamily="18" charset="0"/>
                <a:cs typeface="Times New Roman" pitchFamily="18" charset="0"/>
              </a:rPr>
              <a:t>We used a dataset that is collected from </a:t>
            </a:r>
            <a:r>
              <a:rPr lang="en-IN" sz="2000" dirty="0" err="1" smtClean="0">
                <a:solidFill>
                  <a:schemeClr val="tx2"/>
                </a:solidFill>
                <a:latin typeface="Times New Roman" pitchFamily="18" charset="0"/>
                <a:cs typeface="Times New Roman" pitchFamily="18" charset="0"/>
              </a:rPr>
              <a:t>kaggle</a:t>
            </a:r>
            <a:r>
              <a:rPr lang="en-IN" sz="2000" dirty="0" smtClean="0">
                <a:solidFill>
                  <a:schemeClr val="tx2"/>
                </a:solidFill>
                <a:latin typeface="Times New Roman" pitchFamily="18" charset="0"/>
                <a:cs typeface="Times New Roman" pitchFamily="18" charset="0"/>
              </a:rPr>
              <a:t> which has 20,000 statements.</a:t>
            </a:r>
            <a:endParaRPr lang="en-IN" sz="2000" dirty="0">
              <a:solidFill>
                <a:schemeClr val="tx2"/>
              </a:solidFill>
              <a:latin typeface="Times New Roman" pitchFamily="18" charset="0"/>
              <a:cs typeface="Times New Roman" pitchFamily="18" charset="0"/>
            </a:endParaRPr>
          </a:p>
          <a:p>
            <a:pPr algn="just">
              <a:buNone/>
            </a:pPr>
            <a:endParaRPr lang="en-IN" sz="2000" dirty="0" smtClean="0">
              <a:solidFill>
                <a:schemeClr val="tx2"/>
              </a:solidFill>
              <a:latin typeface="Times New Roman" pitchFamily="18" charset="0"/>
              <a:cs typeface="Times New Roman" pitchFamily="18" charset="0"/>
            </a:endParaRPr>
          </a:p>
          <a:p>
            <a:pPr algn="just">
              <a:buFont typeface="+mj-lt"/>
              <a:buAutoNum type="arabicPeriod"/>
            </a:pPr>
            <a:r>
              <a:rPr lang="en-US" sz="2000" dirty="0">
                <a:solidFill>
                  <a:schemeClr val="tx2"/>
                </a:solidFill>
                <a:latin typeface="Times New Roman" pitchFamily="18" charset="0"/>
                <a:cs typeface="Times New Roman" pitchFamily="18" charset="0"/>
              </a:rPr>
              <a:t>Acquire the dataset</a:t>
            </a:r>
          </a:p>
          <a:p>
            <a:pPr algn="just">
              <a:buFont typeface="+mj-lt"/>
              <a:buAutoNum type="arabicPeriod"/>
            </a:pPr>
            <a:r>
              <a:rPr lang="en-US" sz="2000" dirty="0">
                <a:solidFill>
                  <a:schemeClr val="tx2"/>
                </a:solidFill>
                <a:latin typeface="Times New Roman" pitchFamily="18" charset="0"/>
                <a:cs typeface="Times New Roman" pitchFamily="18" charset="0"/>
              </a:rPr>
              <a:t>Import all the crucial libraries</a:t>
            </a:r>
          </a:p>
          <a:p>
            <a:pPr algn="just">
              <a:buFont typeface="+mj-lt"/>
              <a:buAutoNum type="arabicPeriod"/>
            </a:pPr>
            <a:r>
              <a:rPr lang="en-US" sz="2000" dirty="0">
                <a:solidFill>
                  <a:schemeClr val="tx2"/>
                </a:solidFill>
                <a:latin typeface="Times New Roman" pitchFamily="18" charset="0"/>
                <a:cs typeface="Times New Roman" pitchFamily="18" charset="0"/>
              </a:rPr>
              <a:t>Import the dataset</a:t>
            </a:r>
          </a:p>
          <a:p>
            <a:pPr algn="just">
              <a:buFont typeface="+mj-lt"/>
              <a:buAutoNum type="arabicPeriod"/>
            </a:pPr>
            <a:r>
              <a:rPr lang="en-US" sz="2000" dirty="0" smtClean="0">
                <a:solidFill>
                  <a:schemeClr val="tx2"/>
                </a:solidFill>
                <a:latin typeface="Times New Roman" pitchFamily="18" charset="0"/>
                <a:cs typeface="Times New Roman" pitchFamily="18" charset="0"/>
              </a:rPr>
              <a:t>Text cleaning</a:t>
            </a:r>
            <a:endParaRPr lang="en-US" sz="2000" dirty="0">
              <a:solidFill>
                <a:schemeClr val="tx2"/>
              </a:solidFill>
              <a:latin typeface="Times New Roman" pitchFamily="18" charset="0"/>
              <a:cs typeface="Times New Roman" pitchFamily="18" charset="0"/>
            </a:endParaRPr>
          </a:p>
          <a:p>
            <a:pPr algn="just">
              <a:buFont typeface="+mj-lt"/>
              <a:buAutoNum type="arabicPeriod"/>
            </a:pPr>
            <a:r>
              <a:rPr lang="en-US" sz="2000" dirty="0" smtClean="0">
                <a:solidFill>
                  <a:schemeClr val="tx2"/>
                </a:solidFill>
                <a:latin typeface="Times New Roman" pitchFamily="18" charset="0"/>
                <a:cs typeface="Times New Roman" pitchFamily="18" charset="0"/>
              </a:rPr>
              <a:t>Embedding </a:t>
            </a:r>
            <a:r>
              <a:rPr lang="en-US" sz="2000" dirty="0">
                <a:solidFill>
                  <a:schemeClr val="tx2"/>
                </a:solidFill>
                <a:latin typeface="Times New Roman" pitchFamily="18" charset="0"/>
                <a:cs typeface="Times New Roman" pitchFamily="18" charset="0"/>
              </a:rPr>
              <a:t>the </a:t>
            </a:r>
            <a:r>
              <a:rPr lang="en-US" sz="2000" dirty="0" smtClean="0">
                <a:solidFill>
                  <a:schemeClr val="tx2"/>
                </a:solidFill>
                <a:latin typeface="Times New Roman" pitchFamily="18" charset="0"/>
                <a:cs typeface="Times New Roman" pitchFamily="18" charset="0"/>
              </a:rPr>
              <a:t>data</a:t>
            </a:r>
            <a:endParaRPr lang="en-US" sz="2000" dirty="0">
              <a:solidFill>
                <a:schemeClr val="tx2"/>
              </a:solidFill>
              <a:latin typeface="Times New Roman" pitchFamily="18" charset="0"/>
              <a:cs typeface="Times New Roman" pitchFamily="18" charset="0"/>
            </a:endParaRPr>
          </a:p>
          <a:p>
            <a:pPr algn="just">
              <a:buFont typeface="+mj-lt"/>
              <a:buAutoNum type="arabicPeriod"/>
            </a:pPr>
            <a:r>
              <a:rPr lang="en-US" sz="2000" dirty="0">
                <a:solidFill>
                  <a:schemeClr val="tx2"/>
                </a:solidFill>
                <a:latin typeface="Times New Roman" pitchFamily="18" charset="0"/>
                <a:cs typeface="Times New Roman" pitchFamily="18" charset="0"/>
              </a:rPr>
              <a:t>Splitting the </a:t>
            </a:r>
            <a:r>
              <a:rPr lang="en-US" sz="2000" dirty="0" smtClean="0">
                <a:solidFill>
                  <a:schemeClr val="tx2"/>
                </a:solidFill>
                <a:latin typeface="Times New Roman" pitchFamily="18" charset="0"/>
                <a:cs typeface="Times New Roman" pitchFamily="18" charset="0"/>
              </a:rPr>
              <a:t>dataset</a:t>
            </a:r>
          </a:p>
          <a:p>
            <a:pPr algn="just">
              <a:buFont typeface="+mj-lt"/>
              <a:buAutoNum type="arabicPeriod"/>
            </a:pPr>
            <a:r>
              <a:rPr lang="en-US" sz="2000" dirty="0" smtClean="0">
                <a:solidFill>
                  <a:schemeClr val="tx2"/>
                </a:solidFill>
                <a:latin typeface="Times New Roman" pitchFamily="18" charset="0"/>
                <a:cs typeface="Times New Roman" pitchFamily="18" charset="0"/>
              </a:rPr>
              <a:t>Model training</a:t>
            </a:r>
            <a:endParaRPr lang="en-US" sz="2000" dirty="0">
              <a:solidFill>
                <a:schemeClr val="tx2"/>
              </a:solidFill>
              <a:latin typeface="Times New Roman" pitchFamily="18" charset="0"/>
              <a:cs typeface="Times New Roman" pitchFamily="18" charset="0"/>
            </a:endParaRPr>
          </a:p>
          <a:p>
            <a:pPr algn="just"/>
            <a:endParaRPr lang="en-US" sz="2000" dirty="0">
              <a:solidFill>
                <a:schemeClr val="tx2"/>
              </a:solidFill>
              <a:latin typeface="Times New Roman" pitchFamily="18" charset="0"/>
              <a:cs typeface="Times New Roman" pitchFamily="18" charset="0"/>
            </a:endParaRPr>
          </a:p>
          <a:p>
            <a:pPr algn="just">
              <a:buNone/>
            </a:pPr>
            <a:r>
              <a:rPr lang="en-IN" sz="2000" dirty="0" smtClean="0">
                <a:solidFill>
                  <a:schemeClr val="tx2"/>
                </a:solidFill>
                <a:latin typeface="Times New Roman" pitchFamily="18" charset="0"/>
                <a:cs typeface="Times New Roman" pitchFamily="18" charset="0"/>
              </a:rPr>
              <a:t>	The </a:t>
            </a:r>
            <a:r>
              <a:rPr lang="en-IN" sz="2000" dirty="0">
                <a:solidFill>
                  <a:schemeClr val="tx2"/>
                </a:solidFill>
                <a:latin typeface="Times New Roman" pitchFamily="18" charset="0"/>
                <a:cs typeface="Times New Roman" pitchFamily="18" charset="0"/>
              </a:rPr>
              <a:t>data is pre-processed, meaning special characters and null </a:t>
            </a:r>
            <a:r>
              <a:rPr lang="en-IN" sz="2000" dirty="0" smtClean="0">
                <a:solidFill>
                  <a:schemeClr val="tx2"/>
                </a:solidFill>
                <a:latin typeface="Times New Roman" pitchFamily="18" charset="0"/>
                <a:cs typeface="Times New Roman" pitchFamily="18" charset="0"/>
              </a:rPr>
              <a:t>sentences </a:t>
            </a:r>
            <a:r>
              <a:rPr lang="en-IN" sz="2000" dirty="0">
                <a:solidFill>
                  <a:schemeClr val="tx2"/>
                </a:solidFill>
                <a:latin typeface="Times New Roman" pitchFamily="18" charset="0"/>
                <a:cs typeface="Times New Roman" pitchFamily="18" charset="0"/>
              </a:rPr>
              <a:t>are removed. </a:t>
            </a:r>
            <a:r>
              <a:rPr lang="en-IN" sz="2000" dirty="0" smtClean="0">
                <a:solidFill>
                  <a:schemeClr val="tx2"/>
                </a:solidFill>
                <a:latin typeface="Times New Roman" pitchFamily="18" charset="0"/>
                <a:cs typeface="Times New Roman" pitchFamily="18" charset="0"/>
              </a:rPr>
              <a:t>Sentences </a:t>
            </a:r>
            <a:r>
              <a:rPr lang="en-IN" sz="2000" dirty="0">
                <a:solidFill>
                  <a:schemeClr val="tx2"/>
                </a:solidFill>
                <a:latin typeface="Times New Roman" pitchFamily="18" charset="0"/>
                <a:cs typeface="Times New Roman" pitchFamily="18" charset="0"/>
              </a:rPr>
              <a:t>are then transformed into numerical </a:t>
            </a:r>
            <a:r>
              <a:rPr lang="en-IN" sz="2000" dirty="0" smtClean="0">
                <a:solidFill>
                  <a:schemeClr val="tx2"/>
                </a:solidFill>
                <a:latin typeface="Times New Roman" pitchFamily="18" charset="0"/>
                <a:cs typeface="Times New Roman" pitchFamily="18" charset="0"/>
              </a:rPr>
              <a:t>vectors using USE. </a:t>
            </a:r>
            <a:r>
              <a:rPr lang="en-IN" sz="2000" dirty="0">
                <a:solidFill>
                  <a:schemeClr val="tx2"/>
                </a:solidFill>
                <a:latin typeface="Times New Roman" pitchFamily="18" charset="0"/>
                <a:cs typeface="Times New Roman" pitchFamily="18" charset="0"/>
              </a:rPr>
              <a:t>Now we create a customized LSTM model. Using training data, we now train the model and test it.</a:t>
            </a:r>
          </a:p>
          <a:p>
            <a:pPr algn="just">
              <a:buNone/>
            </a:pPr>
            <a:r>
              <a:rPr lang="en-IN" sz="2000" dirty="0" smtClean="0">
                <a:solidFill>
                  <a:schemeClr val="tx2"/>
                </a:solidFill>
                <a:latin typeface="Times New Roman" pitchFamily="18" charset="0"/>
                <a:cs typeface="Times New Roman" pitchFamily="18" charset="0"/>
              </a:rPr>
              <a:t>	A </a:t>
            </a:r>
            <a:r>
              <a:rPr lang="en-IN" sz="2000" dirty="0">
                <a:solidFill>
                  <a:schemeClr val="tx2"/>
                </a:solidFill>
                <a:latin typeface="Times New Roman" pitchFamily="18" charset="0"/>
                <a:cs typeface="Times New Roman" pitchFamily="18" charset="0"/>
              </a:rPr>
              <a:t>grading method is used to determine and display the total polarity of </a:t>
            </a:r>
            <a:r>
              <a:rPr lang="en-IN" sz="2000" dirty="0" smtClean="0">
                <a:solidFill>
                  <a:schemeClr val="tx2"/>
                </a:solidFill>
                <a:latin typeface="Times New Roman" pitchFamily="18" charset="0"/>
                <a:cs typeface="Times New Roman" pitchFamily="18" charset="0"/>
              </a:rPr>
              <a:t>sentences.</a:t>
            </a:r>
            <a:endParaRPr lang="en-US" sz="2000" dirty="0">
              <a:solidFill>
                <a:schemeClr val="tx2"/>
              </a:solidFill>
              <a:latin typeface="Times New Roman" pitchFamily="18" charset="0"/>
              <a:cs typeface="Times New Roman" pitchFamily="18" charset="0"/>
            </a:endParaRPr>
          </a:p>
          <a:p>
            <a:endParaRPr lang="en-US" sz="2000" dirty="0">
              <a:solidFill>
                <a:schemeClr val="tx2"/>
              </a:solidFill>
              <a:latin typeface="Times New Roman" pitchFamily="18" charset="0"/>
              <a:cs typeface="Times New Roman" pitchFamily="18" charset="0"/>
            </a:endParaRPr>
          </a:p>
          <a:p>
            <a:endParaRPr lang="en-US" sz="2000" dirty="0">
              <a:solidFill>
                <a:schemeClr val="tx2"/>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5270041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05" y="457862"/>
            <a:ext cx="9980682" cy="1096962"/>
          </a:xfrm>
        </p:spPr>
        <p:txBody>
          <a:bodyPr/>
          <a:lstStyle/>
          <a:p>
            <a:r>
              <a:rPr lang="en-IN" b="1" dirty="0">
                <a:solidFill>
                  <a:schemeClr val="accent2">
                    <a:lumMod val="75000"/>
                  </a:schemeClr>
                </a:solidFill>
                <a:latin typeface="Bookman Old Style" pitchFamily="18" charset="0"/>
              </a:rPr>
              <a:t>PRE-PROCESSING OF DATASET</a:t>
            </a:r>
            <a:br>
              <a:rPr lang="en-IN" b="1" dirty="0">
                <a:solidFill>
                  <a:schemeClr val="accent2">
                    <a:lumMod val="75000"/>
                  </a:schemeClr>
                </a:solidFill>
                <a:latin typeface="Bookman Old Style" pitchFamily="18" charset="0"/>
              </a:rPr>
            </a:br>
            <a:endParaRPr lang="en-US" dirty="0"/>
          </a:p>
        </p:txBody>
      </p:sp>
      <p:pic>
        <p:nvPicPr>
          <p:cNvPr id="4" name="Picture 3" descr="dataset-new-preprocessing.png"/>
          <p:cNvPicPr>
            <a:picLocks noChangeAspect="1"/>
          </p:cNvPicPr>
          <p:nvPr/>
        </p:nvPicPr>
        <p:blipFill>
          <a:blip r:embed="rId2" cstate="print"/>
          <a:stretch>
            <a:fillRect/>
          </a:stretch>
        </p:blipFill>
        <p:spPr>
          <a:xfrm>
            <a:off x="1167063" y="1479885"/>
            <a:ext cx="9993914" cy="5129050"/>
          </a:xfrm>
          <a:prstGeom prst="rect">
            <a:avLst/>
          </a:prstGeom>
        </p:spPr>
      </p:pic>
    </p:spTree>
    <p:extLst>
      <p:ext uri="{BB962C8B-B14F-4D97-AF65-F5344CB8AC3E}">
        <p14:creationId xmlns="" xmlns:p14="http://schemas.microsoft.com/office/powerpoint/2010/main" val="26593072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MODEL USED</a:t>
            </a:r>
          </a:p>
        </p:txBody>
      </p:sp>
      <p:sp>
        <p:nvSpPr>
          <p:cNvPr id="14" name="Content Placeholder 13"/>
          <p:cNvSpPr>
            <a:spLocks noGrp="1"/>
          </p:cNvSpPr>
          <p:nvPr>
            <p:ph idx="1"/>
          </p:nvPr>
        </p:nvSpPr>
        <p:spPr>
          <a:xfrm>
            <a:off x="1103382" y="1592249"/>
            <a:ext cx="9646781" cy="4572000"/>
          </a:xfrm>
        </p:spPr>
        <p:txBody>
          <a:bodyPr/>
          <a:lstStyle/>
          <a:p>
            <a:pPr algn="just"/>
            <a:r>
              <a:rPr lang="en-IN" dirty="0" smtClean="0">
                <a:solidFill>
                  <a:schemeClr val="tx2"/>
                </a:solidFill>
                <a:latin typeface="Times New Roman" pitchFamily="18" charset="0"/>
                <a:cs typeface="Times New Roman" pitchFamily="18" charset="0"/>
              </a:rPr>
              <a:t>We will use LSTM(Long Short-Term Memory) to know the polarity of the </a:t>
            </a:r>
            <a:r>
              <a:rPr lang="en-IN" dirty="0" smtClean="0">
                <a:solidFill>
                  <a:schemeClr val="tx2"/>
                </a:solidFill>
                <a:latin typeface="Times New Roman" pitchFamily="18" charset="0"/>
                <a:cs typeface="Times New Roman" pitchFamily="18" charset="0"/>
              </a:rPr>
              <a:t>texts</a:t>
            </a:r>
            <a:r>
              <a:rPr lang="en-IN" dirty="0" smtClean="0">
                <a:solidFill>
                  <a:schemeClr val="tx2"/>
                </a:solidFill>
                <a:latin typeface="Times New Roman" pitchFamily="18" charset="0"/>
                <a:cs typeface="Times New Roman" pitchFamily="18" charset="0"/>
              </a:rPr>
              <a:t>.</a:t>
            </a:r>
            <a:endParaRPr lang="en-IN" dirty="0" smtClean="0">
              <a:solidFill>
                <a:schemeClr val="tx2"/>
              </a:solidFill>
              <a:latin typeface="Times New Roman" pitchFamily="18" charset="0"/>
              <a:cs typeface="Times New Roman" pitchFamily="18" charset="0"/>
            </a:endParaRPr>
          </a:p>
          <a:p>
            <a:pPr algn="just"/>
            <a:r>
              <a:rPr lang="en-US" dirty="0" smtClean="0">
                <a:solidFill>
                  <a:schemeClr val="tx2"/>
                </a:solidFill>
                <a:latin typeface="Times New Roman" pitchFamily="18" charset="0"/>
                <a:cs typeface="Times New Roman" pitchFamily="18" charset="0"/>
              </a:rPr>
              <a:t>LSTM networks are well-suited to </a:t>
            </a:r>
            <a:r>
              <a:rPr lang="en-US" dirty="0" smtClean="0">
                <a:solidFill>
                  <a:schemeClr val="tx2"/>
                </a:solidFill>
                <a:latin typeface="Times New Roman" pitchFamily="18" charset="0"/>
                <a:cs typeface="Times New Roman" pitchFamily="18" charset="0"/>
                <a:hlinkClick r:id="rId2" tooltip="Classification in machine learning"/>
              </a:rPr>
              <a:t>classifying</a:t>
            </a:r>
            <a:r>
              <a:rPr lang="en-US" dirty="0" smtClean="0">
                <a:solidFill>
                  <a:schemeClr val="tx2"/>
                </a:solidFill>
                <a:latin typeface="Times New Roman" pitchFamily="18" charset="0"/>
                <a:cs typeface="Times New Roman" pitchFamily="18" charset="0"/>
              </a:rPr>
              <a:t>, </a:t>
            </a:r>
            <a:r>
              <a:rPr lang="en-US" dirty="0" smtClean="0">
                <a:solidFill>
                  <a:schemeClr val="tx2"/>
                </a:solidFill>
                <a:latin typeface="Times New Roman" pitchFamily="18" charset="0"/>
                <a:cs typeface="Times New Roman" pitchFamily="18" charset="0"/>
                <a:hlinkClick r:id="rId3" tooltip="Computer data processing"/>
              </a:rPr>
              <a:t>processing</a:t>
            </a:r>
            <a:r>
              <a:rPr lang="en-US" dirty="0" smtClean="0">
                <a:solidFill>
                  <a:schemeClr val="tx2"/>
                </a:solidFill>
                <a:latin typeface="Times New Roman" pitchFamily="18" charset="0"/>
                <a:cs typeface="Times New Roman" pitchFamily="18" charset="0"/>
              </a:rPr>
              <a:t> and </a:t>
            </a:r>
            <a:r>
              <a:rPr lang="en-US" dirty="0" smtClean="0">
                <a:solidFill>
                  <a:schemeClr val="tx2"/>
                </a:solidFill>
                <a:latin typeface="Times New Roman" pitchFamily="18" charset="0"/>
                <a:cs typeface="Times New Roman" pitchFamily="18" charset="0"/>
                <a:hlinkClick r:id="rId4" tooltip="Predict"/>
              </a:rPr>
              <a:t>making predictions</a:t>
            </a:r>
            <a:r>
              <a:rPr lang="en-US" dirty="0" smtClean="0">
                <a:solidFill>
                  <a:schemeClr val="tx2"/>
                </a:solidFill>
                <a:latin typeface="Times New Roman" pitchFamily="18" charset="0"/>
                <a:cs typeface="Times New Roman" pitchFamily="18" charset="0"/>
              </a:rPr>
              <a:t> based on </a:t>
            </a:r>
            <a:r>
              <a:rPr lang="en-US" dirty="0" smtClean="0">
                <a:solidFill>
                  <a:schemeClr val="tx2"/>
                </a:solidFill>
                <a:latin typeface="Times New Roman" pitchFamily="18" charset="0"/>
                <a:cs typeface="Times New Roman" pitchFamily="18" charset="0"/>
                <a:hlinkClick r:id="rId5" tooltip="Time series"/>
              </a:rPr>
              <a:t>time series</a:t>
            </a:r>
            <a:r>
              <a:rPr lang="en-US" dirty="0" smtClean="0">
                <a:solidFill>
                  <a:schemeClr val="tx2"/>
                </a:solidFill>
                <a:latin typeface="Times New Roman" pitchFamily="18" charset="0"/>
                <a:cs typeface="Times New Roman" pitchFamily="18" charset="0"/>
              </a:rPr>
              <a:t> data.</a:t>
            </a:r>
          </a:p>
          <a:p>
            <a:pPr algn="just"/>
            <a:r>
              <a:rPr lang="en-IN" dirty="0" smtClean="0">
                <a:solidFill>
                  <a:schemeClr val="tx2"/>
                </a:solidFill>
                <a:latin typeface="Times New Roman" pitchFamily="18" charset="0"/>
                <a:cs typeface="Times New Roman" pitchFamily="18" charset="0"/>
              </a:rPr>
              <a:t>LSTM is an updated version of Recurrent Neural Network(RNN) to overcome the vanishing gradient problem. It can be able to remember a lot of information from previous states so, the polarity of the tweet can be more accurate.</a:t>
            </a:r>
          </a:p>
          <a:p>
            <a:pPr algn="just"/>
            <a:r>
              <a:rPr lang="en-IN" dirty="0" smtClean="0">
                <a:solidFill>
                  <a:schemeClr val="tx2"/>
                </a:solidFill>
                <a:latin typeface="Times New Roman" pitchFamily="18" charset="0"/>
                <a:cs typeface="Times New Roman" pitchFamily="18" charset="0"/>
              </a:rPr>
              <a:t>In our model the first layer is embedding layer. The embedding is done using universal sentence encoder.</a:t>
            </a:r>
          </a:p>
          <a:p>
            <a:pPr algn="just"/>
            <a:r>
              <a:rPr lang="en-US" dirty="0" smtClean="0">
                <a:solidFill>
                  <a:schemeClr val="tx2"/>
                </a:solidFill>
                <a:latin typeface="Times New Roman" pitchFamily="18" charset="0"/>
                <a:cs typeface="Times New Roman" pitchFamily="18" charset="0"/>
              </a:rPr>
              <a:t> After the embedding layer, there are 3 LSTM layers and 1 dense layer.</a:t>
            </a:r>
            <a:endParaRPr lang="en-IN" dirty="0" smtClean="0">
              <a:solidFill>
                <a:schemeClr val="tx2"/>
              </a:solidFill>
              <a:latin typeface="Times New Roman" pitchFamily="18" charset="0"/>
              <a:cs typeface="Times New Roman" pitchFamily="18" charset="0"/>
            </a:endParaRPr>
          </a:p>
          <a:p>
            <a:pPr algn="just"/>
            <a:endParaRPr lang="en-IN" dirty="0" smtClean="0">
              <a:solidFill>
                <a:schemeClr val="tx2"/>
              </a:solidFill>
              <a:latin typeface="Times New Roman" pitchFamily="18" charset="0"/>
              <a:cs typeface="Times New Roman" pitchFamily="18" charset="0"/>
            </a:endParaRPr>
          </a:p>
          <a:p>
            <a:pPr algn="just"/>
            <a:endParaRPr lang="en-IN" dirty="0" smtClean="0">
              <a:solidFill>
                <a:schemeClr val="tx2"/>
              </a:solidFill>
              <a:latin typeface="Times New Roman" pitchFamily="18" charset="0"/>
              <a:cs typeface="Times New Roman" pitchFamily="18" charset="0"/>
            </a:endParaRPr>
          </a:p>
          <a:p>
            <a:pPr marL="0" indent="0" algn="just">
              <a:buNone/>
            </a:pPr>
            <a:endParaRPr lang="en-US" sz="1800" dirty="0">
              <a:solidFill>
                <a:schemeClr val="tx2"/>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7829616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265</TotalTime>
  <Words>633</Words>
  <Application>Microsoft Office PowerPoint</Application>
  <PresentationFormat>Custom</PresentationFormat>
  <Paragraphs>124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Academic Literature 16x9</vt:lpstr>
      <vt:lpstr>Team members:  19K41A04G9  NADA TAHANI 19K41A05G6  R. SUDHAN JEE 19K41A05G7  R. AKSHITHA  </vt:lpstr>
      <vt:lpstr>Title and Content</vt:lpstr>
      <vt:lpstr>INTRODUCTION</vt:lpstr>
      <vt:lpstr>PROBLEM STATEMENT</vt:lpstr>
      <vt:lpstr>LITERATURE REVIEW</vt:lpstr>
      <vt:lpstr>Dataset</vt:lpstr>
      <vt:lpstr>PRE-PROCESSING OF DATASET </vt:lpstr>
      <vt:lpstr>PRE-PROCESSING OF DATASET </vt:lpstr>
      <vt:lpstr>MODEL USED</vt:lpstr>
      <vt:lpstr>Flow Chart </vt:lpstr>
      <vt:lpstr>Results</vt:lpstr>
      <vt:lpstr>Conclusion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19K41A04G9  NADA TAHANI 19K41A05G6  R. SUDHAN JEE 19K41A05G7  R. AKSHITHA</dc:title>
  <dc:creator>Microsoft account</dc:creator>
  <cp:lastModifiedBy>susmitha racherla</cp:lastModifiedBy>
  <cp:revision>31</cp:revision>
  <dcterms:created xsi:type="dcterms:W3CDTF">2022-11-09T04:57:10Z</dcterms:created>
  <dcterms:modified xsi:type="dcterms:W3CDTF">2022-11-10T05:14:08Z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