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41" d="100"/>
          <a:sy n="41" d="100"/>
        </p:scale>
        <p:origin x="1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nadat\Desktop\Task%201%20and%202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nadat\Desktop\Task%201%20and%202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ورقة7!$F$2:$F$32</cx:f>
        <cx:lvl ptCount="31" formatCode="&quot;$&quot;#,##0_);[أحمر]\(&quot;$&quot;#,##0\)">
          <cx:pt idx="0">1333000000</cx:pt>
          <cx:pt idx="1">2256000000</cx:pt>
          <cx:pt idx="2">1306000000</cx:pt>
          <cx:pt idx="3">723000000</cx:pt>
          <cx:pt idx="4">170113000</cx:pt>
          <cx:pt idx="5">17100000000</cx:pt>
          <cx:pt idx="6">133796000</cx:pt>
          <cx:pt idx="7">2743000000</cx:pt>
          <cx:pt idx="8">3862434000</cx:pt>
          <cx:pt idx="9">200849000</cx:pt>
          <cx:pt idx="10">1333000000</cx:pt>
          <cx:pt idx="11">1126000000</cx:pt>
          <cx:pt idx="12">126250000</cx:pt>
          <cx:pt idx="13">1007000000</cx:pt>
          <cx:pt idx="14">7202000000</cx:pt>
          <cx:pt idx="15">4017000000</cx:pt>
          <cx:pt idx="16">285144000</cx:pt>
          <cx:pt idx="17">446000000</cx:pt>
          <cx:pt idx="18">311000000</cx:pt>
          <cx:pt idx="19">1654000000</cx:pt>
          <cx:pt idx="20">491725000</cx:pt>
          <cx:pt idx="21">1879000000</cx:pt>
          <cx:pt idx="22">15443000000</cx:pt>
          <cx:pt idx="23">248136000</cx:pt>
          <cx:pt idx="24">337000000</cx:pt>
          <cx:pt idx="25">835000000</cx:pt>
          <cx:pt idx="26">1702000000</cx:pt>
          <cx:pt idx="27">5229000000</cx:pt>
          <cx:pt idx="28">595000000</cx:pt>
          <cx:pt idx="29">188302000</cx:pt>
          <cx:pt idx="30">81844000000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>
                <a:solidFill>
                  <a:schemeClr val="bg1"/>
                </a:solidFill>
                <a:latin typeface="Calibri" panose="020F0502020204030204"/>
                <a:cs typeface="Arial" panose="020B0604020202020204" pitchFamily="34" charset="0"/>
              </a:rPr>
              <a:t> Sales, General and Admin for Energy Companies in the first year</a:t>
            </a:r>
            <a:endParaRPr lang="ar-SA" sz="1400" b="0" i="0" u="none" strike="noStrike" baseline="0">
              <a:solidFill>
                <a:schemeClr val="bg1"/>
              </a:solidFill>
              <a:latin typeface="Calibri" panose="020F0502020204030204"/>
              <a:cs typeface="Arial" panose="020B0604020202020204" pitchFamily="34" charset="0"/>
            </a:endParaRPr>
          </a:p>
        </cx:rich>
      </cx:tx>
    </cx:title>
    <cx:plotArea>
      <cx:plotAreaRegion>
        <cx:series layoutId="clusteredColumn" uniqueId="{0C2B410B-FB60-428B-A00E-C2C82A08DD21}"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sz="1050" b="1" i="0" u="none" strike="noStrike" baseline="0" dirty="0">
                    <a:solidFill>
                      <a:sysClr val="window" lastClr="FFFFFF"/>
                    </a:solidFill>
                    <a:latin typeface="Calibri" panose="020F0502020204030204"/>
                    <a:cs typeface="Arial" panose="020B0604020202020204" pitchFamily="34" charset="0"/>
                  </a:rPr>
                  <a:t> Sales, General and Admin expenses in $ </a:t>
                </a:r>
                <a:endParaRPr lang="ar-SA" sz="1050" b="1" i="0" u="none" strike="noStrike" baseline="0" dirty="0">
                  <a:solidFill>
                    <a:sysClr val="window" lastClr="FFFFFF"/>
                  </a:solidFill>
                  <a:latin typeface="Calibri" panose="020F0502020204030204"/>
                  <a:cs typeface="Arial" panose="020B0604020202020204" pitchFamily="34" charset="0"/>
                </a:endParaRPr>
              </a:p>
            </cx:rich>
          </cx:tx>
        </cx:title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endParaRPr lang="ar-SA" sz="800" b="0" i="0" u="none" strike="noStrike" baseline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</cx:txPr>
      </cx:axis>
      <cx:axis id="1">
        <cx:valScaling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sz="1050" b="1" i="0" u="none" strike="noStrike" baseline="0" dirty="0">
                    <a:solidFill>
                      <a:sysClr val="window" lastClr="FFFFFF"/>
                    </a:solidFill>
                    <a:latin typeface="Calibri" panose="020F0502020204030204"/>
                    <a:cs typeface="Arial" panose="020B0604020202020204" pitchFamily="34" charset="0"/>
                  </a:rPr>
                  <a:t>Frequency</a:t>
                </a:r>
                <a:endParaRPr lang="ar-SA" sz="1050" b="1" i="0" u="none" strike="noStrike" baseline="0" dirty="0">
                  <a:solidFill>
                    <a:sysClr val="window" lastClr="FFFFFF"/>
                  </a:solidFill>
                  <a:latin typeface="Calibri" panose="020F0502020204030204"/>
                  <a:cs typeface="Arial" panose="020B0604020202020204" pitchFamily="34" charset="0"/>
                </a:endParaRPr>
              </a:p>
            </cx:rich>
          </cx:tx>
        </cx:title>
        <cx:majorGridlines/>
        <cx:tickLabels/>
      </cx:axis>
    </cx:plotArea>
  </cx:chart>
  <cx:spPr>
    <a:solidFill>
      <a:schemeClr val="accent4">
        <a:lumMod val="75000"/>
      </a:schemeClr>
    </a:solidFill>
    <a:ln>
      <a:noFill/>
    </a:ln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'[Task 1 and 2.xlsx]Task 1'!$F$33:$F$63</cx:f>
        <cx:lvl ptCount="31" formatCode="&quot;$&quot;#,##0_);[أحمر]\(&quot;$&quot;#,##0\)">
          <cx:pt idx="0">1286000000</cx:pt>
          <cx:pt idx="1">2725000000</cx:pt>
          <cx:pt idx="2">1333000000</cx:pt>
          <cx:pt idx="3">686000000</cx:pt>
          <cx:pt idx="4">147651000</cx:pt>
          <cx:pt idx="5">17573000000</cx:pt>
          <cx:pt idx="6">169815000</cx:pt>
          <cx:pt idx="7">8290000000</cx:pt>
          <cx:pt idx="8">4621096000</cx:pt>
          <cx:pt idx="9">238134000</cx:pt>
          <cx:pt idx="10">293000000</cx:pt>
          <cx:pt idx="11">1045000000</cx:pt>
          <cx:pt idx="12">116190000</cx:pt>
          <cx:pt idx="13">1029000000</cx:pt>
          <cx:pt idx="14">7851000000</cx:pt>
          <cx:pt idx="15">3469000000</cx:pt>
          <cx:pt idx="16">466498000</cx:pt>
          <cx:pt idx="17">495000000</cx:pt>
          <cx:pt idx="18">311000000</cx:pt>
          <cx:pt idx="19">1905000000</cx:pt>
          <cx:pt idx="20">541586000</cx:pt>
          <cx:pt idx="21">2108000000</cx:pt>
          <cx:pt idx="22">15597000000</cx:pt>
          <cx:pt idx="23">391707000</cx:pt>
          <cx:pt idx="24">373000000</cx:pt>
          <cx:pt idx="25">1052000000</cx:pt>
          <cx:pt idx="26">2248000000</cx:pt>
          <cx:pt idx="27">5081000000</cx:pt>
          <cx:pt idx="28">546000000</cx:pt>
          <cx:pt idx="29">72143000</cx:pt>
          <cx:pt idx="30">76696000000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>
                <a:solidFill>
                  <a:schemeClr val="bg1"/>
                </a:solidFill>
                <a:latin typeface="Calibri" panose="020F0502020204030204"/>
                <a:cs typeface="Arial" panose="020B0604020202020204" pitchFamily="34" charset="0"/>
              </a:rPr>
              <a:t> Sales, General and Admin for Energy Companies in the second Year</a:t>
            </a:r>
            <a:endParaRPr lang="ar-SA" sz="1400" b="0" i="0" u="none" strike="noStrike" baseline="0">
              <a:solidFill>
                <a:schemeClr val="bg1"/>
              </a:solidFill>
              <a:latin typeface="Calibri" panose="020F0502020204030204"/>
              <a:cs typeface="Arial" panose="020B0604020202020204" pitchFamily="34" charset="0"/>
            </a:endParaRPr>
          </a:p>
        </cx:rich>
      </cx:tx>
    </cx:title>
    <cx:plotArea>
      <cx:plotAreaRegion>
        <cx:series layoutId="clusteredColumn" uniqueId="{2935B348-F1C8-4EFD-8DCD-397205EB72FD}"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sz="1050" b="1" i="0" u="none" strike="noStrike" baseline="0" dirty="0">
                    <a:solidFill>
                      <a:sysClr val="window" lastClr="FFFFFF"/>
                    </a:solidFill>
                    <a:latin typeface="Calibri" panose="020F0502020204030204"/>
                    <a:cs typeface="Arial" panose="020B0604020202020204" pitchFamily="34" charset="0"/>
                  </a:rPr>
                  <a:t>Sales, General and Admin expenses in $</a:t>
                </a:r>
                <a:endParaRPr lang="ar-SA" sz="1050" b="1" i="0" u="none" strike="noStrike" baseline="0" dirty="0">
                  <a:solidFill>
                    <a:sysClr val="window" lastClr="FFFFFF"/>
                  </a:solidFill>
                  <a:latin typeface="Calibri" panose="020F0502020204030204"/>
                  <a:cs typeface="Arial" panose="020B0604020202020204" pitchFamily="34" charset="0"/>
                </a:endParaRPr>
              </a:p>
            </cx:rich>
          </cx:tx>
        </cx:title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endParaRPr lang="ar-SA" sz="800" b="0" i="0" u="none" strike="noStrike" baseline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</cx:txPr>
      </cx:axis>
      <cx:axis id="1">
        <cx:valScaling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sz="1050" b="1" i="0" u="none" strike="noStrike" baseline="0" dirty="0">
                    <a:solidFill>
                      <a:sysClr val="window" lastClr="FFFFFF"/>
                    </a:solidFill>
                    <a:latin typeface="Calibri" panose="020F0502020204030204"/>
                    <a:cs typeface="Arial" panose="020B0604020202020204" pitchFamily="34" charset="0"/>
                  </a:rPr>
                  <a:t>Frequency</a:t>
                </a:r>
                <a:endParaRPr lang="ar-SA" sz="1050" b="1" i="0" u="none" strike="noStrike" baseline="0" dirty="0">
                  <a:solidFill>
                    <a:sysClr val="window" lastClr="FFFFFF"/>
                  </a:solidFill>
                  <a:latin typeface="Calibri" panose="020F0502020204030204"/>
                  <a:cs typeface="Arial" panose="020B0604020202020204" pitchFamily="34" charset="0"/>
                </a:endParaRPr>
              </a:p>
            </cx:rich>
          </cx:tx>
        </cx:title>
        <cx:majorGridlines/>
        <cx:tickLabels/>
      </cx:axis>
    </cx:plotArea>
  </cx:chart>
  <cx:spPr>
    <a:solidFill>
      <a:schemeClr val="accent1">
        <a:lumMod val="75000"/>
      </a:schemeClr>
    </a:solidFill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71">
  <cs:axisTitle>
    <cs:lnRef idx="0"/>
    <cs:fillRef idx="0"/>
    <cs:effectRef idx="0"/>
    <cs:fontRef idx="minor">
      <a:schemeClr val="lt1"/>
    </cs:fontRef>
    <cs:defRPr sz="9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/>
    <cs:bodyPr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/>
  </cs:chartArea>
  <cs:dataLabel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  <a:ln w="9525"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/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lt1">
            <a:alpha val="2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/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/>
    <cs:bodyPr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500" b="1" cap="all" spc="100"/>
    <cs:bodyPr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lt1"/>
        </a:solidFill>
        <a:prstDash val="sysDash"/>
      </a:ln>
    </cs:spPr>
  </cs:trendline>
  <cs:trendlineLabel>
    <cs:lnRef idx="0"/>
    <cs:fillRef idx="0"/>
    <cs:effectRef idx="0"/>
    <cs:fontRef idx="minor">
      <a:schemeClr val="lt1"/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lt1"/>
    </cs:fontRef>
    <cs:defRPr sz="9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71">
  <cs:axisTitle>
    <cs:lnRef idx="0"/>
    <cs:fillRef idx="0"/>
    <cs:effectRef idx="0"/>
    <cs:fontRef idx="minor">
      <a:schemeClr val="lt1"/>
    </cs:fontRef>
    <cs:defRPr sz="9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/>
    <cs:bodyPr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/>
  </cs:chartArea>
  <cs:dataLabel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  <a:ln w="9525"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/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lt1">
            <a:alpha val="2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/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/>
    <cs:bodyPr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500" b="1" cap="all" spc="100"/>
    <cs:bodyPr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lt1"/>
        </a:solidFill>
        <a:prstDash val="sysDash"/>
      </a:ln>
    </cs:spPr>
  </cs:trendline>
  <cs:trendlineLabel>
    <cs:lnRef idx="0"/>
    <cs:fillRef idx="0"/>
    <cs:effectRef idx="0"/>
    <cs:fontRef idx="minor">
      <a:schemeClr val="lt1"/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lt1"/>
    </cs:fontRef>
    <cs:defRPr sz="900"/>
    <cs:bodyPr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9C051B4-566B-4736-A987-C93CB6075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34A9A78-DEB5-4C3C-A1FE-DFEF04ECF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07D9FC7-3E51-487F-9FA0-C12A4BD4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6CDB-6D66-4A4C-AE98-74A107E2EA2B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8971332-DC23-4565-9182-02D756D5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7208DF2-7454-4BA9-953B-E235E94B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AD5-E285-4F2E-BCE6-4CCD8490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9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93173E6-00E7-47EC-9E81-3B3DE61F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05305314-8B9F-4E10-9AE6-8C5B2BF34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6833812-1646-464F-8DE5-37BFA456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6CDB-6D66-4A4C-AE98-74A107E2EA2B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1E8F36A-9E0E-4BA1-AB4E-5FD3EC0F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28129A2-D3B6-4E4D-81EA-9D7F72F2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AD5-E285-4F2E-BCE6-4CCD8490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3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985ACAA4-7B18-4BEF-B449-30DDFEA67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58CE7A70-5439-420C-AFFD-AD3D2EF57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D1EE4FB-208F-4ED1-B3FF-BEA963B5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6CDB-6D66-4A4C-AE98-74A107E2EA2B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F4EF45B-DBB9-475B-8DE3-55174649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70B6089-903F-499D-ACF2-3328E803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AD5-E285-4F2E-BCE6-4CCD8490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EF922C6-C904-409E-96AD-859285F3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4B0F86E-D6E4-4F43-8BFE-2597E9A02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B4B3F94-B5E1-43E5-BB6F-78B1FB96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6CDB-6D66-4A4C-AE98-74A107E2EA2B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95E9C21-1C84-4930-A55B-AF89A7B5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9160FF4-1E17-4CBA-ABF1-AEBC12E3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AD5-E285-4F2E-BCE6-4CCD8490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7B82FEC-515A-4B6E-A15F-5AA14D0A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E19284B-DF5F-4EBC-AAE1-3A0F9DC3A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195354F-C6D5-466C-B364-761399FA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6CDB-6D66-4A4C-AE98-74A107E2EA2B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09924FE-A3D1-4B95-B416-5BA640BC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8B88393-B623-41C9-B18D-80969855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AD5-E285-4F2E-BCE6-4CCD8490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3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A48418B-3054-4245-B253-5359996B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42CF830-E7A7-47C5-85B5-5E8868BA9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7C4536A4-0290-47ED-A872-1C09BE701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1D3F7E9E-21A0-41F0-9B91-6C97EBF1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6CDB-6D66-4A4C-AE98-74A107E2EA2B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22E06949-94F5-4400-A95C-965753FA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0EB159A4-3708-494F-8366-AF7A6799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AD5-E285-4F2E-BCE6-4CCD8490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6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37D578D-3AF8-4B63-BF8C-43A7ACE5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4CB71E8-9DF6-4691-810B-1D9A18703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03C9BED9-75A2-4810-B644-8965C4A33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EE766DB6-2452-40E3-A064-8F061ADD6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87BA28F5-23F9-4463-93B0-AE59991D7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C4BF6EBD-5C74-43C8-850D-461BFB47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6CDB-6D66-4A4C-AE98-74A107E2EA2B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3EF158EE-F125-447E-91C3-8BC29309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446C60E0-5D4E-4FB7-8207-CADD48AC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AD5-E285-4F2E-BCE6-4CCD8490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8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DE2D79E-435D-48F8-9756-E6C27ADE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C4CC1FC0-6C97-4CA1-A6F1-996A9054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6CDB-6D66-4A4C-AE98-74A107E2EA2B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9ECBDF90-C5E2-4BBD-B0E2-0A04882B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F9CC33CD-D5C1-40AA-8E22-04C06EEE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AD5-E285-4F2E-BCE6-4CCD8490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2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6E395FF9-D4A8-4DDF-BDAD-9D0DE95C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6CDB-6D66-4A4C-AE98-74A107E2EA2B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56D8AF76-D111-4C50-AB56-A79264E7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A5F3E988-0726-447F-A71F-326552D9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AD5-E285-4F2E-BCE6-4CCD8490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2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D7B6FB9-B903-400A-9CD7-7C11CDBBE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DE00F39-8187-44E4-8778-A0DAAB962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3152CAF0-42DA-4EEB-AA25-C46BAB505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CB1EEF6F-08CD-45DA-88DF-6D8FB1F2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6CDB-6D66-4A4C-AE98-74A107E2EA2B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1CD3EA95-22BA-44C0-81EC-834D827F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DD932FC1-1029-42C1-811D-D7E8081B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AD5-E285-4F2E-BCE6-4CCD8490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8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02BADE9-F399-4CAE-86BB-DD0EA755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DFF1668B-A4E6-48CA-A7FE-433837DFF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4E636F2C-6C9C-4AAC-81BD-C2BB971FF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C9856D85-AAC8-4640-9115-918D820B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6CDB-6D66-4A4C-AE98-74A107E2EA2B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BE677569-85FD-4DF3-978F-206878BE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63753BDA-F354-4A39-9338-4B031140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AD5-E285-4F2E-BCE6-4CCD8490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3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34CCCD2C-ED93-4E90-939B-0A396496E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E3D99429-6537-4CB2-AE9C-405FB05B4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3C61D2C-6DE7-4EB6-88D1-1F68B6208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D6CDB-6D66-4A4C-AE98-74A107E2EA2B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ABCF657-BC38-4A35-BAC9-95A6A22D3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0EBF0C3-0DFA-43B4-9C50-B408CB400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1AD5-E285-4F2E-BCE6-4CCD8490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1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14/relationships/chartEx" Target="../charts/chartEx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7" name="مخطط 16">
                <a:extLst>
                  <a:ext uri="{FF2B5EF4-FFF2-40B4-BE49-F238E27FC236}">
                    <a16:creationId xmlns:a16="http://schemas.microsoft.com/office/drawing/2014/main" id="{5052A8BA-1169-4268-9AA0-52938E2F0E1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2582686"/>
                  </p:ext>
                </p:extLst>
              </p:nvPr>
            </p:nvGraphicFramePr>
            <p:xfrm>
              <a:off x="7596374" y="3572893"/>
              <a:ext cx="4498168" cy="276542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7" name="مخطط 16">
                <a:extLst>
                  <a:ext uri="{FF2B5EF4-FFF2-40B4-BE49-F238E27FC236}">
                    <a16:creationId xmlns:a16="http://schemas.microsoft.com/office/drawing/2014/main" id="{5052A8BA-1169-4268-9AA0-52938E2F0E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96374" y="3572893"/>
                <a:ext cx="4498168" cy="2765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3" name="مخطط 22">
                <a:extLst>
                  <a:ext uri="{FF2B5EF4-FFF2-40B4-BE49-F238E27FC236}">
                    <a16:creationId xmlns:a16="http://schemas.microsoft.com/office/drawing/2014/main" id="{65466365-796D-4B8B-9816-4E6A5D209EF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01329983"/>
                  </p:ext>
                </p:extLst>
              </p:nvPr>
            </p:nvGraphicFramePr>
            <p:xfrm>
              <a:off x="7596374" y="444550"/>
              <a:ext cx="4498168" cy="276542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23" name="مخطط 22">
                <a:extLst>
                  <a:ext uri="{FF2B5EF4-FFF2-40B4-BE49-F238E27FC236}">
                    <a16:creationId xmlns:a16="http://schemas.microsoft.com/office/drawing/2014/main" id="{65466365-796D-4B8B-9816-4E6A5D209E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96374" y="444550"/>
                <a:ext cx="4498168" cy="2765425"/>
              </a:xfrm>
              <a:prstGeom prst="rect">
                <a:avLst/>
              </a:prstGeom>
            </p:spPr>
          </p:pic>
        </mc:Fallback>
      </mc:AlternateContent>
      <p:sp>
        <p:nvSpPr>
          <p:cNvPr id="2" name="مربع نص 1">
            <a:extLst>
              <a:ext uri="{FF2B5EF4-FFF2-40B4-BE49-F238E27FC236}">
                <a16:creationId xmlns:a16="http://schemas.microsoft.com/office/drawing/2014/main" id="{18EF5688-38F2-4746-ACAB-211DCCF7AE4E}"/>
              </a:ext>
            </a:extLst>
          </p:cNvPr>
          <p:cNvSpPr txBox="1"/>
          <p:nvPr/>
        </p:nvSpPr>
        <p:spPr>
          <a:xfrm>
            <a:off x="-305" y="0"/>
            <a:ext cx="7501529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Does the energy sector have the same expenses levels for sales, general and admin between the first and the second years?  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85609569-9948-4DFF-A92E-26FF73F56F0F}"/>
              </a:ext>
            </a:extLst>
          </p:cNvPr>
          <p:cNvSpPr txBox="1"/>
          <p:nvPr/>
        </p:nvSpPr>
        <p:spPr>
          <a:xfrm>
            <a:off x="125878" y="1301383"/>
            <a:ext cx="7422921" cy="53553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/>
              <a:t>-Here are the two histograms for the sales, general and admin expenses of the first and second years of the Energy sector company.                                            </a:t>
            </a:r>
          </a:p>
          <a:p>
            <a:pPr algn="just"/>
            <a:endParaRPr lang="en-US" dirty="0"/>
          </a:p>
          <a:p>
            <a:pPr algn="l"/>
            <a:r>
              <a:rPr lang="en-US" dirty="0"/>
              <a:t>-Based on the histogram, both of the distributions are right-skewed or positively skewed. Which can be understood that the mean value for each year is higher than the median value.                                       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-The mean of the energy sector is $5,036,379,000 in the first year while it is $5,121,187,742. Which means that it is higher in the second year than the first year. Moreover, the median for the first year is $1,126,000,000 and it is higher than the second year, however, it is  $1,045,000,000 in the second year. The standard deviation in the first year of energy sector is more than $14 billion while it is more than $13 billion in the second year, so it is absolutely higher in the first year. The range of the first year is more than $81 billion which is higher than the first year because it is less than $81 billion. It can be concluded that the sales, general and admin is almost in the same range in these two years as it is shown in the histogram attached.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26528273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291</Words>
  <Application>Microsoft Office PowerPoint</Application>
  <PresentationFormat>شاشة عريضة</PresentationFormat>
  <Paragraphs>12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نسق Office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Nada Talal</dc:creator>
  <cp:lastModifiedBy>Nada Talal</cp:lastModifiedBy>
  <cp:revision>12</cp:revision>
  <dcterms:created xsi:type="dcterms:W3CDTF">2021-02-24T03:01:14Z</dcterms:created>
  <dcterms:modified xsi:type="dcterms:W3CDTF">2021-02-28T00:52:23Z</dcterms:modified>
</cp:coreProperties>
</file>