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5" r:id="rId6"/>
    <p:sldId id="259" r:id="rId7"/>
    <p:sldId id="289" r:id="rId8"/>
    <p:sldId id="287" r:id="rId9"/>
    <p:sldId id="288" r:id="rId10"/>
    <p:sldId id="266" r:id="rId11"/>
    <p:sldId id="260" r:id="rId12"/>
    <p:sldId id="267" r:id="rId13"/>
    <p:sldId id="261" r:id="rId14"/>
    <p:sldId id="283" r:id="rId15"/>
    <p:sldId id="285" r:id="rId16"/>
    <p:sldId id="268" r:id="rId17"/>
    <p:sldId id="262" r:id="rId18"/>
    <p:sldId id="284" r:id="rId19"/>
    <p:sldId id="269" r:id="rId20"/>
    <p:sldId id="281" r:id="rId21"/>
    <p:sldId id="282" r:id="rId22"/>
    <p:sldId id="280" r:id="rId23"/>
    <p:sldId id="286" r:id="rId24"/>
    <p:sldId id="279" r:id="rId25"/>
    <p:sldId id="277" r:id="rId26"/>
    <p:sldId id="278" r:id="rId27"/>
    <p:sldId id="276" r:id="rId28"/>
    <p:sldId id="274" r:id="rId29"/>
    <p:sldId id="270" r:id="rId30"/>
    <p:sldId id="275" r:id="rId31"/>
    <p:sldId id="272" r:id="rId32"/>
    <p:sldId id="273" r:id="rId33"/>
    <p:sldId id="271"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26"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CDB2-05F3-45EC-884C-C384B92D9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E23878-B218-4F9F-9E96-39EA2C006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1091AB-0ED6-4ACA-B119-51759E472805}"/>
              </a:ext>
            </a:extLst>
          </p:cNvPr>
          <p:cNvSpPr>
            <a:spLocks noGrp="1"/>
          </p:cNvSpPr>
          <p:nvPr>
            <p:ph type="dt" sz="half" idx="10"/>
          </p:nvPr>
        </p:nvSpPr>
        <p:spPr/>
        <p:txBody>
          <a:bodyPr/>
          <a:lstStyle/>
          <a:p>
            <a:fld id="{50111CA2-D868-4FAC-936A-F717AAE331EF}" type="datetimeFigureOut">
              <a:rPr lang="en-US" smtClean="0"/>
              <a:t>10/5/2018</a:t>
            </a:fld>
            <a:endParaRPr lang="en-US"/>
          </a:p>
        </p:txBody>
      </p:sp>
      <p:sp>
        <p:nvSpPr>
          <p:cNvPr id="5" name="Footer Placeholder 4">
            <a:extLst>
              <a:ext uri="{FF2B5EF4-FFF2-40B4-BE49-F238E27FC236}">
                <a16:creationId xmlns:a16="http://schemas.microsoft.com/office/drawing/2014/main" id="{46D45325-237B-4C62-A6B5-9F72E07F1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954DC-BF5A-4740-B3BC-28E0A92C7ECA}"/>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210328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EDF3-A284-47A4-A710-22A57F5508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BEE42C-3F4C-429F-A657-BE3F636F47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FBDE2-A033-406F-A0C5-7EC14A464739}"/>
              </a:ext>
            </a:extLst>
          </p:cNvPr>
          <p:cNvSpPr>
            <a:spLocks noGrp="1"/>
          </p:cNvSpPr>
          <p:nvPr>
            <p:ph type="dt" sz="half" idx="10"/>
          </p:nvPr>
        </p:nvSpPr>
        <p:spPr/>
        <p:txBody>
          <a:bodyPr/>
          <a:lstStyle/>
          <a:p>
            <a:fld id="{50111CA2-D868-4FAC-936A-F717AAE331EF}" type="datetimeFigureOut">
              <a:rPr lang="en-US" smtClean="0"/>
              <a:t>10/5/2018</a:t>
            </a:fld>
            <a:endParaRPr lang="en-US"/>
          </a:p>
        </p:txBody>
      </p:sp>
      <p:sp>
        <p:nvSpPr>
          <p:cNvPr id="5" name="Footer Placeholder 4">
            <a:extLst>
              <a:ext uri="{FF2B5EF4-FFF2-40B4-BE49-F238E27FC236}">
                <a16:creationId xmlns:a16="http://schemas.microsoft.com/office/drawing/2014/main" id="{6DF80578-E453-4B31-B965-FAADFF9FE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50FEA-C6B5-4DFF-B2F1-BB5711A550F5}"/>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414871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07968-506C-4D84-A538-B38AEE7674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D7A529-0AF9-4CD8-8338-F38978167F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6136F-B864-46A5-BF55-22DA3D0DE143}"/>
              </a:ext>
            </a:extLst>
          </p:cNvPr>
          <p:cNvSpPr>
            <a:spLocks noGrp="1"/>
          </p:cNvSpPr>
          <p:nvPr>
            <p:ph type="dt" sz="half" idx="10"/>
          </p:nvPr>
        </p:nvSpPr>
        <p:spPr/>
        <p:txBody>
          <a:bodyPr/>
          <a:lstStyle/>
          <a:p>
            <a:fld id="{50111CA2-D868-4FAC-936A-F717AAE331EF}" type="datetimeFigureOut">
              <a:rPr lang="en-US" smtClean="0"/>
              <a:t>10/5/2018</a:t>
            </a:fld>
            <a:endParaRPr lang="en-US"/>
          </a:p>
        </p:txBody>
      </p:sp>
      <p:sp>
        <p:nvSpPr>
          <p:cNvPr id="5" name="Footer Placeholder 4">
            <a:extLst>
              <a:ext uri="{FF2B5EF4-FFF2-40B4-BE49-F238E27FC236}">
                <a16:creationId xmlns:a16="http://schemas.microsoft.com/office/drawing/2014/main" id="{E30BF67B-6908-42DC-B0AF-98A33C6D9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A32EF-6E4A-4E28-958D-1BFFEB4B99D9}"/>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193053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0550-9FA6-49E4-8BD0-1C430955A2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CA56F-DA00-4252-87EA-70706C9056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D3D42-2E0F-4484-98A6-D538163D6F4F}"/>
              </a:ext>
            </a:extLst>
          </p:cNvPr>
          <p:cNvSpPr>
            <a:spLocks noGrp="1"/>
          </p:cNvSpPr>
          <p:nvPr>
            <p:ph type="dt" sz="half" idx="10"/>
          </p:nvPr>
        </p:nvSpPr>
        <p:spPr/>
        <p:txBody>
          <a:bodyPr/>
          <a:lstStyle/>
          <a:p>
            <a:fld id="{50111CA2-D868-4FAC-936A-F717AAE331EF}" type="datetimeFigureOut">
              <a:rPr lang="en-US" smtClean="0"/>
              <a:t>10/5/2018</a:t>
            </a:fld>
            <a:endParaRPr lang="en-US"/>
          </a:p>
        </p:txBody>
      </p:sp>
      <p:sp>
        <p:nvSpPr>
          <p:cNvPr id="5" name="Footer Placeholder 4">
            <a:extLst>
              <a:ext uri="{FF2B5EF4-FFF2-40B4-BE49-F238E27FC236}">
                <a16:creationId xmlns:a16="http://schemas.microsoft.com/office/drawing/2014/main" id="{96C0F246-7723-4502-BF94-3FAF5BD8C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49A07-8387-4561-A009-BAA601B4D506}"/>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2840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9836-2A4C-413B-93CE-40B819DAD6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3790A8-AB8E-4B32-9A96-D79ED0EFA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5B58D8-C8BD-4EF7-A23D-A5A8A3B17192}"/>
              </a:ext>
            </a:extLst>
          </p:cNvPr>
          <p:cNvSpPr>
            <a:spLocks noGrp="1"/>
          </p:cNvSpPr>
          <p:nvPr>
            <p:ph type="dt" sz="half" idx="10"/>
          </p:nvPr>
        </p:nvSpPr>
        <p:spPr/>
        <p:txBody>
          <a:bodyPr/>
          <a:lstStyle/>
          <a:p>
            <a:fld id="{50111CA2-D868-4FAC-936A-F717AAE331EF}" type="datetimeFigureOut">
              <a:rPr lang="en-US" smtClean="0"/>
              <a:t>10/5/2018</a:t>
            </a:fld>
            <a:endParaRPr lang="en-US"/>
          </a:p>
        </p:txBody>
      </p:sp>
      <p:sp>
        <p:nvSpPr>
          <p:cNvPr id="5" name="Footer Placeholder 4">
            <a:extLst>
              <a:ext uri="{FF2B5EF4-FFF2-40B4-BE49-F238E27FC236}">
                <a16:creationId xmlns:a16="http://schemas.microsoft.com/office/drawing/2014/main" id="{6062B001-3C41-4244-AC2B-EC6C2F45E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CD2A6-8996-4792-9F71-8407E5B8EC8D}"/>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208443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2C26-712A-4E68-B31E-FAFFF34CF7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4D5151-9313-4E23-8A52-C76975A244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2EC2E2-5067-4C6F-BB83-FAC15576EB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0D5690-D6BE-4283-9414-B6063C5EF5D5}"/>
              </a:ext>
            </a:extLst>
          </p:cNvPr>
          <p:cNvSpPr>
            <a:spLocks noGrp="1"/>
          </p:cNvSpPr>
          <p:nvPr>
            <p:ph type="dt" sz="half" idx="10"/>
          </p:nvPr>
        </p:nvSpPr>
        <p:spPr/>
        <p:txBody>
          <a:bodyPr/>
          <a:lstStyle/>
          <a:p>
            <a:fld id="{50111CA2-D868-4FAC-936A-F717AAE331EF}" type="datetimeFigureOut">
              <a:rPr lang="en-US" smtClean="0"/>
              <a:t>10/5/2018</a:t>
            </a:fld>
            <a:endParaRPr lang="en-US"/>
          </a:p>
        </p:txBody>
      </p:sp>
      <p:sp>
        <p:nvSpPr>
          <p:cNvPr id="6" name="Footer Placeholder 5">
            <a:extLst>
              <a:ext uri="{FF2B5EF4-FFF2-40B4-BE49-F238E27FC236}">
                <a16:creationId xmlns:a16="http://schemas.microsoft.com/office/drawing/2014/main" id="{21C12CBD-7DB2-4900-9C01-E01B67EFE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48640-4897-4BE7-9892-9BCF68D2344F}"/>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395247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733B-CBAF-4566-9B56-6B9499700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F2F53C-2E6F-4D8D-B24D-CD3931316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E73768-48BE-4EDB-9ABC-1A21F22F4F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70D681-62BC-42E1-914E-97BA6F31B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EE6B34-0A71-4A20-9C90-3A68BE59E5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266F42-25F5-421E-9761-1DB61795387E}"/>
              </a:ext>
            </a:extLst>
          </p:cNvPr>
          <p:cNvSpPr>
            <a:spLocks noGrp="1"/>
          </p:cNvSpPr>
          <p:nvPr>
            <p:ph type="dt" sz="half" idx="10"/>
          </p:nvPr>
        </p:nvSpPr>
        <p:spPr/>
        <p:txBody>
          <a:bodyPr/>
          <a:lstStyle/>
          <a:p>
            <a:fld id="{50111CA2-D868-4FAC-936A-F717AAE331EF}" type="datetimeFigureOut">
              <a:rPr lang="en-US" smtClean="0"/>
              <a:t>10/5/2018</a:t>
            </a:fld>
            <a:endParaRPr lang="en-US"/>
          </a:p>
        </p:txBody>
      </p:sp>
      <p:sp>
        <p:nvSpPr>
          <p:cNvPr id="8" name="Footer Placeholder 7">
            <a:extLst>
              <a:ext uri="{FF2B5EF4-FFF2-40B4-BE49-F238E27FC236}">
                <a16:creationId xmlns:a16="http://schemas.microsoft.com/office/drawing/2014/main" id="{0F646193-2A1D-41A8-85F9-19792ABDA7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DFE4D0-2958-4A72-B4B8-DCBDD41A076D}"/>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92011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6080-06AD-4AB3-B143-1FDDFF8051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118B3-BE04-43BE-831C-46049658EED4}"/>
              </a:ext>
            </a:extLst>
          </p:cNvPr>
          <p:cNvSpPr>
            <a:spLocks noGrp="1"/>
          </p:cNvSpPr>
          <p:nvPr>
            <p:ph type="dt" sz="half" idx="10"/>
          </p:nvPr>
        </p:nvSpPr>
        <p:spPr/>
        <p:txBody>
          <a:bodyPr/>
          <a:lstStyle/>
          <a:p>
            <a:fld id="{50111CA2-D868-4FAC-936A-F717AAE331EF}" type="datetimeFigureOut">
              <a:rPr lang="en-US" smtClean="0"/>
              <a:t>10/5/2018</a:t>
            </a:fld>
            <a:endParaRPr lang="en-US"/>
          </a:p>
        </p:txBody>
      </p:sp>
      <p:sp>
        <p:nvSpPr>
          <p:cNvPr id="4" name="Footer Placeholder 3">
            <a:extLst>
              <a:ext uri="{FF2B5EF4-FFF2-40B4-BE49-F238E27FC236}">
                <a16:creationId xmlns:a16="http://schemas.microsoft.com/office/drawing/2014/main" id="{D6144E18-6532-4E0C-995D-59C4C67E0D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EA5C14-9D75-47F4-9EFC-4771ACDD1DD1}"/>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89400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EDFBFF-0EA8-4368-8F20-E5B019C35CF5}"/>
              </a:ext>
            </a:extLst>
          </p:cNvPr>
          <p:cNvSpPr>
            <a:spLocks noGrp="1"/>
          </p:cNvSpPr>
          <p:nvPr>
            <p:ph type="dt" sz="half" idx="10"/>
          </p:nvPr>
        </p:nvSpPr>
        <p:spPr/>
        <p:txBody>
          <a:bodyPr/>
          <a:lstStyle/>
          <a:p>
            <a:fld id="{50111CA2-D868-4FAC-936A-F717AAE331EF}" type="datetimeFigureOut">
              <a:rPr lang="en-US" smtClean="0"/>
              <a:t>10/5/2018</a:t>
            </a:fld>
            <a:endParaRPr lang="en-US"/>
          </a:p>
        </p:txBody>
      </p:sp>
      <p:sp>
        <p:nvSpPr>
          <p:cNvPr id="3" name="Footer Placeholder 2">
            <a:extLst>
              <a:ext uri="{FF2B5EF4-FFF2-40B4-BE49-F238E27FC236}">
                <a16:creationId xmlns:a16="http://schemas.microsoft.com/office/drawing/2014/main" id="{094A92CD-6AAB-4963-B965-4E3E93EFBB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2069FF-AF7A-44A4-85F8-55B83053FEA8}"/>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248339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4C2DA-CC46-4BA8-A3A3-F7ABC5F60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92F035-C1A5-48DE-93D9-97C7B9FEF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3242C5-0DF2-46F8-AD17-BD18F9706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57CF9F-3393-4B77-85EE-B5ABEDD2FD50}"/>
              </a:ext>
            </a:extLst>
          </p:cNvPr>
          <p:cNvSpPr>
            <a:spLocks noGrp="1"/>
          </p:cNvSpPr>
          <p:nvPr>
            <p:ph type="dt" sz="half" idx="10"/>
          </p:nvPr>
        </p:nvSpPr>
        <p:spPr/>
        <p:txBody>
          <a:bodyPr/>
          <a:lstStyle/>
          <a:p>
            <a:fld id="{50111CA2-D868-4FAC-936A-F717AAE331EF}" type="datetimeFigureOut">
              <a:rPr lang="en-US" smtClean="0"/>
              <a:t>10/5/2018</a:t>
            </a:fld>
            <a:endParaRPr lang="en-US"/>
          </a:p>
        </p:txBody>
      </p:sp>
      <p:sp>
        <p:nvSpPr>
          <p:cNvPr id="6" name="Footer Placeholder 5">
            <a:extLst>
              <a:ext uri="{FF2B5EF4-FFF2-40B4-BE49-F238E27FC236}">
                <a16:creationId xmlns:a16="http://schemas.microsoft.com/office/drawing/2014/main" id="{BDAA7901-468B-463F-8BF5-8A9C5A808F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3CBFC-91BE-433E-9DD9-792CA1E71EB1}"/>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3895698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76E3-8214-45EF-BE04-CC053D700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E598F1-72B2-4C5A-8C71-F069D2372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4EE0DA-C179-4F41-B6FA-F79063A8A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A0EBE0-9BEE-4E0F-81DA-7AD9BEAC68EA}"/>
              </a:ext>
            </a:extLst>
          </p:cNvPr>
          <p:cNvSpPr>
            <a:spLocks noGrp="1"/>
          </p:cNvSpPr>
          <p:nvPr>
            <p:ph type="dt" sz="half" idx="10"/>
          </p:nvPr>
        </p:nvSpPr>
        <p:spPr/>
        <p:txBody>
          <a:bodyPr/>
          <a:lstStyle/>
          <a:p>
            <a:fld id="{50111CA2-D868-4FAC-936A-F717AAE331EF}" type="datetimeFigureOut">
              <a:rPr lang="en-US" smtClean="0"/>
              <a:t>10/5/2018</a:t>
            </a:fld>
            <a:endParaRPr lang="en-US"/>
          </a:p>
        </p:txBody>
      </p:sp>
      <p:sp>
        <p:nvSpPr>
          <p:cNvPr id="6" name="Footer Placeholder 5">
            <a:extLst>
              <a:ext uri="{FF2B5EF4-FFF2-40B4-BE49-F238E27FC236}">
                <a16:creationId xmlns:a16="http://schemas.microsoft.com/office/drawing/2014/main" id="{A883225F-39E0-44CD-9388-15B3EDAF6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CE41D-F250-4E2F-81BA-8C246D08A8FD}"/>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201451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9A0D1F-BDA1-4509-B90A-F4915935DD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C785A8-E5A8-4600-B072-4E31B0E37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C0A1A-8D6C-48B0-AD6E-7CBE44C39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11CA2-D868-4FAC-936A-F717AAE331EF}" type="datetimeFigureOut">
              <a:rPr lang="en-US" smtClean="0"/>
              <a:t>10/5/2018</a:t>
            </a:fld>
            <a:endParaRPr lang="en-US"/>
          </a:p>
        </p:txBody>
      </p:sp>
      <p:sp>
        <p:nvSpPr>
          <p:cNvPr id="5" name="Footer Placeholder 4">
            <a:extLst>
              <a:ext uri="{FF2B5EF4-FFF2-40B4-BE49-F238E27FC236}">
                <a16:creationId xmlns:a16="http://schemas.microsoft.com/office/drawing/2014/main" id="{5B6ADDFC-A423-4B45-BEE1-F073B5F1F0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2BA733-F37F-4221-8618-8350E69E43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70FE1-C7C0-40B3-AD30-40CD7635C0AF}" type="slidenum">
              <a:rPr lang="en-US" smtClean="0"/>
              <a:t>‹#›</a:t>
            </a:fld>
            <a:endParaRPr lang="en-US"/>
          </a:p>
        </p:txBody>
      </p:sp>
    </p:spTree>
    <p:extLst>
      <p:ext uri="{BB962C8B-B14F-4D97-AF65-F5344CB8AC3E}">
        <p14:creationId xmlns:p14="http://schemas.microsoft.com/office/powerpoint/2010/main" val="56105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6C10-EA53-4E7B-8F15-793C8BA247A6}"/>
              </a:ext>
            </a:extLst>
          </p:cNvPr>
          <p:cNvSpPr>
            <a:spLocks noGrp="1"/>
          </p:cNvSpPr>
          <p:nvPr>
            <p:ph type="ctrTitle"/>
          </p:nvPr>
        </p:nvSpPr>
        <p:spPr/>
        <p:txBody>
          <a:bodyPr anchor="ctr">
            <a:normAutofit/>
          </a:bodyPr>
          <a:lstStyle/>
          <a:p>
            <a:r>
              <a:rPr lang="en-US" sz="4000" b="1" dirty="0"/>
              <a:t>Title proposal: </a:t>
            </a:r>
            <a:r>
              <a:rPr lang="en-US" sz="4000" b="1" dirty="0">
                <a:solidFill>
                  <a:srgbClr val="0070C0"/>
                </a:solidFill>
              </a:rPr>
              <a:t>Overlapped speech detection and speaker counting on variable frame lengths using deep learning</a:t>
            </a:r>
          </a:p>
        </p:txBody>
      </p:sp>
      <p:sp>
        <p:nvSpPr>
          <p:cNvPr id="3" name="Subtitle 2">
            <a:extLst>
              <a:ext uri="{FF2B5EF4-FFF2-40B4-BE49-F238E27FC236}">
                <a16:creationId xmlns:a16="http://schemas.microsoft.com/office/drawing/2014/main" id="{9CACF208-8F63-46EB-A313-4FC71C822C80}"/>
              </a:ext>
            </a:extLst>
          </p:cNvPr>
          <p:cNvSpPr>
            <a:spLocks noGrp="1"/>
          </p:cNvSpPr>
          <p:nvPr>
            <p:ph type="subTitle" idx="1"/>
          </p:nvPr>
        </p:nvSpPr>
        <p:spPr/>
        <p:txBody>
          <a:bodyPr/>
          <a:lstStyle/>
          <a:p>
            <a:r>
              <a:rPr lang="en-US" b="1" dirty="0"/>
              <a:t>For conference paper: </a:t>
            </a:r>
            <a:r>
              <a:rPr lang="en-US" dirty="0">
                <a:solidFill>
                  <a:srgbClr val="0070C0"/>
                </a:solidFill>
              </a:rPr>
              <a:t>“</a:t>
            </a:r>
            <a:r>
              <a:rPr lang="en-US" b="1" dirty="0">
                <a:solidFill>
                  <a:srgbClr val="0070C0"/>
                </a:solidFill>
              </a:rPr>
              <a:t>Speaker counting on variable frame lengths using deep learning</a:t>
            </a:r>
            <a:r>
              <a:rPr lang="en-US" dirty="0">
                <a:solidFill>
                  <a:srgbClr val="0070C0"/>
                </a:solidFill>
              </a:rPr>
              <a:t>”.</a:t>
            </a:r>
          </a:p>
        </p:txBody>
      </p:sp>
    </p:spTree>
    <p:extLst>
      <p:ext uri="{BB962C8B-B14F-4D97-AF65-F5344CB8AC3E}">
        <p14:creationId xmlns:p14="http://schemas.microsoft.com/office/powerpoint/2010/main" val="298454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3</a:t>
            </a:r>
          </a:p>
        </p:txBody>
      </p:sp>
    </p:spTree>
    <p:extLst>
      <p:ext uri="{BB962C8B-B14F-4D97-AF65-F5344CB8AC3E}">
        <p14:creationId xmlns:p14="http://schemas.microsoft.com/office/powerpoint/2010/main" val="2531141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30630"/>
            <a:ext cx="10515600" cy="793102"/>
          </a:xfrm>
        </p:spPr>
        <p:txBody>
          <a:bodyPr>
            <a:normAutofit/>
          </a:bodyPr>
          <a:lstStyle/>
          <a:p>
            <a:r>
              <a:rPr lang="en-US" sz="3200" b="1" dirty="0">
                <a:solidFill>
                  <a:srgbClr val="0070C0"/>
                </a:solidFill>
              </a:rPr>
              <a:t>Pattern recognition and statistical inference methods</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3806889"/>
            <a:ext cx="10515600" cy="2743438"/>
          </a:xfrm>
        </p:spPr>
        <p:txBody>
          <a:bodyPr anchor="ctr">
            <a:normAutofit/>
          </a:bodyPr>
          <a:lstStyle/>
          <a:p>
            <a:pPr marL="457200" indent="-457200" algn="just">
              <a:buFont typeface="+mj-lt"/>
              <a:buAutoNum type="arabicPeriod"/>
            </a:pPr>
            <a:r>
              <a:rPr lang="en-US" sz="2400" dirty="0"/>
              <a:t>Mention the idea behind the algorithm presented at </a:t>
            </a:r>
            <a:r>
              <a:rPr lang="en-US" sz="2400" dirty="0" err="1"/>
              <a:t>Interspeech</a:t>
            </a:r>
            <a:r>
              <a:rPr lang="en-US" sz="2400" dirty="0"/>
              <a:t>: as speaker count grows, the signal becomes gradually more distanced from a set single speaker references.</a:t>
            </a:r>
          </a:p>
          <a:p>
            <a:pPr marL="457200" indent="-457200" algn="just">
              <a:buFont typeface="+mj-lt"/>
              <a:buAutoNum type="arabicPeriod"/>
            </a:pPr>
            <a:r>
              <a:rPr lang="en-US" sz="2400" dirty="0"/>
              <a:t>Briefly describe the algorithm.</a:t>
            </a:r>
          </a:p>
          <a:p>
            <a:pPr marL="457200" indent="-457200" algn="just">
              <a:buFont typeface="+mj-lt"/>
              <a:buAutoNum type="arabicPeriod"/>
            </a:pPr>
            <a:r>
              <a:rPr lang="en-US" sz="2400" dirty="0"/>
              <a:t>Present reasons that made us move towards deep learning approach: speed, we needed better performance on shorter durations.</a:t>
            </a:r>
          </a:p>
        </p:txBody>
      </p:sp>
      <p:pic>
        <p:nvPicPr>
          <p:cNvPr id="4" name="Picture 3">
            <a:extLst>
              <a:ext uri="{FF2B5EF4-FFF2-40B4-BE49-F238E27FC236}">
                <a16:creationId xmlns:a16="http://schemas.microsoft.com/office/drawing/2014/main" id="{BB064F1E-CB03-461D-882D-45268EE01E0B}"/>
              </a:ext>
            </a:extLst>
          </p:cNvPr>
          <p:cNvPicPr>
            <a:picLocks noChangeAspect="1"/>
          </p:cNvPicPr>
          <p:nvPr/>
        </p:nvPicPr>
        <p:blipFill>
          <a:blip r:embed="rId2"/>
          <a:stretch>
            <a:fillRect/>
          </a:stretch>
        </p:blipFill>
        <p:spPr>
          <a:xfrm>
            <a:off x="1566279" y="923732"/>
            <a:ext cx="9059441" cy="2743438"/>
          </a:xfrm>
          <a:prstGeom prst="rect">
            <a:avLst/>
          </a:prstGeom>
        </p:spPr>
      </p:pic>
    </p:spTree>
    <p:extLst>
      <p:ext uri="{BB962C8B-B14F-4D97-AF65-F5344CB8AC3E}">
        <p14:creationId xmlns:p14="http://schemas.microsoft.com/office/powerpoint/2010/main" val="282848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4</a:t>
            </a:r>
          </a:p>
        </p:txBody>
      </p:sp>
    </p:spTree>
    <p:extLst>
      <p:ext uri="{BB962C8B-B14F-4D97-AF65-F5344CB8AC3E}">
        <p14:creationId xmlns:p14="http://schemas.microsoft.com/office/powerpoint/2010/main" val="360374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r>
              <a:rPr lang="en-US" sz="2800" b="1" dirty="0">
                <a:solidFill>
                  <a:srgbClr val="0070C0"/>
                </a:solidFill>
              </a:rPr>
              <a:t>Dataset creation: corpus, annotating frames, frame &amp; count selection</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1045030"/>
            <a:ext cx="10515600" cy="5421182"/>
          </a:xfrm>
        </p:spPr>
        <p:txBody>
          <a:bodyPr anchor="ctr">
            <a:normAutofit/>
          </a:bodyPr>
          <a:lstStyle/>
          <a:p>
            <a:pPr marL="457200" indent="-457200" algn="just">
              <a:buFont typeface="+mj-lt"/>
              <a:buAutoNum type="arabicPeriod"/>
            </a:pPr>
            <a:r>
              <a:rPr lang="en-US" sz="2400" dirty="0"/>
              <a:t>Claim that in order for the DNN to be trainable, the overlapped speech frames need to be tagged perfectly and present reasoning.</a:t>
            </a:r>
          </a:p>
          <a:p>
            <a:pPr marL="457200" indent="-457200" algn="just">
              <a:buFont typeface="+mj-lt"/>
              <a:buAutoNum type="arabicPeriod"/>
            </a:pPr>
            <a:r>
              <a:rPr lang="en-US" sz="2400" dirty="0"/>
              <a:t>Describe how the annotation using </a:t>
            </a:r>
            <a:r>
              <a:rPr lang="en-US" sz="2400" dirty="0" err="1"/>
              <a:t>Voicebox’s</a:t>
            </a:r>
            <a:r>
              <a:rPr lang="en-US" sz="2400" dirty="0"/>
              <a:t> VADSOHN was done.</a:t>
            </a:r>
          </a:p>
          <a:p>
            <a:pPr marL="457200" indent="-457200" algn="just">
              <a:buFont typeface="+mj-lt"/>
              <a:buAutoNum type="arabicPeriod"/>
            </a:pPr>
            <a:r>
              <a:rPr lang="en-US" sz="2400" dirty="0"/>
              <a:t>Describe the speech mixing process. Comment on the possibility of using a room impulse response for adding n-</a:t>
            </a:r>
            <a:r>
              <a:rPr lang="en-US" sz="2400" dirty="0" err="1"/>
              <a:t>th</a:t>
            </a:r>
            <a:r>
              <a:rPr lang="en-US" sz="2400" dirty="0"/>
              <a:t> order reverberations.</a:t>
            </a:r>
          </a:p>
          <a:p>
            <a:pPr marL="457200" indent="-457200" algn="just">
              <a:buFont typeface="+mj-lt"/>
              <a:buAutoNum type="arabicPeriod"/>
            </a:pPr>
            <a:r>
              <a:rPr lang="en-US" sz="2400" dirty="0"/>
              <a:t>Mention that for </a:t>
            </a:r>
            <a:r>
              <a:rPr lang="en-US" sz="2400" dirty="0" err="1"/>
              <a:t>Interspeech</a:t>
            </a:r>
            <a:r>
              <a:rPr lang="en-US" sz="2400" dirty="0"/>
              <a:t> 2017 we used our own speaker database with only male speakers and that for current updated experiments, we are using </a:t>
            </a:r>
            <a:r>
              <a:rPr lang="en-US" sz="2400" dirty="0" err="1"/>
              <a:t>Librispeech</a:t>
            </a:r>
            <a:r>
              <a:rPr lang="en-US" sz="2400" dirty="0"/>
              <a:t>. Highlight that results are similar since the system should be language agnostic. Comment on combining male and female voices in the current experiment.</a:t>
            </a:r>
          </a:p>
          <a:p>
            <a:pPr marL="457200" indent="-457200" algn="just">
              <a:buFont typeface="+mj-lt"/>
              <a:buAutoNum type="arabicPeriod"/>
            </a:pPr>
            <a:r>
              <a:rPr lang="en-US" sz="2400" dirty="0"/>
              <a:t>Describe why we stopped at 1000ms (or 2000ms if we can run that). Show a histogram with continuous speech durations per entire </a:t>
            </a:r>
            <a:r>
              <a:rPr lang="en-US" sz="2400" dirty="0" err="1"/>
              <a:t>Librispeech</a:t>
            </a:r>
            <a:r>
              <a:rPr lang="en-US" sz="2400" dirty="0"/>
              <a:t> dev corpus and highlight that 1 second is on the high-end. Also mention that practical restrictions impose a timeframe as low as possible.</a:t>
            </a:r>
          </a:p>
        </p:txBody>
      </p:sp>
    </p:spTree>
    <p:extLst>
      <p:ext uri="{BB962C8B-B14F-4D97-AF65-F5344CB8AC3E}">
        <p14:creationId xmlns:p14="http://schemas.microsoft.com/office/powerpoint/2010/main" val="2050520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29125"/>
            <a:ext cx="10515600" cy="651912"/>
          </a:xfrm>
        </p:spPr>
        <p:txBody>
          <a:bodyPr>
            <a:normAutofit/>
          </a:bodyPr>
          <a:lstStyle/>
          <a:p>
            <a:pPr algn="ctr"/>
            <a:r>
              <a:rPr lang="en-US" sz="2800" b="1" dirty="0">
                <a:solidFill>
                  <a:schemeClr val="accent1"/>
                </a:solidFill>
              </a:rPr>
              <a:t>Data annotation diagram</a:t>
            </a:r>
          </a:p>
        </p:txBody>
      </p:sp>
      <p:sp>
        <p:nvSpPr>
          <p:cNvPr id="5" name="Content Placeholder 4">
            <a:extLst>
              <a:ext uri="{FF2B5EF4-FFF2-40B4-BE49-F238E27FC236}">
                <a16:creationId xmlns:a16="http://schemas.microsoft.com/office/drawing/2014/main" id="{3CF3BE37-3D71-4752-8112-5D941ED19D53}"/>
              </a:ext>
            </a:extLst>
          </p:cNvPr>
          <p:cNvSpPr>
            <a:spLocks noGrp="1"/>
          </p:cNvSpPr>
          <p:nvPr>
            <p:ph idx="1"/>
          </p:nvPr>
        </p:nvSpPr>
        <p:spPr>
          <a:xfrm>
            <a:off x="838200" y="4385387"/>
            <a:ext cx="10515600" cy="2239348"/>
          </a:xfrm>
        </p:spPr>
        <p:txBody>
          <a:bodyPr>
            <a:normAutofit fontScale="92500" lnSpcReduction="10000"/>
          </a:bodyPr>
          <a:lstStyle/>
          <a:p>
            <a:pPr algn="just"/>
            <a:r>
              <a:rPr lang="en-US" sz="2400" dirty="0"/>
              <a:t>Comment that the main objective is to make sure that frames selected for mixtures do not contain silence periods.</a:t>
            </a:r>
          </a:p>
          <a:p>
            <a:pPr algn="just"/>
            <a:r>
              <a:rPr lang="en-US" sz="2400" dirty="0"/>
              <a:t>We are not using reverberation, like room impulse models, and we could speculate that room impulse might shift numerical properties of the resulted signal, making it easier for the model to detect specifics of overlapped speech.</a:t>
            </a:r>
          </a:p>
          <a:p>
            <a:pPr algn="just"/>
            <a:r>
              <a:rPr lang="en-US" sz="2400" dirty="0"/>
              <a:t>Comment that this strategy limits the frame duration to a size given by the longest words in a language.</a:t>
            </a:r>
          </a:p>
          <a:p>
            <a:pPr algn="just"/>
            <a:endParaRPr lang="en-US" sz="2400" dirty="0"/>
          </a:p>
        </p:txBody>
      </p:sp>
      <p:pic>
        <p:nvPicPr>
          <p:cNvPr id="4" name="Picture 3">
            <a:extLst>
              <a:ext uri="{FF2B5EF4-FFF2-40B4-BE49-F238E27FC236}">
                <a16:creationId xmlns:a16="http://schemas.microsoft.com/office/drawing/2014/main" id="{52A21D37-5FC0-4D6C-9E1E-2274DAE65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620" y="881946"/>
            <a:ext cx="8984759" cy="3162574"/>
          </a:xfrm>
          <a:prstGeom prst="rect">
            <a:avLst/>
          </a:prstGeom>
        </p:spPr>
      </p:pic>
    </p:spTree>
    <p:extLst>
      <p:ext uri="{BB962C8B-B14F-4D97-AF65-F5344CB8AC3E}">
        <p14:creationId xmlns:p14="http://schemas.microsoft.com/office/powerpoint/2010/main" val="1569115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29125"/>
            <a:ext cx="10515600" cy="651912"/>
          </a:xfrm>
        </p:spPr>
        <p:txBody>
          <a:bodyPr>
            <a:normAutofit/>
          </a:bodyPr>
          <a:lstStyle/>
          <a:p>
            <a:r>
              <a:rPr lang="en-US" sz="2800" b="1" dirty="0">
                <a:solidFill>
                  <a:srgbClr val="FF0000"/>
                </a:solidFill>
              </a:rPr>
              <a:t>Word duration histogram</a:t>
            </a:r>
          </a:p>
        </p:txBody>
      </p:sp>
      <p:sp>
        <p:nvSpPr>
          <p:cNvPr id="5" name="Content Placeholder 4">
            <a:extLst>
              <a:ext uri="{FF2B5EF4-FFF2-40B4-BE49-F238E27FC236}">
                <a16:creationId xmlns:a16="http://schemas.microsoft.com/office/drawing/2014/main" id="{3CF3BE37-3D71-4752-8112-5D941ED19D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557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5</a:t>
            </a:r>
          </a:p>
        </p:txBody>
      </p:sp>
    </p:spTree>
    <p:extLst>
      <p:ext uri="{BB962C8B-B14F-4D97-AF65-F5344CB8AC3E}">
        <p14:creationId xmlns:p14="http://schemas.microsoft.com/office/powerpoint/2010/main" val="3367270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r>
              <a:rPr lang="en-US" sz="3600" b="1" dirty="0">
                <a:solidFill>
                  <a:srgbClr val="0070C0"/>
                </a:solidFill>
              </a:rPr>
              <a:t>Feature set selection: intuition discussion per feature</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1045030"/>
            <a:ext cx="10515600" cy="5421182"/>
          </a:xfrm>
        </p:spPr>
        <p:txBody>
          <a:bodyPr anchor="ctr">
            <a:normAutofit lnSpcReduction="10000"/>
          </a:bodyPr>
          <a:lstStyle/>
          <a:p>
            <a:pPr marL="457200" indent="-457200" algn="just">
              <a:buFont typeface="+mj-lt"/>
              <a:buAutoNum type="arabicPeriod"/>
            </a:pPr>
            <a:r>
              <a:rPr lang="en-US" sz="2400" dirty="0"/>
              <a:t>Comment on each feature:</a:t>
            </a:r>
          </a:p>
          <a:p>
            <a:pPr lvl="1" algn="just"/>
            <a:r>
              <a:rPr lang="en-US" sz="2000" b="1" dirty="0">
                <a:solidFill>
                  <a:srgbClr val="0070C0"/>
                </a:solidFill>
              </a:rPr>
              <a:t>Unprocessed signal: </a:t>
            </a:r>
            <a:r>
              <a:rPr lang="en-US" sz="2000" dirty="0"/>
              <a:t>carries maximum quantity of information but due to its properties can create a huge amount of local minima and it is impractical.</a:t>
            </a:r>
          </a:p>
          <a:p>
            <a:pPr lvl="1" algn="just"/>
            <a:r>
              <a:rPr lang="en-US" sz="2000" b="1" dirty="0">
                <a:solidFill>
                  <a:srgbClr val="0070C0"/>
                </a:solidFill>
              </a:rPr>
              <a:t>Signal envelope using Hilbert transform: </a:t>
            </a:r>
            <a:r>
              <a:rPr lang="en-US" sz="2000" dirty="0"/>
              <a:t>reduces the amount of local minima. We expect the envelope to be more bound to the higher signal power values when increasing speaker count.</a:t>
            </a:r>
          </a:p>
          <a:p>
            <a:pPr lvl="1" algn="just"/>
            <a:r>
              <a:rPr lang="en-US" sz="2000" b="1" dirty="0">
                <a:solidFill>
                  <a:srgbClr val="0070C0"/>
                </a:solidFill>
              </a:rPr>
              <a:t>Signal histogram: </a:t>
            </a:r>
            <a:r>
              <a:rPr lang="en-US" sz="2000" dirty="0"/>
              <a:t>we expect higher power when speaker count grows.</a:t>
            </a:r>
          </a:p>
          <a:p>
            <a:pPr lvl="1" algn="just"/>
            <a:r>
              <a:rPr lang="en-US" sz="2000" b="1" dirty="0">
                <a:solidFill>
                  <a:srgbClr val="0070C0"/>
                </a:solidFill>
              </a:rPr>
              <a:t>Signal’s frequency spectrum: </a:t>
            </a:r>
            <a:r>
              <a:rPr lang="en-US" sz="2000" dirty="0"/>
              <a:t>carries a high amount of information. We expect more “dense” spectrums as the speaker count increases.</a:t>
            </a:r>
          </a:p>
          <a:p>
            <a:pPr lvl="1" algn="just"/>
            <a:r>
              <a:rPr lang="en-US" sz="2000" b="1" dirty="0">
                <a:solidFill>
                  <a:srgbClr val="0070C0"/>
                </a:solidFill>
              </a:rPr>
              <a:t>Spectrogram: </a:t>
            </a:r>
            <a:r>
              <a:rPr lang="en-US" sz="2000" dirty="0"/>
              <a:t>adds time information. We expect a denser spectrogram with speaker count. Exemplify how it’s being used as a gold input in many speech processing systems: </a:t>
            </a:r>
            <a:r>
              <a:rPr lang="en-US" sz="2000" dirty="0" err="1"/>
              <a:t>DeepSpeech</a:t>
            </a:r>
            <a:r>
              <a:rPr lang="en-US" sz="2000" dirty="0"/>
              <a:t>, </a:t>
            </a:r>
            <a:r>
              <a:rPr lang="en-US" sz="2000" dirty="0" err="1"/>
              <a:t>Wavenet</a:t>
            </a:r>
            <a:r>
              <a:rPr lang="en-US" sz="2000" dirty="0"/>
              <a:t>, etc.</a:t>
            </a:r>
          </a:p>
          <a:p>
            <a:pPr lvl="1" algn="just"/>
            <a:r>
              <a:rPr lang="en-US" sz="2000" b="1" dirty="0">
                <a:solidFill>
                  <a:srgbClr val="0070C0"/>
                </a:solidFill>
              </a:rPr>
              <a:t>MFCC: </a:t>
            </a:r>
            <a:r>
              <a:rPr lang="en-US" sz="2000" dirty="0"/>
              <a:t>current research still uses them. We discovered MFCC’s to be particularly good at preserving the quantity of information that we can use for classification, in a reduced number of features (e.g. compare MFCC vs Spectrogram performance).</a:t>
            </a:r>
          </a:p>
          <a:p>
            <a:pPr marL="514350" indent="-514350" algn="just">
              <a:buFont typeface="+mj-lt"/>
              <a:buAutoNum type="arabicPeriod"/>
            </a:pPr>
            <a:r>
              <a:rPr lang="en-US" sz="2400" dirty="0"/>
              <a:t>Show a picture with 1, 2 and 4 competing speakers with envelopes, spectrograms side by side, for 500ms or 1000ms frame.</a:t>
            </a:r>
          </a:p>
        </p:txBody>
      </p:sp>
    </p:spTree>
    <p:extLst>
      <p:ext uri="{BB962C8B-B14F-4D97-AF65-F5344CB8AC3E}">
        <p14:creationId xmlns:p14="http://schemas.microsoft.com/office/powerpoint/2010/main" val="397049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29125"/>
            <a:ext cx="10515600" cy="651912"/>
          </a:xfrm>
        </p:spPr>
        <p:txBody>
          <a:bodyPr>
            <a:normAutofit/>
          </a:bodyPr>
          <a:lstStyle/>
          <a:p>
            <a:r>
              <a:rPr lang="en-US" sz="2800" b="1" dirty="0">
                <a:solidFill>
                  <a:srgbClr val="FF0000"/>
                </a:solidFill>
              </a:rPr>
              <a:t>Feature representation picture</a:t>
            </a:r>
          </a:p>
        </p:txBody>
      </p:sp>
      <p:sp>
        <p:nvSpPr>
          <p:cNvPr id="5" name="Content Placeholder 4">
            <a:extLst>
              <a:ext uri="{FF2B5EF4-FFF2-40B4-BE49-F238E27FC236}">
                <a16:creationId xmlns:a16="http://schemas.microsoft.com/office/drawing/2014/main" id="{3CF3BE37-3D71-4752-8112-5D941ED19D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5821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6</a:t>
            </a:r>
          </a:p>
        </p:txBody>
      </p:sp>
    </p:spTree>
    <p:extLst>
      <p:ext uri="{BB962C8B-B14F-4D97-AF65-F5344CB8AC3E}">
        <p14:creationId xmlns:p14="http://schemas.microsoft.com/office/powerpoint/2010/main" val="3905741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p:txBody>
          <a:bodyPr/>
          <a:lstStyle/>
          <a:p>
            <a:r>
              <a:rPr lang="en-US" b="1" dirty="0">
                <a:solidFill>
                  <a:srgbClr val="0070C0"/>
                </a:solidFill>
              </a:rPr>
              <a:t>Table of contents</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p:txBody>
          <a:bodyPr>
            <a:normAutofit fontScale="92500"/>
          </a:bodyPr>
          <a:lstStyle/>
          <a:p>
            <a:pPr marL="514350" indent="-514350">
              <a:buFont typeface="+mj-lt"/>
              <a:buAutoNum type="arabicPeriod"/>
            </a:pPr>
            <a:r>
              <a:rPr lang="en-US" dirty="0"/>
              <a:t>Introduction</a:t>
            </a:r>
          </a:p>
          <a:p>
            <a:pPr marL="514350" indent="-514350">
              <a:buFont typeface="+mj-lt"/>
              <a:buAutoNum type="arabicPeriod"/>
            </a:pPr>
            <a:r>
              <a:rPr lang="en-US" dirty="0"/>
              <a:t>Human listeners experiments description and conclusions</a:t>
            </a:r>
          </a:p>
          <a:p>
            <a:pPr marL="514350" indent="-514350">
              <a:buFont typeface="+mj-lt"/>
              <a:buAutoNum type="arabicPeriod"/>
            </a:pPr>
            <a:r>
              <a:rPr lang="en-US" dirty="0"/>
              <a:t>Pattern recognition and statistical inference methods</a:t>
            </a:r>
          </a:p>
          <a:p>
            <a:pPr marL="514350" indent="-514350">
              <a:buFont typeface="+mj-lt"/>
              <a:buAutoNum type="arabicPeriod"/>
            </a:pPr>
            <a:r>
              <a:rPr lang="en-US" dirty="0"/>
              <a:t>Dataset creation: corpus, annotating frames, frame &amp; count selection</a:t>
            </a:r>
          </a:p>
          <a:p>
            <a:pPr marL="514350" indent="-514350">
              <a:buFont typeface="+mj-lt"/>
              <a:buAutoNum type="arabicPeriod"/>
            </a:pPr>
            <a:r>
              <a:rPr lang="en-US" dirty="0"/>
              <a:t>Feature set selection: intuition discussion per feature</a:t>
            </a:r>
          </a:p>
          <a:p>
            <a:pPr marL="514350" indent="-514350">
              <a:buFont typeface="+mj-lt"/>
              <a:buAutoNum type="arabicPeriod"/>
            </a:pPr>
            <a:r>
              <a:rPr lang="en-US" dirty="0"/>
              <a:t>DNN architectures</a:t>
            </a:r>
          </a:p>
          <a:p>
            <a:pPr marL="514350" indent="-514350">
              <a:buFont typeface="+mj-lt"/>
              <a:buAutoNum type="arabicPeriod"/>
            </a:pPr>
            <a:r>
              <a:rPr lang="en-US" dirty="0"/>
              <a:t>Training process</a:t>
            </a:r>
          </a:p>
          <a:p>
            <a:pPr marL="514350" indent="-514350">
              <a:buFont typeface="+mj-lt"/>
              <a:buAutoNum type="arabicPeriod"/>
            </a:pPr>
            <a:r>
              <a:rPr lang="en-US" dirty="0"/>
              <a:t>Inference results</a:t>
            </a:r>
          </a:p>
          <a:p>
            <a:pPr marL="514350" indent="-514350">
              <a:buFont typeface="+mj-lt"/>
              <a:buAutoNum type="arabicPeriod"/>
            </a:pPr>
            <a:r>
              <a:rPr lang="en-US" dirty="0"/>
              <a:t>Conclusions</a:t>
            </a:r>
          </a:p>
        </p:txBody>
      </p:sp>
    </p:spTree>
    <p:extLst>
      <p:ext uri="{BB962C8B-B14F-4D97-AF65-F5344CB8AC3E}">
        <p14:creationId xmlns:p14="http://schemas.microsoft.com/office/powerpoint/2010/main" val="9740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r>
              <a:rPr lang="en-US" sz="2800" b="1" dirty="0">
                <a:solidFill>
                  <a:srgbClr val="0070C0"/>
                </a:solidFill>
              </a:rPr>
              <a:t>DNN Architecture </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1045030"/>
            <a:ext cx="10515600" cy="5421182"/>
          </a:xfrm>
        </p:spPr>
        <p:txBody>
          <a:bodyPr anchor="ctr">
            <a:normAutofit/>
          </a:bodyPr>
          <a:lstStyle/>
          <a:p>
            <a:pPr algn="just"/>
            <a:r>
              <a:rPr lang="en-US" sz="2400" dirty="0"/>
              <a:t>Comment on why not LSTM designs. LSTM is good for sequences but we speculate that each input sample should be treated independently and we should maximize model performance for this case. We speculate that an LSTM can tie the performance not just to the phonetic characteristics of a language, but to its syntax, grammar and semantics.</a:t>
            </a:r>
          </a:p>
          <a:p>
            <a:pPr algn="just"/>
            <a:r>
              <a:rPr lang="en-US" sz="2400" dirty="0"/>
              <a:t>Describe Deep Speech 2, </a:t>
            </a:r>
            <a:r>
              <a:rPr lang="en-US" sz="2400" dirty="0" err="1"/>
              <a:t>Wavenet</a:t>
            </a:r>
            <a:r>
              <a:rPr lang="en-US" sz="2400" dirty="0"/>
              <a:t> and existing work that advocates for the use of CNN’s with speech signals.</a:t>
            </a:r>
          </a:p>
          <a:p>
            <a:pPr algn="just"/>
            <a:r>
              <a:rPr lang="en-US" sz="2400" dirty="0"/>
              <a:t>Explain that intuitively, the spectrogram can be analyzed as an image which is more suitable for 2D CNN’s.</a:t>
            </a:r>
          </a:p>
          <a:p>
            <a:pPr algn="just"/>
            <a:r>
              <a:rPr lang="en-US" sz="2400" b="1" dirty="0">
                <a:solidFill>
                  <a:srgbClr val="FF0000"/>
                </a:solidFill>
              </a:rPr>
              <a:t>TODO: </a:t>
            </a:r>
            <a:r>
              <a:rPr lang="en-US" sz="2400" dirty="0"/>
              <a:t>study if LSTM’s bring additional difficulties (e.g. is attention beneficial for this task, can LSTM’s operate with 2D input, etc.)</a:t>
            </a:r>
          </a:p>
        </p:txBody>
      </p:sp>
    </p:spTree>
    <p:extLst>
      <p:ext uri="{BB962C8B-B14F-4D97-AF65-F5344CB8AC3E}">
        <p14:creationId xmlns:p14="http://schemas.microsoft.com/office/powerpoint/2010/main" val="3219887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6690048" y="29125"/>
            <a:ext cx="4663751" cy="651912"/>
          </a:xfrm>
        </p:spPr>
        <p:txBody>
          <a:bodyPr>
            <a:normAutofit/>
          </a:bodyPr>
          <a:lstStyle/>
          <a:p>
            <a:pPr algn="r"/>
            <a:r>
              <a:rPr lang="en-US" sz="2800" b="1" dirty="0">
                <a:solidFill>
                  <a:schemeClr val="accent1"/>
                </a:solidFill>
              </a:rPr>
              <a:t>DNN Architecture Diagram</a:t>
            </a:r>
          </a:p>
        </p:txBody>
      </p:sp>
      <p:sp>
        <p:nvSpPr>
          <p:cNvPr id="5" name="Content Placeholder 4">
            <a:extLst>
              <a:ext uri="{FF2B5EF4-FFF2-40B4-BE49-F238E27FC236}">
                <a16:creationId xmlns:a16="http://schemas.microsoft.com/office/drawing/2014/main" id="{3CF3BE37-3D71-4752-8112-5D941ED19D53}"/>
              </a:ext>
            </a:extLst>
          </p:cNvPr>
          <p:cNvSpPr>
            <a:spLocks noGrp="1"/>
          </p:cNvSpPr>
          <p:nvPr>
            <p:ph idx="1"/>
          </p:nvPr>
        </p:nvSpPr>
        <p:spPr>
          <a:xfrm>
            <a:off x="684245" y="3470537"/>
            <a:ext cx="10669554" cy="2361303"/>
          </a:xfrm>
        </p:spPr>
        <p:txBody>
          <a:bodyPr>
            <a:normAutofit fontScale="92500" lnSpcReduction="10000"/>
          </a:bodyPr>
          <a:lstStyle/>
          <a:p>
            <a:pPr algn="just"/>
            <a:r>
              <a:rPr lang="en-US" dirty="0"/>
              <a:t>Comment on the 1D vs 2D convolutional layers, influenced by feature type.</a:t>
            </a:r>
          </a:p>
          <a:p>
            <a:pPr algn="just"/>
            <a:r>
              <a:rPr lang="en-US" dirty="0"/>
              <a:t>Explain the benefit of Max Pooling</a:t>
            </a:r>
          </a:p>
          <a:p>
            <a:pPr algn="just"/>
            <a:r>
              <a:rPr lang="en-US" dirty="0"/>
              <a:t>Explain the benefit of Batch Normalization</a:t>
            </a:r>
          </a:p>
          <a:p>
            <a:pPr algn="just"/>
            <a:r>
              <a:rPr lang="en-US" dirty="0"/>
              <a:t>Explain the benefit of Dropout</a:t>
            </a:r>
          </a:p>
          <a:p>
            <a:pPr algn="just"/>
            <a:r>
              <a:rPr lang="en-US" dirty="0"/>
              <a:t>Describe how the model was implemented.</a:t>
            </a:r>
          </a:p>
        </p:txBody>
      </p:sp>
      <p:sp>
        <p:nvSpPr>
          <p:cNvPr id="3" name="Rectangle 2">
            <a:extLst>
              <a:ext uri="{FF2B5EF4-FFF2-40B4-BE49-F238E27FC236}">
                <a16:creationId xmlns:a16="http://schemas.microsoft.com/office/drawing/2014/main" id="{3954139E-6F3E-4161-B617-824DB158E0C9}"/>
              </a:ext>
            </a:extLst>
          </p:cNvPr>
          <p:cNvSpPr/>
          <p:nvPr/>
        </p:nvSpPr>
        <p:spPr>
          <a:xfrm rot="16200000">
            <a:off x="-150845" y="1698661"/>
            <a:ext cx="2006082" cy="33590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 Layer</a:t>
            </a:r>
          </a:p>
        </p:txBody>
      </p:sp>
      <p:sp>
        <p:nvSpPr>
          <p:cNvPr id="6" name="Rectangle 5">
            <a:extLst>
              <a:ext uri="{FF2B5EF4-FFF2-40B4-BE49-F238E27FC236}">
                <a16:creationId xmlns:a16="http://schemas.microsoft.com/office/drawing/2014/main" id="{60B60A55-3664-4889-A139-B65B8B6A8DEE}"/>
              </a:ext>
            </a:extLst>
          </p:cNvPr>
          <p:cNvSpPr/>
          <p:nvPr/>
        </p:nvSpPr>
        <p:spPr>
          <a:xfrm rot="16200000">
            <a:off x="259702" y="1698661"/>
            <a:ext cx="2006082" cy="33590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 Pooling</a:t>
            </a:r>
          </a:p>
        </p:txBody>
      </p:sp>
      <p:sp>
        <p:nvSpPr>
          <p:cNvPr id="12" name="Rectangle 11">
            <a:extLst>
              <a:ext uri="{FF2B5EF4-FFF2-40B4-BE49-F238E27FC236}">
                <a16:creationId xmlns:a16="http://schemas.microsoft.com/office/drawing/2014/main" id="{F5969555-7F55-413C-B39F-7AB593A6AAE0}"/>
              </a:ext>
            </a:extLst>
          </p:cNvPr>
          <p:cNvSpPr/>
          <p:nvPr/>
        </p:nvSpPr>
        <p:spPr>
          <a:xfrm rot="16200000">
            <a:off x="2962274" y="1493289"/>
            <a:ext cx="2006082" cy="746644"/>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Convolutional Block</a:t>
            </a:r>
          </a:p>
        </p:txBody>
      </p:sp>
      <p:sp>
        <p:nvSpPr>
          <p:cNvPr id="13" name="Rectangle 12">
            <a:extLst>
              <a:ext uri="{FF2B5EF4-FFF2-40B4-BE49-F238E27FC236}">
                <a16:creationId xmlns:a16="http://schemas.microsoft.com/office/drawing/2014/main" id="{1B267D9D-0D1B-4562-8B02-082DF68F40B9}"/>
              </a:ext>
            </a:extLst>
          </p:cNvPr>
          <p:cNvSpPr/>
          <p:nvPr/>
        </p:nvSpPr>
        <p:spPr>
          <a:xfrm rot="16200000">
            <a:off x="670251" y="1698661"/>
            <a:ext cx="2006082" cy="33590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 Layer</a:t>
            </a:r>
          </a:p>
        </p:txBody>
      </p:sp>
      <p:sp>
        <p:nvSpPr>
          <p:cNvPr id="14" name="Rectangle 13">
            <a:extLst>
              <a:ext uri="{FF2B5EF4-FFF2-40B4-BE49-F238E27FC236}">
                <a16:creationId xmlns:a16="http://schemas.microsoft.com/office/drawing/2014/main" id="{54AB95E8-1980-4F99-9836-D8987009B309}"/>
              </a:ext>
            </a:extLst>
          </p:cNvPr>
          <p:cNvSpPr/>
          <p:nvPr/>
        </p:nvSpPr>
        <p:spPr>
          <a:xfrm rot="16200000">
            <a:off x="1080798" y="1698661"/>
            <a:ext cx="2006082" cy="33590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 Pooling</a:t>
            </a:r>
          </a:p>
        </p:txBody>
      </p:sp>
      <p:sp>
        <p:nvSpPr>
          <p:cNvPr id="15" name="Rectangle 14">
            <a:extLst>
              <a:ext uri="{FF2B5EF4-FFF2-40B4-BE49-F238E27FC236}">
                <a16:creationId xmlns:a16="http://schemas.microsoft.com/office/drawing/2014/main" id="{0343DFEF-9085-43BB-8F0E-D3B6689EB677}"/>
              </a:ext>
            </a:extLst>
          </p:cNvPr>
          <p:cNvSpPr/>
          <p:nvPr/>
        </p:nvSpPr>
        <p:spPr>
          <a:xfrm rot="16200000">
            <a:off x="1491345" y="1698661"/>
            <a:ext cx="2006082" cy="33590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 Layer</a:t>
            </a:r>
          </a:p>
        </p:txBody>
      </p:sp>
      <p:sp>
        <p:nvSpPr>
          <p:cNvPr id="16" name="Rectangle 15">
            <a:extLst>
              <a:ext uri="{FF2B5EF4-FFF2-40B4-BE49-F238E27FC236}">
                <a16:creationId xmlns:a16="http://schemas.microsoft.com/office/drawing/2014/main" id="{4B6E236E-52DE-45D9-B606-8C519B5A03DA}"/>
              </a:ext>
            </a:extLst>
          </p:cNvPr>
          <p:cNvSpPr/>
          <p:nvPr/>
        </p:nvSpPr>
        <p:spPr>
          <a:xfrm rot="16200000">
            <a:off x="1901892" y="1698661"/>
            <a:ext cx="2006082" cy="33590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 Pooling</a:t>
            </a:r>
          </a:p>
        </p:txBody>
      </p:sp>
      <p:sp>
        <p:nvSpPr>
          <p:cNvPr id="17" name="Rectangle 16">
            <a:extLst>
              <a:ext uri="{FF2B5EF4-FFF2-40B4-BE49-F238E27FC236}">
                <a16:creationId xmlns:a16="http://schemas.microsoft.com/office/drawing/2014/main" id="{CFE3AAE5-6309-492B-9543-7830D4AA481E}"/>
              </a:ext>
            </a:extLst>
          </p:cNvPr>
          <p:cNvSpPr/>
          <p:nvPr/>
        </p:nvSpPr>
        <p:spPr>
          <a:xfrm rot="16200000">
            <a:off x="4234347" y="1493289"/>
            <a:ext cx="2006082" cy="746644"/>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Convolutional Block</a:t>
            </a:r>
          </a:p>
        </p:txBody>
      </p:sp>
      <p:sp>
        <p:nvSpPr>
          <p:cNvPr id="18" name="Rectangle 17">
            <a:extLst>
              <a:ext uri="{FF2B5EF4-FFF2-40B4-BE49-F238E27FC236}">
                <a16:creationId xmlns:a16="http://schemas.microsoft.com/office/drawing/2014/main" id="{5E44540B-5A77-4E15-B0E8-19CD22A03AB7}"/>
              </a:ext>
            </a:extLst>
          </p:cNvPr>
          <p:cNvSpPr/>
          <p:nvPr/>
        </p:nvSpPr>
        <p:spPr>
          <a:xfrm rot="16200000">
            <a:off x="5695947" y="1493289"/>
            <a:ext cx="2006082" cy="746644"/>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Batch Normalization</a:t>
            </a:r>
          </a:p>
        </p:txBody>
      </p:sp>
      <p:sp>
        <p:nvSpPr>
          <p:cNvPr id="19" name="Rectangle 18">
            <a:extLst>
              <a:ext uri="{FF2B5EF4-FFF2-40B4-BE49-F238E27FC236}">
                <a16:creationId xmlns:a16="http://schemas.microsoft.com/office/drawing/2014/main" id="{18A790DD-F449-4EE2-B091-6ECA7E493C05}"/>
              </a:ext>
            </a:extLst>
          </p:cNvPr>
          <p:cNvSpPr/>
          <p:nvPr/>
        </p:nvSpPr>
        <p:spPr>
          <a:xfrm rot="16200000">
            <a:off x="4965147" y="1698660"/>
            <a:ext cx="2006082" cy="3359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Dropout</a:t>
            </a:r>
          </a:p>
        </p:txBody>
      </p:sp>
      <p:sp>
        <p:nvSpPr>
          <p:cNvPr id="20" name="Rectangle 19">
            <a:extLst>
              <a:ext uri="{FF2B5EF4-FFF2-40B4-BE49-F238E27FC236}">
                <a16:creationId xmlns:a16="http://schemas.microsoft.com/office/drawing/2014/main" id="{442F8139-78B8-470E-85BD-CFEF1481083E}"/>
              </a:ext>
            </a:extLst>
          </p:cNvPr>
          <p:cNvSpPr/>
          <p:nvPr/>
        </p:nvSpPr>
        <p:spPr>
          <a:xfrm rot="16200000">
            <a:off x="6644953" y="1698660"/>
            <a:ext cx="2006082" cy="33590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Layer</a:t>
            </a:r>
          </a:p>
        </p:txBody>
      </p:sp>
      <p:sp>
        <p:nvSpPr>
          <p:cNvPr id="21" name="Rectangle 20">
            <a:extLst>
              <a:ext uri="{FF2B5EF4-FFF2-40B4-BE49-F238E27FC236}">
                <a16:creationId xmlns:a16="http://schemas.microsoft.com/office/drawing/2014/main" id="{2746AA8C-A682-42C8-9129-16F2382E38CE}"/>
              </a:ext>
            </a:extLst>
          </p:cNvPr>
          <p:cNvSpPr/>
          <p:nvPr/>
        </p:nvSpPr>
        <p:spPr>
          <a:xfrm rot="16200000">
            <a:off x="7055500" y="1698660"/>
            <a:ext cx="2006082" cy="3359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Dropout</a:t>
            </a:r>
          </a:p>
        </p:txBody>
      </p:sp>
      <p:sp>
        <p:nvSpPr>
          <p:cNvPr id="22" name="Rectangle 21">
            <a:extLst>
              <a:ext uri="{FF2B5EF4-FFF2-40B4-BE49-F238E27FC236}">
                <a16:creationId xmlns:a16="http://schemas.microsoft.com/office/drawing/2014/main" id="{995D681B-5875-4A6C-A78F-8BE4E76E23CB}"/>
              </a:ext>
            </a:extLst>
          </p:cNvPr>
          <p:cNvSpPr/>
          <p:nvPr/>
        </p:nvSpPr>
        <p:spPr>
          <a:xfrm rot="16200000">
            <a:off x="7882809" y="1698660"/>
            <a:ext cx="2006082" cy="33590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Layer</a:t>
            </a:r>
          </a:p>
        </p:txBody>
      </p:sp>
      <p:sp>
        <p:nvSpPr>
          <p:cNvPr id="23" name="Rectangle 22">
            <a:extLst>
              <a:ext uri="{FF2B5EF4-FFF2-40B4-BE49-F238E27FC236}">
                <a16:creationId xmlns:a16="http://schemas.microsoft.com/office/drawing/2014/main" id="{1AEC4B66-E502-4CD8-886E-51DF5AAC857E}"/>
              </a:ext>
            </a:extLst>
          </p:cNvPr>
          <p:cNvSpPr/>
          <p:nvPr/>
        </p:nvSpPr>
        <p:spPr>
          <a:xfrm rot="16200000">
            <a:off x="8293356" y="1698660"/>
            <a:ext cx="2006082" cy="3359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Dropout</a:t>
            </a:r>
          </a:p>
        </p:txBody>
      </p:sp>
      <p:sp>
        <p:nvSpPr>
          <p:cNvPr id="24" name="Rectangle 23">
            <a:extLst>
              <a:ext uri="{FF2B5EF4-FFF2-40B4-BE49-F238E27FC236}">
                <a16:creationId xmlns:a16="http://schemas.microsoft.com/office/drawing/2014/main" id="{FCE5926F-806D-4038-996F-04E0B5849D26}"/>
              </a:ext>
            </a:extLst>
          </p:cNvPr>
          <p:cNvSpPr/>
          <p:nvPr/>
        </p:nvSpPr>
        <p:spPr>
          <a:xfrm rot="16200000">
            <a:off x="9033590" y="1698660"/>
            <a:ext cx="2006082" cy="33590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Layer</a:t>
            </a:r>
          </a:p>
        </p:txBody>
      </p:sp>
      <p:sp>
        <p:nvSpPr>
          <p:cNvPr id="25" name="Rectangle 24">
            <a:extLst>
              <a:ext uri="{FF2B5EF4-FFF2-40B4-BE49-F238E27FC236}">
                <a16:creationId xmlns:a16="http://schemas.microsoft.com/office/drawing/2014/main" id="{051F4A12-AC7D-41F2-90F8-B472954D9E17}"/>
              </a:ext>
            </a:extLst>
          </p:cNvPr>
          <p:cNvSpPr/>
          <p:nvPr/>
        </p:nvSpPr>
        <p:spPr>
          <a:xfrm rot="16200000">
            <a:off x="9444137" y="1698660"/>
            <a:ext cx="2006082" cy="3359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Dropout</a:t>
            </a:r>
          </a:p>
        </p:txBody>
      </p:sp>
      <p:sp>
        <p:nvSpPr>
          <p:cNvPr id="26" name="Rectangle 25">
            <a:extLst>
              <a:ext uri="{FF2B5EF4-FFF2-40B4-BE49-F238E27FC236}">
                <a16:creationId xmlns:a16="http://schemas.microsoft.com/office/drawing/2014/main" id="{F51E9BCD-F214-423E-9945-37162867359A}"/>
              </a:ext>
            </a:extLst>
          </p:cNvPr>
          <p:cNvSpPr/>
          <p:nvPr/>
        </p:nvSpPr>
        <p:spPr>
          <a:xfrm rot="16200000">
            <a:off x="10182807" y="1698660"/>
            <a:ext cx="2006082" cy="33590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Softmax</a:t>
            </a:r>
            <a:endParaRPr lang="en-US" dirty="0"/>
          </a:p>
        </p:txBody>
      </p:sp>
      <p:cxnSp>
        <p:nvCxnSpPr>
          <p:cNvPr id="27" name="Straight Arrow Connector 26">
            <a:extLst>
              <a:ext uri="{FF2B5EF4-FFF2-40B4-BE49-F238E27FC236}">
                <a16:creationId xmlns:a16="http://schemas.microsoft.com/office/drawing/2014/main" id="{C9D3924B-1C22-44DB-9692-75D85D20B29C}"/>
              </a:ext>
            </a:extLst>
          </p:cNvPr>
          <p:cNvCxnSpPr>
            <a:stCxn id="16" idx="2"/>
            <a:endCxn id="12" idx="0"/>
          </p:cNvCxnSpPr>
          <p:nvPr/>
        </p:nvCxnSpPr>
        <p:spPr>
          <a:xfrm flipV="1">
            <a:off x="3072883" y="1866611"/>
            <a:ext cx="548640"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335548C-60F8-46A8-9145-0C82E4F935B6}"/>
              </a:ext>
            </a:extLst>
          </p:cNvPr>
          <p:cNvCxnSpPr>
            <a:cxnSpLocks/>
            <a:endCxn id="17" idx="0"/>
          </p:cNvCxnSpPr>
          <p:nvPr/>
        </p:nvCxnSpPr>
        <p:spPr>
          <a:xfrm flipV="1">
            <a:off x="4327032" y="1866611"/>
            <a:ext cx="537034" cy="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B235169-9C4E-4DD2-9DC5-8A6908889B0F}"/>
              </a:ext>
            </a:extLst>
          </p:cNvPr>
          <p:cNvCxnSpPr>
            <a:cxnSpLocks/>
            <a:stCxn id="18" idx="2"/>
            <a:endCxn id="20" idx="0"/>
          </p:cNvCxnSpPr>
          <p:nvPr/>
        </p:nvCxnSpPr>
        <p:spPr>
          <a:xfrm>
            <a:off x="7072310" y="1866611"/>
            <a:ext cx="40773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DAD20C7-7AA2-4897-834F-299241924338}"/>
              </a:ext>
            </a:extLst>
          </p:cNvPr>
          <p:cNvCxnSpPr>
            <a:cxnSpLocks/>
            <a:stCxn id="21" idx="2"/>
            <a:endCxn id="22" idx="0"/>
          </p:cNvCxnSpPr>
          <p:nvPr/>
        </p:nvCxnSpPr>
        <p:spPr>
          <a:xfrm>
            <a:off x="8226492" y="1866611"/>
            <a:ext cx="4914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15F489-7570-4220-815A-466D5FEDE38C}"/>
              </a:ext>
            </a:extLst>
          </p:cNvPr>
          <p:cNvCxnSpPr>
            <a:cxnSpLocks/>
            <a:stCxn id="23" idx="2"/>
            <a:endCxn id="24" idx="0"/>
          </p:cNvCxnSpPr>
          <p:nvPr/>
        </p:nvCxnSpPr>
        <p:spPr>
          <a:xfrm>
            <a:off x="9464348" y="1866611"/>
            <a:ext cx="404332"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000252E-2356-4E0D-88C9-4E262D76C902}"/>
              </a:ext>
            </a:extLst>
          </p:cNvPr>
          <p:cNvCxnSpPr>
            <a:cxnSpLocks/>
            <a:stCxn id="25" idx="2"/>
            <a:endCxn id="26" idx="0"/>
          </p:cNvCxnSpPr>
          <p:nvPr/>
        </p:nvCxnSpPr>
        <p:spPr>
          <a:xfrm>
            <a:off x="10615129" y="1866611"/>
            <a:ext cx="40276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4BB6FE-4D4C-4833-A924-F2072484F482}"/>
              </a:ext>
            </a:extLst>
          </p:cNvPr>
          <p:cNvCxnSpPr>
            <a:cxnSpLocks/>
            <a:endCxn id="3" idx="0"/>
          </p:cNvCxnSpPr>
          <p:nvPr/>
        </p:nvCxnSpPr>
        <p:spPr>
          <a:xfrm>
            <a:off x="348147" y="1866611"/>
            <a:ext cx="336098"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C89376C-0996-4366-BC8F-ECF14B9DB291}"/>
              </a:ext>
            </a:extLst>
          </p:cNvPr>
          <p:cNvCxnSpPr>
            <a:cxnSpLocks/>
            <a:stCxn id="26" idx="2"/>
          </p:cNvCxnSpPr>
          <p:nvPr/>
        </p:nvCxnSpPr>
        <p:spPr>
          <a:xfrm>
            <a:off x="11353799" y="1866611"/>
            <a:ext cx="402964"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462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7</a:t>
            </a:r>
          </a:p>
        </p:txBody>
      </p:sp>
    </p:spTree>
    <p:extLst>
      <p:ext uri="{BB962C8B-B14F-4D97-AF65-F5344CB8AC3E}">
        <p14:creationId xmlns:p14="http://schemas.microsoft.com/office/powerpoint/2010/main" val="2286163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r>
              <a:rPr lang="en-US" sz="2800" b="1" dirty="0">
                <a:solidFill>
                  <a:srgbClr val="0070C0"/>
                </a:solidFill>
              </a:rPr>
              <a:t>Training Strategy</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1045030"/>
            <a:ext cx="10515600" cy="5421182"/>
          </a:xfrm>
        </p:spPr>
        <p:txBody>
          <a:bodyPr anchor="ctr">
            <a:normAutofit/>
          </a:bodyPr>
          <a:lstStyle/>
          <a:p>
            <a:pPr algn="just"/>
            <a:r>
              <a:rPr lang="en-US" sz="2400" dirty="0"/>
              <a:t>Highlight that we have trained a model for each frame duration.</a:t>
            </a:r>
          </a:p>
          <a:p>
            <a:pPr algn="just"/>
            <a:r>
              <a:rPr lang="en-US" sz="2400" dirty="0"/>
              <a:t>Explain that we investigate the bias and variance of the models in order to define the next steps in training. If bias is high, we usually increase either the number of training examples, either the model size. High variance can be generally solved by regularization techniques.</a:t>
            </a:r>
          </a:p>
          <a:p>
            <a:pPr algn="just"/>
            <a:r>
              <a:rPr lang="en-US" sz="2400" dirty="0"/>
              <a:t>Comment on the selection of Adam optimizer and on the learning rate. Even though Adam optimizer adapts its learning rate, we were able to converge to a better inference result with a lower learning rate.</a:t>
            </a:r>
          </a:p>
          <a:p>
            <a:pPr algn="just"/>
            <a:r>
              <a:rPr lang="en-US" sz="2400" dirty="0"/>
              <a:t>Explain that we are stopping the training when we see no progress in the loss function drop after a certain number of epochs, that depends on the frame duration.</a:t>
            </a:r>
          </a:p>
        </p:txBody>
      </p:sp>
    </p:spTree>
    <p:extLst>
      <p:ext uri="{BB962C8B-B14F-4D97-AF65-F5344CB8AC3E}">
        <p14:creationId xmlns:p14="http://schemas.microsoft.com/office/powerpoint/2010/main" val="3441930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199" y="0"/>
            <a:ext cx="10515600" cy="651912"/>
          </a:xfrm>
        </p:spPr>
        <p:txBody>
          <a:bodyPr>
            <a:normAutofit/>
          </a:bodyPr>
          <a:lstStyle/>
          <a:p>
            <a:pPr algn="ctr"/>
            <a:r>
              <a:rPr lang="en-US" sz="3600" b="1" dirty="0">
                <a:solidFill>
                  <a:srgbClr val="0070C0"/>
                </a:solidFill>
              </a:rPr>
              <a:t>Model and feature selection for 100 </a:t>
            </a:r>
            <a:r>
              <a:rPr lang="en-US" sz="3600" b="1" dirty="0" err="1">
                <a:solidFill>
                  <a:srgbClr val="0070C0"/>
                </a:solidFill>
              </a:rPr>
              <a:t>ms</a:t>
            </a:r>
            <a:r>
              <a:rPr lang="en-US" sz="3600" b="1" dirty="0">
                <a:solidFill>
                  <a:srgbClr val="0070C0"/>
                </a:solidFill>
              </a:rPr>
              <a:t> duration</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199" y="5114004"/>
            <a:ext cx="10515600" cy="1687244"/>
          </a:xfrm>
        </p:spPr>
        <p:txBody>
          <a:bodyPr anchor="ctr">
            <a:normAutofit lnSpcReduction="10000"/>
          </a:bodyPr>
          <a:lstStyle/>
          <a:p>
            <a:pPr algn="just"/>
            <a:r>
              <a:rPr lang="en-US" sz="2000" dirty="0"/>
              <a:t>Mention that for inference we will select the model with the best MAE metric, given that the inference accuracies are similar.</a:t>
            </a:r>
          </a:p>
          <a:p>
            <a:pPr algn="just"/>
            <a:r>
              <a:rPr lang="en-US" sz="2000" dirty="0"/>
              <a:t>We can observe that FFT and Spectrogram have similar classification power.</a:t>
            </a:r>
          </a:p>
          <a:p>
            <a:pPr algn="just"/>
            <a:r>
              <a:rPr lang="en-US" sz="2000" dirty="0"/>
              <a:t>Mention that adding more training examples did not significantly impact classification performance.</a:t>
            </a:r>
          </a:p>
        </p:txBody>
      </p:sp>
      <p:pic>
        <p:nvPicPr>
          <p:cNvPr id="3" name="Picture 2">
            <a:extLst>
              <a:ext uri="{FF2B5EF4-FFF2-40B4-BE49-F238E27FC236}">
                <a16:creationId xmlns:a16="http://schemas.microsoft.com/office/drawing/2014/main" id="{AA12F84E-AF6D-4857-8EFB-E240739BAAE8}"/>
              </a:ext>
            </a:extLst>
          </p:cNvPr>
          <p:cNvPicPr>
            <a:picLocks noChangeAspect="1"/>
          </p:cNvPicPr>
          <p:nvPr/>
        </p:nvPicPr>
        <p:blipFill>
          <a:blip r:embed="rId2"/>
          <a:stretch>
            <a:fillRect/>
          </a:stretch>
        </p:blipFill>
        <p:spPr>
          <a:xfrm>
            <a:off x="746448" y="651912"/>
            <a:ext cx="10699102" cy="4462092"/>
          </a:xfrm>
          <a:prstGeom prst="rect">
            <a:avLst/>
          </a:prstGeom>
        </p:spPr>
      </p:pic>
    </p:spTree>
    <p:extLst>
      <p:ext uri="{BB962C8B-B14F-4D97-AF65-F5344CB8AC3E}">
        <p14:creationId xmlns:p14="http://schemas.microsoft.com/office/powerpoint/2010/main" val="2226481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199" y="0"/>
            <a:ext cx="10515600" cy="651912"/>
          </a:xfrm>
        </p:spPr>
        <p:txBody>
          <a:bodyPr>
            <a:normAutofit/>
          </a:bodyPr>
          <a:lstStyle/>
          <a:p>
            <a:pPr algn="ctr"/>
            <a:r>
              <a:rPr lang="en-US" sz="3600" b="1" dirty="0">
                <a:solidFill>
                  <a:srgbClr val="0070C0"/>
                </a:solidFill>
              </a:rPr>
              <a:t>Model and feature selection for 500 </a:t>
            </a:r>
            <a:r>
              <a:rPr lang="en-US" sz="3600" b="1" dirty="0" err="1">
                <a:solidFill>
                  <a:srgbClr val="0070C0"/>
                </a:solidFill>
              </a:rPr>
              <a:t>ms</a:t>
            </a:r>
            <a:r>
              <a:rPr lang="en-US" sz="3600" b="1" dirty="0">
                <a:solidFill>
                  <a:srgbClr val="0070C0"/>
                </a:solidFill>
              </a:rPr>
              <a:t> duration</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199" y="4544101"/>
            <a:ext cx="10515600" cy="2257147"/>
          </a:xfrm>
        </p:spPr>
        <p:txBody>
          <a:bodyPr anchor="ctr">
            <a:normAutofit fontScale="85000" lnSpcReduction="20000"/>
          </a:bodyPr>
          <a:lstStyle/>
          <a:p>
            <a:pPr algn="just"/>
            <a:r>
              <a:rPr lang="en-US" sz="2000" dirty="0"/>
              <a:t>Explain that 1D features means 1D convolutional layers and 2D means 2D convolutional layers. (should be explained at the DNN architecture).</a:t>
            </a:r>
          </a:p>
          <a:p>
            <a:pPr algn="just"/>
            <a:r>
              <a:rPr lang="en-US" sz="2000" dirty="0"/>
              <a:t>Both 1D and 2D features have good classification potential, but combined they fare slightly higher.</a:t>
            </a:r>
          </a:p>
          <a:p>
            <a:pPr algn="just"/>
            <a:r>
              <a:rPr lang="en-US" sz="2000" dirty="0"/>
              <a:t>Regularization improved generalization capacity of the model.</a:t>
            </a:r>
          </a:p>
          <a:p>
            <a:pPr algn="just"/>
            <a:r>
              <a:rPr lang="en-US" sz="2000" dirty="0"/>
              <a:t>Adding 50% more training examples did not significantly increase accuracy, suggesting we have enough.</a:t>
            </a:r>
          </a:p>
          <a:p>
            <a:pPr algn="just"/>
            <a:r>
              <a:rPr lang="en-US" sz="2000" dirty="0"/>
              <a:t>Increasing network size and  filter order did not significantly improve accuracy, thus we are reasonably close to optimal model size.</a:t>
            </a:r>
          </a:p>
          <a:p>
            <a:pPr algn="just"/>
            <a:r>
              <a:rPr lang="en-US" sz="2000" dirty="0"/>
              <a:t>Even though MFCC shows better validation accuracy, inference is lower.</a:t>
            </a:r>
          </a:p>
        </p:txBody>
      </p:sp>
      <p:pic>
        <p:nvPicPr>
          <p:cNvPr id="4" name="Picture 3">
            <a:extLst>
              <a:ext uri="{FF2B5EF4-FFF2-40B4-BE49-F238E27FC236}">
                <a16:creationId xmlns:a16="http://schemas.microsoft.com/office/drawing/2014/main" id="{104E697C-A238-4A7C-A75E-BE7B32FB4EBA}"/>
              </a:ext>
            </a:extLst>
          </p:cNvPr>
          <p:cNvPicPr>
            <a:picLocks noChangeAspect="1"/>
          </p:cNvPicPr>
          <p:nvPr/>
        </p:nvPicPr>
        <p:blipFill>
          <a:blip r:embed="rId2"/>
          <a:stretch>
            <a:fillRect/>
          </a:stretch>
        </p:blipFill>
        <p:spPr>
          <a:xfrm>
            <a:off x="1595535" y="651912"/>
            <a:ext cx="9000929" cy="3830183"/>
          </a:xfrm>
          <a:prstGeom prst="rect">
            <a:avLst/>
          </a:prstGeom>
        </p:spPr>
      </p:pic>
    </p:spTree>
    <p:extLst>
      <p:ext uri="{BB962C8B-B14F-4D97-AF65-F5344CB8AC3E}">
        <p14:creationId xmlns:p14="http://schemas.microsoft.com/office/powerpoint/2010/main" val="2665447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199" y="0"/>
            <a:ext cx="10515600" cy="651912"/>
          </a:xfrm>
        </p:spPr>
        <p:txBody>
          <a:bodyPr>
            <a:normAutofit/>
          </a:bodyPr>
          <a:lstStyle/>
          <a:p>
            <a:pPr algn="ctr"/>
            <a:r>
              <a:rPr lang="en-US" sz="3600" b="1" dirty="0">
                <a:solidFill>
                  <a:srgbClr val="0070C0"/>
                </a:solidFill>
              </a:rPr>
              <a:t>Loss function monitoring</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199" y="5645020"/>
            <a:ext cx="10515600" cy="1156228"/>
          </a:xfrm>
        </p:spPr>
        <p:txBody>
          <a:bodyPr anchor="ctr">
            <a:normAutofit/>
          </a:bodyPr>
          <a:lstStyle/>
          <a:p>
            <a:pPr algn="just"/>
            <a:r>
              <a:rPr lang="en-US" sz="2000" dirty="0"/>
              <a:t>Show loss function evolution for a couple of sizes (50ms, 100ms, 500ms) to demonstrate that we waited enough for training and that the loss does not decrease in steps.</a:t>
            </a:r>
          </a:p>
        </p:txBody>
      </p:sp>
      <p:pic>
        <p:nvPicPr>
          <p:cNvPr id="4" name="Picture 3">
            <a:extLst>
              <a:ext uri="{FF2B5EF4-FFF2-40B4-BE49-F238E27FC236}">
                <a16:creationId xmlns:a16="http://schemas.microsoft.com/office/drawing/2014/main" id="{D7877C38-2922-4DB4-B49A-811A12F20E11}"/>
              </a:ext>
            </a:extLst>
          </p:cNvPr>
          <p:cNvPicPr>
            <a:picLocks noChangeAspect="1"/>
          </p:cNvPicPr>
          <p:nvPr/>
        </p:nvPicPr>
        <p:blipFill>
          <a:blip r:embed="rId2"/>
          <a:stretch>
            <a:fillRect/>
          </a:stretch>
        </p:blipFill>
        <p:spPr>
          <a:xfrm>
            <a:off x="2130207" y="651912"/>
            <a:ext cx="7931583" cy="4206605"/>
          </a:xfrm>
          <a:prstGeom prst="rect">
            <a:avLst/>
          </a:prstGeom>
        </p:spPr>
      </p:pic>
    </p:spTree>
    <p:extLst>
      <p:ext uri="{BB962C8B-B14F-4D97-AF65-F5344CB8AC3E}">
        <p14:creationId xmlns:p14="http://schemas.microsoft.com/office/powerpoint/2010/main" val="3930591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8</a:t>
            </a:r>
          </a:p>
        </p:txBody>
      </p:sp>
    </p:spTree>
    <p:extLst>
      <p:ext uri="{BB962C8B-B14F-4D97-AF65-F5344CB8AC3E}">
        <p14:creationId xmlns:p14="http://schemas.microsoft.com/office/powerpoint/2010/main" val="2386052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r>
              <a:rPr lang="en-US" sz="2800" b="1" dirty="0">
                <a:solidFill>
                  <a:srgbClr val="0070C0"/>
                </a:solidFill>
              </a:rPr>
              <a:t>Inferencing strategy</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4058201"/>
            <a:ext cx="10515600" cy="2445236"/>
          </a:xfrm>
        </p:spPr>
        <p:txBody>
          <a:bodyPr anchor="ctr">
            <a:normAutofit fontScale="77500" lnSpcReduction="20000"/>
          </a:bodyPr>
          <a:lstStyle/>
          <a:p>
            <a:pPr algn="just"/>
            <a:r>
              <a:rPr lang="en-US" sz="2400" dirty="0"/>
              <a:t>Discuss about the ratio between validation and training samples. Explain why we used a larger dataset for 25 </a:t>
            </a:r>
            <a:r>
              <a:rPr lang="en-US" sz="2400" dirty="0" err="1"/>
              <a:t>ms</a:t>
            </a:r>
            <a:r>
              <a:rPr lang="en-US" sz="2400" dirty="0"/>
              <a:t> (affordable and more difficult task).</a:t>
            </a:r>
          </a:p>
          <a:p>
            <a:pPr algn="just"/>
            <a:r>
              <a:rPr lang="en-US" sz="2400" dirty="0"/>
              <a:t>Explain why for 1000 </a:t>
            </a:r>
            <a:r>
              <a:rPr lang="en-US" sz="2400" dirty="0" err="1"/>
              <a:t>ms</a:t>
            </a:r>
            <a:r>
              <a:rPr lang="en-US" sz="2400" dirty="0"/>
              <a:t> we switched to MFCC (resource compute constraints mainly. Explain cost would have increased ~3X for a single use case due to the need for memory and storage, plus compute power. Explain that MFCC performance seemed reasonably close for 500 </a:t>
            </a:r>
            <a:r>
              <a:rPr lang="en-US" sz="2400" dirty="0" err="1"/>
              <a:t>ms</a:t>
            </a:r>
            <a:r>
              <a:rPr lang="en-US" sz="2400" dirty="0"/>
              <a:t>, compared to SPECGRAM).</a:t>
            </a:r>
          </a:p>
          <a:p>
            <a:pPr algn="just"/>
            <a:r>
              <a:rPr lang="en-US" sz="2400" dirty="0"/>
              <a:t>Briefly explain why feature count increases with duration.</a:t>
            </a:r>
          </a:p>
          <a:p>
            <a:pPr algn="just"/>
            <a:r>
              <a:rPr lang="en-US" sz="2400" dirty="0"/>
              <a:t>Comment if we expect that a larger inference would yield different results.</a:t>
            </a:r>
          </a:p>
          <a:p>
            <a:pPr algn="just"/>
            <a:r>
              <a:rPr lang="en-US" sz="2400" dirty="0"/>
              <a:t>Explain that training was done on </a:t>
            </a:r>
            <a:r>
              <a:rPr lang="en-US" sz="2400" dirty="0" err="1"/>
              <a:t>Librispeech</a:t>
            </a:r>
            <a:r>
              <a:rPr lang="en-US" sz="2400" dirty="0"/>
              <a:t> dev-clean and inference on </a:t>
            </a:r>
            <a:r>
              <a:rPr lang="en-US" sz="2400" dirty="0" err="1"/>
              <a:t>Librispeech</a:t>
            </a:r>
            <a:r>
              <a:rPr lang="en-US" sz="2400" dirty="0"/>
              <a:t> test-clean.</a:t>
            </a:r>
          </a:p>
        </p:txBody>
      </p:sp>
      <p:graphicFrame>
        <p:nvGraphicFramePr>
          <p:cNvPr id="4" name="Table 3">
            <a:extLst>
              <a:ext uri="{FF2B5EF4-FFF2-40B4-BE49-F238E27FC236}">
                <a16:creationId xmlns:a16="http://schemas.microsoft.com/office/drawing/2014/main" id="{B40429FA-A215-468D-8708-E82EEA68E775}"/>
              </a:ext>
            </a:extLst>
          </p:cNvPr>
          <p:cNvGraphicFramePr>
            <a:graphicFrameLocks noGrp="1"/>
          </p:cNvGraphicFramePr>
          <p:nvPr>
            <p:extLst>
              <p:ext uri="{D42A27DB-BD31-4B8C-83A1-F6EECF244321}">
                <p14:modId xmlns:p14="http://schemas.microsoft.com/office/powerpoint/2010/main" val="2472446827"/>
              </p:ext>
            </p:extLst>
          </p:nvPr>
        </p:nvGraphicFramePr>
        <p:xfrm>
          <a:off x="838200" y="755781"/>
          <a:ext cx="7578014" cy="3135086"/>
        </p:xfrm>
        <a:graphic>
          <a:graphicData uri="http://schemas.openxmlformats.org/drawingml/2006/table">
            <a:tbl>
              <a:tblPr/>
              <a:tblGrid>
                <a:gridCol w="1288262">
                  <a:extLst>
                    <a:ext uri="{9D8B030D-6E8A-4147-A177-3AD203B41FA5}">
                      <a16:colId xmlns:a16="http://schemas.microsoft.com/office/drawing/2014/main" val="347182949"/>
                    </a:ext>
                  </a:extLst>
                </a:gridCol>
                <a:gridCol w="1045766">
                  <a:extLst>
                    <a:ext uri="{9D8B030D-6E8A-4147-A177-3AD203B41FA5}">
                      <a16:colId xmlns:a16="http://schemas.microsoft.com/office/drawing/2014/main" val="2310786220"/>
                    </a:ext>
                  </a:extLst>
                </a:gridCol>
                <a:gridCol w="1045766">
                  <a:extLst>
                    <a:ext uri="{9D8B030D-6E8A-4147-A177-3AD203B41FA5}">
                      <a16:colId xmlns:a16="http://schemas.microsoft.com/office/drawing/2014/main" val="3989863755"/>
                    </a:ext>
                  </a:extLst>
                </a:gridCol>
                <a:gridCol w="1045766">
                  <a:extLst>
                    <a:ext uri="{9D8B030D-6E8A-4147-A177-3AD203B41FA5}">
                      <a16:colId xmlns:a16="http://schemas.microsoft.com/office/drawing/2014/main" val="1691228078"/>
                    </a:ext>
                  </a:extLst>
                </a:gridCol>
                <a:gridCol w="1045766">
                  <a:extLst>
                    <a:ext uri="{9D8B030D-6E8A-4147-A177-3AD203B41FA5}">
                      <a16:colId xmlns:a16="http://schemas.microsoft.com/office/drawing/2014/main" val="1005654554"/>
                    </a:ext>
                  </a:extLst>
                </a:gridCol>
                <a:gridCol w="2106688">
                  <a:extLst>
                    <a:ext uri="{9D8B030D-6E8A-4147-A177-3AD203B41FA5}">
                      <a16:colId xmlns:a16="http://schemas.microsoft.com/office/drawing/2014/main" val="2281431450"/>
                    </a:ext>
                  </a:extLst>
                </a:gridCol>
              </a:tblGrid>
              <a:tr h="1156918">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Duration (</a:t>
                      </a:r>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ms</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Training Samples</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Validation Samples</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Inference Samples</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Input Features</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Features</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801565603"/>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25</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40000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278</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9803391"/>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50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582</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677903"/>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1267</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904009"/>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2787</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346774"/>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300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4258</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4290680"/>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400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5727</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4376972"/>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500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7197</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98761"/>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3837</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MFCC,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7126849"/>
                  </a:ext>
                </a:extLst>
              </a:tr>
            </a:tbl>
          </a:graphicData>
        </a:graphic>
      </p:graphicFrame>
    </p:spTree>
    <p:extLst>
      <p:ext uri="{BB962C8B-B14F-4D97-AF65-F5344CB8AC3E}">
        <p14:creationId xmlns:p14="http://schemas.microsoft.com/office/powerpoint/2010/main" val="1230427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pPr algn="ctr"/>
            <a:r>
              <a:rPr lang="en-US" sz="3600" b="1" dirty="0">
                <a:solidFill>
                  <a:srgbClr val="0070C0"/>
                </a:solidFill>
              </a:rPr>
              <a:t>Inference performance at speaker counting</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5693969"/>
            <a:ext cx="10515600" cy="977419"/>
          </a:xfrm>
        </p:spPr>
        <p:txBody>
          <a:bodyPr>
            <a:normAutofit/>
          </a:bodyPr>
          <a:lstStyle/>
          <a:p>
            <a:pPr algn="just"/>
            <a:r>
              <a:rPr lang="en-US" sz="2000" dirty="0"/>
              <a:t>Comment on the asymptotic shape of the curve and compare with existing work (e.g. </a:t>
            </a:r>
            <a:r>
              <a:rPr lang="en-US" sz="2000" dirty="0" err="1"/>
              <a:t>Stoeter</a:t>
            </a:r>
            <a:r>
              <a:rPr lang="en-US" sz="2000" dirty="0"/>
              <a:t>).</a:t>
            </a:r>
          </a:p>
          <a:p>
            <a:pPr algn="just"/>
            <a:r>
              <a:rPr lang="en-US" sz="2000" dirty="0"/>
              <a:t>Discuss practical usages for various durations </a:t>
            </a:r>
          </a:p>
        </p:txBody>
      </p:sp>
      <p:pic>
        <p:nvPicPr>
          <p:cNvPr id="6" name="Picture 5">
            <a:extLst>
              <a:ext uri="{FF2B5EF4-FFF2-40B4-BE49-F238E27FC236}">
                <a16:creationId xmlns:a16="http://schemas.microsoft.com/office/drawing/2014/main" id="{945BDD17-EC8C-486B-A424-C3BB0161A0B3}"/>
              </a:ext>
            </a:extLst>
          </p:cNvPr>
          <p:cNvPicPr>
            <a:picLocks noChangeAspect="1"/>
          </p:cNvPicPr>
          <p:nvPr/>
        </p:nvPicPr>
        <p:blipFill>
          <a:blip r:embed="rId2"/>
          <a:stretch>
            <a:fillRect/>
          </a:stretch>
        </p:blipFill>
        <p:spPr>
          <a:xfrm>
            <a:off x="1700403" y="755781"/>
            <a:ext cx="8791194" cy="4938188"/>
          </a:xfrm>
          <a:prstGeom prst="rect">
            <a:avLst/>
          </a:prstGeom>
        </p:spPr>
      </p:pic>
    </p:spTree>
    <p:extLst>
      <p:ext uri="{BB962C8B-B14F-4D97-AF65-F5344CB8AC3E}">
        <p14:creationId xmlns:p14="http://schemas.microsoft.com/office/powerpoint/2010/main" val="166173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1</a:t>
            </a:r>
          </a:p>
        </p:txBody>
      </p:sp>
    </p:spTree>
    <p:extLst>
      <p:ext uri="{BB962C8B-B14F-4D97-AF65-F5344CB8AC3E}">
        <p14:creationId xmlns:p14="http://schemas.microsoft.com/office/powerpoint/2010/main" val="2968803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pPr algn="ctr"/>
            <a:r>
              <a:rPr lang="en-US" sz="3600" b="1" dirty="0">
                <a:solidFill>
                  <a:srgbClr val="0070C0"/>
                </a:solidFill>
              </a:rPr>
              <a:t>Confusion matrices</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4889241"/>
            <a:ext cx="10515600" cy="1782147"/>
          </a:xfrm>
        </p:spPr>
        <p:txBody>
          <a:bodyPr>
            <a:normAutofit/>
          </a:bodyPr>
          <a:lstStyle/>
          <a:p>
            <a:pPr algn="just"/>
            <a:r>
              <a:rPr lang="en-US" sz="2000" dirty="0"/>
              <a:t>Explain how the confusion matrices are colored: with green we color the cells where we consider the accuracy and error to be good. With red we color cells where we would like to see more hits in case of class matches and less hits in case of class mismatches.</a:t>
            </a:r>
          </a:p>
          <a:p>
            <a:pPr algn="just"/>
            <a:r>
              <a:rPr lang="en-US" sz="2000" dirty="0"/>
              <a:t>We can clearly see how the 100 </a:t>
            </a:r>
            <a:r>
              <a:rPr lang="en-US" sz="2000" dirty="0" err="1"/>
              <a:t>ms</a:t>
            </a:r>
            <a:r>
              <a:rPr lang="en-US" sz="2000" dirty="0"/>
              <a:t> confusion matrix is colored more towards red, since it also has an overall higher MAE and lower categorical accuracy.</a:t>
            </a:r>
          </a:p>
          <a:p>
            <a:pPr algn="just"/>
            <a:endParaRPr lang="en-US" sz="2000" dirty="0"/>
          </a:p>
        </p:txBody>
      </p:sp>
      <p:pic>
        <p:nvPicPr>
          <p:cNvPr id="4" name="Picture 3">
            <a:extLst>
              <a:ext uri="{FF2B5EF4-FFF2-40B4-BE49-F238E27FC236}">
                <a16:creationId xmlns:a16="http://schemas.microsoft.com/office/drawing/2014/main" id="{284D4512-FCC7-46B0-98E8-C5EA0A75C30E}"/>
              </a:ext>
            </a:extLst>
          </p:cNvPr>
          <p:cNvPicPr>
            <a:picLocks noChangeAspect="1"/>
          </p:cNvPicPr>
          <p:nvPr/>
        </p:nvPicPr>
        <p:blipFill>
          <a:blip r:embed="rId2"/>
          <a:stretch>
            <a:fillRect/>
          </a:stretch>
        </p:blipFill>
        <p:spPr>
          <a:xfrm>
            <a:off x="3219640" y="755781"/>
            <a:ext cx="5752720" cy="4010149"/>
          </a:xfrm>
          <a:prstGeom prst="rect">
            <a:avLst/>
          </a:prstGeom>
          <a:ln>
            <a:solidFill>
              <a:schemeClr val="tx1"/>
            </a:solidFill>
          </a:ln>
        </p:spPr>
      </p:pic>
    </p:spTree>
    <p:extLst>
      <p:ext uri="{BB962C8B-B14F-4D97-AF65-F5344CB8AC3E}">
        <p14:creationId xmlns:p14="http://schemas.microsoft.com/office/powerpoint/2010/main" val="1290113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pPr algn="ctr"/>
            <a:r>
              <a:rPr lang="en-US" sz="3600" b="1" dirty="0">
                <a:solidFill>
                  <a:srgbClr val="0070C0"/>
                </a:solidFill>
              </a:rPr>
              <a:t>Categorical accuracy: training, validation, inference</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5290457"/>
            <a:ext cx="10515600" cy="1380931"/>
          </a:xfrm>
        </p:spPr>
        <p:txBody>
          <a:bodyPr>
            <a:normAutofit fontScale="85000" lnSpcReduction="20000"/>
          </a:bodyPr>
          <a:lstStyle/>
          <a:p>
            <a:pPr algn="just"/>
            <a:r>
              <a:rPr lang="en-US" sz="2000" dirty="0"/>
              <a:t>Discuss about the difference between training and validation accuracy, and the importance of regularization (done with dropout in our case) and why in some cases validation is more accurate than training.</a:t>
            </a:r>
          </a:p>
          <a:p>
            <a:pPr algn="just"/>
            <a:r>
              <a:rPr lang="en-US" sz="2000" dirty="0"/>
              <a:t>Mention the accuracy drop between validation and inference as a range, minimum and maximum.</a:t>
            </a:r>
          </a:p>
          <a:p>
            <a:pPr algn="just"/>
            <a:r>
              <a:rPr lang="en-US" sz="2000" dirty="0"/>
              <a:t>Provide intuition if the gap between inference and training accuracy can be closed: talk about dataset size, about overfitting.</a:t>
            </a:r>
          </a:p>
        </p:txBody>
      </p:sp>
      <p:pic>
        <p:nvPicPr>
          <p:cNvPr id="4" name="Picture 3">
            <a:extLst>
              <a:ext uri="{FF2B5EF4-FFF2-40B4-BE49-F238E27FC236}">
                <a16:creationId xmlns:a16="http://schemas.microsoft.com/office/drawing/2014/main" id="{BFBD89E5-D794-4691-999E-38E5F5A2487C}"/>
              </a:ext>
            </a:extLst>
          </p:cNvPr>
          <p:cNvPicPr>
            <a:picLocks noChangeAspect="1"/>
          </p:cNvPicPr>
          <p:nvPr/>
        </p:nvPicPr>
        <p:blipFill>
          <a:blip r:embed="rId2"/>
          <a:stretch>
            <a:fillRect/>
          </a:stretch>
        </p:blipFill>
        <p:spPr>
          <a:xfrm>
            <a:off x="2175114" y="755781"/>
            <a:ext cx="7841772" cy="4413378"/>
          </a:xfrm>
          <a:prstGeom prst="rect">
            <a:avLst/>
          </a:prstGeom>
        </p:spPr>
      </p:pic>
    </p:spTree>
    <p:extLst>
      <p:ext uri="{BB962C8B-B14F-4D97-AF65-F5344CB8AC3E}">
        <p14:creationId xmlns:p14="http://schemas.microsoft.com/office/powerpoint/2010/main" val="274325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Autofit/>
          </a:bodyPr>
          <a:lstStyle/>
          <a:p>
            <a:pPr algn="ctr"/>
            <a:r>
              <a:rPr lang="en-US" sz="2800" b="1" dirty="0">
                <a:solidFill>
                  <a:srgbClr val="0070C0"/>
                </a:solidFill>
              </a:rPr>
              <a:t>Relation between model parameters count and input features count</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5290457"/>
            <a:ext cx="10515600" cy="1380931"/>
          </a:xfrm>
        </p:spPr>
        <p:txBody>
          <a:bodyPr>
            <a:normAutofit/>
          </a:bodyPr>
          <a:lstStyle/>
          <a:p>
            <a:pPr algn="just"/>
            <a:r>
              <a:rPr lang="en-US" sz="2000" dirty="0"/>
              <a:t>Explain how after 100ms, ratio is constant. Feature count is growing since spectrogram and envelopes are larger.</a:t>
            </a:r>
          </a:p>
          <a:p>
            <a:pPr algn="just"/>
            <a:r>
              <a:rPr lang="en-US" sz="2000" dirty="0"/>
              <a:t>Explain that for 25 and 50ms we did not use a max pooling for one of the convolutional layers to avoid “over-compression” before fully connected layers.</a:t>
            </a:r>
          </a:p>
        </p:txBody>
      </p:sp>
      <p:pic>
        <p:nvPicPr>
          <p:cNvPr id="3" name="Picture 2">
            <a:extLst>
              <a:ext uri="{FF2B5EF4-FFF2-40B4-BE49-F238E27FC236}">
                <a16:creationId xmlns:a16="http://schemas.microsoft.com/office/drawing/2014/main" id="{1E73BF0B-B75A-4624-AF81-CF89908335E7}"/>
              </a:ext>
            </a:extLst>
          </p:cNvPr>
          <p:cNvPicPr>
            <a:picLocks noChangeAspect="1"/>
          </p:cNvPicPr>
          <p:nvPr/>
        </p:nvPicPr>
        <p:blipFill>
          <a:blip r:embed="rId2"/>
          <a:stretch>
            <a:fillRect/>
          </a:stretch>
        </p:blipFill>
        <p:spPr>
          <a:xfrm>
            <a:off x="1700403" y="755781"/>
            <a:ext cx="8791194" cy="4371211"/>
          </a:xfrm>
          <a:prstGeom prst="rect">
            <a:avLst/>
          </a:prstGeom>
        </p:spPr>
      </p:pic>
    </p:spTree>
    <p:extLst>
      <p:ext uri="{BB962C8B-B14F-4D97-AF65-F5344CB8AC3E}">
        <p14:creationId xmlns:p14="http://schemas.microsoft.com/office/powerpoint/2010/main" val="3968466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pPr algn="ctr"/>
            <a:r>
              <a:rPr lang="en-US" sz="3600" b="1" dirty="0">
                <a:solidFill>
                  <a:srgbClr val="0070C0"/>
                </a:solidFill>
              </a:rPr>
              <a:t>Inference performance at overlapped speech detection</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5253135"/>
            <a:ext cx="10515600" cy="1418253"/>
          </a:xfrm>
        </p:spPr>
        <p:txBody>
          <a:bodyPr>
            <a:normAutofit/>
          </a:bodyPr>
          <a:lstStyle/>
          <a:p>
            <a:pPr algn="just"/>
            <a:r>
              <a:rPr lang="en-US" sz="2000" dirty="0"/>
              <a:t>Comment on the asymptotic shape of the curve and compare with existing work (e.g. </a:t>
            </a:r>
            <a:r>
              <a:rPr lang="en-US" sz="2000" dirty="0" err="1"/>
              <a:t>Stoeter</a:t>
            </a:r>
            <a:r>
              <a:rPr lang="en-US" sz="2000" dirty="0"/>
              <a:t>).</a:t>
            </a:r>
          </a:p>
          <a:p>
            <a:pPr algn="just"/>
            <a:r>
              <a:rPr lang="en-US" sz="2000" dirty="0"/>
              <a:t>Compare with </a:t>
            </a:r>
            <a:r>
              <a:rPr lang="en-US" sz="2000" dirty="0" err="1"/>
              <a:t>Interspeech</a:t>
            </a:r>
            <a:r>
              <a:rPr lang="en-US" sz="2000" dirty="0"/>
              <a:t> ‘17 results and explain that those models were trained to label overlapped and non-overlapped. The current results are extrapolated from speaker counting. </a:t>
            </a:r>
            <a:r>
              <a:rPr lang="en-US" sz="2000" dirty="0" err="1"/>
              <a:t>Interspeech</a:t>
            </a:r>
            <a:r>
              <a:rPr lang="en-US" sz="2000" dirty="0"/>
              <a:t> ‘17 results also have maximum 3 concurrent speakers.</a:t>
            </a:r>
          </a:p>
        </p:txBody>
      </p:sp>
      <p:pic>
        <p:nvPicPr>
          <p:cNvPr id="3" name="Picture 2">
            <a:extLst>
              <a:ext uri="{FF2B5EF4-FFF2-40B4-BE49-F238E27FC236}">
                <a16:creationId xmlns:a16="http://schemas.microsoft.com/office/drawing/2014/main" id="{A8DCB0D9-846F-4624-BDDC-8E03D995B9DC}"/>
              </a:ext>
            </a:extLst>
          </p:cNvPr>
          <p:cNvPicPr>
            <a:picLocks noChangeAspect="1"/>
          </p:cNvPicPr>
          <p:nvPr/>
        </p:nvPicPr>
        <p:blipFill>
          <a:blip r:embed="rId2"/>
          <a:stretch>
            <a:fillRect/>
          </a:stretch>
        </p:blipFill>
        <p:spPr>
          <a:xfrm>
            <a:off x="2180695" y="755781"/>
            <a:ext cx="7830610" cy="4407096"/>
          </a:xfrm>
          <a:prstGeom prst="rect">
            <a:avLst/>
          </a:prstGeom>
        </p:spPr>
      </p:pic>
    </p:spTree>
    <p:extLst>
      <p:ext uri="{BB962C8B-B14F-4D97-AF65-F5344CB8AC3E}">
        <p14:creationId xmlns:p14="http://schemas.microsoft.com/office/powerpoint/2010/main" val="1303895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pPr algn="ctr"/>
            <a:r>
              <a:rPr lang="en-US" sz="3600" b="1" dirty="0">
                <a:solidFill>
                  <a:srgbClr val="0070C0"/>
                </a:solidFill>
              </a:rPr>
              <a:t>Inference performance at overlapped speech detection</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5253135"/>
            <a:ext cx="10515600" cy="1418253"/>
          </a:xfrm>
        </p:spPr>
        <p:txBody>
          <a:bodyPr>
            <a:normAutofit lnSpcReduction="10000"/>
          </a:bodyPr>
          <a:lstStyle/>
          <a:p>
            <a:pPr algn="just"/>
            <a:r>
              <a:rPr lang="en-US" sz="2000" dirty="0"/>
              <a:t>These are the results obtained for </a:t>
            </a:r>
            <a:r>
              <a:rPr lang="en-US" sz="2000" dirty="0" err="1"/>
              <a:t>Interspeech</a:t>
            </a:r>
            <a:r>
              <a:rPr lang="en-US" sz="2000" dirty="0"/>
              <a:t> 2017. Argument that these models were trained as a binary classifier, detecting overlapped or non-overlapped speech. For 100ms results are comparable, for 25ms the IS results are much better due to more feature sets and the usage of squared features. For 500ms, the current results are better, mainly because the models are much larger.</a:t>
            </a:r>
          </a:p>
        </p:txBody>
      </p:sp>
      <p:pic>
        <p:nvPicPr>
          <p:cNvPr id="4" name="Picture 3">
            <a:extLst>
              <a:ext uri="{FF2B5EF4-FFF2-40B4-BE49-F238E27FC236}">
                <a16:creationId xmlns:a16="http://schemas.microsoft.com/office/drawing/2014/main" id="{F4346D4C-FA3D-48B3-B39F-3334DE9AF111}"/>
              </a:ext>
            </a:extLst>
          </p:cNvPr>
          <p:cNvPicPr>
            <a:picLocks noChangeAspect="1"/>
          </p:cNvPicPr>
          <p:nvPr/>
        </p:nvPicPr>
        <p:blipFill>
          <a:blip r:embed="rId2"/>
          <a:stretch>
            <a:fillRect/>
          </a:stretch>
        </p:blipFill>
        <p:spPr>
          <a:xfrm>
            <a:off x="2995612" y="755781"/>
            <a:ext cx="6200775" cy="4343400"/>
          </a:xfrm>
          <a:prstGeom prst="rect">
            <a:avLst/>
          </a:prstGeom>
        </p:spPr>
      </p:pic>
    </p:spTree>
    <p:extLst>
      <p:ext uri="{BB962C8B-B14F-4D97-AF65-F5344CB8AC3E}">
        <p14:creationId xmlns:p14="http://schemas.microsoft.com/office/powerpoint/2010/main" val="182499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p:txBody>
          <a:bodyPr/>
          <a:lstStyle/>
          <a:p>
            <a:r>
              <a:rPr lang="en-US" b="1" dirty="0">
                <a:solidFill>
                  <a:srgbClr val="0070C0"/>
                </a:solidFill>
              </a:rPr>
              <a:t>Introduction</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p:txBody>
          <a:bodyPr anchor="ctr">
            <a:normAutofit lnSpcReduction="10000"/>
          </a:bodyPr>
          <a:lstStyle/>
          <a:p>
            <a:pPr marL="457200" indent="-457200" algn="just">
              <a:buFont typeface="+mj-lt"/>
              <a:buAutoNum type="arabicPeriod"/>
            </a:pPr>
            <a:r>
              <a:rPr lang="en-US" sz="2400" dirty="0"/>
              <a:t>A step forward towards blind speech source separation comparable to human selective auditory attention</a:t>
            </a:r>
          </a:p>
          <a:p>
            <a:pPr marL="457200" indent="-457200" algn="just">
              <a:buFont typeface="+mj-lt"/>
              <a:buAutoNum type="arabicPeriod"/>
            </a:pPr>
            <a:r>
              <a:rPr lang="en-US" sz="2400" dirty="0"/>
              <a:t>Applications for crowd-sensing, surveillance, etc.</a:t>
            </a:r>
          </a:p>
          <a:p>
            <a:pPr marL="457200" indent="-457200" algn="just">
              <a:buFont typeface="+mj-lt"/>
              <a:buAutoNum type="arabicPeriod"/>
            </a:pPr>
            <a:r>
              <a:rPr lang="en-US" sz="2400" dirty="0"/>
              <a:t>Prior work discussion and add </a:t>
            </a:r>
            <a:r>
              <a:rPr lang="en-US" sz="2400" dirty="0" err="1"/>
              <a:t>Stoeter’s</a:t>
            </a:r>
            <a:r>
              <a:rPr lang="en-US" sz="2400" dirty="0"/>
              <a:t> ICASSP paper as reference. Exemplify references in chronological order.</a:t>
            </a:r>
          </a:p>
          <a:p>
            <a:pPr marL="457200" indent="-457200" algn="just">
              <a:buFont typeface="+mj-lt"/>
              <a:buAutoNum type="arabicPeriod"/>
            </a:pPr>
            <a:r>
              <a:rPr lang="en-US" sz="2400" dirty="0"/>
              <a:t>Clearly state what is missing from existing work: short timeframes analysis (e.g. </a:t>
            </a:r>
            <a:r>
              <a:rPr lang="en-US" sz="2400" dirty="0" err="1"/>
              <a:t>Stoeter’s</a:t>
            </a:r>
            <a:r>
              <a:rPr lang="en-US" sz="2400" dirty="0"/>
              <a:t> work targets frames larger than 1 second which does not fare well with ASR systems QoS restrictions, </a:t>
            </a:r>
            <a:r>
              <a:rPr lang="en-US" sz="2400" dirty="0" err="1"/>
              <a:t>Stoeter’s</a:t>
            </a:r>
            <a:r>
              <a:rPr lang="en-US" sz="2400" dirty="0"/>
              <a:t> DNN’s are not optimized for an ASR use-case where speaker count is likely less or equal to 4, discuss about regression and classification architectures).</a:t>
            </a:r>
          </a:p>
          <a:p>
            <a:pPr marL="457200" indent="-457200" algn="just">
              <a:buFont typeface="+mj-lt"/>
              <a:buAutoNum type="arabicPeriod"/>
            </a:pPr>
            <a:r>
              <a:rPr lang="en-US" sz="2400" dirty="0"/>
              <a:t>Describe how the current paper aggregates and completes all our prior work in the 3 </a:t>
            </a:r>
            <a:r>
              <a:rPr lang="en-US" sz="2400" dirty="0" err="1"/>
              <a:t>Interspeech</a:t>
            </a:r>
            <a:r>
              <a:rPr lang="en-US" sz="2400" dirty="0"/>
              <a:t> papers.</a:t>
            </a:r>
          </a:p>
        </p:txBody>
      </p:sp>
    </p:spTree>
    <p:extLst>
      <p:ext uri="{BB962C8B-B14F-4D97-AF65-F5344CB8AC3E}">
        <p14:creationId xmlns:p14="http://schemas.microsoft.com/office/powerpoint/2010/main" val="55365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2</a:t>
            </a:r>
          </a:p>
        </p:txBody>
      </p:sp>
    </p:spTree>
    <p:extLst>
      <p:ext uri="{BB962C8B-B14F-4D97-AF65-F5344CB8AC3E}">
        <p14:creationId xmlns:p14="http://schemas.microsoft.com/office/powerpoint/2010/main" val="133536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p:txBody>
          <a:bodyPr>
            <a:normAutofit/>
          </a:bodyPr>
          <a:lstStyle/>
          <a:p>
            <a:r>
              <a:rPr lang="en-US" sz="3200" b="1" dirty="0">
                <a:solidFill>
                  <a:srgbClr val="0070C0"/>
                </a:solidFill>
              </a:rPr>
              <a:t>Human listeners experiments description and conclusions</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p:txBody>
          <a:bodyPr anchor="ctr">
            <a:normAutofit/>
          </a:bodyPr>
          <a:lstStyle/>
          <a:p>
            <a:pPr marL="457200" indent="-457200" algn="just">
              <a:buFont typeface="+mj-lt"/>
              <a:buAutoNum type="arabicPeriod"/>
            </a:pPr>
            <a:r>
              <a:rPr lang="en-US" sz="2400" dirty="0"/>
              <a:t>Describe the experiments and compare with existing work (e.g. the ones referenced by </a:t>
            </a:r>
            <a:r>
              <a:rPr lang="en-US" sz="2400" dirty="0" err="1"/>
              <a:t>Stoeter</a:t>
            </a:r>
            <a:r>
              <a:rPr lang="en-US" sz="2400" dirty="0"/>
              <a:t>).</a:t>
            </a:r>
          </a:p>
          <a:p>
            <a:pPr marL="457200" indent="-457200" algn="just">
              <a:buFont typeface="+mj-lt"/>
              <a:buAutoNum type="arabicPeriod"/>
            </a:pPr>
            <a:r>
              <a:rPr lang="en-US" sz="2400" dirty="0"/>
              <a:t>Human listeners cannot be accurate when presented recordings with 4 or more speakers, therefore this is the limit we are targeting with our experiments.</a:t>
            </a:r>
          </a:p>
          <a:p>
            <a:pPr marL="457200" indent="-457200" algn="just">
              <a:buFont typeface="+mj-lt"/>
              <a:buAutoNum type="arabicPeriod"/>
            </a:pPr>
            <a:r>
              <a:rPr lang="en-US" sz="2400" dirty="0"/>
              <a:t>Human listeners perform better when they have more time to analyze the speech signal – however the minimum duration for our experiments was 5 seconds.</a:t>
            </a:r>
          </a:p>
          <a:p>
            <a:pPr marL="457200" indent="-457200" algn="just">
              <a:buFont typeface="+mj-lt"/>
              <a:buAutoNum type="arabicPeriod"/>
            </a:pPr>
            <a:r>
              <a:rPr lang="en-US" sz="2400" dirty="0"/>
              <a:t>Interestingly, when human listeners are listening to known voices, the counting performance drops – we speculate that this is because they focus on a known voice, ignoring the others.</a:t>
            </a:r>
          </a:p>
        </p:txBody>
      </p:sp>
    </p:spTree>
    <p:extLst>
      <p:ext uri="{BB962C8B-B14F-4D97-AF65-F5344CB8AC3E}">
        <p14:creationId xmlns:p14="http://schemas.microsoft.com/office/powerpoint/2010/main" val="62241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
            <a:ext cx="10515600" cy="931962"/>
          </a:xfrm>
        </p:spPr>
        <p:txBody>
          <a:bodyPr>
            <a:normAutofit/>
          </a:bodyPr>
          <a:lstStyle/>
          <a:p>
            <a:r>
              <a:rPr lang="en-US" sz="3200" b="1" dirty="0">
                <a:solidFill>
                  <a:srgbClr val="0070C0"/>
                </a:solidFill>
              </a:rPr>
              <a:t>Diagrams</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4627983"/>
            <a:ext cx="10515600" cy="1548979"/>
          </a:xfrm>
        </p:spPr>
        <p:txBody>
          <a:bodyPr anchor="ctr">
            <a:normAutofit/>
          </a:bodyPr>
          <a:lstStyle/>
          <a:p>
            <a:pPr marL="0" indent="0" algn="just">
              <a:buNone/>
            </a:pPr>
            <a:r>
              <a:rPr lang="en-US" sz="2400" dirty="0"/>
              <a:t>This is a scenario where the listening duration is unconstrained. We can see reasonable classification error up to 4 competing speakers, therefore this is the limit we are targeting for our automated speaker counting system.</a:t>
            </a:r>
          </a:p>
        </p:txBody>
      </p:sp>
      <p:pic>
        <p:nvPicPr>
          <p:cNvPr id="5" name="Picture 4">
            <a:extLst>
              <a:ext uri="{FF2B5EF4-FFF2-40B4-BE49-F238E27FC236}">
                <a16:creationId xmlns:a16="http://schemas.microsoft.com/office/drawing/2014/main" id="{A4618AB3-DE4F-4854-875F-3450434DB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184" y="931963"/>
            <a:ext cx="6355631" cy="3696020"/>
          </a:xfrm>
          <a:prstGeom prst="rect">
            <a:avLst/>
          </a:prstGeom>
        </p:spPr>
      </p:pic>
    </p:spTree>
    <p:extLst>
      <p:ext uri="{BB962C8B-B14F-4D97-AF65-F5344CB8AC3E}">
        <p14:creationId xmlns:p14="http://schemas.microsoft.com/office/powerpoint/2010/main" val="108779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
            <a:ext cx="10515600" cy="671902"/>
          </a:xfrm>
        </p:spPr>
        <p:txBody>
          <a:bodyPr>
            <a:normAutofit/>
          </a:bodyPr>
          <a:lstStyle/>
          <a:p>
            <a:r>
              <a:rPr lang="en-US" sz="3200" b="1" dirty="0">
                <a:solidFill>
                  <a:srgbClr val="0070C0"/>
                </a:solidFill>
              </a:rPr>
              <a:t>Diagrams</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5103844"/>
            <a:ext cx="10515600" cy="1073119"/>
          </a:xfrm>
        </p:spPr>
        <p:txBody>
          <a:bodyPr anchor="ctr">
            <a:normAutofit/>
          </a:bodyPr>
          <a:lstStyle/>
          <a:p>
            <a:pPr marL="0" indent="0" algn="just">
              <a:buNone/>
            </a:pPr>
            <a:r>
              <a:rPr lang="en-US" sz="2400" dirty="0"/>
              <a:t>Interestingly, although the listening duration is varied across a wide range, the impact on the classification error is low.</a:t>
            </a:r>
          </a:p>
        </p:txBody>
      </p:sp>
      <p:pic>
        <p:nvPicPr>
          <p:cNvPr id="7" name="Picture 6">
            <a:extLst>
              <a:ext uri="{FF2B5EF4-FFF2-40B4-BE49-F238E27FC236}">
                <a16:creationId xmlns:a16="http://schemas.microsoft.com/office/drawing/2014/main" id="{98F563A7-A596-4E0F-AD35-6F0F7C791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290" y="681037"/>
            <a:ext cx="7605419" cy="4221846"/>
          </a:xfrm>
          <a:prstGeom prst="rect">
            <a:avLst/>
          </a:prstGeom>
        </p:spPr>
      </p:pic>
    </p:spTree>
    <p:extLst>
      <p:ext uri="{BB962C8B-B14F-4D97-AF65-F5344CB8AC3E}">
        <p14:creationId xmlns:p14="http://schemas.microsoft.com/office/powerpoint/2010/main" val="372456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
            <a:ext cx="10515600" cy="671902"/>
          </a:xfrm>
        </p:spPr>
        <p:txBody>
          <a:bodyPr>
            <a:normAutofit/>
          </a:bodyPr>
          <a:lstStyle/>
          <a:p>
            <a:r>
              <a:rPr lang="en-US" sz="3200" b="1" dirty="0">
                <a:solidFill>
                  <a:srgbClr val="0070C0"/>
                </a:solidFill>
              </a:rPr>
              <a:t>Diagrams</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365263" y="4158160"/>
            <a:ext cx="11461474" cy="2195987"/>
          </a:xfrm>
        </p:spPr>
        <p:txBody>
          <a:bodyPr anchor="ctr">
            <a:normAutofit/>
          </a:bodyPr>
          <a:lstStyle/>
          <a:p>
            <a:pPr marL="0" indent="0" algn="just">
              <a:buNone/>
            </a:pPr>
            <a:r>
              <a:rPr lang="en-US" sz="2400" dirty="0"/>
              <a:t>The second experiment was designed to analyze the impact of knowing the speakers personally, and to validate the results of the first experiment. The mixtures were changed completely. We can draw 2 conclusions:</a:t>
            </a:r>
          </a:p>
          <a:p>
            <a:pPr marL="457200" indent="-457200" algn="just">
              <a:buFont typeface="+mj-lt"/>
              <a:buAutoNum type="arabicPeriod"/>
            </a:pPr>
            <a:r>
              <a:rPr lang="en-US" sz="2400" dirty="0"/>
              <a:t>The results between the 2 experiments are similar.</a:t>
            </a:r>
          </a:p>
          <a:p>
            <a:pPr marL="457200" indent="-457200" algn="just">
              <a:buFont typeface="+mj-lt"/>
              <a:buAutoNum type="arabicPeriod"/>
            </a:pPr>
            <a:r>
              <a:rPr lang="en-US" sz="2400" dirty="0"/>
              <a:t>The impact of known speakers is minimal.</a:t>
            </a:r>
          </a:p>
        </p:txBody>
      </p:sp>
      <p:pic>
        <p:nvPicPr>
          <p:cNvPr id="9" name="Picture 8">
            <a:extLst>
              <a:ext uri="{FF2B5EF4-FFF2-40B4-BE49-F238E27FC236}">
                <a16:creationId xmlns:a16="http://schemas.microsoft.com/office/drawing/2014/main" id="{4D1F9FD4-A369-4C4A-93C2-9C11B690B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63" y="671903"/>
            <a:ext cx="5730737" cy="3383573"/>
          </a:xfrm>
          <a:prstGeom prst="rect">
            <a:avLst/>
          </a:prstGeom>
        </p:spPr>
      </p:pic>
      <p:pic>
        <p:nvPicPr>
          <p:cNvPr id="11" name="Picture 10">
            <a:extLst>
              <a:ext uri="{FF2B5EF4-FFF2-40B4-BE49-F238E27FC236}">
                <a16:creationId xmlns:a16="http://schemas.microsoft.com/office/drawing/2014/main" id="{0006CD16-6E09-4B22-BDC1-B1A33F164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71902"/>
            <a:ext cx="5730737" cy="3383573"/>
          </a:xfrm>
          <a:prstGeom prst="rect">
            <a:avLst/>
          </a:prstGeom>
        </p:spPr>
      </p:pic>
    </p:spTree>
    <p:extLst>
      <p:ext uri="{BB962C8B-B14F-4D97-AF65-F5344CB8AC3E}">
        <p14:creationId xmlns:p14="http://schemas.microsoft.com/office/powerpoint/2010/main" val="1994922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1457</TotalTime>
  <Words>2113</Words>
  <Application>Microsoft Office PowerPoint</Application>
  <PresentationFormat>Widescreen</PresentationFormat>
  <Paragraphs>188</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Title proposal: Overlapped speech detection and speaker counting on variable frame lengths using deep learning</vt:lpstr>
      <vt:lpstr>Table of contents</vt:lpstr>
      <vt:lpstr>Chapter 1</vt:lpstr>
      <vt:lpstr>Introduction</vt:lpstr>
      <vt:lpstr>Chapter 2</vt:lpstr>
      <vt:lpstr>Human listeners experiments description and conclusions</vt:lpstr>
      <vt:lpstr>Diagrams</vt:lpstr>
      <vt:lpstr>Diagrams</vt:lpstr>
      <vt:lpstr>Diagrams</vt:lpstr>
      <vt:lpstr>Chapter 3</vt:lpstr>
      <vt:lpstr>Pattern recognition and statistical inference methods</vt:lpstr>
      <vt:lpstr>Chapter 4</vt:lpstr>
      <vt:lpstr>Dataset creation: corpus, annotating frames, frame &amp; count selection</vt:lpstr>
      <vt:lpstr>Data annotation diagram</vt:lpstr>
      <vt:lpstr>Word duration histogram</vt:lpstr>
      <vt:lpstr>Chapter 5</vt:lpstr>
      <vt:lpstr>Feature set selection: intuition discussion per feature</vt:lpstr>
      <vt:lpstr>Feature representation picture</vt:lpstr>
      <vt:lpstr>Chapter 6</vt:lpstr>
      <vt:lpstr>DNN Architecture </vt:lpstr>
      <vt:lpstr>DNN Architecture Diagram</vt:lpstr>
      <vt:lpstr>Chapter 7</vt:lpstr>
      <vt:lpstr>Training Strategy</vt:lpstr>
      <vt:lpstr>Model and feature selection for 100 ms duration</vt:lpstr>
      <vt:lpstr>Model and feature selection for 500 ms duration</vt:lpstr>
      <vt:lpstr>Loss function monitoring</vt:lpstr>
      <vt:lpstr>Chapter 8</vt:lpstr>
      <vt:lpstr>Inferencing strategy</vt:lpstr>
      <vt:lpstr>Inference performance at speaker counting</vt:lpstr>
      <vt:lpstr>Confusion matrices</vt:lpstr>
      <vt:lpstr>Categorical accuracy: training, validation, inference</vt:lpstr>
      <vt:lpstr>Relation between model parameters count and input features count</vt:lpstr>
      <vt:lpstr>Inference performance at overlapped speech detection</vt:lpstr>
      <vt:lpstr>Inference performance at overlapped speech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proposal: Overlapped speech detection and speaker counting on variable frame lengths using deep learning</dc:title>
  <dc:creator>Valentin Andrei</dc:creator>
  <cp:lastModifiedBy>Valentin Andrei</cp:lastModifiedBy>
  <cp:revision>55</cp:revision>
  <dcterms:created xsi:type="dcterms:W3CDTF">2018-09-30T06:13:37Z</dcterms:created>
  <dcterms:modified xsi:type="dcterms:W3CDTF">2018-10-06T05:19:38Z</dcterms:modified>
</cp:coreProperties>
</file>