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788" autoAdjust="0"/>
  </p:normalViewPr>
  <p:slideViewPr>
    <p:cSldViewPr>
      <p:cViewPr varScale="1">
        <p:scale>
          <a:sx n="130" d="100"/>
          <a:sy n="130" d="100"/>
        </p:scale>
        <p:origin x="111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09175" y="1014236"/>
            <a:ext cx="4325620" cy="2042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825" y="418457"/>
            <a:ext cx="5455285" cy="837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825" y="1614083"/>
            <a:ext cx="7787640" cy="2929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3300" dirty="0"/>
              <a:t>Classifying</a:t>
            </a:r>
            <a:r>
              <a:rPr sz="3300" spc="-70" dirty="0"/>
              <a:t> </a:t>
            </a:r>
            <a:r>
              <a:rPr sz="3300" spc="95" dirty="0"/>
              <a:t>Data</a:t>
            </a:r>
            <a:r>
              <a:rPr sz="3300" spc="-65" dirty="0"/>
              <a:t> </a:t>
            </a:r>
            <a:r>
              <a:rPr sz="3300" spc="-20" dirty="0"/>
              <a:t>Using </a:t>
            </a:r>
            <a:r>
              <a:rPr sz="3300" spc="85" dirty="0"/>
              <a:t>Support</a:t>
            </a:r>
            <a:r>
              <a:rPr sz="3300" spc="-235" dirty="0"/>
              <a:t> </a:t>
            </a:r>
            <a:r>
              <a:rPr sz="3300" spc="50" dirty="0"/>
              <a:t>Vector </a:t>
            </a:r>
            <a:r>
              <a:rPr sz="3300" dirty="0"/>
              <a:t>Machines</a:t>
            </a:r>
            <a:r>
              <a:rPr sz="3300" spc="-75" dirty="0"/>
              <a:t> </a:t>
            </a:r>
            <a:r>
              <a:rPr sz="3300" spc="-50" dirty="0"/>
              <a:t>(SVMs)</a:t>
            </a:r>
            <a:r>
              <a:rPr sz="3300" spc="-70" dirty="0"/>
              <a:t> </a:t>
            </a:r>
            <a:r>
              <a:rPr sz="3300" spc="60" dirty="0"/>
              <a:t>in Python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77B002-C6D4-46DF-FFAB-315F48EDE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565"/>
            <a:ext cx="9144000" cy="3210935"/>
          </a:xfrm>
          <a:prstGeom prst="rect">
            <a:avLst/>
          </a:prstGeom>
        </p:spPr>
      </p:pic>
      <p:pic>
        <p:nvPicPr>
          <p:cNvPr id="2" name="object 2">
            <a:extLst>
              <a:ext uri="{FF2B5EF4-FFF2-40B4-BE49-F238E27FC236}">
                <a16:creationId xmlns:a16="http://schemas.microsoft.com/office/drawing/2014/main" id="{021B639D-5455-AC85-CEF0-CDD75C1F00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2" y="-1"/>
            <a:ext cx="9143999" cy="1047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971E5-B64C-F00F-330D-2E60A5DBC2F7}"/>
              </a:ext>
            </a:extLst>
          </p:cNvPr>
          <p:cNvSpPr txBox="1"/>
          <p:nvPr/>
        </p:nvSpPr>
        <p:spPr>
          <a:xfrm>
            <a:off x="2666997" y="1848475"/>
            <a:ext cx="381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Agency FB" panose="020B0503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700" y="0"/>
            <a:ext cx="58292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057" y="742950"/>
            <a:ext cx="5455285" cy="817382"/>
          </a:xfrm>
          <a:prstGeom prst="rect">
            <a:avLst/>
          </a:prstGeom>
        </p:spPr>
        <p:txBody>
          <a:bodyPr vert="horz" wrap="square" lIns="0" tIns="13891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50" dirty="0"/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2038350"/>
            <a:ext cx="5829299" cy="205184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97205" indent="-38354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97205" algn="l"/>
              </a:tabLst>
            </a:pPr>
            <a:r>
              <a:rPr sz="2400" spc="-10" dirty="0">
                <a:latin typeface="Palatino Linotype"/>
                <a:cs typeface="Palatino Linotype"/>
              </a:rPr>
              <a:t>Introduction</a:t>
            </a:r>
            <a:endParaRPr sz="2400" dirty="0">
              <a:latin typeface="Palatino Linotype"/>
              <a:cs typeface="Palatino Linotype"/>
            </a:endParaRPr>
          </a:p>
          <a:p>
            <a:pPr marL="497205" indent="-38354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97205" algn="l"/>
              </a:tabLst>
            </a:pPr>
            <a:r>
              <a:rPr sz="2400" dirty="0">
                <a:latin typeface="Palatino Linotype"/>
                <a:cs typeface="Palatino Linotype"/>
              </a:rPr>
              <a:t>Dataset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Description</a:t>
            </a:r>
            <a:r>
              <a:rPr sz="2400" spc="-3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spc="-20" dirty="0">
                <a:latin typeface="Palatino Linotype"/>
                <a:cs typeface="Palatino Linotype"/>
              </a:rPr>
              <a:t>Use</a:t>
            </a:r>
            <a:r>
              <a:rPr sz="2400" spc="-30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Cases</a:t>
            </a:r>
            <a:endParaRPr sz="2400" dirty="0">
              <a:latin typeface="Palatino Linotype"/>
              <a:cs typeface="Palatino Linotype"/>
            </a:endParaRPr>
          </a:p>
          <a:p>
            <a:pPr marL="497205" indent="-38354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97205" algn="l"/>
              </a:tabLst>
            </a:pPr>
            <a:r>
              <a:rPr sz="2400" spc="-25" dirty="0">
                <a:latin typeface="Palatino Linotype"/>
                <a:cs typeface="Palatino Linotype"/>
              </a:rPr>
              <a:t>Approach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-55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Methodology</a:t>
            </a:r>
            <a:endParaRPr sz="2400" dirty="0">
              <a:latin typeface="Palatino Linotype"/>
              <a:cs typeface="Palatino Linotype"/>
            </a:endParaRPr>
          </a:p>
          <a:p>
            <a:pPr marL="497205" indent="-36449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97205" algn="l"/>
              </a:tabLst>
            </a:pPr>
            <a:r>
              <a:rPr sz="2400" dirty="0">
                <a:latin typeface="Palatino Linotype"/>
                <a:cs typeface="Palatino Linotype"/>
              </a:rPr>
              <a:t>Dataset</a:t>
            </a:r>
            <a:r>
              <a:rPr sz="2400" spc="40" dirty="0">
                <a:latin typeface="Palatino Linotype"/>
                <a:cs typeface="Palatino Linotype"/>
              </a:rPr>
              <a:t> </a:t>
            </a:r>
            <a:r>
              <a:rPr sz="2400" spc="-10" dirty="0">
                <a:latin typeface="Palatino Linotype"/>
                <a:cs typeface="Palatino Linotype"/>
              </a:rPr>
              <a:t>Results</a:t>
            </a:r>
            <a:endParaRPr lang="en-US" sz="2400" spc="-10" dirty="0">
              <a:latin typeface="Palatino Linotype"/>
              <a:cs typeface="Palatino Linotype"/>
            </a:endParaRPr>
          </a:p>
          <a:p>
            <a:pPr marL="497205" indent="-36449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97205" algn="l"/>
              </a:tabLst>
            </a:pPr>
            <a:r>
              <a:rPr sz="2400" spc="-10" dirty="0">
                <a:latin typeface="Palatino Linotype"/>
                <a:cs typeface="Palatino Linotype"/>
              </a:rPr>
              <a:t>Conclusion</a:t>
            </a:r>
            <a:endParaRPr sz="24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3999" cy="2857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5455285" cy="694271"/>
          </a:xfrm>
          <a:prstGeom prst="rect">
            <a:avLst/>
          </a:prstGeom>
        </p:spPr>
        <p:txBody>
          <a:bodyPr vert="horz" wrap="square" lIns="0" tIns="13891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0" y="1032635"/>
            <a:ext cx="8397240" cy="2506729"/>
          </a:xfrm>
          <a:prstGeom prst="rect">
            <a:avLst/>
          </a:prstGeom>
        </p:spPr>
        <p:txBody>
          <a:bodyPr vert="horz" wrap="square" lIns="0" tIns="644732" rIns="0" bIns="0" rtlCol="0">
            <a:spAutoFit/>
          </a:bodyPr>
          <a:lstStyle/>
          <a:p>
            <a:pPr marL="3803015" marR="5080">
              <a:lnSpc>
                <a:spcPct val="101000"/>
              </a:lnSpc>
              <a:spcBef>
                <a:spcPts val="85"/>
              </a:spcBef>
            </a:pPr>
            <a:r>
              <a:rPr sz="2000" dirty="0"/>
              <a:t>In</a:t>
            </a:r>
            <a:r>
              <a:rPr sz="2000" spc="15" dirty="0"/>
              <a:t> </a:t>
            </a:r>
            <a:r>
              <a:rPr sz="2000" spc="-20" dirty="0"/>
              <a:t>this </a:t>
            </a:r>
            <a:r>
              <a:rPr lang="en-US" sz="2000" dirty="0"/>
              <a:t>presentation</a:t>
            </a:r>
            <a:r>
              <a:rPr sz="2000" dirty="0"/>
              <a:t>,</a:t>
            </a:r>
            <a:r>
              <a:rPr sz="2000" spc="-40" dirty="0"/>
              <a:t> </a:t>
            </a:r>
            <a:r>
              <a:rPr sz="2000" spc="-65" dirty="0"/>
              <a:t>we</a:t>
            </a:r>
            <a:r>
              <a:rPr sz="2000" spc="20" dirty="0"/>
              <a:t> </a:t>
            </a:r>
            <a:r>
              <a:rPr sz="2000" spc="-20" dirty="0"/>
              <a:t>will</a:t>
            </a:r>
            <a:r>
              <a:rPr sz="2000" spc="20" dirty="0"/>
              <a:t> </a:t>
            </a:r>
            <a:r>
              <a:rPr sz="2000" spc="-20" dirty="0"/>
              <a:t>delve</a:t>
            </a:r>
            <a:r>
              <a:rPr sz="2000" spc="20" dirty="0"/>
              <a:t> </a:t>
            </a:r>
            <a:r>
              <a:rPr sz="2000" dirty="0"/>
              <a:t>into</a:t>
            </a:r>
            <a:r>
              <a:rPr sz="2000" spc="20" dirty="0"/>
              <a:t> </a:t>
            </a:r>
            <a:r>
              <a:rPr sz="2000" dirty="0"/>
              <a:t>the</a:t>
            </a:r>
            <a:r>
              <a:rPr sz="2000" spc="15" dirty="0"/>
              <a:t> </a:t>
            </a:r>
            <a:r>
              <a:rPr sz="2000" dirty="0"/>
              <a:t>fundamentals</a:t>
            </a:r>
            <a:r>
              <a:rPr sz="2000" spc="20" dirty="0"/>
              <a:t> </a:t>
            </a:r>
            <a:r>
              <a:rPr sz="2000" dirty="0"/>
              <a:t>of</a:t>
            </a:r>
            <a:r>
              <a:rPr sz="2000" spc="20" dirty="0"/>
              <a:t> </a:t>
            </a:r>
            <a:r>
              <a:rPr sz="2000" spc="-10" dirty="0"/>
              <a:t>using </a:t>
            </a:r>
            <a:r>
              <a:rPr sz="2000" spc="-25" dirty="0"/>
              <a:t>SVMs</a:t>
            </a:r>
            <a:r>
              <a:rPr sz="2000" spc="-5" dirty="0"/>
              <a:t> </a:t>
            </a:r>
            <a:r>
              <a:rPr sz="2000" dirty="0"/>
              <a:t>to classify </a:t>
            </a:r>
            <a:r>
              <a:rPr sz="2000" spc="-10" dirty="0"/>
              <a:t>various</a:t>
            </a:r>
            <a:r>
              <a:rPr sz="2000" dirty="0"/>
              <a:t> datasets,</a:t>
            </a:r>
            <a:r>
              <a:rPr sz="2000" spc="-55" dirty="0"/>
              <a:t> </a:t>
            </a:r>
            <a:r>
              <a:rPr sz="2000" spc="-10" dirty="0"/>
              <a:t>exploring</a:t>
            </a:r>
            <a:r>
              <a:rPr sz="2000" dirty="0"/>
              <a:t> </a:t>
            </a:r>
            <a:r>
              <a:rPr sz="2000" spc="-10" dirty="0"/>
              <a:t>different </a:t>
            </a:r>
            <a:r>
              <a:rPr sz="2000" dirty="0"/>
              <a:t>kernels</a:t>
            </a:r>
            <a:r>
              <a:rPr sz="2000" spc="10" dirty="0"/>
              <a:t> </a:t>
            </a:r>
            <a:r>
              <a:rPr sz="2000" dirty="0"/>
              <a:t>and</a:t>
            </a:r>
            <a:r>
              <a:rPr sz="2000" spc="10" dirty="0"/>
              <a:t> </a:t>
            </a:r>
            <a:r>
              <a:rPr sz="2000" dirty="0"/>
              <a:t>regularization</a:t>
            </a:r>
            <a:r>
              <a:rPr sz="2000" spc="15" dirty="0"/>
              <a:t> </a:t>
            </a:r>
            <a:r>
              <a:rPr sz="2000" dirty="0"/>
              <a:t>techniques</a:t>
            </a:r>
            <a:r>
              <a:rPr sz="2000" spc="10" dirty="0"/>
              <a:t> </a:t>
            </a:r>
            <a:r>
              <a:rPr sz="2000" dirty="0"/>
              <a:t>to</a:t>
            </a:r>
            <a:r>
              <a:rPr sz="2000" spc="15" dirty="0"/>
              <a:t> </a:t>
            </a:r>
            <a:r>
              <a:rPr sz="2000" spc="-10" dirty="0"/>
              <a:t>achieve </a:t>
            </a:r>
            <a:r>
              <a:rPr sz="2000" dirty="0"/>
              <a:t>accurate</a:t>
            </a:r>
            <a:r>
              <a:rPr sz="2000" spc="35" dirty="0"/>
              <a:t> </a:t>
            </a:r>
            <a:r>
              <a:rPr sz="2000" spc="-10" dirty="0"/>
              <a:t>classiﬁcation.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029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399" y="508838"/>
            <a:ext cx="6270175" cy="57066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800" b="1" spc="80" dirty="0"/>
              <a:t>Dataset</a:t>
            </a:r>
            <a:r>
              <a:rPr sz="2800" b="1" spc="-130" dirty="0"/>
              <a:t> </a:t>
            </a:r>
            <a:r>
              <a:rPr sz="2800" b="1" spc="60" dirty="0"/>
              <a:t>Description</a:t>
            </a:r>
            <a:r>
              <a:rPr sz="2800" b="1" spc="-130" dirty="0"/>
              <a:t> </a:t>
            </a:r>
            <a:r>
              <a:rPr sz="2800" b="1" dirty="0"/>
              <a:t>and</a:t>
            </a:r>
            <a:r>
              <a:rPr sz="2800" b="1" spc="-130" dirty="0"/>
              <a:t> </a:t>
            </a:r>
            <a:r>
              <a:rPr sz="2800" b="1" spc="-70" dirty="0"/>
              <a:t>Use</a:t>
            </a:r>
            <a:r>
              <a:rPr sz="2800" b="1" spc="-130" dirty="0"/>
              <a:t> </a:t>
            </a:r>
            <a:r>
              <a:rPr sz="2800" b="1" spc="-10" dirty="0"/>
              <a:t>Cases</a:t>
            </a:r>
          </a:p>
        </p:txBody>
      </p:sp>
      <p:sp>
        <p:nvSpPr>
          <p:cNvPr id="4" name="object 4"/>
          <p:cNvSpPr/>
          <p:nvPr/>
        </p:nvSpPr>
        <p:spPr>
          <a:xfrm>
            <a:off x="572399" y="1553399"/>
            <a:ext cx="360045" cy="2534285"/>
          </a:xfrm>
          <a:custGeom>
            <a:avLst/>
            <a:gdLst/>
            <a:ahLst/>
            <a:cxnLst/>
            <a:rect l="l" t="t" r="r" b="b"/>
            <a:pathLst>
              <a:path w="360044" h="253428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  <a:path w="360044" h="2534285">
                <a:moveTo>
                  <a:pt x="0" y="1266999"/>
                </a:moveTo>
                <a:lnTo>
                  <a:pt x="6429" y="1219148"/>
                </a:lnTo>
                <a:lnTo>
                  <a:pt x="24575" y="1176150"/>
                </a:lnTo>
                <a:lnTo>
                  <a:pt x="52720" y="1139720"/>
                </a:lnTo>
                <a:lnTo>
                  <a:pt x="89150" y="1111575"/>
                </a:lnTo>
                <a:lnTo>
                  <a:pt x="132148" y="1093429"/>
                </a:lnTo>
                <a:lnTo>
                  <a:pt x="179999" y="1086999"/>
                </a:lnTo>
                <a:lnTo>
                  <a:pt x="248883" y="1100701"/>
                </a:lnTo>
                <a:lnTo>
                  <a:pt x="307279" y="1139720"/>
                </a:lnTo>
                <a:lnTo>
                  <a:pt x="346298" y="1198116"/>
                </a:lnTo>
                <a:lnTo>
                  <a:pt x="359999" y="1266999"/>
                </a:lnTo>
                <a:lnTo>
                  <a:pt x="353570" y="1314851"/>
                </a:lnTo>
                <a:lnTo>
                  <a:pt x="335424" y="1357849"/>
                </a:lnTo>
                <a:lnTo>
                  <a:pt x="307279" y="1394279"/>
                </a:lnTo>
                <a:lnTo>
                  <a:pt x="270849" y="1422424"/>
                </a:lnTo>
                <a:lnTo>
                  <a:pt x="227851" y="1440570"/>
                </a:lnTo>
                <a:lnTo>
                  <a:pt x="179999" y="1446999"/>
                </a:lnTo>
                <a:lnTo>
                  <a:pt x="132148" y="1440570"/>
                </a:lnTo>
                <a:lnTo>
                  <a:pt x="89150" y="1422424"/>
                </a:lnTo>
                <a:lnTo>
                  <a:pt x="52720" y="1394279"/>
                </a:lnTo>
                <a:lnTo>
                  <a:pt x="24575" y="1357849"/>
                </a:lnTo>
                <a:lnTo>
                  <a:pt x="6429" y="1314851"/>
                </a:lnTo>
                <a:lnTo>
                  <a:pt x="0" y="1266999"/>
                </a:lnTo>
                <a:close/>
              </a:path>
              <a:path w="360044" h="2534285">
                <a:moveTo>
                  <a:pt x="0" y="2354199"/>
                </a:moveTo>
                <a:lnTo>
                  <a:pt x="6429" y="2306348"/>
                </a:lnTo>
                <a:lnTo>
                  <a:pt x="24575" y="2263350"/>
                </a:lnTo>
                <a:lnTo>
                  <a:pt x="52720" y="2226920"/>
                </a:lnTo>
                <a:lnTo>
                  <a:pt x="89150" y="2198775"/>
                </a:lnTo>
                <a:lnTo>
                  <a:pt x="132148" y="2180629"/>
                </a:lnTo>
                <a:lnTo>
                  <a:pt x="179999" y="2174199"/>
                </a:lnTo>
                <a:lnTo>
                  <a:pt x="248883" y="2187901"/>
                </a:lnTo>
                <a:lnTo>
                  <a:pt x="307279" y="2226920"/>
                </a:lnTo>
                <a:lnTo>
                  <a:pt x="346298" y="2285317"/>
                </a:lnTo>
                <a:lnTo>
                  <a:pt x="359999" y="2354199"/>
                </a:lnTo>
                <a:lnTo>
                  <a:pt x="353570" y="2402051"/>
                </a:lnTo>
                <a:lnTo>
                  <a:pt x="335424" y="2445049"/>
                </a:lnTo>
                <a:lnTo>
                  <a:pt x="307279" y="2481479"/>
                </a:lnTo>
                <a:lnTo>
                  <a:pt x="270849" y="2509624"/>
                </a:lnTo>
                <a:lnTo>
                  <a:pt x="227851" y="2527770"/>
                </a:lnTo>
                <a:lnTo>
                  <a:pt x="179999" y="2534199"/>
                </a:lnTo>
                <a:lnTo>
                  <a:pt x="132148" y="2527770"/>
                </a:lnTo>
                <a:lnTo>
                  <a:pt x="89150" y="2509624"/>
                </a:lnTo>
                <a:lnTo>
                  <a:pt x="52720" y="2481479"/>
                </a:lnTo>
                <a:lnTo>
                  <a:pt x="24575" y="2445049"/>
                </a:lnTo>
                <a:lnTo>
                  <a:pt x="6429" y="2402051"/>
                </a:lnTo>
                <a:lnTo>
                  <a:pt x="0" y="2354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271145">
              <a:lnSpc>
                <a:spcPct val="100000"/>
              </a:lnSpc>
              <a:spcBef>
                <a:spcPts val="100"/>
              </a:spcBef>
              <a:buSzPct val="92307"/>
              <a:buFont typeface="Hypatia Sans Pro Black"/>
              <a:buAutoNum type="arabicPlain"/>
              <a:tabLst>
                <a:tab pos="393700" algn="l"/>
              </a:tabLst>
            </a:pPr>
            <a:r>
              <a:rPr spc="-10" dirty="0"/>
              <a:t>Aggregation</a:t>
            </a:r>
          </a:p>
          <a:p>
            <a:pPr marL="12700" marR="5080">
              <a:lnSpc>
                <a:spcPts val="1430"/>
              </a:lnSpc>
              <a:spcBef>
                <a:spcPts val="1380"/>
              </a:spcBef>
            </a:pPr>
            <a:r>
              <a:rPr sz="1200" dirty="0"/>
              <a:t>The</a:t>
            </a:r>
            <a:r>
              <a:rPr sz="1200" spc="-5" dirty="0"/>
              <a:t> </a:t>
            </a:r>
            <a:r>
              <a:rPr sz="1200" spc="-20" dirty="0"/>
              <a:t>Aggregation</a:t>
            </a:r>
            <a:r>
              <a:rPr sz="1200" spc="20" dirty="0"/>
              <a:t> </a:t>
            </a:r>
            <a:r>
              <a:rPr sz="1200" dirty="0"/>
              <a:t>dataset</a:t>
            </a:r>
            <a:r>
              <a:rPr sz="1200" spc="25" dirty="0"/>
              <a:t> </a:t>
            </a:r>
            <a:r>
              <a:rPr sz="1200" dirty="0"/>
              <a:t>contains</a:t>
            </a:r>
            <a:r>
              <a:rPr sz="1200" spc="25" dirty="0"/>
              <a:t> </a:t>
            </a:r>
            <a:r>
              <a:rPr sz="1200" dirty="0"/>
              <a:t>densely</a:t>
            </a:r>
            <a:r>
              <a:rPr sz="1200" spc="25" dirty="0"/>
              <a:t> </a:t>
            </a:r>
            <a:r>
              <a:rPr sz="1200" spc="-20" dirty="0"/>
              <a:t>packed</a:t>
            </a:r>
            <a:r>
              <a:rPr sz="1200" spc="20" dirty="0"/>
              <a:t> </a:t>
            </a:r>
            <a:r>
              <a:rPr sz="1200" dirty="0"/>
              <a:t>clusters</a:t>
            </a:r>
            <a:r>
              <a:rPr sz="1200" spc="25" dirty="0"/>
              <a:t> </a:t>
            </a:r>
            <a:r>
              <a:rPr sz="1200" dirty="0"/>
              <a:t>useful</a:t>
            </a:r>
            <a:r>
              <a:rPr sz="1200" spc="25" dirty="0"/>
              <a:t> </a:t>
            </a:r>
            <a:r>
              <a:rPr sz="1200" dirty="0"/>
              <a:t>for</a:t>
            </a:r>
            <a:r>
              <a:rPr sz="1200" spc="25" dirty="0"/>
              <a:t> </a:t>
            </a:r>
            <a:r>
              <a:rPr sz="1200" dirty="0"/>
              <a:t>testing</a:t>
            </a:r>
            <a:r>
              <a:rPr sz="1200" spc="25" dirty="0"/>
              <a:t> </a:t>
            </a:r>
            <a:r>
              <a:rPr sz="1200" dirty="0"/>
              <a:t>clustering</a:t>
            </a:r>
            <a:r>
              <a:rPr sz="1200" spc="20" dirty="0"/>
              <a:t> </a:t>
            </a:r>
            <a:r>
              <a:rPr sz="1200" dirty="0"/>
              <a:t>algorithms</a:t>
            </a:r>
            <a:r>
              <a:rPr sz="1200" spc="25" dirty="0"/>
              <a:t> </a:t>
            </a:r>
            <a:r>
              <a:rPr sz="1200" dirty="0"/>
              <a:t>in</a:t>
            </a:r>
            <a:r>
              <a:rPr sz="1200" spc="25" dirty="0"/>
              <a:t> </a:t>
            </a:r>
            <a:r>
              <a:rPr sz="1200" dirty="0"/>
              <a:t>scenarios</a:t>
            </a:r>
            <a:r>
              <a:rPr sz="1200" spc="25" dirty="0"/>
              <a:t> </a:t>
            </a:r>
            <a:r>
              <a:rPr sz="1200" spc="-20" dirty="0"/>
              <a:t>with </a:t>
            </a:r>
            <a:r>
              <a:rPr sz="1200" spc="-10" dirty="0"/>
              <a:t>irregular</a:t>
            </a:r>
            <a:r>
              <a:rPr sz="1200" spc="-25" dirty="0"/>
              <a:t> </a:t>
            </a:r>
            <a:r>
              <a:rPr sz="1200" spc="-10" dirty="0"/>
              <a:t>shaped</a:t>
            </a:r>
            <a:r>
              <a:rPr sz="1200" spc="-20" dirty="0"/>
              <a:t> </a:t>
            </a:r>
            <a:r>
              <a:rPr sz="1200" spc="-10" dirty="0"/>
              <a:t>clusters.</a:t>
            </a:r>
            <a:endParaRPr sz="1200" dirty="0"/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 dirty="0"/>
          </a:p>
          <a:p>
            <a:pPr marL="393700" indent="-271145">
              <a:lnSpc>
                <a:spcPct val="100000"/>
              </a:lnSpc>
              <a:buSzPct val="92307"/>
              <a:buFont typeface="Hypatia Sans Pro Black"/>
              <a:buAutoNum type="arabicPlain" startAt="2"/>
              <a:tabLst>
                <a:tab pos="393700" algn="l"/>
              </a:tabLst>
            </a:pPr>
            <a:r>
              <a:rPr spc="-10" dirty="0"/>
              <a:t>Compound</a:t>
            </a:r>
          </a:p>
          <a:p>
            <a:pPr marL="12700" marR="538480">
              <a:lnSpc>
                <a:spcPts val="1430"/>
              </a:lnSpc>
              <a:spcBef>
                <a:spcPts val="1380"/>
              </a:spcBef>
            </a:pPr>
            <a:r>
              <a:rPr sz="1200" dirty="0"/>
              <a:t>The</a:t>
            </a:r>
            <a:r>
              <a:rPr sz="1200" spc="15" dirty="0"/>
              <a:t> </a:t>
            </a:r>
            <a:r>
              <a:rPr sz="1200" spc="-35" dirty="0"/>
              <a:t>Compound</a:t>
            </a:r>
            <a:r>
              <a:rPr sz="1200" spc="15" dirty="0"/>
              <a:t> </a:t>
            </a:r>
            <a:r>
              <a:rPr sz="1200" dirty="0"/>
              <a:t>dataset</a:t>
            </a:r>
            <a:r>
              <a:rPr sz="1200" spc="15" dirty="0"/>
              <a:t> </a:t>
            </a:r>
            <a:r>
              <a:rPr sz="1200" dirty="0"/>
              <a:t>consists</a:t>
            </a:r>
            <a:r>
              <a:rPr sz="1200" spc="15" dirty="0"/>
              <a:t> </a:t>
            </a:r>
            <a:r>
              <a:rPr sz="1200" dirty="0"/>
              <a:t>of</a:t>
            </a:r>
            <a:r>
              <a:rPr sz="1200" spc="15" dirty="0"/>
              <a:t> </a:t>
            </a:r>
            <a:r>
              <a:rPr sz="1200" dirty="0"/>
              <a:t>data</a:t>
            </a:r>
            <a:r>
              <a:rPr sz="1200" spc="15" dirty="0"/>
              <a:t> </a:t>
            </a:r>
            <a:r>
              <a:rPr sz="1200" dirty="0"/>
              <a:t>points</a:t>
            </a:r>
            <a:r>
              <a:rPr sz="1200" spc="15" dirty="0"/>
              <a:t> </a:t>
            </a:r>
            <a:r>
              <a:rPr sz="1200" dirty="0"/>
              <a:t>in</a:t>
            </a:r>
            <a:r>
              <a:rPr sz="1200" spc="15" dirty="0"/>
              <a:t> </a:t>
            </a:r>
            <a:r>
              <a:rPr sz="1200" dirty="0"/>
              <a:t>several</a:t>
            </a:r>
            <a:r>
              <a:rPr sz="1200" spc="15" dirty="0"/>
              <a:t> </a:t>
            </a:r>
            <a:r>
              <a:rPr sz="1200" dirty="0"/>
              <a:t>connected</a:t>
            </a:r>
            <a:r>
              <a:rPr sz="1200" spc="10" dirty="0"/>
              <a:t> </a:t>
            </a:r>
            <a:r>
              <a:rPr sz="1200" dirty="0"/>
              <a:t>components,</a:t>
            </a:r>
            <a:r>
              <a:rPr sz="1200" spc="-35" dirty="0"/>
              <a:t> </a:t>
            </a:r>
            <a:r>
              <a:rPr sz="1200" dirty="0"/>
              <a:t>challenging</a:t>
            </a:r>
            <a:r>
              <a:rPr sz="1200" spc="15" dirty="0"/>
              <a:t> </a:t>
            </a:r>
            <a:r>
              <a:rPr sz="1200" dirty="0"/>
              <a:t>for</a:t>
            </a:r>
            <a:r>
              <a:rPr sz="1200" spc="15" dirty="0"/>
              <a:t> </a:t>
            </a:r>
            <a:r>
              <a:rPr sz="1200" spc="-10" dirty="0"/>
              <a:t>clustering </a:t>
            </a:r>
            <a:r>
              <a:rPr sz="1200" dirty="0"/>
              <a:t>algorithms</a:t>
            </a:r>
            <a:r>
              <a:rPr sz="1200" spc="20" dirty="0"/>
              <a:t> </a:t>
            </a:r>
            <a:r>
              <a:rPr sz="1200" dirty="0"/>
              <a:t>to</a:t>
            </a:r>
            <a:r>
              <a:rPr sz="1200" spc="25" dirty="0"/>
              <a:t> </a:t>
            </a:r>
            <a:r>
              <a:rPr sz="1200" dirty="0"/>
              <a:t>identify</a:t>
            </a:r>
            <a:r>
              <a:rPr sz="1200" spc="25" dirty="0"/>
              <a:t> </a:t>
            </a:r>
            <a:r>
              <a:rPr sz="1200" dirty="0"/>
              <a:t>the</a:t>
            </a:r>
            <a:r>
              <a:rPr sz="1200" spc="20" dirty="0"/>
              <a:t> </a:t>
            </a:r>
            <a:r>
              <a:rPr sz="1200" spc="-20" dirty="0"/>
              <a:t>underlying</a:t>
            </a:r>
            <a:r>
              <a:rPr sz="1200" spc="25" dirty="0"/>
              <a:t> </a:t>
            </a:r>
            <a:r>
              <a:rPr sz="1200" spc="-10" dirty="0"/>
              <a:t>structures.</a:t>
            </a:r>
            <a:endParaRPr sz="1200" dirty="0"/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 dirty="0"/>
          </a:p>
          <a:p>
            <a:pPr marL="393700" indent="-271145">
              <a:lnSpc>
                <a:spcPct val="100000"/>
              </a:lnSpc>
              <a:buSzPct val="92307"/>
              <a:buFont typeface="Hypatia Sans Pro Black"/>
              <a:buAutoNum type="arabicPlain" startAt="3"/>
              <a:tabLst>
                <a:tab pos="393700" algn="l"/>
              </a:tabLst>
            </a:pPr>
            <a:r>
              <a:rPr spc="-10" dirty="0"/>
              <a:t>Flame</a:t>
            </a:r>
          </a:p>
          <a:p>
            <a:pPr marL="12700" marR="245745">
              <a:lnSpc>
                <a:spcPts val="1430"/>
              </a:lnSpc>
              <a:spcBef>
                <a:spcPts val="1380"/>
              </a:spcBef>
            </a:pPr>
            <a:r>
              <a:rPr sz="1200" dirty="0"/>
              <a:t>The</a:t>
            </a:r>
            <a:r>
              <a:rPr sz="1200" spc="15" dirty="0"/>
              <a:t> </a:t>
            </a:r>
            <a:r>
              <a:rPr sz="1200" dirty="0"/>
              <a:t>Flame</a:t>
            </a:r>
            <a:r>
              <a:rPr sz="1200" spc="15" dirty="0"/>
              <a:t> </a:t>
            </a:r>
            <a:r>
              <a:rPr sz="1200" dirty="0"/>
              <a:t>dataset</a:t>
            </a:r>
            <a:r>
              <a:rPr sz="1200" spc="20" dirty="0"/>
              <a:t> </a:t>
            </a:r>
            <a:r>
              <a:rPr sz="1200" dirty="0"/>
              <a:t>consists</a:t>
            </a:r>
            <a:r>
              <a:rPr sz="1200" spc="15" dirty="0"/>
              <a:t> </a:t>
            </a:r>
            <a:r>
              <a:rPr sz="1200" dirty="0"/>
              <a:t>of</a:t>
            </a:r>
            <a:r>
              <a:rPr sz="1200" spc="20" dirty="0"/>
              <a:t> </a:t>
            </a:r>
            <a:r>
              <a:rPr sz="1200" dirty="0"/>
              <a:t>data</a:t>
            </a:r>
            <a:r>
              <a:rPr sz="1200" spc="15" dirty="0"/>
              <a:t> </a:t>
            </a:r>
            <a:r>
              <a:rPr sz="1200" dirty="0"/>
              <a:t>points</a:t>
            </a:r>
            <a:r>
              <a:rPr sz="1200" spc="20" dirty="0"/>
              <a:t> </a:t>
            </a:r>
            <a:r>
              <a:rPr sz="1200" dirty="0"/>
              <a:t>resembling</a:t>
            </a:r>
            <a:r>
              <a:rPr sz="1200" spc="15" dirty="0"/>
              <a:t> </a:t>
            </a:r>
            <a:r>
              <a:rPr sz="1200" dirty="0"/>
              <a:t>ﬂame</a:t>
            </a:r>
            <a:r>
              <a:rPr sz="1200" spc="15" dirty="0"/>
              <a:t> </a:t>
            </a:r>
            <a:r>
              <a:rPr sz="1200" dirty="0"/>
              <a:t>shapes,</a:t>
            </a:r>
            <a:r>
              <a:rPr sz="1200" spc="-35" dirty="0"/>
              <a:t> </a:t>
            </a:r>
            <a:r>
              <a:rPr sz="1200" spc="-10" dirty="0"/>
              <a:t>used</a:t>
            </a:r>
            <a:r>
              <a:rPr sz="1200" spc="15" dirty="0"/>
              <a:t> </a:t>
            </a:r>
            <a:r>
              <a:rPr sz="1200" dirty="0"/>
              <a:t>for</a:t>
            </a:r>
            <a:r>
              <a:rPr sz="1200" spc="20" dirty="0"/>
              <a:t> </a:t>
            </a:r>
            <a:r>
              <a:rPr sz="1200" dirty="0"/>
              <a:t>testing</a:t>
            </a:r>
            <a:r>
              <a:rPr sz="1200" spc="15" dirty="0"/>
              <a:t> </a:t>
            </a:r>
            <a:r>
              <a:rPr sz="1200" dirty="0"/>
              <a:t>clustering</a:t>
            </a:r>
            <a:r>
              <a:rPr sz="1200" spc="20" dirty="0"/>
              <a:t> </a:t>
            </a:r>
            <a:r>
              <a:rPr sz="1200" dirty="0"/>
              <a:t>algorithms</a:t>
            </a:r>
            <a:r>
              <a:rPr sz="1200" spc="15" dirty="0"/>
              <a:t> </a:t>
            </a:r>
            <a:r>
              <a:rPr sz="1200" spc="-20" dirty="0"/>
              <a:t>when </a:t>
            </a:r>
            <a:r>
              <a:rPr sz="1200" dirty="0"/>
              <a:t>dealing</a:t>
            </a:r>
            <a:r>
              <a:rPr sz="1200" spc="-10" dirty="0"/>
              <a:t> with </a:t>
            </a:r>
            <a:r>
              <a:rPr sz="1200" dirty="0"/>
              <a:t>clusters</a:t>
            </a:r>
            <a:r>
              <a:rPr sz="1200" spc="-5" dirty="0"/>
              <a:t> </a:t>
            </a:r>
            <a:r>
              <a:rPr sz="1200" dirty="0"/>
              <a:t>of</a:t>
            </a:r>
            <a:r>
              <a:rPr sz="1200" spc="-10" dirty="0"/>
              <a:t> </a:t>
            </a:r>
            <a:r>
              <a:rPr sz="1200" dirty="0"/>
              <a:t>different</a:t>
            </a:r>
            <a:r>
              <a:rPr sz="1200" spc="-10" dirty="0"/>
              <a:t> </a:t>
            </a:r>
            <a:r>
              <a:rPr sz="1200" dirty="0"/>
              <a:t>sizes</a:t>
            </a:r>
            <a:r>
              <a:rPr sz="1200" spc="-5" dirty="0"/>
              <a:t> </a:t>
            </a:r>
            <a:r>
              <a:rPr sz="1200" dirty="0"/>
              <a:t>and</a:t>
            </a:r>
            <a:r>
              <a:rPr sz="1200" spc="-10" dirty="0"/>
              <a:t> shapes.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67441"/>
            <a:ext cx="9143999" cy="50291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2399" y="1553399"/>
            <a:ext cx="360045" cy="2534285"/>
          </a:xfrm>
          <a:custGeom>
            <a:avLst/>
            <a:gdLst/>
            <a:ahLst/>
            <a:cxnLst/>
            <a:rect l="l" t="t" r="r" b="b"/>
            <a:pathLst>
              <a:path w="360044" h="253428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  <a:path w="360044" h="2534285">
                <a:moveTo>
                  <a:pt x="0" y="1266999"/>
                </a:moveTo>
                <a:lnTo>
                  <a:pt x="6429" y="1219148"/>
                </a:lnTo>
                <a:lnTo>
                  <a:pt x="24575" y="1176150"/>
                </a:lnTo>
                <a:lnTo>
                  <a:pt x="52720" y="1139720"/>
                </a:lnTo>
                <a:lnTo>
                  <a:pt x="89150" y="1111575"/>
                </a:lnTo>
                <a:lnTo>
                  <a:pt x="132148" y="1093429"/>
                </a:lnTo>
                <a:lnTo>
                  <a:pt x="179999" y="1086999"/>
                </a:lnTo>
                <a:lnTo>
                  <a:pt x="248883" y="1100701"/>
                </a:lnTo>
                <a:lnTo>
                  <a:pt x="307279" y="1139720"/>
                </a:lnTo>
                <a:lnTo>
                  <a:pt x="346298" y="1198116"/>
                </a:lnTo>
                <a:lnTo>
                  <a:pt x="359999" y="1266999"/>
                </a:lnTo>
                <a:lnTo>
                  <a:pt x="353570" y="1314851"/>
                </a:lnTo>
                <a:lnTo>
                  <a:pt x="335424" y="1357849"/>
                </a:lnTo>
                <a:lnTo>
                  <a:pt x="307279" y="1394279"/>
                </a:lnTo>
                <a:lnTo>
                  <a:pt x="270849" y="1422424"/>
                </a:lnTo>
                <a:lnTo>
                  <a:pt x="227851" y="1440570"/>
                </a:lnTo>
                <a:lnTo>
                  <a:pt x="179999" y="1446999"/>
                </a:lnTo>
                <a:lnTo>
                  <a:pt x="132148" y="1440570"/>
                </a:lnTo>
                <a:lnTo>
                  <a:pt x="89150" y="1422424"/>
                </a:lnTo>
                <a:lnTo>
                  <a:pt x="52720" y="1394279"/>
                </a:lnTo>
                <a:lnTo>
                  <a:pt x="24575" y="1357849"/>
                </a:lnTo>
                <a:lnTo>
                  <a:pt x="6429" y="1314851"/>
                </a:lnTo>
                <a:lnTo>
                  <a:pt x="0" y="1266999"/>
                </a:lnTo>
                <a:close/>
              </a:path>
              <a:path w="360044" h="2534285">
                <a:moveTo>
                  <a:pt x="0" y="2354199"/>
                </a:moveTo>
                <a:lnTo>
                  <a:pt x="6429" y="2306348"/>
                </a:lnTo>
                <a:lnTo>
                  <a:pt x="24575" y="2263350"/>
                </a:lnTo>
                <a:lnTo>
                  <a:pt x="52720" y="2226920"/>
                </a:lnTo>
                <a:lnTo>
                  <a:pt x="89150" y="2198775"/>
                </a:lnTo>
                <a:lnTo>
                  <a:pt x="132148" y="2180629"/>
                </a:lnTo>
                <a:lnTo>
                  <a:pt x="179999" y="2174199"/>
                </a:lnTo>
                <a:lnTo>
                  <a:pt x="248883" y="2187901"/>
                </a:lnTo>
                <a:lnTo>
                  <a:pt x="307279" y="2226920"/>
                </a:lnTo>
                <a:lnTo>
                  <a:pt x="346298" y="2285317"/>
                </a:lnTo>
                <a:lnTo>
                  <a:pt x="359999" y="2354199"/>
                </a:lnTo>
                <a:lnTo>
                  <a:pt x="353570" y="2402051"/>
                </a:lnTo>
                <a:lnTo>
                  <a:pt x="335424" y="2445049"/>
                </a:lnTo>
                <a:lnTo>
                  <a:pt x="307279" y="2481479"/>
                </a:lnTo>
                <a:lnTo>
                  <a:pt x="270849" y="2509624"/>
                </a:lnTo>
                <a:lnTo>
                  <a:pt x="227851" y="2527770"/>
                </a:lnTo>
                <a:lnTo>
                  <a:pt x="179999" y="2534199"/>
                </a:lnTo>
                <a:lnTo>
                  <a:pt x="132148" y="2527770"/>
                </a:lnTo>
                <a:lnTo>
                  <a:pt x="89150" y="2509624"/>
                </a:lnTo>
                <a:lnTo>
                  <a:pt x="52720" y="2481479"/>
                </a:lnTo>
                <a:lnTo>
                  <a:pt x="24575" y="2445049"/>
                </a:lnTo>
                <a:lnTo>
                  <a:pt x="6429" y="2402051"/>
                </a:lnTo>
                <a:lnTo>
                  <a:pt x="0" y="2354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825" y="1614083"/>
            <a:ext cx="7952740" cy="292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271145">
              <a:lnSpc>
                <a:spcPct val="100000"/>
              </a:lnSpc>
              <a:spcBef>
                <a:spcPts val="100"/>
              </a:spcBef>
              <a:buSzPct val="92307"/>
              <a:buFont typeface="Hypatia Sans Pro Black"/>
              <a:buAutoNum type="arabicPlain"/>
              <a:tabLst>
                <a:tab pos="393700" algn="l"/>
              </a:tabLst>
            </a:pPr>
            <a:r>
              <a:rPr sz="1300" spc="65" dirty="0">
                <a:latin typeface="Palatino Linotype"/>
                <a:cs typeface="Palatino Linotype"/>
              </a:rPr>
              <a:t>Jian</a:t>
            </a:r>
            <a:endParaRPr sz="1300" dirty="0">
              <a:latin typeface="Palatino Linotype"/>
              <a:cs typeface="Palatino Linotype"/>
            </a:endParaRPr>
          </a:p>
          <a:p>
            <a:pPr marL="12700" marR="325120">
              <a:lnSpc>
                <a:spcPts val="1430"/>
              </a:lnSpc>
              <a:spcBef>
                <a:spcPts val="1380"/>
              </a:spcBef>
            </a:pPr>
            <a:r>
              <a:rPr sz="1200" dirty="0">
                <a:latin typeface="Palatino Linotype"/>
                <a:cs typeface="Palatino Linotype"/>
              </a:rPr>
              <a:t>The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Jian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dataset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contains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two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spc="-90" dirty="0">
                <a:latin typeface="Palatino Linotype"/>
                <a:cs typeface="Palatino Linotype"/>
              </a:rPr>
              <a:t>C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shaped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clusters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and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is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used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to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evaluate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the</a:t>
            </a:r>
            <a:r>
              <a:rPr sz="1200" spc="1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performance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of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clustering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algorithms with</a:t>
            </a:r>
            <a:r>
              <a:rPr sz="1200" spc="-3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irregularly</a:t>
            </a:r>
            <a:r>
              <a:rPr sz="1200" spc="-3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shaped</a:t>
            </a:r>
            <a:r>
              <a:rPr sz="1200" spc="-2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clusters.</a:t>
            </a:r>
            <a:endParaRPr sz="12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 dirty="0">
              <a:latin typeface="Palatino Linotype"/>
              <a:cs typeface="Palatino Linotype"/>
            </a:endParaRPr>
          </a:p>
          <a:p>
            <a:pPr marL="393700" indent="-271145">
              <a:lnSpc>
                <a:spcPct val="100000"/>
              </a:lnSpc>
              <a:buSzPct val="92307"/>
              <a:buFont typeface="Hypatia Sans Pro Black"/>
              <a:buAutoNum type="arabicPlain" startAt="2"/>
              <a:tabLst>
                <a:tab pos="393700" algn="l"/>
              </a:tabLst>
            </a:pPr>
            <a:r>
              <a:rPr sz="1300" spc="-10" dirty="0">
                <a:latin typeface="Palatino Linotype"/>
                <a:cs typeface="Palatino Linotype"/>
              </a:rPr>
              <a:t>Pathbased</a:t>
            </a:r>
            <a:endParaRPr sz="1300" dirty="0">
              <a:latin typeface="Palatino Linotype"/>
              <a:cs typeface="Palatino Linotype"/>
            </a:endParaRPr>
          </a:p>
          <a:p>
            <a:pPr marL="12700" marR="5080">
              <a:lnSpc>
                <a:spcPts val="1430"/>
              </a:lnSpc>
              <a:spcBef>
                <a:spcPts val="1380"/>
              </a:spcBef>
            </a:pPr>
            <a:r>
              <a:rPr sz="1200" dirty="0">
                <a:latin typeface="Palatino Linotype"/>
                <a:cs typeface="Palatino Linotype"/>
              </a:rPr>
              <a:t>The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Pathbased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dataset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contains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paths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of</a:t>
            </a:r>
            <a:r>
              <a:rPr sz="1200" spc="25" dirty="0">
                <a:latin typeface="Palatino Linotype"/>
                <a:cs typeface="Palatino Linotype"/>
              </a:rPr>
              <a:t> </a:t>
            </a:r>
            <a:r>
              <a:rPr sz="1200" spc="-20" dirty="0">
                <a:latin typeface="Palatino Linotype"/>
                <a:cs typeface="Palatino Linotype"/>
              </a:rPr>
              <a:t>varying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shapes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and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orientations,</a:t>
            </a:r>
            <a:r>
              <a:rPr sz="1200" spc="-3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useful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for</a:t>
            </a:r>
            <a:r>
              <a:rPr sz="1200" spc="2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assessing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the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ability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of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classiﬁers </a:t>
            </a:r>
            <a:r>
              <a:rPr sz="1200" dirty="0">
                <a:latin typeface="Palatino Linotype"/>
                <a:cs typeface="Palatino Linotype"/>
              </a:rPr>
              <a:t>to</a:t>
            </a:r>
            <a:r>
              <a:rPr sz="1200" spc="-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handle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complex </a:t>
            </a:r>
            <a:r>
              <a:rPr sz="1200" dirty="0">
                <a:latin typeface="Palatino Linotype"/>
                <a:cs typeface="Palatino Linotype"/>
              </a:rPr>
              <a:t>structures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and</a:t>
            </a:r>
            <a:r>
              <a:rPr sz="1200" spc="-10" dirty="0">
                <a:latin typeface="Palatino Linotype"/>
                <a:cs typeface="Palatino Linotype"/>
              </a:rPr>
              <a:t> patterns.</a:t>
            </a:r>
            <a:endParaRPr sz="12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 dirty="0">
              <a:latin typeface="Palatino Linotype"/>
              <a:cs typeface="Palatino Linotype"/>
            </a:endParaRPr>
          </a:p>
          <a:p>
            <a:pPr marL="393700" indent="-271145">
              <a:lnSpc>
                <a:spcPct val="100000"/>
              </a:lnSpc>
              <a:buSzPct val="92307"/>
              <a:buFont typeface="Hypatia Sans Pro Black"/>
              <a:buAutoNum type="arabicPlain" startAt="3"/>
              <a:tabLst>
                <a:tab pos="393700" algn="l"/>
              </a:tabLst>
            </a:pPr>
            <a:r>
              <a:rPr sz="1300" spc="40" dirty="0">
                <a:latin typeface="Palatino Linotype"/>
                <a:cs typeface="Palatino Linotype"/>
              </a:rPr>
              <a:t>Spiral</a:t>
            </a:r>
            <a:endParaRPr sz="1300" dirty="0">
              <a:latin typeface="Palatino Linotype"/>
              <a:cs typeface="Palatino Linotype"/>
            </a:endParaRPr>
          </a:p>
          <a:p>
            <a:pPr marL="12700" marR="13970">
              <a:lnSpc>
                <a:spcPts val="1430"/>
              </a:lnSpc>
              <a:spcBef>
                <a:spcPts val="1380"/>
              </a:spcBef>
            </a:pPr>
            <a:r>
              <a:rPr sz="1200" dirty="0">
                <a:latin typeface="Palatino Linotype"/>
                <a:cs typeface="Palatino Linotype"/>
              </a:rPr>
              <a:t>The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Spiral</a:t>
            </a:r>
            <a:r>
              <a:rPr sz="1200" spc="2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dataset</a:t>
            </a:r>
            <a:r>
              <a:rPr sz="1200" spc="2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consists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of</a:t>
            </a:r>
            <a:r>
              <a:rPr sz="1200" spc="2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three</a:t>
            </a:r>
            <a:r>
              <a:rPr sz="1200" spc="2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intertwined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spirals,</a:t>
            </a:r>
            <a:r>
              <a:rPr sz="1200" spc="-3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a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spc="-20" dirty="0">
                <a:latin typeface="Palatino Linotype"/>
                <a:cs typeface="Palatino Linotype"/>
              </a:rPr>
              <a:t>popular</a:t>
            </a:r>
            <a:r>
              <a:rPr sz="1200" spc="2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example</a:t>
            </a:r>
            <a:r>
              <a:rPr sz="1200" spc="2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for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testing</a:t>
            </a:r>
            <a:r>
              <a:rPr sz="1200" spc="2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the</a:t>
            </a:r>
            <a:r>
              <a:rPr sz="1200" spc="2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capabilities</a:t>
            </a:r>
            <a:r>
              <a:rPr sz="1200" spc="2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of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classiﬁcation </a:t>
            </a:r>
            <a:r>
              <a:rPr sz="1200" dirty="0">
                <a:latin typeface="Palatino Linotype"/>
                <a:cs typeface="Palatino Linotype"/>
              </a:rPr>
              <a:t>algorithms</a:t>
            </a:r>
            <a:r>
              <a:rPr sz="1200" spc="3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that</a:t>
            </a:r>
            <a:r>
              <a:rPr sz="1200" spc="3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need</a:t>
            </a:r>
            <a:r>
              <a:rPr sz="1200" spc="3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to</a:t>
            </a:r>
            <a:r>
              <a:rPr sz="1200" spc="3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capture</a:t>
            </a:r>
            <a:r>
              <a:rPr sz="1200" spc="3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non-linear</a:t>
            </a:r>
            <a:r>
              <a:rPr sz="1200" spc="3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decision</a:t>
            </a:r>
            <a:r>
              <a:rPr sz="1200" spc="3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boundaries.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DE3C6-525A-5C9F-17EE-1B7370154C44}"/>
              </a:ext>
            </a:extLst>
          </p:cNvPr>
          <p:cNvSpPr txBox="1"/>
          <p:nvPr/>
        </p:nvSpPr>
        <p:spPr>
          <a:xfrm>
            <a:off x="685800" y="1608951"/>
            <a:ext cx="1428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BD8D0-0D88-AE95-0B78-61E5B8F7BC26}"/>
              </a:ext>
            </a:extLst>
          </p:cNvPr>
          <p:cNvSpPr txBox="1"/>
          <p:nvPr/>
        </p:nvSpPr>
        <p:spPr>
          <a:xfrm>
            <a:off x="695380" y="2682041"/>
            <a:ext cx="1428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5A4B7-A0B5-02B4-A3AE-66B2A87700B7}"/>
              </a:ext>
            </a:extLst>
          </p:cNvPr>
          <p:cNvSpPr txBox="1"/>
          <p:nvPr/>
        </p:nvSpPr>
        <p:spPr>
          <a:xfrm>
            <a:off x="681011" y="3714750"/>
            <a:ext cx="1428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5BA21-B498-1857-93FB-087DDA4FAAD4}"/>
              </a:ext>
            </a:extLst>
          </p:cNvPr>
          <p:cNvSpPr/>
          <p:nvPr/>
        </p:nvSpPr>
        <p:spPr>
          <a:xfrm>
            <a:off x="572399" y="3714750"/>
            <a:ext cx="360045" cy="3729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ject 2">
            <a:extLst>
              <a:ext uri="{FF2B5EF4-FFF2-40B4-BE49-F238E27FC236}">
                <a16:creationId xmlns:a16="http://schemas.microsoft.com/office/drawing/2014/main" id="{4B77191E-BE40-8CC0-EA06-916AC05136C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1" y="-6360"/>
            <a:ext cx="9143999" cy="15429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E59D4F-03ED-454C-1193-60CC4776D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553398"/>
            <a:ext cx="457199" cy="1018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29AFE1-F6B7-EF6E-A309-C5C47A208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326" y="1536621"/>
            <a:ext cx="360045" cy="7780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742950"/>
            <a:ext cx="5455285" cy="632716"/>
          </a:xfrm>
          <a:prstGeom prst="rect">
            <a:avLst/>
          </a:prstGeom>
        </p:spPr>
        <p:txBody>
          <a:bodyPr vert="horz" wrap="square" lIns="0" tIns="13891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/>
              <a:t>Approach</a:t>
            </a:r>
            <a:r>
              <a:rPr sz="3200" b="1" spc="-45" dirty="0"/>
              <a:t> </a:t>
            </a:r>
            <a:r>
              <a:rPr sz="3200" b="1" dirty="0"/>
              <a:t>and</a:t>
            </a:r>
            <a:r>
              <a:rPr sz="3200" b="1" spc="-45" dirty="0"/>
              <a:t> </a:t>
            </a:r>
            <a:r>
              <a:rPr sz="3200" b="1" spc="-10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825" y="1809750"/>
            <a:ext cx="4142740" cy="24883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-10" dirty="0">
                <a:latin typeface="Palatino Linotype"/>
                <a:cs typeface="Palatino Linotype"/>
              </a:rPr>
              <a:t> approach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includes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data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pre-processing,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model </a:t>
            </a:r>
            <a:r>
              <a:rPr sz="2000" dirty="0">
                <a:latin typeface="Palatino Linotype"/>
                <a:cs typeface="Palatino Linotype"/>
              </a:rPr>
              <a:t>parameter</a:t>
            </a:r>
            <a:r>
              <a:rPr sz="2000" spc="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tuning,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training,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evaluation,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and </a:t>
            </a:r>
            <a:r>
              <a:rPr sz="2000" dirty="0">
                <a:latin typeface="Palatino Linotype"/>
                <a:cs typeface="Palatino Linotype"/>
              </a:rPr>
              <a:t>implementation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using</a:t>
            </a:r>
            <a:r>
              <a:rPr sz="2000" spc="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tools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such</a:t>
            </a:r>
            <a:r>
              <a:rPr sz="2000" spc="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as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scikit-learn</a:t>
            </a:r>
            <a:r>
              <a:rPr sz="2000" spc="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for</a:t>
            </a:r>
            <a:r>
              <a:rPr sz="2000" spc="2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SVM </a:t>
            </a:r>
            <a:r>
              <a:rPr sz="2000" dirty="0">
                <a:latin typeface="Palatino Linotype"/>
                <a:cs typeface="Palatino Linotype"/>
              </a:rPr>
              <a:t>implementation,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NumPy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for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numerical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operations,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and </a:t>
            </a:r>
            <a:r>
              <a:rPr sz="2000" dirty="0">
                <a:latin typeface="Palatino Linotype"/>
                <a:cs typeface="Palatino Linotype"/>
              </a:rPr>
              <a:t>Matplotlib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for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data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visualization.</a:t>
            </a: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541118"/>
            <a:ext cx="6879775" cy="524503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/>
              <a:t>Aggregation</a:t>
            </a:r>
            <a:r>
              <a:rPr lang="en-US" dirty="0"/>
              <a:t> and Compound</a:t>
            </a:r>
            <a:r>
              <a:rPr spc="-110" dirty="0"/>
              <a:t> </a:t>
            </a:r>
            <a:r>
              <a:rPr spc="80" dirty="0"/>
              <a:t>Dataset</a:t>
            </a:r>
            <a:r>
              <a:rPr spc="-105" dirty="0"/>
              <a:t> </a:t>
            </a:r>
            <a:r>
              <a:rPr spc="40" dirty="0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43631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78625" y="1614083"/>
            <a:ext cx="397827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0" dirty="0">
                <a:latin typeface="Hypatia Sans Pro Black"/>
                <a:cs typeface="Hypatia Sans Pro Black"/>
              </a:rPr>
              <a:t>1</a:t>
            </a:r>
            <a:r>
              <a:rPr sz="1200" b="1" dirty="0">
                <a:latin typeface="Hypatia Sans Pro Black"/>
                <a:cs typeface="Hypatia Sans Pro Black"/>
              </a:rPr>
              <a:t>	</a:t>
            </a:r>
            <a:r>
              <a:rPr sz="1300" spc="20" dirty="0">
                <a:latin typeface="Palatino Linotype"/>
                <a:cs typeface="Palatino Linotype"/>
              </a:rPr>
              <a:t>Regularization</a:t>
            </a:r>
            <a:r>
              <a:rPr sz="1300" spc="100" dirty="0">
                <a:latin typeface="Palatino Linotype"/>
                <a:cs typeface="Palatino Linotype"/>
              </a:rPr>
              <a:t> </a:t>
            </a:r>
            <a:r>
              <a:rPr lang="en-US" sz="1300" spc="-20" dirty="0">
                <a:latin typeface="Palatino Linotype"/>
                <a:cs typeface="Palatino Linotype"/>
              </a:rPr>
              <a:t>Eﬀect</a:t>
            </a:r>
            <a:endParaRPr sz="1300" dirty="0">
              <a:latin typeface="Palatino Linotype"/>
              <a:cs typeface="Palatino Linotype"/>
            </a:endParaRPr>
          </a:p>
          <a:p>
            <a:pPr marL="12700" marR="5080">
              <a:lnSpc>
                <a:spcPts val="1430"/>
              </a:lnSpc>
              <a:spcBef>
                <a:spcPts val="1380"/>
              </a:spcBef>
            </a:pPr>
            <a:r>
              <a:rPr sz="1200" dirty="0">
                <a:latin typeface="Palatino Linotype"/>
                <a:cs typeface="Palatino Linotype"/>
              </a:rPr>
              <a:t>The</a:t>
            </a:r>
            <a:r>
              <a:rPr sz="1200" spc="-10" dirty="0">
                <a:latin typeface="Palatino Linotype"/>
                <a:cs typeface="Palatino Linotype"/>
              </a:rPr>
              <a:t> accuracy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is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100%</a:t>
            </a:r>
            <a:r>
              <a:rPr sz="1200" spc="-10" dirty="0">
                <a:latin typeface="Palatino Linotype"/>
                <a:cs typeface="Palatino Linotype"/>
              </a:rPr>
              <a:t> with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regularization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and</a:t>
            </a:r>
            <a:r>
              <a:rPr sz="1200" spc="-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36%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without </a:t>
            </a:r>
            <a:r>
              <a:rPr sz="1200" dirty="0">
                <a:latin typeface="Palatino Linotype"/>
                <a:cs typeface="Palatino Linotype"/>
              </a:rPr>
              <a:t>regularization</a:t>
            </a:r>
            <a:r>
              <a:rPr sz="1200" spc="1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for</a:t>
            </a:r>
            <a:r>
              <a:rPr sz="1200" spc="2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the</a:t>
            </a:r>
            <a:r>
              <a:rPr sz="1200" spc="-10" dirty="0">
                <a:latin typeface="Palatino Linotype"/>
                <a:cs typeface="Palatino Linotype"/>
              </a:rPr>
              <a:t> </a:t>
            </a:r>
            <a:r>
              <a:rPr sz="1200" spc="-20" dirty="0">
                <a:latin typeface="Palatino Linotype"/>
                <a:cs typeface="Palatino Linotype"/>
              </a:rPr>
              <a:t>Aggregation</a:t>
            </a:r>
            <a:r>
              <a:rPr sz="1200" spc="1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dataset.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63199" y="3270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78625" y="3331283"/>
            <a:ext cx="399542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0" dirty="0">
                <a:latin typeface="Hypatia Sans Pro Black"/>
                <a:cs typeface="Hypatia Sans Pro Black"/>
              </a:rPr>
              <a:t>2</a:t>
            </a:r>
            <a:r>
              <a:rPr sz="1200" b="1" dirty="0">
                <a:latin typeface="Hypatia Sans Pro Black"/>
                <a:cs typeface="Hypatia Sans Pro Black"/>
              </a:rPr>
              <a:t>	</a:t>
            </a:r>
            <a:r>
              <a:rPr sz="1300" spc="10" dirty="0">
                <a:latin typeface="Palatino Linotype"/>
                <a:cs typeface="Palatino Linotype"/>
              </a:rPr>
              <a:t>Kernel</a:t>
            </a:r>
            <a:r>
              <a:rPr sz="1300" spc="80" dirty="0">
                <a:latin typeface="Palatino Linotype"/>
                <a:cs typeface="Palatino Linotype"/>
              </a:rPr>
              <a:t> </a:t>
            </a:r>
            <a:r>
              <a:rPr sz="1300" spc="-10" dirty="0">
                <a:latin typeface="Palatino Linotype"/>
                <a:cs typeface="Palatino Linotype"/>
              </a:rPr>
              <a:t>Inﬂuence</a:t>
            </a:r>
            <a:endParaRPr sz="1300" dirty="0">
              <a:latin typeface="Palatino Linotype"/>
              <a:cs typeface="Palatino Linotype"/>
            </a:endParaRPr>
          </a:p>
          <a:p>
            <a:pPr marL="12700" marR="5080">
              <a:lnSpc>
                <a:spcPts val="1430"/>
              </a:lnSpc>
              <a:spcBef>
                <a:spcPts val="1375"/>
              </a:spcBef>
            </a:pPr>
            <a:r>
              <a:rPr sz="1200" dirty="0">
                <a:latin typeface="Palatino Linotype"/>
                <a:cs typeface="Palatino Linotype"/>
              </a:rPr>
              <a:t>The</a:t>
            </a:r>
            <a:r>
              <a:rPr sz="1200" spc="-1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type</a:t>
            </a:r>
            <a:r>
              <a:rPr sz="1200" spc="-1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of</a:t>
            </a:r>
            <a:r>
              <a:rPr sz="1200" spc="-1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kernel</a:t>
            </a:r>
            <a:r>
              <a:rPr sz="1200" spc="-1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has</a:t>
            </a:r>
            <a:r>
              <a:rPr sz="1200" spc="-1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minimal</a:t>
            </a:r>
            <a:r>
              <a:rPr sz="1200" spc="-1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impact</a:t>
            </a:r>
            <a:r>
              <a:rPr sz="1200" spc="-1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on</a:t>
            </a:r>
            <a:r>
              <a:rPr sz="1200" spc="-1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accuracy</a:t>
            </a:r>
            <a:r>
              <a:rPr sz="1200" spc="-1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for</a:t>
            </a:r>
            <a:r>
              <a:rPr sz="1200" spc="-15" dirty="0">
                <a:latin typeface="Palatino Linotype"/>
                <a:cs typeface="Palatino Linotype"/>
              </a:rPr>
              <a:t> </a:t>
            </a:r>
            <a:r>
              <a:rPr sz="1200" spc="-20" dirty="0">
                <a:latin typeface="Palatino Linotype"/>
                <a:cs typeface="Palatino Linotype"/>
              </a:rPr>
              <a:t>this </a:t>
            </a:r>
            <a:r>
              <a:rPr sz="1200" spc="-10" dirty="0">
                <a:latin typeface="Palatino Linotype"/>
                <a:cs typeface="Palatino Linotype"/>
              </a:rPr>
              <a:t>dataset.</a:t>
            </a:r>
            <a:endParaRPr sz="12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19300"/>
            <a:ext cx="9143999" cy="3124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64030"/>
            <a:ext cx="5455285" cy="524503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65" dirty="0"/>
              <a:t>Flame</a:t>
            </a:r>
            <a:r>
              <a:rPr spc="-140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180" dirty="0"/>
              <a:t>Jian</a:t>
            </a:r>
            <a:r>
              <a:rPr spc="-135" dirty="0"/>
              <a:t> </a:t>
            </a:r>
            <a:r>
              <a:rPr spc="80" dirty="0"/>
              <a:t>Dataset</a:t>
            </a:r>
            <a:r>
              <a:rPr spc="-140" dirty="0"/>
              <a:t> </a:t>
            </a:r>
            <a:r>
              <a:rPr spc="40" dirty="0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5723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825" y="1614083"/>
            <a:ext cx="403034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0" dirty="0">
                <a:latin typeface="Hypatia Sans Pro Black"/>
                <a:cs typeface="Hypatia Sans Pro Black"/>
              </a:rPr>
              <a:t>1</a:t>
            </a:r>
            <a:r>
              <a:rPr sz="1200" b="1" dirty="0">
                <a:latin typeface="Hypatia Sans Pro Black"/>
                <a:cs typeface="Hypatia Sans Pro Black"/>
              </a:rPr>
              <a:t>	</a:t>
            </a:r>
            <a:r>
              <a:rPr sz="1300" spc="20" dirty="0">
                <a:latin typeface="Palatino Linotype"/>
                <a:cs typeface="Palatino Linotype"/>
              </a:rPr>
              <a:t>Regularization</a:t>
            </a:r>
            <a:r>
              <a:rPr sz="1300" spc="100" dirty="0">
                <a:latin typeface="Palatino Linotype"/>
                <a:cs typeface="Palatino Linotype"/>
              </a:rPr>
              <a:t> </a:t>
            </a:r>
            <a:r>
              <a:rPr sz="1300" spc="-20" dirty="0">
                <a:latin typeface="Palatino Linotype"/>
                <a:cs typeface="Palatino Linotype"/>
              </a:rPr>
              <a:t>Eﬀect</a:t>
            </a:r>
            <a:endParaRPr sz="1300" dirty="0">
              <a:latin typeface="Palatino Linotype"/>
              <a:cs typeface="Palatino Linotype"/>
            </a:endParaRPr>
          </a:p>
          <a:p>
            <a:pPr marL="12700" marR="5080">
              <a:lnSpc>
                <a:spcPts val="1430"/>
              </a:lnSpc>
              <a:spcBef>
                <a:spcPts val="1380"/>
              </a:spcBef>
            </a:pPr>
            <a:r>
              <a:rPr sz="1200" dirty="0">
                <a:latin typeface="Palatino Linotype"/>
                <a:cs typeface="Palatino Linotype"/>
              </a:rPr>
              <a:t>Regularization</a:t>
            </a:r>
            <a:r>
              <a:rPr sz="1200" spc="-1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signiﬁcantly</a:t>
            </a:r>
            <a:r>
              <a:rPr sz="1200" spc="-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impacts</a:t>
            </a:r>
            <a:r>
              <a:rPr sz="1200" spc="-1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accuracy </a:t>
            </a:r>
            <a:r>
              <a:rPr sz="1200" dirty="0">
                <a:latin typeface="Palatino Linotype"/>
                <a:cs typeface="Palatino Linotype"/>
              </a:rPr>
              <a:t>for</a:t>
            </a:r>
            <a:r>
              <a:rPr sz="1200" spc="-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the</a:t>
            </a:r>
            <a:r>
              <a:rPr sz="1200" spc="-1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Flame </a:t>
            </a:r>
            <a:r>
              <a:rPr sz="1200" dirty="0">
                <a:latin typeface="Palatino Linotype"/>
                <a:cs typeface="Palatino Linotype"/>
              </a:rPr>
              <a:t>and</a:t>
            </a:r>
            <a:r>
              <a:rPr sz="1200" spc="-3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Jian</a:t>
            </a:r>
            <a:r>
              <a:rPr sz="1200" spc="-3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datasets.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399" y="3270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7825" y="3331283"/>
            <a:ext cx="394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0" dirty="0">
                <a:latin typeface="Hypatia Sans Pro Black"/>
                <a:cs typeface="Hypatia Sans Pro Black"/>
              </a:rPr>
              <a:t>2</a:t>
            </a:r>
            <a:r>
              <a:rPr sz="1200" b="1" dirty="0">
                <a:latin typeface="Hypatia Sans Pro Black"/>
                <a:cs typeface="Hypatia Sans Pro Black"/>
              </a:rPr>
              <a:t>	</a:t>
            </a:r>
            <a:r>
              <a:rPr sz="1300" spc="10" dirty="0">
                <a:latin typeface="Palatino Linotype"/>
                <a:cs typeface="Palatino Linotype"/>
              </a:rPr>
              <a:t>Kernel</a:t>
            </a:r>
            <a:r>
              <a:rPr sz="1300" spc="80" dirty="0">
                <a:latin typeface="Palatino Linotype"/>
                <a:cs typeface="Palatino Linotype"/>
              </a:rPr>
              <a:t> </a:t>
            </a:r>
            <a:r>
              <a:rPr lang="en-US" sz="1300" spc="-10" dirty="0">
                <a:latin typeface="Palatino Linotype"/>
                <a:cs typeface="Palatino Linotype"/>
              </a:rPr>
              <a:t>Inﬂuence</a:t>
            </a:r>
            <a:endParaRPr sz="13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Palatino Linotype"/>
                <a:cs typeface="Palatino Linotype"/>
              </a:rPr>
              <a:t>The linear kernel </a:t>
            </a:r>
            <a:r>
              <a:rPr sz="1200" spc="-10" dirty="0">
                <a:latin typeface="Palatino Linotype"/>
                <a:cs typeface="Palatino Linotype"/>
              </a:rPr>
              <a:t>gives</a:t>
            </a:r>
            <a:r>
              <a:rPr sz="1200" dirty="0">
                <a:latin typeface="Palatino Linotype"/>
                <a:cs typeface="Palatino Linotype"/>
              </a:rPr>
              <a:t> the </a:t>
            </a:r>
            <a:r>
              <a:rPr sz="1200" spc="-10" dirty="0">
                <a:latin typeface="Palatino Linotype"/>
                <a:cs typeface="Palatino Linotype"/>
              </a:rPr>
              <a:t>worst</a:t>
            </a:r>
            <a:r>
              <a:rPr sz="1200" dirty="0">
                <a:latin typeface="Palatino Linotype"/>
                <a:cs typeface="Palatino Linotype"/>
              </a:rPr>
              <a:t> results for both </a:t>
            </a:r>
            <a:r>
              <a:rPr sz="1200" spc="-10" dirty="0">
                <a:latin typeface="Palatino Linotype"/>
                <a:cs typeface="Palatino Linotype"/>
              </a:rPr>
              <a:t>datasets.</a:t>
            </a:r>
            <a:endParaRPr sz="12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52900"/>
            <a:ext cx="9143999" cy="990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485236"/>
            <a:ext cx="5455285" cy="524503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60" dirty="0"/>
              <a:t>Pathbased</a:t>
            </a:r>
            <a:r>
              <a:rPr spc="-135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95" dirty="0"/>
              <a:t>Spiral</a:t>
            </a:r>
            <a:r>
              <a:rPr spc="-130" dirty="0"/>
              <a:t> </a:t>
            </a:r>
            <a:r>
              <a:rPr spc="80" dirty="0"/>
              <a:t>Dataset</a:t>
            </a:r>
            <a:r>
              <a:rPr spc="-130" dirty="0"/>
              <a:t> </a:t>
            </a:r>
            <a:r>
              <a:rPr spc="40" dirty="0"/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7224" y="1743346"/>
            <a:ext cx="2785110" cy="76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latin typeface="Palatino Linotype"/>
                <a:cs typeface="Palatino Linotype"/>
              </a:rPr>
              <a:t>Regularization</a:t>
            </a:r>
            <a:r>
              <a:rPr sz="1300" spc="100" dirty="0">
                <a:latin typeface="Palatino Linotype"/>
                <a:cs typeface="Palatino Linotype"/>
              </a:rPr>
              <a:t> </a:t>
            </a:r>
            <a:r>
              <a:rPr lang="en-US" sz="1300" spc="-10" dirty="0">
                <a:latin typeface="Palatino Linotype"/>
                <a:cs typeface="Palatino Linotype"/>
              </a:rPr>
              <a:t>Effect</a:t>
            </a:r>
            <a:endParaRPr sz="1300" dirty="0">
              <a:latin typeface="Palatino Linotype"/>
              <a:cs typeface="Palatino Linotype"/>
            </a:endParaRPr>
          </a:p>
          <a:p>
            <a:pPr marL="12700" marR="5080">
              <a:lnSpc>
                <a:spcPts val="1430"/>
              </a:lnSpc>
              <a:spcBef>
                <a:spcPts val="1425"/>
              </a:spcBef>
            </a:pPr>
            <a:r>
              <a:rPr sz="1200" dirty="0">
                <a:latin typeface="Palatino Linotype"/>
                <a:cs typeface="Palatino Linotype"/>
              </a:rPr>
              <a:t>The</a:t>
            </a:r>
            <a:r>
              <a:rPr sz="1200" spc="3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accuracy</a:t>
            </a:r>
            <a:r>
              <a:rPr sz="1200" spc="3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is</a:t>
            </a:r>
            <a:r>
              <a:rPr sz="1200" spc="3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better</a:t>
            </a:r>
            <a:r>
              <a:rPr sz="1200" spc="35" dirty="0">
                <a:latin typeface="Palatino Linotype"/>
                <a:cs typeface="Palatino Linotype"/>
              </a:rPr>
              <a:t> </a:t>
            </a:r>
            <a:r>
              <a:rPr sz="1200" spc="-20" dirty="0">
                <a:latin typeface="Palatino Linotype"/>
                <a:cs typeface="Palatino Linotype"/>
              </a:rPr>
              <a:t>with </a:t>
            </a:r>
            <a:r>
              <a:rPr sz="1200" dirty="0">
                <a:latin typeface="Palatino Linotype"/>
                <a:cs typeface="Palatino Linotype"/>
              </a:rPr>
              <a:t>regularization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for the Pathbased </a:t>
            </a:r>
            <a:r>
              <a:rPr sz="1200" spc="-10" dirty="0">
                <a:latin typeface="Palatino Linotype"/>
                <a:cs typeface="Palatino Linotype"/>
              </a:rPr>
              <a:t>dataset.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0025" y="1743346"/>
            <a:ext cx="2716530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latin typeface="Palatino Linotype"/>
                <a:cs typeface="Palatino Linotype"/>
              </a:rPr>
              <a:t>Kernel</a:t>
            </a:r>
            <a:r>
              <a:rPr sz="1300" spc="80" dirty="0">
                <a:latin typeface="Palatino Linotype"/>
                <a:cs typeface="Palatino Linotype"/>
              </a:rPr>
              <a:t> </a:t>
            </a:r>
            <a:r>
              <a:rPr sz="1300" spc="-10" dirty="0">
                <a:latin typeface="Palatino Linotype"/>
                <a:cs typeface="Palatino Linotype"/>
              </a:rPr>
              <a:t>Inﬂuence</a:t>
            </a:r>
            <a:endParaRPr sz="1300">
              <a:latin typeface="Palatino Linotype"/>
              <a:cs typeface="Palatino Linotype"/>
            </a:endParaRPr>
          </a:p>
          <a:p>
            <a:pPr marL="12700" marR="5080">
              <a:lnSpc>
                <a:spcPts val="1430"/>
              </a:lnSpc>
              <a:spcBef>
                <a:spcPts val="1425"/>
              </a:spcBef>
            </a:pPr>
            <a:r>
              <a:rPr sz="1200" dirty="0">
                <a:latin typeface="Palatino Linotype"/>
                <a:cs typeface="Palatino Linotype"/>
              </a:rPr>
              <a:t>The</a:t>
            </a:r>
            <a:r>
              <a:rPr sz="1200" spc="-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radial</a:t>
            </a:r>
            <a:r>
              <a:rPr sz="1200" spc="-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basis</a:t>
            </a:r>
            <a:r>
              <a:rPr sz="1200" spc="-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function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(RBF)</a:t>
            </a:r>
            <a:r>
              <a:rPr sz="1200" spc="-10" dirty="0">
                <a:latin typeface="Palatino Linotype"/>
                <a:cs typeface="Palatino Linotype"/>
              </a:rPr>
              <a:t> kernel </a:t>
            </a:r>
            <a:r>
              <a:rPr sz="1200" spc="-20" dirty="0">
                <a:latin typeface="Palatino Linotype"/>
                <a:cs typeface="Palatino Linotype"/>
              </a:rPr>
              <a:t>performed</a:t>
            </a:r>
            <a:r>
              <a:rPr sz="1200" spc="6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better</a:t>
            </a:r>
            <a:r>
              <a:rPr sz="1200" spc="6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than</a:t>
            </a:r>
            <a:r>
              <a:rPr sz="1200" spc="6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the</a:t>
            </a:r>
            <a:r>
              <a:rPr sz="1200" spc="6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other</a:t>
            </a:r>
            <a:r>
              <a:rPr sz="1200" spc="6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kernels </a:t>
            </a:r>
            <a:r>
              <a:rPr sz="1200" dirty="0">
                <a:latin typeface="Palatino Linotype"/>
                <a:cs typeface="Palatino Linotype"/>
              </a:rPr>
              <a:t>for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the Spiral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dataset.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368</Words>
  <Application>Microsoft Office PowerPoint</Application>
  <PresentationFormat>On-screen Show (16:9)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Agency FB</vt:lpstr>
      <vt:lpstr>Calibri</vt:lpstr>
      <vt:lpstr>Hypatia Sans Pro Black</vt:lpstr>
      <vt:lpstr>Palatino Linotype</vt:lpstr>
      <vt:lpstr>Office Theme</vt:lpstr>
      <vt:lpstr>Classifying Data Using Support Vector Machines (SVMs) in Python</vt:lpstr>
      <vt:lpstr>Contents</vt:lpstr>
      <vt:lpstr>Introduction</vt:lpstr>
      <vt:lpstr>Dataset Description and Use Cases</vt:lpstr>
      <vt:lpstr>PowerPoint Presentation</vt:lpstr>
      <vt:lpstr>Approach and Methodology</vt:lpstr>
      <vt:lpstr>Aggregation and Compound Dataset Results</vt:lpstr>
      <vt:lpstr>Flame and Jian Dataset Results</vt:lpstr>
      <vt:lpstr>Pathbased and Spiral Dataset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Data Using Support Vector Machines (SVMs) in Python</dc:title>
  <dc:creator>Nada Ismail</dc:creator>
  <cp:lastModifiedBy>Nada Ismail</cp:lastModifiedBy>
  <cp:revision>4</cp:revision>
  <dcterms:created xsi:type="dcterms:W3CDTF">2023-12-15T18:02:43Z</dcterms:created>
  <dcterms:modified xsi:type="dcterms:W3CDTF">2023-12-15T18:25:16Z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