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80" r:id="rId5"/>
    <p:sldId id="265" r:id="rId6"/>
    <p:sldId id="266" r:id="rId7"/>
    <p:sldId id="267" r:id="rId8"/>
    <p:sldId id="281" r:id="rId9"/>
    <p:sldId id="273" r:id="rId10"/>
    <p:sldId id="277" r:id="rId11"/>
    <p:sldId id="28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211D"/>
    <a:srgbClr val="000000"/>
    <a:srgbClr val="F711E7"/>
    <a:srgbClr val="1A1F1B"/>
    <a:srgbClr val="2A32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718" autoAdjust="0"/>
  </p:normalViewPr>
  <p:slideViewPr>
    <p:cSldViewPr>
      <p:cViewPr>
        <p:scale>
          <a:sx n="100" d="100"/>
          <a:sy n="100" d="100"/>
        </p:scale>
        <p:origin x="195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9F2C593-5717-4574-AB48-9238F64CF888}"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8B34AF-2C6D-4A4C-9C1D-427645ED1D8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2C593-5717-4574-AB48-9238F64CF888}"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8B34AF-2C6D-4A4C-9C1D-427645ED1D8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2C593-5717-4574-AB48-9238F64CF888}"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8B34AF-2C6D-4A4C-9C1D-427645ED1D8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2C593-5717-4574-AB48-9238F64CF888}"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8B34AF-2C6D-4A4C-9C1D-427645ED1D8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F2C593-5717-4574-AB48-9238F64CF888}"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8B34AF-2C6D-4A4C-9C1D-427645ED1D8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9F2C593-5717-4574-AB48-9238F64CF888}" type="datetimeFigureOut">
              <a:rPr lang="en-US" smtClean="0"/>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8B34AF-2C6D-4A4C-9C1D-427645ED1D8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9F2C593-5717-4574-AB48-9238F64CF888}" type="datetimeFigureOut">
              <a:rPr lang="en-US" smtClean="0"/>
              <a:t>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8B34AF-2C6D-4A4C-9C1D-427645ED1D8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9F2C593-5717-4574-AB48-9238F64CF888}" type="datetimeFigureOut">
              <a:rPr lang="en-US" smtClean="0"/>
              <a:t>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8B34AF-2C6D-4A4C-9C1D-427645ED1D8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F2C593-5717-4574-AB48-9238F64CF888}" type="datetimeFigureOut">
              <a:rPr lang="en-US" smtClean="0"/>
              <a:t>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8B34AF-2C6D-4A4C-9C1D-427645ED1D8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F2C593-5717-4574-AB48-9238F64CF888}" type="datetimeFigureOut">
              <a:rPr lang="en-US" smtClean="0"/>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8B34AF-2C6D-4A4C-9C1D-427645ED1D8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F2C593-5717-4574-AB48-9238F64CF888}" type="datetimeFigureOut">
              <a:rPr lang="en-US" smtClean="0"/>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8B34AF-2C6D-4A4C-9C1D-427645ED1D8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1"/>
            <a:ext cx="8229600" cy="2895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F2C593-5717-4574-AB48-9238F64CF888}" type="datetimeFigureOut">
              <a:rPr lang="en-US" smtClean="0"/>
              <a:t>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8B34AF-2C6D-4A4C-9C1D-427645ED1D8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bg1">
              <a:lumMod val="8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lumMod val="8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lumMod val="8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lumMod val="8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lumMod val="8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lumMod val="8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rive.google.com/drive/u/0/folders/1Gh7u_wJoN6dcul3JbjcB_V-K2lPctIm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colab.research.google.com/drive/1DkdvM1ApJnoWeiaBYFJUfMpQpjEqas-I?authuser=1#scrollTo=9sWOTfPG0VY4" TargetMode="External"/><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338583" y="1524000"/>
            <a:ext cx="6466834" cy="1015663"/>
          </a:xfrm>
          <a:prstGeom prst="rect">
            <a:avLst/>
          </a:prstGeom>
          <a:noFill/>
        </p:spPr>
        <p:txBody>
          <a:bodyPr wrap="none" rtlCol="0">
            <a:spAutoFit/>
          </a:bodyPr>
          <a:lstStyle/>
          <a:p>
            <a:pPr algn="ctr"/>
            <a:r>
              <a:rPr lang="en-US" sz="6000" b="1" dirty="0">
                <a:solidFill>
                  <a:schemeClr val="bg1">
                    <a:lumMod val="85000"/>
                  </a:schemeClr>
                </a:solidFill>
                <a:latin typeface="Agency FB" panose="020B0503020202020204" pitchFamily="34" charset="0"/>
              </a:rPr>
              <a:t>Substance identification</a:t>
            </a:r>
          </a:p>
        </p:txBody>
      </p:sp>
      <p:sp>
        <p:nvSpPr>
          <p:cNvPr id="2" name="Rectangle 1">
            <a:extLst>
              <a:ext uri="{FF2B5EF4-FFF2-40B4-BE49-F238E27FC236}">
                <a16:creationId xmlns:a16="http://schemas.microsoft.com/office/drawing/2014/main" id="{DF4D1392-46F2-4B81-A787-814486E211F1}"/>
              </a:ext>
            </a:extLst>
          </p:cNvPr>
          <p:cNvSpPr/>
          <p:nvPr/>
        </p:nvSpPr>
        <p:spPr>
          <a:xfrm>
            <a:off x="76200" y="6553200"/>
            <a:ext cx="1143000" cy="304800"/>
          </a:xfrm>
          <a:prstGeom prst="rect">
            <a:avLst/>
          </a:prstGeom>
          <a:solidFill>
            <a:srgbClr val="1A1F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5F4A54F-4397-4EEB-BC8D-DC58A9C2CE3D}"/>
              </a:ext>
            </a:extLst>
          </p:cNvPr>
          <p:cNvSpPr txBox="1"/>
          <p:nvPr/>
        </p:nvSpPr>
        <p:spPr>
          <a:xfrm>
            <a:off x="2362200" y="2976860"/>
            <a:ext cx="4572000" cy="523220"/>
          </a:xfrm>
          <a:prstGeom prst="rect">
            <a:avLst/>
          </a:prstGeom>
          <a:noFill/>
        </p:spPr>
        <p:txBody>
          <a:bodyPr wrap="square">
            <a:spAutoFit/>
          </a:bodyPr>
          <a:lstStyle/>
          <a:p>
            <a:pPr algn="ctr"/>
            <a:r>
              <a:rPr lang="en-US" sz="2800" dirty="0">
                <a:solidFill>
                  <a:schemeClr val="bg1">
                    <a:lumMod val="85000"/>
                  </a:schemeClr>
                </a:solidFill>
                <a:latin typeface="Agency FB" panose="020B0503020202020204" pitchFamily="34" charset="0"/>
              </a:rPr>
              <a:t>Application on linear regression</a:t>
            </a:r>
          </a:p>
        </p:txBody>
      </p:sp>
    </p:spTree>
  </p:cSld>
  <p:clrMapOvr>
    <a:masterClrMapping/>
  </p:clrMapOvr>
  <mc:AlternateContent xmlns:mc="http://schemas.openxmlformats.org/markup-compatibility/2006" xmlns:p14="http://schemas.microsoft.com/office/powerpoint/2010/main">
    <mc:Choice Requires="p14">
      <p:transition spd="slow" p14:dur="2000" advTm="7858">
        <p14:reveal/>
      </p:transition>
    </mc:Choice>
    <mc:Fallback xmlns="">
      <p:transition spd="slow" advTm="7858">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D63F206-6C55-4EB4-98BB-9BE75D52702D}"/>
              </a:ext>
            </a:extLst>
          </p:cNvPr>
          <p:cNvSpPr/>
          <p:nvPr/>
        </p:nvSpPr>
        <p:spPr>
          <a:xfrm>
            <a:off x="1733723" y="4779335"/>
            <a:ext cx="1600200" cy="1447800"/>
          </a:xfrm>
          <a:prstGeom prst="rect">
            <a:avLst/>
          </a:prstGeom>
          <a:solidFill>
            <a:srgbClr val="1A1F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324E613-F136-4B16-AE6B-104E252734E7}"/>
              </a:ext>
            </a:extLst>
          </p:cNvPr>
          <p:cNvSpPr/>
          <p:nvPr/>
        </p:nvSpPr>
        <p:spPr>
          <a:xfrm>
            <a:off x="1524000" y="5410200"/>
            <a:ext cx="1600200" cy="1447800"/>
          </a:xfrm>
          <a:prstGeom prst="rect">
            <a:avLst/>
          </a:prstGeom>
          <a:solidFill>
            <a:srgbClr val="1A1F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B2EA7AB-786B-420E-BA7E-E3ED48B77FE8}"/>
              </a:ext>
            </a:extLst>
          </p:cNvPr>
          <p:cNvSpPr/>
          <p:nvPr/>
        </p:nvSpPr>
        <p:spPr>
          <a:xfrm>
            <a:off x="0" y="6574465"/>
            <a:ext cx="1600200" cy="283535"/>
          </a:xfrm>
          <a:prstGeom prst="rect">
            <a:avLst/>
          </a:prstGeom>
          <a:solidFill>
            <a:srgbClr val="1A1F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509E02-AD46-4E8A-91FD-EB7E306E650F}"/>
              </a:ext>
            </a:extLst>
          </p:cNvPr>
          <p:cNvSpPr/>
          <p:nvPr/>
        </p:nvSpPr>
        <p:spPr>
          <a:xfrm>
            <a:off x="1733723" y="0"/>
            <a:ext cx="7410277" cy="6865975"/>
          </a:xfrm>
          <a:prstGeom prst="rect">
            <a:avLst/>
          </a:prstGeom>
          <a:gradFill flip="none" rotWithShape="1">
            <a:gsLst>
              <a:gs pos="0">
                <a:srgbClr val="2A322C"/>
              </a:gs>
              <a:gs pos="86000">
                <a:srgbClr val="1A1F1B"/>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C8EFC1E1-F05B-4F1A-B32F-9695430F8AE3}"/>
              </a:ext>
            </a:extLst>
          </p:cNvPr>
          <p:cNvSpPr>
            <a:spLocks noGrp="1"/>
          </p:cNvSpPr>
          <p:nvPr>
            <p:ph type="title"/>
          </p:nvPr>
        </p:nvSpPr>
        <p:spPr>
          <a:xfrm>
            <a:off x="1733722" y="274638"/>
            <a:ext cx="6953078" cy="1143000"/>
          </a:xfrm>
        </p:spPr>
        <p:txBody>
          <a:bodyPr/>
          <a:lstStyle/>
          <a:p>
            <a:pPr algn="l"/>
            <a:r>
              <a:rPr lang="en-US" sz="3600" b="1" dirty="0">
                <a:ln>
                  <a:solidFill>
                    <a:schemeClr val="accent4">
                      <a:lumMod val="50000"/>
                    </a:schemeClr>
                  </a:solidFill>
                </a:ln>
                <a:solidFill>
                  <a:schemeClr val="accent4">
                    <a:lumMod val="20000"/>
                    <a:lumOff val="80000"/>
                  </a:schemeClr>
                </a:solidFill>
                <a:latin typeface="Agency FB" panose="020B0503020202020204" pitchFamily="34" charset="0"/>
                <a:ea typeface="+mn-ea"/>
                <a:cs typeface="+mn-cs"/>
              </a:rPr>
              <a:t>Conclusion</a:t>
            </a:r>
          </a:p>
        </p:txBody>
      </p:sp>
      <p:sp>
        <p:nvSpPr>
          <p:cNvPr id="6" name="Content Placeholder 2">
            <a:extLst>
              <a:ext uri="{FF2B5EF4-FFF2-40B4-BE49-F238E27FC236}">
                <a16:creationId xmlns:a16="http://schemas.microsoft.com/office/drawing/2014/main" id="{D28317F2-B10D-49AC-8BD3-3E10F170970F}"/>
              </a:ext>
            </a:extLst>
          </p:cNvPr>
          <p:cNvSpPr>
            <a:spLocks noGrp="1"/>
          </p:cNvSpPr>
          <p:nvPr>
            <p:ph idx="1"/>
          </p:nvPr>
        </p:nvSpPr>
        <p:spPr>
          <a:xfrm>
            <a:off x="1733722" y="1600200"/>
            <a:ext cx="6953077" cy="4800599"/>
          </a:xfrm>
        </p:spPr>
        <p:txBody>
          <a:bodyPr>
            <a:normAutofit fontScale="92500" lnSpcReduction="20000"/>
          </a:bodyPr>
          <a:lstStyle/>
          <a:p>
            <a:pPr>
              <a:lnSpc>
                <a:spcPct val="107000"/>
              </a:lnSpc>
              <a:spcBef>
                <a:spcPts val="0"/>
              </a:spcBef>
            </a:pPr>
            <a:r>
              <a:rPr lang="en-US" sz="2400" dirty="0">
                <a:latin typeface="Andalus" panose="02020603050405020304" pitchFamily="18" charset="-78"/>
                <a:cs typeface="Andalus" panose="02020603050405020304" pitchFamily="18" charset="-78"/>
              </a:rPr>
              <a:t>At the end of the day, linear regression analysis is a field that has a lot of application in machine learning and one of those application is identifying chemical substances. Substance identification is of great importance in essential fields as medicine, material sciences, and other chemical applications. further advancements in substance identification greatly decreases the time-consuming nature of such experiment. A database that compares the Chromate paper test, Odor, Texture, Effervescence, Precipitation, Precipitate Texture, Gas, Reaction rate, and colors was created for hydrochloric acid, sulfuric acid, magnesium sulfate, ferrous chlorate, lead acetate, silver nitrate, and barium chloride. This database was fed to a linear regression model then it was used to determine a certain substance based on the substance’s reaction.</a:t>
            </a:r>
          </a:p>
        </p:txBody>
      </p:sp>
    </p:spTree>
    <p:extLst>
      <p:ext uri="{BB962C8B-B14F-4D97-AF65-F5344CB8AC3E}">
        <p14:creationId xmlns:p14="http://schemas.microsoft.com/office/powerpoint/2010/main" val="1453923595"/>
      </p:ext>
    </p:extLst>
  </p:cSld>
  <p:clrMapOvr>
    <a:masterClrMapping/>
  </p:clrMapOvr>
  <mc:AlternateContent xmlns:mc="http://schemas.openxmlformats.org/markup-compatibility/2006" xmlns:p14="http://schemas.microsoft.com/office/powerpoint/2010/main">
    <mc:Choice Requires="p14">
      <p:transition spd="slow" p14:dur="2000" advTm="63284">
        <p14:reveal/>
      </p:transition>
    </mc:Choice>
    <mc:Fallback xmlns="">
      <p:transition spd="slow" advTm="63284">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4DF65-3439-416D-B77B-40B35267BE89}"/>
              </a:ext>
            </a:extLst>
          </p:cNvPr>
          <p:cNvSpPr>
            <a:spLocks noGrp="1"/>
          </p:cNvSpPr>
          <p:nvPr>
            <p:ph type="title"/>
          </p:nvPr>
        </p:nvSpPr>
        <p:spPr>
          <a:xfrm>
            <a:off x="457200" y="685800"/>
            <a:ext cx="8229600" cy="2544762"/>
          </a:xfrm>
        </p:spPr>
        <p:txBody>
          <a:bodyPr>
            <a:noAutofit/>
          </a:bodyPr>
          <a:lstStyle/>
          <a:p>
            <a:r>
              <a:rPr lang="en-US" sz="14900" b="1" dirty="0">
                <a:ln>
                  <a:solidFill>
                    <a:schemeClr val="accent4">
                      <a:lumMod val="50000"/>
                    </a:schemeClr>
                  </a:solidFill>
                </a:ln>
                <a:solidFill>
                  <a:schemeClr val="accent4">
                    <a:lumMod val="20000"/>
                    <a:lumOff val="80000"/>
                  </a:schemeClr>
                </a:solidFill>
                <a:latin typeface="Agency FB" panose="020B0503020202020204" pitchFamily="34" charset="0"/>
                <a:ea typeface="+mn-ea"/>
                <a:cs typeface="+mn-cs"/>
              </a:rPr>
              <a:t>Thanks </a:t>
            </a:r>
          </a:p>
        </p:txBody>
      </p:sp>
    </p:spTree>
    <p:extLst>
      <p:ext uri="{BB962C8B-B14F-4D97-AF65-F5344CB8AC3E}">
        <p14:creationId xmlns:p14="http://schemas.microsoft.com/office/powerpoint/2010/main" val="4711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D63F206-6C55-4EB4-98BB-9BE75D52702D}"/>
              </a:ext>
            </a:extLst>
          </p:cNvPr>
          <p:cNvSpPr/>
          <p:nvPr/>
        </p:nvSpPr>
        <p:spPr>
          <a:xfrm>
            <a:off x="1733723" y="4779335"/>
            <a:ext cx="1600200" cy="1447800"/>
          </a:xfrm>
          <a:prstGeom prst="rect">
            <a:avLst/>
          </a:prstGeom>
          <a:solidFill>
            <a:srgbClr val="1A1F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324E613-F136-4B16-AE6B-104E252734E7}"/>
              </a:ext>
            </a:extLst>
          </p:cNvPr>
          <p:cNvSpPr/>
          <p:nvPr/>
        </p:nvSpPr>
        <p:spPr>
          <a:xfrm>
            <a:off x="1524000" y="5410200"/>
            <a:ext cx="1600200" cy="1447800"/>
          </a:xfrm>
          <a:prstGeom prst="rect">
            <a:avLst/>
          </a:prstGeom>
          <a:solidFill>
            <a:srgbClr val="1A1F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B2EA7AB-786B-420E-BA7E-E3ED48B77FE8}"/>
              </a:ext>
            </a:extLst>
          </p:cNvPr>
          <p:cNvSpPr/>
          <p:nvPr/>
        </p:nvSpPr>
        <p:spPr>
          <a:xfrm>
            <a:off x="0" y="6574465"/>
            <a:ext cx="1600200" cy="283535"/>
          </a:xfrm>
          <a:prstGeom prst="rect">
            <a:avLst/>
          </a:prstGeom>
          <a:solidFill>
            <a:srgbClr val="1A1F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509E02-AD46-4E8A-91FD-EB7E306E650F}"/>
              </a:ext>
            </a:extLst>
          </p:cNvPr>
          <p:cNvSpPr/>
          <p:nvPr/>
        </p:nvSpPr>
        <p:spPr>
          <a:xfrm>
            <a:off x="1733723" y="0"/>
            <a:ext cx="7410277" cy="6865975"/>
          </a:xfrm>
          <a:prstGeom prst="rect">
            <a:avLst/>
          </a:prstGeom>
          <a:gradFill flip="none" rotWithShape="1">
            <a:gsLst>
              <a:gs pos="0">
                <a:srgbClr val="2A322C"/>
              </a:gs>
              <a:gs pos="86000">
                <a:srgbClr val="1A1F1B"/>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C8EFC1E1-F05B-4F1A-B32F-9695430F8AE3}"/>
              </a:ext>
            </a:extLst>
          </p:cNvPr>
          <p:cNvSpPr>
            <a:spLocks noGrp="1"/>
          </p:cNvSpPr>
          <p:nvPr>
            <p:ph type="title"/>
          </p:nvPr>
        </p:nvSpPr>
        <p:spPr>
          <a:xfrm>
            <a:off x="1733722" y="274638"/>
            <a:ext cx="6953078" cy="1143000"/>
          </a:xfrm>
        </p:spPr>
        <p:txBody>
          <a:bodyPr>
            <a:normAutofit/>
          </a:bodyPr>
          <a:lstStyle/>
          <a:p>
            <a:pPr algn="l"/>
            <a:r>
              <a:rPr lang="en-US" sz="4800" b="1" dirty="0">
                <a:ln>
                  <a:solidFill>
                    <a:schemeClr val="accent4">
                      <a:lumMod val="50000"/>
                    </a:schemeClr>
                  </a:solidFill>
                </a:ln>
                <a:solidFill>
                  <a:schemeClr val="accent4">
                    <a:lumMod val="20000"/>
                    <a:lumOff val="80000"/>
                  </a:schemeClr>
                </a:solidFill>
                <a:latin typeface="Agency FB" panose="020B0503020202020204" pitchFamily="34" charset="0"/>
                <a:ea typeface="+mn-ea"/>
                <a:cs typeface="+mn-cs"/>
              </a:rPr>
              <a:t>Introduction: </a:t>
            </a:r>
          </a:p>
        </p:txBody>
      </p:sp>
      <p:sp>
        <p:nvSpPr>
          <p:cNvPr id="4" name="TextBox 3">
            <a:extLst>
              <a:ext uri="{FF2B5EF4-FFF2-40B4-BE49-F238E27FC236}">
                <a16:creationId xmlns:a16="http://schemas.microsoft.com/office/drawing/2014/main" id="{8A42675A-0868-42FD-A81C-0D36E5032600}"/>
              </a:ext>
            </a:extLst>
          </p:cNvPr>
          <p:cNvSpPr txBox="1"/>
          <p:nvPr/>
        </p:nvSpPr>
        <p:spPr>
          <a:xfrm>
            <a:off x="1524000" y="1417638"/>
            <a:ext cx="6953078" cy="4476097"/>
          </a:xfrm>
          <a:prstGeom prst="rect">
            <a:avLst/>
          </a:prstGeom>
          <a:noFill/>
        </p:spPr>
        <p:txBody>
          <a:bodyPr wrap="square" rtlCol="0">
            <a:spAutoFit/>
          </a:bodyPr>
          <a:lstStyle/>
          <a:p>
            <a:pPr marL="342900" indent="-342900">
              <a:lnSpc>
                <a:spcPct val="107000"/>
              </a:lnSpc>
              <a:spcAft>
                <a:spcPts val="800"/>
              </a:spcAft>
              <a:buFont typeface="Arial" panose="020B0604020202020204" pitchFamily="34" charset="0"/>
              <a:buChar char="•"/>
            </a:pPr>
            <a:r>
              <a:rPr lang="en-US" sz="2000" dirty="0">
                <a:solidFill>
                  <a:schemeClr val="bg1">
                    <a:lumMod val="85000"/>
                  </a:schemeClr>
                </a:solidFill>
                <a:latin typeface="Andalus" panose="02020603050405020304" pitchFamily="18" charset="-78"/>
                <a:cs typeface="Andalus" panose="02020603050405020304" pitchFamily="18" charset="-78"/>
              </a:rPr>
              <a:t>Linear regression assesses the correlation between two variables. It is a modeling procedure where a dependent variable is foretold according to one or more independent variables. </a:t>
            </a:r>
          </a:p>
          <a:p>
            <a:pPr marL="342900" indent="-342900">
              <a:lnSpc>
                <a:spcPct val="107000"/>
              </a:lnSpc>
              <a:spcAft>
                <a:spcPts val="800"/>
              </a:spcAft>
              <a:buFont typeface="Arial" panose="020B0604020202020204" pitchFamily="34" charset="0"/>
              <a:buChar char="•"/>
            </a:pPr>
            <a:r>
              <a:rPr lang="en-US" sz="2000" dirty="0">
                <a:solidFill>
                  <a:schemeClr val="bg1">
                    <a:lumMod val="85000"/>
                  </a:schemeClr>
                </a:solidFill>
                <a:latin typeface="Andalus" panose="02020603050405020304" pitchFamily="18" charset="-78"/>
                <a:cs typeface="Andalus" panose="02020603050405020304" pitchFamily="18" charset="-78"/>
              </a:rPr>
              <a:t>Linear regression analysis is the most extensively used of all statistical analysis techniques. This project uses the linear regression model to predict the chemical composition of a substance (the dependent variable) based on the results of interaction with other chemical substances. Linear regression is utilized in this case because it is a technique for modeling the relationships between observable variables (i.e. look for correlational relationships).</a:t>
            </a:r>
            <a:br>
              <a:rPr lang="en-US" sz="2000" dirty="0">
                <a:solidFill>
                  <a:schemeClr val="bg1">
                    <a:lumMod val="85000"/>
                  </a:schemeClr>
                </a:solidFill>
                <a:latin typeface="Andalus" panose="02020603050405020304" pitchFamily="18" charset="-78"/>
                <a:cs typeface="Andalus" panose="02020603050405020304" pitchFamily="18" charset="-78"/>
              </a:rPr>
            </a:br>
            <a:endParaRPr lang="en-US" sz="2000" dirty="0">
              <a:solidFill>
                <a:schemeClr val="bg1">
                  <a:lumMod val="85000"/>
                </a:schemeClr>
              </a:solidFill>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67892687"/>
      </p:ext>
    </p:extLst>
  </p:cSld>
  <p:clrMapOvr>
    <a:masterClrMapping/>
  </p:clrMapOvr>
  <mc:AlternateContent xmlns:mc="http://schemas.openxmlformats.org/markup-compatibility/2006" xmlns:p14="http://schemas.microsoft.com/office/powerpoint/2010/main">
    <mc:Choice Requires="p14">
      <p:transition spd="slow" p14:dur="2000" advTm="33191">
        <p14:reveal/>
      </p:transition>
    </mc:Choice>
    <mc:Fallback xmlns="">
      <p:transition spd="slow" advTm="33191">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D63F206-6C55-4EB4-98BB-9BE75D52702D}"/>
              </a:ext>
            </a:extLst>
          </p:cNvPr>
          <p:cNvSpPr/>
          <p:nvPr/>
        </p:nvSpPr>
        <p:spPr>
          <a:xfrm>
            <a:off x="1733723" y="4779335"/>
            <a:ext cx="1600200" cy="1447800"/>
          </a:xfrm>
          <a:prstGeom prst="rect">
            <a:avLst/>
          </a:prstGeom>
          <a:solidFill>
            <a:srgbClr val="1A1F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324E613-F136-4B16-AE6B-104E252734E7}"/>
              </a:ext>
            </a:extLst>
          </p:cNvPr>
          <p:cNvSpPr/>
          <p:nvPr/>
        </p:nvSpPr>
        <p:spPr>
          <a:xfrm>
            <a:off x="1524000" y="5410200"/>
            <a:ext cx="1600200" cy="1447800"/>
          </a:xfrm>
          <a:prstGeom prst="rect">
            <a:avLst/>
          </a:prstGeom>
          <a:solidFill>
            <a:srgbClr val="1A1F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B2EA7AB-786B-420E-BA7E-E3ED48B77FE8}"/>
              </a:ext>
            </a:extLst>
          </p:cNvPr>
          <p:cNvSpPr/>
          <p:nvPr/>
        </p:nvSpPr>
        <p:spPr>
          <a:xfrm>
            <a:off x="0" y="6574465"/>
            <a:ext cx="1600200" cy="283535"/>
          </a:xfrm>
          <a:prstGeom prst="rect">
            <a:avLst/>
          </a:prstGeom>
          <a:solidFill>
            <a:srgbClr val="1A1F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509E02-AD46-4E8A-91FD-EB7E306E650F}"/>
              </a:ext>
            </a:extLst>
          </p:cNvPr>
          <p:cNvSpPr/>
          <p:nvPr/>
        </p:nvSpPr>
        <p:spPr>
          <a:xfrm>
            <a:off x="1733723" y="0"/>
            <a:ext cx="7410277" cy="6865975"/>
          </a:xfrm>
          <a:prstGeom prst="rect">
            <a:avLst/>
          </a:prstGeom>
          <a:gradFill flip="none" rotWithShape="1">
            <a:gsLst>
              <a:gs pos="0">
                <a:srgbClr val="2A322C"/>
              </a:gs>
              <a:gs pos="86000">
                <a:srgbClr val="1A1F1B"/>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2">
            <a:extLst>
              <a:ext uri="{FF2B5EF4-FFF2-40B4-BE49-F238E27FC236}">
                <a16:creationId xmlns:a16="http://schemas.microsoft.com/office/drawing/2014/main" id="{D28317F2-B10D-49AC-8BD3-3E10F170970F}"/>
              </a:ext>
            </a:extLst>
          </p:cNvPr>
          <p:cNvSpPr>
            <a:spLocks noGrp="1"/>
          </p:cNvSpPr>
          <p:nvPr>
            <p:ph idx="1"/>
          </p:nvPr>
        </p:nvSpPr>
        <p:spPr>
          <a:xfrm>
            <a:off x="1733723" y="211766"/>
            <a:ext cx="6953077" cy="6646234"/>
          </a:xfrm>
        </p:spPr>
        <p:txBody>
          <a:bodyPr>
            <a:noAutofit/>
          </a:bodyPr>
          <a:lstStyle/>
          <a:p>
            <a:pPr marL="0">
              <a:lnSpc>
                <a:spcPct val="107000"/>
              </a:lnSpc>
              <a:spcBef>
                <a:spcPts val="0"/>
              </a:spcBef>
            </a:pPr>
            <a:r>
              <a:rPr lang="en-US" sz="2000" dirty="0">
                <a:solidFill>
                  <a:schemeClr val="bg1">
                    <a:lumMod val="85000"/>
                  </a:schemeClr>
                </a:solidFill>
                <a:latin typeface="Andalus" panose="02020603050405020304" pitchFamily="18" charset="-78"/>
                <a:cs typeface="Andalus" panose="02020603050405020304" pitchFamily="18" charset="-78"/>
              </a:rPr>
              <a:t>The goal of a simple linear regression algorithm is to fit two variables’ data into a graph that represents a linear relationship. </a:t>
            </a:r>
          </a:p>
          <a:p>
            <a:pPr marL="0">
              <a:lnSpc>
                <a:spcPct val="107000"/>
              </a:lnSpc>
              <a:spcBef>
                <a:spcPts val="0"/>
              </a:spcBef>
            </a:pPr>
            <a:r>
              <a:rPr lang="en-US" sz="2000" dirty="0">
                <a:solidFill>
                  <a:schemeClr val="bg1">
                    <a:lumMod val="85000"/>
                  </a:schemeClr>
                </a:solidFill>
                <a:latin typeface="Andalus" panose="02020603050405020304" pitchFamily="18" charset="-78"/>
                <a:cs typeface="Andalus" panose="02020603050405020304" pitchFamily="18" charset="-78"/>
              </a:rPr>
              <a:t>As an application to linear regression, we will be applying a linear regression model on a data set that describes a substance reaction ability with other reactants like acids. </a:t>
            </a:r>
          </a:p>
          <a:p>
            <a:pPr marL="0">
              <a:lnSpc>
                <a:spcPct val="107000"/>
              </a:lnSpc>
              <a:spcBef>
                <a:spcPts val="0"/>
              </a:spcBef>
            </a:pPr>
            <a:r>
              <a:rPr lang="en-US" sz="2000" dirty="0">
                <a:solidFill>
                  <a:schemeClr val="bg1">
                    <a:lumMod val="85000"/>
                  </a:schemeClr>
                </a:solidFill>
                <a:latin typeface="Andalus" panose="02020603050405020304" pitchFamily="18" charset="-78"/>
                <a:cs typeface="Andalus" panose="02020603050405020304" pitchFamily="18" charset="-78"/>
              </a:rPr>
              <a:t>The model should fit these data to be able to predict the substance given which can react with other reactants. The data for this model will be provided by conducting an experiment on various substances.</a:t>
            </a:r>
          </a:p>
          <a:p>
            <a:pPr marL="0">
              <a:lnSpc>
                <a:spcPct val="107000"/>
              </a:lnSpc>
              <a:spcBef>
                <a:spcPts val="0"/>
              </a:spcBef>
            </a:pPr>
            <a:r>
              <a:rPr lang="en-US" sz="2000" dirty="0">
                <a:solidFill>
                  <a:schemeClr val="bg1">
                    <a:lumMod val="85000"/>
                  </a:schemeClr>
                </a:solidFill>
                <a:latin typeface="Andalus" panose="02020603050405020304" pitchFamily="18" charset="-78"/>
                <a:cs typeface="Andalus" panose="02020603050405020304" pitchFamily="18" charset="-78"/>
              </a:rPr>
              <a:t>Legendre (1805) and Gauss (1809) used least-squares linear regression to obtain a decent approximate linear</a:t>
            </a:r>
            <a:br>
              <a:rPr lang="en-US" sz="2000" dirty="0">
                <a:solidFill>
                  <a:schemeClr val="bg1">
                    <a:lumMod val="85000"/>
                  </a:schemeClr>
                </a:solidFill>
                <a:latin typeface="Andalus" panose="02020603050405020304" pitchFamily="18" charset="-78"/>
                <a:cs typeface="Andalus" panose="02020603050405020304" pitchFamily="18" charset="-78"/>
              </a:rPr>
            </a:br>
            <a:r>
              <a:rPr lang="en-US" sz="2000" dirty="0">
                <a:solidFill>
                  <a:schemeClr val="bg1">
                    <a:lumMod val="85000"/>
                  </a:schemeClr>
                </a:solidFill>
                <a:latin typeface="Andalus" panose="02020603050405020304" pitchFamily="18" charset="-78"/>
                <a:cs typeface="Andalus" panose="02020603050405020304" pitchFamily="18" charset="-78"/>
              </a:rPr>
              <a:t>fit to a group of points in order to predict planetary movement. </a:t>
            </a:r>
            <a:r>
              <a:rPr lang="en-US" sz="2000" dirty="0" err="1">
                <a:solidFill>
                  <a:schemeClr val="bg1">
                    <a:lumMod val="85000"/>
                  </a:schemeClr>
                </a:solidFill>
                <a:latin typeface="Andalus" panose="02020603050405020304" pitchFamily="18" charset="-78"/>
                <a:cs typeface="Andalus" panose="02020603050405020304" pitchFamily="18" charset="-78"/>
              </a:rPr>
              <a:t>Quetelet</a:t>
            </a:r>
            <a:r>
              <a:rPr lang="en-US" sz="2000" dirty="0">
                <a:solidFill>
                  <a:schemeClr val="bg1">
                    <a:lumMod val="85000"/>
                  </a:schemeClr>
                </a:solidFill>
                <a:latin typeface="Andalus" panose="02020603050405020304" pitchFamily="18" charset="-78"/>
                <a:cs typeface="Andalus" panose="02020603050405020304" pitchFamily="18" charset="-78"/>
              </a:rPr>
              <a:t> is credited with popularizing the approach and making it widely used in the social sciences</a:t>
            </a:r>
          </a:p>
          <a:p>
            <a:pPr marL="0" indent="0">
              <a:lnSpc>
                <a:spcPct val="107000"/>
              </a:lnSpc>
              <a:spcBef>
                <a:spcPts val="0"/>
              </a:spcBef>
              <a:buNone/>
            </a:pPr>
            <a:r>
              <a:rPr lang="en-US" sz="2000" dirty="0">
                <a:latin typeface="Andalus" panose="02020603050405020304" pitchFamily="18" charset="-78"/>
                <a:cs typeface="Andalus" panose="02020603050405020304" pitchFamily="18" charset="-78"/>
              </a:rPr>
              <a:t>There are two main types of applications for linear regression: </a:t>
            </a:r>
          </a:p>
          <a:p>
            <a:pPr marL="0" indent="0">
              <a:lnSpc>
                <a:spcPct val="107000"/>
              </a:lnSpc>
              <a:spcBef>
                <a:spcPts val="0"/>
              </a:spcBef>
              <a:buNone/>
            </a:pPr>
            <a:endParaRPr lang="en-US" sz="2000" dirty="0">
              <a:latin typeface="Andalus" panose="02020603050405020304" pitchFamily="18" charset="-78"/>
              <a:cs typeface="Andalus" panose="02020603050405020304" pitchFamily="18" charset="-78"/>
            </a:endParaRPr>
          </a:p>
          <a:p>
            <a:pPr marL="457200" indent="-457200">
              <a:lnSpc>
                <a:spcPct val="107000"/>
              </a:lnSpc>
              <a:spcBef>
                <a:spcPts val="0"/>
              </a:spcBef>
              <a:buFont typeface="+mj-lt"/>
              <a:buAutoNum type="arabicPeriod"/>
            </a:pPr>
            <a:r>
              <a:rPr lang="en-US" sz="2000" dirty="0">
                <a:latin typeface="Andalus" panose="02020603050405020304" pitchFamily="18" charset="-78"/>
                <a:cs typeface="Andalus" panose="02020603050405020304" pitchFamily="18" charset="-78"/>
              </a:rPr>
              <a:t>Correlation</a:t>
            </a:r>
            <a:endParaRPr lang="en-US" sz="1200" dirty="0">
              <a:latin typeface="Andalus" panose="02020603050405020304" pitchFamily="18" charset="-78"/>
              <a:cs typeface="Andalus" panose="02020603050405020304" pitchFamily="18" charset="-78"/>
            </a:endParaRPr>
          </a:p>
          <a:p>
            <a:pPr marL="457200" indent="-457200">
              <a:lnSpc>
                <a:spcPct val="107000"/>
              </a:lnSpc>
              <a:spcBef>
                <a:spcPts val="0"/>
              </a:spcBef>
              <a:buFont typeface="+mj-lt"/>
              <a:buAutoNum type="arabicPeriod"/>
            </a:pPr>
            <a:r>
              <a:rPr lang="en-US" sz="2000" dirty="0">
                <a:latin typeface="Andalus" panose="02020603050405020304" pitchFamily="18" charset="-78"/>
                <a:cs typeface="Andalus" panose="02020603050405020304" pitchFamily="18" charset="-78"/>
              </a:rPr>
              <a:t>Predictions</a:t>
            </a:r>
          </a:p>
        </p:txBody>
      </p:sp>
    </p:spTree>
    <p:extLst>
      <p:ext uri="{BB962C8B-B14F-4D97-AF65-F5344CB8AC3E}">
        <p14:creationId xmlns:p14="http://schemas.microsoft.com/office/powerpoint/2010/main" val="2104728053"/>
      </p:ext>
    </p:extLst>
  </p:cSld>
  <p:clrMapOvr>
    <a:masterClrMapping/>
  </p:clrMapOvr>
  <mc:AlternateContent xmlns:mc="http://schemas.openxmlformats.org/markup-compatibility/2006" xmlns:p14="http://schemas.microsoft.com/office/powerpoint/2010/main">
    <mc:Choice Requires="p14">
      <p:transition spd="slow" p14:dur="2000" advTm="68578">
        <p14:reveal/>
      </p:transition>
    </mc:Choice>
    <mc:Fallback xmlns="">
      <p:transition spd="slow" advTm="68578">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D63F206-6C55-4EB4-98BB-9BE75D52702D}"/>
              </a:ext>
            </a:extLst>
          </p:cNvPr>
          <p:cNvSpPr/>
          <p:nvPr/>
        </p:nvSpPr>
        <p:spPr>
          <a:xfrm>
            <a:off x="1733723" y="4779335"/>
            <a:ext cx="1600200" cy="1447800"/>
          </a:xfrm>
          <a:prstGeom prst="rect">
            <a:avLst/>
          </a:prstGeom>
          <a:solidFill>
            <a:srgbClr val="1A1F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324E613-F136-4B16-AE6B-104E252734E7}"/>
              </a:ext>
            </a:extLst>
          </p:cNvPr>
          <p:cNvSpPr/>
          <p:nvPr/>
        </p:nvSpPr>
        <p:spPr>
          <a:xfrm>
            <a:off x="1524000" y="5410200"/>
            <a:ext cx="1600200" cy="1447800"/>
          </a:xfrm>
          <a:prstGeom prst="rect">
            <a:avLst/>
          </a:prstGeom>
          <a:solidFill>
            <a:srgbClr val="1A1F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B2EA7AB-786B-420E-BA7E-E3ED48B77FE8}"/>
              </a:ext>
            </a:extLst>
          </p:cNvPr>
          <p:cNvSpPr/>
          <p:nvPr/>
        </p:nvSpPr>
        <p:spPr>
          <a:xfrm>
            <a:off x="0" y="6574465"/>
            <a:ext cx="1600200" cy="283535"/>
          </a:xfrm>
          <a:prstGeom prst="rect">
            <a:avLst/>
          </a:prstGeom>
          <a:solidFill>
            <a:srgbClr val="1A1F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509E02-AD46-4E8A-91FD-EB7E306E650F}"/>
              </a:ext>
            </a:extLst>
          </p:cNvPr>
          <p:cNvSpPr/>
          <p:nvPr/>
        </p:nvSpPr>
        <p:spPr>
          <a:xfrm>
            <a:off x="1733723" y="0"/>
            <a:ext cx="7410277" cy="6865975"/>
          </a:xfrm>
          <a:prstGeom prst="rect">
            <a:avLst/>
          </a:prstGeom>
          <a:gradFill flip="none" rotWithShape="1">
            <a:gsLst>
              <a:gs pos="0">
                <a:srgbClr val="2A322C"/>
              </a:gs>
              <a:gs pos="86000">
                <a:srgbClr val="1A1F1B"/>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C8EFC1E1-F05B-4F1A-B32F-9695430F8AE3}"/>
              </a:ext>
            </a:extLst>
          </p:cNvPr>
          <p:cNvSpPr>
            <a:spLocks noGrp="1"/>
          </p:cNvSpPr>
          <p:nvPr>
            <p:ph type="title"/>
          </p:nvPr>
        </p:nvSpPr>
        <p:spPr>
          <a:xfrm>
            <a:off x="1733722" y="274638"/>
            <a:ext cx="6953078" cy="1143000"/>
          </a:xfrm>
        </p:spPr>
        <p:txBody>
          <a:bodyPr>
            <a:normAutofit/>
          </a:bodyPr>
          <a:lstStyle/>
          <a:p>
            <a:pPr algn="l"/>
            <a:r>
              <a:rPr lang="en-US" sz="4800" b="1" dirty="0">
                <a:ln>
                  <a:solidFill>
                    <a:schemeClr val="accent4">
                      <a:lumMod val="50000"/>
                    </a:schemeClr>
                  </a:solidFill>
                </a:ln>
                <a:solidFill>
                  <a:schemeClr val="accent4">
                    <a:lumMod val="20000"/>
                    <a:lumOff val="80000"/>
                  </a:schemeClr>
                </a:solidFill>
                <a:latin typeface="Agency FB" panose="020B0503020202020204" pitchFamily="34" charset="0"/>
                <a:ea typeface="+mn-ea"/>
                <a:cs typeface="+mn-cs"/>
              </a:rPr>
              <a:t>Types of linear regression</a:t>
            </a:r>
          </a:p>
        </p:txBody>
      </p:sp>
      <p:sp>
        <p:nvSpPr>
          <p:cNvPr id="4" name="TextBox 3">
            <a:extLst>
              <a:ext uri="{FF2B5EF4-FFF2-40B4-BE49-F238E27FC236}">
                <a16:creationId xmlns:a16="http://schemas.microsoft.com/office/drawing/2014/main" id="{8A42675A-0868-42FD-A81C-0D36E5032600}"/>
              </a:ext>
            </a:extLst>
          </p:cNvPr>
          <p:cNvSpPr txBox="1"/>
          <p:nvPr/>
        </p:nvSpPr>
        <p:spPr>
          <a:xfrm>
            <a:off x="1524000" y="1417638"/>
            <a:ext cx="6953078" cy="5361468"/>
          </a:xfrm>
          <a:prstGeom prst="rect">
            <a:avLst/>
          </a:prstGeom>
          <a:noFill/>
        </p:spPr>
        <p:txBody>
          <a:bodyPr wrap="square" rtlCol="0">
            <a:spAutoFit/>
          </a:bodyPr>
          <a:lstStyle/>
          <a:p>
            <a:pPr>
              <a:lnSpc>
                <a:spcPct val="107000"/>
              </a:lnSpc>
            </a:pPr>
            <a:r>
              <a:rPr lang="en-US" sz="2000" dirty="0">
                <a:solidFill>
                  <a:schemeClr val="bg1">
                    <a:lumMod val="85000"/>
                  </a:schemeClr>
                </a:solidFill>
                <a:latin typeface="Andalus" panose="02020603050405020304" pitchFamily="18" charset="-78"/>
                <a:cs typeface="Andalus" panose="02020603050405020304" pitchFamily="18" charset="-78"/>
              </a:rPr>
              <a:t>Correlation:</a:t>
            </a:r>
            <a:br>
              <a:rPr lang="en-US" sz="2000" dirty="0">
                <a:solidFill>
                  <a:schemeClr val="bg1">
                    <a:lumMod val="85000"/>
                  </a:schemeClr>
                </a:solidFill>
                <a:latin typeface="Andalus" panose="02020603050405020304" pitchFamily="18" charset="-78"/>
                <a:cs typeface="Andalus" panose="02020603050405020304" pitchFamily="18" charset="-78"/>
              </a:rPr>
            </a:br>
            <a:r>
              <a:rPr lang="en-US" sz="2000" dirty="0">
                <a:solidFill>
                  <a:schemeClr val="bg1">
                    <a:lumMod val="85000"/>
                  </a:schemeClr>
                </a:solidFill>
                <a:latin typeface="Andalus" panose="02020603050405020304" pitchFamily="18" charset="-78"/>
                <a:cs typeface="Andalus" panose="02020603050405020304" pitchFamily="18" charset="-78"/>
              </a:rPr>
              <a:t>This can be used to investigate correlations between variables and to improve a statistical model by adding</a:t>
            </a:r>
            <a:br>
              <a:rPr lang="en-US" sz="2000" dirty="0">
                <a:solidFill>
                  <a:schemeClr val="bg1">
                    <a:lumMod val="85000"/>
                  </a:schemeClr>
                </a:solidFill>
                <a:latin typeface="Andalus" panose="02020603050405020304" pitchFamily="18" charset="-78"/>
                <a:cs typeface="Andalus" panose="02020603050405020304" pitchFamily="18" charset="-78"/>
              </a:rPr>
            </a:br>
            <a:r>
              <a:rPr lang="en-US" sz="2000" dirty="0">
                <a:solidFill>
                  <a:schemeClr val="bg1">
                    <a:lumMod val="85000"/>
                  </a:schemeClr>
                </a:solidFill>
                <a:latin typeface="Andalus" panose="02020603050405020304" pitchFamily="18" charset="-78"/>
                <a:cs typeface="Andalus" panose="02020603050405020304" pitchFamily="18" charset="-78"/>
              </a:rPr>
              <a:t>more inputs: for example, if the model accurately describes some subsets of data points but fails to predict</a:t>
            </a:r>
            <a:br>
              <a:rPr lang="en-US" sz="2000" dirty="0">
                <a:solidFill>
                  <a:schemeClr val="bg1">
                    <a:lumMod val="85000"/>
                  </a:schemeClr>
                </a:solidFill>
                <a:latin typeface="Andalus" panose="02020603050405020304" pitchFamily="18" charset="-78"/>
                <a:cs typeface="Andalus" panose="02020603050405020304" pitchFamily="18" charset="-78"/>
              </a:rPr>
            </a:br>
            <a:r>
              <a:rPr lang="en-US" sz="2000" dirty="0">
                <a:solidFill>
                  <a:schemeClr val="bg1">
                    <a:lumMod val="85000"/>
                  </a:schemeClr>
                </a:solidFill>
                <a:latin typeface="Andalus" panose="02020603050405020304" pitchFamily="18" charset="-78"/>
                <a:cs typeface="Andalus" panose="02020603050405020304" pitchFamily="18" charset="-78"/>
              </a:rPr>
              <a:t>other data points, it can be instructive to investigate the differences between the different types of data points</a:t>
            </a:r>
            <a:br>
              <a:rPr lang="en-US" sz="2000" dirty="0">
                <a:solidFill>
                  <a:schemeClr val="bg1">
                    <a:lumMod val="85000"/>
                  </a:schemeClr>
                </a:solidFill>
                <a:latin typeface="Andalus" panose="02020603050405020304" pitchFamily="18" charset="-78"/>
                <a:cs typeface="Andalus" panose="02020603050405020304" pitchFamily="18" charset="-78"/>
              </a:rPr>
            </a:br>
            <a:r>
              <a:rPr lang="en-US" sz="2000" dirty="0">
                <a:solidFill>
                  <a:schemeClr val="bg1">
                    <a:lumMod val="85000"/>
                  </a:schemeClr>
                </a:solidFill>
                <a:latin typeface="Andalus" panose="02020603050405020304" pitchFamily="18" charset="-78"/>
                <a:cs typeface="Andalus" panose="02020603050405020304" pitchFamily="18" charset="-78"/>
              </a:rPr>
              <a:t>for a possible explanation.</a:t>
            </a:r>
            <a:br>
              <a:rPr lang="en-US" sz="2000" dirty="0">
                <a:solidFill>
                  <a:schemeClr val="bg1">
                    <a:lumMod val="85000"/>
                  </a:schemeClr>
                </a:solidFill>
                <a:latin typeface="Andalus" panose="02020603050405020304" pitchFamily="18" charset="-78"/>
                <a:cs typeface="Andalus" panose="02020603050405020304" pitchFamily="18" charset="-78"/>
              </a:rPr>
            </a:br>
            <a:r>
              <a:rPr lang="en-US" sz="2000" dirty="0">
                <a:solidFill>
                  <a:schemeClr val="bg1">
                    <a:lumMod val="85000"/>
                  </a:schemeClr>
                </a:solidFill>
                <a:latin typeface="Andalus" panose="02020603050405020304" pitchFamily="18" charset="-78"/>
                <a:cs typeface="Andalus" panose="02020603050405020304" pitchFamily="18" charset="-78"/>
              </a:rPr>
              <a:t>Predictions: Regression analysis creates a statistical model for the connection between variables based on a sequence of observations. Given two variables, x and y, the model may predict values of y based on future observations of x. This concept is used to forecast variables in a wide range of scenarios, including the outcome of political elections, stock market activity, and professional athlete performance.</a:t>
            </a:r>
            <a:br>
              <a:rPr lang="en-US" sz="2000" dirty="0">
                <a:solidFill>
                  <a:schemeClr val="bg1">
                    <a:lumMod val="85000"/>
                  </a:schemeClr>
                </a:solidFill>
                <a:latin typeface="Andalus" panose="02020603050405020304" pitchFamily="18" charset="-78"/>
                <a:cs typeface="Andalus" panose="02020603050405020304" pitchFamily="18" charset="-78"/>
              </a:rPr>
            </a:br>
            <a:endParaRPr lang="en-US" sz="2000" dirty="0">
              <a:solidFill>
                <a:schemeClr val="bg1">
                  <a:lumMod val="85000"/>
                </a:schemeClr>
              </a:solidFill>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3570232521"/>
      </p:ext>
    </p:extLst>
  </p:cSld>
  <p:clrMapOvr>
    <a:masterClrMapping/>
  </p:clrMapOvr>
  <mc:AlternateContent xmlns:mc="http://schemas.openxmlformats.org/markup-compatibility/2006" xmlns:p14="http://schemas.microsoft.com/office/powerpoint/2010/main">
    <mc:Choice Requires="p14">
      <p:transition spd="slow" p14:dur="2000" advTm="33191">
        <p14:reveal/>
      </p:transition>
    </mc:Choice>
    <mc:Fallback xmlns="">
      <p:transition spd="slow" advTm="33191">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D63F206-6C55-4EB4-98BB-9BE75D52702D}"/>
              </a:ext>
            </a:extLst>
          </p:cNvPr>
          <p:cNvSpPr/>
          <p:nvPr/>
        </p:nvSpPr>
        <p:spPr>
          <a:xfrm>
            <a:off x="1733723" y="4779335"/>
            <a:ext cx="1600200" cy="1447800"/>
          </a:xfrm>
          <a:prstGeom prst="rect">
            <a:avLst/>
          </a:prstGeom>
          <a:solidFill>
            <a:srgbClr val="1A1F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324E613-F136-4B16-AE6B-104E252734E7}"/>
              </a:ext>
            </a:extLst>
          </p:cNvPr>
          <p:cNvSpPr/>
          <p:nvPr/>
        </p:nvSpPr>
        <p:spPr>
          <a:xfrm>
            <a:off x="1524000" y="5410200"/>
            <a:ext cx="1600200" cy="1447800"/>
          </a:xfrm>
          <a:prstGeom prst="rect">
            <a:avLst/>
          </a:prstGeom>
          <a:solidFill>
            <a:srgbClr val="1A1F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B2EA7AB-786B-420E-BA7E-E3ED48B77FE8}"/>
              </a:ext>
            </a:extLst>
          </p:cNvPr>
          <p:cNvSpPr/>
          <p:nvPr/>
        </p:nvSpPr>
        <p:spPr>
          <a:xfrm>
            <a:off x="0" y="6574465"/>
            <a:ext cx="1600200" cy="283535"/>
          </a:xfrm>
          <a:prstGeom prst="rect">
            <a:avLst/>
          </a:prstGeom>
          <a:solidFill>
            <a:srgbClr val="1A1F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509E02-AD46-4E8A-91FD-EB7E306E650F}"/>
              </a:ext>
            </a:extLst>
          </p:cNvPr>
          <p:cNvSpPr/>
          <p:nvPr/>
        </p:nvSpPr>
        <p:spPr>
          <a:xfrm>
            <a:off x="1733723" y="0"/>
            <a:ext cx="7410277" cy="6865975"/>
          </a:xfrm>
          <a:prstGeom prst="rect">
            <a:avLst/>
          </a:prstGeom>
          <a:gradFill flip="none" rotWithShape="1">
            <a:gsLst>
              <a:gs pos="0">
                <a:srgbClr val="2A322C"/>
              </a:gs>
              <a:gs pos="86000">
                <a:srgbClr val="1A1F1B"/>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C8EFC1E1-F05B-4F1A-B32F-9695430F8AE3}"/>
              </a:ext>
            </a:extLst>
          </p:cNvPr>
          <p:cNvSpPr>
            <a:spLocks noGrp="1"/>
          </p:cNvSpPr>
          <p:nvPr>
            <p:ph type="title"/>
          </p:nvPr>
        </p:nvSpPr>
        <p:spPr>
          <a:xfrm>
            <a:off x="1733722" y="274638"/>
            <a:ext cx="6953078" cy="1143000"/>
          </a:xfrm>
        </p:spPr>
        <p:txBody>
          <a:bodyPr>
            <a:noAutofit/>
          </a:bodyPr>
          <a:lstStyle/>
          <a:p>
            <a:pPr algn="l"/>
            <a:r>
              <a:rPr lang="en-US" sz="4000" b="1" dirty="0">
                <a:ln>
                  <a:solidFill>
                    <a:schemeClr val="accent4">
                      <a:lumMod val="50000"/>
                    </a:schemeClr>
                  </a:solidFill>
                </a:ln>
                <a:solidFill>
                  <a:schemeClr val="accent4">
                    <a:lumMod val="20000"/>
                    <a:lumOff val="80000"/>
                  </a:schemeClr>
                </a:solidFill>
                <a:latin typeface="Agency FB" panose="020B0503020202020204" pitchFamily="34" charset="0"/>
                <a:ea typeface="+mn-ea"/>
                <a:cs typeface="+mn-cs"/>
              </a:rPr>
              <a:t>Methods: </a:t>
            </a:r>
            <a:r>
              <a:rPr lang="en-US" sz="4000" b="1" dirty="0">
                <a:ln>
                  <a:solidFill>
                    <a:schemeClr val="accent4">
                      <a:lumMod val="50000"/>
                    </a:schemeClr>
                  </a:solidFill>
                </a:ln>
                <a:solidFill>
                  <a:schemeClr val="bg2">
                    <a:lumMod val="75000"/>
                  </a:schemeClr>
                </a:solidFill>
                <a:latin typeface="Agency FB" panose="020B0503020202020204" pitchFamily="34" charset="0"/>
                <a:ea typeface="+mn-ea"/>
                <a:cs typeface="+mn-cs"/>
              </a:rPr>
              <a:t>Preparation of the database:</a:t>
            </a:r>
          </a:p>
        </p:txBody>
      </p:sp>
      <p:sp>
        <p:nvSpPr>
          <p:cNvPr id="6" name="Content Placeholder 2">
            <a:extLst>
              <a:ext uri="{FF2B5EF4-FFF2-40B4-BE49-F238E27FC236}">
                <a16:creationId xmlns:a16="http://schemas.microsoft.com/office/drawing/2014/main" id="{D28317F2-B10D-49AC-8BD3-3E10F170970F}"/>
              </a:ext>
            </a:extLst>
          </p:cNvPr>
          <p:cNvSpPr>
            <a:spLocks noGrp="1"/>
          </p:cNvSpPr>
          <p:nvPr>
            <p:ph idx="1"/>
          </p:nvPr>
        </p:nvSpPr>
        <p:spPr>
          <a:xfrm>
            <a:off x="1733722" y="1600200"/>
            <a:ext cx="6953077" cy="4800599"/>
          </a:xfrm>
        </p:spPr>
        <p:txBody>
          <a:bodyPr>
            <a:normAutofit/>
          </a:bodyPr>
          <a:lstStyle/>
          <a:p>
            <a:pPr algn="l"/>
            <a:r>
              <a:rPr lang="en-US" sz="2000" dirty="0">
                <a:latin typeface="Andalus" panose="02020603050405020304" pitchFamily="18" charset="-78"/>
                <a:cs typeface="Andalus" panose="02020603050405020304" pitchFamily="18" charset="-78"/>
              </a:rPr>
              <a:t>To prepare the database we did the following:     </a:t>
            </a:r>
          </a:p>
          <a:p>
            <a:pPr algn="l"/>
            <a:r>
              <a:rPr lang="en-US" sz="2000" dirty="0">
                <a:latin typeface="Andalus" panose="02020603050405020304" pitchFamily="18" charset="-78"/>
                <a:cs typeface="Andalus" panose="02020603050405020304" pitchFamily="18" charset="-78"/>
              </a:rPr>
              <a:t>went to lab and conducts the experiments </a:t>
            </a:r>
          </a:p>
          <a:p>
            <a:pPr algn="l"/>
            <a:r>
              <a:rPr lang="en-US" sz="2000" dirty="0">
                <a:latin typeface="Andalus" panose="02020603050405020304" pitchFamily="18" charset="-78"/>
                <a:cs typeface="Andalus" panose="02020603050405020304" pitchFamily="18" charset="-78"/>
              </a:rPr>
              <a:t>Documented said experiments’ results      </a:t>
            </a:r>
          </a:p>
          <a:p>
            <a:pPr algn="l"/>
            <a:r>
              <a:rPr lang="en-US" sz="2000" dirty="0">
                <a:latin typeface="Andalus" panose="02020603050405020304" pitchFamily="18" charset="-78"/>
                <a:cs typeface="Andalus" panose="02020603050405020304" pitchFamily="18" charset="-78"/>
              </a:rPr>
              <a:t>Encoded said results    </a:t>
            </a:r>
          </a:p>
          <a:p>
            <a:pPr algn="l"/>
            <a:r>
              <a:rPr lang="en-US" sz="2000" dirty="0">
                <a:latin typeface="Andalus" panose="02020603050405020304" pitchFamily="18" charset="-78"/>
                <a:cs typeface="Andalus" panose="02020603050405020304" pitchFamily="18" charset="-78"/>
              </a:rPr>
              <a:t>Transferred them to a .csv excel sheet (comma separated values file)</a:t>
            </a:r>
          </a:p>
          <a:p>
            <a:pPr algn="l"/>
            <a:r>
              <a:rPr lang="en-US" sz="2000" dirty="0">
                <a:latin typeface="Andalus" panose="02020603050405020304" pitchFamily="18" charset="-78"/>
                <a:cs typeface="Andalus" panose="02020603050405020304" pitchFamily="18" charset="-78"/>
              </a:rPr>
              <a:t>Documentation: </a:t>
            </a:r>
            <a:r>
              <a:rPr lang="en-US" sz="2000" dirty="0">
                <a:latin typeface="Andalus" panose="02020603050405020304" pitchFamily="18" charset="-78"/>
                <a:cs typeface="Andalus" panose="02020603050405020304" pitchFamily="18" charset="-78"/>
                <a:hlinkClick r:id="rId2"/>
              </a:rPr>
              <a:t>https://drive.google.com/drive/u/0/folders/1Gh7u_wJoN6dcul3JbjcB_V-K2lPctIme</a:t>
            </a:r>
            <a:endParaRPr lang="en-US" sz="2000"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940933584"/>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D63F206-6C55-4EB4-98BB-9BE75D52702D}"/>
              </a:ext>
            </a:extLst>
          </p:cNvPr>
          <p:cNvSpPr/>
          <p:nvPr/>
        </p:nvSpPr>
        <p:spPr>
          <a:xfrm>
            <a:off x="1733723" y="4779335"/>
            <a:ext cx="1600200" cy="1447800"/>
          </a:xfrm>
          <a:prstGeom prst="rect">
            <a:avLst/>
          </a:prstGeom>
          <a:solidFill>
            <a:srgbClr val="1A1F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324E613-F136-4B16-AE6B-104E252734E7}"/>
              </a:ext>
            </a:extLst>
          </p:cNvPr>
          <p:cNvSpPr/>
          <p:nvPr/>
        </p:nvSpPr>
        <p:spPr>
          <a:xfrm>
            <a:off x="1524000" y="5410200"/>
            <a:ext cx="1600200" cy="1447800"/>
          </a:xfrm>
          <a:prstGeom prst="rect">
            <a:avLst/>
          </a:prstGeom>
          <a:solidFill>
            <a:srgbClr val="1A1F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B2EA7AB-786B-420E-BA7E-E3ED48B77FE8}"/>
              </a:ext>
            </a:extLst>
          </p:cNvPr>
          <p:cNvSpPr/>
          <p:nvPr/>
        </p:nvSpPr>
        <p:spPr>
          <a:xfrm>
            <a:off x="0" y="6574465"/>
            <a:ext cx="1600200" cy="283535"/>
          </a:xfrm>
          <a:prstGeom prst="rect">
            <a:avLst/>
          </a:prstGeom>
          <a:solidFill>
            <a:srgbClr val="1A1F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509E02-AD46-4E8A-91FD-EB7E306E650F}"/>
              </a:ext>
            </a:extLst>
          </p:cNvPr>
          <p:cNvSpPr/>
          <p:nvPr/>
        </p:nvSpPr>
        <p:spPr>
          <a:xfrm>
            <a:off x="1733723" y="0"/>
            <a:ext cx="7410277" cy="6865975"/>
          </a:xfrm>
          <a:prstGeom prst="rect">
            <a:avLst/>
          </a:prstGeom>
          <a:gradFill flip="none" rotWithShape="1">
            <a:gsLst>
              <a:gs pos="0">
                <a:srgbClr val="2A322C"/>
              </a:gs>
              <a:gs pos="86000">
                <a:srgbClr val="1A1F1B"/>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C8EFC1E1-F05B-4F1A-B32F-9695430F8AE3}"/>
              </a:ext>
            </a:extLst>
          </p:cNvPr>
          <p:cNvSpPr>
            <a:spLocks noGrp="1"/>
          </p:cNvSpPr>
          <p:nvPr>
            <p:ph type="title"/>
          </p:nvPr>
        </p:nvSpPr>
        <p:spPr>
          <a:xfrm>
            <a:off x="1733722" y="274638"/>
            <a:ext cx="6953078" cy="1447800"/>
          </a:xfrm>
        </p:spPr>
        <p:txBody>
          <a:bodyPr>
            <a:noAutofit/>
          </a:bodyPr>
          <a:lstStyle/>
          <a:p>
            <a:pPr algn="l"/>
            <a:r>
              <a:rPr lang="en-US" sz="2800" b="1" dirty="0">
                <a:ln>
                  <a:solidFill>
                    <a:schemeClr val="accent4">
                      <a:lumMod val="50000"/>
                    </a:schemeClr>
                  </a:solidFill>
                </a:ln>
                <a:solidFill>
                  <a:schemeClr val="bg2">
                    <a:lumMod val="75000"/>
                  </a:schemeClr>
                </a:solidFill>
                <a:latin typeface="Agency FB" panose="020B0503020202020204" pitchFamily="34" charset="0"/>
                <a:ea typeface="+mn-ea"/>
                <a:cs typeface="+mn-cs"/>
              </a:rPr>
              <a:t>For the documentation of the experiments including a video for the experiment scan or click on the following bar-code  :</a:t>
            </a:r>
          </a:p>
        </p:txBody>
      </p:sp>
      <p:pic>
        <p:nvPicPr>
          <p:cNvPr id="4" name="Picture 3">
            <a:extLst>
              <a:ext uri="{FF2B5EF4-FFF2-40B4-BE49-F238E27FC236}">
                <a16:creationId xmlns:a16="http://schemas.microsoft.com/office/drawing/2014/main" id="{4AAF07C4-57BC-4ABA-8904-BB4936A75571}"/>
              </a:ext>
            </a:extLst>
          </p:cNvPr>
          <p:cNvPicPr>
            <a:picLocks noChangeAspect="1"/>
          </p:cNvPicPr>
          <p:nvPr/>
        </p:nvPicPr>
        <p:blipFill>
          <a:blip r:embed="rId2"/>
          <a:stretch>
            <a:fillRect/>
          </a:stretch>
        </p:blipFill>
        <p:spPr>
          <a:xfrm>
            <a:off x="3467446" y="1427163"/>
            <a:ext cx="4906060" cy="4591734"/>
          </a:xfrm>
          <a:prstGeom prst="rect">
            <a:avLst/>
          </a:prstGeom>
        </p:spPr>
      </p:pic>
    </p:spTree>
    <p:extLst>
      <p:ext uri="{BB962C8B-B14F-4D97-AF65-F5344CB8AC3E}">
        <p14:creationId xmlns:p14="http://schemas.microsoft.com/office/powerpoint/2010/main" val="167434837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D63F206-6C55-4EB4-98BB-9BE75D52702D}"/>
              </a:ext>
            </a:extLst>
          </p:cNvPr>
          <p:cNvSpPr/>
          <p:nvPr/>
        </p:nvSpPr>
        <p:spPr>
          <a:xfrm>
            <a:off x="1733723" y="4779335"/>
            <a:ext cx="1600200" cy="1447800"/>
          </a:xfrm>
          <a:prstGeom prst="rect">
            <a:avLst/>
          </a:prstGeom>
          <a:solidFill>
            <a:srgbClr val="1A1F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324E613-F136-4B16-AE6B-104E252734E7}"/>
              </a:ext>
            </a:extLst>
          </p:cNvPr>
          <p:cNvSpPr/>
          <p:nvPr/>
        </p:nvSpPr>
        <p:spPr>
          <a:xfrm>
            <a:off x="1524000" y="5410200"/>
            <a:ext cx="1600200" cy="1447800"/>
          </a:xfrm>
          <a:prstGeom prst="rect">
            <a:avLst/>
          </a:prstGeom>
          <a:solidFill>
            <a:srgbClr val="1A1F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B2EA7AB-786B-420E-BA7E-E3ED48B77FE8}"/>
              </a:ext>
            </a:extLst>
          </p:cNvPr>
          <p:cNvSpPr/>
          <p:nvPr/>
        </p:nvSpPr>
        <p:spPr>
          <a:xfrm>
            <a:off x="0" y="6574465"/>
            <a:ext cx="1600200" cy="283535"/>
          </a:xfrm>
          <a:prstGeom prst="rect">
            <a:avLst/>
          </a:prstGeom>
          <a:solidFill>
            <a:srgbClr val="1A1F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509E02-AD46-4E8A-91FD-EB7E306E650F}"/>
              </a:ext>
            </a:extLst>
          </p:cNvPr>
          <p:cNvSpPr/>
          <p:nvPr/>
        </p:nvSpPr>
        <p:spPr>
          <a:xfrm>
            <a:off x="1733723" y="-7975"/>
            <a:ext cx="7410277" cy="6865975"/>
          </a:xfrm>
          <a:prstGeom prst="rect">
            <a:avLst/>
          </a:prstGeom>
          <a:gradFill flip="none" rotWithShape="1">
            <a:gsLst>
              <a:gs pos="0">
                <a:srgbClr val="2A322C"/>
              </a:gs>
              <a:gs pos="86000">
                <a:srgbClr val="1A1F1B"/>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C8EFC1E1-F05B-4F1A-B32F-9695430F8AE3}"/>
              </a:ext>
            </a:extLst>
          </p:cNvPr>
          <p:cNvSpPr>
            <a:spLocks noGrp="1"/>
          </p:cNvSpPr>
          <p:nvPr>
            <p:ph type="title"/>
          </p:nvPr>
        </p:nvSpPr>
        <p:spPr>
          <a:xfrm>
            <a:off x="1895216" y="274638"/>
            <a:ext cx="6791584" cy="1143000"/>
          </a:xfrm>
        </p:spPr>
        <p:txBody>
          <a:bodyPr/>
          <a:lstStyle/>
          <a:p>
            <a:pPr algn="l"/>
            <a:r>
              <a:rPr lang="en-US" sz="4000" b="1" dirty="0">
                <a:ln>
                  <a:solidFill>
                    <a:schemeClr val="accent4">
                      <a:lumMod val="50000"/>
                    </a:schemeClr>
                  </a:solidFill>
                </a:ln>
                <a:solidFill>
                  <a:schemeClr val="bg2">
                    <a:lumMod val="75000"/>
                  </a:schemeClr>
                </a:solidFill>
                <a:latin typeface="Agency FB" panose="020B0503020202020204" pitchFamily="34" charset="0"/>
                <a:ea typeface="+mn-ea"/>
                <a:cs typeface="+mn-cs"/>
              </a:rPr>
              <a:t>Mathematical analysis</a:t>
            </a:r>
            <a:r>
              <a:rPr lang="ar-EG" sz="4000" b="1" dirty="0">
                <a:ln>
                  <a:solidFill>
                    <a:schemeClr val="accent4">
                      <a:lumMod val="50000"/>
                    </a:schemeClr>
                  </a:solidFill>
                </a:ln>
                <a:solidFill>
                  <a:schemeClr val="bg2">
                    <a:lumMod val="75000"/>
                  </a:schemeClr>
                </a:solidFill>
                <a:latin typeface="Agency FB" panose="020B0503020202020204" pitchFamily="34" charset="0"/>
                <a:ea typeface="+mn-ea"/>
                <a:cs typeface="+mn-cs"/>
              </a:rPr>
              <a:t>:</a:t>
            </a:r>
            <a:endParaRPr lang="en-US" sz="4000" b="1" dirty="0">
              <a:ln>
                <a:solidFill>
                  <a:schemeClr val="accent4">
                    <a:lumMod val="50000"/>
                  </a:schemeClr>
                </a:solidFill>
              </a:ln>
              <a:solidFill>
                <a:schemeClr val="bg2">
                  <a:lumMod val="75000"/>
                </a:schemeClr>
              </a:solidFill>
              <a:latin typeface="Agency FB" panose="020B0503020202020204" pitchFamily="34" charset="0"/>
              <a:ea typeface="+mn-ea"/>
              <a:cs typeface="+mn-cs"/>
            </a:endParaRPr>
          </a:p>
        </p:txBody>
      </p:sp>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BB3B2003-875F-4F7B-AF45-D3FACB253EBF}"/>
                  </a:ext>
                </a:extLst>
              </p:cNvPr>
              <p:cNvSpPr>
                <a:spLocks noGrp="1"/>
              </p:cNvSpPr>
              <p:nvPr>
                <p:ph sz="half" idx="1"/>
              </p:nvPr>
            </p:nvSpPr>
            <p:spPr>
              <a:xfrm>
                <a:off x="1733722" y="1622314"/>
                <a:ext cx="7410277" cy="4525963"/>
              </a:xfrm>
            </p:spPr>
            <p:txBody>
              <a:bodyPr>
                <a:normAutofit/>
              </a:bodyPr>
              <a:lstStyle/>
              <a:p>
                <a14:m>
                  <m:oMath xmlns:m="http://schemas.openxmlformats.org/officeDocument/2006/math">
                    <m:r>
                      <m:rPr>
                        <m:nor/>
                      </m:rPr>
                      <a:rPr lang="en-US" sz="2400" smtClean="0">
                        <a:latin typeface="Andalus" panose="02020603050405020304" pitchFamily="18" charset="-78"/>
                        <a:cs typeface="Andalus" panose="02020603050405020304" pitchFamily="18" charset="-78"/>
                      </a:rPr>
                      <m:t>simple</m:t>
                    </m:r>
                    <m:r>
                      <m:rPr>
                        <m:nor/>
                      </m:rPr>
                      <a:rPr lang="en-US" sz="2400" smtClean="0">
                        <a:latin typeface="Andalus" panose="02020603050405020304" pitchFamily="18" charset="-78"/>
                        <a:cs typeface="Andalus" panose="02020603050405020304" pitchFamily="18" charset="-78"/>
                      </a:rPr>
                      <m:t> </m:t>
                    </m:r>
                    <m:r>
                      <m:rPr>
                        <m:nor/>
                      </m:rPr>
                      <a:rPr lang="en-US" sz="2400" smtClean="0">
                        <a:latin typeface="Andalus" panose="02020603050405020304" pitchFamily="18" charset="-78"/>
                        <a:cs typeface="Andalus" panose="02020603050405020304" pitchFamily="18" charset="-78"/>
                      </a:rPr>
                      <m:t>linear</m:t>
                    </m:r>
                    <m:r>
                      <m:rPr>
                        <m:nor/>
                      </m:rPr>
                      <a:rPr lang="en-US" sz="2400" smtClean="0">
                        <a:latin typeface="Andalus" panose="02020603050405020304" pitchFamily="18" charset="-78"/>
                        <a:cs typeface="Andalus" panose="02020603050405020304" pitchFamily="18" charset="-78"/>
                      </a:rPr>
                      <m:t> </m:t>
                    </m:r>
                    <m:r>
                      <m:rPr>
                        <m:nor/>
                      </m:rPr>
                      <a:rPr lang="en-US" sz="2400" smtClean="0">
                        <a:latin typeface="Andalus" panose="02020603050405020304" pitchFamily="18" charset="-78"/>
                        <a:cs typeface="Andalus" panose="02020603050405020304" pitchFamily="18" charset="-78"/>
                      </a:rPr>
                      <m:t>regression</m:t>
                    </m:r>
                    <m:r>
                      <m:rPr>
                        <m:nor/>
                      </m:rPr>
                      <a:rPr lang="en-US" sz="2400" smtClean="0">
                        <a:latin typeface="Andalus" panose="02020603050405020304" pitchFamily="18" charset="-78"/>
                        <a:cs typeface="Andalus" panose="02020603050405020304" pitchFamily="18" charset="-78"/>
                      </a:rPr>
                      <m:t> </m:t>
                    </m:r>
                    <m:r>
                      <m:rPr>
                        <m:nor/>
                      </m:rPr>
                      <a:rPr lang="en-US" sz="2400" smtClean="0">
                        <a:latin typeface="Andalus" panose="02020603050405020304" pitchFamily="18" charset="-78"/>
                        <a:cs typeface="Andalus" panose="02020603050405020304" pitchFamily="18" charset="-78"/>
                      </a:rPr>
                      <m:t>formula</m:t>
                    </m:r>
                    <m:r>
                      <m:rPr>
                        <m:nor/>
                      </m:rPr>
                      <a:rPr lang="en-US" sz="2400" smtClean="0">
                        <a:latin typeface="Andalus" panose="02020603050405020304" pitchFamily="18" charset="-78"/>
                        <a:cs typeface="Andalus" panose="02020603050405020304" pitchFamily="18" charset="-78"/>
                      </a:rPr>
                      <m:t>:</m:t>
                    </m:r>
                  </m:oMath>
                </a14:m>
                <a:endParaRPr lang="ar-EG" sz="2400" dirty="0">
                  <a:latin typeface="Andalus" panose="02020603050405020304" pitchFamily="18" charset="-78"/>
                  <a:cs typeface="Andalus" panose="02020603050405020304" pitchFamily="18" charset="-78"/>
                </a:endParaRPr>
              </a:p>
              <a:p>
                <a14:m>
                  <m:oMath xmlns:m="http://schemas.openxmlformats.org/officeDocument/2006/math">
                    <m:r>
                      <a:rPr lang="en-US" sz="2600" b="1" i="1" dirty="0" smtClean="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t>𝒚</m:t>
                    </m:r>
                    <m:r>
                      <a:rPr lang="en-US" sz="2600" b="1" i="1" dirty="0" smtClean="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t>=</m:t>
                    </m:r>
                    <m:r>
                      <m:rPr>
                        <m:sty m:val="p"/>
                      </m:rPr>
                      <a:rPr lang="el-GR" sz="2600" b="1" i="1" dirty="0" smtClean="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t>α</m:t>
                    </m:r>
                    <m:r>
                      <a:rPr lang="en-US" sz="2600" b="1" i="1" dirty="0" smtClean="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t>+</m:t>
                    </m:r>
                    <m:r>
                      <m:rPr>
                        <m:sty m:val="p"/>
                      </m:rPr>
                      <a:rPr lang="el-GR" sz="2600" b="1" i="1" dirty="0" smtClean="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t>β</m:t>
                    </m:r>
                    <m:r>
                      <a:rPr lang="en-US" sz="2600" b="1" i="1" dirty="0" smtClean="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t>𝒙</m:t>
                    </m:r>
                  </m:oMath>
                </a14:m>
                <a:endParaRPr lang="en-US" sz="2600"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endParaRPr>
              </a:p>
              <a:p>
                <a:r>
                  <a:rPr lang="en-US" sz="2400" dirty="0">
                    <a:latin typeface="Andalus" panose="02020603050405020304" pitchFamily="18" charset="-78"/>
                    <a:cs typeface="Andalus" panose="02020603050405020304" pitchFamily="18" charset="-78"/>
                  </a:rPr>
                  <a:t>to conclude multiple linear regression formula: </a:t>
                </a:r>
              </a:p>
              <a:p>
                <a14:m>
                  <m:oMath xmlns:m="http://schemas.openxmlformats.org/officeDocument/2006/math">
                    <m:sSub>
                      <m:sSubPr>
                        <m:ctrlPr>
                          <a:rPr lang="en-US"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ctrlPr>
                      </m:sSubPr>
                      <m:e>
                        <m:r>
                          <a:rPr lang="en-US"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t>𝒚</m:t>
                        </m:r>
                      </m:e>
                      <m:sub>
                        <m:r>
                          <a:rPr lang="en-US"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t>𝒊</m:t>
                        </m:r>
                      </m:sub>
                    </m:sSub>
                    <m:r>
                      <a:rPr lang="en-US" sz="2800" b="1" i="1" dirty="0" smtClean="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t>=</m:t>
                    </m:r>
                    <m:sSub>
                      <m:sSubPr>
                        <m:ctrlPr>
                          <a:rPr lang="el-GR" b="1" i="1" dirty="0" smtClean="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ctrlPr>
                      </m:sSubPr>
                      <m:e>
                        <m:r>
                          <m:rPr>
                            <m:sty m:val="p"/>
                          </m:rPr>
                          <a:rPr lang="el-GR"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t>β</m:t>
                        </m:r>
                      </m:e>
                      <m:sub>
                        <m:r>
                          <a:rPr lang="en-US" b="1" i="1" dirty="0" smtClean="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t>𝟎</m:t>
                        </m:r>
                      </m:sub>
                    </m:sSub>
                    <m:r>
                      <a:rPr lang="en-US" b="1" i="1" dirty="0" smtClean="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t>+</m:t>
                    </m:r>
                    <m:sSub>
                      <m:sSubPr>
                        <m:ctrlPr>
                          <a:rPr lang="el-GR"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ctrlPr>
                      </m:sSubPr>
                      <m:e>
                        <m:r>
                          <m:rPr>
                            <m:sty m:val="p"/>
                          </m:rPr>
                          <a:rPr lang="el-GR"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t>β</m:t>
                        </m:r>
                      </m:e>
                      <m:sub>
                        <m:r>
                          <a:rPr lang="en-US" b="1" i="1" dirty="0" smtClean="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t>𝟏</m:t>
                        </m:r>
                      </m:sub>
                    </m:sSub>
                    <m:sSub>
                      <m:sSubPr>
                        <m:ctrlPr>
                          <a:rPr lang="en-US"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ctrlPr>
                      </m:sSubPr>
                      <m:e>
                        <m:r>
                          <a:rPr lang="en-US" b="1" i="1" dirty="0" smtClean="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t>𝒙</m:t>
                        </m:r>
                      </m:e>
                      <m:sub>
                        <m:r>
                          <a:rPr lang="en-US"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t>𝒊</m:t>
                        </m:r>
                      </m:sub>
                    </m:sSub>
                    <m:r>
                      <a:rPr lang="en-US" b="1" i="1" dirty="0" smtClean="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t>+</m:t>
                    </m:r>
                    <m:sSub>
                      <m:sSubPr>
                        <m:ctrlPr>
                          <a:rPr lang="el-GR" b="1" i="1" dirty="0" smtClean="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ctrlPr>
                      </m:sSubPr>
                      <m:e>
                        <m:r>
                          <m:rPr>
                            <m:sty m:val="p"/>
                          </m:rPr>
                          <a:rPr lang="el-GR" b="1" i="1" dirty="0" smtClean="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t>ϵ</m:t>
                        </m:r>
                      </m:e>
                      <m:sub>
                        <m:r>
                          <a:rPr lang="en-US" b="1" i="1" dirty="0" smtClean="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t>𝒊</m:t>
                        </m:r>
                      </m:sub>
                    </m:sSub>
                  </m:oMath>
                </a14:m>
                <a:endParaRPr lang="en-US" b="1" dirty="0">
                  <a:ln w="3175">
                    <a:solidFill>
                      <a:schemeClr val="bg2">
                        <a:lumMod val="50000"/>
                      </a:schemeClr>
                    </a:solidFill>
                  </a:ln>
                  <a:solidFill>
                    <a:schemeClr val="accent5">
                      <a:lumMod val="20000"/>
                      <a:lumOff val="80000"/>
                    </a:schemeClr>
                  </a:solidFill>
                  <a:ea typeface="Cambria Math" panose="02040503050406030204" pitchFamily="18" charset="0"/>
                </a:endParaRPr>
              </a:p>
              <a:p>
                <a:r>
                  <a:rPr lang="en-US" sz="2400" dirty="0">
                    <a:latin typeface="Andalus" panose="02020603050405020304" pitchFamily="18" charset="-78"/>
                    <a:cs typeface="Andalus" panose="02020603050405020304" pitchFamily="18" charset="-78"/>
                  </a:rPr>
                  <a:t>and get unknown parameters :</a:t>
                </a:r>
              </a:p>
              <a:p>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b>
                                <m:sSubPr>
                                  <m:ctrlPr>
                                    <a:rPr lang="el-GR"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ctrlPr>
                                </m:sSubPr>
                                <m:e>
                                  <m:r>
                                    <m:rPr>
                                      <m:sty m:val="p"/>
                                    </m:rPr>
                                    <a:rPr lang="el-GR"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t>β</m:t>
                                  </m:r>
                                </m:e>
                                <m:sub>
                                  <m:r>
                                    <a:rPr lang="en-US"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t>𝟎</m:t>
                                  </m:r>
                                </m:sub>
                              </m:sSub>
                            </m:e>
                          </m:mr>
                          <m:mr>
                            <m:e>
                              <m:sSub>
                                <m:sSubPr>
                                  <m:ctrlPr>
                                    <a:rPr lang="el-GR"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ctrlPr>
                                </m:sSubPr>
                                <m:e>
                                  <m:r>
                                    <m:rPr>
                                      <m:sty m:val="p"/>
                                    </m:rPr>
                                    <a:rPr lang="el-GR"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t>β</m:t>
                                  </m:r>
                                </m:e>
                                <m:sub>
                                  <m:r>
                                    <a:rPr lang="en-US" b="1" i="1" dirty="0" smtClean="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t>𝟏</m:t>
                                  </m:r>
                                </m:sub>
                              </m:sSub>
                            </m:e>
                          </m:mr>
                        </m:m>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nary>
                                <m:naryPr>
                                  <m:chr m:val="∑"/>
                                  <m:subHide m:val="on"/>
                                  <m:supHide m:val="on"/>
                                  <m:ctrlPr>
                                    <a:rPr lang="pt-BR"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ctrlPr>
                                </m:naryPr>
                                <m:sub/>
                                <m:sup/>
                                <m:e>
                                  <m:sSubSup>
                                    <m:sSubSupPr>
                                      <m:ctrlPr>
                                        <a:rPr lang="pt-BR"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ctrlPr>
                                    </m:sSubSupPr>
                                    <m:e>
                                      <m:r>
                                        <a:rPr lang="en-US"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t>𝒙</m:t>
                                      </m:r>
                                    </m:e>
                                    <m:sub>
                                      <m:r>
                                        <a:rPr lang="en-US"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t>𝒊</m:t>
                                      </m:r>
                                    </m:sub>
                                    <m:sup>
                                      <m:r>
                                        <a:rPr lang="en-US"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t>𝟐</m:t>
                                      </m:r>
                                    </m:sup>
                                  </m:sSubSup>
                                </m:e>
                              </m:nary>
                              <m:nary>
                                <m:naryPr>
                                  <m:chr m:val="∑"/>
                                  <m:subHide m:val="on"/>
                                  <m:supHide m:val="on"/>
                                  <m:ctrlPr>
                                    <a:rPr lang="pt-BR"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ctrlPr>
                                </m:naryPr>
                                <m:sub/>
                                <m:sup/>
                                <m:e>
                                  <m:sSub>
                                    <m:sSubPr>
                                      <m:ctrlPr>
                                        <a:rPr lang="pt-BR"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ctrlPr>
                                    </m:sSubPr>
                                    <m:e>
                                      <m:r>
                                        <a:rPr lang="en-US"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t>𝒚</m:t>
                                      </m:r>
                                    </m:e>
                                    <m:sub>
                                      <m:r>
                                        <a:rPr lang="en-US"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t>𝒊</m:t>
                                      </m:r>
                                    </m:sub>
                                  </m:sSub>
                                </m:e>
                              </m:nary>
                              <m:r>
                                <a:rPr lang="en-US"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t>−</m:t>
                              </m:r>
                              <m:nary>
                                <m:naryPr>
                                  <m:chr m:val="∑"/>
                                  <m:subHide m:val="on"/>
                                  <m:supHide m:val="on"/>
                                  <m:ctrlPr>
                                    <a:rPr lang="pt-BR"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ctrlPr>
                                </m:naryPr>
                                <m:sub/>
                                <m:sup/>
                                <m:e>
                                  <m:sSub>
                                    <m:sSubPr>
                                      <m:ctrlPr>
                                        <a:rPr lang="en-US"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ctrlPr>
                                    </m:sSubPr>
                                    <m:e>
                                      <m:r>
                                        <a:rPr lang="en-US"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t>𝒙</m:t>
                                      </m:r>
                                    </m:e>
                                    <m:sub>
                                      <m:r>
                                        <a:rPr lang="en-US"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t>𝒊</m:t>
                                      </m:r>
                                    </m:sub>
                                  </m:sSub>
                                </m:e>
                              </m:nary>
                              <m:nary>
                                <m:naryPr>
                                  <m:chr m:val="∑"/>
                                  <m:subHide m:val="on"/>
                                  <m:supHide m:val="on"/>
                                  <m:ctrlPr>
                                    <a:rPr lang="pt-BR"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ctrlPr>
                                </m:naryPr>
                                <m:sub/>
                                <m:sup/>
                                <m:e>
                                  <m:sSub>
                                    <m:sSubPr>
                                      <m:ctrlPr>
                                        <a:rPr lang="en-US"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ctrlPr>
                                    </m:sSubPr>
                                    <m:e>
                                      <m:r>
                                        <a:rPr lang="en-US"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t>𝒙</m:t>
                                      </m:r>
                                    </m:e>
                                    <m:sub>
                                      <m:r>
                                        <a:rPr lang="en-US"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t>𝒊</m:t>
                                      </m:r>
                                    </m:sub>
                                  </m:sSub>
                                </m:e>
                              </m:nary>
                              <m:nary>
                                <m:naryPr>
                                  <m:chr m:val="∑"/>
                                  <m:subHide m:val="on"/>
                                  <m:supHide m:val="on"/>
                                  <m:ctrlPr>
                                    <a:rPr lang="pt-BR"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ctrlPr>
                                </m:naryPr>
                                <m:sub/>
                                <m:sup/>
                                <m:e>
                                  <m:sSub>
                                    <m:sSubPr>
                                      <m:ctrlPr>
                                        <a:rPr lang="en-US"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ctrlPr>
                                    </m:sSubPr>
                                    <m:e>
                                      <m:r>
                                        <a:rPr lang="en-US"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t>𝒚</m:t>
                                      </m:r>
                                    </m:e>
                                    <m:sub>
                                      <m:r>
                                        <a:rPr lang="en-US"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t>𝒊</m:t>
                                      </m:r>
                                    </m:sub>
                                  </m:sSub>
                                </m:e>
                              </m:nary>
                            </m:e>
                          </m:mr>
                          <m:mr>
                            <m:e>
                              <m:r>
                                <a:rPr lang="en-US" b="0" i="1" smtClean="0">
                                  <a:latin typeface="Cambria Math" panose="02040503050406030204" pitchFamily="18" charset="0"/>
                                </a:rPr>
                                <m:t>−</m:t>
                              </m:r>
                              <m:nary>
                                <m:naryPr>
                                  <m:chr m:val="∑"/>
                                  <m:subHide m:val="on"/>
                                  <m:supHide m:val="on"/>
                                  <m:ctrlPr>
                                    <a:rPr lang="pt-BR"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ctrlPr>
                                </m:naryPr>
                                <m:sub/>
                                <m:sup/>
                                <m:e>
                                  <m:sSub>
                                    <m:sSubPr>
                                      <m:ctrlPr>
                                        <a:rPr lang="en-US"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ctrlPr>
                                    </m:sSubPr>
                                    <m:e>
                                      <m:r>
                                        <a:rPr lang="en-US"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t>𝒙</m:t>
                                      </m:r>
                                    </m:e>
                                    <m:sub>
                                      <m:r>
                                        <a:rPr lang="en-US"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t>𝒊</m:t>
                                      </m:r>
                                    </m:sub>
                                  </m:sSub>
                                </m:e>
                              </m:nary>
                              <m:nary>
                                <m:naryPr>
                                  <m:chr m:val="∑"/>
                                  <m:subHide m:val="on"/>
                                  <m:supHide m:val="on"/>
                                  <m:ctrlPr>
                                    <a:rPr lang="pt-BR"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ctrlPr>
                                </m:naryPr>
                                <m:sub/>
                                <m:sup/>
                                <m:e>
                                  <m:sSub>
                                    <m:sSubPr>
                                      <m:ctrlPr>
                                        <a:rPr lang="en-US"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ctrlPr>
                                    </m:sSubPr>
                                    <m:e>
                                      <m:r>
                                        <a:rPr lang="en-US"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t>𝒚</m:t>
                                      </m:r>
                                    </m:e>
                                    <m:sub>
                                      <m:r>
                                        <a:rPr lang="en-US"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t>𝒊</m:t>
                                      </m:r>
                                    </m:sub>
                                  </m:sSub>
                                </m:e>
                              </m:nary>
                              <m:r>
                                <a:rPr lang="en-US" b="0" i="1" dirty="0" smtClean="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t>+</m:t>
                              </m:r>
                              <m:r>
                                <a:rPr lang="en-US" b="0" i="1" dirty="0" smtClean="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t>𝑛</m:t>
                              </m:r>
                              <m:nary>
                                <m:naryPr>
                                  <m:chr m:val="∑"/>
                                  <m:subHide m:val="on"/>
                                  <m:supHide m:val="on"/>
                                  <m:ctrlPr>
                                    <a:rPr lang="pt-BR"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ctrlPr>
                                </m:naryPr>
                                <m:sub/>
                                <m:sup/>
                                <m:e>
                                  <m:sSub>
                                    <m:sSubPr>
                                      <m:ctrlPr>
                                        <a:rPr lang="en-US"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ctrlPr>
                                    </m:sSubPr>
                                    <m:e>
                                      <m:r>
                                        <a:rPr lang="en-US"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t>𝒙</m:t>
                                      </m:r>
                                    </m:e>
                                    <m:sub>
                                      <m:r>
                                        <a:rPr lang="en-US"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t>𝒊</m:t>
                                      </m:r>
                                    </m:sub>
                                  </m:sSub>
                                </m:e>
                              </m:nary>
                              <m:nary>
                                <m:naryPr>
                                  <m:chr m:val="∑"/>
                                  <m:subHide m:val="on"/>
                                  <m:supHide m:val="on"/>
                                  <m:ctrlPr>
                                    <a:rPr lang="pt-BR"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ctrlPr>
                                </m:naryPr>
                                <m:sub/>
                                <m:sup/>
                                <m:e>
                                  <m:sSub>
                                    <m:sSubPr>
                                      <m:ctrlPr>
                                        <a:rPr lang="en-US"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ctrlPr>
                                    </m:sSubPr>
                                    <m:e>
                                      <m:r>
                                        <a:rPr lang="en-US"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t>𝒚</m:t>
                                      </m:r>
                                    </m:e>
                                    <m:sub>
                                      <m:r>
                                        <a:rPr lang="en-US"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rPr>
                                        <m:t>𝒊</m:t>
                                      </m:r>
                                    </m:sub>
                                  </m:sSub>
                                </m:e>
                              </m:nary>
                            </m:e>
                          </m:mr>
                        </m:m>
                      </m:e>
                    </m:d>
                  </m:oMath>
                </a14:m>
                <a:endParaRPr lang="en-US" dirty="0"/>
              </a:p>
            </p:txBody>
          </p:sp>
        </mc:Choice>
        <mc:Fallback>
          <p:sp>
            <p:nvSpPr>
              <p:cNvPr id="2" name="Content Placeholder 1">
                <a:extLst>
                  <a:ext uri="{FF2B5EF4-FFF2-40B4-BE49-F238E27FC236}">
                    <a16:creationId xmlns:a16="http://schemas.microsoft.com/office/drawing/2014/main" id="{BB3B2003-875F-4F7B-AF45-D3FACB253EBF}"/>
                  </a:ext>
                </a:extLst>
              </p:cNvPr>
              <p:cNvSpPr>
                <a:spLocks noGrp="1" noRot="1" noChangeAspect="1" noMove="1" noResize="1" noEditPoints="1" noAdjustHandles="1" noChangeArrowheads="1" noChangeShapeType="1" noTextEdit="1"/>
              </p:cNvSpPr>
              <p:nvPr>
                <p:ph sz="half" idx="1"/>
              </p:nvPr>
            </p:nvSpPr>
            <p:spPr>
              <a:xfrm>
                <a:off x="1733722" y="1622314"/>
                <a:ext cx="7410277" cy="4525963"/>
              </a:xfrm>
              <a:blipFill>
                <a:blip r:embed="rId2"/>
                <a:stretch>
                  <a:fillRect l="-1069" t="-1077"/>
                </a:stretch>
              </a:blipFill>
            </p:spPr>
            <p:txBody>
              <a:bodyPr/>
              <a:lstStyle/>
              <a:p>
                <a:r>
                  <a:rPr lang="en-US">
                    <a:noFill/>
                  </a:rPr>
                  <a:t> </a:t>
                </a:r>
              </a:p>
            </p:txBody>
          </p:sp>
        </mc:Fallback>
      </mc:AlternateContent>
    </p:spTree>
    <p:extLst>
      <p:ext uri="{BB962C8B-B14F-4D97-AF65-F5344CB8AC3E}">
        <p14:creationId xmlns:p14="http://schemas.microsoft.com/office/powerpoint/2010/main" val="306375336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D63F206-6C55-4EB4-98BB-9BE75D52702D}"/>
              </a:ext>
            </a:extLst>
          </p:cNvPr>
          <p:cNvSpPr/>
          <p:nvPr/>
        </p:nvSpPr>
        <p:spPr>
          <a:xfrm>
            <a:off x="1733723" y="4779335"/>
            <a:ext cx="1600200" cy="1447800"/>
          </a:xfrm>
          <a:prstGeom prst="rect">
            <a:avLst/>
          </a:prstGeom>
          <a:solidFill>
            <a:srgbClr val="1A1F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324E613-F136-4B16-AE6B-104E252734E7}"/>
              </a:ext>
            </a:extLst>
          </p:cNvPr>
          <p:cNvSpPr/>
          <p:nvPr/>
        </p:nvSpPr>
        <p:spPr>
          <a:xfrm>
            <a:off x="1524000" y="5410200"/>
            <a:ext cx="1600200" cy="1447800"/>
          </a:xfrm>
          <a:prstGeom prst="rect">
            <a:avLst/>
          </a:prstGeom>
          <a:solidFill>
            <a:srgbClr val="1A1F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B2EA7AB-786B-420E-BA7E-E3ED48B77FE8}"/>
              </a:ext>
            </a:extLst>
          </p:cNvPr>
          <p:cNvSpPr/>
          <p:nvPr/>
        </p:nvSpPr>
        <p:spPr>
          <a:xfrm>
            <a:off x="0" y="6574465"/>
            <a:ext cx="1600200" cy="283535"/>
          </a:xfrm>
          <a:prstGeom prst="rect">
            <a:avLst/>
          </a:prstGeom>
          <a:solidFill>
            <a:srgbClr val="1A1F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509E02-AD46-4E8A-91FD-EB7E306E650F}"/>
              </a:ext>
            </a:extLst>
          </p:cNvPr>
          <p:cNvSpPr/>
          <p:nvPr/>
        </p:nvSpPr>
        <p:spPr>
          <a:xfrm>
            <a:off x="1733723" y="-7975"/>
            <a:ext cx="7410277" cy="6865975"/>
          </a:xfrm>
          <a:prstGeom prst="rect">
            <a:avLst/>
          </a:prstGeom>
          <a:gradFill flip="none" rotWithShape="1">
            <a:gsLst>
              <a:gs pos="0">
                <a:srgbClr val="2A322C"/>
              </a:gs>
              <a:gs pos="86000">
                <a:srgbClr val="1A1F1B"/>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C8EFC1E1-F05B-4F1A-B32F-9695430F8AE3}"/>
              </a:ext>
            </a:extLst>
          </p:cNvPr>
          <p:cNvSpPr>
            <a:spLocks noGrp="1"/>
          </p:cNvSpPr>
          <p:nvPr>
            <p:ph type="title"/>
          </p:nvPr>
        </p:nvSpPr>
        <p:spPr>
          <a:xfrm>
            <a:off x="1895216" y="274638"/>
            <a:ext cx="6791584" cy="1143000"/>
          </a:xfrm>
        </p:spPr>
        <p:txBody>
          <a:bodyPr/>
          <a:lstStyle/>
          <a:p>
            <a:pPr algn="l"/>
            <a:r>
              <a:rPr lang="en-US" sz="4000" b="1" dirty="0">
                <a:ln>
                  <a:solidFill>
                    <a:schemeClr val="accent4">
                      <a:lumMod val="50000"/>
                    </a:schemeClr>
                  </a:solidFill>
                </a:ln>
                <a:solidFill>
                  <a:schemeClr val="bg2">
                    <a:lumMod val="75000"/>
                  </a:schemeClr>
                </a:solidFill>
                <a:latin typeface="Agency FB" panose="020B0503020202020204" pitchFamily="34" charset="0"/>
                <a:ea typeface="+mn-ea"/>
                <a:cs typeface="+mn-cs"/>
              </a:rPr>
              <a:t>Simulation and code:</a:t>
            </a:r>
          </a:p>
        </p:txBody>
      </p:sp>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BB3B2003-875F-4F7B-AF45-D3FACB253EBF}"/>
                  </a:ext>
                </a:extLst>
              </p:cNvPr>
              <p:cNvSpPr>
                <a:spLocks noGrp="1"/>
              </p:cNvSpPr>
              <p:nvPr>
                <p:ph sz="half" idx="1"/>
              </p:nvPr>
            </p:nvSpPr>
            <p:spPr>
              <a:xfrm>
                <a:off x="1733722" y="1622315"/>
                <a:ext cx="7410277" cy="2526155"/>
              </a:xfrm>
            </p:spPr>
            <p:txBody>
              <a:bodyPr numCol="2">
                <a:normAutofit fontScale="92500"/>
              </a:bodyPr>
              <a:lstStyle/>
              <a:p>
                <a14:m>
                  <m:oMath xmlns:m="http://schemas.openxmlformats.org/officeDocument/2006/math">
                    <m:r>
                      <m:rPr>
                        <m:nor/>
                      </m:rPr>
                      <a:rPr lang="en-US" sz="2400" smtClean="0">
                        <a:latin typeface="Andalus" panose="02020603050405020304" pitchFamily="18" charset="-78"/>
                        <a:cs typeface="Andalus" panose="02020603050405020304" pitchFamily="18" charset="-78"/>
                      </a:rPr>
                      <m:t>The</m:t>
                    </m:r>
                    <m:r>
                      <m:rPr>
                        <m:nor/>
                      </m:rPr>
                      <a:rPr lang="en-US" sz="2400" smtClean="0">
                        <a:latin typeface="Andalus" panose="02020603050405020304" pitchFamily="18" charset="-78"/>
                        <a:cs typeface="Andalus" panose="02020603050405020304" pitchFamily="18" charset="-78"/>
                      </a:rPr>
                      <m:t> </m:t>
                    </m:r>
                    <m:r>
                      <m:rPr>
                        <m:nor/>
                      </m:rPr>
                      <a:rPr lang="en-US" sz="2400" smtClean="0">
                        <a:latin typeface="Andalus" panose="02020603050405020304" pitchFamily="18" charset="-78"/>
                        <a:cs typeface="Andalus" panose="02020603050405020304" pitchFamily="18" charset="-78"/>
                      </a:rPr>
                      <m:t>code</m:t>
                    </m:r>
                    <m:r>
                      <m:rPr>
                        <m:nor/>
                      </m:rPr>
                      <a:rPr lang="en-US" sz="2400" smtClean="0">
                        <a:latin typeface="Andalus" panose="02020603050405020304" pitchFamily="18" charset="-78"/>
                        <a:cs typeface="Andalus" panose="02020603050405020304" pitchFamily="18" charset="-78"/>
                      </a:rPr>
                      <m:t> </m:t>
                    </m:r>
                    <m:r>
                      <m:rPr>
                        <m:nor/>
                      </m:rPr>
                      <a:rPr lang="en-US" sz="2400" smtClean="0">
                        <a:latin typeface="Andalus" panose="02020603050405020304" pitchFamily="18" charset="-78"/>
                        <a:cs typeface="Andalus" panose="02020603050405020304" pitchFamily="18" charset="-78"/>
                      </a:rPr>
                      <m:t>divided</m:t>
                    </m:r>
                    <m:r>
                      <m:rPr>
                        <m:nor/>
                      </m:rPr>
                      <a:rPr lang="en-US" sz="2400" smtClean="0">
                        <a:latin typeface="Andalus" panose="02020603050405020304" pitchFamily="18" charset="-78"/>
                        <a:cs typeface="Andalus" panose="02020603050405020304" pitchFamily="18" charset="-78"/>
                      </a:rPr>
                      <m:t> </m:t>
                    </m:r>
                    <m:r>
                      <m:rPr>
                        <m:nor/>
                      </m:rPr>
                      <a:rPr lang="en-US" sz="2400" smtClean="0">
                        <a:latin typeface="Andalus" panose="02020603050405020304" pitchFamily="18" charset="-78"/>
                        <a:cs typeface="Andalus" panose="02020603050405020304" pitchFamily="18" charset="-78"/>
                      </a:rPr>
                      <m:t>into</m:t>
                    </m:r>
                    <m:r>
                      <m:rPr>
                        <m:nor/>
                      </m:rPr>
                      <a:rPr lang="en-US" sz="2400" smtClean="0">
                        <a:latin typeface="Andalus" panose="02020603050405020304" pitchFamily="18" charset="-78"/>
                        <a:cs typeface="Andalus" panose="02020603050405020304" pitchFamily="18" charset="-78"/>
                      </a:rPr>
                      <m:t> </m:t>
                    </m:r>
                    <m:r>
                      <m:rPr>
                        <m:nor/>
                      </m:rPr>
                      <a:rPr lang="en-US" sz="2400" smtClean="0">
                        <a:latin typeface="Andalus" panose="02020603050405020304" pitchFamily="18" charset="-78"/>
                        <a:cs typeface="Andalus" panose="02020603050405020304" pitchFamily="18" charset="-78"/>
                      </a:rPr>
                      <m:t>six</m:t>
                    </m:r>
                    <m:r>
                      <m:rPr>
                        <m:nor/>
                      </m:rPr>
                      <a:rPr lang="en-US" sz="2400" smtClean="0">
                        <a:latin typeface="Andalus" panose="02020603050405020304" pitchFamily="18" charset="-78"/>
                        <a:cs typeface="Andalus" panose="02020603050405020304" pitchFamily="18" charset="-78"/>
                      </a:rPr>
                      <m:t> </m:t>
                    </m:r>
                    <m:r>
                      <m:rPr>
                        <m:nor/>
                      </m:rPr>
                      <a:rPr lang="en-US" sz="2400" smtClean="0">
                        <a:latin typeface="Andalus" panose="02020603050405020304" pitchFamily="18" charset="-78"/>
                        <a:cs typeface="Andalus" panose="02020603050405020304" pitchFamily="18" charset="-78"/>
                      </a:rPr>
                      <m:t>parts</m:t>
                    </m:r>
                  </m:oMath>
                </a14:m>
                <a:r>
                  <a:rPr lang="en-US" sz="2400" dirty="0">
                    <a:latin typeface="Andalus" panose="02020603050405020304" pitchFamily="18" charset="-78"/>
                    <a:cs typeface="Andalus" panose="02020603050405020304" pitchFamily="18" charset="-78"/>
                  </a:rPr>
                  <a:t>:</a:t>
                </a:r>
              </a:p>
              <a:p>
                <a:pPr marL="457200" indent="-457200">
                  <a:buFont typeface="+mj-lt"/>
                  <a:buAutoNum type="arabicPeriod"/>
                </a:pPr>
                <a:r>
                  <a:rPr lang="en-US" sz="2400" dirty="0">
                    <a:latin typeface="Andalus" panose="02020603050405020304" pitchFamily="18" charset="-78"/>
                    <a:cs typeface="Andalus" panose="02020603050405020304" pitchFamily="18" charset="-78"/>
                  </a:rPr>
                  <a:t>Imports</a:t>
                </a:r>
              </a:p>
              <a:p>
                <a:pPr marL="457200" indent="-457200">
                  <a:buFont typeface="+mj-lt"/>
                  <a:buAutoNum type="arabicPeriod"/>
                </a:pPr>
                <a:r>
                  <a:rPr lang="en-US" sz="2400" dirty="0">
                    <a:latin typeface="Andalus" panose="02020603050405020304" pitchFamily="18" charset="-78"/>
                    <a:cs typeface="Andalus" panose="02020603050405020304" pitchFamily="18" charset="-78"/>
                  </a:rPr>
                  <a:t>Loading data</a:t>
                </a:r>
              </a:p>
              <a:p>
                <a:pPr marL="457200" indent="-457200">
                  <a:buFont typeface="+mj-lt"/>
                  <a:buAutoNum type="arabicPeriod"/>
                </a:pPr>
                <a:r>
                  <a:rPr lang="en-US" sz="2400" dirty="0">
                    <a:latin typeface="Andalus" panose="02020603050405020304" pitchFamily="18" charset="-78"/>
                    <a:cs typeface="Andalus" panose="02020603050405020304" pitchFamily="18" charset="-78"/>
                  </a:rPr>
                  <a:t>Split predictor</a:t>
                </a:r>
              </a:p>
              <a:p>
                <a:pPr marL="457200" indent="-457200">
                  <a:buFont typeface="+mj-lt"/>
                  <a:buAutoNum type="arabicPeriod"/>
                </a:pPr>
                <a:endParaRPr lang="en-US" sz="2400" dirty="0">
                  <a:latin typeface="Andalus" panose="02020603050405020304" pitchFamily="18" charset="-78"/>
                  <a:cs typeface="Andalus" panose="02020603050405020304" pitchFamily="18" charset="-78"/>
                </a:endParaRPr>
              </a:p>
              <a:p>
                <a:pPr marL="457200" indent="-457200">
                  <a:buFont typeface="+mj-lt"/>
                  <a:buAutoNum type="arabicPeriod"/>
                </a:pPr>
                <a:endParaRPr lang="en-US" sz="2400" dirty="0">
                  <a:latin typeface="Andalus" panose="02020603050405020304" pitchFamily="18" charset="-78"/>
                  <a:cs typeface="Andalus" panose="02020603050405020304" pitchFamily="18" charset="-78"/>
                </a:endParaRPr>
              </a:p>
              <a:p>
                <a:pPr marL="457200" indent="-457200">
                  <a:buFont typeface="+mj-lt"/>
                  <a:buAutoNum type="arabicPeriod"/>
                </a:pPr>
                <a:endParaRPr lang="en-US" sz="2400" dirty="0">
                  <a:latin typeface="Andalus" panose="02020603050405020304" pitchFamily="18" charset="-78"/>
                  <a:cs typeface="Andalus" panose="02020603050405020304" pitchFamily="18" charset="-78"/>
                </a:endParaRPr>
              </a:p>
              <a:p>
                <a:pPr marL="457200" indent="-457200">
                  <a:buFont typeface="+mj-lt"/>
                  <a:buAutoNum type="arabicPeriod"/>
                </a:pPr>
                <a:r>
                  <a:rPr lang="en-US" sz="2400" dirty="0">
                    <a:latin typeface="Andalus" panose="02020603050405020304" pitchFamily="18" charset="-78"/>
                    <a:cs typeface="Andalus" panose="02020603050405020304" pitchFamily="18" charset="-78"/>
                  </a:rPr>
                  <a:t>Encoding</a:t>
                </a:r>
              </a:p>
              <a:p>
                <a:pPr marL="457200" indent="-457200">
                  <a:buFont typeface="+mj-lt"/>
                  <a:buAutoNum type="arabicPeriod"/>
                </a:pPr>
                <a:r>
                  <a:rPr lang="en-US" sz="2400" dirty="0">
                    <a:latin typeface="Andalus" panose="02020603050405020304" pitchFamily="18" charset="-78"/>
                    <a:cs typeface="Andalus" panose="02020603050405020304" pitchFamily="18" charset="-78"/>
                  </a:rPr>
                  <a:t>Linear regression model </a:t>
                </a:r>
              </a:p>
              <a:p>
                <a:pPr marL="457200" indent="-457200">
                  <a:buFont typeface="+mj-lt"/>
                  <a:buAutoNum type="arabicPeriod"/>
                </a:pPr>
                <a:r>
                  <a:rPr lang="en-US" sz="2400" dirty="0">
                    <a:latin typeface="Andalus" panose="02020603050405020304" pitchFamily="18" charset="-78"/>
                    <a:cs typeface="Andalus" panose="02020603050405020304" pitchFamily="18" charset="-78"/>
                  </a:rPr>
                  <a:t>Inverse transform to labels</a:t>
                </a:r>
              </a:p>
              <a:p>
                <a:endParaRPr lang="en-US" dirty="0"/>
              </a:p>
            </p:txBody>
          </p:sp>
        </mc:Choice>
        <mc:Fallback>
          <p:sp>
            <p:nvSpPr>
              <p:cNvPr id="2" name="Content Placeholder 1">
                <a:extLst>
                  <a:ext uri="{FF2B5EF4-FFF2-40B4-BE49-F238E27FC236}">
                    <a16:creationId xmlns:a16="http://schemas.microsoft.com/office/drawing/2014/main" id="{BB3B2003-875F-4F7B-AF45-D3FACB253EBF}"/>
                  </a:ext>
                </a:extLst>
              </p:cNvPr>
              <p:cNvSpPr>
                <a:spLocks noGrp="1" noRot="1" noChangeAspect="1" noMove="1" noResize="1" noEditPoints="1" noAdjustHandles="1" noChangeArrowheads="1" noChangeShapeType="1" noTextEdit="1"/>
              </p:cNvSpPr>
              <p:nvPr>
                <p:ph sz="half" idx="1"/>
              </p:nvPr>
            </p:nvSpPr>
            <p:spPr>
              <a:xfrm>
                <a:off x="1733722" y="1622315"/>
                <a:ext cx="7410277" cy="2526155"/>
              </a:xfrm>
              <a:blipFill>
                <a:blip r:embed="rId2"/>
                <a:stretch>
                  <a:fillRect l="-1645" t="-964"/>
                </a:stretch>
              </a:blipFill>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A13AFF28-F3C7-49B3-9B05-F4350FEA4643}"/>
              </a:ext>
            </a:extLst>
          </p:cNvPr>
          <p:cNvSpPr txBox="1">
            <a:spLocks/>
          </p:cNvSpPr>
          <p:nvPr/>
        </p:nvSpPr>
        <p:spPr>
          <a:xfrm>
            <a:off x="1814469" y="3733800"/>
            <a:ext cx="6953077" cy="1752599"/>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2800" kern="1200">
                <a:solidFill>
                  <a:schemeClr val="bg1">
                    <a:lumMod val="8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bg1">
                    <a:lumMod val="8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bg1">
                    <a:lumMod val="8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bg1">
                    <a:lumMod val="8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bg1">
                    <a:lumMod val="8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Font typeface="Arial" pitchFamily="34" charset="0"/>
              <a:buNone/>
            </a:pPr>
            <a:endParaRPr lang="en-US" sz="2600" b="1" i="1" dirty="0">
              <a:ln w="3175">
                <a:solidFill>
                  <a:schemeClr val="bg2">
                    <a:lumMod val="50000"/>
                  </a:schemeClr>
                </a:solidFill>
              </a:ln>
              <a:solidFill>
                <a:schemeClr val="accent5">
                  <a:lumMod val="20000"/>
                  <a:lumOff val="80000"/>
                </a:schemeClr>
              </a:solidFill>
              <a:latin typeface="Cambria Math" panose="02040503050406030204" pitchFamily="18" charset="0"/>
              <a:ea typeface="Cambria Math" panose="02040503050406030204" pitchFamily="18" charset="0"/>
            </a:endParaRPr>
          </a:p>
          <a:p>
            <a:r>
              <a:rPr lang="en-US" dirty="0">
                <a:solidFill>
                  <a:schemeClr val="accent5">
                    <a:lumMod val="75000"/>
                  </a:schemeClr>
                </a:solidFill>
                <a:latin typeface="Andalus" panose="02020603050405020304" pitchFamily="18" charset="-78"/>
                <a:cs typeface="Andalus" panose="02020603050405020304" pitchFamily="18" charset="-78"/>
              </a:rPr>
              <a:t>We used google collab as a platform</a:t>
            </a:r>
          </a:p>
          <a:p>
            <a:endParaRPr lang="en-US" dirty="0">
              <a:solidFill>
                <a:schemeClr val="accent5">
                  <a:lumMod val="75000"/>
                </a:schemeClr>
              </a:solidFill>
              <a:latin typeface="Andalus" panose="02020603050405020304" pitchFamily="18" charset="-78"/>
              <a:cs typeface="Andalus" panose="02020603050405020304" pitchFamily="18" charset="-78"/>
            </a:endParaRPr>
          </a:p>
          <a:p>
            <a:pPr marL="0" indent="0">
              <a:buNone/>
            </a:pPr>
            <a:r>
              <a:rPr lang="en-US" sz="1900" dirty="0">
                <a:hlinkClick r:id="rId3"/>
              </a:rPr>
              <a:t>https://colab.research.google.com/drive/1DkdvM1ApJnoWeiaBYFJUfMpQpjEqas-I?authuser=1#scrollTo=9sWOTfPG0VY4</a:t>
            </a:r>
            <a:endParaRPr lang="en-US" sz="1900" dirty="0"/>
          </a:p>
          <a:p>
            <a:pPr marL="0" indent="0">
              <a:buNone/>
            </a:pPr>
            <a:endParaRPr lang="en-US" dirty="0"/>
          </a:p>
          <a:p>
            <a:endParaRPr lang="en-US" dirty="0"/>
          </a:p>
        </p:txBody>
      </p:sp>
    </p:spTree>
    <p:extLst>
      <p:ext uri="{BB962C8B-B14F-4D97-AF65-F5344CB8AC3E}">
        <p14:creationId xmlns:p14="http://schemas.microsoft.com/office/powerpoint/2010/main" val="313767280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D63F206-6C55-4EB4-98BB-9BE75D52702D}"/>
              </a:ext>
            </a:extLst>
          </p:cNvPr>
          <p:cNvSpPr/>
          <p:nvPr/>
        </p:nvSpPr>
        <p:spPr>
          <a:xfrm>
            <a:off x="1733723" y="4779335"/>
            <a:ext cx="1600200" cy="1447800"/>
          </a:xfrm>
          <a:prstGeom prst="rect">
            <a:avLst/>
          </a:prstGeom>
          <a:solidFill>
            <a:srgbClr val="1A1F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324E613-F136-4B16-AE6B-104E252734E7}"/>
              </a:ext>
            </a:extLst>
          </p:cNvPr>
          <p:cNvSpPr/>
          <p:nvPr/>
        </p:nvSpPr>
        <p:spPr>
          <a:xfrm>
            <a:off x="1524000" y="5410200"/>
            <a:ext cx="1600200" cy="1447800"/>
          </a:xfrm>
          <a:prstGeom prst="rect">
            <a:avLst/>
          </a:prstGeom>
          <a:solidFill>
            <a:srgbClr val="1A1F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B2EA7AB-786B-420E-BA7E-E3ED48B77FE8}"/>
              </a:ext>
            </a:extLst>
          </p:cNvPr>
          <p:cNvSpPr/>
          <p:nvPr/>
        </p:nvSpPr>
        <p:spPr>
          <a:xfrm>
            <a:off x="0" y="6574465"/>
            <a:ext cx="1600200" cy="283535"/>
          </a:xfrm>
          <a:prstGeom prst="rect">
            <a:avLst/>
          </a:prstGeom>
          <a:solidFill>
            <a:srgbClr val="1A1F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509E02-AD46-4E8A-91FD-EB7E306E650F}"/>
              </a:ext>
            </a:extLst>
          </p:cNvPr>
          <p:cNvSpPr/>
          <p:nvPr/>
        </p:nvSpPr>
        <p:spPr>
          <a:xfrm>
            <a:off x="1676573" y="-7975"/>
            <a:ext cx="7410277" cy="6865975"/>
          </a:xfrm>
          <a:prstGeom prst="rect">
            <a:avLst/>
          </a:prstGeom>
          <a:gradFill flip="none" rotWithShape="1">
            <a:gsLst>
              <a:gs pos="0">
                <a:srgbClr val="2A322C"/>
              </a:gs>
              <a:gs pos="86000">
                <a:srgbClr val="1A1F1B"/>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C8EFC1E1-F05B-4F1A-B32F-9695430F8AE3}"/>
              </a:ext>
            </a:extLst>
          </p:cNvPr>
          <p:cNvSpPr>
            <a:spLocks noGrp="1"/>
          </p:cNvSpPr>
          <p:nvPr>
            <p:ph type="title"/>
          </p:nvPr>
        </p:nvSpPr>
        <p:spPr>
          <a:xfrm>
            <a:off x="1733722" y="274638"/>
            <a:ext cx="6953078" cy="1143000"/>
          </a:xfrm>
        </p:spPr>
        <p:txBody>
          <a:bodyPr>
            <a:normAutofit/>
          </a:bodyPr>
          <a:lstStyle/>
          <a:p>
            <a:pPr algn="l"/>
            <a:r>
              <a:rPr lang="en-US" sz="4000" b="1" dirty="0">
                <a:ln>
                  <a:solidFill>
                    <a:schemeClr val="accent4">
                      <a:lumMod val="50000"/>
                    </a:schemeClr>
                  </a:solidFill>
                </a:ln>
                <a:solidFill>
                  <a:schemeClr val="bg2">
                    <a:lumMod val="75000"/>
                  </a:schemeClr>
                </a:solidFill>
                <a:latin typeface="Agency FB" panose="020B0503020202020204" pitchFamily="34" charset="0"/>
                <a:ea typeface="+mn-ea"/>
                <a:cs typeface="+mn-cs"/>
              </a:rPr>
              <a:t>The Experiment:</a:t>
            </a:r>
          </a:p>
        </p:txBody>
      </p:sp>
      <p:sp>
        <p:nvSpPr>
          <p:cNvPr id="6" name="Content Placeholder 2">
            <a:extLst>
              <a:ext uri="{FF2B5EF4-FFF2-40B4-BE49-F238E27FC236}">
                <a16:creationId xmlns:a16="http://schemas.microsoft.com/office/drawing/2014/main" id="{D28317F2-B10D-49AC-8BD3-3E10F170970F}"/>
              </a:ext>
            </a:extLst>
          </p:cNvPr>
          <p:cNvSpPr>
            <a:spLocks noGrp="1"/>
          </p:cNvSpPr>
          <p:nvPr>
            <p:ph idx="1"/>
          </p:nvPr>
        </p:nvSpPr>
        <p:spPr>
          <a:xfrm>
            <a:off x="1733722" y="1600200"/>
            <a:ext cx="7410277" cy="4800599"/>
          </a:xfrm>
        </p:spPr>
        <p:txBody>
          <a:bodyPr>
            <a:normAutofit/>
          </a:bodyPr>
          <a:lstStyle/>
          <a:p>
            <a:r>
              <a:rPr lang="en-US" sz="2400" dirty="0">
                <a:latin typeface="Andalus" panose="02020603050405020304" pitchFamily="18" charset="-78"/>
                <a:cs typeface="Andalus" panose="02020603050405020304" pitchFamily="18" charset="-78"/>
              </a:rPr>
              <a:t>To demonstrate the effectiveness f this model we are going to perform the following reaction:</a:t>
            </a:r>
          </a:p>
          <a:p>
            <a:endParaRPr lang="en-US" sz="2400" dirty="0">
              <a:latin typeface="Andalus" panose="02020603050405020304" pitchFamily="18" charset="-78"/>
              <a:cs typeface="Andalus" panose="02020603050405020304" pitchFamily="18" charset="-78"/>
            </a:endParaRPr>
          </a:p>
          <a:p>
            <a:endParaRPr lang="en-US" sz="2400" dirty="0">
              <a:latin typeface="Andalus" panose="02020603050405020304" pitchFamily="18" charset="-78"/>
              <a:cs typeface="Andalus" panose="02020603050405020304" pitchFamily="18" charset="-78"/>
            </a:endParaRPr>
          </a:p>
          <a:p>
            <a:endParaRPr lang="en-US" dirty="0">
              <a:latin typeface="Andalus" panose="02020603050405020304" pitchFamily="18" charset="-78"/>
              <a:cs typeface="Andalus" panose="02020603050405020304" pitchFamily="18" charset="-78"/>
            </a:endParaRPr>
          </a:p>
          <a:p>
            <a:r>
              <a:rPr lang="en-US" sz="2400" dirty="0">
                <a:latin typeface="Andalus" panose="02020603050405020304" pitchFamily="18" charset="-78"/>
                <a:cs typeface="Andalus" panose="02020603050405020304" pitchFamily="18" charset="-78"/>
              </a:rPr>
              <a:t>Its data was already written as encoded values and uploaded on google collab.</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C9B21B3-34CE-4B8C-B20D-E10C0F7E1592}"/>
                  </a:ext>
                </a:extLst>
              </p:cNvPr>
              <p:cNvSpPr txBox="1"/>
              <p:nvPr/>
            </p:nvSpPr>
            <p:spPr>
              <a:xfrm>
                <a:off x="904961" y="3102654"/>
                <a:ext cx="8610599" cy="40254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a:solidFill>
                            <a:schemeClr val="bg2">
                              <a:lumMod val="75000"/>
                            </a:schemeClr>
                          </a:solidFill>
                          <a:latin typeface="Cambria Math" panose="02040503050406030204" pitchFamily="18" charset="0"/>
                        </a:rPr>
                        <m:t>𝟐</m:t>
                      </m:r>
                      <m:r>
                        <a:rPr lang="en-US" sz="2400" b="1" i="1">
                          <a:solidFill>
                            <a:schemeClr val="bg2">
                              <a:lumMod val="75000"/>
                            </a:schemeClr>
                          </a:solidFill>
                          <a:latin typeface="Cambria Math" panose="02040503050406030204" pitchFamily="18" charset="0"/>
                        </a:rPr>
                        <m:t>𝑨𝒈𝑵</m:t>
                      </m:r>
                      <m:sSub>
                        <m:sSubPr>
                          <m:ctrlPr>
                            <a:rPr lang="en-US" sz="2400" b="1" i="1">
                              <a:solidFill>
                                <a:schemeClr val="bg2">
                                  <a:lumMod val="75000"/>
                                </a:schemeClr>
                              </a:solidFill>
                              <a:latin typeface="Cambria Math" panose="02040503050406030204" pitchFamily="18" charset="0"/>
                            </a:rPr>
                          </m:ctrlPr>
                        </m:sSubPr>
                        <m:e>
                          <m:r>
                            <a:rPr lang="en-US" sz="2400" b="1" i="1">
                              <a:solidFill>
                                <a:schemeClr val="bg2">
                                  <a:lumMod val="75000"/>
                                </a:schemeClr>
                              </a:solidFill>
                              <a:latin typeface="Cambria Math" panose="02040503050406030204" pitchFamily="18" charset="0"/>
                            </a:rPr>
                            <m:t>𝑶</m:t>
                          </m:r>
                        </m:e>
                        <m:sub>
                          <m:r>
                            <a:rPr lang="en-US" sz="2400" b="1">
                              <a:solidFill>
                                <a:schemeClr val="bg2">
                                  <a:lumMod val="75000"/>
                                </a:schemeClr>
                              </a:solidFill>
                              <a:latin typeface="Cambria Math" panose="02040503050406030204" pitchFamily="18" charset="0"/>
                            </a:rPr>
                            <m:t>𝟑</m:t>
                          </m:r>
                          <m:d>
                            <m:dPr>
                              <m:ctrlPr>
                                <a:rPr lang="en-US" sz="2400" b="1" i="1">
                                  <a:solidFill>
                                    <a:schemeClr val="bg2">
                                      <a:lumMod val="75000"/>
                                    </a:schemeClr>
                                  </a:solidFill>
                                  <a:latin typeface="Cambria Math" panose="02040503050406030204" pitchFamily="18" charset="0"/>
                                </a:rPr>
                              </m:ctrlPr>
                            </m:dPr>
                            <m:e>
                              <m:r>
                                <a:rPr lang="en-US" sz="2400" b="1" i="1">
                                  <a:solidFill>
                                    <a:schemeClr val="bg2">
                                      <a:lumMod val="75000"/>
                                    </a:schemeClr>
                                  </a:solidFill>
                                  <a:latin typeface="Cambria Math" panose="02040503050406030204" pitchFamily="18" charset="0"/>
                                </a:rPr>
                                <m:t>𝒂𝒒</m:t>
                              </m:r>
                            </m:e>
                          </m:d>
                        </m:sub>
                      </m:sSub>
                      <m:r>
                        <a:rPr lang="en-US" sz="2400" b="1">
                          <a:solidFill>
                            <a:schemeClr val="bg2">
                              <a:lumMod val="75000"/>
                            </a:schemeClr>
                          </a:solidFill>
                          <a:latin typeface="Cambria Math" panose="02040503050406030204" pitchFamily="18" charset="0"/>
                        </a:rPr>
                        <m:t>+</m:t>
                      </m:r>
                      <m:r>
                        <a:rPr lang="en-US" sz="2400" b="1" i="1">
                          <a:solidFill>
                            <a:schemeClr val="bg2">
                              <a:lumMod val="75000"/>
                            </a:schemeClr>
                          </a:solidFill>
                          <a:latin typeface="Cambria Math" panose="02040503050406030204" pitchFamily="18" charset="0"/>
                        </a:rPr>
                        <m:t>𝑵</m:t>
                      </m:r>
                      <m:sSub>
                        <m:sSubPr>
                          <m:ctrlPr>
                            <a:rPr lang="en-US" sz="2400" b="1" i="1">
                              <a:solidFill>
                                <a:schemeClr val="bg2">
                                  <a:lumMod val="75000"/>
                                </a:schemeClr>
                              </a:solidFill>
                              <a:latin typeface="Cambria Math" panose="02040503050406030204" pitchFamily="18" charset="0"/>
                            </a:rPr>
                          </m:ctrlPr>
                        </m:sSubPr>
                        <m:e>
                          <m:r>
                            <a:rPr lang="en-US" sz="2400" b="1" i="1">
                              <a:solidFill>
                                <a:schemeClr val="bg2">
                                  <a:lumMod val="75000"/>
                                </a:schemeClr>
                              </a:solidFill>
                              <a:latin typeface="Cambria Math" panose="02040503050406030204" pitchFamily="18" charset="0"/>
                            </a:rPr>
                            <m:t>𝒂</m:t>
                          </m:r>
                        </m:e>
                        <m:sub>
                          <m:r>
                            <a:rPr lang="en-US" sz="2400" b="1">
                              <a:solidFill>
                                <a:schemeClr val="bg2">
                                  <a:lumMod val="75000"/>
                                </a:schemeClr>
                              </a:solidFill>
                              <a:latin typeface="Cambria Math" panose="02040503050406030204" pitchFamily="18" charset="0"/>
                            </a:rPr>
                            <m:t>𝟐</m:t>
                          </m:r>
                        </m:sub>
                      </m:sSub>
                      <m:sSub>
                        <m:sSubPr>
                          <m:ctrlPr>
                            <a:rPr lang="en-US" sz="2400" b="1" i="1">
                              <a:solidFill>
                                <a:schemeClr val="bg2">
                                  <a:lumMod val="75000"/>
                                </a:schemeClr>
                              </a:solidFill>
                              <a:latin typeface="Cambria Math" panose="02040503050406030204" pitchFamily="18" charset="0"/>
                            </a:rPr>
                          </m:ctrlPr>
                        </m:sSubPr>
                        <m:e>
                          <m:r>
                            <a:rPr lang="en-US" sz="2400" b="1" i="1">
                              <a:solidFill>
                                <a:schemeClr val="bg2">
                                  <a:lumMod val="75000"/>
                                </a:schemeClr>
                              </a:solidFill>
                              <a:latin typeface="Cambria Math" panose="02040503050406030204" pitchFamily="18" charset="0"/>
                            </a:rPr>
                            <m:t>𝑺</m:t>
                          </m:r>
                        </m:e>
                        <m:sub>
                          <m:r>
                            <a:rPr lang="en-US" sz="2400" b="1">
                              <a:solidFill>
                                <a:schemeClr val="bg2">
                                  <a:lumMod val="75000"/>
                                </a:schemeClr>
                              </a:solidFill>
                              <a:latin typeface="Cambria Math" panose="02040503050406030204" pitchFamily="18" charset="0"/>
                            </a:rPr>
                            <m:t>𝟐</m:t>
                          </m:r>
                        </m:sub>
                      </m:sSub>
                      <m:sSub>
                        <m:sSubPr>
                          <m:ctrlPr>
                            <a:rPr lang="en-US" sz="2400" b="1" i="1">
                              <a:solidFill>
                                <a:schemeClr val="bg2">
                                  <a:lumMod val="75000"/>
                                </a:schemeClr>
                              </a:solidFill>
                              <a:latin typeface="Cambria Math" panose="02040503050406030204" pitchFamily="18" charset="0"/>
                            </a:rPr>
                          </m:ctrlPr>
                        </m:sSubPr>
                        <m:e>
                          <m:r>
                            <a:rPr lang="en-US" sz="2400" b="1" i="1">
                              <a:solidFill>
                                <a:schemeClr val="bg2">
                                  <a:lumMod val="75000"/>
                                </a:schemeClr>
                              </a:solidFill>
                              <a:latin typeface="Cambria Math" panose="02040503050406030204" pitchFamily="18" charset="0"/>
                            </a:rPr>
                            <m:t>𝑶</m:t>
                          </m:r>
                        </m:e>
                        <m:sub>
                          <m:r>
                            <a:rPr lang="en-US" sz="2400" b="1">
                              <a:solidFill>
                                <a:schemeClr val="bg2">
                                  <a:lumMod val="75000"/>
                                </a:schemeClr>
                              </a:solidFill>
                              <a:latin typeface="Cambria Math" panose="02040503050406030204" pitchFamily="18" charset="0"/>
                            </a:rPr>
                            <m:t>𝟑</m:t>
                          </m:r>
                          <m:d>
                            <m:dPr>
                              <m:ctrlPr>
                                <a:rPr lang="en-US" sz="2400" b="1" i="1">
                                  <a:solidFill>
                                    <a:schemeClr val="bg2">
                                      <a:lumMod val="75000"/>
                                    </a:schemeClr>
                                  </a:solidFill>
                                  <a:latin typeface="Cambria Math" panose="02040503050406030204" pitchFamily="18" charset="0"/>
                                </a:rPr>
                              </m:ctrlPr>
                            </m:dPr>
                            <m:e>
                              <m:r>
                                <a:rPr lang="en-US" sz="2400" b="1" i="1">
                                  <a:solidFill>
                                    <a:schemeClr val="bg2">
                                      <a:lumMod val="75000"/>
                                    </a:schemeClr>
                                  </a:solidFill>
                                  <a:latin typeface="Cambria Math" panose="02040503050406030204" pitchFamily="18" charset="0"/>
                                </a:rPr>
                                <m:t>𝒂𝒒</m:t>
                              </m:r>
                            </m:e>
                          </m:d>
                        </m:sub>
                      </m:sSub>
                      <m:r>
                        <a:rPr lang="en-US" sz="2400" b="1" i="1" smtClean="0">
                          <a:solidFill>
                            <a:schemeClr val="bg2">
                              <a:lumMod val="75000"/>
                            </a:schemeClr>
                          </a:solidFill>
                          <a:latin typeface="Cambria Math" panose="02040503050406030204" pitchFamily="18" charset="0"/>
                          <a:ea typeface="Cambria Math" panose="02040503050406030204" pitchFamily="18" charset="0"/>
                        </a:rPr>
                        <m:t>→</m:t>
                      </m:r>
                      <m:r>
                        <a:rPr lang="en-US" sz="2400" b="1" i="1">
                          <a:solidFill>
                            <a:schemeClr val="bg2">
                              <a:lumMod val="75000"/>
                            </a:schemeClr>
                          </a:solidFill>
                          <a:latin typeface="Cambria Math" panose="02040503050406030204" pitchFamily="18" charset="0"/>
                        </a:rPr>
                        <m:t>𝟐</m:t>
                      </m:r>
                      <m:r>
                        <a:rPr lang="en-US" sz="2400" b="1" i="1">
                          <a:solidFill>
                            <a:schemeClr val="bg2">
                              <a:lumMod val="75000"/>
                            </a:schemeClr>
                          </a:solidFill>
                          <a:latin typeface="Cambria Math" panose="02040503050406030204" pitchFamily="18" charset="0"/>
                        </a:rPr>
                        <m:t>𝑵𝒂𝑵</m:t>
                      </m:r>
                      <m:sSub>
                        <m:sSubPr>
                          <m:ctrlPr>
                            <a:rPr lang="en-US" sz="2400" b="1" i="1">
                              <a:solidFill>
                                <a:schemeClr val="bg2">
                                  <a:lumMod val="75000"/>
                                </a:schemeClr>
                              </a:solidFill>
                              <a:latin typeface="Cambria Math" panose="02040503050406030204" pitchFamily="18" charset="0"/>
                            </a:rPr>
                          </m:ctrlPr>
                        </m:sSubPr>
                        <m:e>
                          <m:r>
                            <a:rPr lang="en-US" sz="2400" b="1" i="1">
                              <a:solidFill>
                                <a:schemeClr val="bg2">
                                  <a:lumMod val="75000"/>
                                </a:schemeClr>
                              </a:solidFill>
                              <a:latin typeface="Cambria Math" panose="02040503050406030204" pitchFamily="18" charset="0"/>
                            </a:rPr>
                            <m:t>𝑶</m:t>
                          </m:r>
                        </m:e>
                        <m:sub>
                          <m:r>
                            <a:rPr lang="en-US" sz="2400" b="1">
                              <a:solidFill>
                                <a:schemeClr val="bg2">
                                  <a:lumMod val="75000"/>
                                </a:schemeClr>
                              </a:solidFill>
                              <a:latin typeface="Cambria Math" panose="02040503050406030204" pitchFamily="18" charset="0"/>
                            </a:rPr>
                            <m:t>𝟑</m:t>
                          </m:r>
                          <m:d>
                            <m:dPr>
                              <m:ctrlPr>
                                <a:rPr lang="en-US" sz="2400" b="1" i="1">
                                  <a:solidFill>
                                    <a:schemeClr val="bg2">
                                      <a:lumMod val="75000"/>
                                    </a:schemeClr>
                                  </a:solidFill>
                                  <a:latin typeface="Cambria Math" panose="02040503050406030204" pitchFamily="18" charset="0"/>
                                </a:rPr>
                              </m:ctrlPr>
                            </m:dPr>
                            <m:e>
                              <m:r>
                                <a:rPr lang="en-US" sz="2400" b="1" i="1">
                                  <a:solidFill>
                                    <a:schemeClr val="bg2">
                                      <a:lumMod val="75000"/>
                                    </a:schemeClr>
                                  </a:solidFill>
                                  <a:latin typeface="Cambria Math" panose="02040503050406030204" pitchFamily="18" charset="0"/>
                                </a:rPr>
                                <m:t>𝒂𝒒</m:t>
                              </m:r>
                            </m:e>
                          </m:d>
                        </m:sub>
                      </m:sSub>
                      <m:r>
                        <a:rPr lang="en-US" sz="2400" b="1">
                          <a:solidFill>
                            <a:schemeClr val="bg2">
                              <a:lumMod val="75000"/>
                            </a:schemeClr>
                          </a:solidFill>
                          <a:latin typeface="Cambria Math" panose="02040503050406030204" pitchFamily="18" charset="0"/>
                        </a:rPr>
                        <m:t>+</m:t>
                      </m:r>
                      <m:r>
                        <a:rPr lang="en-US" sz="2400" b="1" i="1">
                          <a:solidFill>
                            <a:schemeClr val="bg2">
                              <a:lumMod val="75000"/>
                            </a:schemeClr>
                          </a:solidFill>
                          <a:latin typeface="Cambria Math" panose="02040503050406030204" pitchFamily="18" charset="0"/>
                        </a:rPr>
                        <m:t>𝑨</m:t>
                      </m:r>
                      <m:sSub>
                        <m:sSubPr>
                          <m:ctrlPr>
                            <a:rPr lang="en-US" sz="2400" b="1" i="1">
                              <a:solidFill>
                                <a:schemeClr val="bg2">
                                  <a:lumMod val="75000"/>
                                </a:schemeClr>
                              </a:solidFill>
                              <a:latin typeface="Cambria Math" panose="02040503050406030204" pitchFamily="18" charset="0"/>
                            </a:rPr>
                          </m:ctrlPr>
                        </m:sSubPr>
                        <m:e>
                          <m:r>
                            <a:rPr lang="en-US" sz="2400" b="1" i="1">
                              <a:solidFill>
                                <a:schemeClr val="bg2">
                                  <a:lumMod val="75000"/>
                                </a:schemeClr>
                              </a:solidFill>
                              <a:latin typeface="Cambria Math" panose="02040503050406030204" pitchFamily="18" charset="0"/>
                            </a:rPr>
                            <m:t>𝒈</m:t>
                          </m:r>
                        </m:e>
                        <m:sub>
                          <m:r>
                            <a:rPr lang="en-US" sz="2400" b="1">
                              <a:solidFill>
                                <a:schemeClr val="bg2">
                                  <a:lumMod val="75000"/>
                                </a:schemeClr>
                              </a:solidFill>
                              <a:latin typeface="Cambria Math" panose="02040503050406030204" pitchFamily="18" charset="0"/>
                            </a:rPr>
                            <m:t>𝟐</m:t>
                          </m:r>
                        </m:sub>
                      </m:sSub>
                      <m:sSub>
                        <m:sSubPr>
                          <m:ctrlPr>
                            <a:rPr lang="en-US" sz="2400" b="1" i="1">
                              <a:solidFill>
                                <a:schemeClr val="bg2">
                                  <a:lumMod val="75000"/>
                                </a:schemeClr>
                              </a:solidFill>
                              <a:latin typeface="Cambria Math" panose="02040503050406030204" pitchFamily="18" charset="0"/>
                            </a:rPr>
                          </m:ctrlPr>
                        </m:sSubPr>
                        <m:e>
                          <m:r>
                            <a:rPr lang="en-US" sz="2400" b="1" i="1">
                              <a:solidFill>
                                <a:schemeClr val="bg2">
                                  <a:lumMod val="75000"/>
                                </a:schemeClr>
                              </a:solidFill>
                              <a:latin typeface="Cambria Math" panose="02040503050406030204" pitchFamily="18" charset="0"/>
                            </a:rPr>
                            <m:t>𝑺</m:t>
                          </m:r>
                        </m:e>
                        <m:sub>
                          <m:r>
                            <a:rPr lang="en-US" sz="2400" b="1">
                              <a:solidFill>
                                <a:schemeClr val="bg2">
                                  <a:lumMod val="75000"/>
                                </a:schemeClr>
                              </a:solidFill>
                              <a:latin typeface="Cambria Math" panose="02040503050406030204" pitchFamily="18" charset="0"/>
                            </a:rPr>
                            <m:t>𝟐</m:t>
                          </m:r>
                        </m:sub>
                      </m:sSub>
                      <m:sSub>
                        <m:sSubPr>
                          <m:ctrlPr>
                            <a:rPr lang="en-US" sz="2400" b="1" i="1">
                              <a:solidFill>
                                <a:schemeClr val="bg2">
                                  <a:lumMod val="75000"/>
                                </a:schemeClr>
                              </a:solidFill>
                              <a:latin typeface="Cambria Math" panose="02040503050406030204" pitchFamily="18" charset="0"/>
                            </a:rPr>
                          </m:ctrlPr>
                        </m:sSubPr>
                        <m:e>
                          <m:r>
                            <a:rPr lang="en-US" sz="2400" b="1" i="1">
                              <a:solidFill>
                                <a:schemeClr val="bg2">
                                  <a:lumMod val="75000"/>
                                </a:schemeClr>
                              </a:solidFill>
                              <a:latin typeface="Cambria Math" panose="02040503050406030204" pitchFamily="18" charset="0"/>
                            </a:rPr>
                            <m:t>𝑶</m:t>
                          </m:r>
                        </m:e>
                        <m:sub>
                          <m:r>
                            <a:rPr lang="en-US" sz="2400" b="1">
                              <a:solidFill>
                                <a:schemeClr val="bg2">
                                  <a:lumMod val="75000"/>
                                </a:schemeClr>
                              </a:solidFill>
                              <a:latin typeface="Cambria Math" panose="02040503050406030204" pitchFamily="18" charset="0"/>
                            </a:rPr>
                            <m:t>𝟑</m:t>
                          </m:r>
                          <m:d>
                            <m:dPr>
                              <m:ctrlPr>
                                <a:rPr lang="en-US" sz="2400" b="1" i="1">
                                  <a:solidFill>
                                    <a:schemeClr val="bg2">
                                      <a:lumMod val="75000"/>
                                    </a:schemeClr>
                                  </a:solidFill>
                                  <a:latin typeface="Cambria Math" panose="02040503050406030204" pitchFamily="18" charset="0"/>
                                </a:rPr>
                              </m:ctrlPr>
                            </m:dPr>
                            <m:e>
                              <m:r>
                                <a:rPr lang="en-US" sz="2400" b="1" i="1">
                                  <a:solidFill>
                                    <a:schemeClr val="bg2">
                                      <a:lumMod val="75000"/>
                                    </a:schemeClr>
                                  </a:solidFill>
                                  <a:latin typeface="Cambria Math" panose="02040503050406030204" pitchFamily="18" charset="0"/>
                                </a:rPr>
                                <m:t>𝒔</m:t>
                              </m:r>
                            </m:e>
                          </m:d>
                        </m:sub>
                      </m:sSub>
                    </m:oMath>
                  </m:oMathPara>
                </a14:m>
                <a:endParaRPr lang="en-US" sz="2400" b="1" dirty="0"/>
              </a:p>
            </p:txBody>
          </p:sp>
        </mc:Choice>
        <mc:Fallback xmlns="">
          <p:sp>
            <p:nvSpPr>
              <p:cNvPr id="2" name="TextBox 1">
                <a:extLst>
                  <a:ext uri="{FF2B5EF4-FFF2-40B4-BE49-F238E27FC236}">
                    <a16:creationId xmlns:a16="http://schemas.microsoft.com/office/drawing/2014/main" id="{FC9B21B3-34CE-4B8C-B20D-E10C0F7E1592}"/>
                  </a:ext>
                </a:extLst>
              </p:cNvPr>
              <p:cNvSpPr txBox="1">
                <a:spLocks noRot="1" noChangeAspect="1" noMove="1" noResize="1" noEditPoints="1" noAdjustHandles="1" noChangeArrowheads="1" noChangeShapeType="1" noTextEdit="1"/>
              </p:cNvSpPr>
              <p:nvPr/>
            </p:nvSpPr>
            <p:spPr>
              <a:xfrm>
                <a:off x="904961" y="3102654"/>
                <a:ext cx="8610599" cy="402546"/>
              </a:xfrm>
              <a:prstGeom prst="rect">
                <a:avLst/>
              </a:prstGeom>
              <a:blipFill>
                <a:blip r:embed="rId2"/>
                <a:stretch>
                  <a:fillRect b="-24242"/>
                </a:stretch>
              </a:blipFill>
            </p:spPr>
            <p:txBody>
              <a:bodyPr/>
              <a:lstStyle/>
              <a:p>
                <a:r>
                  <a:rPr lang="en-US">
                    <a:noFill/>
                  </a:rPr>
                  <a:t> </a:t>
                </a:r>
              </a:p>
            </p:txBody>
          </p:sp>
        </mc:Fallback>
      </mc:AlternateContent>
    </p:spTree>
    <p:extLst>
      <p:ext uri="{BB962C8B-B14F-4D97-AF65-F5344CB8AC3E}">
        <p14:creationId xmlns:p14="http://schemas.microsoft.com/office/powerpoint/2010/main" val="2345409342"/>
      </p:ext>
    </p:extLst>
  </p:cSld>
  <p:clrMapOvr>
    <a:masterClrMapping/>
  </p:clrMapOvr>
  <mc:AlternateContent xmlns:mc="http://schemas.openxmlformats.org/markup-compatibility/2006" xmlns:p14="http://schemas.microsoft.com/office/powerpoint/2010/main">
    <mc:Choice Requires="p14">
      <p:transition spd="slow" p14:dur="2000" advTm="26503">
        <p14:reveal/>
      </p:transition>
    </mc:Choice>
    <mc:Fallback xmlns="">
      <p:transition spd="slow" advTm="26503">
        <p:fade/>
      </p:transition>
    </mc:Fallback>
  </mc:AlternateContent>
</p:sld>
</file>

<file path=ppt/theme/theme1.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14552</TotalTime>
  <Words>781</Words>
  <Application>Microsoft Office PowerPoint</Application>
  <PresentationFormat>On-screen Show (4:3)</PresentationFormat>
  <Paragraphs>55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Agency FB</vt:lpstr>
      <vt:lpstr>Andalus</vt:lpstr>
      <vt:lpstr>Arial</vt:lpstr>
      <vt:lpstr>Calibri</vt:lpstr>
      <vt:lpstr>Cambria Math</vt:lpstr>
      <vt:lpstr>Office Theme</vt:lpstr>
      <vt:lpstr>PowerPoint Presentation</vt:lpstr>
      <vt:lpstr>Introduction: </vt:lpstr>
      <vt:lpstr>PowerPoint Presentation</vt:lpstr>
      <vt:lpstr>Types of linear regression</vt:lpstr>
      <vt:lpstr>Methods: Preparation of the database:</vt:lpstr>
      <vt:lpstr>For the documentation of the experiments including a video for the experiment scan or click on the following bar-code  :</vt:lpstr>
      <vt:lpstr>Mathematical analysis:</vt:lpstr>
      <vt:lpstr>Simulation and code:</vt:lpstr>
      <vt:lpstr>The Experiment:</vt:lpstr>
      <vt:lpstr>Conclusion</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Nada Adel Ismail Mahmoud - 202001387</dc:creator>
  <cp:lastModifiedBy>Nada Adel Ismail Mahmoud - 202001387</cp:lastModifiedBy>
  <cp:revision>29</cp:revision>
  <dcterms:created xsi:type="dcterms:W3CDTF">2021-06-07T14:50:33Z</dcterms:created>
  <dcterms:modified xsi:type="dcterms:W3CDTF">2022-02-12T14:13:02Z</dcterms:modified>
</cp:coreProperties>
</file>