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Source Sans Pro SemiBold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  <p:embeddedFont>
      <p:font typeface="Reem Kufi"/>
      <p:regular r:id="rId48"/>
    </p:embeddedFont>
    <p:embeddedFont>
      <p:font typeface="Rajdhani"/>
      <p:regular r:id="rId49"/>
      <p:bold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1F7540-57D0-436C-BD68-C9747DF750D3}">
  <a:tblStyle styleId="{261F7540-57D0-436C-BD68-C9747DF750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FA9ED89-E5C5-44F3-8861-73326AD6F1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regular.fntdata"/><Relationship Id="rId42" Type="http://schemas.openxmlformats.org/officeDocument/2006/relationships/font" Target="fonts/SourceSansProSemiBold-italic.fntdata"/><Relationship Id="rId41" Type="http://schemas.openxmlformats.org/officeDocument/2006/relationships/font" Target="fonts/SourceSansProSemiBold-bold.fntdata"/><Relationship Id="rId44" Type="http://schemas.openxmlformats.org/officeDocument/2006/relationships/font" Target="fonts/MontserratMedium-regular.fntdata"/><Relationship Id="rId43" Type="http://schemas.openxmlformats.org/officeDocument/2006/relationships/font" Target="fonts/SourceSansProSemiBold-boldItalic.fntdata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eemKufi-regular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Rajdhani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SourceSansPro-regular.fntdata"/><Relationship Id="rId50" Type="http://schemas.openxmlformats.org/officeDocument/2006/relationships/font" Target="fonts/Rajdhani-bold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4dd1a875f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4dd1a875f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KHALED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4dd1a875f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4dd1a875f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4dd1a875f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4dd1a875f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l’etape de la transformation de données, on a opté à utiliser la methode de minmaxscaler pour la normalisation qui sert à transformer </a:t>
            </a:r>
            <a:r>
              <a:rPr lang="fr" sz="1600">
                <a:solidFill>
                  <a:srgbClr val="20212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Transformer les caractéristiques en mettant chaque caractéristique à l'échelle d'une plage donnée.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20212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Cet estimateur met à l'échelle et traduit chaque caractéristique individuellement de manière à ce qu'elle se trouve dans la plage donnée sur l'ensemble de formation, par exemple entre zéro et un.</a:t>
            </a:r>
            <a:r>
              <a:rPr lang="fr" sz="16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4dd1a875f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4dd1a875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dernière étape de preparation de données qui est la reduction de dimentionnalité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dd1a875f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dd1a875f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dd1a875f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4dd1a875f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Naive bayes basee sur les probas de chaque caracteristique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 que la methode de correlation est basee sur les correlations donc on rmq que le score de cet algo est bas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NADA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4dd1a875f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4dd1a875f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KHALED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4dd1a875f_2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4dd1a875f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KHALED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4dd1a875f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4dd1a875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RACHA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4dd1a875f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4dd1a875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RACHA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4dd1a875f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4dd1a875f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FARES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dd1a875f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dd1a875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khaled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4dd1a875f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4dd1a875f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FERES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4dd1a875f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4dd1a875f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KHALED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4dd1a875f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4dd1a875f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KHALED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4dd1a875f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4dd1a875f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ABIR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4dd1a875f_2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4dd1a875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4dd1a875f_2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4dd1a875f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NADA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4dd1a875f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4dd1a875f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4dd1a875f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4dd1a875f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FERES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4dd1a875f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4dd1a875f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4dd1a875f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4dd1a875f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4dd1a875f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4dd1a875f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4dd1a875f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4dd1a875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racha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4dd1a875f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4dd1a875f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4dd1a875f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4dd1a875f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avons utilisés la methodologie CRISP qui est la plus utilisée e nos jours dans les projets data science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commencant par la partie comprehension de données, aprés importation et visualisation du dataset on a constaté qu’il y’a 22 attributs avec 7043 valeurs. in a testé l’</a:t>
            </a: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’existence des valeurs nulles ou bien manquantes.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aussi on a opté à presenter quelques caractères pour mieux comprendre notre dataset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4dd1a875f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4dd1a875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4dd1a875f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4dd1a875f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fait d'avoir des caractéristiques non pertinentes dans vos données peut diminuer la précision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nombreux modèles, en particulier les algorithmes linéaires comme la régression linéaire et logistique.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Google Shape;100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2" name="Google Shape;132;p2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8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8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7" name="Google Shape;147;p28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1" name="Google Shape;151;p2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4" name="Google Shape;154;p29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1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3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33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3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4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4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36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37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38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0" name="Google Shape;200;p38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4" name="Google Shape;204;p38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9" name="Google Shape;209;p39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40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fr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fr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fr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1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r.wikipedia.org/wiki/Analyse_en_composantes_principal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ctrTitle"/>
          </p:nvPr>
        </p:nvSpPr>
        <p:spPr>
          <a:xfrm>
            <a:off x="1592875" y="1545175"/>
            <a:ext cx="5958300" cy="14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jdhani"/>
                <a:ea typeface="Rajdhani"/>
                <a:cs typeface="Rajdhani"/>
                <a:sym typeface="Rajdhani"/>
              </a:rPr>
              <a:t>Projet Machine Learning 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0" name="Google Shape;230;p43"/>
          <p:cNvSpPr/>
          <p:nvPr/>
        </p:nvSpPr>
        <p:spPr>
          <a:xfrm rot="5400000">
            <a:off x="4482541" y="20286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3"/>
          <p:cNvSpPr txBox="1"/>
          <p:nvPr/>
        </p:nvSpPr>
        <p:spPr>
          <a:xfrm>
            <a:off x="200400" y="3330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rgbClr val="5F7D9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Réalisé par:</a:t>
            </a:r>
            <a:endParaRPr sz="1600" u="sng">
              <a:solidFill>
                <a:srgbClr val="5F7D9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F7D9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Racha Maghrebi</a:t>
            </a:r>
            <a:endParaRPr sz="1600">
              <a:solidFill>
                <a:srgbClr val="5F7D9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F7D9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Nada Belaidi</a:t>
            </a:r>
            <a:endParaRPr sz="1600">
              <a:solidFill>
                <a:srgbClr val="5F7D9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F7D9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Khaled Charaabi</a:t>
            </a:r>
            <a:endParaRPr sz="1600">
              <a:solidFill>
                <a:srgbClr val="5F7D9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F7D9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Abir Lakhal</a:t>
            </a:r>
            <a:endParaRPr sz="1600">
              <a:solidFill>
                <a:srgbClr val="5F7D9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5F7D9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Fares Khechana.</a:t>
            </a:r>
            <a:endParaRPr>
              <a:solidFill>
                <a:srgbClr val="5F7D9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325" y="0"/>
            <a:ext cx="1867675" cy="83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subTitle"/>
          </p:nvPr>
        </p:nvSpPr>
        <p:spPr>
          <a:xfrm>
            <a:off x="677125" y="846375"/>
            <a:ext cx="81768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Réduit le surajustement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 Améliore la précision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Réduit le temps d’entraînement (Training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52"/>
          <p:cNvGraphicFramePr/>
          <p:nvPr/>
        </p:nvGraphicFramePr>
        <p:xfrm>
          <a:off x="965500" y="252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{261F7540-57D0-436C-BD68-C9747DF750D3}</a:tableStyleId>
              </a:tblPr>
              <a:tblGrid>
                <a:gridCol w="3567400"/>
                <a:gridCol w="3671600"/>
              </a:tblGrid>
              <a:tr h="44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méthodes proposés par l’article </a:t>
                      </a:r>
                      <a:endParaRPr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amélioration </a:t>
                      </a:r>
                      <a:endParaRPr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91425" marB="91425" marR="91425" marL="91425"/>
                </a:tc>
              </a:tr>
              <a:tr h="5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</a:t>
                      </a: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SFS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-SBS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-SFFS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-SFBS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-Sélection par corrélation de Pearson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chemeClr val="lt1"/>
                          </a:highlight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-Manipulation des données:fonction get_dummies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idx="1" type="subTitle"/>
          </p:nvPr>
        </p:nvSpPr>
        <p:spPr>
          <a:xfrm>
            <a:off x="671300" y="1180175"/>
            <a:ext cx="79881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NORMALISATION: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 sz="1600"/>
              <a:t>MinMaxScaler: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02124"/>
                </a:solidFill>
                <a:highlight>
                  <a:srgbClr val="FFFFFF"/>
                </a:highlight>
              </a:rPr>
              <a:t>Transformer les caractéristiques en mettant chaque caractéristique à l'échelle d'une plage donnée.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solidFill>
                  <a:srgbClr val="202124"/>
                </a:solidFill>
                <a:highlight>
                  <a:srgbClr val="FFFFFF"/>
                </a:highlight>
              </a:rPr>
              <a:t>Cet estimateur met à l'échelle et traduit chaque caractéristique individuellement de manière à ce qu'elle se trouve dans la plage donnée sur l'ensemble de formation, par exemple entre zéro et un.</a:t>
            </a:r>
            <a:r>
              <a:rPr lang="fr" sz="1600"/>
              <a:t> </a:t>
            </a:r>
            <a:endParaRPr sz="1600"/>
          </a:p>
        </p:txBody>
      </p:sp>
      <p:sp>
        <p:nvSpPr>
          <p:cNvPr id="304" name="Google Shape;304;p53"/>
          <p:cNvSpPr txBox="1"/>
          <p:nvPr/>
        </p:nvSpPr>
        <p:spPr>
          <a:xfrm>
            <a:off x="1966250" y="247425"/>
            <a:ext cx="6536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b="1" lang="fr" sz="17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I.	transformation de données  :</a:t>
            </a:r>
            <a:endParaRPr b="1" sz="1700">
              <a:solidFill>
                <a:srgbClr val="039BE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/>
        </p:nvSpPr>
        <p:spPr>
          <a:xfrm>
            <a:off x="819000" y="750350"/>
            <a:ext cx="790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V.	Réduction de dimensionnalité :</a:t>
            </a:r>
            <a:endParaRPr b="1" sz="1700">
              <a:solidFill>
                <a:srgbClr val="039BE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-→ On a appliqué l’ACP (</a:t>
            </a:r>
            <a:r>
              <a:rPr lang="fr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Analyse en composantes principales</a:t>
            </a:r>
            <a:r>
              <a:rPr lang="fr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fr" sz="1600">
                <a:latin typeface="Source Sans Pro"/>
                <a:ea typeface="Source Sans Pro"/>
                <a:cs typeface="Source Sans Pro"/>
                <a:sym typeface="Source Sans Pro"/>
              </a:rPr>
              <a:t>-principe de l’ACP: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L’ACP consiste à remplacer une famille de variables par de nouvelles variables de</a:t>
            </a:r>
            <a:endParaRPr sz="16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variance maximale, non corrélées deux à deux et qui sont des combinaisons linéaires des</a:t>
            </a:r>
            <a:endParaRPr sz="1600"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variables d’origine.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315" name="Google Shape;315;p55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Travail effectué    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    et                         Résultats Obtenus 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247300" y="219675"/>
            <a:ext cx="39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Pearson:</a:t>
            </a:r>
            <a:endParaRPr/>
          </a:p>
        </p:txBody>
      </p:sp>
      <p:sp>
        <p:nvSpPr>
          <p:cNvPr id="321" name="Google Shape;321;p56"/>
          <p:cNvSpPr txBox="1"/>
          <p:nvPr/>
        </p:nvSpPr>
        <p:spPr>
          <a:xfrm>
            <a:off x="546800" y="1044725"/>
            <a:ext cx="82698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Une corrélation est une relation qu’il y a entre différentes variables. Il est important d’identifier les interdépendances entre variables avant l’élaboration du modèle. Car cela peut vous guider dans le choix du modèle . Voici ce que cette </a:t>
            </a: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</a:t>
            </a: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donné</a:t>
            </a: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avec nos 6 </a:t>
            </a: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modèles</a:t>
            </a:r>
            <a:r>
              <a:rPr lang="fr" sz="1350">
                <a:solidFill>
                  <a:srgbClr val="1E1E1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50">
              <a:solidFill>
                <a:srgbClr val="1E1E1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22" name="Google Shape;322;p56"/>
          <p:cNvGraphicFramePr/>
          <p:nvPr/>
        </p:nvGraphicFramePr>
        <p:xfrm>
          <a:off x="2415900" y="229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078050"/>
                <a:gridCol w="1078050"/>
                <a:gridCol w="1078050"/>
                <a:gridCol w="1078050"/>
              </a:tblGrid>
              <a:tr h="1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 score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 score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SVM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0.74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0.73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0.73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0.90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0.49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0.72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437100" y="2023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SFS</a:t>
            </a:r>
            <a:r>
              <a:rPr lang="fr"/>
              <a:t> :</a:t>
            </a:r>
            <a:endParaRPr/>
          </a:p>
        </p:txBody>
      </p:sp>
      <p:sp>
        <p:nvSpPr>
          <p:cNvPr id="328" name="Google Shape;328;p57"/>
          <p:cNvSpPr txBox="1"/>
          <p:nvPr/>
        </p:nvSpPr>
        <p:spPr>
          <a:xfrm>
            <a:off x="437100" y="897550"/>
            <a:ext cx="8269800" cy="27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“Sequential Feature Selector“</a:t>
            </a: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trouve le meilleur sous-ensemble de </a:t>
            </a: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 ajoutant une </a:t>
            </a: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caractéristique </a:t>
            </a: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qui améliore le mieux le modèle à chaque itération.</a:t>
            </a:r>
            <a:endParaRPr sz="1350">
              <a:solidFill>
                <a:srgbClr val="32485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mesure à utiliser pour évaluer le classificateur: Precision(Accuracy)/score(roc_auc).</a:t>
            </a:r>
            <a:endParaRPr sz="1350">
              <a:solidFill>
                <a:srgbClr val="32485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2485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29" name="Google Shape;329;p57"/>
          <p:cNvGraphicFramePr/>
          <p:nvPr/>
        </p:nvGraphicFramePr>
        <p:xfrm>
          <a:off x="1937950" y="2065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021425"/>
                <a:gridCol w="1538400"/>
                <a:gridCol w="1488775"/>
                <a:gridCol w="14377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8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0.9494929006085193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0.7723615712257453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0.7723615712257453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regression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0.7943204868154158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0.8069096071935636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0" name="Google Shape;330;p57"/>
          <p:cNvSpPr txBox="1"/>
          <p:nvPr/>
        </p:nvSpPr>
        <p:spPr>
          <a:xfrm>
            <a:off x="633775" y="1703550"/>
            <a:ext cx="56166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"/>
                <a:ea typeface="Source Sans Pro"/>
                <a:cs typeface="Source Sans Pro"/>
                <a:sym typeface="Source Sans Pro"/>
              </a:rPr>
              <a:t>SFS (AUC)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58"/>
          <p:cNvGraphicFramePr/>
          <p:nvPr/>
        </p:nvGraphicFramePr>
        <p:xfrm>
          <a:off x="2902450" y="90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001625"/>
                <a:gridCol w="1001625"/>
                <a:gridCol w="1118550"/>
                <a:gridCol w="1509875"/>
              </a:tblGrid>
              <a:tr h="3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5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1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6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0.9466531440162271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0.7742546142924751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0.7665314401622718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regression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0.7943204868154158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0.8069096071935636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0.718052738336714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6" name="Google Shape;336;p58"/>
          <p:cNvSpPr txBox="1"/>
          <p:nvPr/>
        </p:nvSpPr>
        <p:spPr>
          <a:xfrm>
            <a:off x="1114125" y="816825"/>
            <a:ext cx="1402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"/>
                <a:ea typeface="Source Sans Pro"/>
                <a:cs typeface="Source Sans Pro"/>
                <a:sym typeface="Source Sans Pro"/>
              </a:rPr>
              <a:t>SFS(Accuracy):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>
            <p:ph type="title"/>
          </p:nvPr>
        </p:nvSpPr>
        <p:spPr>
          <a:xfrm>
            <a:off x="486625" y="210975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SBS</a:t>
            </a:r>
            <a:r>
              <a:rPr lang="fr"/>
              <a:t>:</a:t>
            </a:r>
            <a:endParaRPr/>
          </a:p>
        </p:txBody>
      </p:sp>
      <p:sp>
        <p:nvSpPr>
          <p:cNvPr id="342" name="Google Shape;342;p59"/>
          <p:cNvSpPr txBox="1"/>
          <p:nvPr/>
        </p:nvSpPr>
        <p:spPr>
          <a:xfrm>
            <a:off x="437100" y="1112700"/>
            <a:ext cx="82698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SBS (</a:t>
            </a:r>
            <a:r>
              <a:rPr lang="fr"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Sequential Backward Selection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)est le contraire de SFS. SBS commence avec toutes les 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et supprime la 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caractéristique</a:t>
            </a:r>
            <a:r>
              <a:rPr lang="fr" sz="1350">
                <a:solidFill>
                  <a:srgbClr val="21252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qui a le moins d’importance pour le modèle à chaque itération.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1709250" y="19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431375"/>
                <a:gridCol w="1431375"/>
                <a:gridCol w="1431375"/>
                <a:gridCol w="1431375"/>
              </a:tblGrid>
              <a:tr h="2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0.79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0.8078561287269286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0.949290060851927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0.7723615712257453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0.7723615712257453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regression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0.7945233265720081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0.8078561287269286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0.8078561287269286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0.718052738336714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44" name="Google Shape;344;p59"/>
          <p:cNvSpPr txBox="1"/>
          <p:nvPr/>
        </p:nvSpPr>
        <p:spPr>
          <a:xfrm>
            <a:off x="486625" y="1917350"/>
            <a:ext cx="9567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SBS (AUC)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60"/>
          <p:cNvGraphicFramePr/>
          <p:nvPr/>
        </p:nvGraphicFramePr>
        <p:xfrm>
          <a:off x="2336800" y="7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432800"/>
                <a:gridCol w="1432800"/>
                <a:gridCol w="1432800"/>
                <a:gridCol w="1571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0.79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0.9501014198782961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0.780407004259347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0.780407004259347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regression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0.7945233265720081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0.8078561287269286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0.8078561287269286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0.718052738336714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0.7425461429247515</a:t>
                      </a:r>
                      <a:endParaRPr sz="1100"/>
                    </a:p>
                    <a:p>
                      <a:pPr indent="0" lvl="0" marL="0" rtl="0" algn="r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303F9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50" name="Google Shape;350;p60"/>
          <p:cNvSpPr txBox="1"/>
          <p:nvPr/>
        </p:nvSpPr>
        <p:spPr>
          <a:xfrm>
            <a:off x="998200" y="758525"/>
            <a:ext cx="1424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SBS(Accuracy)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405975" y="181125"/>
            <a:ext cx="2968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SFFS</a:t>
            </a:r>
            <a:r>
              <a:rPr lang="fr"/>
              <a:t> :</a:t>
            </a:r>
            <a:endParaRPr/>
          </a:p>
        </p:txBody>
      </p:sp>
      <p:sp>
        <p:nvSpPr>
          <p:cNvPr id="356" name="Google Shape;356;p61"/>
          <p:cNvSpPr txBox="1"/>
          <p:nvPr/>
        </p:nvSpPr>
        <p:spPr>
          <a:xfrm>
            <a:off x="437100" y="952275"/>
            <a:ext cx="82698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 sélection directe séquentielle flottante (SFFS) démarre à partir de l’ensemble vide. Après chaque pas en avant, SFFS effectue des pas en arrière tant que la fonction objective augmente.</a:t>
            </a:r>
            <a:endParaRPr sz="135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7" name="Google Shape;357;p61"/>
          <p:cNvGraphicFramePr/>
          <p:nvPr/>
        </p:nvGraphicFramePr>
        <p:xfrm>
          <a:off x="1706400" y="17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424875"/>
                <a:gridCol w="1424875"/>
                <a:gridCol w="1424875"/>
                <a:gridCol w="1424875"/>
              </a:tblGrid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0.80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SVM(rbf)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 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0.9486815415821501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0.7756743965925225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0.7756743965925225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régression</a:t>
                      </a:r>
                      <a:r>
                        <a:rPr lang="fr" sz="1100"/>
                        <a:t>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0.7943204868154158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0.90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58" name="Google Shape;358;p61"/>
          <p:cNvSpPr txBox="1"/>
          <p:nvPr/>
        </p:nvSpPr>
        <p:spPr>
          <a:xfrm>
            <a:off x="405975" y="1745675"/>
            <a:ext cx="1304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SFFS(Auc)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Plan:</a:t>
            </a:r>
            <a:endParaRPr/>
          </a:p>
        </p:txBody>
      </p:sp>
      <p:sp>
        <p:nvSpPr>
          <p:cNvPr id="238" name="Google Shape;238;p44"/>
          <p:cNvSpPr txBox="1"/>
          <p:nvPr>
            <p:ph idx="2" type="title"/>
          </p:nvPr>
        </p:nvSpPr>
        <p:spPr>
          <a:xfrm>
            <a:off x="876525" y="12981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39" name="Google Shape;239;p44"/>
          <p:cNvSpPr txBox="1"/>
          <p:nvPr>
            <p:ph idx="1" type="subTitle"/>
          </p:nvPr>
        </p:nvSpPr>
        <p:spPr>
          <a:xfrm>
            <a:off x="2047875" y="1232350"/>
            <a:ext cx="25242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Introduction problématique étudiée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40" name="Google Shape;240;p44"/>
          <p:cNvSpPr txBox="1"/>
          <p:nvPr>
            <p:ph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241" name="Google Shape;241;p44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Travail effectué et </a:t>
            </a:r>
            <a:r>
              <a:rPr b="1" lang="fr" sz="2000"/>
              <a:t>Résultats Obtenues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4"/>
          <p:cNvSpPr txBox="1"/>
          <p:nvPr>
            <p:ph idx="7" type="title"/>
          </p:nvPr>
        </p:nvSpPr>
        <p:spPr>
          <a:xfrm>
            <a:off x="935550" y="2395213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243" name="Google Shape;243;p44"/>
          <p:cNvSpPr txBox="1"/>
          <p:nvPr>
            <p:ph idx="8" type="subTitle"/>
          </p:nvPr>
        </p:nvSpPr>
        <p:spPr>
          <a:xfrm>
            <a:off x="2106900" y="2329463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Préparation des données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 txBox="1"/>
          <p:nvPr>
            <p:ph idx="14" type="subTitle"/>
          </p:nvPr>
        </p:nvSpPr>
        <p:spPr>
          <a:xfrm>
            <a:off x="59910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4"/>
          <p:cNvSpPr/>
          <p:nvPr/>
        </p:nvSpPr>
        <p:spPr>
          <a:xfrm>
            <a:off x="1943100" y="12981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4"/>
          <p:cNvSpPr/>
          <p:nvPr/>
        </p:nvSpPr>
        <p:spPr>
          <a:xfrm>
            <a:off x="1943100" y="3534502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4"/>
          <p:cNvSpPr/>
          <p:nvPr/>
        </p:nvSpPr>
        <p:spPr>
          <a:xfrm>
            <a:off x="2002125" y="2395239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4"/>
          <p:cNvSpPr txBox="1"/>
          <p:nvPr>
            <p:ph idx="13" type="title"/>
          </p:nvPr>
        </p:nvSpPr>
        <p:spPr>
          <a:xfrm>
            <a:off x="4819725" y="133095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249" name="Google Shape;249;p44"/>
          <p:cNvSpPr txBox="1"/>
          <p:nvPr>
            <p:ph idx="14" type="subTitle"/>
          </p:nvPr>
        </p:nvSpPr>
        <p:spPr>
          <a:xfrm>
            <a:off x="5991075" y="126520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Perspectives sur le travail effectué</a:t>
            </a:r>
            <a:endParaRPr b="1" sz="2000"/>
          </a:p>
        </p:txBody>
      </p:sp>
      <p:sp>
        <p:nvSpPr>
          <p:cNvPr id="250" name="Google Shape;250;p44"/>
          <p:cNvSpPr/>
          <p:nvPr/>
        </p:nvSpPr>
        <p:spPr>
          <a:xfrm>
            <a:off x="5886300" y="133097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 txBox="1"/>
          <p:nvPr>
            <p:ph idx="13" type="title"/>
          </p:nvPr>
        </p:nvSpPr>
        <p:spPr>
          <a:xfrm>
            <a:off x="4819725" y="2432700"/>
            <a:ext cx="9237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</a:t>
            </a:r>
            <a:endParaRPr/>
          </a:p>
        </p:txBody>
      </p:sp>
      <p:sp>
        <p:nvSpPr>
          <p:cNvPr id="252" name="Google Shape;252;p44"/>
          <p:cNvSpPr txBox="1"/>
          <p:nvPr>
            <p:ph idx="14" type="subTitle"/>
          </p:nvPr>
        </p:nvSpPr>
        <p:spPr>
          <a:xfrm>
            <a:off x="5991075" y="23669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Apports académiques</a:t>
            </a:r>
            <a:endParaRPr/>
          </a:p>
        </p:txBody>
      </p:sp>
      <p:sp>
        <p:nvSpPr>
          <p:cNvPr id="253" name="Google Shape;253;p44"/>
          <p:cNvSpPr/>
          <p:nvPr/>
        </p:nvSpPr>
        <p:spPr>
          <a:xfrm>
            <a:off x="5886300" y="24327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62"/>
          <p:cNvGraphicFramePr/>
          <p:nvPr/>
        </p:nvGraphicFramePr>
        <p:xfrm>
          <a:off x="2429725" y="6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018325"/>
                <a:gridCol w="1504150"/>
                <a:gridCol w="1494800"/>
                <a:gridCol w="1597575"/>
              </a:tblGrid>
              <a:tr h="27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0.80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(rbfl)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0.7714150496923805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0.7714150496923805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régression logistique(l1 penalty)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0.7949290060851927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0.8069096071935636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0.8069096071935636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0.90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64" name="Google Shape;364;p62"/>
          <p:cNvSpPr txBox="1"/>
          <p:nvPr/>
        </p:nvSpPr>
        <p:spPr>
          <a:xfrm>
            <a:off x="849625" y="788550"/>
            <a:ext cx="15801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SFFS(Accuracy)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354025" y="163800"/>
            <a:ext cx="3638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SBFS</a:t>
            </a:r>
            <a:r>
              <a:rPr lang="fr"/>
              <a:t>:</a:t>
            </a:r>
            <a:endParaRPr/>
          </a:p>
        </p:txBody>
      </p:sp>
      <p:sp>
        <p:nvSpPr>
          <p:cNvPr id="370" name="Google Shape;370;p63"/>
          <p:cNvSpPr txBox="1"/>
          <p:nvPr/>
        </p:nvSpPr>
        <p:spPr>
          <a:xfrm>
            <a:off x="402450" y="960900"/>
            <a:ext cx="82698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32485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La sélection séquentielle flottante vers l’arrière (SFBS) commence à partir de l’ensemble complet.</a:t>
            </a:r>
            <a:endParaRPr sz="135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71" name="Google Shape;371;p63"/>
          <p:cNvGraphicFramePr/>
          <p:nvPr/>
        </p:nvGraphicFramePr>
        <p:xfrm>
          <a:off x="1762975" y="14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0.80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0.70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0.9466531440162271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0.7756743965925225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0.7756743965925225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regression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0.7949290060851927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0.90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72" name="Google Shape;372;p63"/>
          <p:cNvSpPr txBox="1"/>
          <p:nvPr/>
        </p:nvSpPr>
        <p:spPr>
          <a:xfrm>
            <a:off x="550675" y="1311675"/>
            <a:ext cx="12123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SBFS(Auc)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Google Shape;377;p64"/>
          <p:cNvGraphicFramePr/>
          <p:nvPr/>
        </p:nvGraphicFramePr>
        <p:xfrm>
          <a:off x="2784775" y="85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KNN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0.80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0.81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E599"/>
                          </a:highlight>
                        </a:rPr>
                        <a:t>0.8054898248935163</a:t>
                      </a:r>
                      <a:endParaRPr sz="1050"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SVM(rbf)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0.8017037387600567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0.7845841784989858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0.8035967818267865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303F9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0.8035967818267865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0.9498985801217038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0.77520113582584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0.77520113582584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regression logistique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0.7949290060851927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0.8064363464268812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0.90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0.7425461429247515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78" name="Google Shape;378;p64"/>
          <p:cNvSpPr txBox="1"/>
          <p:nvPr/>
        </p:nvSpPr>
        <p:spPr>
          <a:xfrm>
            <a:off x="971575" y="749291"/>
            <a:ext cx="1614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SBFS(Accuracy)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414650" y="267725"/>
            <a:ext cx="4005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Dummies</a:t>
            </a:r>
            <a:r>
              <a:rPr lang="fr"/>
              <a:t>:</a:t>
            </a:r>
            <a:endParaRPr/>
          </a:p>
        </p:txBody>
      </p:sp>
      <p:graphicFrame>
        <p:nvGraphicFramePr>
          <p:cNvPr id="384" name="Google Shape;384;p65"/>
          <p:cNvGraphicFramePr/>
          <p:nvPr/>
        </p:nvGraphicFramePr>
        <p:xfrm>
          <a:off x="1659100" y="179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{FFA9ED89-E5C5-44F3-8861-73326AD6F1EC}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algorithme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training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score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KNN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0.78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SVM(Gaussian Kernel)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CART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/>
                        <a:t> 0.78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/>
                        <a:t>  0.79</a:t>
                      </a:r>
                      <a:endParaRPr sz="105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/>
                        <a:t>Accuracy score : 0.80</a:t>
                      </a:r>
                      <a:endParaRPr sz="10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/>
                        <a:t>ROC-AUC score : 0.67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highlight>
                            <a:srgbClr val="FFE599"/>
                          </a:highlight>
                        </a:rPr>
                        <a:t>régression logistique</a:t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chemeClr val="dk1"/>
                          </a:solidFill>
                          <a:highlight>
                            <a:srgbClr val="FFE599"/>
                          </a:highlight>
                        </a:rPr>
                        <a:t>0.8006085192697768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chemeClr val="dk1"/>
                          </a:solidFill>
                          <a:highlight>
                            <a:srgbClr val="FFE599"/>
                          </a:highlight>
                        </a:rPr>
                        <a:t>0.8064363464268812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50">
                          <a:solidFill>
                            <a:schemeClr val="dk1"/>
                          </a:solidFill>
                          <a:highlight>
                            <a:srgbClr val="FFE599"/>
                          </a:highlight>
                        </a:rPr>
                        <a:t>0.8102224325603408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E599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E599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Naive Bayes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0.73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85" name="Google Shape;385;p65"/>
          <p:cNvSpPr txBox="1"/>
          <p:nvPr/>
        </p:nvSpPr>
        <p:spPr>
          <a:xfrm>
            <a:off x="604325" y="929925"/>
            <a:ext cx="73995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Sans Pro"/>
                <a:ea typeface="Source Sans Pro"/>
                <a:cs typeface="Source Sans Pro"/>
                <a:sym typeface="Source Sans Pro"/>
              </a:rPr>
              <a:t>est utilisé pour la manipulation des données. Elle convertit les données catégorielles en variables factices ou en variables indicatrices.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391" name="Google Shape;391;p66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Perspectives sur le travail effectué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/>
        </p:nvSpPr>
        <p:spPr>
          <a:xfrm>
            <a:off x="1176600" y="858375"/>
            <a:ext cx="76026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Basé sur l’expérience, le résultat montre que l’algorithme  KNN fonctionne bien avec le </a:t>
            </a: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modèle</a:t>
            </a: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 SBS  par rapport aux autres avec la précision de l’entraînement 0.81 et des tests 0.80 et un score </a:t>
            </a: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général</a:t>
            </a: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égale</a:t>
            </a:r>
            <a:r>
              <a:rPr lang="fr" sz="1900">
                <a:latin typeface="Montserrat"/>
                <a:ea typeface="Montserrat"/>
                <a:cs typeface="Montserrat"/>
                <a:sym typeface="Montserrat"/>
              </a:rPr>
              <a:t> à 0.81.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8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</a:t>
            </a:r>
            <a:endParaRPr/>
          </a:p>
        </p:txBody>
      </p:sp>
      <p:sp>
        <p:nvSpPr>
          <p:cNvPr id="402" name="Google Shape;402;p68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Apports académiques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/>
        </p:nvSpPr>
        <p:spPr>
          <a:xfrm>
            <a:off x="1078050" y="1290150"/>
            <a:ext cx="6987900" cy="2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Ce projet a été très enrichissant pour nous, car il nous a permis </a:t>
            </a:r>
            <a:r>
              <a:rPr lang="fr" sz="1500">
                <a:latin typeface="Montserrat"/>
                <a:ea typeface="Montserrat"/>
                <a:cs typeface="Montserrat"/>
                <a:sym typeface="Montserrat"/>
              </a:rPr>
              <a:t>de découvrir le domaine de l’analyse </a:t>
            </a:r>
            <a:r>
              <a:rPr lang="fr" sz="1500">
                <a:latin typeface="Montserrat"/>
                <a:ea typeface="Montserrat"/>
                <a:cs typeface="Montserrat"/>
                <a:sym typeface="Montserrat"/>
              </a:rPr>
              <a:t>décisive</a:t>
            </a:r>
            <a:r>
              <a:rPr lang="fr" sz="1500">
                <a:latin typeface="Montserrat"/>
                <a:ea typeface="Montserrat"/>
                <a:cs typeface="Montserrat"/>
                <a:sym typeface="Montserrat"/>
              </a:rPr>
              <a:t> , ses acteurs et ses contraintes</a:t>
            </a:r>
            <a:r>
              <a:rPr lang="fr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Il nous a permis de participer concrètement à ses enjeux au travers une </a:t>
            </a:r>
            <a:r>
              <a:rPr lang="fr" sz="1500">
                <a:latin typeface="Montserrat"/>
                <a:ea typeface="Montserrat"/>
                <a:cs typeface="Montserrat"/>
                <a:sym typeface="Montserrat"/>
              </a:rPr>
              <a:t>missions </a:t>
            </a:r>
            <a:r>
              <a:rPr lang="fr" sz="1500">
                <a:latin typeface="Montserrat"/>
                <a:ea typeface="Montserrat"/>
                <a:cs typeface="Montserrat"/>
                <a:sym typeface="Montserrat"/>
              </a:rPr>
              <a:t>réaliste et nous avons ainsi pu mettre en pratique tout ce que nous avons </a:t>
            </a:r>
            <a:r>
              <a:rPr lang="fr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appris en classe et </a:t>
            </a:r>
            <a:r>
              <a:rPr lang="fr" sz="1500">
                <a:latin typeface="Montserrat"/>
                <a:ea typeface="Montserrat"/>
                <a:cs typeface="Montserrat"/>
                <a:sym typeface="Montserrat"/>
              </a:rPr>
              <a:t>comprendre l’importance</a:t>
            </a: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 la data science dans le domaine du marketing et du business</a:t>
            </a:r>
            <a:r>
              <a:rPr lang="fr" sz="15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59" name="Google Shape;259;p45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Introduction et p</a:t>
            </a:r>
            <a:r>
              <a:rPr b="1" lang="fr" sz="3700"/>
              <a:t>roblématique étudiée</a:t>
            </a:r>
            <a:endParaRPr b="1" sz="3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/>
          <p:nvPr/>
        </p:nvSpPr>
        <p:spPr>
          <a:xfrm rot="5400000">
            <a:off x="1405838" y="-77883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787000" y="1024300"/>
            <a:ext cx="76818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terme « churn », très utilisé en marketing, désigne une tendance à la baisse de la clientèle. Cette notion, aussi connue en français sous le terme « d’attrition », permet d’analyser la fidélité d’une clientèle et l’impact d’actions marketing sur celle-ci.</a:t>
            </a:r>
            <a:endParaRPr sz="17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prévoyant le taux de désabonnement des clients, les entreprises peuvent immédiatement prendre des mesures.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prédiction peut être effectuée en analysant les données des clients à l'aide de techniques d'exploration.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187050" y="844650"/>
            <a:ext cx="840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 propose dans notre projet une prédiction du taux de désabo</a:t>
            </a: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nement des clients en utilisant: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1" name="Google Shape;271;p47"/>
          <p:cNvGraphicFramePr/>
          <p:nvPr/>
        </p:nvGraphicFramePr>
        <p:xfrm>
          <a:off x="2065300" y="15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{261F7540-57D0-436C-BD68-C9747DF750D3}</a:tableStyleId>
              </a:tblPr>
              <a:tblGrid>
                <a:gridCol w="2638075"/>
                <a:gridCol w="2697125"/>
              </a:tblGrid>
              <a:tr h="54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Algorithmes</a:t>
                      </a:r>
                      <a:endParaRPr b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7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Méthodes</a:t>
                      </a:r>
                      <a:r>
                        <a:rPr b="1" lang="fr" sz="17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sélection de caractéristiques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1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KNN.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-CART.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-SVM.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-Régression logistique.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-Naive Bayes.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-Random Forest.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SFS.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-SBS.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-SFFS.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-SFBS.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-Sélection par corrélation de Pearson.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-Manipulation des données:fonction get_dummies.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2343300" y="2406625"/>
            <a:ext cx="5486100" cy="1098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400"/>
              <a:t>Préparation </a:t>
            </a:r>
            <a:r>
              <a:rPr b="1" lang="fr" sz="3700"/>
              <a:t>des </a:t>
            </a:r>
            <a:r>
              <a:rPr b="1" lang="fr" sz="3400"/>
              <a:t>données</a:t>
            </a:r>
            <a:endParaRPr b="1" sz="3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618900" y="855025"/>
            <a:ext cx="790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400"/>
              </a:spcBef>
              <a:spcAft>
                <a:spcPts val="0"/>
              </a:spcAft>
              <a:buClr>
                <a:srgbClr val="039BE5"/>
              </a:buClr>
              <a:buSzPts val="2000"/>
              <a:buFont typeface="Montserrat"/>
              <a:buAutoNum type="romanUcPeriod"/>
            </a:pPr>
            <a:r>
              <a:rPr b="1" lang="fr" sz="20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Compréhension des données :</a:t>
            </a:r>
            <a:endParaRPr b="1" sz="2000">
              <a:solidFill>
                <a:srgbClr val="039BE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-Importation et visualisation de la dataset.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(dataset : 22 caractères ,7043 valeurs)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sur l’existence des valeurs nulles ou bien manquantes.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 des valeurs nulles 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-Représentation de quelques caractères.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/>
        </p:nvSpPr>
        <p:spPr>
          <a:xfrm>
            <a:off x="1237800" y="370800"/>
            <a:ext cx="7906200" cy="4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II.	Nettoyage </a:t>
            </a:r>
            <a:r>
              <a:rPr b="1" lang="fr" sz="20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des données:</a:t>
            </a:r>
            <a:endParaRPr b="1" sz="2000">
              <a:solidFill>
                <a:srgbClr val="039BE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-Imputation en cas de valeurs manquantes ou nulles.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→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Absence de valeurs manquantes ⇒ Nous n’avons pas effectué une imputation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conversion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 numérique de 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tous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 les 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caractères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 pour faciliter le traitement des algorithmes </a:t>
            </a: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On a converti des colonnes comme “Partner”, ”Monthly Charges”, ”Contract”, etc..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-Remplacer les cases vides (espace) par des valeurs nulles.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L’une des valeurs de la colonne “Total Charges” est un espace.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/>
        </p:nvSpPr>
        <p:spPr>
          <a:xfrm>
            <a:off x="989150" y="514350"/>
            <a:ext cx="790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39BE5"/>
                </a:solidFill>
                <a:latin typeface="Montserrat"/>
                <a:ea typeface="Montserrat"/>
                <a:cs typeface="Montserrat"/>
                <a:sym typeface="Montserrat"/>
              </a:rPr>
              <a:t>III.	Feature selection :</a:t>
            </a:r>
            <a:endParaRPr b="1" sz="2000">
              <a:solidFill>
                <a:srgbClr val="039BE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Feature Selection est un processus dans lequel vous sélectionnez automatiquement les caractéristiques de nos données qui contribuent le plus à la variable de prédiction ou à la sortie qui nous intéresse.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Minimiser </a:t>
            </a:r>
            <a:r>
              <a:rPr lang="fr" sz="1700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perte d'information venant de la suppression de toutes les autres variables.</a:t>
            </a:r>
            <a:endParaRPr sz="1700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