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Roboto Thin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Didact Gothic"/>
      <p:regular r:id="rId32"/>
    </p:embeddedFont>
    <p:embeddedFont>
      <p:font typeface="Maven Pro"/>
      <p:regular r:id="rId33"/>
      <p:bold r:id="rId34"/>
    </p:embeddedFont>
    <p:embeddedFont>
      <p:font typeface="Roboto Mono Thin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  <p:embeddedFont>
      <p:font typeface="Bree Serif"/>
      <p:regular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6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font" Target="fonts/RobotoBlack-bold.fntdata"/><Relationship Id="rId44" Type="http://schemas.openxmlformats.org/officeDocument/2006/relationships/font" Target="fonts/OpenSans-regular.fntdata"/><Relationship Id="rId21" Type="http://schemas.openxmlformats.org/officeDocument/2006/relationships/slide" Target="slides/slide17.xml"/><Relationship Id="rId43" Type="http://schemas.openxmlformats.org/officeDocument/2006/relationships/font" Target="fonts/BreeSerif-regular.fntdata"/><Relationship Id="rId24" Type="http://schemas.openxmlformats.org/officeDocument/2006/relationships/font" Target="fonts/RobotoThin-regular.fntdata"/><Relationship Id="rId46" Type="http://schemas.openxmlformats.org/officeDocument/2006/relationships/font" Target="fonts/OpenSans-italic.fntdata"/><Relationship Id="rId23" Type="http://schemas.openxmlformats.org/officeDocument/2006/relationships/font" Target="fonts/RobotoBlack-boldItalic.fntdata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Thin-italic.fntdata"/><Relationship Id="rId25" Type="http://schemas.openxmlformats.org/officeDocument/2006/relationships/font" Target="fonts/RobotoThin-bold.fntdata"/><Relationship Id="rId47" Type="http://schemas.openxmlformats.org/officeDocument/2006/relationships/font" Target="fonts/OpenSans-boldItalic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Th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MavenPro-regular.fntdata"/><Relationship Id="rId10" Type="http://schemas.openxmlformats.org/officeDocument/2006/relationships/slide" Target="slides/slide6.xml"/><Relationship Id="rId32" Type="http://schemas.openxmlformats.org/officeDocument/2006/relationships/font" Target="fonts/DidactGothic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Thin-regular.fntdata"/><Relationship Id="rId12" Type="http://schemas.openxmlformats.org/officeDocument/2006/relationships/slide" Target="slides/slide8.xml"/><Relationship Id="rId34" Type="http://schemas.openxmlformats.org/officeDocument/2006/relationships/font" Target="fonts/MavenPro-bold.fntdata"/><Relationship Id="rId15" Type="http://schemas.openxmlformats.org/officeDocument/2006/relationships/slide" Target="slides/slide11.xml"/><Relationship Id="rId37" Type="http://schemas.openxmlformats.org/officeDocument/2006/relationships/font" Target="fonts/RobotoMonoThin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Thin-bold.fntdata"/><Relationship Id="rId17" Type="http://schemas.openxmlformats.org/officeDocument/2006/relationships/slide" Target="slides/slide13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2.xml"/><Relationship Id="rId38" Type="http://schemas.openxmlformats.org/officeDocument/2006/relationships/font" Target="fonts/RobotoMonoTh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34af8980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534af8980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534af8980b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534af8980b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5205a2b44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5205a2b44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534af8980b_2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534af8980b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5205a2b441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5205a2b44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205a2b44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205a2b44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5205a2b441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5205a2b441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205a2b4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205a2b4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205a2b4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5205a2b4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205a2b44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5205a2b44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205a2b44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205a2b44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53c3dcd2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53c3dcd2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34af8980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34af8980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4430050" y="1321168"/>
            <a:ext cx="31296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accent1"/>
                </a:solidFill>
              </a:rPr>
              <a:t>THIRD DINOMITE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4619050" y="3154375"/>
            <a:ext cx="40461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Présenté par:</a:t>
            </a:r>
            <a:endParaRPr sz="14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 Nada Bouyahya </a:t>
            </a:r>
            <a:endParaRPr sz="1400"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8577325" y="4816475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01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4591600" y="3760975"/>
            <a:ext cx="3948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Encadré </a:t>
            </a:r>
            <a:r>
              <a:rPr lang="es" sz="14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par: </a:t>
            </a:r>
            <a:endParaRPr sz="1400">
              <a:solidFill>
                <a:schemeClr val="l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M. Soklabi Abdelatif et M. Liahimdi Azzedine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Diagramme de cas d’utilisation (admin)</a:t>
            </a:r>
            <a:endParaRPr/>
          </a:p>
        </p:txBody>
      </p:sp>
      <p:cxnSp>
        <p:nvCxnSpPr>
          <p:cNvPr id="498" name="Google Shape;498;p2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7"/>
          <p:cNvSpPr txBox="1"/>
          <p:nvPr/>
        </p:nvSpPr>
        <p:spPr>
          <a:xfrm>
            <a:off x="8474700" y="4687350"/>
            <a:ext cx="6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EFFC1"/>
                </a:solidFill>
                <a:latin typeface="Roboto Light"/>
                <a:ea typeface="Roboto Light"/>
                <a:cs typeface="Roboto Light"/>
                <a:sym typeface="Roboto Light"/>
              </a:rPr>
              <a:t>13</a:t>
            </a:r>
            <a:endParaRPr>
              <a:solidFill>
                <a:srgbClr val="1EFFC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00" name="Google Shape;5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325" y="1760175"/>
            <a:ext cx="34194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8"/>
          <p:cNvSpPr txBox="1"/>
          <p:nvPr>
            <p:ph idx="6" type="ctrTitle"/>
          </p:nvPr>
        </p:nvSpPr>
        <p:spPr>
          <a:xfrm>
            <a:off x="311700" y="1587550"/>
            <a:ext cx="3861000" cy="1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odèle de données</a:t>
            </a:r>
            <a:endParaRPr/>
          </a:p>
        </p:txBody>
      </p:sp>
      <p:cxnSp>
        <p:nvCxnSpPr>
          <p:cNvPr id="506" name="Google Shape;506;p28"/>
          <p:cNvCxnSpPr/>
          <p:nvPr/>
        </p:nvCxnSpPr>
        <p:spPr>
          <a:xfrm>
            <a:off x="311700" y="2868100"/>
            <a:ext cx="3643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7" name="Google Shape;5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975" y="269900"/>
            <a:ext cx="3932350" cy="461394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8"/>
          <p:cNvSpPr txBox="1"/>
          <p:nvPr/>
        </p:nvSpPr>
        <p:spPr>
          <a:xfrm>
            <a:off x="8474700" y="4687350"/>
            <a:ext cx="6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EFFC1"/>
                </a:solidFill>
                <a:latin typeface="Roboto Light"/>
                <a:ea typeface="Roboto Light"/>
                <a:cs typeface="Roboto Light"/>
                <a:sym typeface="Roboto Light"/>
              </a:rPr>
              <a:t>14</a:t>
            </a:r>
            <a:endParaRPr>
              <a:solidFill>
                <a:srgbClr val="1EFFC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/>
          <p:nvPr>
            <p:ph type="ctrTitle"/>
          </p:nvPr>
        </p:nvSpPr>
        <p:spPr>
          <a:xfrm>
            <a:off x="4164150" y="2159025"/>
            <a:ext cx="25458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accent1"/>
                </a:solidFill>
              </a:rPr>
              <a:t>Réalisation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9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9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9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9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9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9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9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9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9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9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9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9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9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9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9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9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9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9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9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9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9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9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9"/>
          <p:cNvSpPr txBox="1"/>
          <p:nvPr/>
        </p:nvSpPr>
        <p:spPr>
          <a:xfrm>
            <a:off x="8474700" y="4687350"/>
            <a:ext cx="6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EFFC1"/>
                </a:solidFill>
                <a:latin typeface="Roboto Light"/>
                <a:ea typeface="Roboto Light"/>
                <a:cs typeface="Roboto Light"/>
                <a:sym typeface="Roboto Light"/>
              </a:rPr>
              <a:t>15</a:t>
            </a:r>
            <a:endParaRPr>
              <a:solidFill>
                <a:srgbClr val="1EFFC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/>
          <p:cNvSpPr txBox="1"/>
          <p:nvPr>
            <p:ph idx="6" type="ctrTitle"/>
          </p:nvPr>
        </p:nvSpPr>
        <p:spPr>
          <a:xfrm>
            <a:off x="815553" y="1297116"/>
            <a:ext cx="2847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Partie frontend</a:t>
            </a:r>
            <a:endParaRPr sz="2600"/>
          </a:p>
        </p:txBody>
      </p:sp>
      <p:cxnSp>
        <p:nvCxnSpPr>
          <p:cNvPr id="593" name="Google Shape;593;p30"/>
          <p:cNvCxnSpPr/>
          <p:nvPr/>
        </p:nvCxnSpPr>
        <p:spPr>
          <a:xfrm>
            <a:off x="815553" y="1844266"/>
            <a:ext cx="238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4" name="Google Shape;5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74" y="2056122"/>
            <a:ext cx="553700" cy="56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724" y="2038076"/>
            <a:ext cx="723320" cy="4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0828" y="2960229"/>
            <a:ext cx="642925" cy="6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0"/>
          <p:cNvSpPr txBox="1"/>
          <p:nvPr/>
        </p:nvSpPr>
        <p:spPr>
          <a:xfrm>
            <a:off x="702819" y="2598388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React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8" name="Google Shape;598;p30"/>
          <p:cNvSpPr txBox="1"/>
          <p:nvPr/>
        </p:nvSpPr>
        <p:spPr>
          <a:xfrm>
            <a:off x="2213683" y="2560013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Tailwind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99" name="Google Shape;599;p30"/>
          <p:cNvSpPr txBox="1"/>
          <p:nvPr/>
        </p:nvSpPr>
        <p:spPr>
          <a:xfrm>
            <a:off x="1513296" y="3709088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CSS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0" name="Google Shape;600;p30"/>
          <p:cNvSpPr txBox="1"/>
          <p:nvPr>
            <p:ph idx="6" type="ctrTitle"/>
          </p:nvPr>
        </p:nvSpPr>
        <p:spPr>
          <a:xfrm>
            <a:off x="5188208" y="1309134"/>
            <a:ext cx="2847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Partie blockchain</a:t>
            </a:r>
            <a:endParaRPr sz="2500"/>
          </a:p>
        </p:txBody>
      </p:sp>
      <p:cxnSp>
        <p:nvCxnSpPr>
          <p:cNvPr id="601" name="Google Shape;601;p30"/>
          <p:cNvCxnSpPr/>
          <p:nvPr/>
        </p:nvCxnSpPr>
        <p:spPr>
          <a:xfrm>
            <a:off x="5458205" y="1856284"/>
            <a:ext cx="226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30"/>
          <p:cNvSpPr txBox="1"/>
          <p:nvPr/>
        </p:nvSpPr>
        <p:spPr>
          <a:xfrm>
            <a:off x="6239518" y="2814897"/>
            <a:ext cx="10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Solidity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3" name="Google Shape;603;p30"/>
          <p:cNvSpPr/>
          <p:nvPr/>
        </p:nvSpPr>
        <p:spPr>
          <a:xfrm>
            <a:off x="6427912" y="2056129"/>
            <a:ext cx="642921" cy="567147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824" y="2162741"/>
            <a:ext cx="255094" cy="41343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30"/>
          <p:cNvSpPr txBox="1"/>
          <p:nvPr>
            <p:ph idx="6" type="ctrTitle"/>
          </p:nvPr>
        </p:nvSpPr>
        <p:spPr>
          <a:xfrm>
            <a:off x="122700" y="226725"/>
            <a:ext cx="15444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</a:rPr>
              <a:t>Réalisation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606" name="Google Shape;606;p30"/>
          <p:cNvSpPr txBox="1"/>
          <p:nvPr/>
        </p:nvSpPr>
        <p:spPr>
          <a:xfrm>
            <a:off x="2952325" y="604050"/>
            <a:ext cx="264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1- </a:t>
            </a:r>
            <a:r>
              <a:rPr b="1" lang="es" sz="17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Outils et technologies </a:t>
            </a:r>
            <a:endParaRPr b="1" sz="17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30"/>
          <p:cNvSpPr txBox="1"/>
          <p:nvPr/>
        </p:nvSpPr>
        <p:spPr>
          <a:xfrm>
            <a:off x="8474700" y="4687350"/>
            <a:ext cx="6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EFFC1"/>
                </a:solidFill>
                <a:latin typeface="Roboto Light"/>
                <a:ea typeface="Roboto Light"/>
                <a:cs typeface="Roboto Light"/>
                <a:sym typeface="Roboto Light"/>
              </a:rPr>
              <a:t>16</a:t>
            </a:r>
            <a:endParaRPr>
              <a:solidFill>
                <a:srgbClr val="1EFFC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/>
          <p:nvPr>
            <p:ph idx="6" type="ctrTitle"/>
          </p:nvPr>
        </p:nvSpPr>
        <p:spPr>
          <a:xfrm>
            <a:off x="795520" y="1326075"/>
            <a:ext cx="2847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Partie backend</a:t>
            </a:r>
            <a:endParaRPr sz="2500"/>
          </a:p>
        </p:txBody>
      </p:sp>
      <p:cxnSp>
        <p:nvCxnSpPr>
          <p:cNvPr id="613" name="Google Shape;613;p31"/>
          <p:cNvCxnSpPr/>
          <p:nvPr/>
        </p:nvCxnSpPr>
        <p:spPr>
          <a:xfrm flipH="1" rot="10800000">
            <a:off x="795520" y="1872025"/>
            <a:ext cx="2342700" cy="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4" name="Google Shape;6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398" y="2060565"/>
            <a:ext cx="466105" cy="6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199" y="2148976"/>
            <a:ext cx="466100" cy="4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1"/>
          <p:cNvSpPr txBox="1"/>
          <p:nvPr/>
        </p:nvSpPr>
        <p:spPr>
          <a:xfrm>
            <a:off x="919446" y="2760400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Firebase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7" name="Google Shape;617;p31"/>
          <p:cNvSpPr txBox="1"/>
          <p:nvPr/>
        </p:nvSpPr>
        <p:spPr>
          <a:xfrm>
            <a:off x="2072795" y="2760400"/>
            <a:ext cx="97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Cloud Firestore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8" name="Google Shape;618;p31"/>
          <p:cNvSpPr txBox="1"/>
          <p:nvPr>
            <p:ph idx="6" type="ctrTitle"/>
          </p:nvPr>
        </p:nvSpPr>
        <p:spPr>
          <a:xfrm>
            <a:off x="5773297" y="1326063"/>
            <a:ext cx="22692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Partie Mobile</a:t>
            </a:r>
            <a:endParaRPr sz="2500"/>
          </a:p>
        </p:txBody>
      </p:sp>
      <p:cxnSp>
        <p:nvCxnSpPr>
          <p:cNvPr id="619" name="Google Shape;619;p31"/>
          <p:cNvCxnSpPr/>
          <p:nvPr/>
        </p:nvCxnSpPr>
        <p:spPr>
          <a:xfrm>
            <a:off x="5773293" y="1873213"/>
            <a:ext cx="2161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31"/>
          <p:cNvSpPr txBox="1"/>
          <p:nvPr/>
        </p:nvSpPr>
        <p:spPr>
          <a:xfrm>
            <a:off x="6337477" y="2760388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Capacitor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21" name="Google Shape;62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624" y="2069675"/>
            <a:ext cx="553700" cy="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1"/>
          <p:cNvSpPr txBox="1"/>
          <p:nvPr/>
        </p:nvSpPr>
        <p:spPr>
          <a:xfrm>
            <a:off x="8474700" y="4687350"/>
            <a:ext cx="6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EFFC1"/>
                </a:solidFill>
                <a:latin typeface="Roboto Light"/>
                <a:ea typeface="Roboto Light"/>
                <a:cs typeface="Roboto Light"/>
                <a:sym typeface="Roboto Light"/>
              </a:rPr>
              <a:t>17</a:t>
            </a:r>
            <a:endParaRPr>
              <a:solidFill>
                <a:srgbClr val="1EFFC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/>
          <p:nvPr>
            <p:ph idx="6" type="ctrTitle"/>
          </p:nvPr>
        </p:nvSpPr>
        <p:spPr>
          <a:xfrm>
            <a:off x="815553" y="1297116"/>
            <a:ext cx="2847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Partie frontend</a:t>
            </a:r>
            <a:endParaRPr sz="2600"/>
          </a:p>
        </p:txBody>
      </p:sp>
      <p:cxnSp>
        <p:nvCxnSpPr>
          <p:cNvPr id="628" name="Google Shape;628;p32"/>
          <p:cNvCxnSpPr/>
          <p:nvPr/>
        </p:nvCxnSpPr>
        <p:spPr>
          <a:xfrm>
            <a:off x="815553" y="1844266"/>
            <a:ext cx="2381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9" name="Google Shape;6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74" y="2056122"/>
            <a:ext cx="553700" cy="56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724" y="2038076"/>
            <a:ext cx="723320" cy="4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0828" y="2960229"/>
            <a:ext cx="642925" cy="6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32"/>
          <p:cNvSpPr txBox="1"/>
          <p:nvPr/>
        </p:nvSpPr>
        <p:spPr>
          <a:xfrm>
            <a:off x="702819" y="2598388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React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3" name="Google Shape;633;p32"/>
          <p:cNvSpPr txBox="1"/>
          <p:nvPr/>
        </p:nvSpPr>
        <p:spPr>
          <a:xfrm>
            <a:off x="2213683" y="2560013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Tailwind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4" name="Google Shape;634;p32"/>
          <p:cNvSpPr txBox="1"/>
          <p:nvPr/>
        </p:nvSpPr>
        <p:spPr>
          <a:xfrm>
            <a:off x="1513296" y="3709088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CSS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35" name="Google Shape;635;p32"/>
          <p:cNvSpPr txBox="1"/>
          <p:nvPr>
            <p:ph idx="6" type="ctrTitle"/>
          </p:nvPr>
        </p:nvSpPr>
        <p:spPr>
          <a:xfrm>
            <a:off x="5188208" y="1309134"/>
            <a:ext cx="2847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Partie blockchain</a:t>
            </a:r>
            <a:endParaRPr sz="2500"/>
          </a:p>
        </p:txBody>
      </p:sp>
      <p:cxnSp>
        <p:nvCxnSpPr>
          <p:cNvPr id="636" name="Google Shape;636;p32"/>
          <p:cNvCxnSpPr/>
          <p:nvPr/>
        </p:nvCxnSpPr>
        <p:spPr>
          <a:xfrm>
            <a:off x="5458205" y="1856284"/>
            <a:ext cx="226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37" name="Google Shape;63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1375" y="2209110"/>
            <a:ext cx="553700" cy="45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2600" y="2111410"/>
            <a:ext cx="553700" cy="5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2"/>
          <p:cNvSpPr txBox="1"/>
          <p:nvPr/>
        </p:nvSpPr>
        <p:spPr>
          <a:xfrm>
            <a:off x="6265991" y="2773360"/>
            <a:ext cx="19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InterPlanetary File System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40" name="Google Shape;640;p32"/>
          <p:cNvSpPr txBox="1"/>
          <p:nvPr/>
        </p:nvSpPr>
        <p:spPr>
          <a:xfrm>
            <a:off x="6200155" y="4339372"/>
            <a:ext cx="10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rPr>
              <a:t>Solidity</a:t>
            </a:r>
            <a:endParaRPr>
              <a:solidFill>
                <a:schemeClr val="l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41" name="Google Shape;641;p32"/>
          <p:cNvSpPr/>
          <p:nvPr/>
        </p:nvSpPr>
        <p:spPr>
          <a:xfrm>
            <a:off x="6265999" y="3577938"/>
            <a:ext cx="860998" cy="75950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2" name="Google Shape;64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2381" y="3720713"/>
            <a:ext cx="341619" cy="5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2"/>
          <p:cNvSpPr txBox="1"/>
          <p:nvPr>
            <p:ph idx="6" type="ctrTitle"/>
          </p:nvPr>
        </p:nvSpPr>
        <p:spPr>
          <a:xfrm>
            <a:off x="122700" y="226725"/>
            <a:ext cx="15444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1"/>
                </a:solidFill>
              </a:rPr>
              <a:t>Réalisation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644" name="Google Shape;644;p32"/>
          <p:cNvSpPr txBox="1"/>
          <p:nvPr/>
        </p:nvSpPr>
        <p:spPr>
          <a:xfrm>
            <a:off x="2952325" y="604050"/>
            <a:ext cx="264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b="1" lang="es" sz="17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s" sz="17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rPr>
              <a:t>demonstration</a:t>
            </a:r>
            <a:endParaRPr b="1" sz="1700">
              <a:solidFill>
                <a:srgbClr val="48FF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32"/>
          <p:cNvSpPr txBox="1"/>
          <p:nvPr/>
        </p:nvSpPr>
        <p:spPr>
          <a:xfrm>
            <a:off x="8474700" y="4687350"/>
            <a:ext cx="6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EFFC1"/>
                </a:solidFill>
                <a:latin typeface="Roboto Light"/>
                <a:ea typeface="Roboto Light"/>
                <a:cs typeface="Roboto Light"/>
                <a:sym typeface="Roboto Light"/>
              </a:rPr>
              <a:t>18</a:t>
            </a:r>
            <a:endParaRPr>
              <a:solidFill>
                <a:srgbClr val="1EFFC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"/>
          <p:cNvSpPr txBox="1"/>
          <p:nvPr>
            <p:ph type="ctrTitle"/>
          </p:nvPr>
        </p:nvSpPr>
        <p:spPr>
          <a:xfrm>
            <a:off x="4164150" y="2159025"/>
            <a:ext cx="25458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accent1"/>
                </a:solidFill>
              </a:rPr>
              <a:t>Conclusión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651" name="Google Shape;651;p33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3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3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3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3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3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3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3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3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3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3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3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3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3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3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3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3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3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3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3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3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3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3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3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3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3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3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3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3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3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3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3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3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3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3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3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3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3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3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3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3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3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3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3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3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3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3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3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3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3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3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3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3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3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3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3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3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3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3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3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3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3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3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3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3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3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3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3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3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3"/>
          <p:cNvSpPr txBox="1"/>
          <p:nvPr/>
        </p:nvSpPr>
        <p:spPr>
          <a:xfrm>
            <a:off x="8474700" y="4687350"/>
            <a:ext cx="6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EFFC1"/>
                </a:solidFill>
                <a:latin typeface="Roboto Light"/>
                <a:ea typeface="Roboto Light"/>
                <a:cs typeface="Roboto Light"/>
                <a:sym typeface="Roboto Light"/>
              </a:rPr>
              <a:t>19</a:t>
            </a:r>
            <a:endParaRPr>
              <a:solidFill>
                <a:srgbClr val="1EFFC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4"/>
          <p:cNvSpPr txBox="1"/>
          <p:nvPr>
            <p:ph type="ctrTitle"/>
          </p:nvPr>
        </p:nvSpPr>
        <p:spPr>
          <a:xfrm>
            <a:off x="3986575" y="1829725"/>
            <a:ext cx="4676400" cy="6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Merci de votre attention!</a:t>
            </a:r>
            <a:endParaRPr/>
          </a:p>
        </p:txBody>
      </p:sp>
      <p:grpSp>
        <p:nvGrpSpPr>
          <p:cNvPr id="730" name="Google Shape;730;p34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731" name="Google Shape;731;p34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183" name="Google Shape;183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4" name="Google Shape;184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5" name="Google Shape;185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" name="Google Shape;187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8" name="Google Shape;188;p19"/>
          <p:cNvSpPr txBox="1"/>
          <p:nvPr>
            <p:ph idx="15" type="title"/>
          </p:nvPr>
        </p:nvSpPr>
        <p:spPr>
          <a:xfrm>
            <a:off x="2827575" y="3658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9" name="Google Shape;189;p19"/>
          <p:cNvSpPr txBox="1"/>
          <p:nvPr>
            <p:ph idx="16" type="ctrTitle"/>
          </p:nvPr>
        </p:nvSpPr>
        <p:spPr>
          <a:xfrm>
            <a:off x="1346175" y="2121900"/>
            <a:ext cx="1481400" cy="2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Introduction</a:t>
            </a:r>
            <a:endParaRPr sz="1700"/>
          </a:p>
        </p:txBody>
      </p:sp>
      <p:sp>
        <p:nvSpPr>
          <p:cNvPr id="190" name="Google Shape;190;p19"/>
          <p:cNvSpPr txBox="1"/>
          <p:nvPr>
            <p:ph idx="17" type="ctrTitle"/>
          </p:nvPr>
        </p:nvSpPr>
        <p:spPr>
          <a:xfrm>
            <a:off x="1840850" y="3028675"/>
            <a:ext cx="894900" cy="2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Besoin</a:t>
            </a:r>
            <a:endParaRPr sz="1700"/>
          </a:p>
        </p:txBody>
      </p:sp>
      <p:sp>
        <p:nvSpPr>
          <p:cNvPr id="191" name="Google Shape;191;p19"/>
          <p:cNvSpPr txBox="1"/>
          <p:nvPr>
            <p:ph idx="18" type="ctrTitle"/>
          </p:nvPr>
        </p:nvSpPr>
        <p:spPr>
          <a:xfrm>
            <a:off x="1047650" y="3815300"/>
            <a:ext cx="1688100" cy="3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/>
              <a:t>DeFi</a:t>
            </a:r>
            <a:endParaRPr sz="1700"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193" name="Google Shape;193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9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201" name="Google Shape;201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19"/>
          <p:cNvSpPr txBox="1"/>
          <p:nvPr>
            <p:ph idx="16" type="ctrTitle"/>
          </p:nvPr>
        </p:nvSpPr>
        <p:spPr>
          <a:xfrm>
            <a:off x="6518625" y="2121900"/>
            <a:ext cx="1481400" cy="2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Conception</a:t>
            </a:r>
            <a:endParaRPr sz="1700"/>
          </a:p>
        </p:txBody>
      </p:sp>
      <p:sp>
        <p:nvSpPr>
          <p:cNvPr id="203" name="Google Shape;203;p19"/>
          <p:cNvSpPr txBox="1"/>
          <p:nvPr>
            <p:ph idx="16" type="ctrTitle"/>
          </p:nvPr>
        </p:nvSpPr>
        <p:spPr>
          <a:xfrm>
            <a:off x="6518625" y="3028663"/>
            <a:ext cx="1481400" cy="2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Réalisation</a:t>
            </a:r>
            <a:endParaRPr sz="1700"/>
          </a:p>
        </p:txBody>
      </p:sp>
      <p:sp>
        <p:nvSpPr>
          <p:cNvPr id="204" name="Google Shape;204;p19"/>
          <p:cNvSpPr txBox="1"/>
          <p:nvPr>
            <p:ph idx="16" type="ctrTitle"/>
          </p:nvPr>
        </p:nvSpPr>
        <p:spPr>
          <a:xfrm>
            <a:off x="6518625" y="3940850"/>
            <a:ext cx="1481400" cy="2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Consclusion</a:t>
            </a:r>
            <a:endParaRPr sz="1700"/>
          </a:p>
        </p:txBody>
      </p:sp>
      <p:sp>
        <p:nvSpPr>
          <p:cNvPr id="205" name="Google Shape;205;p19"/>
          <p:cNvSpPr txBox="1"/>
          <p:nvPr/>
        </p:nvSpPr>
        <p:spPr>
          <a:xfrm>
            <a:off x="8577325" y="4816475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02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ctrTitle"/>
          </p:nvPr>
        </p:nvSpPr>
        <p:spPr>
          <a:xfrm>
            <a:off x="3800175" y="1488416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accent1"/>
                </a:solidFill>
              </a:rPr>
              <a:t>INTRODUCTION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11" name="Google Shape;211;p20"/>
          <p:cNvSpPr txBox="1"/>
          <p:nvPr>
            <p:ph idx="1" type="subTitle"/>
          </p:nvPr>
        </p:nvSpPr>
        <p:spPr>
          <a:xfrm>
            <a:off x="3800175" y="2589900"/>
            <a:ext cx="45510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Welcome to Dinomite Studio's gaming platform project !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Our mission is to offer players a gaming experience based on the power of Non-Fungible Tokens (NFTs). Through our platform, users who possess special NFTs gain access to a collection of games, where they can play, and have the chance to win exclusive NFT rewards.</a:t>
            </a:r>
            <a:endParaRPr sz="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212" name="Google Shape;212;p20"/>
          <p:cNvCxnSpPr/>
          <p:nvPr/>
        </p:nvCxnSpPr>
        <p:spPr>
          <a:xfrm>
            <a:off x="3876300" y="2034766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75" y="1517328"/>
            <a:ext cx="2416975" cy="28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8577325" y="4816475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03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ctrTitle"/>
          </p:nvPr>
        </p:nvSpPr>
        <p:spPr>
          <a:xfrm>
            <a:off x="5127025" y="2042475"/>
            <a:ext cx="2175300" cy="6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accent1"/>
                </a:solidFill>
              </a:rPr>
              <a:t>BESOIN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 txBox="1"/>
          <p:nvPr/>
        </p:nvSpPr>
        <p:spPr>
          <a:xfrm>
            <a:off x="8577325" y="4816475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04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6" name="Google Shape;306;p22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09" name="Google Shape;309;p22"/>
          <p:cNvSpPr txBox="1"/>
          <p:nvPr>
            <p:ph idx="1" type="subTitle"/>
          </p:nvPr>
        </p:nvSpPr>
        <p:spPr>
          <a:xfrm>
            <a:off x="2308750" y="1909238"/>
            <a:ext cx="40974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800"/>
              <a:buChar char="-"/>
            </a:pPr>
            <a:r>
              <a:rPr lang="es">
                <a:solidFill>
                  <a:srgbClr val="161234"/>
                </a:solidFill>
              </a:rPr>
              <a:t>Créez</a:t>
            </a:r>
            <a:r>
              <a:rPr lang="es">
                <a:solidFill>
                  <a:srgbClr val="161234"/>
                </a:solidFill>
              </a:rPr>
              <a:t> une plate-forme de jeux pour que les joueurs puissent profiter des jeux et gagner des NFTs et des objets du jeu</a:t>
            </a:r>
            <a:endParaRPr/>
          </a:p>
        </p:txBody>
      </p:sp>
      <p:sp>
        <p:nvSpPr>
          <p:cNvPr id="310" name="Google Shape;310;p22"/>
          <p:cNvSpPr txBox="1"/>
          <p:nvPr>
            <p:ph type="ctrTitle"/>
          </p:nvPr>
        </p:nvSpPr>
        <p:spPr>
          <a:xfrm>
            <a:off x="273100" y="564175"/>
            <a:ext cx="2175300" cy="6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accent1"/>
                </a:solidFill>
              </a:rPr>
              <a:t>Besoin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8577325" y="4816475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05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ctrTitle"/>
          </p:nvPr>
        </p:nvSpPr>
        <p:spPr>
          <a:xfrm>
            <a:off x="4619525" y="1409163"/>
            <a:ext cx="1705200" cy="71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accent1"/>
                </a:solidFill>
              </a:rPr>
              <a:t>DeFi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3771425" y="2158975"/>
            <a:ext cx="3963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( </a:t>
            </a:r>
            <a:r>
              <a:rPr lang="es" sz="17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Blockchain et finance décentralisée ) </a:t>
            </a:r>
            <a:endParaRPr sz="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8577325" y="4816475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06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Smart Contracts</a:t>
            </a:r>
            <a:endParaRPr/>
          </a:p>
        </p:txBody>
      </p:sp>
      <p:sp>
        <p:nvSpPr>
          <p:cNvPr id="397" name="Google Shape;397;p24"/>
          <p:cNvSpPr txBox="1"/>
          <p:nvPr>
            <p:ph idx="4294967295" type="ctrTitle"/>
          </p:nvPr>
        </p:nvSpPr>
        <p:spPr>
          <a:xfrm>
            <a:off x="990300" y="2883600"/>
            <a:ext cx="11109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1"/>
                </a:solidFill>
              </a:rPr>
              <a:t>ERC-1155</a:t>
            </a:r>
            <a:endParaRPr sz="1500">
              <a:solidFill>
                <a:schemeClr val="accent1"/>
              </a:solidFill>
            </a:endParaRPr>
          </a:p>
        </p:txBody>
      </p:sp>
      <p:cxnSp>
        <p:nvCxnSpPr>
          <p:cNvPr id="398" name="Google Shape;398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4"/>
          <p:cNvSpPr txBox="1"/>
          <p:nvPr/>
        </p:nvSpPr>
        <p:spPr>
          <a:xfrm>
            <a:off x="990300" y="1729850"/>
            <a:ext cx="1056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ERC-721</a:t>
            </a:r>
            <a:endParaRPr sz="15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00" name="Google Shape;400;p24"/>
          <p:cNvSpPr txBox="1"/>
          <p:nvPr/>
        </p:nvSpPr>
        <p:spPr>
          <a:xfrm>
            <a:off x="1964000" y="1729850"/>
            <a:ext cx="48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utilisé pour créer des jetons uniques et indivisibles. Chaque jeton ERC-721 est distinct et ne peut pas être subdivisé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1964000" y="2883600"/>
            <a:ext cx="489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utilisé pour créer des jetons fongibles et non fongibles. Les jetons ERC-1155 peuvent représenter à la fois des éléments uniques et des jetons divisibles.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2" name="Google Shape;402;p24"/>
          <p:cNvSpPr txBox="1"/>
          <p:nvPr/>
        </p:nvSpPr>
        <p:spPr>
          <a:xfrm>
            <a:off x="8577325" y="4816475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09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Play-to-mint VS Play-to-earn</a:t>
            </a:r>
            <a:endParaRPr/>
          </a:p>
        </p:txBody>
      </p:sp>
      <p:sp>
        <p:nvSpPr>
          <p:cNvPr id="408" name="Google Shape;408;p25"/>
          <p:cNvSpPr txBox="1"/>
          <p:nvPr>
            <p:ph idx="4294967295" type="ctrTitle"/>
          </p:nvPr>
        </p:nvSpPr>
        <p:spPr>
          <a:xfrm>
            <a:off x="688550" y="2883600"/>
            <a:ext cx="14127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1"/>
                </a:solidFill>
              </a:rPr>
              <a:t>Play-to-earn</a:t>
            </a:r>
            <a:endParaRPr sz="1500">
              <a:solidFill>
                <a:schemeClr val="accent1"/>
              </a:solidFill>
            </a:endParaRPr>
          </a:p>
        </p:txBody>
      </p:sp>
      <p:cxnSp>
        <p:nvCxnSpPr>
          <p:cNvPr id="409" name="Google Shape;409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25"/>
          <p:cNvSpPr txBox="1"/>
          <p:nvPr/>
        </p:nvSpPr>
        <p:spPr>
          <a:xfrm>
            <a:off x="757125" y="1729850"/>
            <a:ext cx="12891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Play-to-mint</a:t>
            </a:r>
            <a:endParaRPr sz="150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1964000" y="1729850"/>
            <a:ext cx="609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Un mécanisme où les joueurs gagnent la capacité de mint des actifs numériques en participant au gameplay ou en atteignant des objectifs spécifiques dans un jeu."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1964000" y="2883600"/>
            <a:ext cx="489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Le modèle play-to-earn permet aux joueurs de gagner des récompenses réelles ou de la cryptomonnaie en participant activement et en atteignant des objectifs dans un jeu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8577325" y="4816475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"/>
          <p:cNvSpPr txBox="1"/>
          <p:nvPr>
            <p:ph type="ctrTitle"/>
          </p:nvPr>
        </p:nvSpPr>
        <p:spPr>
          <a:xfrm>
            <a:off x="4164150" y="1274328"/>
            <a:ext cx="4250700" cy="16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accent1"/>
                </a:solidFill>
              </a:rPr>
              <a:t>Conception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419" name="Google Shape;419;p26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6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6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6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6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6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6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6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6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6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6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6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6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6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6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6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6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6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6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6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6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6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6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6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6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6"/>
          <p:cNvSpPr txBox="1"/>
          <p:nvPr/>
        </p:nvSpPr>
        <p:spPr>
          <a:xfrm>
            <a:off x="8577325" y="4816475"/>
            <a:ext cx="5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11</a:t>
            </a:r>
            <a:endParaRPr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