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58" r:id="rId5"/>
    <p:sldId id="260" r:id="rId6"/>
    <p:sldId id="262" r:id="rId7"/>
    <p:sldId id="261" r:id="rId8"/>
    <p:sldId id="265" r:id="rId9"/>
  </p:sldIdLst>
  <p:sldSz cx="18288000" cy="10287000"/>
  <p:notesSz cx="6858000" cy="9144000"/>
  <p:embeddedFontLst>
    <p:embeddedFont>
      <p:font typeface="Consolas" panose="020B0609020204030204" pitchFamily="49" charset="0"/>
      <p:regular r:id="rId10"/>
      <p:bold r:id="rId11"/>
      <p:italic r:id="rId12"/>
      <p:boldItalic r:id="rId13"/>
    </p:embeddedFont>
    <p:embeddedFont>
      <p:font typeface="Fraunces Light" panose="020B0604020202020204" charset="0"/>
      <p:regular r:id="rId14"/>
    </p:embeddedFont>
    <p:embeddedFont>
      <p:font typeface="Fraunces Light Italics" panose="020B0604020202020204" charset="0"/>
      <p:regular r:id="rId15"/>
    </p:embeddedFont>
    <p:embeddedFont>
      <p:font typeface="Public Sans Medium" panose="020B0604020202020204" charset="0"/>
      <p:regular r:id="rId16"/>
    </p:embeddedFont>
    <p:embeddedFont>
      <p:font typeface="Public Sans Thin"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94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4" name="AutoShape 4"/>
          <p:cNvSpPr/>
          <p:nvPr/>
        </p:nvSpPr>
        <p:spPr>
          <a:xfrm>
            <a:off x="12162990" y="8807737"/>
            <a:ext cx="5588773" cy="0"/>
          </a:xfrm>
          <a:prstGeom prst="line">
            <a:avLst/>
          </a:prstGeom>
          <a:ln w="9525" cap="flat">
            <a:solidFill>
              <a:srgbClr val="36211B"/>
            </a:solidFill>
            <a:prstDash val="solid"/>
            <a:headEnd type="none" w="sm" len="sm"/>
            <a:tailEnd type="none" w="sm" len="sm"/>
          </a:ln>
        </p:spPr>
        <p:txBody>
          <a:bodyPr/>
          <a:lstStyle/>
          <a:p>
            <a:endParaRPr lang="ar-EG"/>
          </a:p>
        </p:txBody>
      </p:sp>
      <p:sp>
        <p:nvSpPr>
          <p:cNvPr id="5" name="TextBox 5"/>
          <p:cNvSpPr txBox="1"/>
          <p:nvPr/>
        </p:nvSpPr>
        <p:spPr>
          <a:xfrm>
            <a:off x="2312302" y="2794202"/>
            <a:ext cx="13663395" cy="2913555"/>
          </a:xfrm>
          <a:prstGeom prst="rect">
            <a:avLst/>
          </a:prstGeom>
        </p:spPr>
        <p:txBody>
          <a:bodyPr wrap="square" lIns="0" tIns="0" rIns="0" bIns="0" rtlCol="0" anchor="t">
            <a:spAutoFit/>
          </a:bodyPr>
          <a:lstStyle/>
          <a:p>
            <a:pPr algn="ctr">
              <a:lnSpc>
                <a:spcPts val="12000"/>
              </a:lnSpc>
            </a:pPr>
            <a:r>
              <a:rPr lang="en-US" sz="6600" dirty="0"/>
              <a:t>Automating Web Server Deployment with CI/CD Pipeline</a:t>
            </a:r>
            <a:endParaRPr lang="en-US" sz="7200" spc="-480" dirty="0">
              <a:solidFill>
                <a:srgbClr val="36211B"/>
              </a:solidFill>
              <a:latin typeface="Fraunces Light"/>
            </a:endParaRPr>
          </a:p>
        </p:txBody>
      </p:sp>
      <p:sp>
        <p:nvSpPr>
          <p:cNvPr id="9" name="TextBox 9"/>
          <p:cNvSpPr txBox="1"/>
          <p:nvPr/>
        </p:nvSpPr>
        <p:spPr>
          <a:xfrm>
            <a:off x="12957126" y="8956242"/>
            <a:ext cx="4000500" cy="397738"/>
          </a:xfrm>
          <a:prstGeom prst="rect">
            <a:avLst/>
          </a:prstGeom>
        </p:spPr>
        <p:txBody>
          <a:bodyPr wrap="square" lIns="0" tIns="0" rIns="0" bIns="0" rtlCol="0" anchor="t">
            <a:spAutoFit/>
          </a:bodyPr>
          <a:lstStyle/>
          <a:p>
            <a:pPr>
              <a:lnSpc>
                <a:spcPts val="3359"/>
              </a:lnSpc>
            </a:pPr>
            <a:r>
              <a:rPr lang="en-US" sz="2400" spc="-48" dirty="0">
                <a:solidFill>
                  <a:srgbClr val="36211B"/>
                </a:solidFill>
                <a:latin typeface="Public Sans Thin"/>
              </a:rPr>
              <a:t>Nada Hussam </a:t>
            </a:r>
            <a:r>
              <a:rPr lang="en-US" sz="2400" spc="-48" dirty="0" err="1">
                <a:solidFill>
                  <a:srgbClr val="36211B"/>
                </a:solidFill>
                <a:latin typeface="Public Sans Thin"/>
              </a:rPr>
              <a:t>Eldien</a:t>
            </a:r>
            <a:r>
              <a:rPr lang="en-US" sz="2400" spc="-48" dirty="0">
                <a:solidFill>
                  <a:srgbClr val="36211B"/>
                </a:solidFill>
                <a:latin typeface="Public Sans Thin"/>
              </a:rPr>
              <a:t> Barakat</a:t>
            </a:r>
          </a:p>
        </p:txBody>
      </p:sp>
      <p:sp>
        <p:nvSpPr>
          <p:cNvPr id="10" name="TextBox 10"/>
          <p:cNvSpPr txBox="1"/>
          <p:nvPr/>
        </p:nvSpPr>
        <p:spPr>
          <a:xfrm>
            <a:off x="1028700" y="792480"/>
            <a:ext cx="2547610" cy="397738"/>
          </a:xfrm>
          <a:prstGeom prst="rect">
            <a:avLst/>
          </a:prstGeom>
        </p:spPr>
        <p:txBody>
          <a:bodyPr lIns="0" tIns="0" rIns="0" bIns="0" rtlCol="0" anchor="t">
            <a:spAutoFit/>
          </a:bodyPr>
          <a:lstStyle/>
          <a:p>
            <a:pPr>
              <a:lnSpc>
                <a:spcPts val="3359"/>
              </a:lnSpc>
            </a:pPr>
            <a:r>
              <a:rPr lang="en-US" sz="2400" spc="-48" dirty="0">
                <a:solidFill>
                  <a:srgbClr val="36211B"/>
                </a:solidFill>
                <a:latin typeface="Public Sans Medium"/>
              </a:rPr>
              <a:t>Vodafone Project</a:t>
            </a:r>
          </a:p>
        </p:txBody>
      </p:sp>
      <p:sp>
        <p:nvSpPr>
          <p:cNvPr id="11" name="TextBox 11"/>
          <p:cNvSpPr txBox="1"/>
          <p:nvPr/>
        </p:nvSpPr>
        <p:spPr>
          <a:xfrm>
            <a:off x="14515532" y="792480"/>
            <a:ext cx="2743768" cy="397738"/>
          </a:xfrm>
          <a:prstGeom prst="rect">
            <a:avLst/>
          </a:prstGeom>
        </p:spPr>
        <p:txBody>
          <a:bodyPr lIns="0" tIns="0" rIns="0" bIns="0" rtlCol="0" anchor="t">
            <a:spAutoFit/>
          </a:bodyPr>
          <a:lstStyle/>
          <a:p>
            <a:pPr algn="r">
              <a:lnSpc>
                <a:spcPts val="3359"/>
              </a:lnSpc>
            </a:pPr>
            <a:r>
              <a:rPr lang="en-US" sz="2400" spc="-48" dirty="0">
                <a:solidFill>
                  <a:srgbClr val="36211B"/>
                </a:solidFill>
                <a:latin typeface="Public Sans Thin"/>
              </a:rPr>
              <a:t>2024 April 27</a:t>
            </a:r>
          </a:p>
        </p:txBody>
      </p:sp>
      <p:sp>
        <p:nvSpPr>
          <p:cNvPr id="12" name="Freeform 12"/>
          <p:cNvSpPr/>
          <p:nvPr/>
        </p:nvSpPr>
        <p:spPr>
          <a:xfrm>
            <a:off x="0" y="9910777"/>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txBody>
          <a:bodyPr/>
          <a:lstStyle/>
          <a:p>
            <a:endParaRPr lang="ar-EG"/>
          </a:p>
        </p:txBody>
      </p:sp>
      <p:sp>
        <p:nvSpPr>
          <p:cNvPr id="13" name="TextBox 9">
            <a:extLst>
              <a:ext uri="{FF2B5EF4-FFF2-40B4-BE49-F238E27FC236}">
                <a16:creationId xmlns:a16="http://schemas.microsoft.com/office/drawing/2014/main" id="{3DDAB739-8BA6-583E-11BC-ABCE65E0BC0C}"/>
              </a:ext>
            </a:extLst>
          </p:cNvPr>
          <p:cNvSpPr txBox="1"/>
          <p:nvPr/>
        </p:nvSpPr>
        <p:spPr>
          <a:xfrm>
            <a:off x="3650072" y="5908857"/>
            <a:ext cx="10987854" cy="408253"/>
          </a:xfrm>
          <a:prstGeom prst="rect">
            <a:avLst/>
          </a:prstGeom>
          <a:noFill/>
        </p:spPr>
        <p:txBody>
          <a:bodyPr wrap="square" lIns="0" tIns="0" rIns="0" bIns="0" rtlCol="0" anchor="t">
            <a:spAutoFit/>
          </a:bodyPr>
          <a:lstStyle/>
          <a:p>
            <a:pPr algn="ctr">
              <a:lnSpc>
                <a:spcPts val="3359"/>
              </a:lnSpc>
            </a:pPr>
            <a:r>
              <a:rPr lang="en-US" sz="2400" dirty="0">
                <a:latin typeface="Public Sans Thin" panose="020B0604020202020204" charset="0"/>
              </a:rPr>
              <a:t>Jenkins Pipeline – GitLab repo – Ansible playbook – Bash script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3" name="Freeform 3"/>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txBody>
          <a:bodyPr/>
          <a:lstStyle/>
          <a:p>
            <a:endParaRPr lang="ar-EG"/>
          </a:p>
        </p:txBody>
      </p:sp>
      <p:sp>
        <p:nvSpPr>
          <p:cNvPr id="5" name="TextBox 5"/>
          <p:cNvSpPr txBox="1"/>
          <p:nvPr/>
        </p:nvSpPr>
        <p:spPr>
          <a:xfrm>
            <a:off x="1028700" y="1479262"/>
            <a:ext cx="16230600" cy="2215991"/>
          </a:xfrm>
          <a:prstGeom prst="rect">
            <a:avLst/>
          </a:prstGeom>
        </p:spPr>
        <p:txBody>
          <a:bodyPr lIns="0" tIns="0" rIns="0" bIns="0" rtlCol="0" anchor="t">
            <a:spAutoFit/>
          </a:bodyPr>
          <a:lstStyle/>
          <a:p>
            <a:r>
              <a:rPr lang="en-US" sz="3600" dirty="0"/>
              <a:t>This project simulates an on-premise CI/CD pipeline for deploying a web server with Apache HTTP Server. It involves provisioning virtual machines, user management, GitLab and Jenkins integration, and automated deployment upon code changes and generating an email notification using Jenkins upon pipeline failure.</a:t>
            </a:r>
            <a:endParaRPr lang="en-US" sz="3600" spc="-255" dirty="0">
              <a:solidFill>
                <a:srgbClr val="36211B"/>
              </a:solidFill>
              <a:latin typeface="Fraunces Light Italics"/>
            </a:endParaRPr>
          </a:p>
        </p:txBody>
      </p:sp>
      <p:sp>
        <p:nvSpPr>
          <p:cNvPr id="7" name="TextBox 7"/>
          <p:cNvSpPr txBox="1"/>
          <p:nvPr/>
        </p:nvSpPr>
        <p:spPr>
          <a:xfrm>
            <a:off x="15160864" y="8843010"/>
            <a:ext cx="2098436" cy="415290"/>
          </a:xfrm>
          <a:prstGeom prst="rect">
            <a:avLst/>
          </a:prstGeom>
        </p:spPr>
        <p:txBody>
          <a:bodyPr lIns="0" tIns="0" rIns="0" bIns="0" rtlCol="0" anchor="t">
            <a:spAutoFit/>
          </a:bodyPr>
          <a:lstStyle/>
          <a:p>
            <a:pPr algn="r">
              <a:lnSpc>
                <a:spcPts val="3359"/>
              </a:lnSpc>
            </a:pPr>
            <a:r>
              <a:rPr lang="en-US" sz="2400" spc="-48">
                <a:solidFill>
                  <a:srgbClr val="36211B"/>
                </a:solidFill>
                <a:latin typeface="Public Sans Thin"/>
              </a:rPr>
              <a:t>2</a:t>
            </a:r>
          </a:p>
        </p:txBody>
      </p:sp>
      <p:sp>
        <p:nvSpPr>
          <p:cNvPr id="8" name="AutoShape 4">
            <a:extLst>
              <a:ext uri="{FF2B5EF4-FFF2-40B4-BE49-F238E27FC236}">
                <a16:creationId xmlns:a16="http://schemas.microsoft.com/office/drawing/2014/main" id="{00D63681-38AB-0525-D9CF-4CCB59DD4D44}"/>
              </a:ext>
            </a:extLst>
          </p:cNvPr>
          <p:cNvSpPr/>
          <p:nvPr/>
        </p:nvSpPr>
        <p:spPr>
          <a:xfrm>
            <a:off x="12162990" y="8807737"/>
            <a:ext cx="5588773" cy="0"/>
          </a:xfrm>
          <a:prstGeom prst="line">
            <a:avLst/>
          </a:prstGeom>
          <a:ln w="9525" cap="flat">
            <a:solidFill>
              <a:srgbClr val="36211B"/>
            </a:solidFill>
            <a:prstDash val="solid"/>
            <a:headEnd type="none" w="sm" len="sm"/>
            <a:tailEnd type="none" w="sm" len="sm"/>
          </a:ln>
        </p:spPr>
        <p:txBody>
          <a:bodyPr/>
          <a:lstStyle/>
          <a:p>
            <a:endParaRPr lang="ar-EG"/>
          </a:p>
        </p:txBody>
      </p:sp>
      <p:sp>
        <p:nvSpPr>
          <p:cNvPr id="9" name="TextBox 9">
            <a:extLst>
              <a:ext uri="{FF2B5EF4-FFF2-40B4-BE49-F238E27FC236}">
                <a16:creationId xmlns:a16="http://schemas.microsoft.com/office/drawing/2014/main" id="{946C9ED4-8A3D-ADBF-AE17-520C20585787}"/>
              </a:ext>
            </a:extLst>
          </p:cNvPr>
          <p:cNvSpPr txBox="1"/>
          <p:nvPr/>
        </p:nvSpPr>
        <p:spPr>
          <a:xfrm>
            <a:off x="12957126" y="8956242"/>
            <a:ext cx="4000500" cy="397738"/>
          </a:xfrm>
          <a:prstGeom prst="rect">
            <a:avLst/>
          </a:prstGeom>
        </p:spPr>
        <p:txBody>
          <a:bodyPr wrap="square" lIns="0" tIns="0" rIns="0" bIns="0" rtlCol="0" anchor="t">
            <a:spAutoFit/>
          </a:bodyPr>
          <a:lstStyle/>
          <a:p>
            <a:pPr>
              <a:lnSpc>
                <a:spcPts val="3359"/>
              </a:lnSpc>
            </a:pPr>
            <a:r>
              <a:rPr lang="en-US" sz="2400" spc="-48" dirty="0">
                <a:solidFill>
                  <a:srgbClr val="36211B"/>
                </a:solidFill>
                <a:latin typeface="Public Sans Thin"/>
              </a:rPr>
              <a:t>Nada Hussam </a:t>
            </a:r>
            <a:r>
              <a:rPr lang="en-US" sz="2400" spc="-48" dirty="0" err="1">
                <a:solidFill>
                  <a:srgbClr val="36211B"/>
                </a:solidFill>
                <a:latin typeface="Public Sans Thin"/>
              </a:rPr>
              <a:t>Eldien</a:t>
            </a:r>
            <a:r>
              <a:rPr lang="en-US" sz="2400" spc="-48" dirty="0">
                <a:solidFill>
                  <a:srgbClr val="36211B"/>
                </a:solidFill>
                <a:latin typeface="Public Sans Thin"/>
              </a:rPr>
              <a:t> Barakat</a:t>
            </a:r>
          </a:p>
        </p:txBody>
      </p:sp>
      <p:sp>
        <p:nvSpPr>
          <p:cNvPr id="10" name="TextBox 6">
            <a:extLst>
              <a:ext uri="{FF2B5EF4-FFF2-40B4-BE49-F238E27FC236}">
                <a16:creationId xmlns:a16="http://schemas.microsoft.com/office/drawing/2014/main" id="{25528A0C-9858-E4C1-74B8-8801A6AB9BC7}"/>
              </a:ext>
            </a:extLst>
          </p:cNvPr>
          <p:cNvSpPr txBox="1"/>
          <p:nvPr/>
        </p:nvSpPr>
        <p:spPr>
          <a:xfrm>
            <a:off x="1028700" y="792480"/>
            <a:ext cx="2547610" cy="397738"/>
          </a:xfrm>
          <a:prstGeom prst="rect">
            <a:avLst/>
          </a:prstGeom>
        </p:spPr>
        <p:txBody>
          <a:bodyPr lIns="0" tIns="0" rIns="0" bIns="0" rtlCol="0" anchor="t">
            <a:spAutoFit/>
          </a:bodyPr>
          <a:lstStyle/>
          <a:p>
            <a:pPr>
              <a:lnSpc>
                <a:spcPts val="3359"/>
              </a:lnSpc>
            </a:pPr>
            <a:r>
              <a:rPr lang="en-US" sz="2400" spc="-48" dirty="0">
                <a:solidFill>
                  <a:srgbClr val="36211B"/>
                </a:solidFill>
                <a:latin typeface="Public Sans Medium"/>
              </a:rPr>
              <a:t>Overview</a:t>
            </a:r>
          </a:p>
        </p:txBody>
      </p:sp>
      <p:pic>
        <p:nvPicPr>
          <p:cNvPr id="14" name="Picture 13">
            <a:extLst>
              <a:ext uri="{FF2B5EF4-FFF2-40B4-BE49-F238E27FC236}">
                <a16:creationId xmlns:a16="http://schemas.microsoft.com/office/drawing/2014/main" id="{4CD13CD9-631D-51F4-ED11-9AC412425E85}"/>
              </a:ext>
            </a:extLst>
          </p:cNvPr>
          <p:cNvPicPr>
            <a:picLocks noChangeAspect="1"/>
          </p:cNvPicPr>
          <p:nvPr/>
        </p:nvPicPr>
        <p:blipFill>
          <a:blip r:embed="rId3"/>
          <a:stretch>
            <a:fillRect/>
          </a:stretch>
        </p:blipFill>
        <p:spPr>
          <a:xfrm>
            <a:off x="9954940" y="3798173"/>
            <a:ext cx="7304360" cy="4913884"/>
          </a:xfrm>
          <a:prstGeom prst="rect">
            <a:avLst/>
          </a:prstGeom>
        </p:spPr>
      </p:pic>
      <p:pic>
        <p:nvPicPr>
          <p:cNvPr id="16" name="Picture 15">
            <a:extLst>
              <a:ext uri="{FF2B5EF4-FFF2-40B4-BE49-F238E27FC236}">
                <a16:creationId xmlns:a16="http://schemas.microsoft.com/office/drawing/2014/main" id="{66AA282F-C1DC-F07A-67E2-C2EE061EB1C0}"/>
              </a:ext>
            </a:extLst>
          </p:cNvPr>
          <p:cNvPicPr>
            <a:picLocks noChangeAspect="1"/>
          </p:cNvPicPr>
          <p:nvPr/>
        </p:nvPicPr>
        <p:blipFill>
          <a:blip r:embed="rId4"/>
          <a:stretch>
            <a:fillRect/>
          </a:stretch>
        </p:blipFill>
        <p:spPr>
          <a:xfrm>
            <a:off x="1028700" y="3798455"/>
            <a:ext cx="8382000" cy="491388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4" name="Freeform 4"/>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txBody>
          <a:bodyPr/>
          <a:lstStyle/>
          <a:p>
            <a:endParaRPr lang="ar-EG"/>
          </a:p>
        </p:txBody>
      </p:sp>
      <p:sp>
        <p:nvSpPr>
          <p:cNvPr id="6" name="TextBox 6"/>
          <p:cNvSpPr txBox="1"/>
          <p:nvPr/>
        </p:nvSpPr>
        <p:spPr>
          <a:xfrm>
            <a:off x="775573" y="762146"/>
            <a:ext cx="2547610" cy="397738"/>
          </a:xfrm>
          <a:prstGeom prst="rect">
            <a:avLst/>
          </a:prstGeom>
        </p:spPr>
        <p:txBody>
          <a:bodyPr lIns="0" tIns="0" rIns="0" bIns="0" rtlCol="0" anchor="t">
            <a:spAutoFit/>
          </a:bodyPr>
          <a:lstStyle/>
          <a:p>
            <a:pPr>
              <a:lnSpc>
                <a:spcPts val="3359"/>
              </a:lnSpc>
            </a:pPr>
            <a:r>
              <a:rPr lang="en-US" sz="2400" spc="-48" dirty="0">
                <a:solidFill>
                  <a:srgbClr val="36211B"/>
                </a:solidFill>
                <a:latin typeface="Public Sans Medium"/>
              </a:rPr>
              <a:t>Prerequisites</a:t>
            </a:r>
          </a:p>
        </p:txBody>
      </p:sp>
      <p:sp>
        <p:nvSpPr>
          <p:cNvPr id="7" name="TextBox 7"/>
          <p:cNvSpPr txBox="1"/>
          <p:nvPr/>
        </p:nvSpPr>
        <p:spPr>
          <a:xfrm>
            <a:off x="775573" y="1415858"/>
            <a:ext cx="9944100" cy="601190"/>
          </a:xfrm>
          <a:prstGeom prst="rect">
            <a:avLst/>
          </a:prstGeom>
        </p:spPr>
        <p:txBody>
          <a:bodyPr wrap="square" lIns="0" tIns="0" rIns="0" bIns="0" rtlCol="0" anchor="t">
            <a:spAutoFit/>
          </a:bodyPr>
          <a:lstStyle/>
          <a:p>
            <a:pPr>
              <a:lnSpc>
                <a:spcPts val="5040"/>
              </a:lnSpc>
            </a:pPr>
            <a:r>
              <a:rPr lang="en-US" sz="3600" dirty="0"/>
              <a:t>Automating Deployment with Jenkins &amp; GitLab/</a:t>
            </a:r>
            <a:r>
              <a:rPr lang="en-US" sz="3600" dirty="0" err="1"/>
              <a:t>Gogs</a:t>
            </a:r>
            <a:endParaRPr lang="en-US" sz="3600" spc="-144" dirty="0">
              <a:solidFill>
                <a:srgbClr val="36211B"/>
              </a:solidFill>
              <a:latin typeface="Fraunces Light"/>
            </a:endParaRPr>
          </a:p>
        </p:txBody>
      </p:sp>
      <p:sp>
        <p:nvSpPr>
          <p:cNvPr id="8" name="TextBox 8"/>
          <p:cNvSpPr txBox="1"/>
          <p:nvPr/>
        </p:nvSpPr>
        <p:spPr>
          <a:xfrm>
            <a:off x="365760" y="2672397"/>
            <a:ext cx="9159240" cy="5170646"/>
          </a:xfrm>
          <a:prstGeom prst="rect">
            <a:avLst/>
          </a:prstGeom>
        </p:spPr>
        <p:txBody>
          <a:bodyPr wrap="square" lIns="0" tIns="0" rIns="0" bIns="0" rtlCol="0" anchor="t">
            <a:spAutoFit/>
          </a:bodyPr>
          <a:lstStyle/>
          <a:p>
            <a:r>
              <a:rPr lang="en-US" sz="2800" b="1" dirty="0"/>
              <a:t>Plugins (2 Needed):</a:t>
            </a:r>
            <a:endParaRPr lang="en-US" sz="2800" dirty="0"/>
          </a:p>
          <a:p>
            <a:pPr marL="457200" indent="-457200">
              <a:buFont typeface="Arial" panose="020B0604020202020204" pitchFamily="34" charset="0"/>
              <a:buChar char="•"/>
            </a:pPr>
            <a:r>
              <a:rPr lang="en-US" sz="2800" b="1" dirty="0"/>
              <a:t>Git Plugin:</a:t>
            </a:r>
            <a:r>
              <a:rPr lang="en-US" sz="2800" dirty="0"/>
              <a:t> Connects Jenkins to GitLab/</a:t>
            </a:r>
            <a:r>
              <a:rPr lang="en-US" sz="2800" dirty="0" err="1"/>
              <a:t>Gogs</a:t>
            </a:r>
            <a:r>
              <a:rPr lang="en-US" sz="2800" dirty="0"/>
              <a:t> repository (fetch code, trigger  builds).</a:t>
            </a:r>
          </a:p>
          <a:p>
            <a:pPr marL="457200" indent="-457200">
              <a:buFont typeface="Arial" panose="020B0604020202020204" pitchFamily="34" charset="0"/>
              <a:buChar char="•"/>
            </a:pPr>
            <a:r>
              <a:rPr lang="en-US" sz="2800" b="1" dirty="0"/>
              <a:t>SSH Plugin (with SSH Agent):</a:t>
            </a:r>
            <a:r>
              <a:rPr lang="en-US" sz="2800" dirty="0"/>
              <a:t> Enables secure communication with remote servers (VM3) for tasks like script execution or playbook deployment.</a:t>
            </a:r>
          </a:p>
          <a:p>
            <a:endParaRPr lang="en-US" sz="2800" dirty="0"/>
          </a:p>
          <a:p>
            <a:r>
              <a:rPr lang="en-US" sz="2800" b="1" dirty="0"/>
              <a:t>Credentials (2 Needed):</a:t>
            </a:r>
            <a:endParaRPr lang="en-US" sz="2800" dirty="0"/>
          </a:p>
          <a:p>
            <a:pPr marL="457200" indent="-457200">
              <a:buFont typeface="Arial" panose="020B0604020202020204" pitchFamily="34" charset="0"/>
              <a:buChar char="•"/>
            </a:pPr>
            <a:r>
              <a:rPr lang="en-US" sz="2800" b="1" dirty="0"/>
              <a:t>Git Credential:</a:t>
            </a:r>
            <a:r>
              <a:rPr lang="en-US" sz="2800" dirty="0"/>
              <a:t> Username/password (or access token) for GitLab/</a:t>
            </a:r>
            <a:r>
              <a:rPr lang="en-US" sz="2800" dirty="0" err="1"/>
              <a:t>Gogs</a:t>
            </a:r>
            <a:r>
              <a:rPr lang="en-US" sz="2800" dirty="0"/>
              <a:t> authentication.</a:t>
            </a:r>
          </a:p>
          <a:p>
            <a:pPr marL="457200" indent="-457200">
              <a:buFont typeface="Arial" panose="020B0604020202020204" pitchFamily="34" charset="0"/>
              <a:buChar char="•"/>
            </a:pPr>
            <a:r>
              <a:rPr lang="en-US" sz="2800" b="1" dirty="0"/>
              <a:t>SSH Key:</a:t>
            </a:r>
            <a:r>
              <a:rPr lang="en-US" sz="2800" dirty="0"/>
              <a:t> Secure key pair for server access (private key managed by SSH Agent).</a:t>
            </a:r>
          </a:p>
        </p:txBody>
      </p:sp>
      <p:sp>
        <p:nvSpPr>
          <p:cNvPr id="10" name="TextBox 10"/>
          <p:cNvSpPr txBox="1"/>
          <p:nvPr/>
        </p:nvSpPr>
        <p:spPr>
          <a:xfrm>
            <a:off x="15160864" y="8843010"/>
            <a:ext cx="2098436" cy="415290"/>
          </a:xfrm>
          <a:prstGeom prst="rect">
            <a:avLst/>
          </a:prstGeom>
        </p:spPr>
        <p:txBody>
          <a:bodyPr lIns="0" tIns="0" rIns="0" bIns="0" rtlCol="0" anchor="t">
            <a:spAutoFit/>
          </a:bodyPr>
          <a:lstStyle/>
          <a:p>
            <a:pPr algn="r">
              <a:lnSpc>
                <a:spcPts val="3359"/>
              </a:lnSpc>
            </a:pPr>
            <a:r>
              <a:rPr lang="en-US" sz="2400" spc="-48">
                <a:solidFill>
                  <a:srgbClr val="E8E6E3"/>
                </a:solidFill>
                <a:latin typeface="Public Sans Thin"/>
              </a:rPr>
              <a:t>4</a:t>
            </a:r>
          </a:p>
        </p:txBody>
      </p:sp>
      <p:sp>
        <p:nvSpPr>
          <p:cNvPr id="14" name="AutoShape 4">
            <a:extLst>
              <a:ext uri="{FF2B5EF4-FFF2-40B4-BE49-F238E27FC236}">
                <a16:creationId xmlns:a16="http://schemas.microsoft.com/office/drawing/2014/main" id="{8524072A-49B6-33AA-7A23-349411E86919}"/>
              </a:ext>
            </a:extLst>
          </p:cNvPr>
          <p:cNvSpPr/>
          <p:nvPr/>
        </p:nvSpPr>
        <p:spPr>
          <a:xfrm>
            <a:off x="381000" y="8807737"/>
            <a:ext cx="5588773" cy="0"/>
          </a:xfrm>
          <a:prstGeom prst="line">
            <a:avLst/>
          </a:prstGeom>
          <a:ln w="9525" cap="flat">
            <a:solidFill>
              <a:srgbClr val="36211B"/>
            </a:solidFill>
            <a:prstDash val="solid"/>
            <a:headEnd type="none" w="sm" len="sm"/>
            <a:tailEnd type="none" w="sm" len="sm"/>
          </a:ln>
        </p:spPr>
        <p:txBody>
          <a:bodyPr/>
          <a:lstStyle/>
          <a:p>
            <a:endParaRPr lang="ar-EG"/>
          </a:p>
        </p:txBody>
      </p:sp>
      <p:sp>
        <p:nvSpPr>
          <p:cNvPr id="15" name="TextBox 9">
            <a:extLst>
              <a:ext uri="{FF2B5EF4-FFF2-40B4-BE49-F238E27FC236}">
                <a16:creationId xmlns:a16="http://schemas.microsoft.com/office/drawing/2014/main" id="{6BB5A3D1-CF43-AF18-025F-2AD8F639FEFC}"/>
              </a:ext>
            </a:extLst>
          </p:cNvPr>
          <p:cNvSpPr txBox="1"/>
          <p:nvPr/>
        </p:nvSpPr>
        <p:spPr>
          <a:xfrm>
            <a:off x="1175136" y="8956242"/>
            <a:ext cx="4000500" cy="397738"/>
          </a:xfrm>
          <a:prstGeom prst="rect">
            <a:avLst/>
          </a:prstGeom>
        </p:spPr>
        <p:txBody>
          <a:bodyPr wrap="square" lIns="0" tIns="0" rIns="0" bIns="0" rtlCol="0" anchor="t">
            <a:spAutoFit/>
          </a:bodyPr>
          <a:lstStyle/>
          <a:p>
            <a:pPr>
              <a:lnSpc>
                <a:spcPts val="3359"/>
              </a:lnSpc>
            </a:pPr>
            <a:r>
              <a:rPr lang="en-US" sz="2400" spc="-48" dirty="0">
                <a:solidFill>
                  <a:srgbClr val="36211B"/>
                </a:solidFill>
                <a:latin typeface="Public Sans Thin"/>
              </a:rPr>
              <a:t>Nada Hussam </a:t>
            </a:r>
            <a:r>
              <a:rPr lang="en-US" sz="2400" spc="-48" dirty="0" err="1">
                <a:solidFill>
                  <a:srgbClr val="36211B"/>
                </a:solidFill>
                <a:latin typeface="Public Sans Thin"/>
              </a:rPr>
              <a:t>Eldien</a:t>
            </a:r>
            <a:r>
              <a:rPr lang="en-US" sz="2400" spc="-48" dirty="0">
                <a:solidFill>
                  <a:srgbClr val="36211B"/>
                </a:solidFill>
                <a:latin typeface="Public Sans Thin"/>
              </a:rPr>
              <a:t> Barakat</a:t>
            </a:r>
          </a:p>
        </p:txBody>
      </p:sp>
      <p:pic>
        <p:nvPicPr>
          <p:cNvPr id="21" name="Picture 20">
            <a:extLst>
              <a:ext uri="{FF2B5EF4-FFF2-40B4-BE49-F238E27FC236}">
                <a16:creationId xmlns:a16="http://schemas.microsoft.com/office/drawing/2014/main" id="{0EDC025D-1E2A-6DF2-CC75-62387B8A66ED}"/>
              </a:ext>
            </a:extLst>
          </p:cNvPr>
          <p:cNvPicPr>
            <a:picLocks noChangeAspect="1"/>
          </p:cNvPicPr>
          <p:nvPr/>
        </p:nvPicPr>
        <p:blipFill>
          <a:blip r:embed="rId3"/>
          <a:stretch>
            <a:fillRect/>
          </a:stretch>
        </p:blipFill>
        <p:spPr>
          <a:xfrm>
            <a:off x="9296400" y="2440506"/>
            <a:ext cx="8625840" cy="2375320"/>
          </a:xfrm>
          <a:prstGeom prst="rect">
            <a:avLst/>
          </a:prstGeom>
        </p:spPr>
      </p:pic>
      <p:pic>
        <p:nvPicPr>
          <p:cNvPr id="23" name="Picture 22">
            <a:extLst>
              <a:ext uri="{FF2B5EF4-FFF2-40B4-BE49-F238E27FC236}">
                <a16:creationId xmlns:a16="http://schemas.microsoft.com/office/drawing/2014/main" id="{44A9A541-98D6-722C-CCD1-DB1F5A71333D}"/>
              </a:ext>
            </a:extLst>
          </p:cNvPr>
          <p:cNvPicPr>
            <a:picLocks noChangeAspect="1"/>
          </p:cNvPicPr>
          <p:nvPr/>
        </p:nvPicPr>
        <p:blipFill>
          <a:blip r:embed="rId4"/>
          <a:stretch>
            <a:fillRect/>
          </a:stretch>
        </p:blipFill>
        <p:spPr>
          <a:xfrm>
            <a:off x="9397678" y="5471175"/>
            <a:ext cx="8539802" cy="2594293"/>
          </a:xfrm>
          <a:prstGeom prst="rect">
            <a:avLst/>
          </a:prstGeom>
        </p:spPr>
      </p:pic>
      <p:sp>
        <p:nvSpPr>
          <p:cNvPr id="24" name="Rectangle 23">
            <a:extLst>
              <a:ext uri="{FF2B5EF4-FFF2-40B4-BE49-F238E27FC236}">
                <a16:creationId xmlns:a16="http://schemas.microsoft.com/office/drawing/2014/main" id="{C4AF8A3A-888E-780C-4E9D-3BDB1315D8A8}"/>
              </a:ext>
            </a:extLst>
          </p:cNvPr>
          <p:cNvSpPr/>
          <p:nvPr/>
        </p:nvSpPr>
        <p:spPr>
          <a:xfrm>
            <a:off x="12192000" y="5753100"/>
            <a:ext cx="2362200" cy="83820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5" name="Rectangle 24">
            <a:extLst>
              <a:ext uri="{FF2B5EF4-FFF2-40B4-BE49-F238E27FC236}">
                <a16:creationId xmlns:a16="http://schemas.microsoft.com/office/drawing/2014/main" id="{C75DC0F1-9B20-A2EF-9058-E150DC922C6E}"/>
              </a:ext>
            </a:extLst>
          </p:cNvPr>
          <p:cNvSpPr/>
          <p:nvPr/>
        </p:nvSpPr>
        <p:spPr>
          <a:xfrm>
            <a:off x="15160864" y="2857500"/>
            <a:ext cx="2669936" cy="91440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6" name="TextBox 9">
            <a:extLst>
              <a:ext uri="{FF2B5EF4-FFF2-40B4-BE49-F238E27FC236}">
                <a16:creationId xmlns:a16="http://schemas.microsoft.com/office/drawing/2014/main" id="{498A0E86-5CED-228B-895D-898F326C2505}"/>
              </a:ext>
            </a:extLst>
          </p:cNvPr>
          <p:cNvSpPr txBox="1"/>
          <p:nvPr/>
        </p:nvSpPr>
        <p:spPr>
          <a:xfrm>
            <a:off x="15160864" y="8843010"/>
            <a:ext cx="2098436" cy="397738"/>
          </a:xfrm>
          <a:prstGeom prst="rect">
            <a:avLst/>
          </a:prstGeom>
        </p:spPr>
        <p:txBody>
          <a:bodyPr lIns="0" tIns="0" rIns="0" bIns="0" rtlCol="0" anchor="t">
            <a:spAutoFit/>
          </a:bodyPr>
          <a:lstStyle/>
          <a:p>
            <a:pPr algn="r">
              <a:lnSpc>
                <a:spcPts val="3359"/>
              </a:lnSpc>
            </a:pPr>
            <a:r>
              <a:rPr lang="en-US" sz="2400" spc="-48" dirty="0">
                <a:solidFill>
                  <a:srgbClr val="36211B"/>
                </a:solidFill>
                <a:latin typeface="Public Sans Thin"/>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4" name="Freeform 4"/>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txBody>
          <a:bodyPr/>
          <a:lstStyle/>
          <a:p>
            <a:endParaRPr lang="ar-EG"/>
          </a:p>
        </p:txBody>
      </p:sp>
      <p:sp>
        <p:nvSpPr>
          <p:cNvPr id="6" name="TextBox 6"/>
          <p:cNvSpPr txBox="1"/>
          <p:nvPr/>
        </p:nvSpPr>
        <p:spPr>
          <a:xfrm>
            <a:off x="762000" y="803982"/>
            <a:ext cx="2547610" cy="397738"/>
          </a:xfrm>
          <a:prstGeom prst="rect">
            <a:avLst/>
          </a:prstGeom>
        </p:spPr>
        <p:txBody>
          <a:bodyPr lIns="0" tIns="0" rIns="0" bIns="0" rtlCol="0" anchor="t">
            <a:spAutoFit/>
          </a:bodyPr>
          <a:lstStyle/>
          <a:p>
            <a:pPr>
              <a:lnSpc>
                <a:spcPts val="3359"/>
              </a:lnSpc>
            </a:pPr>
            <a:r>
              <a:rPr lang="en-US" sz="2400" spc="-48" dirty="0">
                <a:solidFill>
                  <a:srgbClr val="36211B"/>
                </a:solidFill>
                <a:latin typeface="Public Sans Medium"/>
              </a:rPr>
              <a:t>Pipeline</a:t>
            </a:r>
          </a:p>
        </p:txBody>
      </p:sp>
      <p:sp>
        <p:nvSpPr>
          <p:cNvPr id="7" name="TextBox 7"/>
          <p:cNvSpPr txBox="1"/>
          <p:nvPr/>
        </p:nvSpPr>
        <p:spPr>
          <a:xfrm>
            <a:off x="1028700" y="1293524"/>
            <a:ext cx="6667500" cy="2223173"/>
          </a:xfrm>
          <a:prstGeom prst="rect">
            <a:avLst/>
          </a:prstGeom>
        </p:spPr>
        <p:txBody>
          <a:bodyPr wrap="square" lIns="0" tIns="0" rIns="0" bIns="0" rtlCol="0" anchor="t">
            <a:spAutoFit/>
          </a:bodyPr>
          <a:lstStyle/>
          <a:p>
            <a:pPr>
              <a:lnSpc>
                <a:spcPts val="8959"/>
              </a:lnSpc>
            </a:pPr>
            <a:r>
              <a:rPr lang="en-US" sz="6000" b="1" dirty="0"/>
              <a:t>Stages of  </a:t>
            </a:r>
            <a:r>
              <a:rPr lang="en-US" sz="6000" b="1" dirty="0" err="1"/>
              <a:t>Jenkinsfile</a:t>
            </a:r>
            <a:endParaRPr lang="en-US" sz="6000" b="1" dirty="0"/>
          </a:p>
          <a:p>
            <a:pPr>
              <a:lnSpc>
                <a:spcPts val="8959"/>
              </a:lnSpc>
            </a:pPr>
            <a:endParaRPr lang="en-US" sz="6399" spc="-255" dirty="0">
              <a:solidFill>
                <a:srgbClr val="36211B"/>
              </a:solidFill>
              <a:latin typeface="Fraunces Light Italics"/>
            </a:endParaRPr>
          </a:p>
        </p:txBody>
      </p:sp>
      <p:sp>
        <p:nvSpPr>
          <p:cNvPr id="9" name="TextBox 9"/>
          <p:cNvSpPr txBox="1"/>
          <p:nvPr/>
        </p:nvSpPr>
        <p:spPr>
          <a:xfrm>
            <a:off x="15160864" y="8843010"/>
            <a:ext cx="2098436" cy="397738"/>
          </a:xfrm>
          <a:prstGeom prst="rect">
            <a:avLst/>
          </a:prstGeom>
        </p:spPr>
        <p:txBody>
          <a:bodyPr lIns="0" tIns="0" rIns="0" bIns="0" rtlCol="0" anchor="t">
            <a:spAutoFit/>
          </a:bodyPr>
          <a:lstStyle/>
          <a:p>
            <a:pPr algn="r">
              <a:lnSpc>
                <a:spcPts val="3359"/>
              </a:lnSpc>
            </a:pPr>
            <a:r>
              <a:rPr lang="en-US" sz="2400" spc="-48" dirty="0">
                <a:solidFill>
                  <a:srgbClr val="36211B"/>
                </a:solidFill>
                <a:latin typeface="Public Sans Thin"/>
              </a:rPr>
              <a:t>4</a:t>
            </a:r>
          </a:p>
        </p:txBody>
      </p:sp>
      <p:sp>
        <p:nvSpPr>
          <p:cNvPr id="10" name="AutoShape 4">
            <a:extLst>
              <a:ext uri="{FF2B5EF4-FFF2-40B4-BE49-F238E27FC236}">
                <a16:creationId xmlns:a16="http://schemas.microsoft.com/office/drawing/2014/main" id="{C5E6DE16-EF9A-F325-F4BD-37C431C2842E}"/>
              </a:ext>
            </a:extLst>
          </p:cNvPr>
          <p:cNvSpPr/>
          <p:nvPr/>
        </p:nvSpPr>
        <p:spPr>
          <a:xfrm>
            <a:off x="381000" y="8807737"/>
            <a:ext cx="5588773" cy="0"/>
          </a:xfrm>
          <a:prstGeom prst="line">
            <a:avLst/>
          </a:prstGeom>
          <a:ln w="9525" cap="flat">
            <a:solidFill>
              <a:srgbClr val="36211B"/>
            </a:solidFill>
            <a:prstDash val="solid"/>
            <a:headEnd type="none" w="sm" len="sm"/>
            <a:tailEnd type="none" w="sm" len="sm"/>
          </a:ln>
        </p:spPr>
        <p:txBody>
          <a:bodyPr/>
          <a:lstStyle/>
          <a:p>
            <a:endParaRPr lang="ar-EG"/>
          </a:p>
        </p:txBody>
      </p:sp>
      <p:sp>
        <p:nvSpPr>
          <p:cNvPr id="11" name="TextBox 9">
            <a:extLst>
              <a:ext uri="{FF2B5EF4-FFF2-40B4-BE49-F238E27FC236}">
                <a16:creationId xmlns:a16="http://schemas.microsoft.com/office/drawing/2014/main" id="{9CE2B4B2-710E-2E49-1CC8-73F2FBB02B77}"/>
              </a:ext>
            </a:extLst>
          </p:cNvPr>
          <p:cNvSpPr txBox="1"/>
          <p:nvPr/>
        </p:nvSpPr>
        <p:spPr>
          <a:xfrm>
            <a:off x="1175136" y="8956242"/>
            <a:ext cx="4000500" cy="397738"/>
          </a:xfrm>
          <a:prstGeom prst="rect">
            <a:avLst/>
          </a:prstGeom>
        </p:spPr>
        <p:txBody>
          <a:bodyPr wrap="square" lIns="0" tIns="0" rIns="0" bIns="0" rtlCol="0" anchor="t">
            <a:spAutoFit/>
          </a:bodyPr>
          <a:lstStyle/>
          <a:p>
            <a:pPr>
              <a:lnSpc>
                <a:spcPts val="3359"/>
              </a:lnSpc>
            </a:pPr>
            <a:r>
              <a:rPr lang="en-US" sz="2400" spc="-48" dirty="0">
                <a:solidFill>
                  <a:srgbClr val="36211B"/>
                </a:solidFill>
                <a:latin typeface="Public Sans Thin"/>
              </a:rPr>
              <a:t>Nada Hussam </a:t>
            </a:r>
            <a:r>
              <a:rPr lang="en-US" sz="2400" spc="-48" dirty="0" err="1">
                <a:solidFill>
                  <a:srgbClr val="36211B"/>
                </a:solidFill>
                <a:latin typeface="Public Sans Thin"/>
              </a:rPr>
              <a:t>Eldien</a:t>
            </a:r>
            <a:r>
              <a:rPr lang="en-US" sz="2400" spc="-48" dirty="0">
                <a:solidFill>
                  <a:srgbClr val="36211B"/>
                </a:solidFill>
                <a:latin typeface="Public Sans Thin"/>
              </a:rPr>
              <a:t> Barakat</a:t>
            </a:r>
          </a:p>
        </p:txBody>
      </p:sp>
      <p:sp>
        <p:nvSpPr>
          <p:cNvPr id="19" name="TextBox 18">
            <a:extLst>
              <a:ext uri="{FF2B5EF4-FFF2-40B4-BE49-F238E27FC236}">
                <a16:creationId xmlns:a16="http://schemas.microsoft.com/office/drawing/2014/main" id="{6A5E7B93-1170-3BCC-328E-5802C1E19CC9}"/>
              </a:ext>
            </a:extLst>
          </p:cNvPr>
          <p:cNvSpPr txBox="1"/>
          <p:nvPr/>
        </p:nvSpPr>
        <p:spPr>
          <a:xfrm>
            <a:off x="76200" y="2965367"/>
            <a:ext cx="10439400" cy="5112105"/>
          </a:xfrm>
          <a:prstGeom prst="rect">
            <a:avLst/>
          </a:prstGeom>
          <a:noFill/>
        </p:spPr>
        <p:txBody>
          <a:bodyPr wrap="square">
            <a:spAutoFit/>
          </a:bodyPr>
          <a:lstStyle/>
          <a:p>
            <a:r>
              <a:rPr lang="en-US" sz="2400" b="1" dirty="0">
                <a:effectLst/>
                <a:latin typeface="+mj-lt"/>
                <a:ea typeface="Times New Roman" panose="02020603050405020304" pitchFamily="18" charset="0"/>
              </a:rPr>
              <a:t>The pipeline stages can be summarized as follows:</a:t>
            </a:r>
          </a:p>
          <a:p>
            <a:pPr marL="342900" lvl="0" indent="-342900" algn="l" rtl="0">
              <a:lnSpc>
                <a:spcPct val="107000"/>
              </a:lnSpc>
              <a:spcAft>
                <a:spcPts val="800"/>
              </a:spcAft>
              <a:buFont typeface="+mj-lt"/>
              <a:buAutoNum type="arabicPeriod"/>
              <a:tabLst>
                <a:tab pos="457200" algn="l"/>
              </a:tabLst>
            </a:pPr>
            <a:r>
              <a:rPr lang="en-US" sz="2400" b="1" kern="0" dirty="0">
                <a:effectLst/>
                <a:latin typeface="+mj-lt"/>
                <a:ea typeface="Times New Roman" panose="02020603050405020304" pitchFamily="18" charset="0"/>
                <a:cs typeface="Arial" panose="020B0604020202020204" pitchFamily="34" charset="0"/>
              </a:rPr>
              <a:t>Deploy Script:</a:t>
            </a:r>
            <a:r>
              <a:rPr lang="en-US" sz="2400" kern="0" dirty="0">
                <a:effectLst/>
                <a:latin typeface="+mj-lt"/>
                <a:ea typeface="Times New Roman" panose="02020603050405020304" pitchFamily="18" charset="0"/>
                <a:cs typeface="Arial" panose="020B0604020202020204" pitchFamily="34" charset="0"/>
              </a:rPr>
              <a:t> Copies a script (GroupMembers.sh) to the target server for 				       retrieving user information.</a:t>
            </a:r>
            <a:endParaRPr lang="en-US" sz="2400" kern="100" dirty="0">
              <a:effectLst/>
              <a:latin typeface="+mj-lt"/>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mj-lt"/>
              <a:buAutoNum type="arabicPeriod"/>
              <a:tabLst>
                <a:tab pos="457200" algn="l"/>
              </a:tabLst>
            </a:pPr>
            <a:r>
              <a:rPr lang="en-US" sz="2400" b="1" kern="0" dirty="0">
                <a:effectLst/>
                <a:latin typeface="+mj-lt"/>
                <a:ea typeface="Times New Roman" panose="02020603050405020304" pitchFamily="18" charset="0"/>
                <a:cs typeface="Arial" panose="020B0604020202020204" pitchFamily="34" charset="0"/>
              </a:rPr>
              <a:t>Install Apache:</a:t>
            </a:r>
            <a:r>
              <a:rPr lang="en-US" sz="2400" kern="0" dirty="0">
                <a:effectLst/>
                <a:latin typeface="+mj-lt"/>
                <a:ea typeface="Times New Roman" panose="02020603050405020304" pitchFamily="18" charset="0"/>
                <a:cs typeface="Arial" panose="020B0604020202020204" pitchFamily="34" charset="0"/>
              </a:rPr>
              <a:t> Executes an Ansible playbook (</a:t>
            </a:r>
            <a:r>
              <a:rPr lang="en-US" sz="2400" kern="0" dirty="0" err="1">
                <a:effectLst/>
                <a:latin typeface="+mj-lt"/>
                <a:ea typeface="Times New Roman" panose="02020603050405020304" pitchFamily="18" charset="0"/>
                <a:cs typeface="Arial" panose="020B0604020202020204" pitchFamily="34" charset="0"/>
              </a:rPr>
              <a:t>WebServerSetup.yml</a:t>
            </a:r>
            <a:r>
              <a:rPr lang="en-US" sz="2400" kern="0" dirty="0">
                <a:effectLst/>
                <a:latin typeface="+mj-lt"/>
                <a:ea typeface="Times New Roman" panose="02020603050405020304" pitchFamily="18" charset="0"/>
                <a:cs typeface="Arial" panose="020B0604020202020204" pitchFamily="34" charset="0"/>
              </a:rPr>
              <a:t>) to deploy 			        and configure Apache HTTP Server on the server.</a:t>
            </a:r>
            <a:endParaRPr lang="en-US" sz="2400" kern="100" dirty="0">
              <a:effectLst/>
              <a:latin typeface="+mj-lt"/>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mj-lt"/>
              <a:buAutoNum type="arabicPeriod"/>
              <a:tabLst>
                <a:tab pos="457200" algn="l"/>
              </a:tabLst>
            </a:pPr>
            <a:r>
              <a:rPr lang="en-US" sz="2400" b="1" kern="0" dirty="0">
                <a:effectLst/>
                <a:latin typeface="+mj-lt"/>
                <a:ea typeface="Times New Roman" panose="02020603050405020304" pitchFamily="18" charset="0"/>
                <a:cs typeface="Arial" panose="020B0604020202020204" pitchFamily="34" charset="0"/>
              </a:rPr>
              <a:t>Post-Build (Failure):</a:t>
            </a:r>
            <a:r>
              <a:rPr lang="en-US" sz="2400" kern="0" dirty="0">
                <a:effectLst/>
                <a:latin typeface="+mj-lt"/>
                <a:ea typeface="Times New Roman" panose="02020603050405020304" pitchFamily="18" charset="0"/>
                <a:cs typeface="Arial" panose="020B0604020202020204" pitchFamily="34" charset="0"/>
              </a:rPr>
              <a:t> </a:t>
            </a:r>
            <a:endParaRPr lang="en-US" sz="2400" kern="100" dirty="0">
              <a:effectLst/>
              <a:latin typeface="+mj-lt"/>
              <a:ea typeface="Calibri" panose="020F0502020204030204" pitchFamily="34" charset="0"/>
              <a:cs typeface="Arial" panose="020B0604020202020204" pitchFamily="34" charset="0"/>
            </a:endParaRPr>
          </a:p>
          <a:p>
            <a:pPr marL="742950" lvl="1" indent="-285750" algn="l" rtl="0">
              <a:lnSpc>
                <a:spcPct val="107000"/>
              </a:lnSpc>
              <a:spcAft>
                <a:spcPts val="800"/>
              </a:spcAft>
              <a:buSzPts val="1000"/>
              <a:buFont typeface="Courier New" panose="02070309020205020404" pitchFamily="49" charset="0"/>
              <a:buChar char="o"/>
              <a:tabLst>
                <a:tab pos="914400" algn="l"/>
              </a:tabLst>
            </a:pPr>
            <a:r>
              <a:rPr lang="en-US" sz="2400" kern="0" dirty="0">
                <a:effectLst/>
                <a:latin typeface="+mj-lt"/>
                <a:ea typeface="Times New Roman" panose="02020603050405020304" pitchFamily="18" charset="0"/>
                <a:cs typeface="Times New Roman" panose="02020603050405020304" pitchFamily="18" charset="0"/>
              </a:rPr>
              <a:t>Triggers only on pipeline failures.</a:t>
            </a:r>
            <a:endParaRPr lang="en-US" sz="2400" kern="100" dirty="0">
              <a:effectLst/>
              <a:latin typeface="+mj-lt"/>
              <a:ea typeface="Calibri" panose="020F0502020204030204" pitchFamily="34" charset="0"/>
              <a:cs typeface="Times New Roman" panose="02020603050405020304" pitchFamily="18" charset="0"/>
            </a:endParaRPr>
          </a:p>
          <a:p>
            <a:pPr marL="742950" lvl="1" indent="-285750" algn="l" rtl="0">
              <a:lnSpc>
                <a:spcPct val="107000"/>
              </a:lnSpc>
              <a:spcAft>
                <a:spcPts val="800"/>
              </a:spcAft>
              <a:buSzPts val="1000"/>
              <a:buFont typeface="Courier New" panose="02070309020205020404" pitchFamily="49" charset="0"/>
              <a:buChar char="o"/>
              <a:tabLst>
                <a:tab pos="914400" algn="l"/>
              </a:tabLst>
            </a:pPr>
            <a:r>
              <a:rPr lang="en-US" sz="2400" kern="0" dirty="0">
                <a:effectLst/>
                <a:latin typeface="+mj-lt"/>
                <a:ea typeface="Times New Roman" panose="02020603050405020304" pitchFamily="18" charset="0"/>
                <a:cs typeface="Times New Roman" panose="02020603050405020304" pitchFamily="18" charset="0"/>
              </a:rPr>
              <a:t>Sends an email notification with details: </a:t>
            </a:r>
            <a:endParaRPr lang="en-US" sz="2400" kern="100" dirty="0">
              <a:effectLst/>
              <a:latin typeface="+mj-lt"/>
              <a:ea typeface="Calibri" panose="020F0502020204030204" pitchFamily="34" charset="0"/>
              <a:cs typeface="Times New Roman" panose="02020603050405020304" pitchFamily="18" charset="0"/>
            </a:endParaRPr>
          </a:p>
          <a:p>
            <a:pPr marL="1143000" lvl="2" indent="-228600" algn="l" rtl="0">
              <a:lnSpc>
                <a:spcPct val="107000"/>
              </a:lnSpc>
              <a:spcAft>
                <a:spcPts val="800"/>
              </a:spcAft>
              <a:buSzPts val="1000"/>
              <a:buFont typeface="Wingdings" panose="05000000000000000000" pitchFamily="2" charset="2"/>
              <a:buChar char=""/>
              <a:tabLst>
                <a:tab pos="1371600" algn="l"/>
              </a:tabLst>
            </a:pPr>
            <a:r>
              <a:rPr lang="en-US" sz="2400" kern="0" dirty="0">
                <a:effectLst/>
                <a:latin typeface="+mj-lt"/>
                <a:ea typeface="Times New Roman" panose="02020603050405020304" pitchFamily="18" charset="0"/>
                <a:cs typeface="Arial" panose="020B0604020202020204" pitchFamily="34" charset="0"/>
              </a:rPr>
              <a:t>Failure reason</a:t>
            </a:r>
            <a:endParaRPr lang="en-US" sz="2400" kern="100" dirty="0">
              <a:effectLst/>
              <a:latin typeface="+mj-lt"/>
              <a:ea typeface="Calibri" panose="020F0502020204030204" pitchFamily="34" charset="0"/>
              <a:cs typeface="Arial" panose="020B0604020202020204" pitchFamily="34" charset="0"/>
            </a:endParaRPr>
          </a:p>
          <a:p>
            <a:pPr marL="1143000" lvl="2" indent="-228600" algn="l" rtl="0">
              <a:lnSpc>
                <a:spcPct val="107000"/>
              </a:lnSpc>
              <a:spcAft>
                <a:spcPts val="800"/>
              </a:spcAft>
              <a:buSzPts val="1000"/>
              <a:buFont typeface="Wingdings" panose="05000000000000000000" pitchFamily="2" charset="2"/>
              <a:buChar char=""/>
              <a:tabLst>
                <a:tab pos="1371600" algn="l"/>
              </a:tabLst>
            </a:pPr>
            <a:r>
              <a:rPr lang="en-US" sz="2400" kern="0" dirty="0">
                <a:effectLst/>
                <a:latin typeface="+mj-lt"/>
                <a:ea typeface="Times New Roman" panose="02020603050405020304" pitchFamily="18" charset="0"/>
                <a:cs typeface="Arial" panose="020B0604020202020204" pitchFamily="34" charset="0"/>
              </a:rPr>
              <a:t>List of users in "</a:t>
            </a:r>
            <a:r>
              <a:rPr lang="en-US" sz="2400" kern="0" dirty="0" err="1">
                <a:effectLst/>
                <a:latin typeface="+mj-lt"/>
                <a:ea typeface="Times New Roman" panose="02020603050405020304" pitchFamily="18" charset="0"/>
                <a:cs typeface="Arial" panose="020B0604020202020204" pitchFamily="34" charset="0"/>
              </a:rPr>
              <a:t>webAdmins</a:t>
            </a:r>
            <a:r>
              <a:rPr lang="en-US" sz="2400" kern="0" dirty="0">
                <a:effectLst/>
                <a:latin typeface="+mj-lt"/>
                <a:ea typeface="Times New Roman" panose="02020603050405020304" pitchFamily="18" charset="0"/>
                <a:cs typeface="Arial" panose="020B0604020202020204" pitchFamily="34" charset="0"/>
              </a:rPr>
              <a:t>" group (obtained from GroupMembers.sh)</a:t>
            </a:r>
            <a:endParaRPr lang="en-US" sz="2400" kern="100" dirty="0">
              <a:effectLst/>
              <a:latin typeface="+mj-lt"/>
              <a:ea typeface="Calibri" panose="020F0502020204030204" pitchFamily="34" charset="0"/>
              <a:cs typeface="Arial" panose="020B0604020202020204" pitchFamily="34" charset="0"/>
            </a:endParaRPr>
          </a:p>
          <a:p>
            <a:pPr marL="1143000" lvl="2" indent="-228600" algn="l" rtl="0">
              <a:lnSpc>
                <a:spcPct val="107000"/>
              </a:lnSpc>
              <a:spcAft>
                <a:spcPts val="800"/>
              </a:spcAft>
              <a:buSzPts val="1000"/>
              <a:buFont typeface="Wingdings" panose="05000000000000000000" pitchFamily="2" charset="2"/>
              <a:buChar char=""/>
              <a:tabLst>
                <a:tab pos="1371600" algn="l"/>
              </a:tabLst>
            </a:pPr>
            <a:r>
              <a:rPr lang="en-US" sz="2400" kern="0" dirty="0">
                <a:effectLst/>
                <a:latin typeface="+mj-lt"/>
                <a:ea typeface="Times New Roman" panose="02020603050405020304" pitchFamily="18" charset="0"/>
                <a:cs typeface="Arial" panose="020B0604020202020204" pitchFamily="34" charset="0"/>
              </a:rPr>
              <a:t>Current date</a:t>
            </a:r>
            <a:endParaRPr lang="en-US" sz="2400" kern="100" dirty="0">
              <a:effectLst/>
              <a:latin typeface="+mj-lt"/>
              <a:ea typeface="Calibri" panose="020F050202020403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FFD3ED60-DA11-B2E0-5BEB-13E2225C5840}"/>
              </a:ext>
            </a:extLst>
          </p:cNvPr>
          <p:cNvPicPr>
            <a:picLocks noChangeAspect="1"/>
          </p:cNvPicPr>
          <p:nvPr/>
        </p:nvPicPr>
        <p:blipFill>
          <a:blip r:embed="rId3"/>
          <a:stretch>
            <a:fillRect/>
          </a:stretch>
        </p:blipFill>
        <p:spPr>
          <a:xfrm>
            <a:off x="10888979" y="700243"/>
            <a:ext cx="6667501" cy="809987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3" name="Freeform 3"/>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txBody>
          <a:bodyPr/>
          <a:lstStyle/>
          <a:p>
            <a:endParaRPr lang="ar-EG"/>
          </a:p>
        </p:txBody>
      </p:sp>
      <p:sp>
        <p:nvSpPr>
          <p:cNvPr id="5" name="TextBox 5"/>
          <p:cNvSpPr txBox="1"/>
          <p:nvPr/>
        </p:nvSpPr>
        <p:spPr>
          <a:xfrm>
            <a:off x="1028701" y="792480"/>
            <a:ext cx="1943100" cy="397738"/>
          </a:xfrm>
          <a:prstGeom prst="rect">
            <a:avLst/>
          </a:prstGeom>
        </p:spPr>
        <p:txBody>
          <a:bodyPr wrap="square" lIns="0" tIns="0" rIns="0" bIns="0" rtlCol="0" anchor="t">
            <a:spAutoFit/>
          </a:bodyPr>
          <a:lstStyle/>
          <a:p>
            <a:pPr>
              <a:lnSpc>
                <a:spcPts val="3359"/>
              </a:lnSpc>
            </a:pPr>
            <a:r>
              <a:rPr lang="en-US" sz="2400" spc="-48" dirty="0">
                <a:solidFill>
                  <a:srgbClr val="36211B"/>
                </a:solidFill>
                <a:latin typeface="Public Sans Medium"/>
              </a:rPr>
              <a:t>Bash Scripts</a:t>
            </a:r>
          </a:p>
        </p:txBody>
      </p:sp>
      <p:sp>
        <p:nvSpPr>
          <p:cNvPr id="9" name="TextBox 9"/>
          <p:cNvSpPr txBox="1"/>
          <p:nvPr/>
        </p:nvSpPr>
        <p:spPr>
          <a:xfrm>
            <a:off x="15160864" y="8843010"/>
            <a:ext cx="2098436" cy="415290"/>
          </a:xfrm>
          <a:prstGeom prst="rect">
            <a:avLst/>
          </a:prstGeom>
        </p:spPr>
        <p:txBody>
          <a:bodyPr lIns="0" tIns="0" rIns="0" bIns="0" rtlCol="0" anchor="t">
            <a:spAutoFit/>
          </a:bodyPr>
          <a:lstStyle/>
          <a:p>
            <a:pPr algn="r">
              <a:lnSpc>
                <a:spcPts val="3359"/>
              </a:lnSpc>
            </a:pPr>
            <a:r>
              <a:rPr lang="en-US" sz="2400" spc="-48">
                <a:solidFill>
                  <a:srgbClr val="36211B"/>
                </a:solidFill>
                <a:latin typeface="Public Sans Thin"/>
              </a:rPr>
              <a:t>5</a:t>
            </a:r>
          </a:p>
        </p:txBody>
      </p:sp>
      <p:sp>
        <p:nvSpPr>
          <p:cNvPr id="10" name="TextBox 10"/>
          <p:cNvSpPr txBox="1"/>
          <p:nvPr/>
        </p:nvSpPr>
        <p:spPr>
          <a:xfrm>
            <a:off x="411480" y="1792030"/>
            <a:ext cx="7993197" cy="1292662"/>
          </a:xfrm>
          <a:prstGeom prst="rect">
            <a:avLst/>
          </a:prstGeom>
        </p:spPr>
        <p:txBody>
          <a:bodyPr wrap="square" lIns="0" tIns="0" rIns="0" bIns="0" rtlCol="0" anchor="t">
            <a:spAutoFit/>
          </a:bodyPr>
          <a:lstStyle/>
          <a:p>
            <a:r>
              <a:rPr lang="en-US" sz="2800" b="1" dirty="0"/>
              <a:t>Bash script to create users named "</a:t>
            </a:r>
            <a:r>
              <a:rPr lang="en-US" sz="2800" b="1" dirty="0" err="1"/>
              <a:t>DevTeam</a:t>
            </a:r>
            <a:r>
              <a:rPr lang="en-US" sz="2800" b="1" dirty="0"/>
              <a:t>" and "</a:t>
            </a:r>
            <a:r>
              <a:rPr lang="en-US" sz="2800" b="1" dirty="0" err="1"/>
              <a:t>OpsTeam</a:t>
            </a:r>
            <a:r>
              <a:rPr lang="en-US" sz="2800" b="1" dirty="0"/>
              <a:t>" on VM3 and assign them to group named "</a:t>
            </a:r>
            <a:r>
              <a:rPr lang="en-US" sz="2800" b="1" dirty="0" err="1"/>
              <a:t>webAdmins</a:t>
            </a:r>
            <a:r>
              <a:rPr lang="en-US" sz="2800" b="1" dirty="0"/>
              <a:t>" for centralized access control.</a:t>
            </a:r>
          </a:p>
        </p:txBody>
      </p:sp>
      <p:sp>
        <p:nvSpPr>
          <p:cNvPr id="12" name="TextBox 12"/>
          <p:cNvSpPr txBox="1"/>
          <p:nvPr/>
        </p:nvSpPr>
        <p:spPr>
          <a:xfrm>
            <a:off x="10142403" y="2007474"/>
            <a:ext cx="7116897" cy="861774"/>
          </a:xfrm>
          <a:prstGeom prst="rect">
            <a:avLst/>
          </a:prstGeom>
        </p:spPr>
        <p:txBody>
          <a:bodyPr lIns="0" tIns="0" rIns="0" bIns="0" rtlCol="0" anchor="t">
            <a:spAutoFit/>
          </a:bodyPr>
          <a:lstStyle/>
          <a:p>
            <a:r>
              <a:rPr lang="en-US" sz="2800" b="1" dirty="0"/>
              <a:t>Bash script named "GroupMembers.sh" to fetch a list of users from the "</a:t>
            </a:r>
            <a:r>
              <a:rPr lang="en-US" sz="2800" b="1" dirty="0" err="1"/>
              <a:t>webAdmins</a:t>
            </a:r>
            <a:r>
              <a:rPr lang="en-US" sz="2800" b="1" dirty="0"/>
              <a:t>" group.</a:t>
            </a:r>
            <a:endParaRPr lang="en-US" sz="3600" b="0" dirty="0">
              <a:solidFill>
                <a:srgbClr val="CCCCCC"/>
              </a:solidFill>
              <a:effectLst/>
              <a:highlight>
                <a:srgbClr val="1F1F1F"/>
              </a:highlight>
              <a:latin typeface="Consolas" panose="020B0609020204030204" pitchFamily="49" charset="0"/>
            </a:endParaRPr>
          </a:p>
        </p:txBody>
      </p:sp>
      <p:sp>
        <p:nvSpPr>
          <p:cNvPr id="13" name="AutoShape 4">
            <a:extLst>
              <a:ext uri="{FF2B5EF4-FFF2-40B4-BE49-F238E27FC236}">
                <a16:creationId xmlns:a16="http://schemas.microsoft.com/office/drawing/2014/main" id="{B9397F3C-51CB-8C9B-2707-F24297F215D3}"/>
              </a:ext>
            </a:extLst>
          </p:cNvPr>
          <p:cNvSpPr/>
          <p:nvPr/>
        </p:nvSpPr>
        <p:spPr>
          <a:xfrm>
            <a:off x="381000" y="8807737"/>
            <a:ext cx="5588773" cy="0"/>
          </a:xfrm>
          <a:prstGeom prst="line">
            <a:avLst/>
          </a:prstGeom>
          <a:ln w="9525" cap="flat">
            <a:solidFill>
              <a:srgbClr val="36211B"/>
            </a:solidFill>
            <a:prstDash val="solid"/>
            <a:headEnd type="none" w="sm" len="sm"/>
            <a:tailEnd type="none" w="sm" len="sm"/>
          </a:ln>
        </p:spPr>
        <p:txBody>
          <a:bodyPr/>
          <a:lstStyle/>
          <a:p>
            <a:endParaRPr lang="ar-EG"/>
          </a:p>
        </p:txBody>
      </p:sp>
      <p:sp>
        <p:nvSpPr>
          <p:cNvPr id="14" name="TextBox 9">
            <a:extLst>
              <a:ext uri="{FF2B5EF4-FFF2-40B4-BE49-F238E27FC236}">
                <a16:creationId xmlns:a16="http://schemas.microsoft.com/office/drawing/2014/main" id="{1C45174F-60B1-8823-8226-91F374D86ECA}"/>
              </a:ext>
            </a:extLst>
          </p:cNvPr>
          <p:cNvSpPr txBox="1"/>
          <p:nvPr/>
        </p:nvSpPr>
        <p:spPr>
          <a:xfrm>
            <a:off x="1175136" y="8956242"/>
            <a:ext cx="4000500" cy="397738"/>
          </a:xfrm>
          <a:prstGeom prst="rect">
            <a:avLst/>
          </a:prstGeom>
        </p:spPr>
        <p:txBody>
          <a:bodyPr wrap="square" lIns="0" tIns="0" rIns="0" bIns="0" rtlCol="0" anchor="t">
            <a:spAutoFit/>
          </a:bodyPr>
          <a:lstStyle/>
          <a:p>
            <a:pPr>
              <a:lnSpc>
                <a:spcPts val="3359"/>
              </a:lnSpc>
            </a:pPr>
            <a:r>
              <a:rPr lang="en-US" sz="2400" spc="-48" dirty="0">
                <a:solidFill>
                  <a:srgbClr val="36211B"/>
                </a:solidFill>
                <a:latin typeface="Public Sans Thin"/>
              </a:rPr>
              <a:t>Nada Hussam </a:t>
            </a:r>
            <a:r>
              <a:rPr lang="en-US" sz="2400" spc="-48" dirty="0" err="1">
                <a:solidFill>
                  <a:srgbClr val="36211B"/>
                </a:solidFill>
                <a:latin typeface="Public Sans Thin"/>
              </a:rPr>
              <a:t>Eldien</a:t>
            </a:r>
            <a:r>
              <a:rPr lang="en-US" sz="2400" spc="-48" dirty="0">
                <a:solidFill>
                  <a:srgbClr val="36211B"/>
                </a:solidFill>
                <a:latin typeface="Public Sans Thin"/>
              </a:rPr>
              <a:t> Barakat</a:t>
            </a:r>
          </a:p>
        </p:txBody>
      </p:sp>
      <p:pic>
        <p:nvPicPr>
          <p:cNvPr id="18" name="Picture 17">
            <a:extLst>
              <a:ext uri="{FF2B5EF4-FFF2-40B4-BE49-F238E27FC236}">
                <a16:creationId xmlns:a16="http://schemas.microsoft.com/office/drawing/2014/main" id="{6071E483-A11F-E0A8-54F4-29683B38317B}"/>
              </a:ext>
            </a:extLst>
          </p:cNvPr>
          <p:cNvPicPr>
            <a:picLocks noChangeAspect="1"/>
          </p:cNvPicPr>
          <p:nvPr/>
        </p:nvPicPr>
        <p:blipFill>
          <a:blip r:embed="rId3"/>
          <a:stretch>
            <a:fillRect/>
          </a:stretch>
        </p:blipFill>
        <p:spPr>
          <a:xfrm>
            <a:off x="728445" y="3631431"/>
            <a:ext cx="7359265" cy="4806050"/>
          </a:xfrm>
          <a:prstGeom prst="rect">
            <a:avLst/>
          </a:prstGeom>
        </p:spPr>
      </p:pic>
      <p:pic>
        <p:nvPicPr>
          <p:cNvPr id="20" name="Picture 19">
            <a:extLst>
              <a:ext uri="{FF2B5EF4-FFF2-40B4-BE49-F238E27FC236}">
                <a16:creationId xmlns:a16="http://schemas.microsoft.com/office/drawing/2014/main" id="{B7681C82-22E2-B188-00B8-26229BFC5737}"/>
              </a:ext>
            </a:extLst>
          </p:cNvPr>
          <p:cNvPicPr>
            <a:picLocks noChangeAspect="1"/>
          </p:cNvPicPr>
          <p:nvPr/>
        </p:nvPicPr>
        <p:blipFill>
          <a:blip r:embed="rId4"/>
          <a:stretch>
            <a:fillRect/>
          </a:stretch>
        </p:blipFill>
        <p:spPr>
          <a:xfrm>
            <a:off x="8915400" y="3631431"/>
            <a:ext cx="8744759" cy="31884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txBody>
          <a:bodyPr/>
          <a:lstStyle/>
          <a:p>
            <a:endParaRPr lang="ar-EG"/>
          </a:p>
        </p:txBody>
      </p:sp>
      <p:sp>
        <p:nvSpPr>
          <p:cNvPr id="3" name="TextBox 3"/>
          <p:cNvSpPr txBox="1"/>
          <p:nvPr/>
        </p:nvSpPr>
        <p:spPr>
          <a:xfrm>
            <a:off x="640080" y="896602"/>
            <a:ext cx="2560320" cy="397738"/>
          </a:xfrm>
          <a:prstGeom prst="rect">
            <a:avLst/>
          </a:prstGeom>
        </p:spPr>
        <p:txBody>
          <a:bodyPr wrap="square" lIns="0" tIns="0" rIns="0" bIns="0" rtlCol="0" anchor="t">
            <a:spAutoFit/>
          </a:bodyPr>
          <a:lstStyle/>
          <a:p>
            <a:pPr>
              <a:lnSpc>
                <a:spcPts val="3359"/>
              </a:lnSpc>
            </a:pPr>
            <a:r>
              <a:rPr lang="en-US" sz="2400" spc="-48" dirty="0">
                <a:solidFill>
                  <a:srgbClr val="36211B"/>
                </a:solidFill>
                <a:latin typeface="Public Sans Medium"/>
              </a:rPr>
              <a:t>Ansible playbook</a:t>
            </a:r>
          </a:p>
        </p:txBody>
      </p:sp>
      <p:sp>
        <p:nvSpPr>
          <p:cNvPr id="4" name="TextBox 4"/>
          <p:cNvSpPr txBox="1"/>
          <p:nvPr/>
        </p:nvSpPr>
        <p:spPr>
          <a:xfrm>
            <a:off x="15160864" y="8843010"/>
            <a:ext cx="2098436" cy="397738"/>
          </a:xfrm>
          <a:prstGeom prst="rect">
            <a:avLst/>
          </a:prstGeom>
        </p:spPr>
        <p:txBody>
          <a:bodyPr lIns="0" tIns="0" rIns="0" bIns="0" rtlCol="0" anchor="t">
            <a:spAutoFit/>
          </a:bodyPr>
          <a:lstStyle/>
          <a:p>
            <a:pPr algn="r">
              <a:lnSpc>
                <a:spcPts val="3359"/>
              </a:lnSpc>
            </a:pPr>
            <a:r>
              <a:rPr lang="en-US" sz="2400" spc="-48" dirty="0">
                <a:solidFill>
                  <a:srgbClr val="36211B"/>
                </a:solidFill>
                <a:latin typeface="Public Sans Thin"/>
              </a:rPr>
              <a:t>6</a:t>
            </a:r>
          </a:p>
        </p:txBody>
      </p:sp>
      <p:sp>
        <p:nvSpPr>
          <p:cNvPr id="18" name="AutoShape 4">
            <a:extLst>
              <a:ext uri="{FF2B5EF4-FFF2-40B4-BE49-F238E27FC236}">
                <a16:creationId xmlns:a16="http://schemas.microsoft.com/office/drawing/2014/main" id="{7778A946-221A-E912-A696-F2F934FEDC93}"/>
              </a:ext>
            </a:extLst>
          </p:cNvPr>
          <p:cNvSpPr/>
          <p:nvPr/>
        </p:nvSpPr>
        <p:spPr>
          <a:xfrm>
            <a:off x="381000" y="8807737"/>
            <a:ext cx="5588773" cy="0"/>
          </a:xfrm>
          <a:prstGeom prst="line">
            <a:avLst/>
          </a:prstGeom>
          <a:ln w="9525" cap="flat">
            <a:solidFill>
              <a:srgbClr val="36211B"/>
            </a:solidFill>
            <a:prstDash val="solid"/>
            <a:headEnd type="none" w="sm" len="sm"/>
            <a:tailEnd type="none" w="sm" len="sm"/>
          </a:ln>
        </p:spPr>
        <p:txBody>
          <a:bodyPr/>
          <a:lstStyle/>
          <a:p>
            <a:endParaRPr lang="ar-EG"/>
          </a:p>
        </p:txBody>
      </p:sp>
      <p:sp>
        <p:nvSpPr>
          <p:cNvPr id="19" name="TextBox 9">
            <a:extLst>
              <a:ext uri="{FF2B5EF4-FFF2-40B4-BE49-F238E27FC236}">
                <a16:creationId xmlns:a16="http://schemas.microsoft.com/office/drawing/2014/main" id="{3B33A4D9-EC08-6948-7878-8EFAA2E33C4F}"/>
              </a:ext>
            </a:extLst>
          </p:cNvPr>
          <p:cNvSpPr txBox="1"/>
          <p:nvPr/>
        </p:nvSpPr>
        <p:spPr>
          <a:xfrm>
            <a:off x="1175136" y="8956242"/>
            <a:ext cx="4000500" cy="397738"/>
          </a:xfrm>
          <a:prstGeom prst="rect">
            <a:avLst/>
          </a:prstGeom>
        </p:spPr>
        <p:txBody>
          <a:bodyPr wrap="square" lIns="0" tIns="0" rIns="0" bIns="0" rtlCol="0" anchor="t">
            <a:spAutoFit/>
          </a:bodyPr>
          <a:lstStyle/>
          <a:p>
            <a:pPr>
              <a:lnSpc>
                <a:spcPts val="3359"/>
              </a:lnSpc>
            </a:pPr>
            <a:r>
              <a:rPr lang="en-US" sz="2400" spc="-48" dirty="0">
                <a:solidFill>
                  <a:srgbClr val="36211B"/>
                </a:solidFill>
                <a:latin typeface="Public Sans Thin"/>
              </a:rPr>
              <a:t>Nada Hussam </a:t>
            </a:r>
            <a:r>
              <a:rPr lang="en-US" sz="2400" spc="-48" dirty="0" err="1">
                <a:solidFill>
                  <a:srgbClr val="36211B"/>
                </a:solidFill>
                <a:latin typeface="Public Sans Thin"/>
              </a:rPr>
              <a:t>Eldien</a:t>
            </a:r>
            <a:r>
              <a:rPr lang="en-US" sz="2400" spc="-48" dirty="0">
                <a:solidFill>
                  <a:srgbClr val="36211B"/>
                </a:solidFill>
                <a:latin typeface="Public Sans Thin"/>
              </a:rPr>
              <a:t> Barakat</a:t>
            </a:r>
          </a:p>
        </p:txBody>
      </p:sp>
      <p:pic>
        <p:nvPicPr>
          <p:cNvPr id="21" name="Picture 20">
            <a:extLst>
              <a:ext uri="{FF2B5EF4-FFF2-40B4-BE49-F238E27FC236}">
                <a16:creationId xmlns:a16="http://schemas.microsoft.com/office/drawing/2014/main" id="{86147C1A-30C3-2DFD-A1F6-CEA2D0F275F6}"/>
              </a:ext>
            </a:extLst>
          </p:cNvPr>
          <p:cNvPicPr>
            <a:picLocks noChangeAspect="1"/>
          </p:cNvPicPr>
          <p:nvPr/>
        </p:nvPicPr>
        <p:blipFill>
          <a:blip r:embed="rId3"/>
          <a:stretch>
            <a:fillRect/>
          </a:stretch>
        </p:blipFill>
        <p:spPr>
          <a:xfrm>
            <a:off x="9753600" y="3314700"/>
            <a:ext cx="7177462" cy="4665989"/>
          </a:xfrm>
          <a:prstGeom prst="rect">
            <a:avLst/>
          </a:prstGeom>
        </p:spPr>
      </p:pic>
      <p:pic>
        <p:nvPicPr>
          <p:cNvPr id="23" name="Picture 22">
            <a:extLst>
              <a:ext uri="{FF2B5EF4-FFF2-40B4-BE49-F238E27FC236}">
                <a16:creationId xmlns:a16="http://schemas.microsoft.com/office/drawing/2014/main" id="{E75BAE4E-A06C-7C7E-30AF-7B6AEE4006C9}"/>
              </a:ext>
            </a:extLst>
          </p:cNvPr>
          <p:cNvPicPr>
            <a:picLocks noChangeAspect="1"/>
          </p:cNvPicPr>
          <p:nvPr/>
        </p:nvPicPr>
        <p:blipFill rotWithShape="1">
          <a:blip r:embed="rId4"/>
          <a:srcRect r="7034" b="625"/>
          <a:stretch/>
        </p:blipFill>
        <p:spPr>
          <a:xfrm>
            <a:off x="9753600" y="2306311"/>
            <a:ext cx="7177462" cy="490238"/>
          </a:xfrm>
          <a:prstGeom prst="rect">
            <a:avLst/>
          </a:prstGeom>
        </p:spPr>
      </p:pic>
      <p:sp>
        <p:nvSpPr>
          <p:cNvPr id="24" name="TextBox 12">
            <a:extLst>
              <a:ext uri="{FF2B5EF4-FFF2-40B4-BE49-F238E27FC236}">
                <a16:creationId xmlns:a16="http://schemas.microsoft.com/office/drawing/2014/main" id="{6A60EF4E-04CC-41FD-3CD1-CDDFD5B3B7E0}"/>
              </a:ext>
            </a:extLst>
          </p:cNvPr>
          <p:cNvSpPr txBox="1"/>
          <p:nvPr/>
        </p:nvSpPr>
        <p:spPr>
          <a:xfrm>
            <a:off x="990600" y="4000502"/>
            <a:ext cx="7839902" cy="1477328"/>
          </a:xfrm>
          <a:prstGeom prst="rect">
            <a:avLst/>
          </a:prstGeom>
        </p:spPr>
        <p:txBody>
          <a:bodyPr wrap="square" lIns="0" tIns="0" rIns="0" bIns="0" rtlCol="0" anchor="t">
            <a:spAutoFit/>
          </a:bodyPr>
          <a:lstStyle/>
          <a:p>
            <a:r>
              <a:rPr lang="en-US" sz="3200" b="1" dirty="0"/>
              <a:t>Ansible playbook to automate the installation and configuration of Apache HTTP Server on VM3 and its hosts file.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txBody>
          <a:bodyPr/>
          <a:lstStyle/>
          <a:p>
            <a:endParaRPr lang="ar-EG"/>
          </a:p>
        </p:txBody>
      </p:sp>
      <p:sp>
        <p:nvSpPr>
          <p:cNvPr id="3" name="TextBox 3"/>
          <p:cNvSpPr txBox="1"/>
          <p:nvPr/>
        </p:nvSpPr>
        <p:spPr>
          <a:xfrm>
            <a:off x="1028700" y="792480"/>
            <a:ext cx="3710767" cy="397738"/>
          </a:xfrm>
          <a:prstGeom prst="rect">
            <a:avLst/>
          </a:prstGeom>
        </p:spPr>
        <p:txBody>
          <a:bodyPr lIns="0" tIns="0" rIns="0" bIns="0" rtlCol="0" anchor="t">
            <a:spAutoFit/>
          </a:bodyPr>
          <a:lstStyle/>
          <a:p>
            <a:pPr>
              <a:lnSpc>
                <a:spcPts val="3359"/>
              </a:lnSpc>
            </a:pPr>
            <a:r>
              <a:rPr lang="en-US" sz="2400" spc="-48" dirty="0">
                <a:solidFill>
                  <a:srgbClr val="36211B"/>
                </a:solidFill>
                <a:latin typeface="Public Sans Medium"/>
              </a:rPr>
              <a:t>Email-Notification </a:t>
            </a:r>
          </a:p>
        </p:txBody>
      </p:sp>
      <p:sp>
        <p:nvSpPr>
          <p:cNvPr id="6" name="TextBox 6"/>
          <p:cNvSpPr txBox="1"/>
          <p:nvPr/>
        </p:nvSpPr>
        <p:spPr>
          <a:xfrm>
            <a:off x="15160864" y="8843010"/>
            <a:ext cx="2098436" cy="397738"/>
          </a:xfrm>
          <a:prstGeom prst="rect">
            <a:avLst/>
          </a:prstGeom>
        </p:spPr>
        <p:txBody>
          <a:bodyPr lIns="0" tIns="0" rIns="0" bIns="0" rtlCol="0" anchor="t">
            <a:spAutoFit/>
          </a:bodyPr>
          <a:lstStyle/>
          <a:p>
            <a:pPr algn="r">
              <a:lnSpc>
                <a:spcPts val="3359"/>
              </a:lnSpc>
            </a:pPr>
            <a:r>
              <a:rPr lang="en-US" sz="2400" spc="-48" dirty="0">
                <a:solidFill>
                  <a:srgbClr val="36211B"/>
                </a:solidFill>
                <a:latin typeface="Public Sans Thin"/>
              </a:rPr>
              <a:t>7</a:t>
            </a:r>
          </a:p>
        </p:txBody>
      </p:sp>
      <p:sp>
        <p:nvSpPr>
          <p:cNvPr id="11" name="TextBox 11"/>
          <p:cNvSpPr txBox="1"/>
          <p:nvPr/>
        </p:nvSpPr>
        <p:spPr>
          <a:xfrm>
            <a:off x="1028700" y="1364490"/>
            <a:ext cx="5763405" cy="408253"/>
          </a:xfrm>
          <a:prstGeom prst="rect">
            <a:avLst/>
          </a:prstGeom>
        </p:spPr>
        <p:txBody>
          <a:bodyPr lIns="0" tIns="0" rIns="0" bIns="0" rtlCol="0" anchor="t">
            <a:spAutoFit/>
          </a:bodyPr>
          <a:lstStyle/>
          <a:p>
            <a:pPr>
              <a:lnSpc>
                <a:spcPts val="3359"/>
              </a:lnSpc>
            </a:pPr>
            <a:r>
              <a:rPr lang="en-US" sz="2400" b="1" spc="-48" dirty="0">
                <a:solidFill>
                  <a:schemeClr val="bg2">
                    <a:lumMod val="25000"/>
                  </a:schemeClr>
                </a:solidFill>
              </a:rPr>
              <a:t>Email Notification when pipeline Failed :</a:t>
            </a:r>
          </a:p>
        </p:txBody>
      </p:sp>
      <p:sp>
        <p:nvSpPr>
          <p:cNvPr id="16" name="AutoShape 4">
            <a:extLst>
              <a:ext uri="{FF2B5EF4-FFF2-40B4-BE49-F238E27FC236}">
                <a16:creationId xmlns:a16="http://schemas.microsoft.com/office/drawing/2014/main" id="{FCA7AAC5-15E0-98A4-3E44-E20280E5FD79}"/>
              </a:ext>
            </a:extLst>
          </p:cNvPr>
          <p:cNvSpPr/>
          <p:nvPr/>
        </p:nvSpPr>
        <p:spPr>
          <a:xfrm>
            <a:off x="381000" y="8807737"/>
            <a:ext cx="5588773" cy="0"/>
          </a:xfrm>
          <a:prstGeom prst="line">
            <a:avLst/>
          </a:prstGeom>
          <a:ln w="9525" cap="flat">
            <a:solidFill>
              <a:srgbClr val="36211B"/>
            </a:solidFill>
            <a:prstDash val="solid"/>
            <a:headEnd type="none" w="sm" len="sm"/>
            <a:tailEnd type="none" w="sm" len="sm"/>
          </a:ln>
        </p:spPr>
        <p:txBody>
          <a:bodyPr/>
          <a:lstStyle/>
          <a:p>
            <a:endParaRPr lang="ar-EG"/>
          </a:p>
        </p:txBody>
      </p:sp>
      <p:sp>
        <p:nvSpPr>
          <p:cNvPr id="17" name="TextBox 9">
            <a:extLst>
              <a:ext uri="{FF2B5EF4-FFF2-40B4-BE49-F238E27FC236}">
                <a16:creationId xmlns:a16="http://schemas.microsoft.com/office/drawing/2014/main" id="{25393B6F-F8E5-B1B3-21E1-055357639252}"/>
              </a:ext>
            </a:extLst>
          </p:cNvPr>
          <p:cNvSpPr txBox="1"/>
          <p:nvPr/>
        </p:nvSpPr>
        <p:spPr>
          <a:xfrm>
            <a:off x="1175136" y="8956242"/>
            <a:ext cx="4000500" cy="397738"/>
          </a:xfrm>
          <a:prstGeom prst="rect">
            <a:avLst/>
          </a:prstGeom>
        </p:spPr>
        <p:txBody>
          <a:bodyPr wrap="square" lIns="0" tIns="0" rIns="0" bIns="0" rtlCol="0" anchor="t">
            <a:spAutoFit/>
          </a:bodyPr>
          <a:lstStyle/>
          <a:p>
            <a:pPr>
              <a:lnSpc>
                <a:spcPts val="3359"/>
              </a:lnSpc>
            </a:pPr>
            <a:r>
              <a:rPr lang="en-US" sz="2400" spc="-48" dirty="0">
                <a:solidFill>
                  <a:srgbClr val="36211B"/>
                </a:solidFill>
                <a:latin typeface="Public Sans Thin"/>
              </a:rPr>
              <a:t>Nada Hussam </a:t>
            </a:r>
            <a:r>
              <a:rPr lang="en-US" sz="2400" spc="-48" dirty="0" err="1">
                <a:solidFill>
                  <a:srgbClr val="36211B"/>
                </a:solidFill>
                <a:latin typeface="Public Sans Thin"/>
              </a:rPr>
              <a:t>Eldien</a:t>
            </a:r>
            <a:r>
              <a:rPr lang="en-US" sz="2400" spc="-48" dirty="0">
                <a:solidFill>
                  <a:srgbClr val="36211B"/>
                </a:solidFill>
                <a:latin typeface="Public Sans Thin"/>
              </a:rPr>
              <a:t> Barakat</a:t>
            </a:r>
          </a:p>
        </p:txBody>
      </p:sp>
      <p:pic>
        <p:nvPicPr>
          <p:cNvPr id="23" name="Picture 22">
            <a:extLst>
              <a:ext uri="{FF2B5EF4-FFF2-40B4-BE49-F238E27FC236}">
                <a16:creationId xmlns:a16="http://schemas.microsoft.com/office/drawing/2014/main" id="{0BA7954B-05D7-FF15-2081-1E6D706D989F}"/>
              </a:ext>
            </a:extLst>
          </p:cNvPr>
          <p:cNvPicPr>
            <a:picLocks noChangeAspect="1"/>
          </p:cNvPicPr>
          <p:nvPr/>
        </p:nvPicPr>
        <p:blipFill>
          <a:blip r:embed="rId3"/>
          <a:stretch>
            <a:fillRect/>
          </a:stretch>
        </p:blipFill>
        <p:spPr>
          <a:xfrm>
            <a:off x="381001" y="3718656"/>
            <a:ext cx="8991599" cy="4775492"/>
          </a:xfrm>
          <a:prstGeom prst="rect">
            <a:avLst/>
          </a:prstGeom>
        </p:spPr>
      </p:pic>
      <p:sp>
        <p:nvSpPr>
          <p:cNvPr id="24" name="TextBox 11">
            <a:extLst>
              <a:ext uri="{FF2B5EF4-FFF2-40B4-BE49-F238E27FC236}">
                <a16:creationId xmlns:a16="http://schemas.microsoft.com/office/drawing/2014/main" id="{E03B73C0-CD87-FAD2-5625-697A72086013}"/>
              </a:ext>
            </a:extLst>
          </p:cNvPr>
          <p:cNvSpPr txBox="1"/>
          <p:nvPr/>
        </p:nvSpPr>
        <p:spPr>
          <a:xfrm>
            <a:off x="1175136" y="1910732"/>
            <a:ext cx="6792105" cy="1269771"/>
          </a:xfrm>
          <a:prstGeom prst="rect">
            <a:avLst/>
          </a:prstGeom>
        </p:spPr>
        <p:txBody>
          <a:bodyPr wrap="square" lIns="0" tIns="0" rIns="0" bIns="0" rtlCol="0" anchor="t">
            <a:spAutoFit/>
          </a:bodyPr>
          <a:lstStyle/>
          <a:p>
            <a:pPr marL="342900" indent="-342900">
              <a:lnSpc>
                <a:spcPts val="3359"/>
              </a:lnSpc>
              <a:buFontTx/>
              <a:buChar char="-"/>
            </a:pPr>
            <a:r>
              <a:rPr lang="en-US" sz="2400" spc="-48" dirty="0">
                <a:solidFill>
                  <a:schemeClr val="bg2">
                    <a:lumMod val="25000"/>
                  </a:schemeClr>
                </a:solidFill>
              </a:rPr>
              <a:t>Pipeline failure (command not found)</a:t>
            </a:r>
          </a:p>
          <a:p>
            <a:pPr marL="342900" indent="-342900">
              <a:lnSpc>
                <a:spcPts val="3359"/>
              </a:lnSpc>
              <a:buFontTx/>
              <a:buChar char="-"/>
            </a:pPr>
            <a:r>
              <a:rPr lang="en-US" sz="2400" spc="-48" dirty="0">
                <a:solidFill>
                  <a:schemeClr val="bg2">
                    <a:lumMod val="25000"/>
                  </a:schemeClr>
                </a:solidFill>
              </a:rPr>
              <a:t>Jenkins email notification using </a:t>
            </a:r>
          </a:p>
          <a:p>
            <a:pPr>
              <a:lnSpc>
                <a:spcPts val="3359"/>
              </a:lnSpc>
            </a:pPr>
            <a:r>
              <a:rPr lang="en-US" sz="2400" spc="-48" dirty="0">
                <a:solidFill>
                  <a:schemeClr val="bg2">
                    <a:lumMod val="25000"/>
                  </a:schemeClr>
                </a:solidFill>
              </a:rPr>
              <a:t>    “Extended E-mail Notification Plugin”</a:t>
            </a:r>
          </a:p>
        </p:txBody>
      </p:sp>
      <p:pic>
        <p:nvPicPr>
          <p:cNvPr id="28" name="Picture 27">
            <a:extLst>
              <a:ext uri="{FF2B5EF4-FFF2-40B4-BE49-F238E27FC236}">
                <a16:creationId xmlns:a16="http://schemas.microsoft.com/office/drawing/2014/main" id="{956DD6F5-17E3-A90B-81DC-7AB5643BF957}"/>
              </a:ext>
            </a:extLst>
          </p:cNvPr>
          <p:cNvPicPr>
            <a:picLocks noChangeAspect="1"/>
          </p:cNvPicPr>
          <p:nvPr/>
        </p:nvPicPr>
        <p:blipFill>
          <a:blip r:embed="rId4"/>
          <a:stretch>
            <a:fillRect/>
          </a:stretch>
        </p:blipFill>
        <p:spPr>
          <a:xfrm>
            <a:off x="7254088" y="1796242"/>
            <a:ext cx="10488489" cy="1581371"/>
          </a:xfrm>
          <a:prstGeom prst="rect">
            <a:avLst/>
          </a:prstGeom>
          <a:ln>
            <a:noFill/>
          </a:ln>
          <a:effectLst>
            <a:outerShdw blurRad="292100" dist="139700" dir="2700000" algn="tl" rotWithShape="0">
              <a:srgbClr val="333333">
                <a:alpha val="65000"/>
              </a:srgbClr>
            </a:outerShdw>
          </a:effectLst>
        </p:spPr>
      </p:pic>
      <p:pic>
        <p:nvPicPr>
          <p:cNvPr id="30" name="Picture 29">
            <a:extLst>
              <a:ext uri="{FF2B5EF4-FFF2-40B4-BE49-F238E27FC236}">
                <a16:creationId xmlns:a16="http://schemas.microsoft.com/office/drawing/2014/main" id="{B4796148-44E6-09ED-FE52-55D68FA94372}"/>
              </a:ext>
            </a:extLst>
          </p:cNvPr>
          <p:cNvPicPr>
            <a:picLocks noChangeAspect="1"/>
          </p:cNvPicPr>
          <p:nvPr/>
        </p:nvPicPr>
        <p:blipFill rotWithShape="1">
          <a:blip r:embed="rId5"/>
          <a:srcRect l="2013"/>
          <a:stretch/>
        </p:blipFill>
        <p:spPr>
          <a:xfrm>
            <a:off x="9829800" y="3714968"/>
            <a:ext cx="7715024" cy="477210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5" name="TextBox 5"/>
          <p:cNvSpPr txBox="1"/>
          <p:nvPr/>
        </p:nvSpPr>
        <p:spPr>
          <a:xfrm>
            <a:off x="2870204" y="4045453"/>
            <a:ext cx="12547592" cy="1600200"/>
          </a:xfrm>
          <a:prstGeom prst="rect">
            <a:avLst/>
          </a:prstGeom>
        </p:spPr>
        <p:txBody>
          <a:bodyPr lIns="0" tIns="0" rIns="0" bIns="0" rtlCol="0" anchor="t">
            <a:spAutoFit/>
          </a:bodyPr>
          <a:lstStyle/>
          <a:p>
            <a:pPr algn="ctr">
              <a:lnSpc>
                <a:spcPts val="12000"/>
              </a:lnSpc>
            </a:pPr>
            <a:r>
              <a:rPr lang="en-US" sz="12000" spc="-480">
                <a:solidFill>
                  <a:srgbClr val="36211B"/>
                </a:solidFill>
                <a:latin typeface="Fraunces Light"/>
              </a:rPr>
              <a:t>THANK YOU </a:t>
            </a:r>
          </a:p>
        </p:txBody>
      </p:sp>
      <p:sp>
        <p:nvSpPr>
          <p:cNvPr id="12" name="Freeform 12"/>
          <p:cNvSpPr/>
          <p:nvPr/>
        </p:nvSpPr>
        <p:spPr>
          <a:xfrm>
            <a:off x="0" y="9910777"/>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txBody>
          <a:bodyPr/>
          <a:lstStyle/>
          <a:p>
            <a:endParaRPr lang="ar-EG"/>
          </a:p>
        </p:txBody>
      </p:sp>
      <p:sp>
        <p:nvSpPr>
          <p:cNvPr id="13" name="AutoShape 4">
            <a:extLst>
              <a:ext uri="{FF2B5EF4-FFF2-40B4-BE49-F238E27FC236}">
                <a16:creationId xmlns:a16="http://schemas.microsoft.com/office/drawing/2014/main" id="{B77787AB-D0DF-73FF-450D-32A546A1683E}"/>
              </a:ext>
            </a:extLst>
          </p:cNvPr>
          <p:cNvSpPr/>
          <p:nvPr/>
        </p:nvSpPr>
        <p:spPr>
          <a:xfrm>
            <a:off x="12162990" y="8807737"/>
            <a:ext cx="5588773" cy="0"/>
          </a:xfrm>
          <a:prstGeom prst="line">
            <a:avLst/>
          </a:prstGeom>
          <a:ln w="9525" cap="flat">
            <a:solidFill>
              <a:srgbClr val="36211B"/>
            </a:solidFill>
            <a:prstDash val="solid"/>
            <a:headEnd type="none" w="sm" len="sm"/>
            <a:tailEnd type="none" w="sm" len="sm"/>
          </a:ln>
        </p:spPr>
        <p:txBody>
          <a:bodyPr/>
          <a:lstStyle/>
          <a:p>
            <a:endParaRPr lang="ar-EG"/>
          </a:p>
        </p:txBody>
      </p:sp>
      <p:sp>
        <p:nvSpPr>
          <p:cNvPr id="14" name="TextBox 9">
            <a:extLst>
              <a:ext uri="{FF2B5EF4-FFF2-40B4-BE49-F238E27FC236}">
                <a16:creationId xmlns:a16="http://schemas.microsoft.com/office/drawing/2014/main" id="{42E5C095-CDFE-82BB-3735-50E0158C6B59}"/>
              </a:ext>
            </a:extLst>
          </p:cNvPr>
          <p:cNvSpPr txBox="1"/>
          <p:nvPr/>
        </p:nvSpPr>
        <p:spPr>
          <a:xfrm>
            <a:off x="12957126" y="8956242"/>
            <a:ext cx="4000500" cy="397738"/>
          </a:xfrm>
          <a:prstGeom prst="rect">
            <a:avLst/>
          </a:prstGeom>
        </p:spPr>
        <p:txBody>
          <a:bodyPr wrap="square" lIns="0" tIns="0" rIns="0" bIns="0" rtlCol="0" anchor="t">
            <a:spAutoFit/>
          </a:bodyPr>
          <a:lstStyle/>
          <a:p>
            <a:pPr>
              <a:lnSpc>
                <a:spcPts val="3359"/>
              </a:lnSpc>
            </a:pPr>
            <a:r>
              <a:rPr lang="en-US" sz="2400" spc="-48" dirty="0">
                <a:solidFill>
                  <a:srgbClr val="36211B"/>
                </a:solidFill>
                <a:latin typeface="Public Sans Thin"/>
              </a:rPr>
              <a:t>Nada Hussam </a:t>
            </a:r>
            <a:r>
              <a:rPr lang="en-US" sz="2400" spc="-48" dirty="0" err="1">
                <a:solidFill>
                  <a:srgbClr val="36211B"/>
                </a:solidFill>
                <a:latin typeface="Public Sans Thin"/>
              </a:rPr>
              <a:t>Eldien</a:t>
            </a:r>
            <a:r>
              <a:rPr lang="en-US" sz="2400" spc="-48" dirty="0">
                <a:solidFill>
                  <a:srgbClr val="36211B"/>
                </a:solidFill>
                <a:latin typeface="Public Sans Thin"/>
              </a:rPr>
              <a:t> Barakat</a:t>
            </a:r>
          </a:p>
        </p:txBody>
      </p:sp>
      <p:sp>
        <p:nvSpPr>
          <p:cNvPr id="15" name="TextBox 10">
            <a:extLst>
              <a:ext uri="{FF2B5EF4-FFF2-40B4-BE49-F238E27FC236}">
                <a16:creationId xmlns:a16="http://schemas.microsoft.com/office/drawing/2014/main" id="{C9774B03-75E6-F8F1-A4C9-C209F1EC0384}"/>
              </a:ext>
            </a:extLst>
          </p:cNvPr>
          <p:cNvSpPr txBox="1"/>
          <p:nvPr/>
        </p:nvSpPr>
        <p:spPr>
          <a:xfrm>
            <a:off x="1028700" y="792480"/>
            <a:ext cx="2547610" cy="397738"/>
          </a:xfrm>
          <a:prstGeom prst="rect">
            <a:avLst/>
          </a:prstGeom>
        </p:spPr>
        <p:txBody>
          <a:bodyPr lIns="0" tIns="0" rIns="0" bIns="0" rtlCol="0" anchor="t">
            <a:spAutoFit/>
          </a:bodyPr>
          <a:lstStyle/>
          <a:p>
            <a:pPr>
              <a:lnSpc>
                <a:spcPts val="3359"/>
              </a:lnSpc>
            </a:pPr>
            <a:r>
              <a:rPr lang="en-US" sz="2400" spc="-48" dirty="0">
                <a:solidFill>
                  <a:srgbClr val="36211B"/>
                </a:solidFill>
                <a:latin typeface="Public Sans Medium"/>
              </a:rPr>
              <a:t>Vodafone Project</a:t>
            </a:r>
          </a:p>
        </p:txBody>
      </p:sp>
      <p:sp>
        <p:nvSpPr>
          <p:cNvPr id="16" name="TextBox 11">
            <a:extLst>
              <a:ext uri="{FF2B5EF4-FFF2-40B4-BE49-F238E27FC236}">
                <a16:creationId xmlns:a16="http://schemas.microsoft.com/office/drawing/2014/main" id="{714B46CE-D252-BC3B-4B06-0D306710B0DD}"/>
              </a:ext>
            </a:extLst>
          </p:cNvPr>
          <p:cNvSpPr txBox="1"/>
          <p:nvPr/>
        </p:nvSpPr>
        <p:spPr>
          <a:xfrm>
            <a:off x="14515532" y="792480"/>
            <a:ext cx="2743768" cy="397738"/>
          </a:xfrm>
          <a:prstGeom prst="rect">
            <a:avLst/>
          </a:prstGeom>
        </p:spPr>
        <p:txBody>
          <a:bodyPr lIns="0" tIns="0" rIns="0" bIns="0" rtlCol="0" anchor="t">
            <a:spAutoFit/>
          </a:bodyPr>
          <a:lstStyle/>
          <a:p>
            <a:pPr algn="r">
              <a:lnSpc>
                <a:spcPts val="3359"/>
              </a:lnSpc>
            </a:pPr>
            <a:r>
              <a:rPr lang="en-US" sz="2400" spc="-48" dirty="0">
                <a:solidFill>
                  <a:srgbClr val="36211B"/>
                </a:solidFill>
                <a:latin typeface="Public Sans Thin"/>
              </a:rPr>
              <a:t>2024 April 27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416</Words>
  <Application>Microsoft Office PowerPoint</Application>
  <PresentationFormat>Custom</PresentationFormat>
  <Paragraphs>54</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Fraunces Light</vt:lpstr>
      <vt:lpstr>Public Sans Medium</vt:lpstr>
      <vt:lpstr>Fraunces Light Italics</vt:lpstr>
      <vt:lpstr>Wingdings</vt:lpstr>
      <vt:lpstr>Public Sans Thin</vt:lpstr>
      <vt:lpstr>Consolas</vt:lpstr>
      <vt:lpstr>Courier New</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Green Simple Minimalist Social Media Marketing Project Presentation</dc:title>
  <cp:lastModifiedBy>Nada Barakat</cp:lastModifiedBy>
  <cp:revision>3</cp:revision>
  <dcterms:created xsi:type="dcterms:W3CDTF">2006-08-16T00:00:00Z</dcterms:created>
  <dcterms:modified xsi:type="dcterms:W3CDTF">2024-04-27T20:39:10Z</dcterms:modified>
  <dc:identifier>DAGDnhDdutw</dc:identifier>
</cp:coreProperties>
</file>