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65" r:id="rId2"/>
    <p:sldId id="339" r:id="rId3"/>
    <p:sldId id="357" r:id="rId4"/>
    <p:sldId id="350" r:id="rId5"/>
    <p:sldId id="356" r:id="rId6"/>
    <p:sldId id="353" r:id="rId7"/>
    <p:sldId id="3941" r:id="rId8"/>
    <p:sldId id="3934" r:id="rId9"/>
    <p:sldId id="3935" r:id="rId10"/>
    <p:sldId id="3967" r:id="rId11"/>
    <p:sldId id="3943" r:id="rId12"/>
    <p:sldId id="3940" r:id="rId13"/>
    <p:sldId id="349" r:id="rId14"/>
    <p:sldId id="3938" r:id="rId15"/>
    <p:sldId id="3937" r:id="rId16"/>
    <p:sldId id="3968" r:id="rId17"/>
    <p:sldId id="394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da ksha" initials="nk" lastIdx="1" clrIdx="0">
    <p:extLst>
      <p:ext uri="{19B8F6BF-5375-455C-9EA6-DF929625EA0E}">
        <p15:presenceInfo xmlns:p15="http://schemas.microsoft.com/office/powerpoint/2012/main" userId="1d89018d391e2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1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83" autoAdjust="0"/>
    <p:restoredTop sz="89474" autoAdjust="0"/>
  </p:normalViewPr>
  <p:slideViewPr>
    <p:cSldViewPr snapToGrid="0">
      <p:cViewPr varScale="1">
        <p:scale>
          <a:sx n="86" d="100"/>
          <a:sy n="86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8EFB1-3D50-4E31-B012-04B3224D6B2B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D139-2747-4CF7-A562-DA52BBC29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90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13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38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064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6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51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16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384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1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4499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4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62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97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12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52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955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BD139-2747-4CF7-A562-DA52BBC295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40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EC9C6-A9A1-484B-B60A-CF60A6179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6E76CF-A589-4EEA-A105-733548444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03872C-2EAF-4E22-A0DE-32E4AB24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F1C2B8-5E72-41E2-9EF4-2FB12B5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0ACD03-FD24-4F34-97AB-692707E4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77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75C31-6A11-4712-A6B7-7C90285C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0493F-42A9-467E-BD53-601A87918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4CB6AA-69CC-489C-BDB5-15232240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76FDCA-BD4C-4197-AED0-1239F8CE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1A348E-4747-4F9F-A261-537AC6BF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1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1534FE-8569-4BEC-9997-B33E559E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6A1774-49D8-4F8C-9528-8E6AEC3E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C0AE5-7122-46A3-8A4F-F1B72B5D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97FB2-BC74-477F-BCB1-5CC1AD51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914536-221F-4FC3-B2AE-308054E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67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14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9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E8856-9C95-457D-9573-B6A493C3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00A02-FCC9-4525-AB9F-9F26D80B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2DB59D-5D49-4955-9DDE-3817E57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5077D8-7C67-4009-9CBB-F99A9E0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2F7B3C-53F7-4540-A49F-5B1B5F28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9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C1CA5-ACAF-4785-AC15-D65A8BC4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BE1112-C5F3-4CF2-90C1-1F6C8020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1E41F-D3AD-47A0-B608-98DA0B3D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19339-848E-4D8A-BACE-0A4CD7C9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4381B7-5E48-418B-AB9A-DE0C104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75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AB3B7-3926-4F53-82F9-A3BDEA1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E25B65-E788-44EA-929A-E68B4FD61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506BD1-A873-4E47-ACD6-F91235401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1DF93F-839B-48A7-B2B8-F9C3F26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653F19-8F94-42B1-A88B-EE51856B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68CBE-27C7-43C6-8C46-53A3C92B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9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8B5E6-4A70-4377-B81B-8AA6B92C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4068B3-8C11-4134-8A92-99430C34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CC23B2-2C92-46A2-83BC-8F7997CF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80BFE8-391E-4A7F-AF57-938BEE75B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16E5976-8A6A-4BF6-9D6E-887605047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4DC5E1-88F6-4582-9697-6E50187A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8520909-4B7D-40D3-A415-2E2D4CE2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8811DBF-9E1B-487A-B7F3-1871396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C595E-3EF8-46A0-8336-F418D88C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22D813-5A34-4351-8F03-8E6948E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4D0EE7-F7D7-4E2C-A180-75EDF3F3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83ED2E-F5A5-4B34-A5C1-B3E88F42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84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FB7488-F7DA-4592-8D8D-C6D17D2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19D47A-2671-4BF5-B861-1C76C07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36AC74-3A04-4DA1-82AD-2297908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9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C7F62-6F73-4C22-AA8E-D3C7FE81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B6604F-3D6D-49F5-AC9A-0983FF67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7B0C92-72B3-4F2E-9351-6DDB90F1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009936-D1A6-4886-B449-28C7A4E5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545F24-3D06-4654-ACDA-85AD8884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FBD94-48A6-4005-BD4D-8BCB6950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11245-BCC3-40CB-8960-7C7EBAC3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3FAE6F-6C08-4644-9E16-3CC31C960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D17FAD-DA52-45A7-98BC-EB3EF9030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19C149-008E-4088-9766-53CBFF5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19E9C-C361-451F-ACC8-0C511F6F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BC28B4-0C7D-4A13-BC5A-F80A3F4B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5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139566-03CA-4E88-91F8-D83235A4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7B9EE4-A0E1-4E41-9387-4E1C8E4B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B2193-CCBC-435A-B8E1-DCD49880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5B04-E368-4E46-AAD4-2E9E6DA09BB4}" type="datetimeFigureOut">
              <a:rPr lang="it-IT" smtClean="0"/>
              <a:t>17/01/2021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6EA3AD-1FF4-4DAE-B617-40EC06CA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CCCD51-EFBD-4F5C-96D3-203B8006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2ED1-ACFC-4519-ADE7-405A4F5FA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389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8" r:id="rId12"/>
    <p:sldLayoutId id="214748372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7002444F-7EB9-475A-AFD3-5474233C2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19" y="584538"/>
            <a:ext cx="3136658" cy="23651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-1386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9" y="0"/>
            <a:ext cx="2001844" cy="5845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387CE6D-70B5-44A9-BFA9-40B64628850A}"/>
              </a:ext>
            </a:extLst>
          </p:cNvPr>
          <p:cNvSpPr/>
          <p:nvPr/>
        </p:nvSpPr>
        <p:spPr>
          <a:xfrm>
            <a:off x="823637" y="2712710"/>
            <a:ext cx="102358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>
                <a:solidFill>
                  <a:srgbClr val="002060"/>
                </a:solidFill>
                <a:latin typeface="Calibri" panose="020F0502020204030204" pitchFamily="34" charset="0"/>
              </a:rPr>
              <a:t>Analisi e Ottimizzazione di un project portfolio management dei sistemi informativi aziendali di Iper Montebello SPA</a:t>
            </a:r>
            <a:endParaRPr lang="it-IT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839E5CA-FF62-49D4-9FBB-A8A89D489672}"/>
              </a:ext>
            </a:extLst>
          </p:cNvPr>
          <p:cNvSpPr/>
          <p:nvPr/>
        </p:nvSpPr>
        <p:spPr>
          <a:xfrm>
            <a:off x="649360" y="43304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Tutor Accademico: Ing. Pierluigi Plebani</a:t>
            </a:r>
            <a:endParaRPr lang="it-IT" sz="20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66BE1-F411-42BF-BE5F-2A8CD5B7A47B}"/>
              </a:ext>
            </a:extLst>
          </p:cNvPr>
          <p:cNvSpPr/>
          <p:nvPr/>
        </p:nvSpPr>
        <p:spPr>
          <a:xfrm>
            <a:off x="649360" y="503835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Tutor aziendale: Ing. </a:t>
            </a:r>
            <a:r>
              <a:rPr lang="it-IT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Deris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Gil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Martinez</a:t>
            </a:r>
            <a:endParaRPr lang="it-IT" sz="20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6993DD-2902-4FB6-AFA3-9DF3947533C6}"/>
              </a:ext>
            </a:extLst>
          </p:cNvPr>
          <p:cNvSpPr/>
          <p:nvPr/>
        </p:nvSpPr>
        <p:spPr>
          <a:xfrm>
            <a:off x="8161841" y="4330466"/>
            <a:ext cx="37636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Tesi di Laurea di: Nada </a:t>
            </a:r>
            <a:r>
              <a:rPr lang="it-IT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Ksha</a:t>
            </a:r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it-IT" sz="20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70DA928-39FC-4549-86A8-DAA9F2267BF0}"/>
              </a:ext>
            </a:extLst>
          </p:cNvPr>
          <p:cNvSpPr/>
          <p:nvPr/>
        </p:nvSpPr>
        <p:spPr>
          <a:xfrm>
            <a:off x="8931962" y="5031711"/>
            <a:ext cx="2610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alibri" panose="020F0502020204030204" pitchFamily="34" charset="0"/>
              </a:rPr>
              <a:t> Matricola: 788265</a:t>
            </a:r>
            <a:endParaRPr lang="it-IT" sz="20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8032A3A-501E-43A6-8294-F3A32F847777}"/>
              </a:ext>
            </a:extLst>
          </p:cNvPr>
          <p:cNvSpPr/>
          <p:nvPr/>
        </p:nvSpPr>
        <p:spPr>
          <a:xfrm>
            <a:off x="4373219" y="5863217"/>
            <a:ext cx="538038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alibri" panose="020F0502020204030204" pitchFamily="34" charset="0"/>
              </a:rPr>
              <a:t> Anno Accademico: 2019/2020 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755169" y="138381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</p:spTree>
    <p:extLst>
      <p:ext uri="{BB962C8B-B14F-4D97-AF65-F5344CB8AC3E}">
        <p14:creationId xmlns:p14="http://schemas.microsoft.com/office/powerpoint/2010/main" val="22686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4D5F3F-628C-7644-AF2E-DC5BE0E70E9A}"/>
              </a:ext>
            </a:extLst>
          </p:cNvPr>
          <p:cNvSpPr txBox="1"/>
          <p:nvPr/>
        </p:nvSpPr>
        <p:spPr>
          <a:xfrm>
            <a:off x="3014422" y="966634"/>
            <a:ext cx="645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PROJECT PORTFOLIO MANAGEMENT TO BE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44A3293-5B7B-3A4A-9CDA-876D159E3D2D}"/>
              </a:ext>
            </a:extLst>
          </p:cNvPr>
          <p:cNvSpPr/>
          <p:nvPr/>
        </p:nvSpPr>
        <p:spPr>
          <a:xfrm>
            <a:off x="7627622" y="3888178"/>
            <a:ext cx="2593945" cy="1868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7" h="877">
                <a:moveTo>
                  <a:pt x="1217" y="347"/>
                </a:moveTo>
                <a:lnTo>
                  <a:pt x="1150" y="347"/>
                </a:lnTo>
                <a:cubicBezTo>
                  <a:pt x="1127" y="643"/>
                  <a:pt x="878" y="877"/>
                  <a:pt x="576" y="877"/>
                </a:cubicBezTo>
                <a:cubicBezTo>
                  <a:pt x="259" y="877"/>
                  <a:pt x="0" y="618"/>
                  <a:pt x="0" y="301"/>
                </a:cubicBezTo>
                <a:lnTo>
                  <a:pt x="0" y="27"/>
                </a:lnTo>
                <a:lnTo>
                  <a:pt x="268" y="27"/>
                </a:lnTo>
                <a:lnTo>
                  <a:pt x="268" y="301"/>
                </a:lnTo>
                <a:cubicBezTo>
                  <a:pt x="268" y="471"/>
                  <a:pt x="406" y="611"/>
                  <a:pt x="576" y="611"/>
                </a:cubicBezTo>
                <a:cubicBezTo>
                  <a:pt x="731" y="611"/>
                  <a:pt x="861" y="495"/>
                  <a:pt x="882" y="346"/>
                </a:cubicBezTo>
                <a:lnTo>
                  <a:pt x="819" y="34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4442409-4235-6340-9F2B-AF3FF1E45707}"/>
              </a:ext>
            </a:extLst>
          </p:cNvPr>
          <p:cNvSpPr/>
          <p:nvPr/>
        </p:nvSpPr>
        <p:spPr>
          <a:xfrm>
            <a:off x="7627622" y="3945768"/>
            <a:ext cx="1211645" cy="1243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" h="584">
                <a:moveTo>
                  <a:pt x="569" y="584"/>
                </a:moveTo>
                <a:cubicBezTo>
                  <a:pt x="564" y="584"/>
                  <a:pt x="558" y="584"/>
                  <a:pt x="554" y="582"/>
                </a:cubicBezTo>
                <a:cubicBezTo>
                  <a:pt x="548" y="582"/>
                  <a:pt x="544" y="582"/>
                  <a:pt x="537" y="580"/>
                </a:cubicBezTo>
                <a:cubicBezTo>
                  <a:pt x="532" y="580"/>
                  <a:pt x="527" y="579"/>
                  <a:pt x="521" y="579"/>
                </a:cubicBezTo>
                <a:cubicBezTo>
                  <a:pt x="520" y="577"/>
                  <a:pt x="516" y="577"/>
                  <a:pt x="514" y="577"/>
                </a:cubicBezTo>
                <a:cubicBezTo>
                  <a:pt x="512" y="576"/>
                  <a:pt x="509" y="576"/>
                  <a:pt x="507" y="575"/>
                </a:cubicBezTo>
                <a:cubicBezTo>
                  <a:pt x="499" y="573"/>
                  <a:pt x="491" y="572"/>
                  <a:pt x="484" y="568"/>
                </a:cubicBezTo>
                <a:cubicBezTo>
                  <a:pt x="480" y="567"/>
                  <a:pt x="475" y="567"/>
                  <a:pt x="472" y="566"/>
                </a:cubicBezTo>
                <a:cubicBezTo>
                  <a:pt x="470" y="564"/>
                  <a:pt x="466" y="563"/>
                  <a:pt x="463" y="561"/>
                </a:cubicBezTo>
                <a:cubicBezTo>
                  <a:pt x="460" y="561"/>
                  <a:pt x="459" y="560"/>
                  <a:pt x="456" y="559"/>
                </a:cubicBezTo>
                <a:cubicBezTo>
                  <a:pt x="450" y="555"/>
                  <a:pt x="443" y="552"/>
                  <a:pt x="435" y="549"/>
                </a:cubicBezTo>
                <a:cubicBezTo>
                  <a:pt x="434" y="548"/>
                  <a:pt x="431" y="547"/>
                  <a:pt x="430" y="547"/>
                </a:cubicBezTo>
                <a:cubicBezTo>
                  <a:pt x="425" y="543"/>
                  <a:pt x="421" y="540"/>
                  <a:pt x="416" y="539"/>
                </a:cubicBezTo>
                <a:cubicBezTo>
                  <a:pt x="414" y="538"/>
                  <a:pt x="411" y="536"/>
                  <a:pt x="410" y="535"/>
                </a:cubicBezTo>
                <a:cubicBezTo>
                  <a:pt x="397" y="526"/>
                  <a:pt x="385" y="517"/>
                  <a:pt x="374" y="508"/>
                </a:cubicBezTo>
                <a:cubicBezTo>
                  <a:pt x="373" y="506"/>
                  <a:pt x="370" y="505"/>
                  <a:pt x="369" y="503"/>
                </a:cubicBezTo>
                <a:cubicBezTo>
                  <a:pt x="361" y="496"/>
                  <a:pt x="354" y="489"/>
                  <a:pt x="348" y="481"/>
                </a:cubicBezTo>
                <a:cubicBezTo>
                  <a:pt x="346" y="479"/>
                  <a:pt x="345" y="478"/>
                  <a:pt x="344" y="477"/>
                </a:cubicBezTo>
                <a:cubicBezTo>
                  <a:pt x="339" y="472"/>
                  <a:pt x="336" y="468"/>
                  <a:pt x="333" y="465"/>
                </a:cubicBezTo>
                <a:cubicBezTo>
                  <a:pt x="332" y="462"/>
                  <a:pt x="330" y="461"/>
                  <a:pt x="329" y="459"/>
                </a:cubicBezTo>
                <a:cubicBezTo>
                  <a:pt x="325" y="454"/>
                  <a:pt x="323" y="450"/>
                  <a:pt x="320" y="447"/>
                </a:cubicBezTo>
                <a:cubicBezTo>
                  <a:pt x="318" y="444"/>
                  <a:pt x="317" y="442"/>
                  <a:pt x="317" y="440"/>
                </a:cubicBezTo>
                <a:cubicBezTo>
                  <a:pt x="308" y="426"/>
                  <a:pt x="300" y="413"/>
                  <a:pt x="293" y="398"/>
                </a:cubicBezTo>
                <a:cubicBezTo>
                  <a:pt x="293" y="397"/>
                  <a:pt x="292" y="394"/>
                  <a:pt x="292" y="392"/>
                </a:cubicBezTo>
                <a:cubicBezTo>
                  <a:pt x="287" y="384"/>
                  <a:pt x="284" y="373"/>
                  <a:pt x="280" y="363"/>
                </a:cubicBezTo>
                <a:cubicBezTo>
                  <a:pt x="280" y="361"/>
                  <a:pt x="280" y="360"/>
                  <a:pt x="279" y="357"/>
                </a:cubicBezTo>
                <a:cubicBezTo>
                  <a:pt x="277" y="351"/>
                  <a:pt x="275" y="344"/>
                  <a:pt x="274" y="336"/>
                </a:cubicBezTo>
                <a:cubicBezTo>
                  <a:pt x="272" y="333"/>
                  <a:pt x="272" y="332"/>
                  <a:pt x="272" y="328"/>
                </a:cubicBezTo>
                <a:cubicBezTo>
                  <a:pt x="272" y="327"/>
                  <a:pt x="271" y="324"/>
                  <a:pt x="271" y="321"/>
                </a:cubicBezTo>
                <a:cubicBezTo>
                  <a:pt x="271" y="319"/>
                  <a:pt x="271" y="317"/>
                  <a:pt x="269" y="314"/>
                </a:cubicBezTo>
                <a:lnTo>
                  <a:pt x="269" y="312"/>
                </a:lnTo>
                <a:cubicBezTo>
                  <a:pt x="269" y="307"/>
                  <a:pt x="268" y="302"/>
                  <a:pt x="268" y="298"/>
                </a:cubicBezTo>
                <a:cubicBezTo>
                  <a:pt x="268" y="296"/>
                  <a:pt x="268" y="296"/>
                  <a:pt x="268" y="295"/>
                </a:cubicBezTo>
                <a:cubicBezTo>
                  <a:pt x="268" y="292"/>
                  <a:pt x="268" y="287"/>
                  <a:pt x="268" y="283"/>
                </a:cubicBezTo>
                <a:cubicBezTo>
                  <a:pt x="268" y="280"/>
                  <a:pt x="268" y="277"/>
                  <a:pt x="268" y="274"/>
                </a:cubicBezTo>
                <a:lnTo>
                  <a:pt x="268" y="0"/>
                </a:lnTo>
                <a:lnTo>
                  <a:pt x="0" y="0"/>
                </a:lnTo>
                <a:cubicBezTo>
                  <a:pt x="3" y="9"/>
                  <a:pt x="123" y="576"/>
                  <a:pt x="569" y="584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7AE1B13-417C-F64E-9946-5C04FB332FEF}"/>
              </a:ext>
            </a:extLst>
          </p:cNvPr>
          <p:cNvSpPr/>
          <p:nvPr/>
        </p:nvSpPr>
        <p:spPr>
          <a:xfrm>
            <a:off x="5741893" y="2633870"/>
            <a:ext cx="2593945" cy="1868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7" h="877">
                <a:moveTo>
                  <a:pt x="1217" y="531"/>
                </a:moveTo>
                <a:lnTo>
                  <a:pt x="1018" y="877"/>
                </a:lnTo>
                <a:lnTo>
                  <a:pt x="819" y="532"/>
                </a:lnTo>
                <a:lnTo>
                  <a:pt x="883" y="532"/>
                </a:lnTo>
                <a:cubicBezTo>
                  <a:pt x="860" y="382"/>
                  <a:pt x="732" y="267"/>
                  <a:pt x="576" y="267"/>
                </a:cubicBezTo>
                <a:cubicBezTo>
                  <a:pt x="574" y="267"/>
                  <a:pt x="571" y="267"/>
                  <a:pt x="569" y="268"/>
                </a:cubicBezTo>
                <a:cubicBezTo>
                  <a:pt x="123" y="274"/>
                  <a:pt x="3" y="843"/>
                  <a:pt x="0" y="850"/>
                </a:cubicBezTo>
                <a:lnTo>
                  <a:pt x="0" y="576"/>
                </a:lnTo>
                <a:cubicBezTo>
                  <a:pt x="0" y="260"/>
                  <a:pt x="259" y="0"/>
                  <a:pt x="576" y="0"/>
                </a:cubicBezTo>
                <a:cubicBezTo>
                  <a:pt x="878" y="0"/>
                  <a:pt x="1127" y="235"/>
                  <a:pt x="1151" y="53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C605726-F1DB-2E4F-8555-EAD41CC9D205}"/>
              </a:ext>
            </a:extLst>
          </p:cNvPr>
          <p:cNvSpPr/>
          <p:nvPr/>
        </p:nvSpPr>
        <p:spPr>
          <a:xfrm>
            <a:off x="5741893" y="3205561"/>
            <a:ext cx="1211645" cy="12393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" h="582">
                <a:moveTo>
                  <a:pt x="569" y="0"/>
                </a:moveTo>
                <a:cubicBezTo>
                  <a:pt x="564" y="0"/>
                  <a:pt x="558" y="0"/>
                  <a:pt x="554" y="0"/>
                </a:cubicBezTo>
                <a:cubicBezTo>
                  <a:pt x="548" y="0"/>
                  <a:pt x="543" y="2"/>
                  <a:pt x="537" y="2"/>
                </a:cubicBezTo>
                <a:cubicBezTo>
                  <a:pt x="531" y="3"/>
                  <a:pt x="527" y="3"/>
                  <a:pt x="521" y="5"/>
                </a:cubicBezTo>
                <a:cubicBezTo>
                  <a:pt x="520" y="5"/>
                  <a:pt x="517" y="5"/>
                  <a:pt x="514" y="6"/>
                </a:cubicBezTo>
                <a:cubicBezTo>
                  <a:pt x="512" y="6"/>
                  <a:pt x="509" y="6"/>
                  <a:pt x="506" y="8"/>
                </a:cubicBezTo>
                <a:cubicBezTo>
                  <a:pt x="499" y="9"/>
                  <a:pt x="492" y="11"/>
                  <a:pt x="484" y="13"/>
                </a:cubicBezTo>
                <a:cubicBezTo>
                  <a:pt x="480" y="15"/>
                  <a:pt x="476" y="17"/>
                  <a:pt x="472" y="18"/>
                </a:cubicBezTo>
                <a:cubicBezTo>
                  <a:pt x="469" y="18"/>
                  <a:pt x="466" y="20"/>
                  <a:pt x="464" y="21"/>
                </a:cubicBezTo>
                <a:cubicBezTo>
                  <a:pt x="460" y="23"/>
                  <a:pt x="459" y="23"/>
                  <a:pt x="456" y="24"/>
                </a:cubicBezTo>
                <a:cubicBezTo>
                  <a:pt x="448" y="27"/>
                  <a:pt x="443" y="30"/>
                  <a:pt x="435" y="33"/>
                </a:cubicBezTo>
                <a:cubicBezTo>
                  <a:pt x="434" y="34"/>
                  <a:pt x="431" y="36"/>
                  <a:pt x="429" y="37"/>
                </a:cubicBezTo>
                <a:cubicBezTo>
                  <a:pt x="425" y="39"/>
                  <a:pt x="420" y="41"/>
                  <a:pt x="416" y="45"/>
                </a:cubicBezTo>
                <a:cubicBezTo>
                  <a:pt x="415" y="46"/>
                  <a:pt x="412" y="46"/>
                  <a:pt x="410" y="48"/>
                </a:cubicBezTo>
                <a:cubicBezTo>
                  <a:pt x="396" y="57"/>
                  <a:pt x="385" y="65"/>
                  <a:pt x="375" y="74"/>
                </a:cubicBezTo>
                <a:cubicBezTo>
                  <a:pt x="373" y="77"/>
                  <a:pt x="370" y="79"/>
                  <a:pt x="368" y="81"/>
                </a:cubicBezTo>
                <a:cubicBezTo>
                  <a:pt x="361" y="86"/>
                  <a:pt x="354" y="94"/>
                  <a:pt x="348" y="101"/>
                </a:cubicBezTo>
                <a:cubicBezTo>
                  <a:pt x="346" y="102"/>
                  <a:pt x="345" y="104"/>
                  <a:pt x="343" y="107"/>
                </a:cubicBezTo>
                <a:cubicBezTo>
                  <a:pt x="339" y="110"/>
                  <a:pt x="336" y="114"/>
                  <a:pt x="333" y="119"/>
                </a:cubicBezTo>
                <a:cubicBezTo>
                  <a:pt x="331" y="121"/>
                  <a:pt x="330" y="122"/>
                  <a:pt x="329" y="123"/>
                </a:cubicBezTo>
                <a:cubicBezTo>
                  <a:pt x="326" y="128"/>
                  <a:pt x="323" y="132"/>
                  <a:pt x="319" y="137"/>
                </a:cubicBezTo>
                <a:cubicBezTo>
                  <a:pt x="318" y="138"/>
                  <a:pt x="317" y="139"/>
                  <a:pt x="315" y="142"/>
                </a:cubicBezTo>
                <a:cubicBezTo>
                  <a:pt x="308" y="156"/>
                  <a:pt x="301" y="170"/>
                  <a:pt x="293" y="184"/>
                </a:cubicBezTo>
                <a:cubicBezTo>
                  <a:pt x="293" y="186"/>
                  <a:pt x="292" y="188"/>
                  <a:pt x="290" y="190"/>
                </a:cubicBezTo>
                <a:cubicBezTo>
                  <a:pt x="287" y="200"/>
                  <a:pt x="282" y="209"/>
                  <a:pt x="280" y="219"/>
                </a:cubicBezTo>
                <a:cubicBezTo>
                  <a:pt x="280" y="221"/>
                  <a:pt x="280" y="224"/>
                  <a:pt x="278" y="225"/>
                </a:cubicBezTo>
                <a:cubicBezTo>
                  <a:pt x="277" y="233"/>
                  <a:pt x="275" y="239"/>
                  <a:pt x="274" y="246"/>
                </a:cubicBezTo>
                <a:cubicBezTo>
                  <a:pt x="273" y="249"/>
                  <a:pt x="273" y="251"/>
                  <a:pt x="273" y="253"/>
                </a:cubicBezTo>
                <a:cubicBezTo>
                  <a:pt x="273" y="256"/>
                  <a:pt x="271" y="260"/>
                  <a:pt x="271" y="263"/>
                </a:cubicBezTo>
                <a:cubicBezTo>
                  <a:pt x="271" y="264"/>
                  <a:pt x="269" y="267"/>
                  <a:pt x="269" y="268"/>
                </a:cubicBezTo>
                <a:cubicBezTo>
                  <a:pt x="269" y="270"/>
                  <a:pt x="269" y="270"/>
                  <a:pt x="269" y="272"/>
                </a:cubicBezTo>
                <a:cubicBezTo>
                  <a:pt x="269" y="276"/>
                  <a:pt x="268" y="280"/>
                  <a:pt x="268" y="285"/>
                </a:cubicBezTo>
                <a:cubicBezTo>
                  <a:pt x="268" y="286"/>
                  <a:pt x="268" y="286"/>
                  <a:pt x="268" y="288"/>
                </a:cubicBezTo>
                <a:cubicBezTo>
                  <a:pt x="268" y="292"/>
                  <a:pt x="268" y="297"/>
                  <a:pt x="268" y="300"/>
                </a:cubicBezTo>
                <a:cubicBezTo>
                  <a:pt x="268" y="302"/>
                  <a:pt x="268" y="305"/>
                  <a:pt x="268" y="308"/>
                </a:cubicBezTo>
                <a:lnTo>
                  <a:pt x="268" y="582"/>
                </a:lnTo>
                <a:lnTo>
                  <a:pt x="0" y="582"/>
                </a:lnTo>
                <a:cubicBezTo>
                  <a:pt x="3" y="575"/>
                  <a:pt x="123" y="6"/>
                  <a:pt x="569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F002322-CB58-C247-9441-A669F6AEBBD7}"/>
              </a:ext>
            </a:extLst>
          </p:cNvPr>
          <p:cNvSpPr/>
          <p:nvPr/>
        </p:nvSpPr>
        <p:spPr>
          <a:xfrm>
            <a:off x="5741893" y="4447070"/>
            <a:ext cx="569559" cy="21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8" h="2">
                <a:moveTo>
                  <a:pt x="0" y="2"/>
                </a:moveTo>
                <a:lnTo>
                  <a:pt x="268" y="2"/>
                </a:lnTo>
                <a:lnTo>
                  <a:pt x="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59F4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35C0222-4C5B-C34A-8D1B-DC671B5672B8}"/>
              </a:ext>
            </a:extLst>
          </p:cNvPr>
          <p:cNvSpPr/>
          <p:nvPr/>
        </p:nvSpPr>
        <p:spPr>
          <a:xfrm>
            <a:off x="2813040" y="3551136"/>
            <a:ext cx="829807" cy="8298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390">
                <a:moveTo>
                  <a:pt x="390" y="195"/>
                </a:moveTo>
                <a:cubicBezTo>
                  <a:pt x="390" y="302"/>
                  <a:pt x="302" y="390"/>
                  <a:pt x="194" y="390"/>
                </a:cubicBezTo>
                <a:cubicBezTo>
                  <a:pt x="88" y="390"/>
                  <a:pt x="0" y="302"/>
                  <a:pt x="0" y="195"/>
                </a:cubicBezTo>
                <a:cubicBezTo>
                  <a:pt x="0" y="87"/>
                  <a:pt x="88" y="0"/>
                  <a:pt x="194" y="0"/>
                </a:cubicBezTo>
                <a:cubicBezTo>
                  <a:pt x="302" y="0"/>
                  <a:pt x="390" y="87"/>
                  <a:pt x="390" y="195"/>
                </a:cubicBezTo>
                <a:close/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round/>
          </a:ln>
        </p:spPr>
        <p:txBody>
          <a:bodyPr vert="horz" wrap="none" lIns="2160" tIns="2160" rIns="2160" bIns="216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1558BFA0-1F26-A64A-96BA-86410C736315}"/>
              </a:ext>
            </a:extLst>
          </p:cNvPr>
          <p:cNvSpPr/>
          <p:nvPr/>
        </p:nvSpPr>
        <p:spPr>
          <a:xfrm>
            <a:off x="4630507" y="4056699"/>
            <a:ext cx="827673" cy="827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9" h="389">
                <a:moveTo>
                  <a:pt x="389" y="194"/>
                </a:moveTo>
                <a:cubicBezTo>
                  <a:pt x="389" y="302"/>
                  <a:pt x="302" y="389"/>
                  <a:pt x="195" y="389"/>
                </a:cubicBezTo>
                <a:cubicBezTo>
                  <a:pt x="87" y="389"/>
                  <a:pt x="0" y="302"/>
                  <a:pt x="0" y="194"/>
                </a:cubicBezTo>
                <a:cubicBezTo>
                  <a:pt x="0" y="87"/>
                  <a:pt x="87" y="0"/>
                  <a:pt x="195" y="0"/>
                </a:cubicBezTo>
                <a:cubicBezTo>
                  <a:pt x="302" y="0"/>
                  <a:pt x="389" y="87"/>
                  <a:pt x="389" y="194"/>
                </a:cubicBez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round/>
          </a:ln>
        </p:spPr>
        <p:txBody>
          <a:bodyPr vert="horz" wrap="none" lIns="2160" tIns="2160" rIns="2160" bIns="216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D28371F-BED1-5A4F-9E29-3BC5C5D9E2FE}"/>
              </a:ext>
            </a:extLst>
          </p:cNvPr>
          <p:cNvSpPr/>
          <p:nvPr/>
        </p:nvSpPr>
        <p:spPr>
          <a:xfrm>
            <a:off x="6552500" y="3448743"/>
            <a:ext cx="831940" cy="8319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" h="391">
                <a:moveTo>
                  <a:pt x="391" y="196"/>
                </a:moveTo>
                <a:cubicBezTo>
                  <a:pt x="391" y="304"/>
                  <a:pt x="304" y="391"/>
                  <a:pt x="196" y="391"/>
                </a:cubicBezTo>
                <a:cubicBezTo>
                  <a:pt x="88" y="391"/>
                  <a:pt x="0" y="304"/>
                  <a:pt x="0" y="196"/>
                </a:cubicBezTo>
                <a:cubicBezTo>
                  <a:pt x="0" y="88"/>
                  <a:pt x="88" y="0"/>
                  <a:pt x="196" y="0"/>
                </a:cubicBezTo>
                <a:cubicBezTo>
                  <a:pt x="304" y="0"/>
                  <a:pt x="391" y="88"/>
                  <a:pt x="391" y="196"/>
                </a:cubicBezTo>
                <a:close/>
              </a:path>
            </a:pathLst>
          </a:custGeom>
          <a:noFill/>
          <a:ln w="63500" cap="flat">
            <a:solidFill>
              <a:schemeClr val="accent3"/>
            </a:solidFill>
            <a:prstDash val="solid"/>
            <a:round/>
          </a:ln>
        </p:spPr>
        <p:txBody>
          <a:bodyPr vert="horz" wrap="none" lIns="2160" tIns="2160" rIns="2160" bIns="216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DDE104-FCE9-A043-AE13-96510F5E96D9}"/>
              </a:ext>
            </a:extLst>
          </p:cNvPr>
          <p:cNvGrpSpPr/>
          <p:nvPr/>
        </p:nvGrpSpPr>
        <p:grpSpPr>
          <a:xfrm>
            <a:off x="3226876" y="4295663"/>
            <a:ext cx="3743721" cy="889488"/>
            <a:chOff x="6450577" y="8591325"/>
            <a:chExt cx="7487442" cy="2022252"/>
          </a:xfrm>
        </p:grpSpPr>
        <p:sp>
          <p:nvSpPr>
            <p:cNvPr id="47" name="Straight Connector 46">
              <a:extLst>
                <a:ext uri="{FF2B5EF4-FFF2-40B4-BE49-F238E27FC236}">
                  <a16:creationId xmlns:a16="http://schemas.microsoft.com/office/drawing/2014/main" id="{E9B6E2E1-9977-2846-91F8-33CB88B93421}"/>
                </a:ext>
              </a:extLst>
            </p:cNvPr>
            <p:cNvSpPr/>
            <p:nvPr/>
          </p:nvSpPr>
          <p:spPr>
            <a:xfrm>
              <a:off x="6450577" y="8791843"/>
              <a:ext cx="0" cy="1821734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</a:ln>
          </p:spPr>
          <p:txBody>
            <a:bodyPr vert="horz" wrap="none" lIns="2160" tIns="2160" rIns="2160" bIns="216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Straight Connector 49">
              <a:extLst>
                <a:ext uri="{FF2B5EF4-FFF2-40B4-BE49-F238E27FC236}">
                  <a16:creationId xmlns:a16="http://schemas.microsoft.com/office/drawing/2014/main" id="{E17C68A7-6BBB-8548-BEFD-AEAD64F58C74}"/>
                </a:ext>
              </a:extLst>
            </p:cNvPr>
            <p:cNvSpPr/>
            <p:nvPr/>
          </p:nvSpPr>
          <p:spPr>
            <a:xfrm>
              <a:off x="13938019" y="8591325"/>
              <a:ext cx="0" cy="1821734"/>
            </a:xfrm>
            <a:prstGeom prst="line">
              <a:avLst/>
            </a:prstGeom>
            <a:noFill/>
            <a:ln w="63500" cap="flat">
              <a:solidFill>
                <a:schemeClr val="accent3"/>
              </a:solidFill>
              <a:prstDash val="solid"/>
              <a:round/>
            </a:ln>
          </p:spPr>
          <p:txBody>
            <a:bodyPr vert="horz" wrap="none" lIns="2160" tIns="2160" rIns="2160" bIns="216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A0218826-D5CC-9A43-A972-A4C0F244DC6F}"/>
              </a:ext>
            </a:extLst>
          </p:cNvPr>
          <p:cNvSpPr/>
          <p:nvPr/>
        </p:nvSpPr>
        <p:spPr>
          <a:xfrm>
            <a:off x="8442497" y="4056699"/>
            <a:ext cx="829807" cy="8276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0" h="389">
                <a:moveTo>
                  <a:pt x="390" y="194"/>
                </a:moveTo>
                <a:cubicBezTo>
                  <a:pt x="390" y="302"/>
                  <a:pt x="302" y="389"/>
                  <a:pt x="194" y="389"/>
                </a:cubicBezTo>
                <a:cubicBezTo>
                  <a:pt x="88" y="389"/>
                  <a:pt x="0" y="302"/>
                  <a:pt x="0" y="194"/>
                </a:cubicBezTo>
                <a:cubicBezTo>
                  <a:pt x="0" y="87"/>
                  <a:pt x="88" y="0"/>
                  <a:pt x="194" y="0"/>
                </a:cubicBezTo>
                <a:cubicBezTo>
                  <a:pt x="302" y="0"/>
                  <a:pt x="390" y="87"/>
                  <a:pt x="390" y="194"/>
                </a:cubicBezTo>
                <a:close/>
              </a:path>
            </a:pathLst>
          </a:custGeom>
          <a:noFill/>
          <a:ln w="63500" cap="flat">
            <a:solidFill>
              <a:schemeClr val="accent4"/>
            </a:solidFill>
            <a:prstDash val="solid"/>
            <a:round/>
          </a:ln>
        </p:spPr>
        <p:txBody>
          <a:bodyPr vert="horz" wrap="none" lIns="2160" tIns="2160" rIns="2160" bIns="216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2D87F4C-962F-444B-9CE5-35D8F36066C4}"/>
              </a:ext>
            </a:extLst>
          </p:cNvPr>
          <p:cNvGrpSpPr/>
          <p:nvPr/>
        </p:nvGrpSpPr>
        <p:grpSpPr>
          <a:xfrm>
            <a:off x="5046477" y="3284489"/>
            <a:ext cx="3809856" cy="757225"/>
            <a:chOff x="10089778" y="6261705"/>
            <a:chExt cx="7619711" cy="1821722"/>
          </a:xfrm>
        </p:grpSpPr>
        <p:sp>
          <p:nvSpPr>
            <p:cNvPr id="54" name="Straight Connector 53">
              <a:extLst>
                <a:ext uri="{FF2B5EF4-FFF2-40B4-BE49-F238E27FC236}">
                  <a16:creationId xmlns:a16="http://schemas.microsoft.com/office/drawing/2014/main" id="{864BC030-F8E8-814B-8BD6-F3BE46B7C708}"/>
                </a:ext>
              </a:extLst>
            </p:cNvPr>
            <p:cNvSpPr/>
            <p:nvPr/>
          </p:nvSpPr>
          <p:spPr>
            <a:xfrm>
              <a:off x="10089778" y="6261705"/>
              <a:ext cx="0" cy="1821722"/>
            </a:xfrm>
            <a:prstGeom prst="line">
              <a:avLst/>
            </a:prstGeom>
            <a:noFill/>
            <a:ln w="63500" cap="flat">
              <a:solidFill>
                <a:schemeClr val="accent2"/>
              </a:solidFill>
              <a:prstDash val="solid"/>
              <a:round/>
            </a:ln>
          </p:spPr>
          <p:txBody>
            <a:bodyPr vert="horz" wrap="none" lIns="2160" tIns="2160" rIns="2160" bIns="216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Straight Connector 55">
              <a:extLst>
                <a:ext uri="{FF2B5EF4-FFF2-40B4-BE49-F238E27FC236}">
                  <a16:creationId xmlns:a16="http://schemas.microsoft.com/office/drawing/2014/main" id="{4ED3A27D-D1E1-C846-8904-344D197FE918}"/>
                </a:ext>
              </a:extLst>
            </p:cNvPr>
            <p:cNvSpPr/>
            <p:nvPr/>
          </p:nvSpPr>
          <p:spPr>
            <a:xfrm>
              <a:off x="17709489" y="6261705"/>
              <a:ext cx="0" cy="1821722"/>
            </a:xfrm>
            <a:prstGeom prst="line">
              <a:avLst/>
            </a:prstGeom>
            <a:noFill/>
            <a:ln w="63500" cap="flat">
              <a:solidFill>
                <a:schemeClr val="accent4"/>
              </a:solidFill>
              <a:prstDash val="solid"/>
              <a:round/>
            </a:ln>
          </p:spPr>
          <p:txBody>
            <a:bodyPr vert="horz" wrap="none" lIns="2160" tIns="2160" rIns="2160" bIns="2160" anchor="ctr" anchorCtr="1" compatLnSpc="0"/>
            <a:lstStyle/>
            <a:p>
              <a:pPr hangingPunct="0"/>
              <a:endParaRPr lang="en-US" sz="900"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56D7A4C2-26ED-5A4A-A5EE-F5D636DE901D}"/>
              </a:ext>
            </a:extLst>
          </p:cNvPr>
          <p:cNvSpPr/>
          <p:nvPr/>
        </p:nvSpPr>
        <p:spPr>
          <a:xfrm>
            <a:off x="3856157" y="3888178"/>
            <a:ext cx="2593945" cy="1868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7" h="877">
                <a:moveTo>
                  <a:pt x="1217" y="347"/>
                </a:moveTo>
                <a:lnTo>
                  <a:pt x="1150" y="347"/>
                </a:lnTo>
                <a:cubicBezTo>
                  <a:pt x="1127" y="643"/>
                  <a:pt x="878" y="877"/>
                  <a:pt x="576" y="877"/>
                </a:cubicBezTo>
                <a:cubicBezTo>
                  <a:pt x="259" y="877"/>
                  <a:pt x="0" y="618"/>
                  <a:pt x="0" y="301"/>
                </a:cubicBezTo>
                <a:lnTo>
                  <a:pt x="0" y="27"/>
                </a:lnTo>
                <a:lnTo>
                  <a:pt x="268" y="27"/>
                </a:lnTo>
                <a:lnTo>
                  <a:pt x="268" y="301"/>
                </a:lnTo>
                <a:cubicBezTo>
                  <a:pt x="268" y="471"/>
                  <a:pt x="405" y="611"/>
                  <a:pt x="576" y="611"/>
                </a:cubicBezTo>
                <a:cubicBezTo>
                  <a:pt x="731" y="611"/>
                  <a:pt x="860" y="495"/>
                  <a:pt x="882" y="346"/>
                </a:cubicBezTo>
                <a:lnTo>
                  <a:pt x="819" y="346"/>
                </a:lnTo>
                <a:lnTo>
                  <a:pt x="1019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10C6F43-13F1-2F4D-BD39-21A45E1F914B}"/>
              </a:ext>
            </a:extLst>
          </p:cNvPr>
          <p:cNvSpPr/>
          <p:nvPr/>
        </p:nvSpPr>
        <p:spPr>
          <a:xfrm>
            <a:off x="3856157" y="3945768"/>
            <a:ext cx="1209512" cy="1243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8" h="584">
                <a:moveTo>
                  <a:pt x="568" y="584"/>
                </a:moveTo>
                <a:cubicBezTo>
                  <a:pt x="401" y="579"/>
                  <a:pt x="268" y="441"/>
                  <a:pt x="268" y="274"/>
                </a:cubicBezTo>
                <a:lnTo>
                  <a:pt x="268" y="0"/>
                </a:lnTo>
                <a:lnTo>
                  <a:pt x="0" y="0"/>
                </a:lnTo>
                <a:cubicBezTo>
                  <a:pt x="0" y="0"/>
                  <a:pt x="120" y="576"/>
                  <a:pt x="568" y="584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91E70306-3A6B-5C44-8F0C-879189FD59D7}"/>
              </a:ext>
            </a:extLst>
          </p:cNvPr>
          <p:cNvSpPr/>
          <p:nvPr/>
        </p:nvSpPr>
        <p:spPr>
          <a:xfrm>
            <a:off x="1970434" y="3335679"/>
            <a:ext cx="1211645" cy="124364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9" h="584">
                <a:moveTo>
                  <a:pt x="569" y="0"/>
                </a:moveTo>
                <a:cubicBezTo>
                  <a:pt x="401" y="4"/>
                  <a:pt x="266" y="141"/>
                  <a:pt x="266" y="309"/>
                </a:cubicBezTo>
                <a:lnTo>
                  <a:pt x="266" y="584"/>
                </a:lnTo>
                <a:lnTo>
                  <a:pt x="0" y="584"/>
                </a:lnTo>
                <a:cubicBezTo>
                  <a:pt x="0" y="584"/>
                  <a:pt x="119" y="6"/>
                  <a:pt x="569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834E1E4-993F-FE48-A0D0-93269C07880F}"/>
              </a:ext>
            </a:extLst>
          </p:cNvPr>
          <p:cNvSpPr/>
          <p:nvPr/>
        </p:nvSpPr>
        <p:spPr>
          <a:xfrm>
            <a:off x="1970434" y="2763993"/>
            <a:ext cx="2593945" cy="1868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7" h="877">
                <a:moveTo>
                  <a:pt x="1217" y="530"/>
                </a:moveTo>
                <a:lnTo>
                  <a:pt x="1018" y="877"/>
                </a:lnTo>
                <a:lnTo>
                  <a:pt x="818" y="532"/>
                </a:lnTo>
                <a:lnTo>
                  <a:pt x="882" y="532"/>
                </a:lnTo>
                <a:cubicBezTo>
                  <a:pt x="860" y="382"/>
                  <a:pt x="732" y="268"/>
                  <a:pt x="576" y="268"/>
                </a:cubicBezTo>
                <a:cubicBezTo>
                  <a:pt x="573" y="268"/>
                  <a:pt x="571" y="268"/>
                  <a:pt x="569" y="268"/>
                </a:cubicBezTo>
                <a:cubicBezTo>
                  <a:pt x="119" y="274"/>
                  <a:pt x="0" y="852"/>
                  <a:pt x="0" y="852"/>
                </a:cubicBezTo>
                <a:lnTo>
                  <a:pt x="0" y="577"/>
                </a:lnTo>
                <a:cubicBezTo>
                  <a:pt x="0" y="259"/>
                  <a:pt x="259" y="0"/>
                  <a:pt x="576" y="0"/>
                </a:cubicBezTo>
                <a:cubicBezTo>
                  <a:pt x="878" y="0"/>
                  <a:pt x="1127" y="234"/>
                  <a:pt x="1151" y="53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D92AD59D-6683-FF41-B2AA-AB5713D48795}"/>
              </a:ext>
            </a:extLst>
          </p:cNvPr>
          <p:cNvSpPr txBox="1">
            <a:spLocks/>
          </p:cNvSpPr>
          <p:nvPr/>
        </p:nvSpPr>
        <p:spPr>
          <a:xfrm>
            <a:off x="2104911" y="5139290"/>
            <a:ext cx="1960714" cy="969567"/>
          </a:xfrm>
          <a:prstGeom prst="rect">
            <a:avLst/>
          </a:prstGeom>
        </p:spPr>
        <p:txBody>
          <a:bodyPr vert="horz" wrap="square" lIns="108717" tIns="54359" rIns="108717" bIns="5435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VISTA PROGETTI: KANBAN</a:t>
            </a:r>
          </a:p>
          <a:p>
            <a:pPr>
              <a:lnSpc>
                <a:spcPts val="2150"/>
              </a:lnSpc>
            </a:pPr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9CFADBC-0AB3-0B49-9434-C44DDB26174B}"/>
              </a:ext>
            </a:extLst>
          </p:cNvPr>
          <p:cNvSpPr txBox="1">
            <a:spLocks/>
          </p:cNvSpPr>
          <p:nvPr/>
        </p:nvSpPr>
        <p:spPr>
          <a:xfrm>
            <a:off x="9031253" y="3159568"/>
            <a:ext cx="1960714" cy="644350"/>
          </a:xfrm>
          <a:prstGeom prst="rect">
            <a:avLst/>
          </a:prstGeom>
        </p:spPr>
        <p:txBody>
          <a:bodyPr vert="horz" wrap="square" lIns="108717" tIns="54359" rIns="108717" bIns="5435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ANALISI CAPACITY ALLOCATION</a:t>
            </a:r>
          </a:p>
        </p:txBody>
      </p:sp>
      <p:sp>
        <p:nvSpPr>
          <p:cNvPr id="73" name="Shape 2546">
            <a:extLst>
              <a:ext uri="{FF2B5EF4-FFF2-40B4-BE49-F238E27FC236}">
                <a16:creationId xmlns:a16="http://schemas.microsoft.com/office/drawing/2014/main" id="{5689BC3D-7529-6248-B5A1-F92F9EB8EC26}"/>
              </a:ext>
            </a:extLst>
          </p:cNvPr>
          <p:cNvSpPr/>
          <p:nvPr/>
        </p:nvSpPr>
        <p:spPr>
          <a:xfrm>
            <a:off x="4833426" y="4293711"/>
            <a:ext cx="405031" cy="331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4" name="Shape 2617">
            <a:extLst>
              <a:ext uri="{FF2B5EF4-FFF2-40B4-BE49-F238E27FC236}">
                <a16:creationId xmlns:a16="http://schemas.microsoft.com/office/drawing/2014/main" id="{54C62915-1B30-4741-8AF6-B577B43167BF}"/>
              </a:ext>
            </a:extLst>
          </p:cNvPr>
          <p:cNvSpPr/>
          <p:nvPr/>
        </p:nvSpPr>
        <p:spPr>
          <a:xfrm>
            <a:off x="6771667" y="3691033"/>
            <a:ext cx="405031" cy="331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5" name="Shape 2808">
            <a:extLst>
              <a:ext uri="{FF2B5EF4-FFF2-40B4-BE49-F238E27FC236}">
                <a16:creationId xmlns:a16="http://schemas.microsoft.com/office/drawing/2014/main" id="{3C54A654-B614-0849-9B1B-D442CC906C08}"/>
              </a:ext>
            </a:extLst>
          </p:cNvPr>
          <p:cNvSpPr/>
          <p:nvPr/>
        </p:nvSpPr>
        <p:spPr>
          <a:xfrm>
            <a:off x="3014422" y="3779241"/>
            <a:ext cx="405030" cy="40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4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6" name="Shape 2944">
            <a:extLst>
              <a:ext uri="{FF2B5EF4-FFF2-40B4-BE49-F238E27FC236}">
                <a16:creationId xmlns:a16="http://schemas.microsoft.com/office/drawing/2014/main" id="{0438FEEE-6E0A-3240-92A1-AFFD4951172D}"/>
              </a:ext>
            </a:extLst>
          </p:cNvPr>
          <p:cNvSpPr/>
          <p:nvPr/>
        </p:nvSpPr>
        <p:spPr>
          <a:xfrm>
            <a:off x="8654885" y="4275717"/>
            <a:ext cx="405030" cy="40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4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D261B21-B487-494D-9C23-4CE5A99883AC}"/>
              </a:ext>
            </a:extLst>
          </p:cNvPr>
          <p:cNvSpPr txBox="1">
            <a:spLocks/>
          </p:cNvSpPr>
          <p:nvPr/>
        </p:nvSpPr>
        <p:spPr>
          <a:xfrm>
            <a:off x="7875976" y="2659799"/>
            <a:ext cx="1960714" cy="362221"/>
          </a:xfrm>
          <a:prstGeom prst="rect">
            <a:avLst/>
          </a:prstGeom>
        </p:spPr>
        <p:txBody>
          <a:bodyPr vert="horz" wrap="square" lIns="108717" tIns="54359" rIns="108717" bIns="5435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BUDGET DINAMICO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AEF1378-7201-EB49-B67E-DAA6FB0AF5FC}"/>
              </a:ext>
            </a:extLst>
          </p:cNvPr>
          <p:cNvSpPr txBox="1">
            <a:spLocks/>
          </p:cNvSpPr>
          <p:nvPr/>
        </p:nvSpPr>
        <p:spPr>
          <a:xfrm>
            <a:off x="4025683" y="2816915"/>
            <a:ext cx="1960714" cy="362221"/>
          </a:xfrm>
          <a:prstGeom prst="rect">
            <a:avLst/>
          </a:prstGeom>
        </p:spPr>
        <p:txBody>
          <a:bodyPr vert="horz" wrap="square" lIns="108717" tIns="54359" rIns="108717" bIns="5435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50"/>
              </a:lnSpc>
            </a:pPr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SCHEDA PROGETTI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63447-39D5-C946-A7AD-1A42983A713B}"/>
              </a:ext>
            </a:extLst>
          </p:cNvPr>
          <p:cNvSpPr txBox="1"/>
          <p:nvPr/>
        </p:nvSpPr>
        <p:spPr>
          <a:xfrm>
            <a:off x="6018106" y="5514579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83482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763B72-9869-EA49-A4F4-D9BB5D4B7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81" y="656020"/>
            <a:ext cx="12173049" cy="58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459BEE3-9CBC-6247-820E-E006019A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85" y="4091068"/>
            <a:ext cx="10420031" cy="2623"/>
          </a:xfrm>
          <a:custGeom>
            <a:avLst/>
            <a:gdLst>
              <a:gd name="T0" fmla="*/ 0 w 17523"/>
              <a:gd name="T1" fmla="*/ 0 h 1"/>
              <a:gd name="T2" fmla="*/ 17522 w 17523"/>
              <a:gd name="T3" fmla="*/ 0 h 1"/>
              <a:gd name="T4" fmla="*/ 0 w 1752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23" h="1">
                <a:moveTo>
                  <a:pt x="0" y="0"/>
                </a:moveTo>
                <a:lnTo>
                  <a:pt x="17522" y="0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pic>
        <p:nvPicPr>
          <p:cNvPr id="7" name="Immagine 8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28280FB0-B7CA-C242-B6B0-20DBABFBB9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930969"/>
            <a:ext cx="7676744" cy="5144870"/>
          </a:xfrm>
          <a:prstGeom prst="rect">
            <a:avLst/>
          </a:prstGeom>
        </p:spPr>
      </p:pic>
      <p:sp>
        <p:nvSpPr>
          <p:cNvPr id="8" name="CuadroTexto 222">
            <a:extLst>
              <a:ext uri="{FF2B5EF4-FFF2-40B4-BE49-F238E27FC236}">
                <a16:creationId xmlns:a16="http://schemas.microsoft.com/office/drawing/2014/main" id="{36A4DF8C-0D73-DE40-89BC-F81E2856BA9C}"/>
              </a:ext>
            </a:extLst>
          </p:cNvPr>
          <p:cNvSpPr txBox="1"/>
          <p:nvPr/>
        </p:nvSpPr>
        <p:spPr>
          <a:xfrm>
            <a:off x="688348" y="1016090"/>
            <a:ext cx="2230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88701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/>
          <p:cNvSpPr>
            <a:spLocks noChangeShapeType="1"/>
          </p:cNvSpPr>
          <p:nvPr/>
        </p:nvSpPr>
        <p:spPr bwMode="auto">
          <a:xfrm>
            <a:off x="2132187" y="2285988"/>
            <a:ext cx="2922549" cy="2707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 flipV="1">
            <a:off x="2132187" y="3606548"/>
            <a:ext cx="2241809" cy="5412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 flipV="1">
            <a:off x="2132187" y="5000171"/>
            <a:ext cx="2827835" cy="5412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dirty="0"/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6867797" y="2280576"/>
            <a:ext cx="2662767" cy="2707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7620083" y="3606547"/>
            <a:ext cx="1910481" cy="2707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6867797" y="5002875"/>
            <a:ext cx="2662767" cy="5412"/>
          </a:xfrm>
          <a:prstGeom prst="line">
            <a:avLst/>
          </a:prstGeom>
          <a:noFill/>
          <a:ln w="72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5" name="Freeform 7"/>
          <p:cNvSpPr>
            <a:spLocks noChangeArrowheads="1"/>
          </p:cNvSpPr>
          <p:nvPr/>
        </p:nvSpPr>
        <p:spPr bwMode="auto">
          <a:xfrm>
            <a:off x="4280801" y="1974791"/>
            <a:ext cx="3341988" cy="3341988"/>
          </a:xfrm>
          <a:custGeom>
            <a:avLst/>
            <a:gdLst>
              <a:gd name="T0" fmla="*/ 0 w 5445"/>
              <a:gd name="T1" fmla="*/ 2722 h 5446"/>
              <a:gd name="T2" fmla="*/ 0 w 5445"/>
              <a:gd name="T3" fmla="*/ 2722 h 5446"/>
              <a:gd name="T4" fmla="*/ 2722 w 5445"/>
              <a:gd name="T5" fmla="*/ 5445 h 5446"/>
              <a:gd name="T6" fmla="*/ 2722 w 5445"/>
              <a:gd name="T7" fmla="*/ 5445 h 5446"/>
              <a:gd name="T8" fmla="*/ 5444 w 5445"/>
              <a:gd name="T9" fmla="*/ 2722 h 5446"/>
              <a:gd name="T10" fmla="*/ 5444 w 5445"/>
              <a:gd name="T11" fmla="*/ 2722 h 5446"/>
              <a:gd name="T12" fmla="*/ 2722 w 5445"/>
              <a:gd name="T13" fmla="*/ 0 h 5446"/>
              <a:gd name="T14" fmla="*/ 2722 w 5445"/>
              <a:gd name="T15" fmla="*/ 0 h 5446"/>
              <a:gd name="T16" fmla="*/ 0 w 5445"/>
              <a:gd name="T17" fmla="*/ 2722 h 5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5" h="5446">
                <a:moveTo>
                  <a:pt x="0" y="2722"/>
                </a:moveTo>
                <a:lnTo>
                  <a:pt x="0" y="2722"/>
                </a:lnTo>
                <a:cubicBezTo>
                  <a:pt x="0" y="4226"/>
                  <a:pt x="1218" y="5445"/>
                  <a:pt x="2722" y="5445"/>
                </a:cubicBezTo>
                <a:lnTo>
                  <a:pt x="2722" y="5445"/>
                </a:lnTo>
                <a:cubicBezTo>
                  <a:pt x="4225" y="5445"/>
                  <a:pt x="5444" y="4226"/>
                  <a:pt x="5444" y="2722"/>
                </a:cubicBezTo>
                <a:lnTo>
                  <a:pt x="5444" y="2722"/>
                </a:lnTo>
                <a:cubicBezTo>
                  <a:pt x="5444" y="1219"/>
                  <a:pt x="4225" y="0"/>
                  <a:pt x="2722" y="0"/>
                </a:cubicBezTo>
                <a:lnTo>
                  <a:pt x="2722" y="0"/>
                </a:lnTo>
                <a:cubicBezTo>
                  <a:pt x="1218" y="0"/>
                  <a:pt x="0" y="1219"/>
                  <a:pt x="0" y="2722"/>
                </a:cubicBezTo>
              </a:path>
            </a:pathLst>
          </a:custGeom>
          <a:solidFill>
            <a:srgbClr val="797979">
              <a:alpha val="2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36" name="Freeform 8"/>
          <p:cNvSpPr>
            <a:spLocks noChangeArrowheads="1"/>
          </p:cNvSpPr>
          <p:nvPr/>
        </p:nvSpPr>
        <p:spPr bwMode="auto">
          <a:xfrm>
            <a:off x="4570349" y="2212925"/>
            <a:ext cx="2789952" cy="2789951"/>
          </a:xfrm>
          <a:custGeom>
            <a:avLst/>
            <a:gdLst>
              <a:gd name="T0" fmla="*/ 0 w 4545"/>
              <a:gd name="T1" fmla="*/ 2272 h 4545"/>
              <a:gd name="T2" fmla="*/ 0 w 4545"/>
              <a:gd name="T3" fmla="*/ 2272 h 4545"/>
              <a:gd name="T4" fmla="*/ 2272 w 4545"/>
              <a:gd name="T5" fmla="*/ 4544 h 4545"/>
              <a:gd name="T6" fmla="*/ 2272 w 4545"/>
              <a:gd name="T7" fmla="*/ 4544 h 4545"/>
              <a:gd name="T8" fmla="*/ 4544 w 4545"/>
              <a:gd name="T9" fmla="*/ 2272 h 4545"/>
              <a:gd name="T10" fmla="*/ 4544 w 4545"/>
              <a:gd name="T11" fmla="*/ 2272 h 4545"/>
              <a:gd name="T12" fmla="*/ 2272 w 4545"/>
              <a:gd name="T13" fmla="*/ 0 h 4545"/>
              <a:gd name="T14" fmla="*/ 2272 w 4545"/>
              <a:gd name="T15" fmla="*/ 0 h 4545"/>
              <a:gd name="T16" fmla="*/ 0 w 4545"/>
              <a:gd name="T17" fmla="*/ 2272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5" h="4545">
                <a:moveTo>
                  <a:pt x="0" y="2272"/>
                </a:moveTo>
                <a:lnTo>
                  <a:pt x="0" y="2272"/>
                </a:lnTo>
                <a:cubicBezTo>
                  <a:pt x="0" y="3527"/>
                  <a:pt x="1018" y="4544"/>
                  <a:pt x="2272" y="4544"/>
                </a:cubicBezTo>
                <a:lnTo>
                  <a:pt x="2272" y="4544"/>
                </a:lnTo>
                <a:cubicBezTo>
                  <a:pt x="3527" y="4544"/>
                  <a:pt x="4544" y="3527"/>
                  <a:pt x="4544" y="2272"/>
                </a:cubicBezTo>
                <a:lnTo>
                  <a:pt x="4544" y="2272"/>
                </a:lnTo>
                <a:cubicBezTo>
                  <a:pt x="4544" y="1017"/>
                  <a:pt x="3527" y="0"/>
                  <a:pt x="2272" y="0"/>
                </a:cubicBezTo>
                <a:lnTo>
                  <a:pt x="2272" y="0"/>
                </a:lnTo>
                <a:cubicBezTo>
                  <a:pt x="1018" y="0"/>
                  <a:pt x="0" y="1017"/>
                  <a:pt x="0" y="2272"/>
                </a:cubicBezTo>
              </a:path>
            </a:pathLst>
          </a:custGeom>
          <a:noFill/>
          <a:ln w="2196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37" name="Freeform 9"/>
          <p:cNvSpPr>
            <a:spLocks noChangeArrowheads="1"/>
          </p:cNvSpPr>
          <p:nvPr/>
        </p:nvSpPr>
        <p:spPr bwMode="auto">
          <a:xfrm>
            <a:off x="4833209" y="2398289"/>
            <a:ext cx="2193963" cy="2386748"/>
          </a:xfrm>
          <a:custGeom>
            <a:avLst/>
            <a:gdLst>
              <a:gd name="T0" fmla="*/ 0 w 3582"/>
              <a:gd name="T1" fmla="*/ 1790 h 3582"/>
              <a:gd name="T2" fmla="*/ 0 w 3582"/>
              <a:gd name="T3" fmla="*/ 1790 h 3582"/>
              <a:gd name="T4" fmla="*/ 1790 w 3582"/>
              <a:gd name="T5" fmla="*/ 3581 h 3582"/>
              <a:gd name="T6" fmla="*/ 1790 w 3582"/>
              <a:gd name="T7" fmla="*/ 3581 h 3582"/>
              <a:gd name="T8" fmla="*/ 3581 w 3582"/>
              <a:gd name="T9" fmla="*/ 1790 h 3582"/>
              <a:gd name="T10" fmla="*/ 3581 w 3582"/>
              <a:gd name="T11" fmla="*/ 1790 h 3582"/>
              <a:gd name="T12" fmla="*/ 1790 w 3582"/>
              <a:gd name="T13" fmla="*/ 0 h 3582"/>
              <a:gd name="T14" fmla="*/ 1790 w 3582"/>
              <a:gd name="T15" fmla="*/ 0 h 3582"/>
              <a:gd name="T16" fmla="*/ 0 w 3582"/>
              <a:gd name="T17" fmla="*/ 1790 h 3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2" h="3582">
                <a:moveTo>
                  <a:pt x="0" y="1790"/>
                </a:moveTo>
                <a:lnTo>
                  <a:pt x="0" y="1790"/>
                </a:lnTo>
                <a:cubicBezTo>
                  <a:pt x="0" y="2779"/>
                  <a:pt x="802" y="3581"/>
                  <a:pt x="1790" y="3581"/>
                </a:cubicBezTo>
                <a:lnTo>
                  <a:pt x="1790" y="3581"/>
                </a:lnTo>
                <a:cubicBezTo>
                  <a:pt x="2779" y="3581"/>
                  <a:pt x="3581" y="2779"/>
                  <a:pt x="3581" y="1790"/>
                </a:cubicBezTo>
                <a:lnTo>
                  <a:pt x="3581" y="1790"/>
                </a:lnTo>
                <a:cubicBezTo>
                  <a:pt x="3581" y="801"/>
                  <a:pt x="2779" y="0"/>
                  <a:pt x="1790" y="0"/>
                </a:cubicBezTo>
                <a:lnTo>
                  <a:pt x="1790" y="0"/>
                </a:lnTo>
                <a:cubicBezTo>
                  <a:pt x="802" y="0"/>
                  <a:pt x="0" y="801"/>
                  <a:pt x="0" y="17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800" dirty="0"/>
              <a:t>SCHEDA </a:t>
            </a:r>
          </a:p>
          <a:p>
            <a:pPr algn="ctr"/>
            <a:r>
              <a:rPr lang="en-US" sz="2800" dirty="0"/>
              <a:t>PROGETTI</a:t>
            </a:r>
          </a:p>
        </p:txBody>
      </p:sp>
      <p:sp>
        <p:nvSpPr>
          <p:cNvPr id="38" name="Freeform 10"/>
          <p:cNvSpPr>
            <a:spLocks noChangeArrowheads="1"/>
          </p:cNvSpPr>
          <p:nvPr/>
        </p:nvSpPr>
        <p:spPr bwMode="auto">
          <a:xfrm>
            <a:off x="9530564" y="1993733"/>
            <a:ext cx="581803" cy="581805"/>
          </a:xfrm>
          <a:custGeom>
            <a:avLst/>
            <a:gdLst>
              <a:gd name="T0" fmla="*/ 0 w 950"/>
              <a:gd name="T1" fmla="*/ 474 h 949"/>
              <a:gd name="T2" fmla="*/ 0 w 950"/>
              <a:gd name="T3" fmla="*/ 474 h 949"/>
              <a:gd name="T4" fmla="*/ 475 w 950"/>
              <a:gd name="T5" fmla="*/ 948 h 949"/>
              <a:gd name="T6" fmla="*/ 475 w 950"/>
              <a:gd name="T7" fmla="*/ 948 h 949"/>
              <a:gd name="T8" fmla="*/ 949 w 950"/>
              <a:gd name="T9" fmla="*/ 474 h 949"/>
              <a:gd name="T10" fmla="*/ 949 w 950"/>
              <a:gd name="T11" fmla="*/ 474 h 949"/>
              <a:gd name="T12" fmla="*/ 475 w 950"/>
              <a:gd name="T13" fmla="*/ 0 h 949"/>
              <a:gd name="T14" fmla="*/ 475 w 950"/>
              <a:gd name="T15" fmla="*/ 0 h 949"/>
              <a:gd name="T16" fmla="*/ 0 w 950"/>
              <a:gd name="T17" fmla="*/ 474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49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8"/>
                  <a:pt x="475" y="948"/>
                </a:cubicBezTo>
                <a:lnTo>
                  <a:pt x="475" y="948"/>
                </a:lnTo>
                <a:cubicBezTo>
                  <a:pt x="736" y="948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39" name="Freeform 11"/>
          <p:cNvSpPr>
            <a:spLocks noChangeArrowheads="1"/>
          </p:cNvSpPr>
          <p:nvPr/>
        </p:nvSpPr>
        <p:spPr bwMode="auto">
          <a:xfrm>
            <a:off x="9530564" y="3316999"/>
            <a:ext cx="581803" cy="581803"/>
          </a:xfrm>
          <a:custGeom>
            <a:avLst/>
            <a:gdLst>
              <a:gd name="T0" fmla="*/ 0 w 950"/>
              <a:gd name="T1" fmla="*/ 475 h 950"/>
              <a:gd name="T2" fmla="*/ 0 w 950"/>
              <a:gd name="T3" fmla="*/ 475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5 h 950"/>
              <a:gd name="T10" fmla="*/ 949 w 950"/>
              <a:gd name="T11" fmla="*/ 475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7"/>
                  <a:pt x="949" y="475"/>
                </a:cubicBezTo>
                <a:lnTo>
                  <a:pt x="949" y="475"/>
                </a:lnTo>
                <a:cubicBezTo>
                  <a:pt x="949" y="213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0" name="Freeform 12"/>
          <p:cNvSpPr>
            <a:spLocks noChangeArrowheads="1"/>
          </p:cNvSpPr>
          <p:nvPr/>
        </p:nvSpPr>
        <p:spPr bwMode="auto">
          <a:xfrm>
            <a:off x="9530564" y="4710621"/>
            <a:ext cx="581803" cy="581805"/>
          </a:xfrm>
          <a:custGeom>
            <a:avLst/>
            <a:gdLst>
              <a:gd name="T0" fmla="*/ 0 w 950"/>
              <a:gd name="T1" fmla="*/ 474 h 950"/>
              <a:gd name="T2" fmla="*/ 0 w 950"/>
              <a:gd name="T3" fmla="*/ 474 h 950"/>
              <a:gd name="T4" fmla="*/ 475 w 950"/>
              <a:gd name="T5" fmla="*/ 949 h 950"/>
              <a:gd name="T6" fmla="*/ 475 w 950"/>
              <a:gd name="T7" fmla="*/ 949 h 950"/>
              <a:gd name="T8" fmla="*/ 949 w 950"/>
              <a:gd name="T9" fmla="*/ 474 h 950"/>
              <a:gd name="T10" fmla="*/ 949 w 950"/>
              <a:gd name="T11" fmla="*/ 474 h 950"/>
              <a:gd name="T12" fmla="*/ 475 w 950"/>
              <a:gd name="T13" fmla="*/ 0 h 950"/>
              <a:gd name="T14" fmla="*/ 475 w 950"/>
              <a:gd name="T15" fmla="*/ 0 h 950"/>
              <a:gd name="T16" fmla="*/ 0 w 950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0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5" y="949"/>
                </a:cubicBezTo>
                <a:lnTo>
                  <a:pt x="475" y="949"/>
                </a:lnTo>
                <a:cubicBezTo>
                  <a:pt x="736" y="949"/>
                  <a:pt x="949" y="736"/>
                  <a:pt x="949" y="474"/>
                </a:cubicBezTo>
                <a:lnTo>
                  <a:pt x="949" y="474"/>
                </a:lnTo>
                <a:cubicBezTo>
                  <a:pt x="949" y="212"/>
                  <a:pt x="736" y="0"/>
                  <a:pt x="475" y="0"/>
                </a:cubicBezTo>
                <a:lnTo>
                  <a:pt x="475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1" name="Freeform 13"/>
          <p:cNvSpPr>
            <a:spLocks noChangeArrowheads="1"/>
          </p:cNvSpPr>
          <p:nvPr/>
        </p:nvSpPr>
        <p:spPr bwMode="auto">
          <a:xfrm>
            <a:off x="1550382" y="1961260"/>
            <a:ext cx="581805" cy="581805"/>
          </a:xfrm>
          <a:custGeom>
            <a:avLst/>
            <a:gdLst>
              <a:gd name="T0" fmla="*/ 0 w 949"/>
              <a:gd name="T1" fmla="*/ 474 h 950"/>
              <a:gd name="T2" fmla="*/ 0 w 949"/>
              <a:gd name="T3" fmla="*/ 474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4 h 950"/>
              <a:gd name="T10" fmla="*/ 948 w 949"/>
              <a:gd name="T11" fmla="*/ 474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4"/>
                </a:moveTo>
                <a:lnTo>
                  <a:pt x="0" y="474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4"/>
                </a:cubicBezTo>
                <a:lnTo>
                  <a:pt x="948" y="474"/>
                </a:lnTo>
                <a:cubicBezTo>
                  <a:pt x="948" y="212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2"/>
                  <a:pt x="0" y="4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2" name="Freeform 14"/>
          <p:cNvSpPr>
            <a:spLocks noChangeArrowheads="1"/>
          </p:cNvSpPr>
          <p:nvPr/>
        </p:nvSpPr>
        <p:spPr bwMode="auto">
          <a:xfrm>
            <a:off x="1550382" y="3281819"/>
            <a:ext cx="581805" cy="581805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7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7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3" name="Freeform 15"/>
          <p:cNvSpPr>
            <a:spLocks noChangeArrowheads="1"/>
          </p:cNvSpPr>
          <p:nvPr/>
        </p:nvSpPr>
        <p:spPr bwMode="auto">
          <a:xfrm>
            <a:off x="1550382" y="4678148"/>
            <a:ext cx="581805" cy="581805"/>
          </a:xfrm>
          <a:custGeom>
            <a:avLst/>
            <a:gdLst>
              <a:gd name="T0" fmla="*/ 0 w 949"/>
              <a:gd name="T1" fmla="*/ 475 h 950"/>
              <a:gd name="T2" fmla="*/ 0 w 949"/>
              <a:gd name="T3" fmla="*/ 475 h 950"/>
              <a:gd name="T4" fmla="*/ 474 w 949"/>
              <a:gd name="T5" fmla="*/ 949 h 950"/>
              <a:gd name="T6" fmla="*/ 474 w 949"/>
              <a:gd name="T7" fmla="*/ 949 h 950"/>
              <a:gd name="T8" fmla="*/ 948 w 949"/>
              <a:gd name="T9" fmla="*/ 475 h 950"/>
              <a:gd name="T10" fmla="*/ 948 w 949"/>
              <a:gd name="T11" fmla="*/ 475 h 950"/>
              <a:gd name="T12" fmla="*/ 474 w 949"/>
              <a:gd name="T13" fmla="*/ 0 h 950"/>
              <a:gd name="T14" fmla="*/ 474 w 949"/>
              <a:gd name="T15" fmla="*/ 0 h 950"/>
              <a:gd name="T16" fmla="*/ 0 w 949"/>
              <a:gd name="T17" fmla="*/ 475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9" h="950">
                <a:moveTo>
                  <a:pt x="0" y="475"/>
                </a:moveTo>
                <a:lnTo>
                  <a:pt x="0" y="475"/>
                </a:lnTo>
                <a:cubicBezTo>
                  <a:pt x="0" y="736"/>
                  <a:pt x="212" y="949"/>
                  <a:pt x="474" y="949"/>
                </a:cubicBezTo>
                <a:lnTo>
                  <a:pt x="474" y="949"/>
                </a:lnTo>
                <a:cubicBezTo>
                  <a:pt x="736" y="949"/>
                  <a:pt x="948" y="736"/>
                  <a:pt x="948" y="475"/>
                </a:cubicBezTo>
                <a:lnTo>
                  <a:pt x="948" y="475"/>
                </a:lnTo>
                <a:cubicBezTo>
                  <a:pt x="948" y="213"/>
                  <a:pt x="736" y="0"/>
                  <a:pt x="474" y="0"/>
                </a:cubicBezTo>
                <a:lnTo>
                  <a:pt x="474" y="0"/>
                </a:lnTo>
                <a:cubicBezTo>
                  <a:pt x="212" y="0"/>
                  <a:pt x="0" y="213"/>
                  <a:pt x="0" y="4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41" name="CuadroTexto 440"/>
          <p:cNvSpPr txBox="1"/>
          <p:nvPr/>
        </p:nvSpPr>
        <p:spPr>
          <a:xfrm>
            <a:off x="1680611" y="1950708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683639" y="3268028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1687370" y="4673831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9656331" y="1989067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45" name="CuadroTexto 444"/>
          <p:cNvSpPr txBox="1"/>
          <p:nvPr/>
        </p:nvSpPr>
        <p:spPr>
          <a:xfrm>
            <a:off x="9665867" y="3316999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446" name="CuadroTexto 445"/>
          <p:cNvSpPr txBox="1"/>
          <p:nvPr/>
        </p:nvSpPr>
        <p:spPr>
          <a:xfrm>
            <a:off x="9612259" y="4673831"/>
            <a:ext cx="399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7505213" y="3657694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DATE PRINCIPALI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2395047" y="2293126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SCOPE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7387637" y="5058232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RACI MATRIX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7554593" y="2293125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SOLUTION</a:t>
            </a:r>
          </a:p>
        </p:txBody>
      </p:sp>
      <p:sp>
        <p:nvSpPr>
          <p:cNvPr id="44" name="CasellaDiTesto 5">
            <a:extLst>
              <a:ext uri="{FF2B5EF4-FFF2-40B4-BE49-F238E27FC236}">
                <a16:creationId xmlns:a16="http://schemas.microsoft.com/office/drawing/2014/main" id="{B0C8DAB7-7FE6-4944-8ECD-C654D56C343C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46" name="Segnaposto contenuto 4">
            <a:extLst>
              <a:ext uri="{FF2B5EF4-FFF2-40B4-BE49-F238E27FC236}">
                <a16:creationId xmlns:a16="http://schemas.microsoft.com/office/drawing/2014/main" id="{A035D386-D474-2C4E-8CCF-182C6A3FD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  <a:prstGeom prst="rect">
            <a:avLst/>
          </a:prstGeom>
        </p:spPr>
      </p:pic>
      <p:sp>
        <p:nvSpPr>
          <p:cNvPr id="47" name="CasellaDiTesto 17">
            <a:extLst>
              <a:ext uri="{FF2B5EF4-FFF2-40B4-BE49-F238E27FC236}">
                <a16:creationId xmlns:a16="http://schemas.microsoft.com/office/drawing/2014/main" id="{82D638BA-E57A-944A-BEDC-A48FDA006371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48" name="CuadroTexto 447">
            <a:extLst>
              <a:ext uri="{FF2B5EF4-FFF2-40B4-BE49-F238E27FC236}">
                <a16:creationId xmlns:a16="http://schemas.microsoft.com/office/drawing/2014/main" id="{55583FDE-7077-E840-8BDB-5E14ECCD0E34}"/>
              </a:ext>
            </a:extLst>
          </p:cNvPr>
          <p:cNvSpPr txBox="1"/>
          <p:nvPr/>
        </p:nvSpPr>
        <p:spPr>
          <a:xfrm>
            <a:off x="2345967" y="3688594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KPI</a:t>
            </a:r>
          </a:p>
        </p:txBody>
      </p:sp>
      <p:sp>
        <p:nvSpPr>
          <p:cNvPr id="49" name="CuadroTexto 447">
            <a:extLst>
              <a:ext uri="{FF2B5EF4-FFF2-40B4-BE49-F238E27FC236}">
                <a16:creationId xmlns:a16="http://schemas.microsoft.com/office/drawing/2014/main" id="{F6BC9A49-BB79-3E4E-BEAD-C452D4892002}"/>
              </a:ext>
            </a:extLst>
          </p:cNvPr>
          <p:cNvSpPr txBox="1"/>
          <p:nvPr/>
        </p:nvSpPr>
        <p:spPr>
          <a:xfrm>
            <a:off x="2547310" y="5001523"/>
            <a:ext cx="180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" charset="0"/>
                <a:ea typeface="Lato" charset="0"/>
                <a:cs typeface="Lato" charset="0"/>
              </a:rPr>
              <a:t>BUDGET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126CC-E93C-8C42-84CA-5AE9DA701034}"/>
              </a:ext>
            </a:extLst>
          </p:cNvPr>
          <p:cNvSpPr txBox="1"/>
          <p:nvPr/>
        </p:nvSpPr>
        <p:spPr>
          <a:xfrm>
            <a:off x="5030232" y="838980"/>
            <a:ext cx="1799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PPM TO BE</a:t>
            </a:r>
          </a:p>
        </p:txBody>
      </p:sp>
    </p:spTree>
    <p:extLst>
      <p:ext uri="{BB962C8B-B14F-4D97-AF65-F5344CB8AC3E}">
        <p14:creationId xmlns:p14="http://schemas.microsoft.com/office/powerpoint/2010/main" val="178874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8" name="Immagine 27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A8AA42D5-CA26-D54F-89C2-897048F728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30" y="855406"/>
            <a:ext cx="5063613" cy="53241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magine 2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8746DE6-911F-2E44-8F2E-98AFCA246D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7" y="988436"/>
            <a:ext cx="4952693" cy="4881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</p:spTree>
    <p:extLst>
      <p:ext uri="{BB962C8B-B14F-4D97-AF65-F5344CB8AC3E}">
        <p14:creationId xmlns:p14="http://schemas.microsoft.com/office/powerpoint/2010/main" val="4614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387CE6D-70B5-44A9-BFA9-40B64628850A}"/>
              </a:ext>
            </a:extLst>
          </p:cNvPr>
          <p:cNvSpPr/>
          <p:nvPr/>
        </p:nvSpPr>
        <p:spPr>
          <a:xfrm>
            <a:off x="688258" y="369079"/>
            <a:ext cx="102358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4400" dirty="0" err="1">
                <a:solidFill>
                  <a:srgbClr val="000000"/>
                </a:solidFill>
                <a:latin typeface="Calibri" panose="020F0502020204030204" pitchFamily="34" charset="0"/>
              </a:rPr>
              <a:t>Gantt</a:t>
            </a:r>
            <a:r>
              <a:rPr lang="it-IT" sz="4400" dirty="0">
                <a:solidFill>
                  <a:srgbClr val="000000"/>
                </a:solidFill>
                <a:latin typeface="Calibri" panose="020F0502020204030204" pitchFamily="34" charset="0"/>
              </a:rPr>
              <a:t> E-COMMERCE</a:t>
            </a:r>
            <a:endParaRPr lang="it-IT" sz="4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DEC906D-6500-0746-B1E0-BD5CCB7D5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5" r="1552" b="9828"/>
          <a:stretch/>
        </p:blipFill>
        <p:spPr>
          <a:xfrm>
            <a:off x="869061" y="1307798"/>
            <a:ext cx="10634681" cy="54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1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22" name="Freeform 162">
            <a:extLst>
              <a:ext uri="{FF2B5EF4-FFF2-40B4-BE49-F238E27FC236}">
                <a16:creationId xmlns:a16="http://schemas.microsoft.com/office/drawing/2014/main" id="{EB05B79E-C797-4C40-8C16-E8A71FF30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19" y="3018483"/>
            <a:ext cx="4229705" cy="1815882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492EA-4AD7-AC4A-9BEE-2D0ECA41F88B}"/>
              </a:ext>
            </a:extLst>
          </p:cNvPr>
          <p:cNvSpPr txBox="1"/>
          <p:nvPr/>
        </p:nvSpPr>
        <p:spPr>
          <a:xfrm>
            <a:off x="4204841" y="849200"/>
            <a:ext cx="291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CONCLUSIONE</a:t>
            </a:r>
          </a:p>
        </p:txBody>
      </p:sp>
      <p:sp>
        <p:nvSpPr>
          <p:cNvPr id="21" name="Freeform 162">
            <a:extLst>
              <a:ext uri="{FF2B5EF4-FFF2-40B4-BE49-F238E27FC236}">
                <a16:creationId xmlns:a16="http://schemas.microsoft.com/office/drawing/2014/main" id="{2193DA2F-3861-7E49-B380-2BBF68FF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147" y="3018483"/>
            <a:ext cx="4229705" cy="1815882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rgbClr val="00B0F0">
              <a:alpha val="7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974F5-CD11-2444-99AB-5E3634C8C848}"/>
              </a:ext>
            </a:extLst>
          </p:cNvPr>
          <p:cNvSpPr txBox="1"/>
          <p:nvPr/>
        </p:nvSpPr>
        <p:spPr>
          <a:xfrm>
            <a:off x="690601" y="2122440"/>
            <a:ext cx="20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FF0000"/>
                </a:solidFill>
              </a:rPr>
              <a:t>Difficoltà  </a:t>
            </a:r>
          </a:p>
        </p:txBody>
      </p:sp>
      <p:sp>
        <p:nvSpPr>
          <p:cNvPr id="14" name="Freeform 162">
            <a:extLst>
              <a:ext uri="{FF2B5EF4-FFF2-40B4-BE49-F238E27FC236}">
                <a16:creationId xmlns:a16="http://schemas.microsoft.com/office/drawing/2014/main" id="{CCDF365B-6FAF-4542-BAA0-FBE529231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48" y="3033433"/>
            <a:ext cx="4229705" cy="1815882"/>
          </a:xfrm>
          <a:custGeom>
            <a:avLst/>
            <a:gdLst>
              <a:gd name="T0" fmla="*/ 3225 w 3752"/>
              <a:gd name="T1" fmla="*/ 1166 h 1167"/>
              <a:gd name="T2" fmla="*/ 0 w 3752"/>
              <a:gd name="T3" fmla="*/ 1166 h 1167"/>
              <a:gd name="T4" fmla="*/ 518 w 3752"/>
              <a:gd name="T5" fmla="*/ 583 h 1167"/>
              <a:gd name="T6" fmla="*/ 0 w 3752"/>
              <a:gd name="T7" fmla="*/ 0 h 1167"/>
              <a:gd name="T8" fmla="*/ 3225 w 3752"/>
              <a:gd name="T9" fmla="*/ 0 h 1167"/>
              <a:gd name="T10" fmla="*/ 3751 w 3752"/>
              <a:gd name="T11" fmla="*/ 583 h 1167"/>
              <a:gd name="T12" fmla="*/ 3225 w 3752"/>
              <a:gd name="T13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52" h="1167">
                <a:moveTo>
                  <a:pt x="3225" y="1166"/>
                </a:moveTo>
                <a:lnTo>
                  <a:pt x="0" y="1166"/>
                </a:lnTo>
                <a:lnTo>
                  <a:pt x="518" y="583"/>
                </a:lnTo>
                <a:lnTo>
                  <a:pt x="0" y="0"/>
                </a:lnTo>
                <a:lnTo>
                  <a:pt x="3225" y="0"/>
                </a:lnTo>
                <a:lnTo>
                  <a:pt x="3751" y="583"/>
                </a:lnTo>
                <a:lnTo>
                  <a:pt x="3225" y="1166"/>
                </a:lnTo>
              </a:path>
            </a:pathLst>
          </a:custGeom>
          <a:solidFill>
            <a:srgbClr val="E11100">
              <a:alpha val="78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B1817-452B-9847-BBE2-4773081ABFD7}"/>
              </a:ext>
            </a:extLst>
          </p:cNvPr>
          <p:cNvSpPr txBox="1"/>
          <p:nvPr/>
        </p:nvSpPr>
        <p:spPr>
          <a:xfrm>
            <a:off x="4640025" y="2144468"/>
            <a:ext cx="20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70C0"/>
                </a:solidFill>
              </a:rPr>
              <a:t>Strumenti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355A4-5CBE-EA4A-B941-5A40DBB1B901}"/>
              </a:ext>
            </a:extLst>
          </p:cNvPr>
          <p:cNvSpPr txBox="1"/>
          <p:nvPr/>
        </p:nvSpPr>
        <p:spPr>
          <a:xfrm>
            <a:off x="810329" y="3024213"/>
            <a:ext cx="3696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Nascita del ruolo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Mole di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Numerosità delle sorgenti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Standardizzazione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4B789-6D6D-7149-9262-67BC23F5D428}"/>
              </a:ext>
            </a:extLst>
          </p:cNvPr>
          <p:cNvSpPr txBox="1"/>
          <p:nvPr/>
        </p:nvSpPr>
        <p:spPr>
          <a:xfrm>
            <a:off x="4452806" y="3371987"/>
            <a:ext cx="33824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Tool</a:t>
            </a:r>
            <a:r>
              <a:rPr lang="it-IT" sz="2800" dirty="0"/>
              <a:t> aziendali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Interviste ai colleghi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594C-4DBD-B040-98EB-9E26F9A2C8AB}"/>
              </a:ext>
            </a:extLst>
          </p:cNvPr>
          <p:cNvSpPr txBox="1"/>
          <p:nvPr/>
        </p:nvSpPr>
        <p:spPr>
          <a:xfrm>
            <a:off x="8498266" y="3033433"/>
            <a:ext cx="26586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Gantt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Kanban</a:t>
            </a: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KPI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comunicazione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4F4AF-B674-4E44-8665-6C10EA586368}"/>
              </a:ext>
            </a:extLst>
          </p:cNvPr>
          <p:cNvSpPr txBox="1"/>
          <p:nvPr/>
        </p:nvSpPr>
        <p:spPr>
          <a:xfrm>
            <a:off x="8980383" y="2228715"/>
            <a:ext cx="169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chemeClr val="accent6"/>
                </a:solidFill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288528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8459BEE3-9CBC-6247-820E-E006019A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85" y="4091068"/>
            <a:ext cx="10420031" cy="2623"/>
          </a:xfrm>
          <a:custGeom>
            <a:avLst/>
            <a:gdLst>
              <a:gd name="T0" fmla="*/ 0 w 17523"/>
              <a:gd name="T1" fmla="*/ 0 h 1"/>
              <a:gd name="T2" fmla="*/ 17522 w 17523"/>
              <a:gd name="T3" fmla="*/ 0 h 1"/>
              <a:gd name="T4" fmla="*/ 0 w 1752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23" h="1">
                <a:moveTo>
                  <a:pt x="0" y="0"/>
                </a:moveTo>
                <a:lnTo>
                  <a:pt x="17522" y="0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C33DF-D3EF-674B-B53A-79CDA9AF9F47}"/>
              </a:ext>
            </a:extLst>
          </p:cNvPr>
          <p:cNvSpPr txBox="1"/>
          <p:nvPr/>
        </p:nvSpPr>
        <p:spPr>
          <a:xfrm>
            <a:off x="1682863" y="3303587"/>
            <a:ext cx="856074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accent6"/>
                </a:solidFill>
              </a:rPr>
              <a:t>GRAZIE PER LA VOSTRA ATTENZIONE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49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/>
          <p:cNvSpPr>
            <a:spLocks noChangeArrowheads="1"/>
          </p:cNvSpPr>
          <p:nvPr/>
        </p:nvSpPr>
        <p:spPr bwMode="auto">
          <a:xfrm>
            <a:off x="996887" y="1652343"/>
            <a:ext cx="6679130" cy="5233240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1143000" cap="flat">
            <a:solidFill>
              <a:srgbClr val="797979">
                <a:alpha val="25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46" name="Freeform 2"/>
          <p:cNvSpPr>
            <a:spLocks noChangeArrowheads="1"/>
          </p:cNvSpPr>
          <p:nvPr/>
        </p:nvSpPr>
        <p:spPr bwMode="auto">
          <a:xfrm>
            <a:off x="1079008" y="1624760"/>
            <a:ext cx="6679130" cy="5233240"/>
          </a:xfrm>
          <a:custGeom>
            <a:avLst/>
            <a:gdLst>
              <a:gd name="T0" fmla="*/ 11344 w 11345"/>
              <a:gd name="T1" fmla="*/ 0 h 8889"/>
              <a:gd name="T2" fmla="*/ 1327 w 11345"/>
              <a:gd name="T3" fmla="*/ 0 h 8889"/>
              <a:gd name="T4" fmla="*/ 1327 w 11345"/>
              <a:gd name="T5" fmla="*/ 0 h 8889"/>
              <a:gd name="T6" fmla="*/ 0 w 11345"/>
              <a:gd name="T7" fmla="*/ 1599 h 8889"/>
              <a:gd name="T8" fmla="*/ 0 w 11345"/>
              <a:gd name="T9" fmla="*/ 1788 h 8889"/>
              <a:gd name="T10" fmla="*/ 0 w 11345"/>
              <a:gd name="T11" fmla="*/ 1788 h 8889"/>
              <a:gd name="T12" fmla="*/ 1327 w 11345"/>
              <a:gd name="T13" fmla="*/ 3385 h 8889"/>
              <a:gd name="T14" fmla="*/ 6014 w 11345"/>
              <a:gd name="T15" fmla="*/ 3385 h 8889"/>
              <a:gd name="T16" fmla="*/ 6014 w 11345"/>
              <a:gd name="T17" fmla="*/ 3385 h 8889"/>
              <a:gd name="T18" fmla="*/ 7341 w 11345"/>
              <a:gd name="T19" fmla="*/ 4984 h 8889"/>
              <a:gd name="T20" fmla="*/ 7341 w 11345"/>
              <a:gd name="T21" fmla="*/ 4984 h 8889"/>
              <a:gd name="T22" fmla="*/ 7341 w 11345"/>
              <a:gd name="T23" fmla="*/ 4984 h 8889"/>
              <a:gd name="T24" fmla="*/ 6014 w 11345"/>
              <a:gd name="T25" fmla="*/ 6583 h 8889"/>
              <a:gd name="T26" fmla="*/ 4017 w 11345"/>
              <a:gd name="T27" fmla="*/ 6583 h 8889"/>
              <a:gd name="T28" fmla="*/ 4017 w 11345"/>
              <a:gd name="T29" fmla="*/ 6583 h 8889"/>
              <a:gd name="T30" fmla="*/ 2689 w 11345"/>
              <a:gd name="T31" fmla="*/ 8182 h 8889"/>
              <a:gd name="T32" fmla="*/ 2689 w 11345"/>
              <a:gd name="T33" fmla="*/ 8888 h 8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45" h="8889">
                <a:moveTo>
                  <a:pt x="11344" y="0"/>
                </a:moveTo>
                <a:lnTo>
                  <a:pt x="1327" y="0"/>
                </a:lnTo>
                <a:lnTo>
                  <a:pt x="1327" y="0"/>
                </a:lnTo>
                <a:cubicBezTo>
                  <a:pt x="594" y="0"/>
                  <a:pt x="0" y="715"/>
                  <a:pt x="0" y="1599"/>
                </a:cubicBezTo>
                <a:lnTo>
                  <a:pt x="0" y="1788"/>
                </a:lnTo>
                <a:lnTo>
                  <a:pt x="0" y="1788"/>
                </a:lnTo>
                <a:cubicBezTo>
                  <a:pt x="0" y="2671"/>
                  <a:pt x="594" y="3385"/>
                  <a:pt x="1327" y="3385"/>
                </a:cubicBezTo>
                <a:lnTo>
                  <a:pt x="6014" y="3385"/>
                </a:lnTo>
                <a:lnTo>
                  <a:pt x="6014" y="3385"/>
                </a:lnTo>
                <a:cubicBezTo>
                  <a:pt x="6747" y="3385"/>
                  <a:pt x="7341" y="4101"/>
                  <a:pt x="7341" y="4984"/>
                </a:cubicBezTo>
                <a:lnTo>
                  <a:pt x="7341" y="4984"/>
                </a:lnTo>
                <a:lnTo>
                  <a:pt x="7341" y="4984"/>
                </a:lnTo>
                <a:cubicBezTo>
                  <a:pt x="7341" y="5867"/>
                  <a:pt x="6747" y="6583"/>
                  <a:pt x="6014" y="6583"/>
                </a:cubicBezTo>
                <a:lnTo>
                  <a:pt x="4017" y="6583"/>
                </a:lnTo>
                <a:lnTo>
                  <a:pt x="4017" y="6583"/>
                </a:lnTo>
                <a:cubicBezTo>
                  <a:pt x="3283" y="6583"/>
                  <a:pt x="2689" y="7298"/>
                  <a:pt x="2689" y="8182"/>
                </a:cubicBezTo>
                <a:lnTo>
                  <a:pt x="2689" y="8888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49" name="Freeform 5"/>
          <p:cNvSpPr>
            <a:spLocks noChangeArrowheads="1"/>
          </p:cNvSpPr>
          <p:nvPr/>
        </p:nvSpPr>
        <p:spPr bwMode="auto">
          <a:xfrm>
            <a:off x="4108368" y="791490"/>
            <a:ext cx="2597" cy="833270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4380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48" name="Freeform 4"/>
          <p:cNvSpPr>
            <a:spLocks noChangeArrowheads="1"/>
          </p:cNvSpPr>
          <p:nvPr/>
        </p:nvSpPr>
        <p:spPr bwMode="auto">
          <a:xfrm>
            <a:off x="7724937" y="571027"/>
            <a:ext cx="617813" cy="617813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3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7739548" y="751114"/>
            <a:ext cx="2597" cy="833270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dirty="0"/>
          </a:p>
        </p:txBody>
      </p:sp>
      <p:sp>
        <p:nvSpPr>
          <p:cNvPr id="61" name="Freeform 9"/>
          <p:cNvSpPr>
            <a:spLocks noChangeArrowheads="1"/>
          </p:cNvSpPr>
          <p:nvPr/>
        </p:nvSpPr>
        <p:spPr bwMode="auto">
          <a:xfrm>
            <a:off x="659094" y="696934"/>
            <a:ext cx="617813" cy="617813"/>
          </a:xfrm>
          <a:custGeom>
            <a:avLst/>
            <a:gdLst>
              <a:gd name="T0" fmla="*/ 0 w 1048"/>
              <a:gd name="T1" fmla="*/ 0 h 1048"/>
              <a:gd name="T2" fmla="*/ 1047 w 1048"/>
              <a:gd name="T3" fmla="*/ 524 h 1048"/>
              <a:gd name="T4" fmla="*/ 0 w 1048"/>
              <a:gd name="T5" fmla="*/ 1047 h 1048"/>
              <a:gd name="T6" fmla="*/ 0 w 1048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8" h="1048">
                <a:moveTo>
                  <a:pt x="0" y="0"/>
                </a:moveTo>
                <a:lnTo>
                  <a:pt x="1047" y="524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2" name="Freeform 10"/>
          <p:cNvSpPr>
            <a:spLocks noChangeArrowheads="1"/>
          </p:cNvSpPr>
          <p:nvPr/>
        </p:nvSpPr>
        <p:spPr bwMode="auto">
          <a:xfrm>
            <a:off x="674669" y="889027"/>
            <a:ext cx="2595" cy="833270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E592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3808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674669" y="889027"/>
            <a:ext cx="2595" cy="833270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66" name="Freeform 14"/>
          <p:cNvSpPr>
            <a:spLocks noChangeArrowheads="1"/>
          </p:cNvSpPr>
          <p:nvPr/>
        </p:nvSpPr>
        <p:spPr bwMode="auto">
          <a:xfrm>
            <a:off x="2099758" y="3174681"/>
            <a:ext cx="615217" cy="617813"/>
          </a:xfrm>
          <a:custGeom>
            <a:avLst/>
            <a:gdLst>
              <a:gd name="T0" fmla="*/ 0 w 1047"/>
              <a:gd name="T1" fmla="*/ 0 h 1048"/>
              <a:gd name="T2" fmla="*/ 1046 w 1047"/>
              <a:gd name="T3" fmla="*/ 523 h 1048"/>
              <a:gd name="T4" fmla="*/ 0 w 1047"/>
              <a:gd name="T5" fmla="*/ 1047 h 1048"/>
              <a:gd name="T6" fmla="*/ 0 w 1047"/>
              <a:gd name="T7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8">
                <a:moveTo>
                  <a:pt x="0" y="0"/>
                </a:moveTo>
                <a:lnTo>
                  <a:pt x="1046" y="523"/>
                </a:lnTo>
                <a:lnTo>
                  <a:pt x="0" y="1047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7" name="Freeform 15"/>
          <p:cNvSpPr>
            <a:spLocks noChangeArrowheads="1"/>
          </p:cNvSpPr>
          <p:nvPr/>
        </p:nvSpPr>
        <p:spPr bwMode="auto">
          <a:xfrm>
            <a:off x="2112737" y="3366774"/>
            <a:ext cx="2597" cy="833270"/>
          </a:xfrm>
          <a:custGeom>
            <a:avLst/>
            <a:gdLst>
              <a:gd name="T0" fmla="*/ 0 w 1"/>
              <a:gd name="T1" fmla="*/ 0 h 1416"/>
              <a:gd name="T2" fmla="*/ 0 w 1"/>
              <a:gd name="T3" fmla="*/ 1415 h 1416"/>
              <a:gd name="T4" fmla="*/ 0 w 1"/>
              <a:gd name="T5" fmla="*/ 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6">
                <a:moveTo>
                  <a:pt x="0" y="0"/>
                </a:moveTo>
                <a:lnTo>
                  <a:pt x="0" y="1415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5924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112737" y="3366774"/>
            <a:ext cx="2597" cy="833270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71" name="Freeform 19"/>
          <p:cNvSpPr>
            <a:spLocks noChangeArrowheads="1"/>
          </p:cNvSpPr>
          <p:nvPr/>
        </p:nvSpPr>
        <p:spPr bwMode="auto">
          <a:xfrm>
            <a:off x="3168858" y="5338536"/>
            <a:ext cx="615218" cy="615218"/>
          </a:xfrm>
          <a:custGeom>
            <a:avLst/>
            <a:gdLst>
              <a:gd name="T0" fmla="*/ 0 w 1047"/>
              <a:gd name="T1" fmla="*/ 0 h 1047"/>
              <a:gd name="T2" fmla="*/ 1046 w 1047"/>
              <a:gd name="T3" fmla="*/ 523 h 1047"/>
              <a:gd name="T4" fmla="*/ 0 w 1047"/>
              <a:gd name="T5" fmla="*/ 1046 h 1047"/>
              <a:gd name="T6" fmla="*/ 0 w 1047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7">
                <a:moveTo>
                  <a:pt x="0" y="0"/>
                </a:moveTo>
                <a:lnTo>
                  <a:pt x="1046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2" name="Freeform 20"/>
          <p:cNvSpPr>
            <a:spLocks noChangeArrowheads="1"/>
          </p:cNvSpPr>
          <p:nvPr/>
        </p:nvSpPr>
        <p:spPr bwMode="auto">
          <a:xfrm>
            <a:off x="3161522" y="5571861"/>
            <a:ext cx="2595" cy="833268"/>
          </a:xfrm>
          <a:custGeom>
            <a:avLst/>
            <a:gdLst>
              <a:gd name="T0" fmla="*/ 0 w 1"/>
              <a:gd name="T1" fmla="*/ 0 h 1417"/>
              <a:gd name="T2" fmla="*/ 0 w 1"/>
              <a:gd name="T3" fmla="*/ 1416 h 1417"/>
              <a:gd name="T4" fmla="*/ 0 w 1"/>
              <a:gd name="T5" fmla="*/ 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417">
                <a:moveTo>
                  <a:pt x="0" y="0"/>
                </a:moveTo>
                <a:lnTo>
                  <a:pt x="0" y="1416"/>
                </a:lnTo>
                <a:lnTo>
                  <a:pt x="0" y="0"/>
                </a:lnTo>
              </a:path>
            </a:pathLst>
          </a:custGeom>
          <a:solidFill>
            <a:srgbClr val="D45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84F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3176172" y="5602489"/>
            <a:ext cx="2595" cy="833268"/>
          </a:xfrm>
          <a:prstGeom prst="line">
            <a:avLst/>
          </a:pr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375" name="CuadroTexto 374"/>
          <p:cNvSpPr txBox="1"/>
          <p:nvPr/>
        </p:nvSpPr>
        <p:spPr>
          <a:xfrm>
            <a:off x="7764110" y="66001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2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6" name="CuadroTexto 375"/>
          <p:cNvSpPr txBox="1"/>
          <p:nvPr/>
        </p:nvSpPr>
        <p:spPr>
          <a:xfrm>
            <a:off x="751099" y="80501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  <a:endParaRPr lang="en-US" sz="2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7" name="CuadroTexto 376"/>
          <p:cNvSpPr txBox="1"/>
          <p:nvPr/>
        </p:nvSpPr>
        <p:spPr>
          <a:xfrm>
            <a:off x="2181379" y="327264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3226417" y="5476785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79" name="CuadroTexto 378"/>
          <p:cNvSpPr txBox="1"/>
          <p:nvPr/>
        </p:nvSpPr>
        <p:spPr>
          <a:xfrm>
            <a:off x="790911" y="716869"/>
            <a:ext cx="156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RUOLO</a:t>
            </a:r>
          </a:p>
        </p:txBody>
      </p:sp>
      <p:sp>
        <p:nvSpPr>
          <p:cNvPr id="380" name="CuadroTexto 379"/>
          <p:cNvSpPr txBox="1"/>
          <p:nvPr/>
        </p:nvSpPr>
        <p:spPr>
          <a:xfrm>
            <a:off x="5771204" y="3877639"/>
            <a:ext cx="226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PROJECT PORTFOLIO MANAGEMENT</a:t>
            </a:r>
          </a:p>
        </p:txBody>
      </p:sp>
      <p:sp>
        <p:nvSpPr>
          <p:cNvPr id="381" name="CuadroTexto 380"/>
          <p:cNvSpPr txBox="1"/>
          <p:nvPr/>
        </p:nvSpPr>
        <p:spPr>
          <a:xfrm>
            <a:off x="7898017" y="1162016"/>
            <a:ext cx="156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CONTESTO</a:t>
            </a:r>
          </a:p>
        </p:txBody>
      </p:sp>
      <p:sp>
        <p:nvSpPr>
          <p:cNvPr id="382" name="CuadroTexto 381"/>
          <p:cNvSpPr txBox="1"/>
          <p:nvPr/>
        </p:nvSpPr>
        <p:spPr>
          <a:xfrm>
            <a:off x="1804012" y="4295701"/>
            <a:ext cx="208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E-COMMERCE</a:t>
            </a:r>
          </a:p>
        </p:txBody>
      </p:sp>
      <p:sp>
        <p:nvSpPr>
          <p:cNvPr id="26" name="CuadroTexto 529">
            <a:extLst>
              <a:ext uri="{FF2B5EF4-FFF2-40B4-BE49-F238E27FC236}">
                <a16:creationId xmlns:a16="http://schemas.microsoft.com/office/drawing/2014/main" id="{D05D8A84-C213-D046-8D10-0467CE786ABF}"/>
              </a:ext>
            </a:extLst>
          </p:cNvPr>
          <p:cNvSpPr txBox="1"/>
          <p:nvPr/>
        </p:nvSpPr>
        <p:spPr>
          <a:xfrm>
            <a:off x="8718494" y="2659559"/>
            <a:ext cx="3244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AGENDA</a:t>
            </a: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8D0D284D-FAAB-B741-88BD-A295731CB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041" y="4012645"/>
            <a:ext cx="2595" cy="833268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15902915-49F7-CF4C-9AA9-8F61723E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716" y="3877639"/>
            <a:ext cx="615218" cy="615218"/>
          </a:xfrm>
          <a:custGeom>
            <a:avLst/>
            <a:gdLst>
              <a:gd name="T0" fmla="*/ 0 w 1047"/>
              <a:gd name="T1" fmla="*/ 0 h 1047"/>
              <a:gd name="T2" fmla="*/ 1046 w 1047"/>
              <a:gd name="T3" fmla="*/ 523 h 1047"/>
              <a:gd name="T4" fmla="*/ 0 w 1047"/>
              <a:gd name="T5" fmla="*/ 1046 h 1047"/>
              <a:gd name="T6" fmla="*/ 0 w 1047"/>
              <a:gd name="T7" fmla="*/ 0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7" h="1047">
                <a:moveTo>
                  <a:pt x="0" y="0"/>
                </a:moveTo>
                <a:lnTo>
                  <a:pt x="1046" y="523"/>
                </a:lnTo>
                <a:lnTo>
                  <a:pt x="0" y="104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/>
          </a:p>
        </p:txBody>
      </p:sp>
      <p:sp>
        <p:nvSpPr>
          <p:cNvPr id="29" name="CuadroTexto 377">
            <a:extLst>
              <a:ext uri="{FF2B5EF4-FFF2-40B4-BE49-F238E27FC236}">
                <a16:creationId xmlns:a16="http://schemas.microsoft.com/office/drawing/2014/main" id="{40987D8A-01B8-644D-82AF-6AA28F278DF9}"/>
              </a:ext>
            </a:extLst>
          </p:cNvPr>
          <p:cNvSpPr txBox="1"/>
          <p:nvPr/>
        </p:nvSpPr>
        <p:spPr>
          <a:xfrm>
            <a:off x="5860489" y="398460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0" name="CuadroTexto 379">
            <a:extLst>
              <a:ext uri="{FF2B5EF4-FFF2-40B4-BE49-F238E27FC236}">
                <a16:creationId xmlns:a16="http://schemas.microsoft.com/office/drawing/2014/main" id="{C60D737D-FF4F-514B-84FF-19BA8706ABAF}"/>
              </a:ext>
            </a:extLst>
          </p:cNvPr>
          <p:cNvSpPr txBox="1"/>
          <p:nvPr/>
        </p:nvSpPr>
        <p:spPr>
          <a:xfrm>
            <a:off x="3391337" y="5492089"/>
            <a:ext cx="156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Lato" charset="0"/>
                <a:ea typeface="Lato" charset="0"/>
                <a:cs typeface="Lato" charset="0"/>
              </a:rPr>
              <a:t>KANBAN</a:t>
            </a:r>
          </a:p>
        </p:txBody>
      </p:sp>
      <p:sp>
        <p:nvSpPr>
          <p:cNvPr id="35" name="CasellaDiTesto 5">
            <a:extLst>
              <a:ext uri="{FF2B5EF4-FFF2-40B4-BE49-F238E27FC236}">
                <a16:creationId xmlns:a16="http://schemas.microsoft.com/office/drawing/2014/main" id="{0C3DCC1C-2AFE-9345-9B58-0787FF33EF49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36" name="Segnaposto contenuto 4">
            <a:extLst>
              <a:ext uri="{FF2B5EF4-FFF2-40B4-BE49-F238E27FC236}">
                <a16:creationId xmlns:a16="http://schemas.microsoft.com/office/drawing/2014/main" id="{80A1B1E3-CC2C-A54D-9327-4D773478E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  <a:prstGeom prst="rect">
            <a:avLst/>
          </a:prstGeom>
        </p:spPr>
      </p:pic>
      <p:sp>
        <p:nvSpPr>
          <p:cNvPr id="37" name="CasellaDiTesto 17">
            <a:extLst>
              <a:ext uri="{FF2B5EF4-FFF2-40B4-BE49-F238E27FC236}">
                <a16:creationId xmlns:a16="http://schemas.microsoft.com/office/drawing/2014/main" id="{DF5CC1BE-3518-0F4A-A1A7-E1170EFCBD9E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</p:spTree>
    <p:extLst>
      <p:ext uri="{BB962C8B-B14F-4D97-AF65-F5344CB8AC3E}">
        <p14:creationId xmlns:p14="http://schemas.microsoft.com/office/powerpoint/2010/main" val="1981172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387CE6D-70B5-44A9-BFA9-40B64628850A}"/>
              </a:ext>
            </a:extLst>
          </p:cNvPr>
          <p:cNvSpPr/>
          <p:nvPr/>
        </p:nvSpPr>
        <p:spPr>
          <a:xfrm>
            <a:off x="113829" y="384954"/>
            <a:ext cx="102358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4400" dirty="0">
                <a:solidFill>
                  <a:srgbClr val="000000"/>
                </a:solidFill>
                <a:latin typeface="Calibri" panose="020F0502020204030204" pitchFamily="34" charset="0"/>
              </a:rPr>
              <a:t>CONTESTO</a:t>
            </a:r>
            <a:endParaRPr lang="it-IT" sz="4400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341BF32-2F6D-534E-A4D7-F0B93A270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46" y="2578702"/>
            <a:ext cx="3689576" cy="3689576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25368E7A-8D2F-8D4C-B2A4-C440FE117F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r="7690"/>
          <a:stretch/>
        </p:blipFill>
        <p:spPr>
          <a:xfrm>
            <a:off x="6763142" y="961427"/>
            <a:ext cx="4222910" cy="289071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169EB8-0281-0949-9915-04910DF62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44" y="1097090"/>
            <a:ext cx="3371896" cy="1911626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131153-F19E-6D41-878C-02D56B67A9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" y="3233619"/>
            <a:ext cx="2302388" cy="2302388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7F8776-C299-2140-8922-2FC34099818E}"/>
              </a:ext>
            </a:extLst>
          </p:cNvPr>
          <p:cNvCxnSpPr>
            <a:stCxn id="23" idx="3"/>
          </p:cNvCxnSpPr>
          <p:nvPr/>
        </p:nvCxnSpPr>
        <p:spPr>
          <a:xfrm flipH="1">
            <a:off x="5231739" y="2052903"/>
            <a:ext cx="142001" cy="1799234"/>
          </a:xfrm>
          <a:prstGeom prst="bentConnector4">
            <a:avLst>
              <a:gd name="adj1" fmla="val -160985"/>
              <a:gd name="adj2" fmla="val 76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B780609-579C-3144-A6D8-1E26D699F4C7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rot="10800000" flipV="1">
            <a:off x="1687352" y="2052903"/>
            <a:ext cx="314493" cy="1180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04FB70-8E11-224C-B407-67E4C49807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4" y="1314263"/>
            <a:ext cx="11114877" cy="5410413"/>
          </a:xfrm>
          <a:prstGeom prst="rect">
            <a:avLst/>
          </a:prstGeom>
        </p:spPr>
      </p:pic>
      <p:sp>
        <p:nvSpPr>
          <p:cNvPr id="17" name="Donut 16">
            <a:extLst>
              <a:ext uri="{FF2B5EF4-FFF2-40B4-BE49-F238E27FC236}">
                <a16:creationId xmlns:a16="http://schemas.microsoft.com/office/drawing/2014/main" id="{EBDC0121-44F4-DF43-B36F-D4F250E22C19}"/>
              </a:ext>
            </a:extLst>
          </p:cNvPr>
          <p:cNvSpPr/>
          <p:nvPr/>
        </p:nvSpPr>
        <p:spPr>
          <a:xfrm>
            <a:off x="3877126" y="2359742"/>
            <a:ext cx="1942116" cy="4498258"/>
          </a:xfrm>
          <a:prstGeom prst="donut">
            <a:avLst>
              <a:gd name="adj" fmla="val 13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847A3-9DC8-A541-8D40-9988C6163A17}"/>
              </a:ext>
            </a:extLst>
          </p:cNvPr>
          <p:cNvSpPr txBox="1"/>
          <p:nvPr/>
        </p:nvSpPr>
        <p:spPr>
          <a:xfrm>
            <a:off x="2070235" y="729488"/>
            <a:ext cx="7619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DIREZIONE SISTEMI INFORMATIVI AZIENDALI</a:t>
            </a:r>
          </a:p>
        </p:txBody>
      </p:sp>
    </p:spTree>
    <p:extLst>
      <p:ext uri="{BB962C8B-B14F-4D97-AF65-F5344CB8AC3E}">
        <p14:creationId xmlns:p14="http://schemas.microsoft.com/office/powerpoint/2010/main" val="21913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46AF61-4810-7348-98B1-8F40A3A576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6" y="1337148"/>
            <a:ext cx="11321354" cy="498495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354AB93E-263A-9C46-B614-42FCE6952832}"/>
              </a:ext>
            </a:extLst>
          </p:cNvPr>
          <p:cNvSpPr/>
          <p:nvPr/>
        </p:nvSpPr>
        <p:spPr>
          <a:xfrm>
            <a:off x="2722681" y="4562206"/>
            <a:ext cx="1887794" cy="1917291"/>
          </a:xfrm>
          <a:prstGeom prst="donut">
            <a:avLst>
              <a:gd name="adj" fmla="val 425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C0C1-E026-3546-BEEA-A5B4875CDFA4}"/>
              </a:ext>
            </a:extLst>
          </p:cNvPr>
          <p:cNvSpPr txBox="1"/>
          <p:nvPr/>
        </p:nvSpPr>
        <p:spPr>
          <a:xfrm>
            <a:off x="4240697" y="967409"/>
            <a:ext cx="3158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TEAM DIGITAL</a:t>
            </a:r>
          </a:p>
        </p:txBody>
      </p:sp>
    </p:spTree>
    <p:extLst>
      <p:ext uri="{BB962C8B-B14F-4D97-AF65-F5344CB8AC3E}">
        <p14:creationId xmlns:p14="http://schemas.microsoft.com/office/powerpoint/2010/main" val="17292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387CE6D-70B5-44A9-BFA9-40B64628850A}"/>
              </a:ext>
            </a:extLst>
          </p:cNvPr>
          <p:cNvSpPr/>
          <p:nvPr/>
        </p:nvSpPr>
        <p:spPr>
          <a:xfrm>
            <a:off x="351773" y="545045"/>
            <a:ext cx="1023582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4400" dirty="0">
                <a:solidFill>
                  <a:srgbClr val="000000"/>
                </a:solidFill>
                <a:latin typeface="Calibri" panose="020F0502020204030204" pitchFamily="34" charset="0"/>
              </a:rPr>
              <a:t>E-COMMERCE</a:t>
            </a:r>
            <a:endParaRPr lang="it-IT" sz="4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57281-E583-184E-BE63-8DF9FB632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667" y="1483764"/>
            <a:ext cx="57277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AF49E-5682-5540-A69A-D7BD1468DCA6}"/>
              </a:ext>
            </a:extLst>
          </p:cNvPr>
          <p:cNvSpPr txBox="1"/>
          <p:nvPr/>
        </p:nvSpPr>
        <p:spPr>
          <a:xfrm>
            <a:off x="701352" y="2605301"/>
            <a:ext cx="40853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dirty="0"/>
              <a:t>MERCATO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/>
              <a:t>IMMAGINE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/>
              <a:t>GUADAGNO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/>
              <a:t>ATTORI COINVOLTI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6D4F6-F23E-744B-9C7A-6789B4DF7BD8}"/>
              </a:ext>
            </a:extLst>
          </p:cNvPr>
          <p:cNvSpPr txBox="1"/>
          <p:nvPr/>
        </p:nvSpPr>
        <p:spPr>
          <a:xfrm>
            <a:off x="701352" y="1838972"/>
            <a:ext cx="2879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Perché è importante?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A4199-92E0-CD4A-B5AD-0346480E1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81" y="1587708"/>
            <a:ext cx="9923025" cy="3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9701552-856B-4E49-9DD3-785065715B71}"/>
              </a:ext>
            </a:extLst>
          </p:cNvPr>
          <p:cNvSpPr/>
          <p:nvPr/>
        </p:nvSpPr>
        <p:spPr>
          <a:xfrm>
            <a:off x="4307458" y="3198047"/>
            <a:ext cx="3186009" cy="253910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60" h="1312">
                <a:moveTo>
                  <a:pt x="2260" y="656"/>
                </a:moveTo>
                <a:lnTo>
                  <a:pt x="2260" y="656"/>
                </a:lnTo>
                <a:lnTo>
                  <a:pt x="1130" y="1312"/>
                </a:lnTo>
                <a:lnTo>
                  <a:pt x="0" y="656"/>
                </a:lnTo>
                <a:lnTo>
                  <a:pt x="0" y="656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6E41200-F05D-304E-B73C-8BB5FEC17C43}"/>
              </a:ext>
            </a:extLst>
          </p:cNvPr>
          <p:cNvSpPr/>
          <p:nvPr/>
        </p:nvSpPr>
        <p:spPr>
          <a:xfrm>
            <a:off x="5924668" y="4353497"/>
            <a:ext cx="1905273" cy="14776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5" h="824">
                <a:moveTo>
                  <a:pt x="1015" y="233"/>
                </a:moveTo>
                <a:lnTo>
                  <a:pt x="0" y="824"/>
                </a:lnTo>
                <a:lnTo>
                  <a:pt x="0" y="472"/>
                </a:lnTo>
                <a:lnTo>
                  <a:pt x="0" y="472"/>
                </a:lnTo>
                <a:lnTo>
                  <a:pt x="814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827E9D1-B38B-7745-BCAA-E7D254741563}"/>
              </a:ext>
            </a:extLst>
          </p:cNvPr>
          <p:cNvSpPr/>
          <p:nvPr/>
        </p:nvSpPr>
        <p:spPr>
          <a:xfrm>
            <a:off x="4064781" y="4347352"/>
            <a:ext cx="1842738" cy="14834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8" h="824">
                <a:moveTo>
                  <a:pt x="1018" y="472"/>
                </a:moveTo>
                <a:lnTo>
                  <a:pt x="1018" y="472"/>
                </a:lnTo>
                <a:lnTo>
                  <a:pt x="1018" y="824"/>
                </a:lnTo>
                <a:lnTo>
                  <a:pt x="0" y="235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AAE61C7-AD85-234D-8AFF-7028B3DF53B6}"/>
              </a:ext>
            </a:extLst>
          </p:cNvPr>
          <p:cNvSpPr/>
          <p:nvPr/>
        </p:nvSpPr>
        <p:spPr>
          <a:xfrm>
            <a:off x="5888989" y="3816778"/>
            <a:ext cx="1362743" cy="12448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4" h="477">
                <a:moveTo>
                  <a:pt x="494" y="190"/>
                </a:moveTo>
                <a:lnTo>
                  <a:pt x="0" y="477"/>
                </a:lnTo>
                <a:lnTo>
                  <a:pt x="0" y="193"/>
                </a:lnTo>
                <a:lnTo>
                  <a:pt x="330" y="0"/>
                </a:lnTo>
                <a:lnTo>
                  <a:pt x="33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15A3682-85E6-4244-B181-71D502C3E765}"/>
              </a:ext>
            </a:extLst>
          </p:cNvPr>
          <p:cNvSpPr/>
          <p:nvPr/>
        </p:nvSpPr>
        <p:spPr>
          <a:xfrm>
            <a:off x="4530324" y="3786476"/>
            <a:ext cx="1332052" cy="12816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5" h="477">
                <a:moveTo>
                  <a:pt x="495" y="193"/>
                </a:moveTo>
                <a:lnTo>
                  <a:pt x="495" y="477"/>
                </a:lnTo>
                <a:lnTo>
                  <a:pt x="495" y="477"/>
                </a:lnTo>
                <a:lnTo>
                  <a:pt x="0" y="190"/>
                </a:lnTo>
                <a:lnTo>
                  <a:pt x="164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B78E084-EC84-E740-AEAC-1816E662DA5C}"/>
              </a:ext>
            </a:extLst>
          </p:cNvPr>
          <p:cNvSpPr/>
          <p:nvPr/>
        </p:nvSpPr>
        <p:spPr>
          <a:xfrm>
            <a:off x="6768948" y="2581167"/>
            <a:ext cx="2322114" cy="67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69">
                <a:moveTo>
                  <a:pt x="310" y="369"/>
                </a:moveTo>
                <a:lnTo>
                  <a:pt x="0" y="369"/>
                </a:lnTo>
                <a:lnTo>
                  <a:pt x="0" y="362"/>
                </a:lnTo>
                <a:lnTo>
                  <a:pt x="302" y="362"/>
                </a:lnTo>
                <a:lnTo>
                  <a:pt x="302" y="0"/>
                </a:lnTo>
                <a:lnTo>
                  <a:pt x="1182" y="0"/>
                </a:lnTo>
                <a:lnTo>
                  <a:pt x="1182" y="8"/>
                </a:lnTo>
                <a:lnTo>
                  <a:pt x="310" y="8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E6A036D-3FD9-1645-A92A-4925FC21ACE2}"/>
              </a:ext>
            </a:extLst>
          </p:cNvPr>
          <p:cNvSpPr/>
          <p:nvPr/>
        </p:nvSpPr>
        <p:spPr>
          <a:xfrm>
            <a:off x="6764984" y="3157938"/>
            <a:ext cx="139602" cy="134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4">
                <a:moveTo>
                  <a:pt x="36" y="0"/>
                </a:moveTo>
                <a:cubicBezTo>
                  <a:pt x="-12" y="0"/>
                  <a:pt x="-12" y="74"/>
                  <a:pt x="36" y="74"/>
                </a:cubicBezTo>
                <a:cubicBezTo>
                  <a:pt x="84" y="74"/>
                  <a:pt x="84" y="0"/>
                  <a:pt x="36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0099158-828D-AF43-B4E9-A9A23CC2F97F}"/>
              </a:ext>
            </a:extLst>
          </p:cNvPr>
          <p:cNvSpPr/>
          <p:nvPr/>
        </p:nvSpPr>
        <p:spPr>
          <a:xfrm>
            <a:off x="2971422" y="2559131"/>
            <a:ext cx="2322114" cy="6772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68">
                <a:moveTo>
                  <a:pt x="871" y="368"/>
                </a:moveTo>
                <a:lnTo>
                  <a:pt x="1182" y="368"/>
                </a:lnTo>
                <a:lnTo>
                  <a:pt x="1182" y="361"/>
                </a:lnTo>
                <a:lnTo>
                  <a:pt x="878" y="361"/>
                </a:lnTo>
                <a:lnTo>
                  <a:pt x="878" y="0"/>
                </a:lnTo>
                <a:lnTo>
                  <a:pt x="0" y="0"/>
                </a:lnTo>
                <a:lnTo>
                  <a:pt x="0" y="7"/>
                </a:lnTo>
                <a:lnTo>
                  <a:pt x="871" y="7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E644B18-D42D-E24F-ABD9-210F9D53E019}"/>
              </a:ext>
            </a:extLst>
          </p:cNvPr>
          <p:cNvSpPr/>
          <p:nvPr/>
        </p:nvSpPr>
        <p:spPr>
          <a:xfrm>
            <a:off x="5173284" y="3135902"/>
            <a:ext cx="139602" cy="134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4">
                <a:moveTo>
                  <a:pt x="37" y="0"/>
                </a:moveTo>
                <a:cubicBezTo>
                  <a:pt x="84" y="0"/>
                  <a:pt x="84" y="74"/>
                  <a:pt x="37" y="74"/>
                </a:cubicBezTo>
                <a:cubicBezTo>
                  <a:pt x="-12" y="74"/>
                  <a:pt x="-12" y="0"/>
                  <a:pt x="37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0640B29-F693-2D4F-AACE-E28993E0B3EE}"/>
              </a:ext>
            </a:extLst>
          </p:cNvPr>
          <p:cNvSpPr/>
          <p:nvPr/>
        </p:nvSpPr>
        <p:spPr>
          <a:xfrm>
            <a:off x="1810704" y="3402953"/>
            <a:ext cx="2561591" cy="67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69">
                <a:moveTo>
                  <a:pt x="871" y="369"/>
                </a:moveTo>
                <a:lnTo>
                  <a:pt x="1182" y="369"/>
                </a:lnTo>
                <a:lnTo>
                  <a:pt x="1182" y="362"/>
                </a:lnTo>
                <a:lnTo>
                  <a:pt x="878" y="362"/>
                </a:lnTo>
                <a:lnTo>
                  <a:pt x="878" y="0"/>
                </a:lnTo>
                <a:lnTo>
                  <a:pt x="0" y="0"/>
                </a:lnTo>
                <a:lnTo>
                  <a:pt x="0" y="8"/>
                </a:lnTo>
                <a:lnTo>
                  <a:pt x="871" y="8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1263959-106B-EF4A-AE15-C2F7508F3870}"/>
              </a:ext>
            </a:extLst>
          </p:cNvPr>
          <p:cNvSpPr/>
          <p:nvPr/>
        </p:nvSpPr>
        <p:spPr>
          <a:xfrm>
            <a:off x="4253942" y="3976218"/>
            <a:ext cx="137637" cy="136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75">
                <a:moveTo>
                  <a:pt x="35" y="0"/>
                </a:moveTo>
                <a:cubicBezTo>
                  <a:pt x="83" y="0"/>
                  <a:pt x="83" y="75"/>
                  <a:pt x="35" y="75"/>
                </a:cubicBezTo>
                <a:cubicBezTo>
                  <a:pt x="-12" y="75"/>
                  <a:pt x="-12" y="0"/>
                  <a:pt x="35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546A03B-0373-8749-93BA-427141F0179B}"/>
              </a:ext>
            </a:extLst>
          </p:cNvPr>
          <p:cNvSpPr/>
          <p:nvPr/>
        </p:nvSpPr>
        <p:spPr>
          <a:xfrm>
            <a:off x="7763276" y="4380258"/>
            <a:ext cx="2571693" cy="68274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71">
                <a:moveTo>
                  <a:pt x="312" y="371"/>
                </a:moveTo>
                <a:lnTo>
                  <a:pt x="0" y="371"/>
                </a:lnTo>
                <a:lnTo>
                  <a:pt x="0" y="363"/>
                </a:lnTo>
                <a:lnTo>
                  <a:pt x="304" y="363"/>
                </a:lnTo>
                <a:lnTo>
                  <a:pt x="304" y="0"/>
                </a:lnTo>
                <a:lnTo>
                  <a:pt x="1182" y="0"/>
                </a:lnTo>
                <a:lnTo>
                  <a:pt x="1182" y="8"/>
                </a:lnTo>
                <a:lnTo>
                  <a:pt x="312" y="8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EBB2EE8-F845-EC44-8AC1-2ADB1CE31FEC}"/>
              </a:ext>
            </a:extLst>
          </p:cNvPr>
          <p:cNvSpPr/>
          <p:nvPr/>
        </p:nvSpPr>
        <p:spPr>
          <a:xfrm>
            <a:off x="7631625" y="4972608"/>
            <a:ext cx="137636" cy="134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74">
                <a:moveTo>
                  <a:pt x="36" y="0"/>
                </a:moveTo>
                <a:cubicBezTo>
                  <a:pt x="-12" y="0"/>
                  <a:pt x="-12" y="74"/>
                  <a:pt x="36" y="74"/>
                </a:cubicBezTo>
                <a:cubicBezTo>
                  <a:pt x="83" y="74"/>
                  <a:pt x="83" y="0"/>
                  <a:pt x="36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F7AE4B1-13E5-5A42-9A3B-D7356CBC1255}"/>
              </a:ext>
            </a:extLst>
          </p:cNvPr>
          <p:cNvSpPr/>
          <p:nvPr/>
        </p:nvSpPr>
        <p:spPr>
          <a:xfrm>
            <a:off x="1282731" y="4941960"/>
            <a:ext cx="2863508" cy="588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69">
                <a:moveTo>
                  <a:pt x="871" y="369"/>
                </a:moveTo>
                <a:lnTo>
                  <a:pt x="1172" y="369"/>
                </a:lnTo>
                <a:lnTo>
                  <a:pt x="1182" y="369"/>
                </a:lnTo>
                <a:lnTo>
                  <a:pt x="1182" y="80"/>
                </a:lnTo>
                <a:lnTo>
                  <a:pt x="1172" y="80"/>
                </a:lnTo>
                <a:lnTo>
                  <a:pt x="1173" y="358"/>
                </a:lnTo>
                <a:lnTo>
                  <a:pt x="879" y="362"/>
                </a:lnTo>
                <a:lnTo>
                  <a:pt x="879" y="0"/>
                </a:lnTo>
                <a:lnTo>
                  <a:pt x="0" y="0"/>
                </a:lnTo>
                <a:lnTo>
                  <a:pt x="0" y="7"/>
                </a:lnTo>
                <a:lnTo>
                  <a:pt x="871" y="7"/>
                </a:ln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094764-D7C4-8748-B2B5-1BE738CF8927}"/>
              </a:ext>
            </a:extLst>
          </p:cNvPr>
          <p:cNvSpPr/>
          <p:nvPr/>
        </p:nvSpPr>
        <p:spPr>
          <a:xfrm>
            <a:off x="4055808" y="4929866"/>
            <a:ext cx="137637" cy="134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" h="74">
                <a:moveTo>
                  <a:pt x="35" y="0"/>
                </a:moveTo>
                <a:cubicBezTo>
                  <a:pt x="83" y="0"/>
                  <a:pt x="83" y="74"/>
                  <a:pt x="35" y="74"/>
                </a:cubicBezTo>
                <a:cubicBezTo>
                  <a:pt x="-12" y="74"/>
                  <a:pt x="-12" y="0"/>
                  <a:pt x="35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893DB6-8184-634B-B72C-0559439317BF}"/>
              </a:ext>
            </a:extLst>
          </p:cNvPr>
          <p:cNvSpPr txBox="1"/>
          <p:nvPr/>
        </p:nvSpPr>
        <p:spPr>
          <a:xfrm flipH="1">
            <a:off x="2731568" y="1803238"/>
            <a:ext cx="179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PMO STRATEGICO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2E851-96CB-7441-938A-70157AFD6C92}"/>
              </a:ext>
            </a:extLst>
          </p:cNvPr>
          <p:cNvSpPr txBox="1"/>
          <p:nvPr/>
        </p:nvSpPr>
        <p:spPr>
          <a:xfrm>
            <a:off x="7472850" y="1977054"/>
            <a:ext cx="184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KPI STRATEGICI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0B348-B18A-6B4E-930A-FADA45A80BBC}"/>
              </a:ext>
            </a:extLst>
          </p:cNvPr>
          <p:cNvSpPr txBox="1"/>
          <p:nvPr/>
        </p:nvSpPr>
        <p:spPr>
          <a:xfrm>
            <a:off x="8495345" y="3928050"/>
            <a:ext cx="184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KPI OPERATIVI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63F08D-1DCD-1D43-BE68-6045AC543809}"/>
              </a:ext>
            </a:extLst>
          </p:cNvPr>
          <p:cNvSpPr txBox="1"/>
          <p:nvPr/>
        </p:nvSpPr>
        <p:spPr>
          <a:xfrm flipH="1">
            <a:off x="1810703" y="2983317"/>
            <a:ext cx="17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PMO TATTICO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14059-A8A2-C842-A5B2-8530B33F7FE8}"/>
              </a:ext>
            </a:extLst>
          </p:cNvPr>
          <p:cNvSpPr txBox="1"/>
          <p:nvPr/>
        </p:nvSpPr>
        <p:spPr>
          <a:xfrm flipH="1">
            <a:off x="1252750" y="4487049"/>
            <a:ext cx="209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PMO OPERATIVO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7A6BB7D1-B1A9-1042-9844-3A3B92F933D9}"/>
              </a:ext>
            </a:extLst>
          </p:cNvPr>
          <p:cNvSpPr/>
          <p:nvPr/>
        </p:nvSpPr>
        <p:spPr>
          <a:xfrm>
            <a:off x="5874959" y="2899092"/>
            <a:ext cx="864670" cy="12822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7" h="517">
                <a:moveTo>
                  <a:pt x="297" y="345"/>
                </a:moveTo>
                <a:lnTo>
                  <a:pt x="0" y="5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3BBF149-F07E-F640-A451-6FC923821391}"/>
              </a:ext>
            </a:extLst>
          </p:cNvPr>
          <p:cNvSpPr/>
          <p:nvPr/>
        </p:nvSpPr>
        <p:spPr>
          <a:xfrm>
            <a:off x="5070285" y="2899092"/>
            <a:ext cx="795021" cy="12816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" h="517">
                <a:moveTo>
                  <a:pt x="298" y="0"/>
                </a:moveTo>
                <a:lnTo>
                  <a:pt x="298" y="517"/>
                </a:lnTo>
                <a:lnTo>
                  <a:pt x="298" y="517"/>
                </a:lnTo>
                <a:lnTo>
                  <a:pt x="298" y="517"/>
                </a:lnTo>
                <a:lnTo>
                  <a:pt x="0" y="345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6D29-9E5A-6B4D-9E87-1A8261BC5A33}"/>
              </a:ext>
            </a:extLst>
          </p:cNvPr>
          <p:cNvSpPr txBox="1"/>
          <p:nvPr/>
        </p:nvSpPr>
        <p:spPr>
          <a:xfrm>
            <a:off x="307098" y="800119"/>
            <a:ext cx="1676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RUOLO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2D97D74-ED53-DE4A-99D4-E0322C592561}"/>
              </a:ext>
            </a:extLst>
          </p:cNvPr>
          <p:cNvSpPr/>
          <p:nvPr/>
        </p:nvSpPr>
        <p:spPr>
          <a:xfrm>
            <a:off x="7518822" y="3449648"/>
            <a:ext cx="2322114" cy="679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2" h="369">
                <a:moveTo>
                  <a:pt x="310" y="369"/>
                </a:moveTo>
                <a:lnTo>
                  <a:pt x="0" y="369"/>
                </a:lnTo>
                <a:lnTo>
                  <a:pt x="0" y="362"/>
                </a:lnTo>
                <a:lnTo>
                  <a:pt x="302" y="362"/>
                </a:lnTo>
                <a:lnTo>
                  <a:pt x="302" y="0"/>
                </a:lnTo>
                <a:lnTo>
                  <a:pt x="1182" y="0"/>
                </a:lnTo>
                <a:lnTo>
                  <a:pt x="1182" y="8"/>
                </a:lnTo>
                <a:lnTo>
                  <a:pt x="310" y="8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038EAFD-3FFE-BA49-87EA-78860996EC53}"/>
              </a:ext>
            </a:extLst>
          </p:cNvPr>
          <p:cNvSpPr/>
          <p:nvPr/>
        </p:nvSpPr>
        <p:spPr>
          <a:xfrm>
            <a:off x="7371246" y="4027630"/>
            <a:ext cx="139602" cy="134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2" h="74">
                <a:moveTo>
                  <a:pt x="36" y="0"/>
                </a:moveTo>
                <a:cubicBezTo>
                  <a:pt x="-12" y="0"/>
                  <a:pt x="-12" y="74"/>
                  <a:pt x="36" y="74"/>
                </a:cubicBezTo>
                <a:cubicBezTo>
                  <a:pt x="84" y="74"/>
                  <a:pt x="84" y="0"/>
                  <a:pt x="36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95EE15-9706-B242-8F70-DD78ECABC015}"/>
              </a:ext>
            </a:extLst>
          </p:cNvPr>
          <p:cNvSpPr txBox="1"/>
          <p:nvPr/>
        </p:nvSpPr>
        <p:spPr>
          <a:xfrm flipH="1">
            <a:off x="7933045" y="3051003"/>
            <a:ext cx="17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KPI TATTICI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B5114-E2C5-964C-B571-720D4B9342D5}"/>
              </a:ext>
            </a:extLst>
          </p:cNvPr>
          <p:cNvSpPr txBox="1"/>
          <p:nvPr/>
        </p:nvSpPr>
        <p:spPr>
          <a:xfrm>
            <a:off x="2781983" y="1033451"/>
            <a:ext cx="693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GLI STADI DI EVOLUZIONE DEL PMO E DEI KPI</a:t>
            </a:r>
          </a:p>
        </p:txBody>
      </p:sp>
    </p:spTree>
    <p:extLst>
      <p:ext uri="{BB962C8B-B14F-4D97-AF65-F5344CB8AC3E}">
        <p14:creationId xmlns:p14="http://schemas.microsoft.com/office/powerpoint/2010/main" val="11673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6" grpId="0"/>
      <p:bldP spid="39" grpId="0"/>
      <p:bldP spid="40" grpId="0"/>
      <p:bldP spid="42" grpId="0"/>
      <p:bldP spid="79" grpId="0" animBg="1"/>
      <p:bldP spid="80" grpId="0" animBg="1"/>
      <p:bldP spid="86" grpId="0" animBg="1"/>
      <p:bldP spid="87" grpId="0" animBg="1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647B4C1-CD2D-7441-89DE-AC38D06A0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80773"/>
              </p:ext>
            </p:extLst>
          </p:nvPr>
        </p:nvGraphicFramePr>
        <p:xfrm>
          <a:off x="0" y="1135626"/>
          <a:ext cx="12192000" cy="577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8578598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86860770"/>
                    </a:ext>
                  </a:extLst>
                </a:gridCol>
              </a:tblGrid>
              <a:tr h="71984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TO 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5807"/>
                  </a:ext>
                </a:extLst>
              </a:tr>
              <a:tr h="5053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✅"/>
                        <a:tabLst/>
                        <a:defRPr/>
                      </a:pPr>
                      <a:r>
                        <a:rPr lang="en-US" sz="2800" dirty="0"/>
                        <a:t>”</a:t>
                      </a:r>
                      <a:r>
                        <a:rPr lang="en-US" sz="2800" dirty="0" err="1"/>
                        <a:t>Nascosta</a:t>
                      </a:r>
                      <a:r>
                        <a:rPr lang="en-US" sz="2800" dirty="0"/>
                        <a:t>” in </a:t>
                      </a:r>
                      <a:r>
                        <a:rPr lang="en-US" sz="2800" dirty="0" err="1"/>
                        <a:t>ogni</a:t>
                      </a:r>
                      <a:r>
                        <a:rPr lang="en-US" sz="2800" dirty="0"/>
                        <a:t> Project manager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❌"/>
                        <a:tabLst/>
                        <a:defRPr/>
                      </a:pPr>
                      <a:r>
                        <a:rPr lang="en-US" sz="2800" noProof="0" dirty="0"/>
                        <a:t>Capacity Allocation </a:t>
                      </a:r>
                      <a:r>
                        <a:rPr lang="en-US" sz="2800" noProof="0" dirty="0" err="1"/>
                        <a:t>unica</a:t>
                      </a:r>
                      <a:endParaRPr lang="en-US" sz="2800" noProof="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❌"/>
                        <a:tabLst/>
                        <a:defRPr/>
                      </a:pPr>
                      <a:r>
                        <a:rPr lang="en-US" sz="2800" noProof="0" dirty="0"/>
                        <a:t>Budget </a:t>
                      </a:r>
                      <a:r>
                        <a:rPr lang="en-US" sz="2800" noProof="0" dirty="0" err="1"/>
                        <a:t>costante</a:t>
                      </a:r>
                      <a:endParaRPr lang="en-US" sz="2800" noProof="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❌"/>
                        <a:tabLst/>
                        <a:defRPr/>
                      </a:pPr>
                      <a:r>
                        <a:rPr lang="en-US" sz="2800" noProof="0" dirty="0"/>
                        <a:t>Roadmap </a:t>
                      </a:r>
                      <a:r>
                        <a:rPr lang="en-US" sz="2800" noProof="0" dirty="0" err="1"/>
                        <a:t>fisse</a:t>
                      </a:r>
                      <a:endParaRPr lang="en-US" sz="2800" noProof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✅"/>
                        <a:tabLst/>
                        <a:defRPr/>
                      </a:pPr>
                      <a:r>
                        <a:rPr lang="en-US" sz="2800" noProof="0" dirty="0" err="1"/>
                        <a:t>Progetti</a:t>
                      </a:r>
                      <a:r>
                        <a:rPr lang="en-US" sz="2800" noProof="0" dirty="0"/>
                        <a:t> “Push”</a:t>
                      </a:r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it-IT" sz="1600" noProof="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it-IT" sz="1600" noProof="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it-IT" sz="1600" noProof="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 Color Emoji UI"/>
                        <a:buChar char="✅"/>
                      </a:pPr>
                      <a:r>
                        <a:rPr lang="en-US" sz="2800" dirty="0" err="1"/>
                        <a:t>Figura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nuova</a:t>
                      </a:r>
                      <a:endParaRPr lang="en-US" sz="2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✅"/>
                        <a:tabLst/>
                        <a:defRPr/>
                      </a:pPr>
                      <a:r>
                        <a:rPr lang="en-US" sz="2800" dirty="0"/>
                        <a:t>Capacity Allocation continua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✅"/>
                        <a:tabLst/>
                        <a:defRPr/>
                      </a:pPr>
                      <a:r>
                        <a:rPr lang="en-US" sz="2800" dirty="0"/>
                        <a:t>Budget </a:t>
                      </a:r>
                      <a:r>
                        <a:rPr lang="en-US" sz="2800" dirty="0" err="1"/>
                        <a:t>dinamico</a:t>
                      </a:r>
                      <a:endParaRPr lang="en-US" sz="2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.Apple Color Emoji UI"/>
                        <a:buChar char="✅"/>
                        <a:tabLst/>
                        <a:defRPr/>
                      </a:pPr>
                      <a:r>
                        <a:rPr lang="en-US" sz="2800" dirty="0"/>
                        <a:t>Roadmap </a:t>
                      </a:r>
                      <a:r>
                        <a:rPr lang="en-US" sz="2800" dirty="0" err="1"/>
                        <a:t>dinamiche</a:t>
                      </a:r>
                      <a:r>
                        <a:rPr lang="en-US" sz="2800" dirty="0"/>
                        <a:t> </a:t>
                      </a:r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r>
                        <a:rPr lang="en-US" sz="2800" dirty="0" err="1"/>
                        <a:t>Progetti</a:t>
                      </a:r>
                      <a:r>
                        <a:rPr lang="en-US" sz="2800" dirty="0"/>
                        <a:t> “Pull”</a:t>
                      </a:r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r>
                        <a:rPr lang="en-US" sz="2800" dirty="0" err="1"/>
                        <a:t>Analisi</a:t>
                      </a:r>
                      <a:r>
                        <a:rPr lang="en-US" sz="2800" dirty="0"/>
                        <a:t> Project Portfolio Management</a:t>
                      </a:r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280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160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160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1600" dirty="0"/>
                    </a:p>
                    <a:p>
                      <a:pPr marL="285750" indent="-285750">
                        <a:buFont typeface=".Apple Color Emoji UI"/>
                        <a:buChar char="✅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0383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0BCD418-765A-CA4A-9190-EB690E6FADC0}"/>
              </a:ext>
            </a:extLst>
          </p:cNvPr>
          <p:cNvSpPr txBox="1"/>
          <p:nvPr/>
        </p:nvSpPr>
        <p:spPr>
          <a:xfrm>
            <a:off x="3994355" y="489295"/>
            <a:ext cx="420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1311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B2FB32-4073-48B9-AD80-5B5F19E699D4}"/>
              </a:ext>
            </a:extLst>
          </p:cNvPr>
          <p:cNvSpPr txBox="1"/>
          <p:nvPr/>
        </p:nvSpPr>
        <p:spPr>
          <a:xfrm>
            <a:off x="0" y="0"/>
            <a:ext cx="12192000" cy="584538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F9BA841-E0DE-43B1-BF63-916A4237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1844" cy="584538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2D1943-5FAE-40C3-B334-EA74FEDB10FD}"/>
              </a:ext>
            </a:extLst>
          </p:cNvPr>
          <p:cNvSpPr txBox="1"/>
          <p:nvPr/>
        </p:nvSpPr>
        <p:spPr>
          <a:xfrm>
            <a:off x="2508713" y="133324"/>
            <a:ext cx="783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Scuola di Ingegneria Industriale e dell’Informazione: corso di Laurea Triennale in Ingegneria Gestionale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D150EE5-6EAF-7044-87A6-DBB20FB33C9C}"/>
              </a:ext>
            </a:extLst>
          </p:cNvPr>
          <p:cNvSpPr/>
          <p:nvPr/>
        </p:nvSpPr>
        <p:spPr>
          <a:xfrm>
            <a:off x="1904110" y="3469724"/>
            <a:ext cx="7182464" cy="4046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DF280F4-7BB3-FA4C-B07B-F3FC20DDD535}"/>
              </a:ext>
            </a:extLst>
          </p:cNvPr>
          <p:cNvSpPr/>
          <p:nvPr/>
        </p:nvSpPr>
        <p:spPr>
          <a:xfrm rot="3163555">
            <a:off x="6408903" y="2531608"/>
            <a:ext cx="2175905" cy="262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B87ACB4-DBD2-094A-A649-2D599547587E}"/>
              </a:ext>
            </a:extLst>
          </p:cNvPr>
          <p:cNvSpPr/>
          <p:nvPr/>
        </p:nvSpPr>
        <p:spPr>
          <a:xfrm rot="19094647">
            <a:off x="2226006" y="4499959"/>
            <a:ext cx="2175905" cy="262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C86E737-A47F-2F48-9D3D-577B2F48A212}"/>
              </a:ext>
            </a:extLst>
          </p:cNvPr>
          <p:cNvSpPr/>
          <p:nvPr/>
        </p:nvSpPr>
        <p:spPr>
          <a:xfrm rot="3163555">
            <a:off x="2700405" y="2562424"/>
            <a:ext cx="2175905" cy="262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D1BE7AC-75A8-564C-924F-6B8B59F77169}"/>
              </a:ext>
            </a:extLst>
          </p:cNvPr>
          <p:cNvSpPr/>
          <p:nvPr/>
        </p:nvSpPr>
        <p:spPr>
          <a:xfrm rot="19028711">
            <a:off x="5753688" y="4452062"/>
            <a:ext cx="2175905" cy="2629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05C8C6BB-3EC9-434E-87BC-4B6B05A8D746}"/>
              </a:ext>
            </a:extLst>
          </p:cNvPr>
          <p:cNvSpPr/>
          <p:nvPr/>
        </p:nvSpPr>
        <p:spPr>
          <a:xfrm>
            <a:off x="9113915" y="2632626"/>
            <a:ext cx="1843548" cy="1890734"/>
          </a:xfrm>
          <a:prstGeom prst="donut">
            <a:avLst>
              <a:gd name="adj" fmla="val 41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EDE662-2474-414B-8F3A-6371B09A8FC5}"/>
              </a:ext>
            </a:extLst>
          </p:cNvPr>
          <p:cNvCxnSpPr/>
          <p:nvPr/>
        </p:nvCxnSpPr>
        <p:spPr>
          <a:xfrm>
            <a:off x="6202968" y="2608140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B325FE-1AAE-8E4B-8C33-CF8AA8AB60A2}"/>
              </a:ext>
            </a:extLst>
          </p:cNvPr>
          <p:cNvCxnSpPr/>
          <p:nvPr/>
        </p:nvCxnSpPr>
        <p:spPr>
          <a:xfrm>
            <a:off x="2163397" y="4489633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C62A-D52F-7945-971F-DB673115426F}"/>
              </a:ext>
            </a:extLst>
          </p:cNvPr>
          <p:cNvCxnSpPr/>
          <p:nvPr/>
        </p:nvCxnSpPr>
        <p:spPr>
          <a:xfrm>
            <a:off x="5495342" y="4577061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BF04C-41C5-EC4D-937A-1B2A55F23ADE}"/>
              </a:ext>
            </a:extLst>
          </p:cNvPr>
          <p:cNvCxnSpPr/>
          <p:nvPr/>
        </p:nvCxnSpPr>
        <p:spPr>
          <a:xfrm>
            <a:off x="2246591" y="2453813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B88357-FCAB-FA4D-A992-3EE59564294E}"/>
              </a:ext>
            </a:extLst>
          </p:cNvPr>
          <p:cNvSpPr txBox="1"/>
          <p:nvPr/>
        </p:nvSpPr>
        <p:spPr>
          <a:xfrm>
            <a:off x="9597258" y="3347161"/>
            <a:ext cx="101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PPM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DA5511-9738-104A-A477-52FB782F3A21}"/>
              </a:ext>
            </a:extLst>
          </p:cNvPr>
          <p:cNvSpPr txBox="1"/>
          <p:nvPr/>
        </p:nvSpPr>
        <p:spPr>
          <a:xfrm>
            <a:off x="6033624" y="1441717"/>
            <a:ext cx="117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PROGETTI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DA909C-70D2-3A46-B740-C00FB5A9FD37}"/>
              </a:ext>
            </a:extLst>
          </p:cNvPr>
          <p:cNvSpPr txBox="1"/>
          <p:nvPr/>
        </p:nvSpPr>
        <p:spPr>
          <a:xfrm>
            <a:off x="1858981" y="543894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BUDGET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915AA6-0BF0-2E40-B250-4DB26696D295}"/>
              </a:ext>
            </a:extLst>
          </p:cNvPr>
          <p:cNvSpPr txBox="1"/>
          <p:nvPr/>
        </p:nvSpPr>
        <p:spPr>
          <a:xfrm>
            <a:off x="5372101" y="5287478"/>
            <a:ext cx="231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CAPACITY ALLOCATION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D03331-50B7-7242-BF5E-753BF40FC824}"/>
              </a:ext>
            </a:extLst>
          </p:cNvPr>
          <p:cNvSpPr txBox="1"/>
          <p:nvPr/>
        </p:nvSpPr>
        <p:spPr>
          <a:xfrm>
            <a:off x="1561551" y="1477205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MANAGEMENT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187EF-DF89-1945-A8AF-E639F4976425}"/>
              </a:ext>
            </a:extLst>
          </p:cNvPr>
          <p:cNvSpPr txBox="1"/>
          <p:nvPr/>
        </p:nvSpPr>
        <p:spPr>
          <a:xfrm>
            <a:off x="4979471" y="2269147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Criticità non analizzate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9E6BA5-CC79-174A-A140-EE36B6EEAE50}"/>
              </a:ext>
            </a:extLst>
          </p:cNvPr>
          <p:cNvSpPr txBox="1"/>
          <p:nvPr/>
        </p:nvSpPr>
        <p:spPr>
          <a:xfrm>
            <a:off x="5222506" y="422088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Over </a:t>
            </a:r>
            <a:r>
              <a:rPr lang="it-IT" dirty="0" err="1"/>
              <a:t>Saturation</a:t>
            </a:r>
            <a:r>
              <a:rPr lang="it-IT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9001D-7E10-674C-BE5F-7CC982C3C4A0}"/>
              </a:ext>
            </a:extLst>
          </p:cNvPr>
          <p:cNvSpPr txBox="1"/>
          <p:nvPr/>
        </p:nvSpPr>
        <p:spPr>
          <a:xfrm>
            <a:off x="1725287" y="416118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Processo statico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F1B5E9-6F82-4748-8E47-7AA4E35B5033}"/>
              </a:ext>
            </a:extLst>
          </p:cNvPr>
          <p:cNvCxnSpPr/>
          <p:nvPr/>
        </p:nvCxnSpPr>
        <p:spPr>
          <a:xfrm>
            <a:off x="2442305" y="2870791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CACDC4D-B041-B345-BF75-9FE154A28CA9}"/>
              </a:ext>
            </a:extLst>
          </p:cNvPr>
          <p:cNvSpPr txBox="1"/>
          <p:nvPr/>
        </p:nvSpPr>
        <p:spPr>
          <a:xfrm>
            <a:off x="1588421" y="2073197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Assenza di </a:t>
            </a:r>
            <a:r>
              <a:rPr lang="it-IT" dirty="0" err="1"/>
              <a:t>Gantt</a:t>
            </a:r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405C49-9D2B-4748-ACBB-03DDC44A50D5}"/>
              </a:ext>
            </a:extLst>
          </p:cNvPr>
          <p:cNvCxnSpPr/>
          <p:nvPr/>
        </p:nvCxnSpPr>
        <p:spPr>
          <a:xfrm>
            <a:off x="6350703" y="3095218"/>
            <a:ext cx="1165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13F5EA-F04A-0A47-8C40-5A6D88FC0CEB}"/>
              </a:ext>
            </a:extLst>
          </p:cNvPr>
          <p:cNvSpPr txBox="1"/>
          <p:nvPr/>
        </p:nvSpPr>
        <p:spPr>
          <a:xfrm>
            <a:off x="5946951" y="2778223"/>
            <a:ext cx="177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KPI da migliorare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4D5F3F-628C-7644-AF2E-DC5BE0E70E9A}"/>
              </a:ext>
            </a:extLst>
          </p:cNvPr>
          <p:cNvSpPr txBox="1"/>
          <p:nvPr/>
        </p:nvSpPr>
        <p:spPr>
          <a:xfrm>
            <a:off x="666624" y="712694"/>
            <a:ext cx="10929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DIAGRAMMA DI ISHIKAWA DEL PROJECT PORTFOLIO MANAGEMENT AS 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05FB99-C992-3B44-9DB1-2458481C6274}"/>
              </a:ext>
            </a:extLst>
          </p:cNvPr>
          <p:cNvSpPr txBox="1"/>
          <p:nvPr/>
        </p:nvSpPr>
        <p:spPr>
          <a:xfrm>
            <a:off x="1305035" y="2540485"/>
            <a:ext cx="243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Assenza di vista progetti</a:t>
            </a:r>
          </a:p>
        </p:txBody>
      </p:sp>
    </p:spTree>
    <p:extLst>
      <p:ext uri="{BB962C8B-B14F-4D97-AF65-F5344CB8AC3E}">
        <p14:creationId xmlns:p14="http://schemas.microsoft.com/office/powerpoint/2010/main" val="30061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28934</TotalTime>
  <Words>499</Words>
  <Application>Microsoft Office PowerPoint</Application>
  <PresentationFormat>Widescreen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.Apple Color Emoji UI</vt:lpstr>
      <vt:lpstr>Arial</vt:lpstr>
      <vt:lpstr>Calibri</vt:lpstr>
      <vt:lpstr>Calibri Light</vt:lpstr>
      <vt:lpstr>Gill Sans</vt:lpstr>
      <vt:lpstr>Lato</vt:lpstr>
      <vt:lpstr>Montserrat Semi</vt:lpstr>
      <vt:lpstr>Roboto Light</vt:lpstr>
      <vt:lpstr>Roboto Medium</vt:lpstr>
      <vt:lpstr>Times New Roman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nada ksha</dc:creator>
  <cp:lastModifiedBy>Nada Ksha</cp:lastModifiedBy>
  <cp:revision>125</cp:revision>
  <dcterms:created xsi:type="dcterms:W3CDTF">2017-11-20T08:57:16Z</dcterms:created>
  <dcterms:modified xsi:type="dcterms:W3CDTF">2021-01-17T11:22:36Z</dcterms:modified>
</cp:coreProperties>
</file>