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10"/>
  </p:notesMasterIdLst>
  <p:sldIdLst>
    <p:sldId id="256" r:id="rId2"/>
    <p:sldId id="257" r:id="rId3"/>
    <p:sldId id="259" r:id="rId4"/>
    <p:sldId id="261" r:id="rId5"/>
    <p:sldId id="262" r:id="rId6"/>
    <p:sldId id="263" r:id="rId7"/>
    <p:sldId id="264"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D4F0FF1-9BCB-4F77-A7EB-CB2CC291F9E9}">
  <a:tblStyle styleId="{5D4F0FF1-9BCB-4F77-A7EB-CB2CC291F9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254" y="-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287587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313741446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313741446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313864b49_1_4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313864b49_1_4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313864b49_1_4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313864b49_1_4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4075" y="1119250"/>
            <a:ext cx="4371000" cy="24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401375" y="3695341"/>
            <a:ext cx="2756400" cy="70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61625" y="-12007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2069613" y="163828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 name="Google Shape;68;p13"/>
          <p:cNvSpPr txBox="1">
            <a:spLocks noGrp="1"/>
          </p:cNvSpPr>
          <p:nvPr>
            <p:ph type="subTitle" idx="1"/>
          </p:nvPr>
        </p:nvSpPr>
        <p:spPr>
          <a:xfrm>
            <a:off x="2069613" y="2176563"/>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 name="Google Shape;69;p13"/>
          <p:cNvSpPr txBox="1">
            <a:spLocks noGrp="1"/>
          </p:cNvSpPr>
          <p:nvPr>
            <p:ph type="title" idx="3"/>
          </p:nvPr>
        </p:nvSpPr>
        <p:spPr>
          <a:xfrm>
            <a:off x="5922982" y="1638285"/>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0" name="Google Shape;70;p13"/>
          <p:cNvSpPr txBox="1">
            <a:spLocks noGrp="1"/>
          </p:cNvSpPr>
          <p:nvPr>
            <p:ph type="subTitle" idx="4"/>
          </p:nvPr>
        </p:nvSpPr>
        <p:spPr>
          <a:xfrm>
            <a:off x="5922983" y="2176563"/>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title" idx="5"/>
          </p:nvPr>
        </p:nvSpPr>
        <p:spPr>
          <a:xfrm>
            <a:off x="2069613" y="3115656"/>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2" name="Google Shape;72;p13"/>
          <p:cNvSpPr txBox="1">
            <a:spLocks noGrp="1"/>
          </p:cNvSpPr>
          <p:nvPr>
            <p:ph type="subTitle" idx="6"/>
          </p:nvPr>
        </p:nvSpPr>
        <p:spPr>
          <a:xfrm>
            <a:off x="2069613" y="36655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7"/>
          </p:nvPr>
        </p:nvSpPr>
        <p:spPr>
          <a:xfrm>
            <a:off x="5922982" y="3115656"/>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 name="Google Shape;74;p13"/>
          <p:cNvSpPr txBox="1">
            <a:spLocks noGrp="1"/>
          </p:cNvSpPr>
          <p:nvPr>
            <p:ph type="subTitle" idx="8"/>
          </p:nvPr>
        </p:nvSpPr>
        <p:spPr>
          <a:xfrm>
            <a:off x="5922983" y="3665562"/>
            <a:ext cx="2305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 name="Google Shape;75;p13"/>
          <p:cNvSpPr txBox="1">
            <a:spLocks noGrp="1"/>
          </p:cNvSpPr>
          <p:nvPr>
            <p:ph type="title" idx="9" hasCustomPrompt="1"/>
          </p:nvPr>
        </p:nvSpPr>
        <p:spPr>
          <a:xfrm>
            <a:off x="874125" y="16736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13"/>
          <p:cNvSpPr txBox="1">
            <a:spLocks noGrp="1"/>
          </p:cNvSpPr>
          <p:nvPr>
            <p:ph type="title" idx="13" hasCustomPrompt="1"/>
          </p:nvPr>
        </p:nvSpPr>
        <p:spPr>
          <a:xfrm>
            <a:off x="874125" y="31531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7" name="Google Shape;77;p13"/>
          <p:cNvSpPr txBox="1">
            <a:spLocks noGrp="1"/>
          </p:cNvSpPr>
          <p:nvPr>
            <p:ph type="title" idx="14" hasCustomPrompt="1"/>
          </p:nvPr>
        </p:nvSpPr>
        <p:spPr>
          <a:xfrm>
            <a:off x="4724300" y="16736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 name="Google Shape;78;p13"/>
          <p:cNvSpPr txBox="1">
            <a:spLocks noGrp="1"/>
          </p:cNvSpPr>
          <p:nvPr>
            <p:ph type="title" idx="15" hasCustomPrompt="1"/>
          </p:nvPr>
        </p:nvSpPr>
        <p:spPr>
          <a:xfrm>
            <a:off x="4724300" y="3153175"/>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13"/>
          <p:cNvSpPr/>
          <p:nvPr/>
        </p:nvSpPr>
        <p:spPr>
          <a:xfrm>
            <a:off x="-861625" y="-13516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744650" y="4513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798925" y="3022044"/>
            <a:ext cx="4360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3" name="Google Shape;83;p14"/>
          <p:cNvSpPr txBox="1">
            <a:spLocks noGrp="1"/>
          </p:cNvSpPr>
          <p:nvPr>
            <p:ph type="subTitle" idx="1"/>
          </p:nvPr>
        </p:nvSpPr>
        <p:spPr>
          <a:xfrm>
            <a:off x="3798925" y="1589556"/>
            <a:ext cx="4784100" cy="127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14"/>
          <p:cNvSpPr/>
          <p:nvPr/>
        </p:nvSpPr>
        <p:spPr>
          <a:xfrm>
            <a:off x="7744650" y="3602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CUSTOM_8">
    <p:spTree>
      <p:nvGrpSpPr>
        <p:cNvPr id="1" name="Shape 85"/>
        <p:cNvGrpSpPr/>
        <p:nvPr/>
      </p:nvGrpSpPr>
      <p:grpSpPr>
        <a:xfrm>
          <a:off x="0" y="0"/>
          <a:ext cx="0" cy="0"/>
          <a:chOff x="0" y="0"/>
          <a:chExt cx="0" cy="0"/>
        </a:xfrm>
      </p:grpSpPr>
      <p:sp>
        <p:nvSpPr>
          <p:cNvPr id="86" name="Google Shape;86;p15"/>
          <p:cNvSpPr txBox="1">
            <a:spLocks noGrp="1"/>
          </p:cNvSpPr>
          <p:nvPr>
            <p:ph type="subTitle" idx="1"/>
          </p:nvPr>
        </p:nvSpPr>
        <p:spPr>
          <a:xfrm>
            <a:off x="1309200" y="3487862"/>
            <a:ext cx="6525600" cy="88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5"/>
          <p:cNvSpPr/>
          <p:nvPr/>
        </p:nvSpPr>
        <p:spPr>
          <a:xfrm>
            <a:off x="-617962" y="13275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988313" y="13275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9">
    <p:spTree>
      <p:nvGrpSpPr>
        <p:cNvPr id="1" name="Shape 106"/>
        <p:cNvGrpSpPr/>
        <p:nvPr/>
      </p:nvGrpSpPr>
      <p:grpSpPr>
        <a:xfrm>
          <a:off x="0" y="0"/>
          <a:ext cx="0" cy="0"/>
          <a:chOff x="0" y="0"/>
          <a:chExt cx="0" cy="0"/>
        </a:xfrm>
      </p:grpSpPr>
      <p:sp>
        <p:nvSpPr>
          <p:cNvPr id="107" name="Google Shape;107;p17"/>
          <p:cNvSpPr txBox="1">
            <a:spLocks noGrp="1"/>
          </p:cNvSpPr>
          <p:nvPr>
            <p:ph type="subTitle" idx="1"/>
          </p:nvPr>
        </p:nvSpPr>
        <p:spPr>
          <a:xfrm>
            <a:off x="4168250" y="2347450"/>
            <a:ext cx="3945300" cy="12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7"/>
          <p:cNvSpPr txBox="1">
            <a:spLocks noGrp="1"/>
          </p:cNvSpPr>
          <p:nvPr>
            <p:ph type="title"/>
          </p:nvPr>
        </p:nvSpPr>
        <p:spPr>
          <a:xfrm>
            <a:off x="4168250" y="1575350"/>
            <a:ext cx="3945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7"/>
          <p:cNvSpPr/>
          <p:nvPr/>
        </p:nvSpPr>
        <p:spPr>
          <a:xfrm>
            <a:off x="-1086925" y="-115667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6265625" y="4513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20"/>
          <p:cNvSpPr/>
          <p:nvPr/>
        </p:nvSpPr>
        <p:spPr>
          <a:xfrm>
            <a:off x="-825000" y="-58675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7907150" y="356027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0_1">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21"/>
          <p:cNvSpPr/>
          <p:nvPr/>
        </p:nvSpPr>
        <p:spPr>
          <a:xfrm>
            <a:off x="-1164300" y="27979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8576400" y="228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32">
    <p:spTree>
      <p:nvGrpSpPr>
        <p:cNvPr id="1" name="Shape 212"/>
        <p:cNvGrpSpPr/>
        <p:nvPr/>
      </p:nvGrpSpPr>
      <p:grpSpPr>
        <a:xfrm>
          <a:off x="0" y="0"/>
          <a:ext cx="0" cy="0"/>
          <a:chOff x="0" y="0"/>
          <a:chExt cx="0" cy="0"/>
        </a:xfrm>
      </p:grpSpPr>
      <p:sp>
        <p:nvSpPr>
          <p:cNvPr id="213" name="Google Shape;213;p38"/>
          <p:cNvSpPr/>
          <p:nvPr/>
        </p:nvSpPr>
        <p:spPr>
          <a:xfrm>
            <a:off x="-617962" y="43267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38"/>
          <p:cNvGrpSpPr/>
          <p:nvPr/>
        </p:nvGrpSpPr>
        <p:grpSpPr>
          <a:xfrm rot="10800000">
            <a:off x="2574011" y="4162663"/>
            <a:ext cx="3995951" cy="564600"/>
            <a:chOff x="1524913" y="922950"/>
            <a:chExt cx="6094175" cy="564600"/>
          </a:xfrm>
        </p:grpSpPr>
        <p:cxnSp>
          <p:nvCxnSpPr>
            <p:cNvPr id="215" name="Google Shape;215;p38"/>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216" name="Google Shape;216;p38"/>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grpSp>
        <p:nvGrpSpPr>
          <p:cNvPr id="217" name="Google Shape;217;p38"/>
          <p:cNvGrpSpPr/>
          <p:nvPr/>
        </p:nvGrpSpPr>
        <p:grpSpPr>
          <a:xfrm>
            <a:off x="2574011" y="762913"/>
            <a:ext cx="3995951" cy="564600"/>
            <a:chOff x="1524913" y="922950"/>
            <a:chExt cx="6094175" cy="564600"/>
          </a:xfrm>
        </p:grpSpPr>
        <p:cxnSp>
          <p:nvCxnSpPr>
            <p:cNvPr id="218" name="Google Shape;218;p38"/>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219" name="Google Shape;219;p38"/>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sp>
        <p:nvSpPr>
          <p:cNvPr id="220" name="Google Shape;220;p38"/>
          <p:cNvSpPr/>
          <p:nvPr/>
        </p:nvSpPr>
        <p:spPr>
          <a:xfrm>
            <a:off x="7988313" y="-11625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32_1">
    <p:spTree>
      <p:nvGrpSpPr>
        <p:cNvPr id="1" name="Shape 221"/>
        <p:cNvGrpSpPr/>
        <p:nvPr/>
      </p:nvGrpSpPr>
      <p:grpSpPr>
        <a:xfrm>
          <a:off x="0" y="0"/>
          <a:ext cx="0" cy="0"/>
          <a:chOff x="0" y="0"/>
          <a:chExt cx="0" cy="0"/>
        </a:xfrm>
      </p:grpSpPr>
      <p:sp>
        <p:nvSpPr>
          <p:cNvPr id="222" name="Google Shape;222;p39"/>
          <p:cNvSpPr/>
          <p:nvPr/>
        </p:nvSpPr>
        <p:spPr>
          <a:xfrm>
            <a:off x="576927" y="41252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9"/>
          <p:cNvSpPr/>
          <p:nvPr/>
        </p:nvSpPr>
        <p:spPr>
          <a:xfrm>
            <a:off x="6812003" y="-107485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 name="Google Shape;224;p39"/>
          <p:cNvCxnSpPr/>
          <p:nvPr/>
        </p:nvCxnSpPr>
        <p:spPr>
          <a:xfrm>
            <a:off x="2572500" y="4748213"/>
            <a:ext cx="3999000" cy="0"/>
          </a:xfrm>
          <a:prstGeom prst="straightConnector1">
            <a:avLst/>
          </a:prstGeom>
          <a:noFill/>
          <a:ln w="19050" cap="flat" cmpd="sng">
            <a:solidFill>
              <a:srgbClr val="DADACE"/>
            </a:solidFill>
            <a:prstDash val="solid"/>
            <a:round/>
            <a:headEnd type="none" w="med" len="med"/>
            <a:tailEnd type="none" w="med" len="med"/>
          </a:ln>
        </p:spPr>
      </p:cxnSp>
      <p:cxnSp>
        <p:nvCxnSpPr>
          <p:cNvPr id="225" name="Google Shape;225;p39"/>
          <p:cNvCxnSpPr/>
          <p:nvPr/>
        </p:nvCxnSpPr>
        <p:spPr>
          <a:xfrm>
            <a:off x="2572500" y="374619"/>
            <a:ext cx="3999000" cy="0"/>
          </a:xfrm>
          <a:prstGeom prst="straightConnector1">
            <a:avLst/>
          </a:prstGeom>
          <a:noFill/>
          <a:ln w="19050" cap="flat" cmpd="sng">
            <a:solidFill>
              <a:srgbClr val="DADACE"/>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20000" y="1839825"/>
            <a:ext cx="3739200" cy="191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674750"/>
            <a:ext cx="1056900" cy="1061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20000" y="3755325"/>
            <a:ext cx="32205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 name="Google Shape;16;p3"/>
          <p:cNvGrpSpPr/>
          <p:nvPr/>
        </p:nvGrpSpPr>
        <p:grpSpPr>
          <a:xfrm rot="10800000">
            <a:off x="-962314" y="1220013"/>
            <a:ext cx="3995951" cy="564600"/>
            <a:chOff x="1524913" y="922950"/>
            <a:chExt cx="6094175" cy="564600"/>
          </a:xfrm>
        </p:grpSpPr>
        <p:cxnSp>
          <p:nvCxnSpPr>
            <p:cNvPr id="17" name="Google Shape;17;p3"/>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 name="Google Shape;18;p3"/>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22" name="Google Shape;22;p4"/>
          <p:cNvSpPr/>
          <p:nvPr/>
        </p:nvSpPr>
        <p:spPr>
          <a:xfrm>
            <a:off x="-1258975" y="10177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265625" y="4513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title" idx="2"/>
          </p:nvPr>
        </p:nvSpPr>
        <p:spPr>
          <a:xfrm>
            <a:off x="1596700" y="2652072"/>
            <a:ext cx="27426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5"/>
          <p:cNvSpPr txBox="1">
            <a:spLocks noGrp="1"/>
          </p:cNvSpPr>
          <p:nvPr>
            <p:ph type="title" idx="3"/>
          </p:nvPr>
        </p:nvSpPr>
        <p:spPr>
          <a:xfrm>
            <a:off x="4804747" y="2652072"/>
            <a:ext cx="27426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4803700" y="3215900"/>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4"/>
          </p:nvPr>
        </p:nvSpPr>
        <p:spPr>
          <a:xfrm>
            <a:off x="1596788" y="3215900"/>
            <a:ext cx="2742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0" name="Google Shape;30;p5"/>
          <p:cNvGrpSpPr/>
          <p:nvPr/>
        </p:nvGrpSpPr>
        <p:grpSpPr>
          <a:xfrm flipH="1">
            <a:off x="-2011414" y="4426670"/>
            <a:ext cx="3995951" cy="564600"/>
            <a:chOff x="1524913" y="922950"/>
            <a:chExt cx="6094175" cy="564600"/>
          </a:xfrm>
        </p:grpSpPr>
        <p:cxnSp>
          <p:nvCxnSpPr>
            <p:cNvPr id="31" name="Google Shape;31;p5"/>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32" name="Google Shape;32;p5"/>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grpSp>
        <p:nvGrpSpPr>
          <p:cNvPr id="33" name="Google Shape;33;p5"/>
          <p:cNvGrpSpPr/>
          <p:nvPr/>
        </p:nvGrpSpPr>
        <p:grpSpPr>
          <a:xfrm>
            <a:off x="7156896" y="364488"/>
            <a:ext cx="3995951" cy="564600"/>
            <a:chOff x="1524913" y="922950"/>
            <a:chExt cx="6094175" cy="564600"/>
          </a:xfrm>
        </p:grpSpPr>
        <p:cxnSp>
          <p:nvCxnSpPr>
            <p:cNvPr id="34" name="Google Shape;34;p5"/>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35" name="Google Shape;35;p5"/>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1991650" y="1354713"/>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0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a:off x="2147050" y="3014563"/>
            <a:ext cx="4872900" cy="8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 name="Google Shape;41;p7"/>
          <p:cNvSpPr/>
          <p:nvPr/>
        </p:nvSpPr>
        <p:spPr>
          <a:xfrm>
            <a:off x="-617962" y="43267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7"/>
          <p:cNvGrpSpPr/>
          <p:nvPr/>
        </p:nvGrpSpPr>
        <p:grpSpPr>
          <a:xfrm rot="10800000">
            <a:off x="2574011" y="3989325"/>
            <a:ext cx="3995951" cy="564600"/>
            <a:chOff x="1524913" y="922950"/>
            <a:chExt cx="6094175" cy="564600"/>
          </a:xfrm>
        </p:grpSpPr>
        <p:cxnSp>
          <p:nvCxnSpPr>
            <p:cNvPr id="43" name="Google Shape;43;p7"/>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44" name="Google Shape;44;p7"/>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grpSp>
        <p:nvGrpSpPr>
          <p:cNvPr id="45" name="Google Shape;45;p7"/>
          <p:cNvGrpSpPr/>
          <p:nvPr/>
        </p:nvGrpSpPr>
        <p:grpSpPr>
          <a:xfrm>
            <a:off x="2574011" y="589575"/>
            <a:ext cx="3995951" cy="564600"/>
            <a:chOff x="1524913" y="922950"/>
            <a:chExt cx="6094175" cy="564600"/>
          </a:xfrm>
        </p:grpSpPr>
        <p:cxnSp>
          <p:nvCxnSpPr>
            <p:cNvPr id="46" name="Google Shape;46;p7"/>
            <p:cNvCxnSpPr/>
            <p:nvPr/>
          </p:nvCxnSpPr>
          <p:spPr>
            <a:xfrm rot="10800000" flipH="1">
              <a:off x="1524913" y="922950"/>
              <a:ext cx="2916000" cy="56460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47" name="Google Shape;47;p7"/>
            <p:cNvCxnSpPr/>
            <p:nvPr/>
          </p:nvCxnSpPr>
          <p:spPr>
            <a:xfrm rot="10800000">
              <a:off x="4437888" y="923225"/>
              <a:ext cx="3181200" cy="563400"/>
            </a:xfrm>
            <a:prstGeom prst="curvedConnector3">
              <a:avLst>
                <a:gd name="adj1" fmla="val 50000"/>
              </a:avLst>
            </a:prstGeom>
            <a:noFill/>
            <a:ln w="19050" cap="flat" cmpd="sng">
              <a:solidFill>
                <a:schemeClr val="accent1"/>
              </a:solidFill>
              <a:prstDash val="solid"/>
              <a:round/>
              <a:headEnd type="none" w="med" len="med"/>
              <a:tailEnd type="none" w="med" len="med"/>
            </a:ln>
          </p:spPr>
        </p:cxnSp>
      </p:grpSp>
      <p:sp>
        <p:nvSpPr>
          <p:cNvPr id="48" name="Google Shape;48;p7"/>
          <p:cNvSpPr/>
          <p:nvPr/>
        </p:nvSpPr>
        <p:spPr>
          <a:xfrm>
            <a:off x="7988313" y="-11625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91450" y="1307100"/>
            <a:ext cx="7361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1" name="Google Shape;51;p8"/>
          <p:cNvSpPr/>
          <p:nvPr/>
        </p:nvSpPr>
        <p:spPr>
          <a:xfrm>
            <a:off x="3685200" y="-13443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3685200" y="4513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795938" y="1474613"/>
            <a:ext cx="3898200" cy="1551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795950" y="3096788"/>
            <a:ext cx="3898200" cy="57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Barlow"/>
                <a:ea typeface="Barlow"/>
                <a:cs typeface="Barlow"/>
                <a:sym typeface="Barlow"/>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 name="Google Shape;56;p9"/>
          <p:cNvSpPr/>
          <p:nvPr/>
        </p:nvSpPr>
        <p:spPr>
          <a:xfrm>
            <a:off x="8427725" y="-64895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1206000" y="13821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8430450" y="3602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5227500" y="1732825"/>
            <a:ext cx="2778900" cy="19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1pPr>
            <a:lvl2pPr lvl="1"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2pPr>
            <a:lvl3pPr lvl="2"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3pPr>
            <a:lvl4pPr lvl="3"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4pPr>
            <a:lvl5pPr lvl="4"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5pPr>
            <a:lvl6pPr lvl="5"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6pPr>
            <a:lvl7pPr lvl="6"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7pPr>
            <a:lvl8pPr lvl="7"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8pPr>
            <a:lvl9pPr lvl="8" rtl="0">
              <a:spcBef>
                <a:spcPts val="0"/>
              </a:spcBef>
              <a:spcAft>
                <a:spcPts val="0"/>
              </a:spcAft>
              <a:buClr>
                <a:schemeClr val="dk1"/>
              </a:buClr>
              <a:buSzPts val="2800"/>
              <a:buFont typeface="Prata"/>
              <a:buNone/>
              <a:defRPr sz="2800" b="1">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xo"/>
              <a:buChar char="●"/>
              <a:defRPr>
                <a:solidFill>
                  <a:schemeClr val="dk1"/>
                </a:solidFill>
                <a:latin typeface="Exo"/>
                <a:ea typeface="Exo"/>
                <a:cs typeface="Exo"/>
                <a:sym typeface="Exo"/>
              </a:defRPr>
            </a:lvl1pPr>
            <a:lvl2pPr marL="914400" lvl="1"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2pPr>
            <a:lvl3pPr marL="1371600" lvl="2"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3pPr>
            <a:lvl4pPr marL="1828800" lvl="3"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4pPr>
            <a:lvl5pPr marL="2286000" lvl="4"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5pPr>
            <a:lvl6pPr marL="2743200" lvl="5"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6pPr>
            <a:lvl7pPr marL="3200400" lvl="6"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7pPr>
            <a:lvl8pPr marL="3657600" lvl="7" indent="-317500">
              <a:lnSpc>
                <a:spcPct val="100000"/>
              </a:lnSpc>
              <a:spcBef>
                <a:spcPts val="1600"/>
              </a:spcBef>
              <a:spcAft>
                <a:spcPts val="0"/>
              </a:spcAft>
              <a:buClr>
                <a:schemeClr val="dk1"/>
              </a:buClr>
              <a:buSzPts val="1400"/>
              <a:buFont typeface="Exo"/>
              <a:buChar char="○"/>
              <a:defRPr>
                <a:solidFill>
                  <a:schemeClr val="dk1"/>
                </a:solidFill>
                <a:latin typeface="Exo"/>
                <a:ea typeface="Exo"/>
                <a:cs typeface="Exo"/>
                <a:sym typeface="Exo"/>
              </a:defRPr>
            </a:lvl8pPr>
            <a:lvl9pPr marL="4114800" lvl="8" indent="-317500">
              <a:lnSpc>
                <a:spcPct val="100000"/>
              </a:lnSpc>
              <a:spcBef>
                <a:spcPts val="1600"/>
              </a:spcBef>
              <a:spcAft>
                <a:spcPts val="1600"/>
              </a:spcAft>
              <a:buClr>
                <a:schemeClr val="dk1"/>
              </a:buClr>
              <a:buSzPts val="1400"/>
              <a:buFont typeface="Exo"/>
              <a:buChar char="■"/>
              <a:defRPr>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3" r:id="rId13"/>
    <p:sldLayoutId id="2147483666" r:id="rId14"/>
    <p:sldLayoutId id="2147483667" r:id="rId15"/>
    <p:sldLayoutId id="2147483684" r:id="rId16"/>
    <p:sldLayoutId id="214748368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ctrTitle"/>
          </p:nvPr>
        </p:nvSpPr>
        <p:spPr>
          <a:xfrm>
            <a:off x="1923127" y="592245"/>
            <a:ext cx="4371000" cy="17089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t>SILAC</a:t>
            </a:r>
            <a:endParaRPr sz="6000" dirty="0"/>
          </a:p>
        </p:txBody>
      </p:sp>
      <p:sp>
        <p:nvSpPr>
          <p:cNvPr id="237" name="Google Shape;237;p42"/>
          <p:cNvSpPr txBox="1">
            <a:spLocks noGrp="1"/>
          </p:cNvSpPr>
          <p:nvPr>
            <p:ph type="subTitle" idx="1"/>
          </p:nvPr>
        </p:nvSpPr>
        <p:spPr>
          <a:xfrm>
            <a:off x="9554" y="2301957"/>
            <a:ext cx="3849431" cy="2850846"/>
          </a:xfrm>
          <a:prstGeom prst="rect">
            <a:avLst/>
          </a:prstGeom>
        </p:spPr>
        <p:txBody>
          <a:bodyPr spcFirstLastPara="1" wrap="square" lIns="91425" tIns="91425" rIns="91425" bIns="91425" anchor="t" anchorCtr="0">
            <a:noAutofit/>
          </a:bodyPr>
          <a:lstStyle/>
          <a:p>
            <a:pPr algn="l"/>
            <a:r>
              <a:rPr lang="en-GB" sz="1800" b="1" i="1" dirty="0">
                <a:solidFill>
                  <a:schemeClr val="tx1"/>
                </a:solidFill>
              </a:rPr>
              <a:t>members:</a:t>
            </a:r>
          </a:p>
          <a:p>
            <a:pPr algn="l"/>
            <a:r>
              <a:rPr lang="en-US" sz="1600" dirty="0">
                <a:solidFill>
                  <a:schemeClr val="tx1"/>
                </a:solidFill>
              </a:rPr>
              <a:t>1- Nada Magdy</a:t>
            </a:r>
          </a:p>
          <a:p>
            <a:pPr algn="l"/>
            <a:r>
              <a:rPr lang="en-US" sz="1600" dirty="0">
                <a:solidFill>
                  <a:schemeClr val="tx1"/>
                </a:solidFill>
              </a:rPr>
              <a:t>2- Nada Abdelmohsen</a:t>
            </a:r>
          </a:p>
          <a:p>
            <a:pPr algn="l"/>
            <a:r>
              <a:rPr lang="en-US" sz="1600" dirty="0">
                <a:solidFill>
                  <a:schemeClr val="tx1"/>
                </a:solidFill>
              </a:rPr>
              <a:t>3- Marwa Mahmoud</a:t>
            </a:r>
          </a:p>
          <a:p>
            <a:pPr algn="l"/>
            <a:r>
              <a:rPr lang="en-US" sz="1600" dirty="0">
                <a:solidFill>
                  <a:schemeClr val="tx1"/>
                </a:solidFill>
              </a:rPr>
              <a:t>4- Nada Naser</a:t>
            </a:r>
          </a:p>
          <a:p>
            <a:pPr algn="l"/>
            <a:r>
              <a:rPr lang="en-US" sz="1600" dirty="0">
                <a:solidFill>
                  <a:schemeClr val="tx1"/>
                </a:solidFill>
              </a:rPr>
              <a:t>5- Menna Talla Salah</a:t>
            </a:r>
          </a:p>
          <a:p>
            <a:pPr algn="l"/>
            <a:r>
              <a:rPr lang="en-US" sz="1600" dirty="0">
                <a:solidFill>
                  <a:schemeClr val="tx1"/>
                </a:solidFill>
              </a:rPr>
              <a:t>6- Manar Ahmed Mohamed</a:t>
            </a:r>
          </a:p>
          <a:p>
            <a:pPr algn="l"/>
            <a:endParaRPr lang="en-US" sz="1600" dirty="0">
              <a:solidFill>
                <a:schemeClr val="tx1"/>
              </a:solidFill>
            </a:endParaRPr>
          </a:p>
          <a:p>
            <a:pPr algn="l"/>
            <a:r>
              <a:rPr lang="en-US" sz="1600" dirty="0">
                <a:solidFill>
                  <a:schemeClr val="tx1"/>
                </a:solidFill>
              </a:rPr>
              <a:t>By Dr/ Ibrahim Elawady</a:t>
            </a:r>
            <a:endParaRPr lang="en-GB" sz="1600" dirty="0">
              <a:solidFill>
                <a:schemeClr val="tx1"/>
              </a:solidFill>
            </a:endParaRPr>
          </a:p>
          <a:p>
            <a:pPr marL="0" lvl="0" indent="0" algn="ctr" rtl="0">
              <a:spcBef>
                <a:spcPts val="0"/>
              </a:spcBef>
              <a:spcAft>
                <a:spcPts val="0"/>
              </a:spcAft>
              <a:buNone/>
            </a:pPr>
            <a:endParaRPr dirty="0"/>
          </a:p>
        </p:txBody>
      </p:sp>
      <p:sp>
        <p:nvSpPr>
          <p:cNvPr id="238" name="Google Shape;238;p42"/>
          <p:cNvSpPr/>
          <p:nvPr/>
        </p:nvSpPr>
        <p:spPr>
          <a:xfrm>
            <a:off x="8548675" y="3328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42"/>
          <p:cNvPicPr preferRelativeResize="0"/>
          <p:nvPr/>
        </p:nvPicPr>
        <p:blipFill rotWithShape="1">
          <a:blip r:embed="rId3">
            <a:alphaModFix/>
          </a:blip>
          <a:srcRect l="60513" t="15763" r="16584" b="61860"/>
          <a:stretch/>
        </p:blipFill>
        <p:spPr>
          <a:xfrm>
            <a:off x="4777186" y="1853152"/>
            <a:ext cx="1094076" cy="1068950"/>
          </a:xfrm>
          <a:prstGeom prst="rect">
            <a:avLst/>
          </a:prstGeom>
          <a:noFill/>
          <a:ln>
            <a:noFill/>
          </a:ln>
        </p:spPr>
      </p:pic>
      <p:grpSp>
        <p:nvGrpSpPr>
          <p:cNvPr id="241" name="Google Shape;241;p42"/>
          <p:cNvGrpSpPr/>
          <p:nvPr/>
        </p:nvGrpSpPr>
        <p:grpSpPr>
          <a:xfrm>
            <a:off x="2095460" y="476658"/>
            <a:ext cx="3995951" cy="564600"/>
            <a:chOff x="1524913" y="922950"/>
            <a:chExt cx="6094175" cy="564600"/>
          </a:xfrm>
        </p:grpSpPr>
        <p:cxnSp>
          <p:nvCxnSpPr>
            <p:cNvPr id="242" name="Google Shape;242;p42"/>
            <p:cNvCxnSpPr/>
            <p:nvPr/>
          </p:nvCxnSpPr>
          <p:spPr>
            <a:xfrm rot="10800000" flipH="1">
              <a:off x="1524913" y="922950"/>
              <a:ext cx="2916000" cy="564600"/>
            </a:xfrm>
            <a:prstGeom prst="curvedConnector3">
              <a:avLst>
                <a:gd name="adj1" fmla="val 50000"/>
              </a:avLst>
            </a:prstGeom>
            <a:noFill/>
            <a:ln w="19050" cap="flat" cmpd="sng">
              <a:solidFill>
                <a:schemeClr val="lt2"/>
              </a:solidFill>
              <a:prstDash val="solid"/>
              <a:round/>
              <a:headEnd type="none" w="med" len="med"/>
              <a:tailEnd type="none" w="med" len="med"/>
            </a:ln>
          </p:spPr>
        </p:cxnSp>
        <p:cxnSp>
          <p:nvCxnSpPr>
            <p:cNvPr id="243" name="Google Shape;243;p42"/>
            <p:cNvCxnSpPr/>
            <p:nvPr/>
          </p:nvCxnSpPr>
          <p:spPr>
            <a:xfrm rot="10800000">
              <a:off x="4437888" y="923225"/>
              <a:ext cx="3181200" cy="563400"/>
            </a:xfrm>
            <a:prstGeom prst="curvedConnector3">
              <a:avLst>
                <a:gd name="adj1" fmla="val 50000"/>
              </a:avLst>
            </a:prstGeom>
            <a:noFill/>
            <a:ln w="19050" cap="flat" cmpd="sng">
              <a:solidFill>
                <a:schemeClr val="lt2"/>
              </a:solidFill>
              <a:prstDash val="solid"/>
              <a:round/>
              <a:headEnd type="none" w="med" len="med"/>
              <a:tailEnd type="none" w="med" len="med"/>
            </a:ln>
          </p:spPr>
        </p:cxnSp>
      </p:grpSp>
      <p:pic>
        <p:nvPicPr>
          <p:cNvPr id="14" name="Google Shape;341;p52">
            <a:extLst>
              <a:ext uri="{FF2B5EF4-FFF2-40B4-BE49-F238E27FC236}">
                <a16:creationId xmlns:a16="http://schemas.microsoft.com/office/drawing/2014/main" xmlns="" id="{CFFBE165-8A9B-4BAC-8602-79DC51FF4D17}"/>
              </a:ext>
            </a:extLst>
          </p:cNvPr>
          <p:cNvPicPr preferRelativeResize="0"/>
          <p:nvPr/>
        </p:nvPicPr>
        <p:blipFill rotWithShape="1">
          <a:blip r:embed="rId4">
            <a:alphaModFix/>
          </a:blip>
          <a:srcRect l="48187" t="29110" r="19360" b="24821"/>
          <a:stretch/>
        </p:blipFill>
        <p:spPr>
          <a:xfrm>
            <a:off x="5695763" y="673175"/>
            <a:ext cx="2914400" cy="4137426"/>
          </a:xfrm>
          <a:prstGeom prst="rect">
            <a:avLst/>
          </a:prstGeom>
          <a:noFill/>
          <a:ln>
            <a:noFill/>
          </a:ln>
        </p:spPr>
      </p:pic>
      <p:sp>
        <p:nvSpPr>
          <p:cNvPr id="15" name="Google Shape;7802;p92">
            <a:extLst>
              <a:ext uri="{FF2B5EF4-FFF2-40B4-BE49-F238E27FC236}">
                <a16:creationId xmlns:a16="http://schemas.microsoft.com/office/drawing/2014/main" xmlns="" id="{397080AF-25AE-4277-85AF-A1A6B5D6AA0E}"/>
              </a:ext>
            </a:extLst>
          </p:cNvPr>
          <p:cNvSpPr/>
          <p:nvPr/>
        </p:nvSpPr>
        <p:spPr>
          <a:xfrm>
            <a:off x="5320414" y="3013665"/>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0" dirty="0"/>
              <a:t>Introduction</a:t>
            </a:r>
            <a:endParaRPr sz="3200" b="0" dirty="0"/>
          </a:p>
        </p:txBody>
      </p:sp>
      <p:sp>
        <p:nvSpPr>
          <p:cNvPr id="249" name="Google Shape;249;p43"/>
          <p:cNvSpPr txBox="1">
            <a:spLocks noGrp="1"/>
          </p:cNvSpPr>
          <p:nvPr>
            <p:ph type="body" idx="1"/>
          </p:nvPr>
        </p:nvSpPr>
        <p:spPr>
          <a:xfrm>
            <a:off x="652272" y="1780562"/>
            <a:ext cx="5543517" cy="2075050"/>
          </a:xfrm>
          <a:prstGeom prst="rect">
            <a:avLst/>
          </a:prstGeom>
        </p:spPr>
        <p:txBody>
          <a:bodyPr spcFirstLastPara="1" wrap="square" lIns="91425" tIns="91425" rIns="91425" bIns="91425" anchor="t" anchorCtr="0">
            <a:noAutofit/>
          </a:bodyPr>
          <a:lstStyle/>
          <a:p>
            <a:pPr marL="0" indent="0">
              <a:buNone/>
            </a:pPr>
            <a:r>
              <a:rPr lang="en-GB" sz="1400" dirty="0">
                <a:solidFill>
                  <a:schemeClr val="tx1">
                    <a:lumMod val="50000"/>
                  </a:schemeClr>
                </a:solidFill>
                <a:latin typeface="+mj-lt"/>
                <a:cs typeface="Times New Roman" pitchFamily="18" charset="0"/>
              </a:rPr>
              <a:t>Stable isotope </a:t>
            </a:r>
            <a:r>
              <a:rPr lang="en-US" sz="1400" dirty="0">
                <a:solidFill>
                  <a:schemeClr val="tx1">
                    <a:lumMod val="50000"/>
                  </a:schemeClr>
                </a:solidFill>
                <a:latin typeface="+mj-lt"/>
                <a:cs typeface="Times New Roman" pitchFamily="18" charset="0"/>
              </a:rPr>
              <a:t>labeling </a:t>
            </a:r>
            <a:r>
              <a:rPr lang="en-GB" sz="1400" dirty="0">
                <a:solidFill>
                  <a:schemeClr val="tx1">
                    <a:lumMod val="50000"/>
                  </a:schemeClr>
                </a:solidFill>
                <a:latin typeface="+mj-lt"/>
                <a:cs typeface="Times New Roman" pitchFamily="18" charset="0"/>
              </a:rPr>
              <a:t>by amino acids(</a:t>
            </a:r>
            <a:r>
              <a:rPr lang="en-GB" sz="1400" dirty="0">
                <a:solidFill>
                  <a:schemeClr val="tx1">
                    <a:lumMod val="50000"/>
                  </a:schemeClr>
                </a:solidFill>
                <a:latin typeface="+mj-lt"/>
              </a:rPr>
              <a:t>SILAC</a:t>
            </a:r>
            <a:r>
              <a:rPr lang="en-GB" sz="1400" dirty="0">
                <a:solidFill>
                  <a:schemeClr val="tx1">
                    <a:lumMod val="50000"/>
                  </a:schemeClr>
                </a:solidFill>
                <a:latin typeface="+mj-lt"/>
                <a:cs typeface="Times New Roman" pitchFamily="18" charset="0"/>
              </a:rPr>
              <a:t>) is a powerful approach for high-throughput quantitative proteomics. </a:t>
            </a:r>
            <a:r>
              <a:rPr lang="en-GB" sz="1400" dirty="0" smtClean="0">
                <a:solidFill>
                  <a:schemeClr val="tx1">
                    <a:lumMod val="50000"/>
                  </a:schemeClr>
                </a:solidFill>
                <a:latin typeface="+mj-lt"/>
              </a:rPr>
              <a:t>It </a:t>
            </a:r>
            <a:r>
              <a:rPr lang="en-GB" sz="1400" dirty="0" smtClean="0">
                <a:solidFill>
                  <a:schemeClr val="tx1">
                    <a:lumMod val="50000"/>
                  </a:schemeClr>
                </a:solidFill>
                <a:latin typeface="+mj-lt"/>
                <a:cs typeface="Times New Roman" pitchFamily="18" charset="0"/>
              </a:rPr>
              <a:t>allows </a:t>
            </a:r>
            <a:r>
              <a:rPr lang="en-GB" sz="1400" dirty="0">
                <a:solidFill>
                  <a:schemeClr val="tx1">
                    <a:lumMod val="50000"/>
                  </a:schemeClr>
                </a:solidFill>
                <a:latin typeface="+mj-lt"/>
                <a:cs typeface="Times New Roman" pitchFamily="18" charset="0"/>
              </a:rPr>
              <a:t>highly accurate protein quantitation through metabolic encoding of whole cell proteomes . Since its introduction in 2002, </a:t>
            </a:r>
            <a:r>
              <a:rPr lang="en-GB" sz="1400" dirty="0">
                <a:solidFill>
                  <a:schemeClr val="tx1">
                    <a:lumMod val="50000"/>
                  </a:schemeClr>
                </a:solidFill>
                <a:latin typeface="+mj-lt"/>
              </a:rPr>
              <a:t>SILAC </a:t>
            </a:r>
            <a:r>
              <a:rPr lang="en-GB" sz="1400" dirty="0">
                <a:solidFill>
                  <a:schemeClr val="tx1">
                    <a:lumMod val="50000"/>
                  </a:schemeClr>
                </a:solidFill>
                <a:latin typeface="+mj-lt"/>
                <a:cs typeface="Times New Roman" pitchFamily="18" charset="0"/>
              </a:rPr>
              <a:t>has become increasingly popular. </a:t>
            </a:r>
            <a:endParaRPr lang="ar-EG" sz="1400" dirty="0">
              <a:solidFill>
                <a:schemeClr val="tx1">
                  <a:lumMod val="50000"/>
                </a:schemeClr>
              </a:solidFill>
              <a:latin typeface="+mj-lt"/>
              <a:cs typeface="Times New Roman" pitchFamily="18" charset="0"/>
            </a:endParaRPr>
          </a:p>
          <a:p>
            <a:pPr marL="0" lvl="0" indent="0" algn="l" rtl="0">
              <a:spcBef>
                <a:spcPts val="0"/>
              </a:spcBef>
              <a:spcAft>
                <a:spcPts val="0"/>
              </a:spcAft>
              <a:buNone/>
            </a:pPr>
            <a:endParaRPr lang="en-US" sz="1400" dirty="0">
              <a:solidFill>
                <a:schemeClr val="dk1"/>
              </a:solidFill>
            </a:endParaRPr>
          </a:p>
        </p:txBody>
      </p:sp>
      <p:pic>
        <p:nvPicPr>
          <p:cNvPr id="4" name="Google Shape;295;p47">
            <a:extLst>
              <a:ext uri="{FF2B5EF4-FFF2-40B4-BE49-F238E27FC236}">
                <a16:creationId xmlns:a16="http://schemas.microsoft.com/office/drawing/2014/main" xmlns="" id="{7D1D3580-9D23-4091-A4C1-3E5A7545B7C9}"/>
              </a:ext>
            </a:extLst>
          </p:cNvPr>
          <p:cNvPicPr preferRelativeResize="0"/>
          <p:nvPr/>
        </p:nvPicPr>
        <p:blipFill rotWithShape="1">
          <a:blip r:embed="rId3">
            <a:alphaModFix/>
          </a:blip>
          <a:srcRect t="30399" b="24213"/>
          <a:stretch/>
        </p:blipFill>
        <p:spPr>
          <a:xfrm>
            <a:off x="5864087" y="3068451"/>
            <a:ext cx="3279913" cy="2075049"/>
          </a:xfrm>
          <a:prstGeom prst="rect">
            <a:avLst/>
          </a:prstGeom>
          <a:noFill/>
          <a:ln>
            <a:noFill/>
          </a:ln>
        </p:spPr>
      </p:pic>
      <p:sp>
        <p:nvSpPr>
          <p:cNvPr id="5" name="Google Shape;248;p43"/>
          <p:cNvSpPr txBox="1">
            <a:spLocks/>
          </p:cNvSpPr>
          <p:nvPr/>
        </p:nvSpPr>
        <p:spPr>
          <a:xfrm>
            <a:off x="652272" y="1112793"/>
            <a:ext cx="113385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1pPr>
            <a:lvl2pPr marR="0" lvl="1"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2pPr>
            <a:lvl3pPr marR="0" lvl="2"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3pPr>
            <a:lvl4pPr marR="0" lvl="3"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4pPr>
            <a:lvl5pPr marR="0" lvl="4"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5pPr>
            <a:lvl6pPr marR="0" lvl="5"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6pPr>
            <a:lvl7pPr marR="0" lvl="6"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7pPr>
            <a:lvl8pPr marR="0" lvl="7"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8pPr>
            <a:lvl9pPr marR="0" lvl="8" algn="l" rtl="0">
              <a:lnSpc>
                <a:spcPct val="100000"/>
              </a:lnSpc>
              <a:spcBef>
                <a:spcPts val="0"/>
              </a:spcBef>
              <a:spcAft>
                <a:spcPts val="0"/>
              </a:spcAft>
              <a:buClr>
                <a:schemeClr val="dk1"/>
              </a:buClr>
              <a:buSzPts val="2800"/>
              <a:buFont typeface="Prata"/>
              <a:buNone/>
              <a:defRPr sz="2800" b="1" i="0" u="none" strike="noStrike" cap="none">
                <a:solidFill>
                  <a:schemeClr val="dk1"/>
                </a:solidFill>
                <a:latin typeface="Prata"/>
                <a:ea typeface="Prata"/>
                <a:cs typeface="Prata"/>
                <a:sym typeface="Prata"/>
              </a:defRPr>
            </a:lvl9pPr>
          </a:lstStyle>
          <a:p>
            <a:pPr algn="ctr"/>
            <a:r>
              <a:rPr lang="en-GB" sz="2000" dirty="0"/>
              <a:t>SILAC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1991650" y="798575"/>
            <a:ext cx="5183700" cy="877187"/>
          </a:xfrm>
          <a:prstGeom prst="rect">
            <a:avLst/>
          </a:prstGeom>
        </p:spPr>
        <p:txBody>
          <a:bodyPr spcFirstLastPara="1" wrap="square" lIns="91425" tIns="91425" rIns="91425" bIns="91425" anchor="ctr" anchorCtr="0">
            <a:noAutofit/>
          </a:bodyPr>
          <a:lstStyle/>
          <a:p>
            <a:r>
              <a:rPr lang="en-US" sz="4000" dirty="0"/>
              <a:t/>
            </a:r>
            <a:br>
              <a:rPr lang="en-US" sz="4000" dirty="0"/>
            </a:br>
            <a:r>
              <a:rPr lang="en-US" sz="3200" b="0" dirty="0"/>
              <a:t>How it works</a:t>
            </a:r>
            <a:r>
              <a:rPr lang="en-US" sz="4000" dirty="0"/>
              <a:t/>
            </a:r>
            <a:br>
              <a:rPr lang="en-US" sz="4000" dirty="0"/>
            </a:br>
            <a:endParaRPr sz="4000" dirty="0"/>
          </a:p>
        </p:txBody>
      </p:sp>
      <p:sp>
        <p:nvSpPr>
          <p:cNvPr id="276" name="Google Shape;276;p45"/>
          <p:cNvSpPr txBox="1">
            <a:spLocks noGrp="1"/>
          </p:cNvSpPr>
          <p:nvPr>
            <p:ph type="subTitle" idx="1"/>
          </p:nvPr>
        </p:nvSpPr>
        <p:spPr>
          <a:xfrm>
            <a:off x="1304544" y="1604264"/>
            <a:ext cx="7028688" cy="3539236"/>
          </a:xfrm>
          <a:prstGeom prst="rect">
            <a:avLst/>
          </a:prstGeom>
        </p:spPr>
        <p:txBody>
          <a:bodyPr spcFirstLastPara="1" wrap="square" lIns="91425" tIns="91425" rIns="91425" bIns="91425" anchor="t" anchorCtr="0">
            <a:noAutofit/>
          </a:bodyPr>
          <a:lstStyle/>
          <a:p>
            <a:pPr marL="311150" indent="-171450" algn="l">
              <a:buFont typeface="Arial" pitchFamily="34" charset="0"/>
              <a:buChar char="•"/>
            </a:pPr>
            <a:r>
              <a:rPr lang="en-GB" sz="1200" dirty="0" smtClean="0">
                <a:latin typeface="+mj-lt"/>
              </a:rPr>
              <a:t>Quantitation </a:t>
            </a:r>
            <a:r>
              <a:rPr lang="en-GB" sz="1200" dirty="0">
                <a:latin typeface="+mj-lt"/>
              </a:rPr>
              <a:t>of a protein can be achieved by comparing its MS signal intensities across different samples. First, heavy stable isotopes are introduced into proteins/peptides in one </a:t>
            </a:r>
            <a:r>
              <a:rPr lang="en-GB" sz="1200" dirty="0" smtClean="0">
                <a:latin typeface="+mj-lt"/>
              </a:rPr>
              <a:t>or </a:t>
            </a:r>
            <a:r>
              <a:rPr lang="en-GB" sz="1200" dirty="0">
                <a:latin typeface="+mj-lt"/>
              </a:rPr>
              <a:t>more of the experimental conditions to be compared. Then the heavy </a:t>
            </a:r>
            <a:r>
              <a:rPr lang="en-US" sz="1200" dirty="0">
                <a:cs typeface="Times New Roman" pitchFamily="18" charset="0"/>
              </a:rPr>
              <a:t>labeled </a:t>
            </a:r>
            <a:r>
              <a:rPr lang="en-GB" sz="1200" dirty="0">
                <a:latin typeface="+mj-lt"/>
              </a:rPr>
              <a:t>sample is </a:t>
            </a:r>
            <a:r>
              <a:rPr lang="en-GB" sz="1200" dirty="0" smtClean="0">
                <a:latin typeface="+mj-lt"/>
              </a:rPr>
              <a:t>mixed </a:t>
            </a:r>
            <a:r>
              <a:rPr lang="en-GB" sz="1200" dirty="0">
                <a:latin typeface="+mj-lt"/>
              </a:rPr>
              <a:t>with the un</a:t>
            </a:r>
            <a:r>
              <a:rPr lang="en-US" sz="1200" dirty="0">
                <a:cs typeface="Times New Roman" pitchFamily="18" charset="0"/>
              </a:rPr>
              <a:t>labeled</a:t>
            </a:r>
            <a:r>
              <a:rPr lang="en-GB" sz="1200" dirty="0">
                <a:latin typeface="+mj-lt"/>
              </a:rPr>
              <a:t> (light) sample and the mixture is analyzed by MS. The heavy </a:t>
            </a:r>
            <a:r>
              <a:rPr lang="en-US" sz="1200" dirty="0">
                <a:cs typeface="Times New Roman" pitchFamily="18" charset="0"/>
              </a:rPr>
              <a:t>labeled </a:t>
            </a:r>
            <a:r>
              <a:rPr lang="en-GB" sz="1200" dirty="0">
                <a:latin typeface="+mj-lt"/>
              </a:rPr>
              <a:t>introduces a predictable mass shift compared to the light sample, which can be readily detected by MS.</a:t>
            </a:r>
          </a:p>
          <a:p>
            <a:pPr marL="311150" indent="-171450" algn="l">
              <a:buFont typeface="Arial" pitchFamily="34" charset="0"/>
              <a:buChar char="•"/>
            </a:pPr>
            <a:endParaRPr lang="en-GB" sz="1200" dirty="0">
              <a:latin typeface="+mj-lt"/>
            </a:endParaRPr>
          </a:p>
          <a:p>
            <a:pPr marL="311150" indent="-171450" algn="l">
              <a:buFont typeface="Arial" pitchFamily="34" charset="0"/>
              <a:buChar char="•"/>
            </a:pPr>
            <a:r>
              <a:rPr lang="en-GB" sz="1200" dirty="0" smtClean="0">
                <a:latin typeface="+mj-lt"/>
              </a:rPr>
              <a:t>Because </a:t>
            </a:r>
            <a:r>
              <a:rPr lang="en-GB" sz="1200" dirty="0">
                <a:latin typeface="+mj-lt"/>
              </a:rPr>
              <a:t>the </a:t>
            </a:r>
            <a:r>
              <a:rPr lang="en-US" sz="1200" dirty="0">
                <a:cs typeface="Times New Roman" pitchFamily="18" charset="0"/>
              </a:rPr>
              <a:t>labeled </a:t>
            </a:r>
            <a:r>
              <a:rPr lang="en-GB" sz="1200" dirty="0">
                <a:latin typeface="+mj-lt"/>
              </a:rPr>
              <a:t>and </a:t>
            </a:r>
            <a:r>
              <a:rPr lang="en-GB" sz="1200" dirty="0"/>
              <a:t>un</a:t>
            </a:r>
            <a:r>
              <a:rPr lang="en-US" sz="1200" dirty="0">
                <a:cs typeface="Times New Roman" pitchFamily="18" charset="0"/>
              </a:rPr>
              <a:t>labeled</a:t>
            </a:r>
            <a:r>
              <a:rPr lang="en-GB" sz="1200" dirty="0">
                <a:cs typeface="Times New Roman" pitchFamily="18" charset="0"/>
              </a:rPr>
              <a:t> </a:t>
            </a:r>
            <a:r>
              <a:rPr lang="en-GB" sz="1200" dirty="0">
                <a:latin typeface="+mj-lt"/>
              </a:rPr>
              <a:t>have the same chemical and physical properties, they have the same signal response factor in the mass spectrometer. </a:t>
            </a:r>
            <a:endParaRPr sz="1200" dirty="0"/>
          </a:p>
        </p:txBody>
      </p:sp>
      <p:pic>
        <p:nvPicPr>
          <p:cNvPr id="277" name="Google Shape;277;p45"/>
          <p:cNvPicPr preferRelativeResize="0"/>
          <p:nvPr/>
        </p:nvPicPr>
        <p:blipFill rotWithShape="1">
          <a:blip r:embed="rId3">
            <a:alphaModFix/>
          </a:blip>
          <a:srcRect l="60513" t="15763" r="16584" b="61860"/>
          <a:stretch/>
        </p:blipFill>
        <p:spPr>
          <a:xfrm>
            <a:off x="8321040" y="1786975"/>
            <a:ext cx="822960" cy="1068950"/>
          </a:xfrm>
          <a:prstGeom prst="rect">
            <a:avLst/>
          </a:prstGeom>
          <a:noFill/>
          <a:ln>
            <a:noFill/>
          </a:ln>
        </p:spPr>
      </p:pic>
      <p:pic>
        <p:nvPicPr>
          <p:cNvPr id="278" name="Google Shape;278;p45"/>
          <p:cNvPicPr preferRelativeResize="0"/>
          <p:nvPr/>
        </p:nvPicPr>
        <p:blipFill rotWithShape="1">
          <a:blip r:embed="rId3">
            <a:alphaModFix/>
          </a:blip>
          <a:srcRect l="11567" t="35246" r="65531" b="34727"/>
          <a:stretch/>
        </p:blipFill>
        <p:spPr>
          <a:xfrm>
            <a:off x="0" y="1604263"/>
            <a:ext cx="1094074" cy="1434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b="0" dirty="0"/>
              <a:t>The categories of SILAC</a:t>
            </a:r>
            <a:endParaRPr sz="3200" b="0" dirty="0"/>
          </a:p>
        </p:txBody>
      </p:sp>
      <p:sp>
        <p:nvSpPr>
          <p:cNvPr id="294" name="Google Shape;294;p47"/>
          <p:cNvSpPr txBox="1">
            <a:spLocks noGrp="1"/>
          </p:cNvSpPr>
          <p:nvPr>
            <p:ph type="subTitle" idx="1"/>
          </p:nvPr>
        </p:nvSpPr>
        <p:spPr>
          <a:xfrm>
            <a:off x="0" y="1700678"/>
            <a:ext cx="6443472" cy="2532662"/>
          </a:xfrm>
          <a:prstGeom prst="rect">
            <a:avLst/>
          </a:prstGeom>
        </p:spPr>
        <p:txBody>
          <a:bodyPr spcFirstLastPara="1" wrap="square" lIns="91425" tIns="91425" rIns="91425" bIns="91425" anchor="t" anchorCtr="0">
            <a:noAutofit/>
          </a:bodyPr>
          <a:lstStyle/>
          <a:p>
            <a:pPr marL="342900" indent="-342900" algn="l">
              <a:buFont typeface="+mj-lt"/>
              <a:buAutoNum type="arabicParenR"/>
            </a:pPr>
            <a:r>
              <a:rPr lang="en-GB" dirty="0"/>
              <a:t>Chemical </a:t>
            </a:r>
            <a:r>
              <a:rPr lang="en-US" dirty="0">
                <a:cs typeface="Times New Roman" pitchFamily="18" charset="0"/>
              </a:rPr>
              <a:t>labeling </a:t>
            </a:r>
            <a:r>
              <a:rPr lang="en-GB" dirty="0"/>
              <a:t>such as ICAT(Isotope Coded Affinity Tag), iTRAQ(Isobaric Tags for Relative and Absolute Quantitation), TMT(Tandem Mass Tagging) in which labels are attached to proteins/peptides through chemical derivatization.  </a:t>
            </a:r>
          </a:p>
          <a:p>
            <a:pPr marL="342900" indent="-342900" algn="l">
              <a:buFont typeface="+mj-lt"/>
              <a:buAutoNum type="arabicParenR"/>
            </a:pPr>
            <a:endParaRPr lang="en-GB" dirty="0"/>
          </a:p>
          <a:p>
            <a:pPr marL="342900" indent="-342900" algn="l">
              <a:buFont typeface="+mj-lt"/>
              <a:buAutoNum type="arabicParenR"/>
            </a:pPr>
            <a:r>
              <a:rPr lang="en-GB" dirty="0"/>
              <a:t>Enzymatic </a:t>
            </a:r>
            <a:r>
              <a:rPr lang="en-US" dirty="0">
                <a:cs typeface="Times New Roman" pitchFamily="18" charset="0"/>
              </a:rPr>
              <a:t>labeling </a:t>
            </a:r>
            <a:r>
              <a:rPr lang="en-GB" dirty="0"/>
              <a:t>such as (H</a:t>
            </a:r>
            <a:r>
              <a:rPr lang="en-GB" baseline="-25000" dirty="0"/>
              <a:t>2</a:t>
            </a:r>
            <a:r>
              <a:rPr lang="en-GB" baseline="30000" dirty="0"/>
              <a:t>16</a:t>
            </a:r>
            <a:r>
              <a:rPr lang="en-GB" dirty="0"/>
              <a:t>O/H</a:t>
            </a:r>
            <a:r>
              <a:rPr lang="en-GB" baseline="-25000" dirty="0"/>
              <a:t>2</a:t>
            </a:r>
            <a:r>
              <a:rPr lang="en-GB" baseline="30000" dirty="0"/>
              <a:t>18</a:t>
            </a:r>
            <a:r>
              <a:rPr lang="en-GB" dirty="0"/>
              <a:t>O) in which </a:t>
            </a:r>
            <a:r>
              <a:rPr lang="en-US" dirty="0">
                <a:cs typeface="Times New Roman" pitchFamily="18" charset="0"/>
              </a:rPr>
              <a:t>labeling </a:t>
            </a:r>
            <a:r>
              <a:rPr lang="en-GB" dirty="0"/>
              <a:t>is introduced through enzymatic reaction.</a:t>
            </a:r>
          </a:p>
          <a:p>
            <a:pPr marL="342900" indent="-342900" algn="l">
              <a:buFont typeface="+mj-lt"/>
              <a:buAutoNum type="arabicParenR"/>
            </a:pPr>
            <a:endParaRPr lang="en-GB" dirty="0"/>
          </a:p>
          <a:p>
            <a:pPr marL="342900" indent="-342900" algn="l">
              <a:buFont typeface="+mj-lt"/>
              <a:buAutoNum type="arabicParenR"/>
            </a:pPr>
            <a:r>
              <a:rPr lang="en-GB" dirty="0"/>
              <a:t>Metabolic </a:t>
            </a:r>
            <a:r>
              <a:rPr lang="en-US" dirty="0">
                <a:cs typeface="Times New Roman" pitchFamily="18" charset="0"/>
              </a:rPr>
              <a:t>labeling </a:t>
            </a:r>
            <a:r>
              <a:rPr lang="en-GB" dirty="0"/>
              <a:t>such as SILAC in which </a:t>
            </a:r>
            <a:r>
              <a:rPr lang="en-US" dirty="0">
                <a:cs typeface="Times New Roman" pitchFamily="18" charset="0"/>
              </a:rPr>
              <a:t>labeling </a:t>
            </a:r>
            <a:r>
              <a:rPr lang="en-GB" dirty="0"/>
              <a:t>is incorporated into proteins during in protein synthesis.</a:t>
            </a:r>
          </a:p>
          <a:p>
            <a:pPr algn="l"/>
            <a:endParaRPr lang="en-US" sz="1200" dirty="0"/>
          </a:p>
          <a:p>
            <a:pPr marL="0" lvl="0" indent="0" algn="l" rtl="0">
              <a:spcBef>
                <a:spcPts val="0"/>
              </a:spcBef>
              <a:spcAft>
                <a:spcPts val="1600"/>
              </a:spcAft>
              <a:buNone/>
            </a:pPr>
            <a:endParaRPr sz="1200" dirty="0"/>
          </a:p>
        </p:txBody>
      </p:sp>
      <p:pic>
        <p:nvPicPr>
          <p:cNvPr id="5" name="Picture 3">
            <a:extLst>
              <a:ext uri="{FF2B5EF4-FFF2-40B4-BE49-F238E27FC236}">
                <a16:creationId xmlns:a16="http://schemas.microsoft.com/office/drawing/2014/main" xmlns="" id="{FDE2AD50-83ED-4281-878F-2E8A0D922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472" y="1709045"/>
            <a:ext cx="2474976" cy="253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323;p49">
            <a:extLst>
              <a:ext uri="{FF2B5EF4-FFF2-40B4-BE49-F238E27FC236}">
                <a16:creationId xmlns:a16="http://schemas.microsoft.com/office/drawing/2014/main" xmlns="" id="{31C9117E-7ADB-4DF4-89FA-DDBC4BDD99C9}"/>
              </a:ext>
            </a:extLst>
          </p:cNvPr>
          <p:cNvSpPr/>
          <p:nvPr/>
        </p:nvSpPr>
        <p:spPr>
          <a:xfrm>
            <a:off x="2335696" y="480125"/>
            <a:ext cx="4492487" cy="502500"/>
          </a:xfrm>
          <a:prstGeom prst="roundRect">
            <a:avLst>
              <a:gd name="adj" fmla="val 50000"/>
            </a:avLst>
          </a:prstGeom>
          <a:noFill/>
          <a:ln w="19050" cap="flat" cmpd="sng">
            <a:solidFill>
              <a:srgbClr val="DAD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subTitle" idx="1"/>
          </p:nvPr>
        </p:nvSpPr>
        <p:spPr>
          <a:xfrm>
            <a:off x="0" y="686788"/>
            <a:ext cx="6736080" cy="4456711"/>
          </a:xfrm>
          <a:prstGeom prst="rect">
            <a:avLst/>
          </a:prstGeom>
        </p:spPr>
        <p:txBody>
          <a:bodyPr spcFirstLastPara="1" wrap="square" lIns="91425" tIns="91425" rIns="91425" bIns="91425" anchor="ctr" anchorCtr="0">
            <a:noAutofit/>
          </a:bodyPr>
          <a:lstStyle/>
          <a:p>
            <a:pPr marL="482600" indent="-342900" algn="l">
              <a:buFont typeface="+mj-lt"/>
              <a:buAutoNum type="arabicPeriod"/>
            </a:pPr>
            <a:r>
              <a:rPr lang="en-GB" sz="1200" dirty="0"/>
              <a:t>In this figure, cells are differentially </a:t>
            </a:r>
            <a:r>
              <a:rPr lang="en-US" sz="1200" dirty="0">
                <a:cs typeface="Times New Roman" pitchFamily="18" charset="0"/>
              </a:rPr>
              <a:t>labeled </a:t>
            </a:r>
            <a:r>
              <a:rPr lang="en-GB" sz="1200" dirty="0"/>
              <a:t>in medium with normal arginine or medium with heavy arginine. </a:t>
            </a:r>
            <a:endParaRPr lang="en-GB" sz="1200" dirty="0" smtClean="0"/>
          </a:p>
          <a:p>
            <a:pPr marL="368300" indent="-228600" algn="l">
              <a:buFont typeface="+mj-lt"/>
              <a:buAutoNum type="arabicPeriod"/>
            </a:pPr>
            <a:endParaRPr lang="en-GB" sz="1200" dirty="0" smtClean="0"/>
          </a:p>
          <a:p>
            <a:pPr marL="482600" indent="-342900" algn="l">
              <a:buFont typeface="+mj-lt"/>
              <a:buAutoNum type="arabicPeriod"/>
            </a:pPr>
            <a:r>
              <a:rPr lang="en-GB" sz="1200" dirty="0" smtClean="0"/>
              <a:t>Cells </a:t>
            </a:r>
            <a:r>
              <a:rPr lang="en-GB" sz="1200" dirty="0" smtClean="0"/>
              <a:t>need to be maintained in SILAC </a:t>
            </a:r>
            <a:r>
              <a:rPr lang="en-GB" sz="1200" dirty="0"/>
              <a:t>media </a:t>
            </a:r>
            <a:r>
              <a:rPr lang="en-GB" sz="1200" dirty="0" smtClean="0"/>
              <a:t>for </a:t>
            </a:r>
            <a:r>
              <a:rPr lang="en-GB" sz="1200" dirty="0"/>
              <a:t>at least five cell </a:t>
            </a:r>
            <a:r>
              <a:rPr lang="en-GB" sz="1200" dirty="0" smtClean="0"/>
              <a:t>divisions </a:t>
            </a:r>
            <a:r>
              <a:rPr lang="en-GB" sz="1200" dirty="0"/>
              <a:t>to ensure virtually complete </a:t>
            </a:r>
            <a:r>
              <a:rPr lang="en-US" sz="1200" dirty="0">
                <a:cs typeface="Times New Roman" pitchFamily="18" charset="0"/>
              </a:rPr>
              <a:t>labeled </a:t>
            </a:r>
            <a:r>
              <a:rPr lang="en-GB" sz="1200" dirty="0"/>
              <a:t>of </a:t>
            </a:r>
            <a:r>
              <a:rPr lang="en-GB" sz="1200" dirty="0" smtClean="0"/>
              <a:t>proteins.</a:t>
            </a:r>
          </a:p>
          <a:p>
            <a:pPr marL="368300" indent="-228600" algn="l">
              <a:buFont typeface="+mj-lt"/>
              <a:buAutoNum type="arabicPeriod"/>
            </a:pPr>
            <a:endParaRPr lang="en-GB" sz="1200" dirty="0" smtClean="0"/>
          </a:p>
          <a:p>
            <a:pPr marL="482600" indent="-342900" algn="l">
              <a:buFont typeface="+mj-lt"/>
              <a:buAutoNum type="arabicPeriod"/>
            </a:pPr>
            <a:r>
              <a:rPr lang="en-GB" sz="1200" dirty="0"/>
              <a:t>Then the two cell populations are combined, digested with trypsin and analyzed by LC-MS/MS. </a:t>
            </a:r>
            <a:r>
              <a:rPr lang="en-GB" sz="1200" dirty="0" smtClean="0"/>
              <a:t> </a:t>
            </a:r>
          </a:p>
          <a:p>
            <a:pPr marL="368300" indent="-228600" algn="l">
              <a:buFont typeface="+mj-lt"/>
              <a:buAutoNum type="arabicPeriod"/>
            </a:pPr>
            <a:endParaRPr lang="en-GB" sz="1200" dirty="0" smtClean="0"/>
          </a:p>
          <a:p>
            <a:pPr marL="482600" indent="-342900" algn="l">
              <a:buFont typeface="+mj-lt"/>
              <a:buAutoNum type="arabicPeriod"/>
            </a:pPr>
            <a:r>
              <a:rPr lang="en-GB" sz="1200" dirty="0"/>
              <a:t>The trypsin divides</a:t>
            </a:r>
            <a:r>
              <a:rPr lang="ar-EG" sz="1200" dirty="0"/>
              <a:t> </a:t>
            </a:r>
            <a:r>
              <a:rPr lang="en-GB" sz="1200" dirty="0"/>
              <a:t>carboxy-terminal to lysine and arginine residues, double </a:t>
            </a:r>
            <a:r>
              <a:rPr lang="en-US" sz="1200" dirty="0">
                <a:cs typeface="Times New Roman" pitchFamily="18" charset="0"/>
              </a:rPr>
              <a:t>labeled </a:t>
            </a:r>
            <a:r>
              <a:rPr lang="en-GB" sz="1200" dirty="0"/>
              <a:t>with lysine and arginine ensures that every trypsin peptide (except C-terminal peptides) contains a heavy amino </a:t>
            </a:r>
            <a:r>
              <a:rPr lang="en-GB" sz="1200" dirty="0" smtClean="0"/>
              <a:t>acid </a:t>
            </a:r>
            <a:r>
              <a:rPr lang="en-GB" sz="1200" dirty="0"/>
              <a:t>and can be used for protein quantitation</a:t>
            </a:r>
            <a:r>
              <a:rPr lang="en-GB" sz="1200" dirty="0" smtClean="0"/>
              <a:t>.</a:t>
            </a:r>
            <a:endParaRPr lang="en-GB" sz="1200" dirty="0" smtClean="0"/>
          </a:p>
          <a:p>
            <a:pPr marL="368300" indent="-228600" algn="l">
              <a:buFont typeface="+mj-lt"/>
              <a:buAutoNum type="arabicPeriod"/>
            </a:pPr>
            <a:endParaRPr lang="en-GB" sz="1200" dirty="0" smtClean="0"/>
          </a:p>
          <a:p>
            <a:pPr marL="482600" indent="-342900" algn="l">
              <a:buFont typeface="+mj-lt"/>
              <a:buAutoNum type="arabicPeriod"/>
            </a:pPr>
            <a:r>
              <a:rPr lang="en-GB" sz="1200" dirty="0"/>
              <a:t>Finally, </a:t>
            </a:r>
            <a:r>
              <a:rPr lang="en-GB" sz="1200" dirty="0" smtClean="0"/>
              <a:t>The </a:t>
            </a:r>
            <a:r>
              <a:rPr lang="en-GB" sz="1200" dirty="0"/>
              <a:t>trypsin </a:t>
            </a:r>
            <a:r>
              <a:rPr lang="en-GB" sz="1200" dirty="0" smtClean="0"/>
              <a:t>deviation creates </a:t>
            </a:r>
            <a:r>
              <a:rPr lang="en-GB" sz="1200" dirty="0"/>
              <a:t>pairs of peptides differing by 6 Da due to the molecular weight difference between </a:t>
            </a:r>
            <a:r>
              <a:rPr lang="en-GB" sz="1200" baseline="30000" dirty="0"/>
              <a:t>12</a:t>
            </a:r>
            <a:r>
              <a:rPr lang="en-GB" sz="1200" dirty="0"/>
              <a:t>C</a:t>
            </a:r>
            <a:r>
              <a:rPr lang="en-GB" sz="1200" baseline="-25000" dirty="0"/>
              <a:t>6</a:t>
            </a:r>
            <a:r>
              <a:rPr lang="en-GB" sz="1200" dirty="0"/>
              <a:t>-arginine and </a:t>
            </a:r>
            <a:r>
              <a:rPr lang="en-GB" sz="1200" baseline="30000" dirty="0"/>
              <a:t>13</a:t>
            </a:r>
            <a:r>
              <a:rPr lang="en-GB" sz="1200" dirty="0"/>
              <a:t>C</a:t>
            </a:r>
            <a:r>
              <a:rPr lang="en-GB" sz="1200" baseline="-25000" dirty="0"/>
              <a:t>6</a:t>
            </a:r>
            <a:r>
              <a:rPr lang="en-GB" sz="1200" dirty="0"/>
              <a:t>-arginine</a:t>
            </a:r>
          </a:p>
          <a:p>
            <a:pPr marL="368300" indent="-228600" algn="l">
              <a:buFont typeface="+mj-lt"/>
              <a:buAutoNum type="arabicPeriod"/>
            </a:pPr>
            <a:endParaRPr lang="en-GB" sz="1200" dirty="0"/>
          </a:p>
          <a:p>
            <a:pPr marL="482600" indent="-342900" algn="l">
              <a:buFont typeface="+mj-lt"/>
              <a:buAutoNum type="arabicPeriod"/>
            </a:pPr>
            <a:endParaRPr lang="en-GB" sz="1200" dirty="0"/>
          </a:p>
          <a:p>
            <a:pPr algn="l">
              <a:buFont typeface="+mj-lt"/>
              <a:buAutoNum type="arabicPeriod"/>
            </a:pPr>
            <a:endParaRPr lang="en-US" sz="1200" dirty="0"/>
          </a:p>
        </p:txBody>
      </p:sp>
      <p:sp>
        <p:nvSpPr>
          <p:cNvPr id="301" name="Google Shape;301;p48"/>
          <p:cNvSpPr txBox="1">
            <a:spLocks noGrp="1"/>
          </p:cNvSpPr>
          <p:nvPr>
            <p:ph type="title"/>
          </p:nvPr>
        </p:nvSpPr>
        <p:spPr>
          <a:xfrm>
            <a:off x="2599350" y="430324"/>
            <a:ext cx="3945300" cy="3566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200" b="0" dirty="0"/>
              <a:t>SILAC experiment</a:t>
            </a:r>
            <a:endParaRPr sz="3200" b="0" dirty="0"/>
          </a:p>
        </p:txBody>
      </p:sp>
      <p:pic>
        <p:nvPicPr>
          <p:cNvPr id="9" name="Picture 2">
            <a:extLst>
              <a:ext uri="{FF2B5EF4-FFF2-40B4-BE49-F238E27FC236}">
                <a16:creationId xmlns:a16="http://schemas.microsoft.com/office/drawing/2014/main" xmlns="" id="{8775577E-8118-4476-B965-80A532E90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832" y="1414272"/>
            <a:ext cx="2218944" cy="242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Google Shape;323;p49">
            <a:extLst>
              <a:ext uri="{FF2B5EF4-FFF2-40B4-BE49-F238E27FC236}">
                <a16:creationId xmlns:a16="http://schemas.microsoft.com/office/drawing/2014/main" xmlns="" id="{4FBF64AB-EC4B-4D15-9FE2-1501F015B83B}"/>
              </a:ext>
            </a:extLst>
          </p:cNvPr>
          <p:cNvSpPr/>
          <p:nvPr/>
        </p:nvSpPr>
        <p:spPr>
          <a:xfrm>
            <a:off x="2663146" y="382117"/>
            <a:ext cx="3822717" cy="502500"/>
          </a:xfrm>
          <a:prstGeom prst="roundRect">
            <a:avLst>
              <a:gd name="adj" fmla="val 50000"/>
            </a:avLst>
          </a:prstGeom>
          <a:noFill/>
          <a:ln w="19050" cap="flat" cmpd="sng">
            <a:solidFill>
              <a:srgbClr val="DAD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598814" y="315323"/>
            <a:ext cx="7704000" cy="572700"/>
          </a:xfrm>
          <a:prstGeom prst="rect">
            <a:avLst/>
          </a:prstGeom>
        </p:spPr>
        <p:txBody>
          <a:bodyPr spcFirstLastPara="1" wrap="square" lIns="91425" tIns="91425" rIns="91425" bIns="91425" anchor="ctr" anchorCtr="0">
            <a:noAutofit/>
          </a:bodyPr>
          <a:lstStyle/>
          <a:p>
            <a:r>
              <a:rPr lang="en-US" dirty="0">
                <a:solidFill>
                  <a:srgbClr val="333333"/>
                </a:solidFill>
                <a:latin typeface="Source Sans Pro" panose="020B0503030403020204" pitchFamily="34" charset="0"/>
              </a:rPr>
              <a:t> </a:t>
            </a:r>
            <a:r>
              <a:rPr lang="en-US" sz="3200" b="0" dirty="0">
                <a:solidFill>
                  <a:schemeClr val="tx1"/>
                </a:solidFill>
                <a:latin typeface="Georgia" panose="02040502050405020303" pitchFamily="18" charset="0"/>
              </a:rPr>
              <a:t>Applications and Examples of SILAC</a:t>
            </a:r>
            <a:endParaRPr lang="en-GB" sz="3200" b="0" dirty="0">
              <a:solidFill>
                <a:schemeClr val="tx1"/>
              </a:solidFill>
            </a:endParaRPr>
          </a:p>
        </p:txBody>
      </p:sp>
      <p:sp>
        <p:nvSpPr>
          <p:cNvPr id="315" name="Google Shape;315;p49"/>
          <p:cNvSpPr txBox="1">
            <a:spLocks noGrp="1"/>
          </p:cNvSpPr>
          <p:nvPr>
            <p:ph type="subTitle" idx="4"/>
          </p:nvPr>
        </p:nvSpPr>
        <p:spPr>
          <a:xfrm>
            <a:off x="484743" y="993943"/>
            <a:ext cx="7315200" cy="3896876"/>
          </a:xfrm>
          <a:prstGeom prst="rect">
            <a:avLst/>
          </a:prstGeom>
        </p:spPr>
        <p:txBody>
          <a:bodyPr spcFirstLastPara="1" wrap="square" lIns="91425" tIns="91425" rIns="91425" bIns="91425" anchor="t" anchorCtr="0">
            <a:noAutofit/>
          </a:bodyPr>
          <a:lstStyle/>
          <a:p>
            <a:pPr algn="l"/>
            <a:r>
              <a:rPr lang="en-US" sz="1600" dirty="0">
                <a:solidFill>
                  <a:schemeClr val="tx1"/>
                </a:solidFill>
                <a:latin typeface="Open Sans" panose="020B0606030504020204" pitchFamily="34" charset="0"/>
              </a:rPr>
              <a:t>1 - </a:t>
            </a:r>
            <a:r>
              <a:rPr lang="en-US" sz="2000" dirty="0"/>
              <a:t>SILAC to generate analytical reagents:</a:t>
            </a:r>
          </a:p>
          <a:p>
            <a:pPr algn="l"/>
            <a:endParaRPr lang="en-US" sz="1600" dirty="0"/>
          </a:p>
        </p:txBody>
      </p:sp>
      <p:sp>
        <p:nvSpPr>
          <p:cNvPr id="323" name="Google Shape;323;p49"/>
          <p:cNvSpPr/>
          <p:nvPr/>
        </p:nvSpPr>
        <p:spPr>
          <a:xfrm>
            <a:off x="1017143" y="382835"/>
            <a:ext cx="6945330" cy="502500"/>
          </a:xfrm>
          <a:prstGeom prst="roundRect">
            <a:avLst>
              <a:gd name="adj" fmla="val 50000"/>
            </a:avLst>
          </a:prstGeom>
          <a:noFill/>
          <a:ln w="19050" cap="flat" cmpd="sng">
            <a:solidFill>
              <a:srgbClr val="DAD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306;p48">
            <a:extLst>
              <a:ext uri="{FF2B5EF4-FFF2-40B4-BE49-F238E27FC236}">
                <a16:creationId xmlns:a16="http://schemas.microsoft.com/office/drawing/2014/main" xmlns="" id="{9BDAE779-85E4-4698-B4E1-43E4B00F839B}"/>
              </a:ext>
            </a:extLst>
          </p:cNvPr>
          <p:cNvPicPr preferRelativeResize="0"/>
          <p:nvPr/>
        </p:nvPicPr>
        <p:blipFill rotWithShape="1">
          <a:blip r:embed="rId3">
            <a:alphaModFix/>
          </a:blip>
          <a:srcRect l="25639" r="25644" b="13688"/>
          <a:stretch/>
        </p:blipFill>
        <p:spPr>
          <a:xfrm>
            <a:off x="7435088" y="2075380"/>
            <a:ext cx="1344057" cy="3068120"/>
          </a:xfrm>
          <a:prstGeom prst="rect">
            <a:avLst/>
          </a:prstGeom>
          <a:noFill/>
          <a:ln>
            <a:noFill/>
          </a:ln>
        </p:spPr>
      </p:pic>
      <p:pic>
        <p:nvPicPr>
          <p:cNvPr id="3" name="Picture 2">
            <a:extLst>
              <a:ext uri="{FF2B5EF4-FFF2-40B4-BE49-F238E27FC236}">
                <a16:creationId xmlns:a16="http://schemas.microsoft.com/office/drawing/2014/main" xmlns="" id="{C641F67F-3EC2-4B2F-9316-8F21E13E5BA9}"/>
              </a:ext>
            </a:extLst>
          </p:cNvPr>
          <p:cNvPicPr>
            <a:picLocks noChangeAspect="1"/>
          </p:cNvPicPr>
          <p:nvPr/>
        </p:nvPicPr>
        <p:blipFill>
          <a:blip r:embed="rId4"/>
          <a:stretch>
            <a:fillRect/>
          </a:stretch>
        </p:blipFill>
        <p:spPr>
          <a:xfrm>
            <a:off x="883579" y="1518524"/>
            <a:ext cx="4048017" cy="1882222"/>
          </a:xfrm>
          <a:prstGeom prst="rect">
            <a:avLst/>
          </a:prstGeom>
        </p:spPr>
      </p:pic>
      <p:sp>
        <p:nvSpPr>
          <p:cNvPr id="9" name="TextBox 8">
            <a:extLst>
              <a:ext uri="{FF2B5EF4-FFF2-40B4-BE49-F238E27FC236}">
                <a16:creationId xmlns:a16="http://schemas.microsoft.com/office/drawing/2014/main" xmlns="" id="{65DDB263-84B2-431A-B0A0-92D13863FC0D}"/>
              </a:ext>
            </a:extLst>
          </p:cNvPr>
          <p:cNvSpPr txBox="1"/>
          <p:nvPr/>
        </p:nvSpPr>
        <p:spPr>
          <a:xfrm>
            <a:off x="791918" y="3550904"/>
            <a:ext cx="5663968" cy="1277273"/>
          </a:xfrm>
          <a:prstGeom prst="rect">
            <a:avLst/>
          </a:prstGeom>
          <a:noFill/>
        </p:spPr>
        <p:txBody>
          <a:bodyPr wrap="square">
            <a:spAutoFit/>
          </a:bodyPr>
          <a:lstStyle/>
          <a:p>
            <a:r>
              <a:rPr lang="en-US" sz="1100" dirty="0"/>
              <a:t>Fig. Proteomes of stable isotope labeled peptides can be generated by whole organism labeling (SILAC mouse [24] shown on the left) or a super-SILAC approteomes suitable for quantifying the target tissue (dashed box), spiking in the SILAC proteome standard allows the typical SILAC quantitative workflow and proteomic profilingproach [46–48]. By selecting matched proteomes suitable for quantifying the target tissue (dashed box), spiking in the SILAC proteome standard allows the typical SILAC quantitative workflow and proteomic profiling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0"/>
          <p:cNvSpPr txBox="1">
            <a:spLocks noGrp="1"/>
          </p:cNvSpPr>
          <p:nvPr>
            <p:ph type="title"/>
          </p:nvPr>
        </p:nvSpPr>
        <p:spPr>
          <a:xfrm>
            <a:off x="673800" y="262910"/>
            <a:ext cx="3898200" cy="57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91BA4F"/>
              </a:buClr>
              <a:buFont typeface="Arial"/>
              <a:buNone/>
            </a:pPr>
            <a:r>
              <a:rPr lang="en-US" sz="2000" b="0" i="0" dirty="0">
                <a:solidFill>
                  <a:schemeClr val="tx1"/>
                </a:solidFill>
                <a:effectLst/>
                <a:latin typeface="Source Sans Pro" panose="020B0503030403020204" pitchFamily="34" charset="0"/>
              </a:rPr>
              <a:t>2 </a:t>
            </a:r>
            <a:r>
              <a:rPr lang="en-US" sz="2000" i="0" dirty="0">
                <a:solidFill>
                  <a:schemeClr val="tx1"/>
                </a:solidFill>
                <a:effectLst/>
                <a:latin typeface="Source Sans Pro" panose="020B0503030403020204" pitchFamily="34" charset="0"/>
              </a:rPr>
              <a:t>-</a:t>
            </a:r>
            <a:r>
              <a:rPr lang="en-US" sz="2000" b="0" i="0" dirty="0">
                <a:solidFill>
                  <a:schemeClr val="tx1"/>
                </a:solidFill>
                <a:effectLst/>
                <a:latin typeface="Source Sans Pro" panose="020B0503030403020204" pitchFamily="34" charset="0"/>
              </a:rPr>
              <a:t> </a:t>
            </a:r>
            <a:r>
              <a:rPr lang="en-US" sz="2000" dirty="0"/>
              <a:t>SILAC to study protein turnover</a:t>
            </a:r>
            <a:endParaRPr sz="2000" dirty="0">
              <a:solidFill>
                <a:schemeClr val="tx1"/>
              </a:solidFill>
            </a:endParaRPr>
          </a:p>
        </p:txBody>
      </p:sp>
      <p:grpSp>
        <p:nvGrpSpPr>
          <p:cNvPr id="13" name="Google Shape;316;p49">
            <a:extLst>
              <a:ext uri="{FF2B5EF4-FFF2-40B4-BE49-F238E27FC236}">
                <a16:creationId xmlns:a16="http://schemas.microsoft.com/office/drawing/2014/main" xmlns="" id="{BFD12DE8-C7D8-4E01-A06F-030435B52AF5}"/>
              </a:ext>
            </a:extLst>
          </p:cNvPr>
          <p:cNvGrpSpPr/>
          <p:nvPr/>
        </p:nvGrpSpPr>
        <p:grpSpPr>
          <a:xfrm>
            <a:off x="6590358" y="567077"/>
            <a:ext cx="584114" cy="572707"/>
            <a:chOff x="-22863675" y="3131775"/>
            <a:chExt cx="299300" cy="293425"/>
          </a:xfrm>
        </p:grpSpPr>
        <p:sp>
          <p:nvSpPr>
            <p:cNvPr id="14" name="Google Shape;317;p49">
              <a:extLst>
                <a:ext uri="{FF2B5EF4-FFF2-40B4-BE49-F238E27FC236}">
                  <a16:creationId xmlns:a16="http://schemas.microsoft.com/office/drawing/2014/main" xmlns="" id="{454AE90B-8890-4DC5-9707-27547A250451}"/>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8;p49">
              <a:extLst>
                <a:ext uri="{FF2B5EF4-FFF2-40B4-BE49-F238E27FC236}">
                  <a16:creationId xmlns:a16="http://schemas.microsoft.com/office/drawing/2014/main" xmlns="" id="{376CCDA1-A33D-4AFA-8392-4D185D6A8DD7}"/>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9;p49">
              <a:extLst>
                <a:ext uri="{FF2B5EF4-FFF2-40B4-BE49-F238E27FC236}">
                  <a16:creationId xmlns:a16="http://schemas.microsoft.com/office/drawing/2014/main" xmlns="" id="{97184DFB-37A7-4766-A4C5-30311A8F6C1B}"/>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320;p49">
            <a:extLst>
              <a:ext uri="{FF2B5EF4-FFF2-40B4-BE49-F238E27FC236}">
                <a16:creationId xmlns:a16="http://schemas.microsoft.com/office/drawing/2014/main" xmlns="" id="{3E23CB19-14CE-4FBE-8B39-081AB900C682}"/>
              </a:ext>
            </a:extLst>
          </p:cNvPr>
          <p:cNvGrpSpPr/>
          <p:nvPr/>
        </p:nvGrpSpPr>
        <p:grpSpPr>
          <a:xfrm>
            <a:off x="8406670" y="1682572"/>
            <a:ext cx="560444" cy="572714"/>
            <a:chOff x="-24353875" y="3147725"/>
            <a:chExt cx="289875" cy="296175"/>
          </a:xfrm>
        </p:grpSpPr>
        <p:sp>
          <p:nvSpPr>
            <p:cNvPr id="18" name="Google Shape;321;p49">
              <a:extLst>
                <a:ext uri="{FF2B5EF4-FFF2-40B4-BE49-F238E27FC236}">
                  <a16:creationId xmlns:a16="http://schemas.microsoft.com/office/drawing/2014/main" xmlns="" id="{399F99F0-EA98-4D2A-B849-2E7BF7A6139E}"/>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2;p49">
              <a:extLst>
                <a:ext uri="{FF2B5EF4-FFF2-40B4-BE49-F238E27FC236}">
                  <a16:creationId xmlns:a16="http://schemas.microsoft.com/office/drawing/2014/main" xmlns="" id="{9F464747-0F12-47EF-9850-A100A8442E32}"/>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20;p49">
            <a:extLst>
              <a:ext uri="{FF2B5EF4-FFF2-40B4-BE49-F238E27FC236}">
                <a16:creationId xmlns:a16="http://schemas.microsoft.com/office/drawing/2014/main" xmlns="" id="{CCE1E068-23AE-41D7-BF35-368971138E2E}"/>
              </a:ext>
            </a:extLst>
          </p:cNvPr>
          <p:cNvGrpSpPr/>
          <p:nvPr/>
        </p:nvGrpSpPr>
        <p:grpSpPr>
          <a:xfrm>
            <a:off x="6551451" y="2577200"/>
            <a:ext cx="560444" cy="572714"/>
            <a:chOff x="-24353875" y="3147725"/>
            <a:chExt cx="289875" cy="296175"/>
          </a:xfrm>
        </p:grpSpPr>
        <p:sp>
          <p:nvSpPr>
            <p:cNvPr id="21" name="Google Shape;321;p49">
              <a:extLst>
                <a:ext uri="{FF2B5EF4-FFF2-40B4-BE49-F238E27FC236}">
                  <a16:creationId xmlns:a16="http://schemas.microsoft.com/office/drawing/2014/main" xmlns="" id="{83071B02-E13F-426F-8CDE-80DFD5C97F36}"/>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p49">
              <a:extLst>
                <a:ext uri="{FF2B5EF4-FFF2-40B4-BE49-F238E27FC236}">
                  <a16:creationId xmlns:a16="http://schemas.microsoft.com/office/drawing/2014/main" xmlns="" id="{55432B34-3004-42B5-BC3A-704E21C90AB6}"/>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316;p49">
            <a:extLst>
              <a:ext uri="{FF2B5EF4-FFF2-40B4-BE49-F238E27FC236}">
                <a16:creationId xmlns:a16="http://schemas.microsoft.com/office/drawing/2014/main" xmlns="" id="{4B2D08A6-4201-4D4E-AA16-8EBDD161D389}"/>
              </a:ext>
            </a:extLst>
          </p:cNvPr>
          <p:cNvGrpSpPr/>
          <p:nvPr/>
        </p:nvGrpSpPr>
        <p:grpSpPr>
          <a:xfrm>
            <a:off x="8180475" y="3974069"/>
            <a:ext cx="584114" cy="572707"/>
            <a:chOff x="-22863675" y="3131775"/>
            <a:chExt cx="299300" cy="293425"/>
          </a:xfrm>
        </p:grpSpPr>
        <p:sp>
          <p:nvSpPr>
            <p:cNvPr id="24" name="Google Shape;317;p49">
              <a:extLst>
                <a:ext uri="{FF2B5EF4-FFF2-40B4-BE49-F238E27FC236}">
                  <a16:creationId xmlns:a16="http://schemas.microsoft.com/office/drawing/2014/main" xmlns="" id="{B0A34FB5-9105-4039-AC15-B23A7B3026BB}"/>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8;p49">
              <a:extLst>
                <a:ext uri="{FF2B5EF4-FFF2-40B4-BE49-F238E27FC236}">
                  <a16:creationId xmlns:a16="http://schemas.microsoft.com/office/drawing/2014/main" xmlns="" id="{90C47EED-1284-4C94-89DB-274035768E3B}"/>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9;p49">
              <a:extLst>
                <a:ext uri="{FF2B5EF4-FFF2-40B4-BE49-F238E27FC236}">
                  <a16:creationId xmlns:a16="http://schemas.microsoft.com/office/drawing/2014/main" xmlns="" id="{C9D453E2-7CEF-41FD-9920-76937BAEC542}"/>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xmlns="" id="{29E17971-B070-4829-9D71-B6E5574C2856}"/>
              </a:ext>
            </a:extLst>
          </p:cNvPr>
          <p:cNvPicPr>
            <a:picLocks noChangeAspect="1"/>
          </p:cNvPicPr>
          <p:nvPr/>
        </p:nvPicPr>
        <p:blipFill>
          <a:blip r:embed="rId3"/>
          <a:stretch>
            <a:fillRect/>
          </a:stretch>
        </p:blipFill>
        <p:spPr>
          <a:xfrm>
            <a:off x="940076" y="955656"/>
            <a:ext cx="3467537" cy="2163653"/>
          </a:xfrm>
          <a:prstGeom prst="rect">
            <a:avLst/>
          </a:prstGeom>
        </p:spPr>
      </p:pic>
      <p:sp>
        <p:nvSpPr>
          <p:cNvPr id="28" name="TextBox 27">
            <a:extLst>
              <a:ext uri="{FF2B5EF4-FFF2-40B4-BE49-F238E27FC236}">
                <a16:creationId xmlns:a16="http://schemas.microsoft.com/office/drawing/2014/main" xmlns="" id="{444C2999-5656-48A1-91F4-E3A6CB6C7CBF}"/>
              </a:ext>
            </a:extLst>
          </p:cNvPr>
          <p:cNvSpPr txBox="1"/>
          <p:nvPr/>
        </p:nvSpPr>
        <p:spPr>
          <a:xfrm>
            <a:off x="839021" y="3306315"/>
            <a:ext cx="5712430" cy="954107"/>
          </a:xfrm>
          <a:prstGeom prst="rect">
            <a:avLst/>
          </a:prstGeom>
          <a:noFill/>
        </p:spPr>
        <p:txBody>
          <a:bodyPr wrap="square">
            <a:spAutoFit/>
          </a:bodyPr>
          <a:lstStyle/>
          <a:p>
            <a:r>
              <a:rPr lang="en-US" dirty="0"/>
              <a:t>In fig .</a:t>
            </a:r>
            <a:r>
              <a:rPr lang="ar-EG" dirty="0"/>
              <a:t>Pulse-chase or 'dynamic SILAC' approach as described by the Beynon [69] and Mann [73] groups. Cells are grown in one SILAC state but then switched to another. Proteins' incorporation rates at each time point are collated over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1"/>
          <p:cNvSpPr txBox="1">
            <a:spLocks noGrp="1"/>
          </p:cNvSpPr>
          <p:nvPr>
            <p:ph type="title"/>
          </p:nvPr>
        </p:nvSpPr>
        <p:spPr>
          <a:xfrm>
            <a:off x="891450" y="424649"/>
            <a:ext cx="7361100" cy="502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3200" b="0" dirty="0"/>
              <a:t>The future of quantitative MS</a:t>
            </a:r>
            <a:endParaRPr sz="3200" b="0" dirty="0"/>
          </a:p>
        </p:txBody>
      </p:sp>
      <p:grpSp>
        <p:nvGrpSpPr>
          <p:cNvPr id="3" name="Google Shape;316;p49">
            <a:extLst>
              <a:ext uri="{FF2B5EF4-FFF2-40B4-BE49-F238E27FC236}">
                <a16:creationId xmlns:a16="http://schemas.microsoft.com/office/drawing/2014/main" xmlns="" id="{31C1FBAB-D5D1-4D56-BBCB-3FFC871366BF}"/>
              </a:ext>
            </a:extLst>
          </p:cNvPr>
          <p:cNvGrpSpPr/>
          <p:nvPr/>
        </p:nvGrpSpPr>
        <p:grpSpPr>
          <a:xfrm rot="20227033">
            <a:off x="7862540" y="4161299"/>
            <a:ext cx="101483" cy="238315"/>
            <a:chOff x="-22740025" y="3217825"/>
            <a:chExt cx="52000" cy="122100"/>
          </a:xfrm>
        </p:grpSpPr>
        <p:sp>
          <p:nvSpPr>
            <p:cNvPr id="5" name="Google Shape;318;p49">
              <a:extLst>
                <a:ext uri="{FF2B5EF4-FFF2-40B4-BE49-F238E27FC236}">
                  <a16:creationId xmlns:a16="http://schemas.microsoft.com/office/drawing/2014/main" xmlns="" id="{8C48180D-415C-4F42-BC49-46011984E16C}"/>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19;p49">
              <a:extLst>
                <a:ext uri="{FF2B5EF4-FFF2-40B4-BE49-F238E27FC236}">
                  <a16:creationId xmlns:a16="http://schemas.microsoft.com/office/drawing/2014/main" xmlns="" id="{AE56C258-0279-48DD-9BAB-638FB9BF6E0A}"/>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23;p49">
            <a:extLst>
              <a:ext uri="{FF2B5EF4-FFF2-40B4-BE49-F238E27FC236}">
                <a16:creationId xmlns:a16="http://schemas.microsoft.com/office/drawing/2014/main" xmlns="" id="{D4DEFA55-AEB1-488D-8914-53C38FE4AB5F}"/>
              </a:ext>
            </a:extLst>
          </p:cNvPr>
          <p:cNvSpPr/>
          <p:nvPr/>
        </p:nvSpPr>
        <p:spPr>
          <a:xfrm>
            <a:off x="1947720" y="424649"/>
            <a:ext cx="5311480" cy="502500"/>
          </a:xfrm>
          <a:prstGeom prst="roundRect">
            <a:avLst>
              <a:gd name="adj" fmla="val 50000"/>
            </a:avLst>
          </a:prstGeom>
          <a:noFill/>
          <a:ln w="19050" cap="flat" cmpd="sng">
            <a:solidFill>
              <a:srgbClr val="DAD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xmlns="" id="{50B6BD4D-39C9-4B0E-B181-1957C7C90D6F}"/>
              </a:ext>
            </a:extLst>
          </p:cNvPr>
          <p:cNvSpPr txBox="1"/>
          <p:nvPr/>
        </p:nvSpPr>
        <p:spPr>
          <a:xfrm>
            <a:off x="1649014" y="1293703"/>
            <a:ext cx="6368492" cy="2677656"/>
          </a:xfrm>
          <a:prstGeom prst="rect">
            <a:avLst/>
          </a:prstGeom>
          <a:noFill/>
        </p:spPr>
        <p:txBody>
          <a:bodyPr wrap="square">
            <a:spAutoFit/>
          </a:bodyPr>
          <a:lstStyle/>
          <a:p>
            <a:r>
              <a:rPr lang="en-US" dirty="0">
                <a:solidFill>
                  <a:schemeClr val="tx1"/>
                </a:solidFill>
              </a:rPr>
              <a:t>As LC-MS platforms continue to improve in sensitivity and throughput, instrument vendors are developing simpler, yet formidably capable, MS instruments. The next few years will likely see steady adoption of these peptide sequencing workhorses and MS-based analyses becoming a standard assay in many research laboratories. Although the speed and sensitivity of instruments will continue to improve, it is unlikely that we will comprehensively sample whole unfractionated proteome samples using current approaches. Stable isotope labeling-based MS quantification methods will continue to provide better quantitative data over non-intensity-based measures of peptide abundance. As newer reagents and methods become available, software and data analysis packages will evolve alongside, lowering the barrier for entry in using stable isotope labeling.</a:t>
            </a:r>
            <a:endParaRPr lang="ar-EG" dirty="0">
              <a:solidFill>
                <a:schemeClr val="tx1"/>
              </a:solidFill>
            </a:endParaRPr>
          </a:p>
        </p:txBody>
      </p:sp>
      <p:sp>
        <p:nvSpPr>
          <p:cNvPr id="14" name="Google Shape;7802;p92">
            <a:extLst>
              <a:ext uri="{FF2B5EF4-FFF2-40B4-BE49-F238E27FC236}">
                <a16:creationId xmlns:a16="http://schemas.microsoft.com/office/drawing/2014/main" xmlns="" id="{EF693536-E6F9-4937-94EA-9ACE9B8D14A2}"/>
              </a:ext>
            </a:extLst>
          </p:cNvPr>
          <p:cNvSpPr/>
          <p:nvPr/>
        </p:nvSpPr>
        <p:spPr>
          <a:xfrm>
            <a:off x="8373875" y="331464"/>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02;p92">
            <a:extLst>
              <a:ext uri="{FF2B5EF4-FFF2-40B4-BE49-F238E27FC236}">
                <a16:creationId xmlns:a16="http://schemas.microsoft.com/office/drawing/2014/main" xmlns="" id="{F67FF4F9-FE5E-41A5-A2F5-346CC9AB8145}"/>
              </a:ext>
            </a:extLst>
          </p:cNvPr>
          <p:cNvSpPr/>
          <p:nvPr/>
        </p:nvSpPr>
        <p:spPr>
          <a:xfrm>
            <a:off x="582450" y="331464"/>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nimated Healthcare Center by Slidesgo">
  <a:themeElements>
    <a:clrScheme name="Simple Light">
      <a:dk1>
        <a:srgbClr val="252E47"/>
      </a:dk1>
      <a:lt1>
        <a:srgbClr val="FFFFFF"/>
      </a:lt1>
      <a:dk2>
        <a:srgbClr val="F8F5EC"/>
      </a:dk2>
      <a:lt2>
        <a:srgbClr val="ECE9E1"/>
      </a:lt2>
      <a:accent1>
        <a:srgbClr val="DADACE"/>
      </a:accent1>
      <a:accent2>
        <a:srgbClr val="FFFFFF"/>
      </a:accent2>
      <a:accent3>
        <a:srgbClr val="FFFFFF"/>
      </a:accent3>
      <a:accent4>
        <a:srgbClr val="FFFFFF"/>
      </a:accent4>
      <a:accent5>
        <a:srgbClr val="FFFFFF"/>
      </a:accent5>
      <a:accent6>
        <a:srgbClr val="FFFFFF"/>
      </a:accent6>
      <a:hlink>
        <a:srgbClr val="25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646</Words>
  <Application>Microsoft Office PowerPoint</Application>
  <PresentationFormat>On-screen Show (16:9)</PresentationFormat>
  <Paragraphs>41</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Animated Healthcare Center by Slidesgo</vt:lpstr>
      <vt:lpstr>SILAC</vt:lpstr>
      <vt:lpstr>Introduction</vt:lpstr>
      <vt:lpstr> How it works </vt:lpstr>
      <vt:lpstr>The categories of SILAC</vt:lpstr>
      <vt:lpstr>SILAC experiment</vt:lpstr>
      <vt:lpstr> Applications and Examples of SILAC</vt:lpstr>
      <vt:lpstr>2 - SILAC to study protein turnover</vt:lpstr>
      <vt:lpstr>The future of quantitative 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SILAC</dc:title>
  <dc:creator>Microsoft</dc:creator>
  <cp:lastModifiedBy>HP</cp:lastModifiedBy>
  <cp:revision>28</cp:revision>
  <dcterms:modified xsi:type="dcterms:W3CDTF">2022-01-05T16:15:18Z</dcterms:modified>
</cp:coreProperties>
</file>