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PT Sans Narrow"/>
      <p:regular r:id="rId38"/>
      <p:bold r:id="rId39"/>
    </p:embeddedFont>
    <p:embeddedFont>
      <p:font typeface="Pacifico"/>
      <p:regular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A11130-47E7-471F-80BB-746C6DBE93BA}">
  <a:tblStyle styleId="{E9A11130-47E7-471F-80BB-746C6DBE93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4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acifico-regular.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PTSansNarrow-bold.fntdata"/><Relationship Id="rId16" Type="http://schemas.openxmlformats.org/officeDocument/2006/relationships/slide" Target="slides/slide10.xml"/><Relationship Id="rId38" Type="http://schemas.openxmlformats.org/officeDocument/2006/relationships/font" Target="fonts/PTSansNarr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9c5659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9c5659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49c5659f9_1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49c5659f9_1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49c5659f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49c5659f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aware of the problems so that we asked people about their opinions, we haven’t expected all these responses we expected to have max 100 response and we closed already the survey when we reached the max target but then we found some people asking to re-open it to express their problems with videos and this a good indication that those problem people really care about. Even that we asked respondents if they have </a:t>
            </a:r>
            <a:r>
              <a:rPr lang="en"/>
              <a:t>suggestions</a:t>
            </a:r>
            <a:r>
              <a:rPr lang="en"/>
              <a:t> to make the tool better and we got some and the repeated one was to make the tool bilingual that would </a:t>
            </a:r>
            <a:r>
              <a:rPr lang="en"/>
              <a:t>definitely</a:t>
            </a:r>
            <a:r>
              <a:rPr lang="en"/>
              <a:t> help them but that would make the scope so big to finish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f8e451ec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f8e451e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49c5659f9_1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49c5659f9_1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4fd49542b_8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4fd49542b_8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4cbdbffb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4cbdbffbe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4cbdbffbe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4cbdbffbe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49c5659f9_1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49c5659f9_1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49c5659f9_1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49c5659f9_1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46a70ea8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46a70ea8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4cbdbff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4cbdbff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49c5659f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49c5659f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f8e451e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f8e451e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e88e63b9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e88e63b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e88e63b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e88e63b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4bac2a0f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4bac2a0f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4fd49542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4fd49542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b9b8c86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b9b8c8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49c5659f9_1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49c5659f9_1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49c5659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49c5659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Videos topic is very big topic, lots of videos are being uploaded everyday as per youtube statistics 500 hours of videos are uploaded to youtube every minute. And there’s no tool to help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cbdbff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4cbdbff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4cbdbff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4cbdbff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4cbdbff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4cbdbff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695D46"/>
              </a:buClr>
              <a:buSzPts val="1200"/>
              <a:buFont typeface="Open Sans"/>
              <a:buChar char="●"/>
            </a:pPr>
            <a:r>
              <a:rPr lang="en" sz="1200">
                <a:solidFill>
                  <a:srgbClr val="FF0000"/>
                </a:solidFill>
                <a:latin typeface="Open Sans"/>
                <a:ea typeface="Open Sans"/>
                <a:cs typeface="Open Sans"/>
                <a:sym typeface="Open Sans"/>
              </a:rPr>
              <a:t>interesting segments according to cinematographic rules “minimum motion”.</a:t>
            </a:r>
            <a:endParaRPr sz="1200">
              <a:solidFill>
                <a:srgbClr val="FF0000"/>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200">
                <a:solidFill>
                  <a:srgbClr val="FF0000"/>
                </a:solidFill>
                <a:latin typeface="Open Sans"/>
                <a:ea typeface="Open Sans"/>
                <a:cs typeface="Open Sans"/>
                <a:sym typeface="Open Sans"/>
              </a:rPr>
              <a:t>VideoSet</a:t>
            </a:r>
            <a:r>
              <a:rPr lang="en" sz="1200">
                <a:solidFill>
                  <a:srgbClr val="695D46"/>
                </a:solidFill>
                <a:latin typeface="Open Sans"/>
                <a:ea typeface="Open Sans"/>
                <a:cs typeface="Open Sans"/>
                <a:sym typeface="Open Sans"/>
              </a:rPr>
              <a:t> </a:t>
            </a:r>
            <a:r>
              <a:rPr lang="en" sz="1200">
                <a:solidFill>
                  <a:srgbClr val="695D46"/>
                </a:solidFill>
                <a:latin typeface="Open Sans"/>
                <a:ea typeface="Open Sans"/>
                <a:cs typeface="Open Sans"/>
                <a:sym typeface="Open Sans"/>
              </a:rPr>
              <a:t>eleven long (45 minutes to over 5 hours) videos in three categories: Disney, egocentric, and TV episodes. Eight videos are used for training and three for testing. </a:t>
            </a:r>
            <a:endParaRPr sz="1200">
              <a:solidFill>
                <a:srgbClr val="695D46"/>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captioning model was pre-trained on the training split of the </a:t>
            </a:r>
            <a:r>
              <a:rPr lang="en" sz="1200">
                <a:solidFill>
                  <a:srgbClr val="FF0000"/>
                </a:solidFill>
                <a:latin typeface="Open Sans"/>
                <a:ea typeface="Open Sans"/>
                <a:cs typeface="Open Sans"/>
                <a:sym typeface="Open Sans"/>
              </a:rPr>
              <a:t>MSVD</a:t>
            </a:r>
            <a:r>
              <a:rPr lang="en" sz="1200">
                <a:solidFill>
                  <a:srgbClr val="695D46"/>
                </a:solidFill>
                <a:latin typeface="Open Sans"/>
                <a:ea typeface="Open Sans"/>
                <a:cs typeface="Open Sans"/>
                <a:sym typeface="Open Sans"/>
              </a:rPr>
              <a:t> as the training data form VideoSet is not deemed sufficient.</a:t>
            </a:r>
            <a:endParaRPr sz="1200">
              <a:solidFill>
                <a:srgbClr val="695D46"/>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300">
                <a:solidFill>
                  <a:srgbClr val="695D46"/>
                </a:solidFill>
                <a:latin typeface="Open Sans"/>
                <a:ea typeface="Open Sans"/>
                <a:cs typeface="Open Sans"/>
                <a:sym typeface="Open Sans"/>
              </a:rPr>
              <a:t>152-layer ResNet CNN model pre-trained on ImageNet data and LSTM</a:t>
            </a:r>
            <a:endParaRPr sz="1200">
              <a:solidFill>
                <a:srgbClr val="695D46"/>
              </a:solidFill>
              <a:latin typeface="Open Sans"/>
              <a:ea typeface="Open Sans"/>
              <a:cs typeface="Open Sans"/>
              <a:sym typeface="Open Sans"/>
            </a:endParaRPr>
          </a:p>
          <a:p>
            <a:pPr indent="0" lvl="0" marL="0" rtl="0" algn="l">
              <a:spcBef>
                <a:spcPts val="1600"/>
              </a:spcBef>
              <a:spcAft>
                <a:spcPts val="0"/>
              </a:spcAft>
              <a:buNone/>
            </a:pPr>
            <a:r>
              <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4cbdbff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4cbdbff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49c5659f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49c5659f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2" name="Shape 62"/>
        <p:cNvGrpSpPr/>
        <p:nvPr/>
      </p:nvGrpSpPr>
      <p:grpSpPr>
        <a:xfrm>
          <a:off x="0" y="0"/>
          <a:ext cx="0" cy="0"/>
          <a:chOff x="0" y="0"/>
          <a:chExt cx="0" cy="0"/>
        </a:xfrm>
      </p:grpSpPr>
      <p:sp>
        <p:nvSpPr>
          <p:cNvPr id="63" name="Google Shape;6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0" y="2074950"/>
            <a:ext cx="4372500" cy="9936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title"/>
          </p:nvPr>
        </p:nvSpPr>
        <p:spPr>
          <a:xfrm>
            <a:off x="4448700" y="2074900"/>
            <a:ext cx="4341900" cy="9936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rgbClr val="434343"/>
              </a:buClr>
              <a:buSzPts val="2400"/>
              <a:buNone/>
              <a:defRPr b="1" sz="2400">
                <a:solidFill>
                  <a:srgbClr val="434343"/>
                </a:solidFill>
              </a:defRPr>
            </a:lvl1pPr>
            <a:lvl2pPr lvl="1" algn="l">
              <a:lnSpc>
                <a:spcPct val="100000"/>
              </a:lnSpc>
              <a:spcBef>
                <a:spcPts val="0"/>
              </a:spcBef>
              <a:spcAft>
                <a:spcPts val="0"/>
              </a:spcAft>
              <a:buClr>
                <a:srgbClr val="434343"/>
              </a:buClr>
              <a:buSzPts val="2400"/>
              <a:buNone/>
              <a:defRPr b="1" sz="2400">
                <a:solidFill>
                  <a:srgbClr val="434343"/>
                </a:solidFill>
              </a:defRPr>
            </a:lvl2pPr>
            <a:lvl3pPr lvl="2" algn="l">
              <a:lnSpc>
                <a:spcPct val="100000"/>
              </a:lnSpc>
              <a:spcBef>
                <a:spcPts val="0"/>
              </a:spcBef>
              <a:spcAft>
                <a:spcPts val="0"/>
              </a:spcAft>
              <a:buClr>
                <a:srgbClr val="434343"/>
              </a:buClr>
              <a:buSzPts val="2400"/>
              <a:buNone/>
              <a:defRPr b="1" sz="2400">
                <a:solidFill>
                  <a:srgbClr val="434343"/>
                </a:solidFill>
              </a:defRPr>
            </a:lvl3pPr>
            <a:lvl4pPr lvl="3" algn="l">
              <a:lnSpc>
                <a:spcPct val="100000"/>
              </a:lnSpc>
              <a:spcBef>
                <a:spcPts val="0"/>
              </a:spcBef>
              <a:spcAft>
                <a:spcPts val="0"/>
              </a:spcAft>
              <a:buClr>
                <a:srgbClr val="434343"/>
              </a:buClr>
              <a:buSzPts val="2400"/>
              <a:buNone/>
              <a:defRPr b="1" sz="2400">
                <a:solidFill>
                  <a:srgbClr val="434343"/>
                </a:solidFill>
              </a:defRPr>
            </a:lvl4pPr>
            <a:lvl5pPr lvl="4" algn="l">
              <a:lnSpc>
                <a:spcPct val="100000"/>
              </a:lnSpc>
              <a:spcBef>
                <a:spcPts val="0"/>
              </a:spcBef>
              <a:spcAft>
                <a:spcPts val="0"/>
              </a:spcAft>
              <a:buClr>
                <a:srgbClr val="434343"/>
              </a:buClr>
              <a:buSzPts val="2400"/>
              <a:buNone/>
              <a:defRPr b="1" sz="2400">
                <a:solidFill>
                  <a:srgbClr val="434343"/>
                </a:solidFill>
              </a:defRPr>
            </a:lvl5pPr>
            <a:lvl6pPr lvl="5" algn="l">
              <a:lnSpc>
                <a:spcPct val="100000"/>
              </a:lnSpc>
              <a:spcBef>
                <a:spcPts val="0"/>
              </a:spcBef>
              <a:spcAft>
                <a:spcPts val="0"/>
              </a:spcAft>
              <a:buClr>
                <a:srgbClr val="434343"/>
              </a:buClr>
              <a:buSzPts val="2400"/>
              <a:buNone/>
              <a:defRPr b="1" sz="2400">
                <a:solidFill>
                  <a:srgbClr val="434343"/>
                </a:solidFill>
              </a:defRPr>
            </a:lvl6pPr>
            <a:lvl7pPr lvl="6" algn="l">
              <a:lnSpc>
                <a:spcPct val="100000"/>
              </a:lnSpc>
              <a:spcBef>
                <a:spcPts val="0"/>
              </a:spcBef>
              <a:spcAft>
                <a:spcPts val="0"/>
              </a:spcAft>
              <a:buClr>
                <a:srgbClr val="434343"/>
              </a:buClr>
              <a:buSzPts val="2400"/>
              <a:buNone/>
              <a:defRPr b="1" sz="2400">
                <a:solidFill>
                  <a:srgbClr val="434343"/>
                </a:solidFill>
              </a:defRPr>
            </a:lvl7pPr>
            <a:lvl8pPr lvl="7" algn="l">
              <a:lnSpc>
                <a:spcPct val="100000"/>
              </a:lnSpc>
              <a:spcBef>
                <a:spcPts val="0"/>
              </a:spcBef>
              <a:spcAft>
                <a:spcPts val="0"/>
              </a:spcAft>
              <a:buClr>
                <a:srgbClr val="434343"/>
              </a:buClr>
              <a:buSzPts val="2400"/>
              <a:buNone/>
              <a:defRPr b="1" sz="2400">
                <a:solidFill>
                  <a:srgbClr val="434343"/>
                </a:solidFill>
              </a:defRPr>
            </a:lvl8pPr>
            <a:lvl9pPr lvl="8" algn="l">
              <a:lnSpc>
                <a:spcPct val="100000"/>
              </a:lnSpc>
              <a:spcBef>
                <a:spcPts val="0"/>
              </a:spcBef>
              <a:spcAft>
                <a:spcPts val="0"/>
              </a:spcAft>
              <a:buClr>
                <a:srgbClr val="434343"/>
              </a:buClr>
              <a:buSzPts val="2400"/>
              <a:buNone/>
              <a:defRPr b="1" sz="2400">
                <a:solidFill>
                  <a:srgbClr val="434343"/>
                </a:solidFill>
              </a:defRPr>
            </a:lvl9pPr>
          </a:lstStyle>
          <a:p/>
        </p:txBody>
      </p:sp>
      <p:sp>
        <p:nvSpPr>
          <p:cNvPr id="66" name="Google Shape;66;p13"/>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3">
    <p:bg>
      <p:bgPr>
        <a:solidFill>
          <a:srgbClr val="FFFFFF"/>
        </a:solidFill>
      </p:bgPr>
    </p:bg>
    <p:spTree>
      <p:nvGrpSpPr>
        <p:cNvPr id="67" name="Shape 67"/>
        <p:cNvGrpSpPr/>
        <p:nvPr/>
      </p:nvGrpSpPr>
      <p:grpSpPr>
        <a:xfrm>
          <a:off x="0" y="0"/>
          <a:ext cx="0" cy="0"/>
          <a:chOff x="0" y="0"/>
          <a:chExt cx="0" cy="0"/>
        </a:xfrm>
      </p:grpSpPr>
      <p:pic>
        <p:nvPicPr>
          <p:cNvPr id="68" name="Google Shape;68;p14"/>
          <p:cNvPicPr preferRelativeResize="0"/>
          <p:nvPr/>
        </p:nvPicPr>
        <p:blipFill>
          <a:blip r:embed="rId2">
            <a:alphaModFix/>
          </a:blip>
          <a:stretch>
            <a:fillRect/>
          </a:stretch>
        </p:blipFill>
        <p:spPr>
          <a:xfrm>
            <a:off x="-1" y="-3"/>
            <a:ext cx="9144007" cy="5143500"/>
          </a:xfrm>
          <a:prstGeom prst="rect">
            <a:avLst/>
          </a:prstGeom>
          <a:noFill/>
          <a:ln>
            <a:noFill/>
          </a:ln>
        </p:spPr>
      </p:pic>
      <p:sp>
        <p:nvSpPr>
          <p:cNvPr id="69" name="Google Shape;69;p14"/>
          <p:cNvSpPr txBox="1"/>
          <p:nvPr>
            <p:ph hasCustomPrompt="1" type="ctrTitle"/>
          </p:nvPr>
        </p:nvSpPr>
        <p:spPr>
          <a:xfrm>
            <a:off x="436825" y="901200"/>
            <a:ext cx="4065900" cy="33411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a:r>
              <a:t>xx%</a:t>
            </a:r>
          </a:p>
        </p:txBody>
      </p:sp>
      <p:sp>
        <p:nvSpPr>
          <p:cNvPr id="70" name="Google Shape;7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3F3F3"/>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5400"/>
              <a:buNone/>
              <a:defRPr b="0" sz="5400">
                <a:solidFill>
                  <a:schemeClr val="accent3"/>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6.jpg"/><Relationship Id="rId8"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6.jpg"/><Relationship Id="rId8"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6.jp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1187025" y="1285450"/>
            <a:ext cx="7136700" cy="166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700">
                <a:latin typeface="Pacifico"/>
                <a:ea typeface="Pacifico"/>
                <a:cs typeface="Pacifico"/>
                <a:sym typeface="Pacifico"/>
              </a:rPr>
              <a:t>Video Bite</a:t>
            </a:r>
            <a:r>
              <a:rPr lang="en" sz="4100"/>
              <a:t> </a:t>
            </a:r>
            <a:endParaRPr sz="4100"/>
          </a:p>
          <a:p>
            <a:pPr indent="0" lvl="0" marL="0" rtl="0" algn="ctr">
              <a:lnSpc>
                <a:spcPct val="100000"/>
              </a:lnSpc>
              <a:spcBef>
                <a:spcPts val="0"/>
              </a:spcBef>
              <a:spcAft>
                <a:spcPts val="0"/>
              </a:spcAft>
              <a:buNone/>
            </a:pPr>
            <a:r>
              <a:rPr lang="en" sz="4100"/>
              <a:t> Video Timestamps and Description</a:t>
            </a:r>
            <a:endParaRPr sz="4100"/>
          </a:p>
        </p:txBody>
      </p:sp>
      <p:sp>
        <p:nvSpPr>
          <p:cNvPr id="76" name="Google Shape;76;p15"/>
          <p:cNvSpPr txBox="1"/>
          <p:nvPr>
            <p:ph idx="1" type="subTitle"/>
          </p:nvPr>
        </p:nvSpPr>
        <p:spPr>
          <a:xfrm>
            <a:off x="2168500" y="2950150"/>
            <a:ext cx="4467600" cy="67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Ahmed Emad, Mark Refaat, Fady Bassel &amp; Mohamed Abdelhamed</a:t>
            </a:r>
            <a:endParaRPr sz="1600"/>
          </a:p>
        </p:txBody>
      </p:sp>
      <p:sp>
        <p:nvSpPr>
          <p:cNvPr id="77" name="Google Shape;77;p15"/>
          <p:cNvSpPr txBox="1"/>
          <p:nvPr>
            <p:ph type="ctrTitle"/>
          </p:nvPr>
        </p:nvSpPr>
        <p:spPr>
          <a:xfrm>
            <a:off x="896125" y="4411045"/>
            <a:ext cx="7136700" cy="5289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2000"/>
              <a:t>Supervised by: Dr. Ashraf AbdelRaouf </a:t>
            </a:r>
            <a:br>
              <a:rPr lang="en" sz="2000"/>
            </a:br>
            <a:r>
              <a:rPr lang="en" sz="2000"/>
              <a:t>Supervising Assistant: Eng. Nada Ayman</a:t>
            </a:r>
            <a:endParaRPr sz="2000"/>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rotWithShape="1">
          <a:blip r:embed="rId3">
            <a:alphaModFix/>
          </a:blip>
          <a:srcRect b="0" l="17888" r="14707" t="0"/>
          <a:stretch/>
        </p:blipFill>
        <p:spPr>
          <a:xfrm>
            <a:off x="0" y="81625"/>
            <a:ext cx="1915501" cy="864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311700" y="1700263"/>
            <a:ext cx="8520600" cy="22701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1600"/>
              </a:spcAft>
              <a:buNone/>
            </a:pPr>
            <a:r>
              <a:rPr b="1" lang="en"/>
              <a:t>Content creators find </a:t>
            </a:r>
            <a:r>
              <a:rPr b="1" lang="en">
                <a:solidFill>
                  <a:srgbClr val="FF0000"/>
                </a:solidFill>
              </a:rPr>
              <a:t>difficulty writing description </a:t>
            </a:r>
            <a:r>
              <a:rPr b="1" lang="en"/>
              <a:t>and </a:t>
            </a:r>
            <a:r>
              <a:rPr b="1" lang="en">
                <a:solidFill>
                  <a:srgbClr val="FF0000"/>
                </a:solidFill>
              </a:rPr>
              <a:t>adding timestamps</a:t>
            </a:r>
            <a:r>
              <a:rPr b="1" lang="en"/>
              <a:t> for their videos manually. Furthermore, selecting the </a:t>
            </a:r>
            <a:r>
              <a:rPr b="1" lang="en">
                <a:solidFill>
                  <a:srgbClr val="FF0000"/>
                </a:solidFill>
              </a:rPr>
              <a:t>proper keywords</a:t>
            </a:r>
            <a:r>
              <a:rPr b="1" lang="en"/>
              <a:t> will make it easier for viewers finding their desired videos.</a:t>
            </a:r>
            <a:endParaRPr b="1"/>
          </a:p>
        </p:txBody>
      </p:sp>
      <p:sp>
        <p:nvSpPr>
          <p:cNvPr id="145" name="Google Shape;14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4"/>
          <p:cNvSpPr txBox="1"/>
          <p:nvPr/>
        </p:nvSpPr>
        <p:spPr>
          <a:xfrm>
            <a:off x="224675" y="236475"/>
            <a:ext cx="3795600" cy="7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Problem Statement</a:t>
            </a:r>
            <a:r>
              <a:rPr b="1" lang="en" sz="3600">
                <a:solidFill>
                  <a:schemeClr val="accent1"/>
                </a:solidFill>
                <a:latin typeface="PT Sans Narrow"/>
                <a:ea typeface="PT Sans Narrow"/>
                <a:cs typeface="PT Sans Narrow"/>
                <a:sym typeface="PT Sans Narrow"/>
              </a:rPr>
              <a:t>:</a:t>
            </a:r>
            <a:endParaRPr b="1" sz="2400">
              <a:solidFill>
                <a:srgbClr val="434343"/>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52" name="Google Shape;152;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6"/>
          <p:cNvSpPr txBox="1"/>
          <p:nvPr/>
        </p:nvSpPr>
        <p:spPr>
          <a:xfrm>
            <a:off x="378375" y="283775"/>
            <a:ext cx="3116700" cy="7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Motivation(</a:t>
            </a:r>
            <a:r>
              <a:rPr b="1" lang="en" sz="3600">
                <a:solidFill>
                  <a:schemeClr val="accent1"/>
                </a:solidFill>
                <a:latin typeface="PT Sans Narrow"/>
                <a:ea typeface="PT Sans Narrow"/>
                <a:cs typeface="PT Sans Narrow"/>
                <a:sym typeface="PT Sans Narrow"/>
              </a:rPr>
              <a:t>1/2</a:t>
            </a:r>
            <a:r>
              <a:rPr b="1" lang="en" sz="3600">
                <a:solidFill>
                  <a:schemeClr val="accent1"/>
                </a:solidFill>
                <a:latin typeface="PT Sans Narrow"/>
                <a:ea typeface="PT Sans Narrow"/>
                <a:cs typeface="PT Sans Narrow"/>
                <a:sym typeface="PT Sans Narrow"/>
              </a:rPr>
              <a:t>)</a:t>
            </a:r>
            <a:r>
              <a:rPr b="1" lang="en" sz="3600">
                <a:solidFill>
                  <a:schemeClr val="accent1"/>
                </a:solidFill>
                <a:latin typeface="PT Sans Narrow"/>
                <a:ea typeface="PT Sans Narrow"/>
                <a:cs typeface="PT Sans Narrow"/>
                <a:sym typeface="PT Sans Narrow"/>
              </a:rPr>
              <a:t>:</a:t>
            </a:r>
            <a:endParaRPr b="1" sz="2400">
              <a:solidFill>
                <a:srgbClr val="434343"/>
              </a:solidFill>
              <a:latin typeface="PT Sans Narrow"/>
              <a:ea typeface="PT Sans Narrow"/>
              <a:cs typeface="PT Sans Narrow"/>
              <a:sym typeface="PT Sans Narrow"/>
            </a:endParaRPr>
          </a:p>
        </p:txBody>
      </p:sp>
      <p:sp>
        <p:nvSpPr>
          <p:cNvPr id="159" name="Google Shape;159;p26"/>
          <p:cNvSpPr txBox="1"/>
          <p:nvPr/>
        </p:nvSpPr>
        <p:spPr>
          <a:xfrm>
            <a:off x="396600" y="1462500"/>
            <a:ext cx="3185100" cy="334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800">
                <a:solidFill>
                  <a:schemeClr val="dk2"/>
                </a:solidFill>
                <a:latin typeface="Open Sans"/>
                <a:ea typeface="Open Sans"/>
                <a:cs typeface="Open Sans"/>
                <a:sym typeface="Open Sans"/>
              </a:rPr>
              <a:t>Solve problems of people who deal with videos frequently </a:t>
            </a:r>
            <a:br>
              <a:rPr lang="en" sz="1800">
                <a:solidFill>
                  <a:schemeClr val="dk2"/>
                </a:solidFill>
                <a:latin typeface="Open Sans"/>
                <a:ea typeface="Open Sans"/>
                <a:cs typeface="Open Sans"/>
                <a:sym typeface="Open Sans"/>
              </a:rPr>
            </a:br>
            <a:endParaRPr sz="1800">
              <a:solidFill>
                <a:schemeClr val="dk2"/>
              </a:solidFill>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800">
                <a:solidFill>
                  <a:schemeClr val="dk2"/>
                </a:solidFill>
                <a:latin typeface="Open Sans"/>
                <a:ea typeface="Open Sans"/>
                <a:cs typeface="Open Sans"/>
                <a:sym typeface="Open Sans"/>
              </a:rPr>
              <a:t>Awareness</a:t>
            </a:r>
            <a:r>
              <a:rPr lang="en" sz="1800">
                <a:solidFill>
                  <a:schemeClr val="dk2"/>
                </a:solidFill>
                <a:latin typeface="Open Sans"/>
                <a:ea typeface="Open Sans"/>
                <a:cs typeface="Open Sans"/>
                <a:sym typeface="Open Sans"/>
              </a:rPr>
              <a:t> of most of the problems that face people with videos</a:t>
            </a:r>
            <a:endParaRPr>
              <a:latin typeface="Open Sans"/>
              <a:ea typeface="Open Sans"/>
              <a:cs typeface="Open Sans"/>
              <a:sym typeface="Open Sans"/>
            </a:endParaRPr>
          </a:p>
        </p:txBody>
      </p:sp>
      <p:pic>
        <p:nvPicPr>
          <p:cNvPr id="160" name="Google Shape;160;p26"/>
          <p:cNvPicPr preferRelativeResize="0"/>
          <p:nvPr/>
        </p:nvPicPr>
        <p:blipFill>
          <a:blip r:embed="rId3">
            <a:alphaModFix/>
          </a:blip>
          <a:stretch>
            <a:fillRect/>
          </a:stretch>
        </p:blipFill>
        <p:spPr>
          <a:xfrm>
            <a:off x="4143275" y="1226933"/>
            <a:ext cx="209550" cy="457200"/>
          </a:xfrm>
          <a:prstGeom prst="rect">
            <a:avLst/>
          </a:prstGeom>
          <a:noFill/>
          <a:ln>
            <a:noFill/>
          </a:ln>
        </p:spPr>
      </p:pic>
      <p:sp>
        <p:nvSpPr>
          <p:cNvPr id="161" name="Google Shape;161;p26"/>
          <p:cNvSpPr txBox="1"/>
          <p:nvPr/>
        </p:nvSpPr>
        <p:spPr>
          <a:xfrm>
            <a:off x="4004456" y="287596"/>
            <a:ext cx="44865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Would it help you having timestamps for videos for faster search?</a:t>
            </a:r>
            <a:endParaRPr sz="1200">
              <a:solidFill>
                <a:srgbClr val="202124"/>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pic>
        <p:nvPicPr>
          <p:cNvPr id="162" name="Google Shape;162;p26"/>
          <p:cNvPicPr preferRelativeResize="0"/>
          <p:nvPr/>
        </p:nvPicPr>
        <p:blipFill rotWithShape="1">
          <a:blip r:embed="rId4">
            <a:alphaModFix/>
          </a:blip>
          <a:srcRect b="4615" l="9882" r="4996" t="13544"/>
          <a:stretch/>
        </p:blipFill>
        <p:spPr>
          <a:xfrm>
            <a:off x="6579239" y="727925"/>
            <a:ext cx="1911711" cy="1821900"/>
          </a:xfrm>
          <a:prstGeom prst="rect">
            <a:avLst/>
          </a:prstGeom>
          <a:noFill/>
          <a:ln>
            <a:noFill/>
          </a:ln>
        </p:spPr>
      </p:pic>
      <p:sp>
        <p:nvSpPr>
          <p:cNvPr id="163" name="Google Shape;163;p26"/>
          <p:cNvSpPr txBox="1"/>
          <p:nvPr/>
        </p:nvSpPr>
        <p:spPr>
          <a:xfrm>
            <a:off x="4227581" y="1182571"/>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91.1%</a:t>
            </a:r>
            <a:r>
              <a:rPr lang="en">
                <a:latin typeface="Open Sans"/>
                <a:ea typeface="Open Sans"/>
                <a:cs typeface="Open Sans"/>
                <a:sym typeface="Open Sans"/>
              </a:rPr>
              <a:t> Yes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8.9%</a:t>
            </a:r>
            <a:r>
              <a:rPr lang="en">
                <a:latin typeface="Open Sans"/>
                <a:ea typeface="Open Sans"/>
                <a:cs typeface="Open Sans"/>
                <a:sym typeface="Open Sans"/>
              </a:rPr>
              <a:t> No</a:t>
            </a:r>
            <a:endParaRPr>
              <a:latin typeface="Open Sans"/>
              <a:ea typeface="Open Sans"/>
              <a:cs typeface="Open Sans"/>
              <a:sym typeface="Open Sans"/>
            </a:endParaRPr>
          </a:p>
        </p:txBody>
      </p:sp>
      <p:grpSp>
        <p:nvGrpSpPr>
          <p:cNvPr id="164" name="Google Shape;164;p26"/>
          <p:cNvGrpSpPr/>
          <p:nvPr/>
        </p:nvGrpSpPr>
        <p:grpSpPr>
          <a:xfrm>
            <a:off x="4143264" y="2645775"/>
            <a:ext cx="4486500" cy="2272450"/>
            <a:chOff x="4143264" y="2645775"/>
            <a:chExt cx="4486500" cy="2272450"/>
          </a:xfrm>
        </p:grpSpPr>
        <p:sp>
          <p:nvSpPr>
            <p:cNvPr id="165" name="Google Shape;165;p26"/>
            <p:cNvSpPr txBox="1"/>
            <p:nvPr/>
          </p:nvSpPr>
          <p:spPr>
            <a:xfrm>
              <a:off x="4143264" y="2645775"/>
              <a:ext cx="44865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Do you think it would benefit the market?</a:t>
              </a:r>
              <a:endParaRPr sz="1200">
                <a:solidFill>
                  <a:srgbClr val="202124"/>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
          <p:nvSpPr>
            <p:cNvPr id="166" name="Google Shape;166;p26"/>
            <p:cNvSpPr txBox="1"/>
            <p:nvPr/>
          </p:nvSpPr>
          <p:spPr>
            <a:xfrm>
              <a:off x="4431460" y="3492100"/>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94.4%</a:t>
              </a:r>
              <a:r>
                <a:rPr lang="en">
                  <a:latin typeface="Open Sans"/>
                  <a:ea typeface="Open Sans"/>
                  <a:cs typeface="Open Sans"/>
                  <a:sym typeface="Open Sans"/>
                </a:rPr>
                <a:t> Yes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5.6%</a:t>
              </a:r>
              <a:r>
                <a:rPr lang="en">
                  <a:latin typeface="Open Sans"/>
                  <a:ea typeface="Open Sans"/>
                  <a:cs typeface="Open Sans"/>
                  <a:sym typeface="Open Sans"/>
                </a:rPr>
                <a:t> No</a:t>
              </a:r>
              <a:endParaRPr>
                <a:latin typeface="Open Sans"/>
                <a:ea typeface="Open Sans"/>
                <a:cs typeface="Open Sans"/>
                <a:sym typeface="Open Sans"/>
              </a:endParaRPr>
            </a:p>
          </p:txBody>
        </p:sp>
        <p:pic>
          <p:nvPicPr>
            <p:cNvPr id="167" name="Google Shape;167;p26"/>
            <p:cNvPicPr preferRelativeResize="0"/>
            <p:nvPr/>
          </p:nvPicPr>
          <p:blipFill>
            <a:blip r:embed="rId3">
              <a:alphaModFix/>
            </a:blip>
            <a:stretch>
              <a:fillRect/>
            </a:stretch>
          </p:blipFill>
          <p:spPr>
            <a:xfrm>
              <a:off x="4298760" y="3542275"/>
              <a:ext cx="209550" cy="457200"/>
            </a:xfrm>
            <a:prstGeom prst="rect">
              <a:avLst/>
            </a:prstGeom>
            <a:noFill/>
            <a:ln>
              <a:noFill/>
            </a:ln>
          </p:spPr>
        </p:pic>
        <p:pic>
          <p:nvPicPr>
            <p:cNvPr id="168" name="Google Shape;168;p26"/>
            <p:cNvPicPr preferRelativeResize="0"/>
            <p:nvPr/>
          </p:nvPicPr>
          <p:blipFill rotWithShape="1">
            <a:blip r:embed="rId5">
              <a:alphaModFix/>
            </a:blip>
            <a:srcRect b="2896" l="10721" r="3639" t="4861"/>
            <a:stretch/>
          </p:blipFill>
          <p:spPr>
            <a:xfrm>
              <a:off x="6636929" y="3075880"/>
              <a:ext cx="1884000" cy="1842345"/>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b="0" l="9819" r="9819" t="0"/>
          <a:stretch/>
        </p:blipFill>
        <p:spPr>
          <a:xfrm>
            <a:off x="7262197" y="3134076"/>
            <a:ext cx="1884000" cy="1800338"/>
          </a:xfrm>
          <a:prstGeom prst="rect">
            <a:avLst/>
          </a:prstGeom>
          <a:noFill/>
          <a:ln>
            <a:noFill/>
          </a:ln>
        </p:spPr>
      </p:pic>
      <p:pic>
        <p:nvPicPr>
          <p:cNvPr id="174" name="Google Shape;174;p27"/>
          <p:cNvPicPr preferRelativeResize="0"/>
          <p:nvPr/>
        </p:nvPicPr>
        <p:blipFill rotWithShape="1">
          <a:blip r:embed="rId4">
            <a:alphaModFix/>
          </a:blip>
          <a:srcRect b="0" l="6533" r="0" t="3175"/>
          <a:stretch/>
        </p:blipFill>
        <p:spPr>
          <a:xfrm>
            <a:off x="2263675" y="786015"/>
            <a:ext cx="1884000" cy="1855935"/>
          </a:xfrm>
          <a:prstGeom prst="rect">
            <a:avLst/>
          </a:prstGeom>
          <a:noFill/>
          <a:ln>
            <a:noFill/>
          </a:ln>
        </p:spPr>
      </p:pic>
      <p:sp>
        <p:nvSpPr>
          <p:cNvPr id="175" name="Google Shape;17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7"/>
          <p:cNvSpPr txBox="1"/>
          <p:nvPr/>
        </p:nvSpPr>
        <p:spPr>
          <a:xfrm>
            <a:off x="0" y="283775"/>
            <a:ext cx="4486500" cy="58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Open Sans"/>
                <a:ea typeface="Open Sans"/>
                <a:cs typeface="Open Sans"/>
                <a:sym typeface="Open Sans"/>
              </a:rPr>
              <a:t>Does </a:t>
            </a:r>
            <a:r>
              <a:rPr b="1" lang="en">
                <a:latin typeface="Open Sans"/>
                <a:ea typeface="Open Sans"/>
                <a:cs typeface="Open Sans"/>
                <a:sym typeface="Open Sans"/>
              </a:rPr>
              <a:t>video description help you decide whether to watch this video or search for other one</a:t>
            </a:r>
            <a:r>
              <a:rPr b="1" lang="en">
                <a:latin typeface="Open Sans"/>
                <a:ea typeface="Open Sans"/>
                <a:cs typeface="Open Sans"/>
                <a:sym typeface="Open Sans"/>
              </a:rPr>
              <a:t>?</a:t>
            </a:r>
            <a:endParaRPr b="1">
              <a:latin typeface="Open Sans"/>
              <a:ea typeface="Open Sans"/>
              <a:cs typeface="Open Sans"/>
              <a:sym typeface="Open Sans"/>
            </a:endParaRPr>
          </a:p>
        </p:txBody>
      </p:sp>
      <p:sp>
        <p:nvSpPr>
          <p:cNvPr id="177" name="Google Shape;177;p27"/>
          <p:cNvSpPr txBox="1"/>
          <p:nvPr/>
        </p:nvSpPr>
        <p:spPr>
          <a:xfrm>
            <a:off x="4579586" y="283775"/>
            <a:ext cx="47937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In your opinion, would this tool enhance the searching results for videos or not?</a:t>
            </a:r>
            <a:endParaRPr sz="1200">
              <a:solidFill>
                <a:srgbClr val="202124"/>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latin typeface="Open Sans"/>
              <a:ea typeface="Open Sans"/>
              <a:cs typeface="Open Sans"/>
              <a:sym typeface="Open Sans"/>
            </a:endParaRPr>
          </a:p>
        </p:txBody>
      </p:sp>
      <p:pic>
        <p:nvPicPr>
          <p:cNvPr id="178" name="Google Shape;178;p27"/>
          <p:cNvPicPr preferRelativeResize="0"/>
          <p:nvPr/>
        </p:nvPicPr>
        <p:blipFill>
          <a:blip r:embed="rId5">
            <a:alphaModFix/>
          </a:blip>
          <a:stretch>
            <a:fillRect/>
          </a:stretch>
        </p:blipFill>
        <p:spPr>
          <a:xfrm>
            <a:off x="90425" y="3597925"/>
            <a:ext cx="209550" cy="457200"/>
          </a:xfrm>
          <a:prstGeom prst="rect">
            <a:avLst/>
          </a:prstGeom>
          <a:noFill/>
          <a:ln>
            <a:noFill/>
          </a:ln>
        </p:spPr>
      </p:pic>
      <p:sp>
        <p:nvSpPr>
          <p:cNvPr id="179" name="Google Shape;179;p27"/>
          <p:cNvSpPr txBox="1"/>
          <p:nvPr/>
        </p:nvSpPr>
        <p:spPr>
          <a:xfrm>
            <a:off x="223125" y="1270925"/>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69.4</a:t>
            </a:r>
            <a:r>
              <a:rPr b="1" lang="en">
                <a:latin typeface="Open Sans"/>
                <a:ea typeface="Open Sans"/>
                <a:cs typeface="Open Sans"/>
                <a:sym typeface="Open Sans"/>
              </a:rPr>
              <a:t>%</a:t>
            </a:r>
            <a:r>
              <a:rPr lang="en">
                <a:latin typeface="Open Sans"/>
                <a:ea typeface="Open Sans"/>
                <a:cs typeface="Open Sans"/>
                <a:sym typeface="Open Sans"/>
              </a:rPr>
              <a:t> Yes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30.6</a:t>
            </a:r>
            <a:r>
              <a:rPr b="1" lang="en">
                <a:latin typeface="Open Sans"/>
                <a:ea typeface="Open Sans"/>
                <a:cs typeface="Open Sans"/>
                <a:sym typeface="Open Sans"/>
              </a:rPr>
              <a:t>%</a:t>
            </a:r>
            <a:r>
              <a:rPr lang="en">
                <a:latin typeface="Open Sans"/>
                <a:ea typeface="Open Sans"/>
                <a:cs typeface="Open Sans"/>
                <a:sym typeface="Open Sans"/>
              </a:rPr>
              <a:t> No</a:t>
            </a:r>
            <a:endParaRPr>
              <a:latin typeface="Open Sans"/>
              <a:ea typeface="Open Sans"/>
              <a:cs typeface="Open Sans"/>
              <a:sym typeface="Open Sans"/>
            </a:endParaRPr>
          </a:p>
        </p:txBody>
      </p:sp>
      <p:pic>
        <p:nvPicPr>
          <p:cNvPr id="180" name="Google Shape;180;p27"/>
          <p:cNvPicPr preferRelativeResize="0"/>
          <p:nvPr/>
        </p:nvPicPr>
        <p:blipFill>
          <a:blip r:embed="rId5">
            <a:alphaModFix/>
          </a:blip>
          <a:stretch>
            <a:fillRect/>
          </a:stretch>
        </p:blipFill>
        <p:spPr>
          <a:xfrm>
            <a:off x="90425" y="1321100"/>
            <a:ext cx="209550" cy="457200"/>
          </a:xfrm>
          <a:prstGeom prst="rect">
            <a:avLst/>
          </a:prstGeom>
          <a:noFill/>
          <a:ln>
            <a:noFill/>
          </a:ln>
        </p:spPr>
      </p:pic>
      <p:pic>
        <p:nvPicPr>
          <p:cNvPr id="181" name="Google Shape;181;p27"/>
          <p:cNvPicPr preferRelativeResize="0"/>
          <p:nvPr/>
        </p:nvPicPr>
        <p:blipFill rotWithShape="1">
          <a:blip r:embed="rId3">
            <a:alphaModFix/>
          </a:blip>
          <a:srcRect b="0" l="9819" r="9819" t="0"/>
          <a:stretch/>
        </p:blipFill>
        <p:spPr>
          <a:xfrm>
            <a:off x="7055675" y="887700"/>
            <a:ext cx="1884000" cy="1800338"/>
          </a:xfrm>
          <a:prstGeom prst="rect">
            <a:avLst/>
          </a:prstGeom>
          <a:noFill/>
          <a:ln>
            <a:noFill/>
          </a:ln>
        </p:spPr>
      </p:pic>
      <p:sp>
        <p:nvSpPr>
          <p:cNvPr id="182" name="Google Shape;182;p27"/>
          <p:cNvSpPr txBox="1"/>
          <p:nvPr/>
        </p:nvSpPr>
        <p:spPr>
          <a:xfrm>
            <a:off x="5052975" y="1300375"/>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95.2</a:t>
            </a:r>
            <a:r>
              <a:rPr b="1" lang="en">
                <a:latin typeface="Open Sans"/>
                <a:ea typeface="Open Sans"/>
                <a:cs typeface="Open Sans"/>
                <a:sym typeface="Open Sans"/>
              </a:rPr>
              <a:t>%</a:t>
            </a:r>
            <a:r>
              <a:rPr lang="en">
                <a:latin typeface="Open Sans"/>
                <a:ea typeface="Open Sans"/>
                <a:cs typeface="Open Sans"/>
                <a:sym typeface="Open Sans"/>
              </a:rPr>
              <a:t> Yes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4</a:t>
            </a:r>
            <a:r>
              <a:rPr b="1" lang="en">
                <a:latin typeface="Open Sans"/>
                <a:ea typeface="Open Sans"/>
                <a:cs typeface="Open Sans"/>
                <a:sym typeface="Open Sans"/>
              </a:rPr>
              <a:t>.8%</a:t>
            </a:r>
            <a:r>
              <a:rPr lang="en">
                <a:latin typeface="Open Sans"/>
                <a:ea typeface="Open Sans"/>
                <a:cs typeface="Open Sans"/>
                <a:sym typeface="Open Sans"/>
              </a:rPr>
              <a:t> No</a:t>
            </a:r>
            <a:endParaRPr>
              <a:latin typeface="Open Sans"/>
              <a:ea typeface="Open Sans"/>
              <a:cs typeface="Open Sans"/>
              <a:sym typeface="Open Sans"/>
            </a:endParaRPr>
          </a:p>
        </p:txBody>
      </p:sp>
      <p:pic>
        <p:nvPicPr>
          <p:cNvPr id="183" name="Google Shape;183;p27"/>
          <p:cNvPicPr preferRelativeResize="0"/>
          <p:nvPr/>
        </p:nvPicPr>
        <p:blipFill>
          <a:blip r:embed="rId5">
            <a:alphaModFix/>
          </a:blip>
          <a:stretch>
            <a:fillRect/>
          </a:stretch>
        </p:blipFill>
        <p:spPr>
          <a:xfrm>
            <a:off x="4920275" y="1350550"/>
            <a:ext cx="209550" cy="457200"/>
          </a:xfrm>
          <a:prstGeom prst="rect">
            <a:avLst/>
          </a:prstGeom>
          <a:noFill/>
          <a:ln>
            <a:noFill/>
          </a:ln>
        </p:spPr>
      </p:pic>
      <p:sp>
        <p:nvSpPr>
          <p:cNvPr id="184" name="Google Shape;184;p27"/>
          <p:cNvSpPr txBox="1"/>
          <p:nvPr/>
        </p:nvSpPr>
        <p:spPr>
          <a:xfrm>
            <a:off x="-5975" y="2641950"/>
            <a:ext cx="42930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Does finding keywords for videos help you for deciding if it’s the right video to watch or not?</a:t>
            </a:r>
            <a:endParaRPr b="1">
              <a:latin typeface="Open Sans"/>
              <a:ea typeface="Open Sans"/>
              <a:cs typeface="Open Sans"/>
              <a:sym typeface="Open Sans"/>
            </a:endParaRPr>
          </a:p>
        </p:txBody>
      </p:sp>
      <p:sp>
        <p:nvSpPr>
          <p:cNvPr id="185" name="Google Shape;185;p27"/>
          <p:cNvSpPr txBox="1"/>
          <p:nvPr/>
        </p:nvSpPr>
        <p:spPr>
          <a:xfrm>
            <a:off x="227001" y="3567619"/>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95.2%</a:t>
            </a:r>
            <a:r>
              <a:rPr lang="en">
                <a:latin typeface="Open Sans"/>
                <a:ea typeface="Open Sans"/>
                <a:cs typeface="Open Sans"/>
                <a:sym typeface="Open Sans"/>
              </a:rPr>
              <a:t> Yes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4</a:t>
            </a:r>
            <a:r>
              <a:rPr b="1" lang="en">
                <a:latin typeface="Open Sans"/>
                <a:ea typeface="Open Sans"/>
                <a:cs typeface="Open Sans"/>
                <a:sym typeface="Open Sans"/>
              </a:rPr>
              <a:t>.8%</a:t>
            </a:r>
            <a:r>
              <a:rPr lang="en">
                <a:latin typeface="Open Sans"/>
                <a:ea typeface="Open Sans"/>
                <a:cs typeface="Open Sans"/>
                <a:sym typeface="Open Sans"/>
              </a:rPr>
              <a:t> No</a:t>
            </a:r>
            <a:endParaRPr>
              <a:latin typeface="Open Sans"/>
              <a:ea typeface="Open Sans"/>
              <a:cs typeface="Open Sans"/>
              <a:sym typeface="Open Sans"/>
            </a:endParaRPr>
          </a:p>
        </p:txBody>
      </p:sp>
      <p:pic>
        <p:nvPicPr>
          <p:cNvPr id="186" name="Google Shape;186;p27"/>
          <p:cNvPicPr preferRelativeResize="0"/>
          <p:nvPr/>
        </p:nvPicPr>
        <p:blipFill rotWithShape="1">
          <a:blip r:embed="rId3">
            <a:alphaModFix/>
          </a:blip>
          <a:srcRect b="0" l="9819" r="9819" t="0"/>
          <a:stretch/>
        </p:blipFill>
        <p:spPr>
          <a:xfrm>
            <a:off x="2403025" y="3194175"/>
            <a:ext cx="1884000" cy="1800338"/>
          </a:xfrm>
          <a:prstGeom prst="rect">
            <a:avLst/>
          </a:prstGeom>
          <a:noFill/>
          <a:ln>
            <a:noFill/>
          </a:ln>
        </p:spPr>
      </p:pic>
      <p:sp>
        <p:nvSpPr>
          <p:cNvPr id="187" name="Google Shape;187;p27"/>
          <p:cNvSpPr txBox="1"/>
          <p:nvPr/>
        </p:nvSpPr>
        <p:spPr>
          <a:xfrm>
            <a:off x="4386250" y="2697175"/>
            <a:ext cx="47577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Would such a tool help you in your choosing process and facilitate it?</a:t>
            </a:r>
            <a:endParaRPr b="1">
              <a:latin typeface="Open Sans"/>
              <a:ea typeface="Open Sans"/>
              <a:cs typeface="Open Sans"/>
              <a:sym typeface="Open Sans"/>
            </a:endParaRPr>
          </a:p>
        </p:txBody>
      </p:sp>
      <p:sp>
        <p:nvSpPr>
          <p:cNvPr id="188" name="Google Shape;188;p27"/>
          <p:cNvSpPr txBox="1"/>
          <p:nvPr/>
        </p:nvSpPr>
        <p:spPr>
          <a:xfrm>
            <a:off x="4770497" y="3449963"/>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95.2%</a:t>
            </a:r>
            <a:r>
              <a:rPr lang="en">
                <a:latin typeface="Open Sans"/>
                <a:ea typeface="Open Sans"/>
                <a:cs typeface="Open Sans"/>
                <a:sym typeface="Open Sans"/>
              </a:rPr>
              <a:t> Yes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4.8%</a:t>
            </a:r>
            <a:r>
              <a:rPr lang="en">
                <a:latin typeface="Open Sans"/>
                <a:ea typeface="Open Sans"/>
                <a:cs typeface="Open Sans"/>
                <a:sym typeface="Open Sans"/>
              </a:rPr>
              <a:t> No</a:t>
            </a:r>
            <a:endParaRPr>
              <a:latin typeface="Open Sans"/>
              <a:ea typeface="Open Sans"/>
              <a:cs typeface="Open Sans"/>
              <a:sym typeface="Open Sans"/>
            </a:endParaRPr>
          </a:p>
        </p:txBody>
      </p:sp>
      <p:pic>
        <p:nvPicPr>
          <p:cNvPr id="189" name="Google Shape;189;p27"/>
          <p:cNvPicPr preferRelativeResize="0"/>
          <p:nvPr/>
        </p:nvPicPr>
        <p:blipFill>
          <a:blip r:embed="rId5">
            <a:alphaModFix/>
          </a:blip>
          <a:stretch>
            <a:fillRect/>
          </a:stretch>
        </p:blipFill>
        <p:spPr>
          <a:xfrm>
            <a:off x="4637822" y="3511950"/>
            <a:ext cx="20955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Overview</a:t>
            </a:r>
            <a:endParaRPr/>
          </a:p>
        </p:txBody>
      </p:sp>
      <p:sp>
        <p:nvSpPr>
          <p:cNvPr id="195" name="Google Shape;195;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3532500" y="3755713"/>
            <a:ext cx="1953900" cy="103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300"/>
              <a:t>Frame description</a:t>
            </a:r>
            <a:br>
              <a:rPr b="1" lang="en" sz="1300"/>
            </a:br>
            <a:r>
              <a:rPr b="1" lang="en" sz="1300"/>
              <a:t>Emotion description</a:t>
            </a:r>
            <a:endParaRPr b="1" sz="1300"/>
          </a:p>
          <a:p>
            <a:pPr indent="0" lvl="0" marL="0" rtl="0" algn="ctr">
              <a:lnSpc>
                <a:spcPct val="150000"/>
              </a:lnSpc>
              <a:spcBef>
                <a:spcPts val="0"/>
              </a:spcBef>
              <a:spcAft>
                <a:spcPts val="0"/>
              </a:spcAft>
              <a:buNone/>
            </a:pPr>
            <a:r>
              <a:rPr b="1" lang="en" sz="1300"/>
              <a:t>Audio transcription</a:t>
            </a:r>
            <a:endParaRPr b="1" sz="1800">
              <a:latin typeface="Open Sans"/>
              <a:ea typeface="Open Sans"/>
              <a:cs typeface="Open Sans"/>
              <a:sym typeface="Open Sans"/>
            </a:endParaRPr>
          </a:p>
        </p:txBody>
      </p:sp>
      <p:cxnSp>
        <p:nvCxnSpPr>
          <p:cNvPr id="201" name="Google Shape;201;p29"/>
          <p:cNvCxnSpPr>
            <a:stCxn id="202" idx="3"/>
            <a:endCxn id="203" idx="1"/>
          </p:cNvCxnSpPr>
          <p:nvPr/>
        </p:nvCxnSpPr>
        <p:spPr>
          <a:xfrm>
            <a:off x="5390074" y="1827951"/>
            <a:ext cx="615000" cy="4644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9"/>
          <p:cNvPicPr preferRelativeResize="0"/>
          <p:nvPr/>
        </p:nvPicPr>
        <p:blipFill rotWithShape="1">
          <a:blip r:embed="rId3">
            <a:alphaModFix/>
          </a:blip>
          <a:srcRect b="22068" l="23053" r="21381" t="20024"/>
          <a:stretch/>
        </p:blipFill>
        <p:spPr>
          <a:xfrm>
            <a:off x="4294238" y="64699"/>
            <a:ext cx="437074" cy="455501"/>
          </a:xfrm>
          <a:prstGeom prst="rect">
            <a:avLst/>
          </a:prstGeom>
          <a:noFill/>
          <a:ln>
            <a:noFill/>
          </a:ln>
        </p:spPr>
      </p:pic>
      <p:sp>
        <p:nvSpPr>
          <p:cNvPr id="206" name="Google Shape;206;p29"/>
          <p:cNvSpPr/>
          <p:nvPr/>
        </p:nvSpPr>
        <p:spPr>
          <a:xfrm>
            <a:off x="3731125" y="838200"/>
            <a:ext cx="15633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rPr>
              <a:t>Pre Processing</a:t>
            </a:r>
            <a:endParaRPr b="1" sz="1300">
              <a:solidFill>
                <a:srgbClr val="FFFFFF"/>
              </a:solidFill>
            </a:endParaRPr>
          </a:p>
          <a:p>
            <a:pPr indent="0" lvl="0" marL="0" rtl="0" algn="ctr">
              <a:spcBef>
                <a:spcPts val="0"/>
              </a:spcBef>
              <a:spcAft>
                <a:spcPts val="0"/>
              </a:spcAft>
              <a:buNone/>
            </a:pPr>
            <a:r>
              <a:rPr b="1" lang="en" sz="1300">
                <a:solidFill>
                  <a:srgbClr val="FFFFFF"/>
                </a:solidFill>
              </a:rPr>
              <a:t>(Scene Splitting)</a:t>
            </a:r>
            <a:endParaRPr b="1" sz="1300">
              <a:solidFill>
                <a:srgbClr val="FFFFFF"/>
              </a:solidFill>
            </a:endParaRPr>
          </a:p>
        </p:txBody>
      </p:sp>
      <p:cxnSp>
        <p:nvCxnSpPr>
          <p:cNvPr id="207" name="Google Shape;207;p29"/>
          <p:cNvCxnSpPr/>
          <p:nvPr/>
        </p:nvCxnSpPr>
        <p:spPr>
          <a:xfrm>
            <a:off x="4520250" y="618325"/>
            <a:ext cx="300" cy="3312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9"/>
          <p:cNvCxnSpPr>
            <a:stCxn id="202" idx="3"/>
            <a:endCxn id="209" idx="1"/>
          </p:cNvCxnSpPr>
          <p:nvPr/>
        </p:nvCxnSpPr>
        <p:spPr>
          <a:xfrm flipH="1" rot="10800000">
            <a:off x="5390074" y="1359351"/>
            <a:ext cx="553500" cy="4686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9"/>
          <p:cNvCxnSpPr>
            <a:stCxn id="211" idx="1"/>
            <a:endCxn id="212" idx="3"/>
          </p:cNvCxnSpPr>
          <p:nvPr/>
        </p:nvCxnSpPr>
        <p:spPr>
          <a:xfrm flipH="1">
            <a:off x="3382200" y="1829649"/>
            <a:ext cx="275400" cy="4200"/>
          </a:xfrm>
          <a:prstGeom prst="straightConnector1">
            <a:avLst/>
          </a:prstGeom>
          <a:noFill/>
          <a:ln cap="flat" cmpd="sng" w="9525">
            <a:solidFill>
              <a:schemeClr val="dk2"/>
            </a:solidFill>
            <a:prstDash val="solid"/>
            <a:round/>
            <a:headEnd len="med" w="med" type="none"/>
            <a:tailEnd len="med" w="med" type="triangle"/>
          </a:ln>
        </p:spPr>
      </p:cxnSp>
      <p:grpSp>
        <p:nvGrpSpPr>
          <p:cNvPr id="213" name="Google Shape;213;p29"/>
          <p:cNvGrpSpPr/>
          <p:nvPr/>
        </p:nvGrpSpPr>
        <p:grpSpPr>
          <a:xfrm>
            <a:off x="5943600" y="749462"/>
            <a:ext cx="1563306" cy="1003138"/>
            <a:chOff x="4360875" y="114300"/>
            <a:chExt cx="1563306" cy="1003138"/>
          </a:xfrm>
        </p:grpSpPr>
        <p:pic>
          <p:nvPicPr>
            <p:cNvPr id="209" name="Google Shape;209;p29"/>
            <p:cNvPicPr preferRelativeResize="0"/>
            <p:nvPr/>
          </p:nvPicPr>
          <p:blipFill>
            <a:blip r:embed="rId4">
              <a:alphaModFix/>
            </a:blip>
            <a:stretch>
              <a:fillRect/>
            </a:stretch>
          </p:blipFill>
          <p:spPr>
            <a:xfrm>
              <a:off x="4360875" y="330838"/>
              <a:ext cx="1563306" cy="786600"/>
            </a:xfrm>
            <a:prstGeom prst="rect">
              <a:avLst/>
            </a:prstGeom>
            <a:noFill/>
            <a:ln>
              <a:noFill/>
            </a:ln>
          </p:spPr>
        </p:pic>
        <p:sp>
          <p:nvSpPr>
            <p:cNvPr id="214" name="Google Shape;214;p29"/>
            <p:cNvSpPr txBox="1"/>
            <p:nvPr/>
          </p:nvSpPr>
          <p:spPr>
            <a:xfrm>
              <a:off x="4431225" y="114300"/>
              <a:ext cx="14226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Frames</a:t>
              </a:r>
              <a:endParaRPr>
                <a:latin typeface="Open Sans"/>
                <a:ea typeface="Open Sans"/>
                <a:cs typeface="Open Sans"/>
                <a:sym typeface="Open Sans"/>
              </a:endParaRPr>
            </a:p>
          </p:txBody>
        </p:sp>
      </p:grpSp>
      <p:sp>
        <p:nvSpPr>
          <p:cNvPr id="215" name="Google Shape;215;p29"/>
          <p:cNvSpPr/>
          <p:nvPr/>
        </p:nvSpPr>
        <p:spPr>
          <a:xfrm>
            <a:off x="225100" y="1602773"/>
            <a:ext cx="1522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Pre Processing</a:t>
            </a:r>
            <a:endParaRPr b="1">
              <a:solidFill>
                <a:srgbClr val="FFFFFF"/>
              </a:solidFill>
            </a:endParaRPr>
          </a:p>
          <a:p>
            <a:pPr indent="0" lvl="0" marL="0" rtl="0" algn="ctr">
              <a:spcBef>
                <a:spcPts val="0"/>
              </a:spcBef>
              <a:spcAft>
                <a:spcPts val="0"/>
              </a:spcAft>
              <a:buNone/>
            </a:pPr>
            <a:r>
              <a:rPr b="1" lang="en">
                <a:solidFill>
                  <a:srgbClr val="FFFFFF"/>
                </a:solidFill>
              </a:rPr>
              <a:t>(Speech to text)</a:t>
            </a:r>
            <a:endParaRPr b="1">
              <a:solidFill>
                <a:srgbClr val="FFFFFF"/>
              </a:solidFill>
            </a:endParaRPr>
          </a:p>
        </p:txBody>
      </p:sp>
      <p:cxnSp>
        <p:nvCxnSpPr>
          <p:cNvPr id="216" name="Google Shape;216;p29"/>
          <p:cNvCxnSpPr>
            <a:stCxn id="212" idx="3"/>
            <a:endCxn id="215" idx="3"/>
          </p:cNvCxnSpPr>
          <p:nvPr/>
        </p:nvCxnSpPr>
        <p:spPr>
          <a:xfrm flipH="1">
            <a:off x="1747521" y="1833764"/>
            <a:ext cx="1634700" cy="291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29"/>
          <p:cNvSpPr/>
          <p:nvPr/>
        </p:nvSpPr>
        <p:spPr>
          <a:xfrm>
            <a:off x="7722600" y="1032100"/>
            <a:ext cx="1377000" cy="5886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Pre Processing</a:t>
            </a:r>
            <a:endParaRPr b="1" sz="1200">
              <a:solidFill>
                <a:srgbClr val="FFFFFF"/>
              </a:solidFill>
            </a:endParaRPr>
          </a:p>
          <a:p>
            <a:pPr indent="0" lvl="0" marL="0" rtl="0" algn="ctr">
              <a:spcBef>
                <a:spcPts val="0"/>
              </a:spcBef>
              <a:spcAft>
                <a:spcPts val="0"/>
              </a:spcAft>
              <a:buNone/>
            </a:pPr>
            <a:r>
              <a:rPr b="1" lang="en" sz="1200">
                <a:solidFill>
                  <a:srgbClr val="FFFFFF"/>
                </a:solidFill>
              </a:rPr>
              <a:t>(Remove unclear frames)</a:t>
            </a:r>
            <a:endParaRPr b="1" sz="1200">
              <a:solidFill>
                <a:srgbClr val="FFFFFF"/>
              </a:solidFill>
            </a:endParaRPr>
          </a:p>
        </p:txBody>
      </p:sp>
      <p:cxnSp>
        <p:nvCxnSpPr>
          <p:cNvPr id="218" name="Google Shape;218;p29"/>
          <p:cNvCxnSpPr>
            <a:stCxn id="209" idx="3"/>
            <a:endCxn id="217" idx="1"/>
          </p:cNvCxnSpPr>
          <p:nvPr/>
        </p:nvCxnSpPr>
        <p:spPr>
          <a:xfrm flipH="1" rot="10800000">
            <a:off x="7506906" y="1326300"/>
            <a:ext cx="215700" cy="330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9"/>
          <p:cNvCxnSpPr>
            <a:stCxn id="217" idx="2"/>
            <a:endCxn id="220" idx="0"/>
          </p:cNvCxnSpPr>
          <p:nvPr/>
        </p:nvCxnSpPr>
        <p:spPr>
          <a:xfrm>
            <a:off x="8411100" y="1620700"/>
            <a:ext cx="0" cy="4101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9"/>
          <p:cNvSpPr/>
          <p:nvPr/>
        </p:nvSpPr>
        <p:spPr>
          <a:xfrm>
            <a:off x="8030854" y="2030879"/>
            <a:ext cx="760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LSTM</a:t>
            </a:r>
            <a:endParaRPr b="1" sz="1500">
              <a:solidFill>
                <a:srgbClr val="FFFFFF"/>
              </a:solidFill>
            </a:endParaRPr>
          </a:p>
          <a:p>
            <a:pPr indent="0" lvl="0" marL="0" rtl="0" algn="ctr">
              <a:spcBef>
                <a:spcPts val="0"/>
              </a:spcBef>
              <a:spcAft>
                <a:spcPts val="0"/>
              </a:spcAft>
              <a:buNone/>
            </a:pPr>
            <a:r>
              <a:rPr b="1" lang="en" sz="1500">
                <a:solidFill>
                  <a:srgbClr val="FFFFFF"/>
                </a:solidFill>
              </a:rPr>
              <a:t>Model</a:t>
            </a:r>
            <a:endParaRPr b="1" sz="1500">
              <a:solidFill>
                <a:srgbClr val="FFFFFF"/>
              </a:solidFill>
            </a:endParaRPr>
          </a:p>
        </p:txBody>
      </p:sp>
      <p:sp>
        <p:nvSpPr>
          <p:cNvPr id="221" name="Google Shape;221;p29"/>
          <p:cNvSpPr/>
          <p:nvPr/>
        </p:nvSpPr>
        <p:spPr>
          <a:xfrm>
            <a:off x="3382225" y="2451600"/>
            <a:ext cx="22521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NLP Model</a:t>
            </a:r>
            <a:endParaRPr b="1" sz="1600">
              <a:solidFill>
                <a:srgbClr val="FFFFFF"/>
              </a:solidFill>
            </a:endParaRPr>
          </a:p>
          <a:p>
            <a:pPr indent="0" lvl="0" marL="0" rtl="0" algn="ctr">
              <a:spcBef>
                <a:spcPts val="0"/>
              </a:spcBef>
              <a:spcAft>
                <a:spcPts val="0"/>
              </a:spcAft>
              <a:buNone/>
            </a:pPr>
            <a:r>
              <a:rPr b="1" lang="en" sz="1600">
                <a:solidFill>
                  <a:srgbClr val="FFFFFF"/>
                </a:solidFill>
              </a:rPr>
              <a:t>(sentence merging)</a:t>
            </a:r>
            <a:endParaRPr b="1" sz="1600">
              <a:solidFill>
                <a:srgbClr val="FFFFFF"/>
              </a:solidFill>
            </a:endParaRPr>
          </a:p>
        </p:txBody>
      </p:sp>
      <p:cxnSp>
        <p:nvCxnSpPr>
          <p:cNvPr id="222" name="Google Shape;222;p29"/>
          <p:cNvCxnSpPr>
            <a:stCxn id="223" idx="2"/>
            <a:endCxn id="224" idx="3"/>
          </p:cNvCxnSpPr>
          <p:nvPr/>
        </p:nvCxnSpPr>
        <p:spPr>
          <a:xfrm flipH="1">
            <a:off x="1752563" y="4142400"/>
            <a:ext cx="1859100" cy="29100"/>
          </a:xfrm>
          <a:prstGeom prst="straightConnector1">
            <a:avLst/>
          </a:prstGeom>
          <a:noFill/>
          <a:ln cap="flat" cmpd="sng" w="9525">
            <a:solidFill>
              <a:schemeClr val="dk2"/>
            </a:solidFill>
            <a:prstDash val="solid"/>
            <a:round/>
            <a:headEnd len="med" w="med" type="none"/>
            <a:tailEnd len="med" w="med" type="triangle"/>
          </a:ln>
        </p:spPr>
      </p:cxnSp>
      <p:grpSp>
        <p:nvGrpSpPr>
          <p:cNvPr id="225" name="Google Shape;225;p29"/>
          <p:cNvGrpSpPr/>
          <p:nvPr/>
        </p:nvGrpSpPr>
        <p:grpSpPr>
          <a:xfrm>
            <a:off x="230000" y="3426519"/>
            <a:ext cx="1522600" cy="1145481"/>
            <a:chOff x="225113" y="3876775"/>
            <a:chExt cx="1522600" cy="1145481"/>
          </a:xfrm>
        </p:grpSpPr>
        <p:pic>
          <p:nvPicPr>
            <p:cNvPr id="224" name="Google Shape;224;p29"/>
            <p:cNvPicPr preferRelativeResize="0"/>
            <p:nvPr/>
          </p:nvPicPr>
          <p:blipFill>
            <a:blip r:embed="rId5">
              <a:alphaModFix/>
            </a:blip>
            <a:stretch>
              <a:fillRect/>
            </a:stretch>
          </p:blipFill>
          <p:spPr>
            <a:xfrm>
              <a:off x="225338" y="4221002"/>
              <a:ext cx="1522375" cy="801254"/>
            </a:xfrm>
            <a:prstGeom prst="rect">
              <a:avLst/>
            </a:prstGeom>
            <a:noFill/>
            <a:ln>
              <a:noFill/>
            </a:ln>
          </p:spPr>
        </p:pic>
        <p:sp>
          <p:nvSpPr>
            <p:cNvPr id="226" name="Google Shape;226;p29"/>
            <p:cNvSpPr txBox="1"/>
            <p:nvPr/>
          </p:nvSpPr>
          <p:spPr>
            <a:xfrm>
              <a:off x="225113" y="3876775"/>
              <a:ext cx="15225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Timestamp</a:t>
              </a:r>
              <a:endParaRPr>
                <a:latin typeface="Open Sans"/>
                <a:ea typeface="Open Sans"/>
                <a:cs typeface="Open Sans"/>
                <a:sym typeface="Open Sans"/>
              </a:endParaRPr>
            </a:p>
          </p:txBody>
        </p:sp>
      </p:grpSp>
      <p:grpSp>
        <p:nvGrpSpPr>
          <p:cNvPr id="227" name="Google Shape;227;p29"/>
          <p:cNvGrpSpPr/>
          <p:nvPr/>
        </p:nvGrpSpPr>
        <p:grpSpPr>
          <a:xfrm>
            <a:off x="6650455" y="3379298"/>
            <a:ext cx="1579145" cy="1182075"/>
            <a:chOff x="6478500" y="3276600"/>
            <a:chExt cx="1579145" cy="1182075"/>
          </a:xfrm>
        </p:grpSpPr>
        <p:sp>
          <p:nvSpPr>
            <p:cNvPr id="228" name="Google Shape;228;p29"/>
            <p:cNvSpPr txBox="1"/>
            <p:nvPr/>
          </p:nvSpPr>
          <p:spPr>
            <a:xfrm>
              <a:off x="6478500" y="3276600"/>
              <a:ext cx="15225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Summary</a:t>
              </a:r>
              <a:endParaRPr>
                <a:latin typeface="Open Sans"/>
                <a:ea typeface="Open Sans"/>
                <a:cs typeface="Open Sans"/>
                <a:sym typeface="Open Sans"/>
              </a:endParaRPr>
            </a:p>
          </p:txBody>
        </p:sp>
        <p:pic>
          <p:nvPicPr>
            <p:cNvPr id="229" name="Google Shape;229;p29"/>
            <p:cNvPicPr preferRelativeResize="0"/>
            <p:nvPr/>
          </p:nvPicPr>
          <p:blipFill>
            <a:blip r:embed="rId6">
              <a:alphaModFix/>
            </a:blip>
            <a:stretch>
              <a:fillRect/>
            </a:stretch>
          </p:blipFill>
          <p:spPr>
            <a:xfrm>
              <a:off x="6535270" y="3603275"/>
              <a:ext cx="1522375" cy="855400"/>
            </a:xfrm>
            <a:prstGeom prst="rect">
              <a:avLst/>
            </a:prstGeom>
            <a:noFill/>
            <a:ln>
              <a:noFill/>
            </a:ln>
          </p:spPr>
        </p:pic>
      </p:grpSp>
      <p:cxnSp>
        <p:nvCxnSpPr>
          <p:cNvPr id="230" name="Google Shape;230;p29"/>
          <p:cNvCxnSpPr>
            <a:stCxn id="220" idx="2"/>
            <a:endCxn id="221" idx="3"/>
          </p:cNvCxnSpPr>
          <p:nvPr/>
        </p:nvCxnSpPr>
        <p:spPr>
          <a:xfrm rot="5400000">
            <a:off x="6942454" y="1242929"/>
            <a:ext cx="160500" cy="2776800"/>
          </a:xfrm>
          <a:prstGeom prst="bentConnector2">
            <a:avLst/>
          </a:prstGeom>
          <a:noFill/>
          <a:ln cap="flat" cmpd="sng" w="9525">
            <a:solidFill>
              <a:schemeClr val="dk2"/>
            </a:solidFill>
            <a:prstDash val="solid"/>
            <a:round/>
            <a:headEnd len="med" w="med" type="none"/>
            <a:tailEnd len="med" w="med" type="triangle"/>
          </a:ln>
        </p:spPr>
      </p:cxnSp>
      <p:sp>
        <p:nvSpPr>
          <p:cNvPr id="223" name="Google Shape;223;p29"/>
          <p:cNvSpPr/>
          <p:nvPr/>
        </p:nvSpPr>
        <p:spPr>
          <a:xfrm>
            <a:off x="3611663" y="3255600"/>
            <a:ext cx="1773600" cy="177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900"/>
          </a:p>
        </p:txBody>
      </p:sp>
      <p:sp>
        <p:nvSpPr>
          <p:cNvPr id="231" name="Google Shape;231;p29"/>
          <p:cNvSpPr txBox="1"/>
          <p:nvPr/>
        </p:nvSpPr>
        <p:spPr>
          <a:xfrm>
            <a:off x="3958814" y="3428866"/>
            <a:ext cx="1107900" cy="2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u="sng">
                <a:latin typeface="Open Sans"/>
                <a:ea typeface="Open Sans"/>
                <a:cs typeface="Open Sans"/>
                <a:sym typeface="Open Sans"/>
              </a:rPr>
              <a:t>Fusion</a:t>
            </a:r>
            <a:endParaRPr b="1" sz="1900" u="sng">
              <a:latin typeface="Open Sans"/>
              <a:ea typeface="Open Sans"/>
              <a:cs typeface="Open Sans"/>
              <a:sym typeface="Open Sans"/>
            </a:endParaRPr>
          </a:p>
        </p:txBody>
      </p:sp>
      <p:grpSp>
        <p:nvGrpSpPr>
          <p:cNvPr id="232" name="Google Shape;232;p29"/>
          <p:cNvGrpSpPr/>
          <p:nvPr/>
        </p:nvGrpSpPr>
        <p:grpSpPr>
          <a:xfrm>
            <a:off x="5921176" y="1906413"/>
            <a:ext cx="1025400" cy="613014"/>
            <a:chOff x="5682226" y="1486938"/>
            <a:chExt cx="1025400" cy="613014"/>
          </a:xfrm>
        </p:grpSpPr>
        <p:pic>
          <p:nvPicPr>
            <p:cNvPr id="203" name="Google Shape;203;p29"/>
            <p:cNvPicPr preferRelativeResize="0"/>
            <p:nvPr/>
          </p:nvPicPr>
          <p:blipFill>
            <a:blip r:embed="rId7">
              <a:alphaModFix/>
            </a:blip>
            <a:stretch>
              <a:fillRect/>
            </a:stretch>
          </p:blipFill>
          <p:spPr>
            <a:xfrm>
              <a:off x="5766050" y="1646051"/>
              <a:ext cx="850384" cy="453900"/>
            </a:xfrm>
            <a:prstGeom prst="rect">
              <a:avLst/>
            </a:prstGeom>
            <a:noFill/>
            <a:ln>
              <a:noFill/>
            </a:ln>
          </p:spPr>
        </p:pic>
        <p:sp>
          <p:nvSpPr>
            <p:cNvPr id="233" name="Google Shape;233;p29"/>
            <p:cNvSpPr txBox="1"/>
            <p:nvPr/>
          </p:nvSpPr>
          <p:spPr>
            <a:xfrm>
              <a:off x="5682226" y="1486938"/>
              <a:ext cx="1025400" cy="2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Emotions</a:t>
              </a:r>
              <a:endParaRPr>
                <a:latin typeface="Open Sans"/>
                <a:ea typeface="Open Sans"/>
                <a:cs typeface="Open Sans"/>
                <a:sym typeface="Open Sans"/>
              </a:endParaRPr>
            </a:p>
          </p:txBody>
        </p:sp>
      </p:grpSp>
      <p:cxnSp>
        <p:nvCxnSpPr>
          <p:cNvPr id="234" name="Google Shape;234;p29"/>
          <p:cNvCxnSpPr>
            <a:stCxn id="203" idx="3"/>
            <a:endCxn id="220" idx="1"/>
          </p:cNvCxnSpPr>
          <p:nvPr/>
        </p:nvCxnSpPr>
        <p:spPr>
          <a:xfrm flipH="1" rot="10800000">
            <a:off x="6855384" y="2290976"/>
            <a:ext cx="1175400" cy="15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9"/>
          <p:cNvCxnSpPr>
            <a:stCxn id="215" idx="2"/>
            <a:endCxn id="221" idx="1"/>
          </p:cNvCxnSpPr>
          <p:nvPr/>
        </p:nvCxnSpPr>
        <p:spPr>
          <a:xfrm flipH="1" rot="-5400000">
            <a:off x="1889950" y="1219373"/>
            <a:ext cx="588600" cy="2395800"/>
          </a:xfrm>
          <a:prstGeom prst="bentConnector2">
            <a:avLst/>
          </a:prstGeom>
          <a:noFill/>
          <a:ln cap="flat" cmpd="sng" w="9525">
            <a:solidFill>
              <a:schemeClr val="dk2"/>
            </a:solidFill>
            <a:prstDash val="solid"/>
            <a:round/>
            <a:headEnd len="med" w="med" type="none"/>
            <a:tailEnd len="med" w="med" type="triangle"/>
          </a:ln>
        </p:spPr>
      </p:cxnSp>
      <p:cxnSp>
        <p:nvCxnSpPr>
          <p:cNvPr id="236" name="Google Shape;236;p29"/>
          <p:cNvCxnSpPr>
            <a:stCxn id="221" idx="2"/>
            <a:endCxn id="223" idx="0"/>
          </p:cNvCxnSpPr>
          <p:nvPr/>
        </p:nvCxnSpPr>
        <p:spPr>
          <a:xfrm flipH="1">
            <a:off x="4498375" y="2971800"/>
            <a:ext cx="9900" cy="283800"/>
          </a:xfrm>
          <a:prstGeom prst="straightConnector1">
            <a:avLst/>
          </a:prstGeom>
          <a:noFill/>
          <a:ln cap="flat" cmpd="sng" w="9525">
            <a:solidFill>
              <a:schemeClr val="dk2"/>
            </a:solidFill>
            <a:prstDash val="solid"/>
            <a:round/>
            <a:headEnd len="med" w="med" type="none"/>
            <a:tailEnd len="med" w="med" type="stealth"/>
          </a:ln>
        </p:spPr>
      </p:cxnSp>
      <p:grpSp>
        <p:nvGrpSpPr>
          <p:cNvPr id="237" name="Google Shape;237;p29"/>
          <p:cNvGrpSpPr/>
          <p:nvPr/>
        </p:nvGrpSpPr>
        <p:grpSpPr>
          <a:xfrm>
            <a:off x="2485990" y="1360973"/>
            <a:ext cx="896231" cy="770445"/>
            <a:chOff x="3807072" y="1382324"/>
            <a:chExt cx="1342266" cy="1062536"/>
          </a:xfrm>
        </p:grpSpPr>
        <p:pic>
          <p:nvPicPr>
            <p:cNvPr id="212" name="Google Shape;212;p29"/>
            <p:cNvPicPr preferRelativeResize="0"/>
            <p:nvPr/>
          </p:nvPicPr>
          <p:blipFill>
            <a:blip r:embed="rId8">
              <a:alphaModFix/>
            </a:blip>
            <a:stretch>
              <a:fillRect/>
            </a:stretch>
          </p:blipFill>
          <p:spPr>
            <a:xfrm>
              <a:off x="4010364" y="1623860"/>
              <a:ext cx="1138975" cy="821000"/>
            </a:xfrm>
            <a:prstGeom prst="rect">
              <a:avLst/>
            </a:prstGeom>
            <a:noFill/>
            <a:ln>
              <a:noFill/>
            </a:ln>
          </p:spPr>
        </p:pic>
        <p:sp>
          <p:nvSpPr>
            <p:cNvPr id="238" name="Google Shape;238;p29"/>
            <p:cNvSpPr txBox="1"/>
            <p:nvPr/>
          </p:nvSpPr>
          <p:spPr>
            <a:xfrm>
              <a:off x="3807072" y="1382324"/>
              <a:ext cx="1317300" cy="2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Speech</a:t>
              </a:r>
              <a:endParaRPr>
                <a:latin typeface="Open Sans"/>
                <a:ea typeface="Open Sans"/>
                <a:cs typeface="Open Sans"/>
                <a:sym typeface="Open Sans"/>
              </a:endParaRPr>
            </a:p>
          </p:txBody>
        </p:sp>
      </p:grpSp>
      <p:pic>
        <p:nvPicPr>
          <p:cNvPr id="239" name="Google Shape;239;p29"/>
          <p:cNvPicPr preferRelativeResize="0"/>
          <p:nvPr/>
        </p:nvPicPr>
        <p:blipFill rotWithShape="1">
          <a:blip r:embed="rId3">
            <a:alphaModFix/>
          </a:blip>
          <a:srcRect b="22068" l="23053" r="21381" t="20024"/>
          <a:stretch/>
        </p:blipFill>
        <p:spPr>
          <a:xfrm>
            <a:off x="4287326" y="1600200"/>
            <a:ext cx="437074" cy="455501"/>
          </a:xfrm>
          <a:prstGeom prst="rect">
            <a:avLst/>
          </a:prstGeom>
          <a:noFill/>
          <a:ln>
            <a:noFill/>
          </a:ln>
        </p:spPr>
      </p:pic>
      <p:pic>
        <p:nvPicPr>
          <p:cNvPr id="211" name="Google Shape;211;p29"/>
          <p:cNvPicPr preferRelativeResize="0"/>
          <p:nvPr/>
        </p:nvPicPr>
        <p:blipFill rotWithShape="1">
          <a:blip r:embed="rId3">
            <a:alphaModFix/>
          </a:blip>
          <a:srcRect b="22068" l="23053" r="21381" t="20024"/>
          <a:stretch/>
        </p:blipFill>
        <p:spPr>
          <a:xfrm>
            <a:off x="3657600" y="1601899"/>
            <a:ext cx="437074" cy="455501"/>
          </a:xfrm>
          <a:prstGeom prst="rect">
            <a:avLst/>
          </a:prstGeom>
          <a:noFill/>
          <a:ln>
            <a:noFill/>
          </a:ln>
        </p:spPr>
      </p:pic>
      <p:pic>
        <p:nvPicPr>
          <p:cNvPr id="202" name="Google Shape;202;p29"/>
          <p:cNvPicPr preferRelativeResize="0"/>
          <p:nvPr/>
        </p:nvPicPr>
        <p:blipFill rotWithShape="1">
          <a:blip r:embed="rId3">
            <a:alphaModFix/>
          </a:blip>
          <a:srcRect b="22068" l="23053" r="21381" t="20024"/>
          <a:stretch/>
        </p:blipFill>
        <p:spPr>
          <a:xfrm>
            <a:off x="4953000" y="1600200"/>
            <a:ext cx="437074" cy="455501"/>
          </a:xfrm>
          <a:prstGeom prst="rect">
            <a:avLst/>
          </a:prstGeom>
          <a:noFill/>
          <a:ln>
            <a:noFill/>
          </a:ln>
        </p:spPr>
      </p:pic>
      <p:cxnSp>
        <p:nvCxnSpPr>
          <p:cNvPr id="240" name="Google Shape;240;p29"/>
          <p:cNvCxnSpPr>
            <a:stCxn id="206" idx="2"/>
            <a:endCxn id="239" idx="0"/>
          </p:cNvCxnSpPr>
          <p:nvPr/>
        </p:nvCxnSpPr>
        <p:spPr>
          <a:xfrm flipH="1">
            <a:off x="4505875" y="1358400"/>
            <a:ext cx="6900" cy="2418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9"/>
          <p:cNvCxnSpPr>
            <a:stCxn id="223" idx="6"/>
            <a:endCxn id="229" idx="1"/>
          </p:cNvCxnSpPr>
          <p:nvPr/>
        </p:nvCxnSpPr>
        <p:spPr>
          <a:xfrm flipH="1" rot="10800000">
            <a:off x="5385263" y="4133700"/>
            <a:ext cx="1322100" cy="87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9"/>
          <p:cNvSpPr txBox="1"/>
          <p:nvPr/>
        </p:nvSpPr>
        <p:spPr>
          <a:xfrm>
            <a:off x="4004100" y="1676400"/>
            <a:ext cx="415500" cy="2286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43" name="Google Shape;243;p29"/>
          <p:cNvSpPr txBox="1"/>
          <p:nvPr/>
        </p:nvSpPr>
        <p:spPr>
          <a:xfrm>
            <a:off x="4648200" y="1676400"/>
            <a:ext cx="415500" cy="2286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44" name="Google Shape;244;p29"/>
          <p:cNvSpPr txBox="1"/>
          <p:nvPr/>
        </p:nvSpPr>
        <p:spPr>
          <a:xfrm>
            <a:off x="3817350" y="374700"/>
            <a:ext cx="1377000" cy="1455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INPUT VIDEO</a:t>
            </a:r>
            <a:endParaRPr b="1" sz="12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cxnSp>
        <p:nvCxnSpPr>
          <p:cNvPr id="249" name="Google Shape;249;p30"/>
          <p:cNvCxnSpPr>
            <a:stCxn id="250" idx="2"/>
            <a:endCxn id="251" idx="0"/>
          </p:cNvCxnSpPr>
          <p:nvPr/>
        </p:nvCxnSpPr>
        <p:spPr>
          <a:xfrm>
            <a:off x="4430275" y="1220573"/>
            <a:ext cx="0" cy="8145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0"/>
          <p:cNvSpPr/>
          <p:nvPr/>
        </p:nvSpPr>
        <p:spPr>
          <a:xfrm>
            <a:off x="1717088" y="959098"/>
            <a:ext cx="1639800" cy="3504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txBox="1"/>
          <p:nvPr/>
        </p:nvSpPr>
        <p:spPr>
          <a:xfrm>
            <a:off x="1731088" y="955923"/>
            <a:ext cx="16398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Output from video</a:t>
            </a:r>
            <a:endParaRPr sz="1200">
              <a:solidFill>
                <a:srgbClr val="FFFFFF"/>
              </a:solidFill>
              <a:latin typeface="Open Sans"/>
              <a:ea typeface="Open Sans"/>
              <a:cs typeface="Open Sans"/>
              <a:sym typeface="Open Sans"/>
            </a:endParaRPr>
          </a:p>
        </p:txBody>
      </p:sp>
      <p:sp>
        <p:nvSpPr>
          <p:cNvPr id="255" name="Google Shape;255;p30"/>
          <p:cNvSpPr/>
          <p:nvPr/>
        </p:nvSpPr>
        <p:spPr>
          <a:xfrm>
            <a:off x="3631850" y="929448"/>
            <a:ext cx="1639800" cy="3504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nvSpPr>
        <p:spPr>
          <a:xfrm>
            <a:off x="3610375" y="926273"/>
            <a:ext cx="16398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Output from audio</a:t>
            </a:r>
            <a:endParaRPr sz="1200">
              <a:solidFill>
                <a:srgbClr val="FFFFFF"/>
              </a:solidFill>
              <a:latin typeface="Open Sans"/>
              <a:ea typeface="Open Sans"/>
              <a:cs typeface="Open Sans"/>
              <a:sym typeface="Open Sans"/>
            </a:endParaRPr>
          </a:p>
        </p:txBody>
      </p:sp>
      <p:sp>
        <p:nvSpPr>
          <p:cNvPr id="256" name="Google Shape;256;p30"/>
          <p:cNvSpPr/>
          <p:nvPr/>
        </p:nvSpPr>
        <p:spPr>
          <a:xfrm>
            <a:off x="5532613" y="929461"/>
            <a:ext cx="1639800" cy="3504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txBox="1"/>
          <p:nvPr/>
        </p:nvSpPr>
        <p:spPr>
          <a:xfrm>
            <a:off x="5387700" y="926275"/>
            <a:ext cx="19209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Output from emotions</a:t>
            </a:r>
            <a:endParaRPr sz="1200">
              <a:solidFill>
                <a:srgbClr val="FFFFFF"/>
              </a:solidFill>
              <a:latin typeface="Open Sans"/>
              <a:ea typeface="Open Sans"/>
              <a:cs typeface="Open Sans"/>
              <a:sym typeface="Open Sans"/>
            </a:endParaRPr>
          </a:p>
        </p:txBody>
      </p:sp>
      <p:cxnSp>
        <p:nvCxnSpPr>
          <p:cNvPr id="258" name="Google Shape;258;p30"/>
          <p:cNvCxnSpPr>
            <a:endCxn id="251" idx="0"/>
          </p:cNvCxnSpPr>
          <p:nvPr/>
        </p:nvCxnSpPr>
        <p:spPr>
          <a:xfrm>
            <a:off x="2528575" y="1309398"/>
            <a:ext cx="1901700" cy="7257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30"/>
          <p:cNvCxnSpPr>
            <a:endCxn id="251" idx="0"/>
          </p:cNvCxnSpPr>
          <p:nvPr/>
        </p:nvCxnSpPr>
        <p:spPr>
          <a:xfrm flipH="1">
            <a:off x="4430275" y="1291998"/>
            <a:ext cx="1901700" cy="74310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p30"/>
          <p:cNvSpPr/>
          <p:nvPr/>
        </p:nvSpPr>
        <p:spPr>
          <a:xfrm>
            <a:off x="2528575" y="2035098"/>
            <a:ext cx="3803400" cy="168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Linking Words (ex. But, and, where, etc.)</a:t>
            </a:r>
            <a:endParaRPr/>
          </a:p>
          <a:p>
            <a:pPr indent="0" lvl="0" marL="0" rtl="0" algn="l">
              <a:spcBef>
                <a:spcPts val="0"/>
              </a:spcBef>
              <a:spcAft>
                <a:spcPts val="0"/>
              </a:spcAft>
              <a:buNone/>
            </a:pPr>
            <a:r>
              <a:rPr lang="en"/>
              <a:t>- Remove duplicate words.</a:t>
            </a:r>
            <a:endParaRPr/>
          </a:p>
          <a:p>
            <a:pPr indent="0" lvl="0" marL="0" rtl="0" algn="l">
              <a:spcBef>
                <a:spcPts val="0"/>
              </a:spcBef>
              <a:spcAft>
                <a:spcPts val="0"/>
              </a:spcAft>
              <a:buNone/>
            </a:pPr>
            <a:r>
              <a:rPr lang="en"/>
              <a:t>- Remove duplicate names and replace it with he, she or it.</a:t>
            </a:r>
            <a:endParaRPr/>
          </a:p>
          <a:p>
            <a:pPr indent="0" lvl="0" marL="0" rtl="0" algn="l">
              <a:spcBef>
                <a:spcPts val="0"/>
              </a:spcBef>
              <a:spcAft>
                <a:spcPts val="0"/>
              </a:spcAft>
              <a:buNone/>
            </a:pPr>
            <a:r>
              <a:t/>
            </a:r>
            <a:endParaRPr/>
          </a:p>
        </p:txBody>
      </p:sp>
      <p:cxnSp>
        <p:nvCxnSpPr>
          <p:cNvPr id="260" name="Google Shape;260;p30"/>
          <p:cNvCxnSpPr>
            <a:stCxn id="251" idx="2"/>
            <a:endCxn id="261" idx="0"/>
          </p:cNvCxnSpPr>
          <p:nvPr/>
        </p:nvCxnSpPr>
        <p:spPr>
          <a:xfrm>
            <a:off x="4430275" y="3716898"/>
            <a:ext cx="0" cy="6726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30"/>
          <p:cNvSpPr/>
          <p:nvPr/>
        </p:nvSpPr>
        <p:spPr>
          <a:xfrm>
            <a:off x="3335425" y="4389498"/>
            <a:ext cx="2189700" cy="5607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Final Summarized Text</a:t>
            </a:r>
            <a:endParaRPr>
              <a:solidFill>
                <a:srgbClr val="FFFFFF"/>
              </a:solidFill>
            </a:endParaRPr>
          </a:p>
        </p:txBody>
      </p:sp>
      <p:sp>
        <p:nvSpPr>
          <p:cNvPr id="262" name="Google Shape;262;p30"/>
          <p:cNvSpPr txBox="1"/>
          <p:nvPr/>
        </p:nvSpPr>
        <p:spPr>
          <a:xfrm>
            <a:off x="370900" y="116350"/>
            <a:ext cx="30000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Fusion:</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311700" y="285079"/>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Fusion Example:</a:t>
            </a:r>
            <a:endParaRPr/>
          </a:p>
        </p:txBody>
      </p:sp>
      <p:sp>
        <p:nvSpPr>
          <p:cNvPr id="268" name="Google Shape;26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31"/>
          <p:cNvPicPr preferRelativeResize="0"/>
          <p:nvPr/>
        </p:nvPicPr>
        <p:blipFill rotWithShape="1">
          <a:blip r:embed="rId3">
            <a:alphaModFix/>
          </a:blip>
          <a:srcRect b="22187" l="15873" r="15142" t="11875"/>
          <a:stretch/>
        </p:blipFill>
        <p:spPr>
          <a:xfrm>
            <a:off x="6551350" y="1111188"/>
            <a:ext cx="1789150" cy="1846876"/>
          </a:xfrm>
          <a:prstGeom prst="rect">
            <a:avLst/>
          </a:prstGeom>
          <a:noFill/>
          <a:ln>
            <a:noFill/>
          </a:ln>
        </p:spPr>
      </p:pic>
      <p:sp>
        <p:nvSpPr>
          <p:cNvPr id="270" name="Google Shape;270;p31"/>
          <p:cNvSpPr txBox="1"/>
          <p:nvPr/>
        </p:nvSpPr>
        <p:spPr>
          <a:xfrm>
            <a:off x="6296475" y="3143950"/>
            <a:ext cx="22989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“The battery is 4000mah”</a:t>
            </a:r>
            <a:endParaRPr>
              <a:latin typeface="Open Sans"/>
              <a:ea typeface="Open Sans"/>
              <a:cs typeface="Open Sans"/>
              <a:sym typeface="Open Sans"/>
            </a:endParaRPr>
          </a:p>
        </p:txBody>
      </p:sp>
      <p:pic>
        <p:nvPicPr>
          <p:cNvPr id="271" name="Google Shape;271;p31"/>
          <p:cNvPicPr preferRelativeResize="0"/>
          <p:nvPr/>
        </p:nvPicPr>
        <p:blipFill>
          <a:blip r:embed="rId4">
            <a:alphaModFix/>
          </a:blip>
          <a:stretch>
            <a:fillRect/>
          </a:stretch>
        </p:blipFill>
        <p:spPr>
          <a:xfrm>
            <a:off x="313950" y="1111201"/>
            <a:ext cx="2899151" cy="1934700"/>
          </a:xfrm>
          <a:prstGeom prst="rect">
            <a:avLst/>
          </a:prstGeom>
          <a:noFill/>
          <a:ln>
            <a:noFill/>
          </a:ln>
        </p:spPr>
      </p:pic>
      <p:sp>
        <p:nvSpPr>
          <p:cNvPr id="272" name="Google Shape;272;p31"/>
          <p:cNvSpPr txBox="1"/>
          <p:nvPr/>
        </p:nvSpPr>
        <p:spPr>
          <a:xfrm>
            <a:off x="566125" y="3171575"/>
            <a:ext cx="24096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“Someone holding phone”</a:t>
            </a:r>
            <a:endParaRPr>
              <a:latin typeface="Open Sans"/>
              <a:ea typeface="Open Sans"/>
              <a:cs typeface="Open Sans"/>
              <a:sym typeface="Open Sans"/>
            </a:endParaRPr>
          </a:p>
        </p:txBody>
      </p:sp>
      <p:cxnSp>
        <p:nvCxnSpPr>
          <p:cNvPr id="273" name="Google Shape;273;p31"/>
          <p:cNvCxnSpPr>
            <a:stCxn id="272" idx="3"/>
            <a:endCxn id="274" idx="0"/>
          </p:cNvCxnSpPr>
          <p:nvPr/>
        </p:nvCxnSpPr>
        <p:spPr>
          <a:xfrm>
            <a:off x="2975725" y="3408275"/>
            <a:ext cx="1452600" cy="717000"/>
          </a:xfrm>
          <a:prstGeom prst="straightConnector1">
            <a:avLst/>
          </a:prstGeom>
          <a:noFill/>
          <a:ln cap="flat" cmpd="sng" w="9525">
            <a:solidFill>
              <a:srgbClr val="695D46"/>
            </a:solidFill>
            <a:prstDash val="solid"/>
            <a:round/>
            <a:headEnd len="med" w="med" type="none"/>
            <a:tailEnd len="med" w="med" type="none"/>
          </a:ln>
        </p:spPr>
      </p:cxnSp>
      <p:cxnSp>
        <p:nvCxnSpPr>
          <p:cNvPr id="275" name="Google Shape;275;p31"/>
          <p:cNvCxnSpPr>
            <a:stCxn id="270" idx="1"/>
            <a:endCxn id="274" idx="0"/>
          </p:cNvCxnSpPr>
          <p:nvPr/>
        </p:nvCxnSpPr>
        <p:spPr>
          <a:xfrm flipH="1">
            <a:off x="4428375" y="3380650"/>
            <a:ext cx="1868100" cy="744600"/>
          </a:xfrm>
          <a:prstGeom prst="straightConnector1">
            <a:avLst/>
          </a:prstGeom>
          <a:noFill/>
          <a:ln cap="flat" cmpd="sng" w="9525">
            <a:solidFill>
              <a:srgbClr val="695D46"/>
            </a:solidFill>
            <a:prstDash val="solid"/>
            <a:round/>
            <a:headEnd len="med" w="med" type="none"/>
            <a:tailEnd len="med" w="med" type="none"/>
          </a:ln>
        </p:spPr>
      </p:cxnSp>
      <p:sp>
        <p:nvSpPr>
          <p:cNvPr id="276" name="Google Shape;276;p31"/>
          <p:cNvSpPr txBox="1"/>
          <p:nvPr/>
        </p:nvSpPr>
        <p:spPr>
          <a:xfrm>
            <a:off x="3573450" y="3100913"/>
            <a:ext cx="1709700" cy="61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By fusion of the two modalities</a:t>
            </a:r>
            <a:endParaRPr>
              <a:latin typeface="Open Sans"/>
              <a:ea typeface="Open Sans"/>
              <a:cs typeface="Open Sans"/>
              <a:sym typeface="Open Sans"/>
            </a:endParaRPr>
          </a:p>
        </p:txBody>
      </p:sp>
      <p:sp>
        <p:nvSpPr>
          <p:cNvPr id="274" name="Google Shape;274;p31"/>
          <p:cNvSpPr txBox="1"/>
          <p:nvPr/>
        </p:nvSpPr>
        <p:spPr>
          <a:xfrm>
            <a:off x="3149550" y="4125263"/>
            <a:ext cx="2557500" cy="80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 says that the phone battery is 4000mah</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Expected Result &amp; Output</a:t>
            </a:r>
            <a:endParaRPr/>
          </a:p>
        </p:txBody>
      </p:sp>
      <p:sp>
        <p:nvSpPr>
          <p:cNvPr id="282" name="Google Shape;282;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idx="1" type="body"/>
          </p:nvPr>
        </p:nvSpPr>
        <p:spPr>
          <a:xfrm>
            <a:off x="311700" y="1367000"/>
            <a:ext cx="8520600" cy="3201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Generated text from video,</a:t>
            </a:r>
            <a:r>
              <a:rPr lang="en"/>
              <a:t>emotions</a:t>
            </a:r>
            <a:r>
              <a:rPr lang="en"/>
              <a:t> and audio.</a:t>
            </a:r>
            <a:endParaRPr/>
          </a:p>
          <a:p>
            <a:pPr indent="-342900" lvl="0" marL="457200" rtl="0" algn="l">
              <a:lnSpc>
                <a:spcPct val="150000"/>
              </a:lnSpc>
              <a:spcBef>
                <a:spcPts val="0"/>
              </a:spcBef>
              <a:spcAft>
                <a:spcPts val="0"/>
              </a:spcAft>
              <a:buSzPts val="1800"/>
              <a:buChar char="❖"/>
            </a:pPr>
            <a:r>
              <a:rPr lang="en"/>
              <a:t>Fusion between all generated texts and summarize to get </a:t>
            </a:r>
            <a:r>
              <a:rPr lang="en"/>
              <a:t>meaningful</a:t>
            </a:r>
            <a:r>
              <a:rPr lang="en"/>
              <a:t> description for videos.</a:t>
            </a:r>
            <a:endParaRPr/>
          </a:p>
          <a:p>
            <a:pPr indent="-342900" lvl="0" marL="457200" rtl="0" algn="l">
              <a:lnSpc>
                <a:spcPct val="150000"/>
              </a:lnSpc>
              <a:spcBef>
                <a:spcPts val="0"/>
              </a:spcBef>
              <a:spcAft>
                <a:spcPts val="0"/>
              </a:spcAft>
              <a:buSzPts val="1800"/>
              <a:buChar char="❖"/>
            </a:pPr>
            <a:r>
              <a:rPr lang="en"/>
              <a:t>Timestamps generated for videos.</a:t>
            </a:r>
            <a:endParaRPr/>
          </a:p>
          <a:p>
            <a:pPr indent="-342900" lvl="0" marL="457200" rtl="0" algn="l">
              <a:lnSpc>
                <a:spcPct val="150000"/>
              </a:lnSpc>
              <a:spcBef>
                <a:spcPts val="0"/>
              </a:spcBef>
              <a:spcAft>
                <a:spcPts val="0"/>
              </a:spcAft>
              <a:buSzPts val="1800"/>
              <a:buChar char="❖"/>
            </a:pPr>
            <a:r>
              <a:rPr lang="en"/>
              <a:t>Extract the video’s keywords.</a:t>
            </a:r>
            <a:endParaRPr/>
          </a:p>
        </p:txBody>
      </p:sp>
      <p:sp>
        <p:nvSpPr>
          <p:cNvPr id="288" name="Google Shape;28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3"/>
          <p:cNvSpPr txBox="1"/>
          <p:nvPr/>
        </p:nvSpPr>
        <p:spPr>
          <a:xfrm>
            <a:off x="311700" y="224650"/>
            <a:ext cx="5415600" cy="7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Expected Result &amp; Output:</a:t>
            </a:r>
            <a:endParaRPr b="1" sz="2400">
              <a:solidFill>
                <a:srgbClr val="434343"/>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5" name="Google Shape;85;p16"/>
          <p:cNvSpPr txBox="1"/>
          <p:nvPr>
            <p:ph idx="1" type="body"/>
          </p:nvPr>
        </p:nvSpPr>
        <p:spPr>
          <a:xfrm>
            <a:off x="311700" y="131567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Introduction</a:t>
            </a:r>
            <a:endParaRPr/>
          </a:p>
          <a:p>
            <a:pPr indent="-342900" lvl="0" marL="457200" rtl="0" algn="l">
              <a:lnSpc>
                <a:spcPct val="150000"/>
              </a:lnSpc>
              <a:spcBef>
                <a:spcPts val="0"/>
              </a:spcBef>
              <a:spcAft>
                <a:spcPts val="0"/>
              </a:spcAft>
              <a:buSzPts val="1800"/>
              <a:buChar char="●"/>
            </a:pPr>
            <a:r>
              <a:rPr lang="en"/>
              <a:t>Similar Work</a:t>
            </a:r>
            <a:endParaRPr/>
          </a:p>
          <a:p>
            <a:pPr indent="-342900" lvl="0" marL="457200" rtl="0" algn="l">
              <a:lnSpc>
                <a:spcPct val="150000"/>
              </a:lnSpc>
              <a:spcBef>
                <a:spcPts val="0"/>
              </a:spcBef>
              <a:spcAft>
                <a:spcPts val="0"/>
              </a:spcAft>
              <a:buSzPts val="1800"/>
              <a:buChar char="●"/>
            </a:pPr>
            <a:r>
              <a:rPr lang="en"/>
              <a:t>Problem Statement</a:t>
            </a:r>
            <a:endParaRPr/>
          </a:p>
          <a:p>
            <a:pPr indent="-342900" lvl="0" marL="457200" rtl="0" algn="l">
              <a:lnSpc>
                <a:spcPct val="150000"/>
              </a:lnSpc>
              <a:spcBef>
                <a:spcPts val="0"/>
              </a:spcBef>
              <a:spcAft>
                <a:spcPts val="0"/>
              </a:spcAft>
              <a:buSzPts val="1800"/>
              <a:buChar char="●"/>
            </a:pPr>
            <a:r>
              <a:rPr lang="en"/>
              <a:t>Motivation</a:t>
            </a:r>
            <a:endParaRPr/>
          </a:p>
          <a:p>
            <a:pPr indent="-342900" lvl="0" marL="457200" rtl="0" algn="l">
              <a:lnSpc>
                <a:spcPct val="150000"/>
              </a:lnSpc>
              <a:spcBef>
                <a:spcPts val="0"/>
              </a:spcBef>
              <a:spcAft>
                <a:spcPts val="0"/>
              </a:spcAft>
              <a:buSzPts val="1800"/>
              <a:buChar char="●"/>
            </a:pPr>
            <a:r>
              <a:rPr lang="en"/>
              <a:t>System Overview</a:t>
            </a:r>
            <a:endParaRPr>
              <a:solidFill>
                <a:srgbClr val="FF0000"/>
              </a:solidFill>
            </a:endParaRPr>
          </a:p>
          <a:p>
            <a:pPr indent="-342900" lvl="0" marL="457200" rtl="0" algn="l">
              <a:lnSpc>
                <a:spcPct val="150000"/>
              </a:lnSpc>
              <a:spcBef>
                <a:spcPts val="0"/>
              </a:spcBef>
              <a:spcAft>
                <a:spcPts val="0"/>
              </a:spcAft>
              <a:buSzPts val="1800"/>
              <a:buChar char="●"/>
            </a:pPr>
            <a:r>
              <a:rPr lang="en"/>
              <a:t>Expected Result and output</a:t>
            </a:r>
            <a:endParaRPr/>
          </a:p>
          <a:p>
            <a:pPr indent="-342900" lvl="0" marL="457200" rtl="0" algn="l">
              <a:lnSpc>
                <a:spcPct val="150000"/>
              </a:lnSpc>
              <a:spcBef>
                <a:spcPts val="0"/>
              </a:spcBef>
              <a:spcAft>
                <a:spcPts val="0"/>
              </a:spcAft>
              <a:buSzPts val="1800"/>
              <a:buChar char="●"/>
            </a:pPr>
            <a:r>
              <a:rPr lang="en"/>
              <a:t>Live </a:t>
            </a:r>
            <a:r>
              <a:rPr lang="en"/>
              <a:t>Demo </a:t>
            </a:r>
            <a:endParaRPr/>
          </a:p>
          <a:p>
            <a:pPr indent="-342900" lvl="0" marL="457200" rtl="0" algn="l">
              <a:lnSpc>
                <a:spcPct val="150000"/>
              </a:lnSpc>
              <a:spcBef>
                <a:spcPts val="0"/>
              </a:spcBef>
              <a:spcAft>
                <a:spcPts val="0"/>
              </a:spcAft>
              <a:buSzPts val="1800"/>
              <a:buChar char="●"/>
            </a:pPr>
            <a:r>
              <a:rPr lang="en"/>
              <a:t>Appendices </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Live </a:t>
            </a:r>
            <a:r>
              <a:rPr lang="en"/>
              <a:t>Demo</a:t>
            </a:r>
            <a:endParaRPr/>
          </a:p>
        </p:txBody>
      </p:sp>
      <p:sp>
        <p:nvSpPr>
          <p:cNvPr id="295" name="Google Shape;295;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type="ctrTitle"/>
          </p:nvPr>
        </p:nvSpPr>
        <p:spPr>
          <a:xfrm>
            <a:off x="436825" y="901200"/>
            <a:ext cx="4065900" cy="334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Questions ?</a:t>
            </a:r>
            <a:endParaRPr/>
          </a:p>
        </p:txBody>
      </p:sp>
      <p:sp>
        <p:nvSpPr>
          <p:cNvPr id="301" name="Google Shape;30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35"/>
          <p:cNvSpPr txBox="1"/>
          <p:nvPr/>
        </p:nvSpPr>
        <p:spPr>
          <a:xfrm>
            <a:off x="2737375" y="3284400"/>
            <a:ext cx="3000000" cy="9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700">
                <a:solidFill>
                  <a:srgbClr val="434343"/>
                </a:solidFill>
                <a:latin typeface="PT Sans Narrow"/>
                <a:ea typeface="PT Sans Narrow"/>
                <a:cs typeface="PT Sans Narrow"/>
                <a:sym typeface="PT Sans Narrow"/>
              </a:rPr>
              <a:t>THANK YOU!</a:t>
            </a:r>
            <a:endParaRPr sz="37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Appendices</a:t>
            </a:r>
            <a:r>
              <a:rPr lang="en"/>
              <a:t> </a:t>
            </a:r>
            <a:endParaRPr/>
          </a:p>
        </p:txBody>
      </p:sp>
      <p:sp>
        <p:nvSpPr>
          <p:cNvPr id="308" name="Google Shape;30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09" name="Google Shape;309;p36"/>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got some </a:t>
            </a:r>
            <a:r>
              <a:rPr lang="en"/>
              <a:t>suggestions</a:t>
            </a:r>
            <a:r>
              <a:rPr lang="en"/>
              <a:t> to improve the tool:</a:t>
            </a:r>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Convert the video into text to make it easier if I am looking for something specific</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To be tested couple of times with voice recognition to avoid writing invalid or wrong words</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Not based on keywords as it will have unlimited answers</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Bilingual key words</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Bilingual</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Customize an option to choose the best tags that can be linked to the video based on its activity on any platform</a:t>
            </a:r>
            <a:endParaRPr sz="1200">
              <a:latin typeface="Arial"/>
              <a:ea typeface="Arial"/>
              <a:cs typeface="Arial"/>
              <a:sym typeface="Arial"/>
            </a:endParaRPr>
          </a:p>
          <a:p>
            <a:pPr indent="-304800" lvl="0" marL="914400" rtl="0" algn="l">
              <a:lnSpc>
                <a:spcPct val="150000"/>
              </a:lnSpc>
              <a:spcBef>
                <a:spcPts val="0"/>
              </a:spcBef>
              <a:spcAft>
                <a:spcPts val="0"/>
              </a:spcAft>
              <a:buSzPts val="1200"/>
              <a:buFont typeface="Arial"/>
              <a:buChar char="★"/>
            </a:pPr>
            <a:r>
              <a:rPr lang="en" sz="1200">
                <a:latin typeface="Arial"/>
                <a:ea typeface="Arial"/>
                <a:cs typeface="Arial"/>
                <a:sym typeface="Arial"/>
              </a:rPr>
              <a:t>No the idea is really good it synchronize the image with the voice processing really good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7" title="Points scored"/>
          <p:cNvPicPr preferRelativeResize="0"/>
          <p:nvPr/>
        </p:nvPicPr>
        <p:blipFill>
          <a:blip r:embed="rId3">
            <a:alphaModFix/>
          </a:blip>
          <a:stretch>
            <a:fillRect/>
          </a:stretch>
        </p:blipFill>
        <p:spPr>
          <a:xfrm>
            <a:off x="6077887" y="3104525"/>
            <a:ext cx="3066240" cy="1895949"/>
          </a:xfrm>
          <a:prstGeom prst="rect">
            <a:avLst/>
          </a:prstGeom>
          <a:noFill/>
          <a:ln>
            <a:noFill/>
          </a:ln>
        </p:spPr>
      </p:pic>
      <p:sp>
        <p:nvSpPr>
          <p:cNvPr id="315" name="Google Shape;31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37"/>
          <p:cNvSpPr txBox="1"/>
          <p:nvPr/>
        </p:nvSpPr>
        <p:spPr>
          <a:xfrm>
            <a:off x="322250" y="1487275"/>
            <a:ext cx="2701800" cy="225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700">
                <a:solidFill>
                  <a:schemeClr val="dk2"/>
                </a:solidFill>
                <a:latin typeface="Open Sans"/>
                <a:ea typeface="Open Sans"/>
                <a:cs typeface="Open Sans"/>
                <a:sym typeface="Open Sans"/>
              </a:rPr>
              <a:t>As per survey, respondents said that the average time for writing the descriptions of their videos is 5 mins.</a:t>
            </a:r>
            <a:br>
              <a:rPr lang="en" sz="1700">
                <a:solidFill>
                  <a:schemeClr val="dk2"/>
                </a:solidFill>
                <a:latin typeface="Open Sans"/>
                <a:ea typeface="Open Sans"/>
                <a:cs typeface="Open Sans"/>
                <a:sym typeface="Open Sans"/>
              </a:rPr>
            </a:br>
            <a:endParaRPr sz="1700">
              <a:solidFill>
                <a:schemeClr val="dk2"/>
              </a:solidFill>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700">
                <a:solidFill>
                  <a:schemeClr val="dk2"/>
                </a:solidFill>
                <a:latin typeface="Open Sans"/>
                <a:ea typeface="Open Sans"/>
                <a:cs typeface="Open Sans"/>
                <a:sym typeface="Open Sans"/>
              </a:rPr>
              <a:t>Average words are 100-200 words.</a:t>
            </a:r>
            <a:endParaRPr>
              <a:latin typeface="Open Sans"/>
              <a:ea typeface="Open Sans"/>
              <a:cs typeface="Open Sans"/>
              <a:sym typeface="Open Sans"/>
            </a:endParaRPr>
          </a:p>
        </p:txBody>
      </p:sp>
      <p:sp>
        <p:nvSpPr>
          <p:cNvPr id="317" name="Google Shape;317;p37"/>
          <p:cNvSpPr txBox="1"/>
          <p:nvPr/>
        </p:nvSpPr>
        <p:spPr>
          <a:xfrm>
            <a:off x="260275" y="185900"/>
            <a:ext cx="25530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Survey (1/2):</a:t>
            </a:r>
            <a:endParaRPr b="1" sz="2400">
              <a:solidFill>
                <a:srgbClr val="434343"/>
              </a:solidFill>
              <a:latin typeface="PT Sans Narrow"/>
              <a:ea typeface="PT Sans Narrow"/>
              <a:cs typeface="PT Sans Narrow"/>
              <a:sym typeface="PT Sans Narrow"/>
            </a:endParaRPr>
          </a:p>
        </p:txBody>
      </p:sp>
      <p:sp>
        <p:nvSpPr>
          <p:cNvPr id="318" name="Google Shape;318;p37"/>
          <p:cNvSpPr txBox="1"/>
          <p:nvPr/>
        </p:nvSpPr>
        <p:spPr>
          <a:xfrm>
            <a:off x="3420725" y="347025"/>
            <a:ext cx="572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Do you prefer to use such an application or depend on manual description for your videos?</a:t>
            </a:r>
            <a:endParaRPr b="1">
              <a:latin typeface="Open Sans"/>
              <a:ea typeface="Open Sans"/>
              <a:cs typeface="Open Sans"/>
              <a:sym typeface="Open Sans"/>
            </a:endParaRPr>
          </a:p>
        </p:txBody>
      </p:sp>
      <p:pic>
        <p:nvPicPr>
          <p:cNvPr id="319" name="Google Shape;319;p37" title="Points scored"/>
          <p:cNvPicPr preferRelativeResize="0"/>
          <p:nvPr/>
        </p:nvPicPr>
        <p:blipFill>
          <a:blip r:embed="rId4">
            <a:alphaModFix/>
          </a:blip>
          <a:stretch>
            <a:fillRect/>
          </a:stretch>
        </p:blipFill>
        <p:spPr>
          <a:xfrm>
            <a:off x="6077875" y="740625"/>
            <a:ext cx="3066249" cy="1895949"/>
          </a:xfrm>
          <a:prstGeom prst="rect">
            <a:avLst/>
          </a:prstGeom>
          <a:noFill/>
          <a:ln>
            <a:noFill/>
          </a:ln>
        </p:spPr>
      </p:pic>
      <p:sp>
        <p:nvSpPr>
          <p:cNvPr id="320" name="Google Shape;320;p37"/>
          <p:cNvSpPr txBox="1"/>
          <p:nvPr/>
        </p:nvSpPr>
        <p:spPr>
          <a:xfrm>
            <a:off x="3829750" y="1048063"/>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88.9%</a:t>
            </a:r>
            <a:r>
              <a:rPr lang="en">
                <a:latin typeface="Open Sans"/>
                <a:ea typeface="Open Sans"/>
                <a:cs typeface="Open Sans"/>
                <a:sym typeface="Open Sans"/>
              </a:rPr>
              <a:t> use the tool</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11.1%</a:t>
            </a:r>
            <a:r>
              <a:rPr lang="en">
                <a:latin typeface="Open Sans"/>
                <a:ea typeface="Open Sans"/>
                <a:cs typeface="Open Sans"/>
                <a:sym typeface="Open Sans"/>
              </a:rPr>
              <a:t> Manual</a:t>
            </a:r>
            <a:endParaRPr>
              <a:latin typeface="Open Sans"/>
              <a:ea typeface="Open Sans"/>
              <a:cs typeface="Open Sans"/>
              <a:sym typeface="Open Sans"/>
            </a:endParaRPr>
          </a:p>
        </p:txBody>
      </p:sp>
      <p:sp>
        <p:nvSpPr>
          <p:cNvPr id="321" name="Google Shape;321;p37"/>
          <p:cNvSpPr txBox="1"/>
          <p:nvPr/>
        </p:nvSpPr>
        <p:spPr>
          <a:xfrm>
            <a:off x="3420725" y="2636575"/>
            <a:ext cx="572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If such a tool is given to you,would it make the process easier?</a:t>
            </a:r>
            <a:endParaRPr b="1">
              <a:latin typeface="Open Sans"/>
              <a:ea typeface="Open Sans"/>
              <a:cs typeface="Open Sans"/>
              <a:sym typeface="Open Sans"/>
            </a:endParaRPr>
          </a:p>
        </p:txBody>
      </p:sp>
      <p:sp>
        <p:nvSpPr>
          <p:cNvPr id="322" name="Google Shape;322;p37"/>
          <p:cNvSpPr txBox="1"/>
          <p:nvPr/>
        </p:nvSpPr>
        <p:spPr>
          <a:xfrm>
            <a:off x="3829750" y="3191275"/>
            <a:ext cx="1995300" cy="12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0% </a:t>
            </a:r>
            <a:r>
              <a:rPr lang="en">
                <a:latin typeface="Open Sans"/>
                <a:ea typeface="Open Sans"/>
                <a:cs typeface="Open Sans"/>
                <a:sym typeface="Open Sans"/>
              </a:rPr>
              <a:t> Strongly disagree</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7.4%</a:t>
            </a:r>
            <a:r>
              <a:rPr lang="en">
                <a:latin typeface="Open Sans"/>
                <a:ea typeface="Open Sans"/>
                <a:cs typeface="Open Sans"/>
                <a:sym typeface="Open Sans"/>
              </a:rPr>
              <a:t> Disagree</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11.1%</a:t>
            </a:r>
            <a:r>
              <a:rPr lang="en">
                <a:latin typeface="Open Sans"/>
                <a:ea typeface="Open Sans"/>
                <a:cs typeface="Open Sans"/>
                <a:sym typeface="Open Sans"/>
              </a:rPr>
              <a:t> Neutral</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40.7% </a:t>
            </a:r>
            <a:r>
              <a:rPr lang="en">
                <a:latin typeface="Open Sans"/>
                <a:ea typeface="Open Sans"/>
                <a:cs typeface="Open Sans"/>
                <a:sym typeface="Open Sans"/>
              </a:rPr>
              <a:t>Agree</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25.9%</a:t>
            </a:r>
            <a:r>
              <a:rPr lang="en">
                <a:latin typeface="Open Sans"/>
                <a:ea typeface="Open Sans"/>
                <a:cs typeface="Open Sans"/>
                <a:sym typeface="Open Sans"/>
              </a:rPr>
              <a:t> Strongly agree</a:t>
            </a:r>
            <a:endParaRPr>
              <a:latin typeface="Open Sans"/>
              <a:ea typeface="Open Sans"/>
              <a:cs typeface="Open Sans"/>
              <a:sym typeface="Open Sans"/>
            </a:endParaRPr>
          </a:p>
        </p:txBody>
      </p:sp>
      <p:pic>
        <p:nvPicPr>
          <p:cNvPr id="323" name="Google Shape;323;p37"/>
          <p:cNvPicPr preferRelativeResize="0"/>
          <p:nvPr/>
        </p:nvPicPr>
        <p:blipFill>
          <a:blip r:embed="rId5">
            <a:alphaModFix/>
          </a:blip>
          <a:stretch>
            <a:fillRect/>
          </a:stretch>
        </p:blipFill>
        <p:spPr>
          <a:xfrm>
            <a:off x="3672300" y="1110050"/>
            <a:ext cx="20955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8" title="Points scored"/>
          <p:cNvPicPr preferRelativeResize="0"/>
          <p:nvPr/>
        </p:nvPicPr>
        <p:blipFill>
          <a:blip r:embed="rId3">
            <a:alphaModFix/>
          </a:blip>
          <a:stretch>
            <a:fillRect/>
          </a:stretch>
        </p:blipFill>
        <p:spPr>
          <a:xfrm>
            <a:off x="6144000" y="3191700"/>
            <a:ext cx="3000000" cy="1855000"/>
          </a:xfrm>
          <a:prstGeom prst="rect">
            <a:avLst/>
          </a:prstGeom>
          <a:noFill/>
          <a:ln>
            <a:noFill/>
          </a:ln>
        </p:spPr>
      </p:pic>
      <p:sp>
        <p:nvSpPr>
          <p:cNvPr id="329" name="Google Shape;32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38"/>
          <p:cNvSpPr txBox="1"/>
          <p:nvPr/>
        </p:nvSpPr>
        <p:spPr>
          <a:xfrm>
            <a:off x="359450" y="1071750"/>
            <a:ext cx="3172800" cy="3000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Font typeface="Open Sans"/>
              <a:buChar char="●"/>
            </a:pPr>
            <a:r>
              <a:rPr lang="en" sz="1700">
                <a:solidFill>
                  <a:schemeClr val="dk2"/>
                </a:solidFill>
                <a:latin typeface="Open Sans"/>
                <a:ea typeface="Open Sans"/>
                <a:cs typeface="Open Sans"/>
                <a:sym typeface="Open Sans"/>
              </a:rPr>
              <a:t>As per the survey, no one know any summarization tool for videos based on both video and audio.</a:t>
            </a:r>
            <a:br>
              <a:rPr lang="en" sz="1700">
                <a:solidFill>
                  <a:schemeClr val="dk2"/>
                </a:solidFill>
                <a:latin typeface="Open Sans"/>
                <a:ea typeface="Open Sans"/>
                <a:cs typeface="Open Sans"/>
                <a:sym typeface="Open Sans"/>
              </a:rPr>
            </a:br>
            <a:endParaRPr sz="1700">
              <a:solidFill>
                <a:schemeClr val="dk2"/>
              </a:solidFill>
              <a:latin typeface="Open Sans"/>
              <a:ea typeface="Open Sans"/>
              <a:cs typeface="Open Sans"/>
              <a:sym typeface="Open Sans"/>
            </a:endParaRPr>
          </a:p>
          <a:p>
            <a:pPr indent="-330200" lvl="0" marL="457200" rtl="0" algn="l">
              <a:lnSpc>
                <a:spcPct val="115000"/>
              </a:lnSpc>
              <a:spcBef>
                <a:spcPts val="0"/>
              </a:spcBef>
              <a:spcAft>
                <a:spcPts val="0"/>
              </a:spcAft>
              <a:buClr>
                <a:schemeClr val="dk2"/>
              </a:buClr>
              <a:buSzPts val="1600"/>
              <a:buFont typeface="Open Sans"/>
              <a:buChar char="●"/>
            </a:pPr>
            <a:r>
              <a:rPr lang="en" sz="1700">
                <a:solidFill>
                  <a:schemeClr val="dk2"/>
                </a:solidFill>
                <a:latin typeface="Open Sans"/>
                <a:ea typeface="Open Sans"/>
                <a:cs typeface="Open Sans"/>
                <a:sym typeface="Open Sans"/>
              </a:rPr>
              <a:t>Most of our respondents don’t create or upload videos, but half of whom create don’t write description for video.</a:t>
            </a:r>
            <a:endParaRPr sz="1600">
              <a:solidFill>
                <a:schemeClr val="dk2"/>
              </a:solidFill>
              <a:latin typeface="Open Sans"/>
              <a:ea typeface="Open Sans"/>
              <a:cs typeface="Open Sans"/>
              <a:sym typeface="Open Sans"/>
            </a:endParaRPr>
          </a:p>
        </p:txBody>
      </p:sp>
      <p:sp>
        <p:nvSpPr>
          <p:cNvPr id="331" name="Google Shape;331;p38"/>
          <p:cNvSpPr txBox="1"/>
          <p:nvPr/>
        </p:nvSpPr>
        <p:spPr>
          <a:xfrm>
            <a:off x="185900" y="161125"/>
            <a:ext cx="3000000" cy="8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Survey (2/2):</a:t>
            </a:r>
            <a:endParaRPr b="1" sz="2400">
              <a:solidFill>
                <a:srgbClr val="434343"/>
              </a:solidFill>
              <a:latin typeface="PT Sans Narrow"/>
              <a:ea typeface="PT Sans Narrow"/>
              <a:cs typeface="PT Sans Narrow"/>
              <a:sym typeface="PT Sans Narrow"/>
            </a:endParaRPr>
          </a:p>
        </p:txBody>
      </p:sp>
      <p:sp>
        <p:nvSpPr>
          <p:cNvPr id="332" name="Google Shape;332;p38"/>
          <p:cNvSpPr txBox="1"/>
          <p:nvPr/>
        </p:nvSpPr>
        <p:spPr>
          <a:xfrm>
            <a:off x="3686700" y="332400"/>
            <a:ext cx="572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How much time do you take to search for a desired video?</a:t>
            </a:r>
            <a:endParaRPr b="1">
              <a:latin typeface="Open Sans"/>
              <a:ea typeface="Open Sans"/>
              <a:cs typeface="Open Sans"/>
              <a:sym typeface="Open Sans"/>
            </a:endParaRPr>
          </a:p>
        </p:txBody>
      </p:sp>
      <p:pic>
        <p:nvPicPr>
          <p:cNvPr id="333" name="Google Shape;333;p38" title="Points scored"/>
          <p:cNvPicPr preferRelativeResize="0"/>
          <p:nvPr/>
        </p:nvPicPr>
        <p:blipFill>
          <a:blip r:embed="rId4">
            <a:alphaModFix/>
          </a:blip>
          <a:stretch>
            <a:fillRect/>
          </a:stretch>
        </p:blipFill>
        <p:spPr>
          <a:xfrm>
            <a:off x="5611750" y="680225"/>
            <a:ext cx="3532251" cy="2184110"/>
          </a:xfrm>
          <a:prstGeom prst="rect">
            <a:avLst/>
          </a:prstGeom>
          <a:noFill/>
          <a:ln>
            <a:noFill/>
          </a:ln>
        </p:spPr>
      </p:pic>
      <p:sp>
        <p:nvSpPr>
          <p:cNvPr id="334" name="Google Shape;334;p38"/>
          <p:cNvSpPr txBox="1"/>
          <p:nvPr/>
        </p:nvSpPr>
        <p:spPr>
          <a:xfrm>
            <a:off x="3630000" y="979213"/>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88.9%</a:t>
            </a:r>
            <a:r>
              <a:rPr lang="en">
                <a:latin typeface="Open Sans"/>
                <a:ea typeface="Open Sans"/>
                <a:cs typeface="Open Sans"/>
                <a:sym typeface="Open Sans"/>
              </a:rPr>
              <a:t> </a:t>
            </a:r>
            <a:r>
              <a:rPr lang="en" sz="1100">
                <a:solidFill>
                  <a:srgbClr val="434343"/>
                </a:solidFill>
                <a:latin typeface="Roboto"/>
                <a:ea typeface="Roboto"/>
                <a:cs typeface="Roboto"/>
                <a:sym typeface="Roboto"/>
              </a:rPr>
              <a:t>Less than 5 mins</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11.1%</a:t>
            </a:r>
            <a:r>
              <a:rPr lang="en">
                <a:latin typeface="Open Sans"/>
                <a:ea typeface="Open Sans"/>
                <a:cs typeface="Open Sans"/>
                <a:sym typeface="Open Sans"/>
              </a:rPr>
              <a:t> </a:t>
            </a:r>
            <a:r>
              <a:rPr lang="en" sz="1100">
                <a:solidFill>
                  <a:srgbClr val="434343"/>
                </a:solidFill>
                <a:latin typeface="Roboto"/>
                <a:ea typeface="Roboto"/>
                <a:cs typeface="Roboto"/>
                <a:sym typeface="Roboto"/>
              </a:rPr>
              <a:t>between 5 and 10 mins</a:t>
            </a:r>
            <a:endParaRPr sz="1100">
              <a:solidFill>
                <a:srgbClr val="434343"/>
              </a:solidFill>
              <a:latin typeface="Roboto"/>
              <a:ea typeface="Roboto"/>
              <a:cs typeface="Roboto"/>
              <a:sym typeface="Roboto"/>
            </a:endParaRPr>
          </a:p>
          <a:p>
            <a:pPr indent="0" lvl="0" marL="0" rtl="0" algn="l">
              <a:spcBef>
                <a:spcPts val="0"/>
              </a:spcBef>
              <a:spcAft>
                <a:spcPts val="0"/>
              </a:spcAft>
              <a:buNone/>
            </a:pPr>
            <a:r>
              <a:rPr b="1" lang="en">
                <a:latin typeface="Open Sans"/>
                <a:ea typeface="Open Sans"/>
                <a:cs typeface="Open Sans"/>
                <a:sym typeface="Open Sans"/>
              </a:rPr>
              <a:t>4.6%</a:t>
            </a:r>
            <a:r>
              <a:rPr lang="en" sz="1100">
                <a:solidFill>
                  <a:srgbClr val="434343"/>
                </a:solidFill>
                <a:latin typeface="Roboto"/>
                <a:ea typeface="Roboto"/>
                <a:cs typeface="Roboto"/>
                <a:sym typeface="Roboto"/>
              </a:rPr>
              <a:t> more than 10 mins</a:t>
            </a:r>
            <a:endParaRPr sz="1100">
              <a:solidFill>
                <a:srgbClr val="434343"/>
              </a:solidFill>
              <a:latin typeface="Roboto"/>
              <a:ea typeface="Roboto"/>
              <a:cs typeface="Roboto"/>
              <a:sym typeface="Roboto"/>
            </a:endParaRPr>
          </a:p>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sp>
        <p:nvSpPr>
          <p:cNvPr id="335" name="Google Shape;335;p38"/>
          <p:cNvSpPr txBox="1"/>
          <p:nvPr/>
        </p:nvSpPr>
        <p:spPr>
          <a:xfrm>
            <a:off x="3630000" y="2798100"/>
            <a:ext cx="572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Do you always find that video title and description match video content?</a:t>
            </a:r>
            <a:endParaRPr sz="1200">
              <a:solidFill>
                <a:srgbClr val="202124"/>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latin typeface="Open Sans"/>
              <a:ea typeface="Open Sans"/>
              <a:cs typeface="Open Sans"/>
              <a:sym typeface="Open Sans"/>
            </a:endParaRPr>
          </a:p>
        </p:txBody>
      </p:sp>
      <p:sp>
        <p:nvSpPr>
          <p:cNvPr id="336" name="Google Shape;336;p38"/>
          <p:cNvSpPr txBox="1"/>
          <p:nvPr/>
        </p:nvSpPr>
        <p:spPr>
          <a:xfrm>
            <a:off x="3805350" y="3385288"/>
            <a:ext cx="18840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37%</a:t>
            </a:r>
            <a:r>
              <a:rPr lang="en">
                <a:latin typeface="Open Sans"/>
                <a:ea typeface="Open Sans"/>
                <a:cs typeface="Open Sans"/>
                <a:sym typeface="Open Sans"/>
              </a:rPr>
              <a:t> </a:t>
            </a:r>
            <a:r>
              <a:rPr lang="en" sz="1100">
                <a:solidFill>
                  <a:srgbClr val="434343"/>
                </a:solidFill>
                <a:latin typeface="Roboto"/>
                <a:ea typeface="Roboto"/>
                <a:cs typeface="Roboto"/>
                <a:sym typeface="Roboto"/>
              </a:rPr>
              <a:t>Yes</a:t>
            </a:r>
            <a:endParaRPr sz="1100">
              <a:solidFill>
                <a:srgbClr val="434343"/>
              </a:solidFill>
              <a:latin typeface="Roboto"/>
              <a:ea typeface="Roboto"/>
              <a:cs typeface="Roboto"/>
              <a:sym typeface="Roboto"/>
            </a:endParaRPr>
          </a:p>
          <a:p>
            <a:pPr indent="0" lvl="0" marL="0" rtl="0" algn="l">
              <a:spcBef>
                <a:spcPts val="0"/>
              </a:spcBef>
              <a:spcAft>
                <a:spcPts val="0"/>
              </a:spcAft>
              <a:buNone/>
            </a:pPr>
            <a:r>
              <a:rPr b="1" lang="en">
                <a:latin typeface="Open Sans"/>
                <a:ea typeface="Open Sans"/>
                <a:cs typeface="Open Sans"/>
                <a:sym typeface="Open Sans"/>
              </a:rPr>
              <a:t>63%</a:t>
            </a:r>
            <a:r>
              <a:rPr lang="en">
                <a:latin typeface="Open Sans"/>
                <a:ea typeface="Open Sans"/>
                <a:cs typeface="Open Sans"/>
                <a:sym typeface="Open Sans"/>
              </a:rPr>
              <a:t> </a:t>
            </a:r>
            <a:r>
              <a:rPr lang="en" sz="1100">
                <a:solidFill>
                  <a:srgbClr val="434343"/>
                </a:solidFill>
                <a:latin typeface="Roboto"/>
                <a:ea typeface="Roboto"/>
                <a:cs typeface="Roboto"/>
                <a:sym typeface="Roboto"/>
              </a:rPr>
              <a:t>No</a:t>
            </a:r>
            <a:endParaRPr sz="1100">
              <a:solidFill>
                <a:srgbClr val="434343"/>
              </a:solidFill>
              <a:latin typeface="Roboto"/>
              <a:ea typeface="Roboto"/>
              <a:cs typeface="Roboto"/>
              <a:sym typeface="Roboto"/>
            </a:endParaRPr>
          </a:p>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sp>
        <p:nvSpPr>
          <p:cNvPr id="337" name="Google Shape;337;p38"/>
          <p:cNvSpPr/>
          <p:nvPr/>
        </p:nvSpPr>
        <p:spPr>
          <a:xfrm>
            <a:off x="3729150" y="3545525"/>
            <a:ext cx="86700" cy="1116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rot="-5400000">
            <a:off x="3729150" y="3740025"/>
            <a:ext cx="86700" cy="1116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9" name="Google Shape;339;p38"/>
          <p:cNvPicPr preferRelativeResize="0"/>
          <p:nvPr/>
        </p:nvPicPr>
        <p:blipFill>
          <a:blip r:embed="rId5">
            <a:alphaModFix/>
          </a:blip>
          <a:stretch>
            <a:fillRect/>
          </a:stretch>
        </p:blipFill>
        <p:spPr>
          <a:xfrm>
            <a:off x="3667725" y="3444800"/>
            <a:ext cx="209550" cy="457200"/>
          </a:xfrm>
          <a:prstGeom prst="rect">
            <a:avLst/>
          </a:prstGeom>
          <a:noFill/>
          <a:ln>
            <a:noFill/>
          </a:ln>
        </p:spPr>
      </p:pic>
      <p:pic>
        <p:nvPicPr>
          <p:cNvPr id="340" name="Google Shape;340;p38"/>
          <p:cNvPicPr preferRelativeResize="0"/>
          <p:nvPr/>
        </p:nvPicPr>
        <p:blipFill>
          <a:blip r:embed="rId5">
            <a:alphaModFix/>
          </a:blip>
          <a:stretch>
            <a:fillRect/>
          </a:stretch>
        </p:blipFill>
        <p:spPr>
          <a:xfrm>
            <a:off x="3477150" y="1071750"/>
            <a:ext cx="209550" cy="457200"/>
          </a:xfrm>
          <a:prstGeom prst="rect">
            <a:avLst/>
          </a:prstGeom>
          <a:noFill/>
          <a:ln>
            <a:noFill/>
          </a:ln>
        </p:spPr>
      </p:pic>
      <p:sp>
        <p:nvSpPr>
          <p:cNvPr id="341" name="Google Shape;341;p38"/>
          <p:cNvSpPr/>
          <p:nvPr/>
        </p:nvSpPr>
        <p:spPr>
          <a:xfrm>
            <a:off x="3544675" y="1697975"/>
            <a:ext cx="111600" cy="111600"/>
          </a:xfrm>
          <a:prstGeom prst="ellipse">
            <a:avLst/>
          </a:prstGeom>
          <a:solidFill>
            <a:srgbClr val="FF98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cxnSp>
        <p:nvCxnSpPr>
          <p:cNvPr id="346" name="Google Shape;346;p39"/>
          <p:cNvCxnSpPr>
            <a:stCxn id="347" idx="3"/>
            <a:endCxn id="348" idx="1"/>
          </p:cNvCxnSpPr>
          <p:nvPr/>
        </p:nvCxnSpPr>
        <p:spPr>
          <a:xfrm>
            <a:off x="5924181" y="724138"/>
            <a:ext cx="542100" cy="9930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0" name="Google Shape;350;p39"/>
          <p:cNvPicPr preferRelativeResize="0"/>
          <p:nvPr/>
        </p:nvPicPr>
        <p:blipFill rotWithShape="1">
          <a:blip r:embed="rId3">
            <a:alphaModFix/>
          </a:blip>
          <a:srcRect b="0" l="23053" r="21381" t="0"/>
          <a:stretch/>
        </p:blipFill>
        <p:spPr>
          <a:xfrm>
            <a:off x="579901" y="727763"/>
            <a:ext cx="437074" cy="786600"/>
          </a:xfrm>
          <a:prstGeom prst="rect">
            <a:avLst/>
          </a:prstGeom>
          <a:noFill/>
          <a:ln>
            <a:noFill/>
          </a:ln>
        </p:spPr>
      </p:pic>
      <p:cxnSp>
        <p:nvCxnSpPr>
          <p:cNvPr id="351" name="Google Shape;351;p39"/>
          <p:cNvCxnSpPr>
            <a:endCxn id="350" idx="1"/>
          </p:cNvCxnSpPr>
          <p:nvPr/>
        </p:nvCxnSpPr>
        <p:spPr>
          <a:xfrm flipH="1" rot="10800000">
            <a:off x="1" y="1121063"/>
            <a:ext cx="579900" cy="42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39"/>
          <p:cNvSpPr txBox="1"/>
          <p:nvPr/>
        </p:nvSpPr>
        <p:spPr>
          <a:xfrm>
            <a:off x="0" y="807713"/>
            <a:ext cx="6939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Input</a:t>
            </a:r>
            <a:endParaRPr sz="1200">
              <a:latin typeface="Open Sans"/>
              <a:ea typeface="Open Sans"/>
              <a:cs typeface="Open Sans"/>
              <a:sym typeface="Open Sans"/>
            </a:endParaRPr>
          </a:p>
        </p:txBody>
      </p:sp>
      <p:sp>
        <p:nvSpPr>
          <p:cNvPr id="353" name="Google Shape;353;p39"/>
          <p:cNvSpPr/>
          <p:nvPr/>
        </p:nvSpPr>
        <p:spPr>
          <a:xfrm>
            <a:off x="1524275" y="863063"/>
            <a:ext cx="1522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Pre Processing</a:t>
            </a:r>
            <a:endParaRPr b="1" sz="900">
              <a:solidFill>
                <a:srgbClr val="FFFFFF"/>
              </a:solidFill>
            </a:endParaRPr>
          </a:p>
          <a:p>
            <a:pPr indent="0" lvl="0" marL="0" rtl="0" algn="ctr">
              <a:spcBef>
                <a:spcPts val="0"/>
              </a:spcBef>
              <a:spcAft>
                <a:spcPts val="0"/>
              </a:spcAft>
              <a:buNone/>
            </a:pPr>
            <a:r>
              <a:rPr b="1" lang="en" sz="900">
                <a:solidFill>
                  <a:srgbClr val="FFFFFF"/>
                </a:solidFill>
              </a:rPr>
              <a:t>(Split video to small videos based on scene)</a:t>
            </a:r>
            <a:endParaRPr b="1" sz="900">
              <a:solidFill>
                <a:srgbClr val="FFFFFF"/>
              </a:solidFill>
            </a:endParaRPr>
          </a:p>
        </p:txBody>
      </p:sp>
      <p:cxnSp>
        <p:nvCxnSpPr>
          <p:cNvPr id="354" name="Google Shape;354;p39"/>
          <p:cNvCxnSpPr>
            <a:stCxn id="350" idx="3"/>
            <a:endCxn id="353" idx="1"/>
          </p:cNvCxnSpPr>
          <p:nvPr/>
        </p:nvCxnSpPr>
        <p:spPr>
          <a:xfrm>
            <a:off x="1016975" y="1121063"/>
            <a:ext cx="507300" cy="2100"/>
          </a:xfrm>
          <a:prstGeom prst="straightConnector1">
            <a:avLst/>
          </a:prstGeom>
          <a:noFill/>
          <a:ln cap="flat" cmpd="sng" w="9525">
            <a:solidFill>
              <a:schemeClr val="dk2"/>
            </a:solidFill>
            <a:prstDash val="solid"/>
            <a:round/>
            <a:headEnd len="med" w="med" type="none"/>
            <a:tailEnd len="med" w="med" type="triangle"/>
          </a:ln>
        </p:spPr>
      </p:cxnSp>
      <p:pic>
        <p:nvPicPr>
          <p:cNvPr id="355" name="Google Shape;355;p39"/>
          <p:cNvPicPr preferRelativeResize="0"/>
          <p:nvPr/>
        </p:nvPicPr>
        <p:blipFill>
          <a:blip r:embed="rId4">
            <a:alphaModFix/>
          </a:blip>
          <a:stretch>
            <a:fillRect/>
          </a:stretch>
        </p:blipFill>
        <p:spPr>
          <a:xfrm>
            <a:off x="4527362" y="1514375"/>
            <a:ext cx="1138975" cy="821000"/>
          </a:xfrm>
          <a:prstGeom prst="rect">
            <a:avLst/>
          </a:prstGeom>
          <a:noFill/>
          <a:ln>
            <a:noFill/>
          </a:ln>
        </p:spPr>
      </p:pic>
      <p:pic>
        <p:nvPicPr>
          <p:cNvPr id="347" name="Google Shape;347;p39"/>
          <p:cNvPicPr preferRelativeResize="0"/>
          <p:nvPr/>
        </p:nvPicPr>
        <p:blipFill>
          <a:blip r:embed="rId5">
            <a:alphaModFix/>
          </a:blip>
          <a:stretch>
            <a:fillRect/>
          </a:stretch>
        </p:blipFill>
        <p:spPr>
          <a:xfrm>
            <a:off x="4360875" y="330838"/>
            <a:ext cx="1563306" cy="786600"/>
          </a:xfrm>
          <a:prstGeom prst="rect">
            <a:avLst/>
          </a:prstGeom>
          <a:noFill/>
          <a:ln>
            <a:noFill/>
          </a:ln>
        </p:spPr>
      </p:pic>
      <p:cxnSp>
        <p:nvCxnSpPr>
          <p:cNvPr id="356" name="Google Shape;356;p39"/>
          <p:cNvCxnSpPr>
            <a:stCxn id="357" idx="3"/>
            <a:endCxn id="347" idx="1"/>
          </p:cNvCxnSpPr>
          <p:nvPr/>
        </p:nvCxnSpPr>
        <p:spPr>
          <a:xfrm flipH="1" rot="10800000">
            <a:off x="3746949" y="724163"/>
            <a:ext cx="613800" cy="3990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39"/>
          <p:cNvCxnSpPr>
            <a:stCxn id="357" idx="3"/>
            <a:endCxn id="355" idx="1"/>
          </p:cNvCxnSpPr>
          <p:nvPr/>
        </p:nvCxnSpPr>
        <p:spPr>
          <a:xfrm>
            <a:off x="3746949" y="1123163"/>
            <a:ext cx="780300" cy="8016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39"/>
          <p:cNvSpPr txBox="1"/>
          <p:nvPr/>
        </p:nvSpPr>
        <p:spPr>
          <a:xfrm>
            <a:off x="4431225" y="114300"/>
            <a:ext cx="14226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Frames</a:t>
            </a:r>
            <a:endParaRPr>
              <a:latin typeface="Open Sans"/>
              <a:ea typeface="Open Sans"/>
              <a:cs typeface="Open Sans"/>
              <a:sym typeface="Open Sans"/>
            </a:endParaRPr>
          </a:p>
        </p:txBody>
      </p:sp>
      <p:sp>
        <p:nvSpPr>
          <p:cNvPr id="360" name="Google Shape;360;p39"/>
          <p:cNvSpPr txBox="1"/>
          <p:nvPr/>
        </p:nvSpPr>
        <p:spPr>
          <a:xfrm>
            <a:off x="4662525" y="1230375"/>
            <a:ext cx="960000" cy="2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Speech</a:t>
            </a:r>
            <a:endParaRPr>
              <a:latin typeface="Open Sans"/>
              <a:ea typeface="Open Sans"/>
              <a:cs typeface="Open Sans"/>
              <a:sym typeface="Open Sans"/>
            </a:endParaRPr>
          </a:p>
        </p:txBody>
      </p:sp>
      <p:sp>
        <p:nvSpPr>
          <p:cNvPr id="361" name="Google Shape;361;p39"/>
          <p:cNvSpPr/>
          <p:nvPr/>
        </p:nvSpPr>
        <p:spPr>
          <a:xfrm>
            <a:off x="4502050" y="2552213"/>
            <a:ext cx="1522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Pre Processing</a:t>
            </a:r>
            <a:endParaRPr b="1" sz="1200">
              <a:solidFill>
                <a:srgbClr val="FFFFFF"/>
              </a:solidFill>
            </a:endParaRPr>
          </a:p>
          <a:p>
            <a:pPr indent="0" lvl="0" marL="0" rtl="0" algn="ctr">
              <a:spcBef>
                <a:spcPts val="0"/>
              </a:spcBef>
              <a:spcAft>
                <a:spcPts val="0"/>
              </a:spcAft>
              <a:buNone/>
            </a:pPr>
            <a:r>
              <a:rPr b="1" lang="en" sz="1200">
                <a:solidFill>
                  <a:srgbClr val="FFFFFF"/>
                </a:solidFill>
              </a:rPr>
              <a:t>(Speech to text)</a:t>
            </a:r>
            <a:endParaRPr b="1" sz="1200">
              <a:solidFill>
                <a:srgbClr val="FFFFFF"/>
              </a:solidFill>
            </a:endParaRPr>
          </a:p>
        </p:txBody>
      </p:sp>
      <p:cxnSp>
        <p:nvCxnSpPr>
          <p:cNvPr id="362" name="Google Shape;362;p39"/>
          <p:cNvCxnSpPr>
            <a:stCxn id="355" idx="2"/>
            <a:endCxn id="361" idx="0"/>
          </p:cNvCxnSpPr>
          <p:nvPr/>
        </p:nvCxnSpPr>
        <p:spPr>
          <a:xfrm>
            <a:off x="5096849" y="2335375"/>
            <a:ext cx="166500" cy="21690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39"/>
          <p:cNvSpPr/>
          <p:nvPr/>
        </p:nvSpPr>
        <p:spPr>
          <a:xfrm>
            <a:off x="6248400" y="395275"/>
            <a:ext cx="1807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Pre Processing</a:t>
            </a:r>
            <a:endParaRPr b="1" sz="1000">
              <a:solidFill>
                <a:srgbClr val="FFFFFF"/>
              </a:solidFill>
            </a:endParaRPr>
          </a:p>
          <a:p>
            <a:pPr indent="0" lvl="0" marL="0" rtl="0" algn="ctr">
              <a:spcBef>
                <a:spcPts val="0"/>
              </a:spcBef>
              <a:spcAft>
                <a:spcPts val="0"/>
              </a:spcAft>
              <a:buNone/>
            </a:pPr>
            <a:r>
              <a:rPr b="1" lang="en" sz="1000">
                <a:solidFill>
                  <a:srgbClr val="FFFFFF"/>
                </a:solidFill>
              </a:rPr>
              <a:t>(Remove unclear frames)</a:t>
            </a:r>
            <a:endParaRPr b="1" sz="1000">
              <a:solidFill>
                <a:srgbClr val="FFFFFF"/>
              </a:solidFill>
            </a:endParaRPr>
          </a:p>
        </p:txBody>
      </p:sp>
      <p:cxnSp>
        <p:nvCxnSpPr>
          <p:cNvPr id="364" name="Google Shape;364;p39"/>
          <p:cNvCxnSpPr>
            <a:stCxn id="347" idx="3"/>
            <a:endCxn id="363" idx="1"/>
          </p:cNvCxnSpPr>
          <p:nvPr/>
        </p:nvCxnSpPr>
        <p:spPr>
          <a:xfrm flipH="1" rot="10800000">
            <a:off x="5924181" y="655438"/>
            <a:ext cx="324300" cy="68700"/>
          </a:xfrm>
          <a:prstGeom prst="straightConnector1">
            <a:avLst/>
          </a:prstGeom>
          <a:noFill/>
          <a:ln cap="flat" cmpd="sng" w="9525">
            <a:solidFill>
              <a:schemeClr val="dk2"/>
            </a:solidFill>
            <a:prstDash val="solid"/>
            <a:round/>
            <a:headEnd len="med" w="med" type="none"/>
            <a:tailEnd len="med" w="med" type="triangle"/>
          </a:ln>
        </p:spPr>
      </p:cxnSp>
      <p:pic>
        <p:nvPicPr>
          <p:cNvPr id="365" name="Google Shape;365;p39"/>
          <p:cNvPicPr preferRelativeResize="0"/>
          <p:nvPr/>
        </p:nvPicPr>
        <p:blipFill rotWithShape="1">
          <a:blip r:embed="rId3">
            <a:alphaModFix/>
          </a:blip>
          <a:srcRect b="19821" l="25393" r="19042" t="22271"/>
          <a:stretch/>
        </p:blipFill>
        <p:spPr>
          <a:xfrm>
            <a:off x="3309875" y="455688"/>
            <a:ext cx="437074" cy="455501"/>
          </a:xfrm>
          <a:prstGeom prst="rect">
            <a:avLst/>
          </a:prstGeom>
          <a:noFill/>
          <a:ln>
            <a:noFill/>
          </a:ln>
        </p:spPr>
      </p:pic>
      <p:pic>
        <p:nvPicPr>
          <p:cNvPr id="357" name="Google Shape;357;p39"/>
          <p:cNvPicPr preferRelativeResize="0"/>
          <p:nvPr/>
        </p:nvPicPr>
        <p:blipFill rotWithShape="1">
          <a:blip r:embed="rId3">
            <a:alphaModFix/>
          </a:blip>
          <a:srcRect b="19821" l="25393" r="19042" t="22271"/>
          <a:stretch/>
        </p:blipFill>
        <p:spPr>
          <a:xfrm>
            <a:off x="3309875" y="895413"/>
            <a:ext cx="437074" cy="455501"/>
          </a:xfrm>
          <a:prstGeom prst="rect">
            <a:avLst/>
          </a:prstGeom>
          <a:noFill/>
          <a:ln>
            <a:noFill/>
          </a:ln>
        </p:spPr>
      </p:pic>
      <p:pic>
        <p:nvPicPr>
          <p:cNvPr id="366" name="Google Shape;366;p39"/>
          <p:cNvPicPr preferRelativeResize="0"/>
          <p:nvPr/>
        </p:nvPicPr>
        <p:blipFill rotWithShape="1">
          <a:blip r:embed="rId3">
            <a:alphaModFix/>
          </a:blip>
          <a:srcRect b="19821" l="25393" r="19042" t="22271"/>
          <a:stretch/>
        </p:blipFill>
        <p:spPr>
          <a:xfrm>
            <a:off x="3309875" y="1335138"/>
            <a:ext cx="437074" cy="455501"/>
          </a:xfrm>
          <a:prstGeom prst="rect">
            <a:avLst/>
          </a:prstGeom>
          <a:noFill/>
          <a:ln>
            <a:noFill/>
          </a:ln>
        </p:spPr>
      </p:pic>
      <p:cxnSp>
        <p:nvCxnSpPr>
          <p:cNvPr id="367" name="Google Shape;367;p39"/>
          <p:cNvCxnSpPr>
            <a:endCxn id="357" idx="1"/>
          </p:cNvCxnSpPr>
          <p:nvPr/>
        </p:nvCxnSpPr>
        <p:spPr>
          <a:xfrm>
            <a:off x="3046775" y="1123163"/>
            <a:ext cx="263100" cy="0"/>
          </a:xfrm>
          <a:prstGeom prst="straightConnector1">
            <a:avLst/>
          </a:prstGeom>
          <a:noFill/>
          <a:ln cap="flat" cmpd="sng" w="9525">
            <a:solidFill>
              <a:schemeClr val="dk2"/>
            </a:solidFill>
            <a:prstDash val="solid"/>
            <a:round/>
            <a:headEnd len="med" w="med" type="none"/>
            <a:tailEnd len="med" w="med" type="triangle"/>
          </a:ln>
        </p:spPr>
      </p:cxnSp>
      <p:sp>
        <p:nvSpPr>
          <p:cNvPr id="368" name="Google Shape;368;p39"/>
          <p:cNvSpPr txBox="1"/>
          <p:nvPr/>
        </p:nvSpPr>
        <p:spPr>
          <a:xfrm>
            <a:off x="3393538" y="1703050"/>
            <a:ext cx="263100" cy="4878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t/>
            </a:r>
            <a:endParaRPr>
              <a:latin typeface="Open Sans"/>
              <a:ea typeface="Open Sans"/>
              <a:cs typeface="Open Sans"/>
              <a:sym typeface="Open Sans"/>
            </a:endParaRPr>
          </a:p>
        </p:txBody>
      </p:sp>
      <p:sp>
        <p:nvSpPr>
          <p:cNvPr id="369" name="Google Shape;369;p39"/>
          <p:cNvSpPr txBox="1"/>
          <p:nvPr/>
        </p:nvSpPr>
        <p:spPr>
          <a:xfrm>
            <a:off x="3382563" y="-92525"/>
            <a:ext cx="263100" cy="4878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t/>
            </a:r>
            <a:endParaRPr>
              <a:latin typeface="Open Sans"/>
              <a:ea typeface="Open Sans"/>
              <a:cs typeface="Open Sans"/>
              <a:sym typeface="Open Sans"/>
            </a:endParaRPr>
          </a:p>
        </p:txBody>
      </p:sp>
      <p:cxnSp>
        <p:nvCxnSpPr>
          <p:cNvPr id="370" name="Google Shape;370;p39"/>
          <p:cNvCxnSpPr>
            <a:stCxn id="363" idx="3"/>
            <a:endCxn id="371" idx="0"/>
          </p:cNvCxnSpPr>
          <p:nvPr/>
        </p:nvCxnSpPr>
        <p:spPr>
          <a:xfrm>
            <a:off x="8055900" y="655375"/>
            <a:ext cx="649500" cy="4797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39"/>
          <p:cNvSpPr/>
          <p:nvPr/>
        </p:nvSpPr>
        <p:spPr>
          <a:xfrm>
            <a:off x="8325150" y="1135013"/>
            <a:ext cx="760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LSTM</a:t>
            </a:r>
            <a:endParaRPr b="1">
              <a:solidFill>
                <a:srgbClr val="FFFFFF"/>
              </a:solidFill>
            </a:endParaRPr>
          </a:p>
          <a:p>
            <a:pPr indent="0" lvl="0" marL="0" rtl="0" algn="ctr">
              <a:spcBef>
                <a:spcPts val="0"/>
              </a:spcBef>
              <a:spcAft>
                <a:spcPts val="0"/>
              </a:spcAft>
              <a:buNone/>
            </a:pPr>
            <a:r>
              <a:rPr b="1" lang="en">
                <a:solidFill>
                  <a:srgbClr val="FFFFFF"/>
                </a:solidFill>
              </a:rPr>
              <a:t>Model</a:t>
            </a:r>
            <a:endParaRPr b="1">
              <a:solidFill>
                <a:srgbClr val="FFFFFF"/>
              </a:solidFill>
            </a:endParaRPr>
          </a:p>
        </p:txBody>
      </p:sp>
      <p:sp>
        <p:nvSpPr>
          <p:cNvPr id="372" name="Google Shape;372;p39"/>
          <p:cNvSpPr/>
          <p:nvPr/>
        </p:nvSpPr>
        <p:spPr>
          <a:xfrm>
            <a:off x="5177313" y="3703200"/>
            <a:ext cx="1522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NLP </a:t>
            </a:r>
            <a:r>
              <a:rPr b="1" lang="en">
                <a:solidFill>
                  <a:srgbClr val="FFFFFF"/>
                </a:solidFill>
              </a:rPr>
              <a:t>Model</a:t>
            </a:r>
            <a:endParaRPr b="1">
              <a:solidFill>
                <a:srgbClr val="FFFFFF"/>
              </a:solidFill>
            </a:endParaRPr>
          </a:p>
        </p:txBody>
      </p:sp>
      <p:sp>
        <p:nvSpPr>
          <p:cNvPr id="373" name="Google Shape;373;p39"/>
          <p:cNvSpPr/>
          <p:nvPr/>
        </p:nvSpPr>
        <p:spPr>
          <a:xfrm>
            <a:off x="2627313" y="3128113"/>
            <a:ext cx="1773600" cy="177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900"/>
          </a:p>
        </p:txBody>
      </p:sp>
      <p:pic>
        <p:nvPicPr>
          <p:cNvPr id="374" name="Google Shape;374;p39"/>
          <p:cNvPicPr preferRelativeResize="0"/>
          <p:nvPr/>
        </p:nvPicPr>
        <p:blipFill>
          <a:blip r:embed="rId6">
            <a:alphaModFix/>
          </a:blip>
          <a:stretch>
            <a:fillRect/>
          </a:stretch>
        </p:blipFill>
        <p:spPr>
          <a:xfrm>
            <a:off x="225333" y="3088350"/>
            <a:ext cx="1522375" cy="855400"/>
          </a:xfrm>
          <a:prstGeom prst="rect">
            <a:avLst/>
          </a:prstGeom>
          <a:noFill/>
          <a:ln>
            <a:noFill/>
          </a:ln>
        </p:spPr>
      </p:pic>
      <p:pic>
        <p:nvPicPr>
          <p:cNvPr id="375" name="Google Shape;375;p39"/>
          <p:cNvPicPr preferRelativeResize="0"/>
          <p:nvPr/>
        </p:nvPicPr>
        <p:blipFill>
          <a:blip r:embed="rId7">
            <a:alphaModFix/>
          </a:blip>
          <a:stretch>
            <a:fillRect/>
          </a:stretch>
        </p:blipFill>
        <p:spPr>
          <a:xfrm>
            <a:off x="225338" y="4221002"/>
            <a:ext cx="1522375" cy="801254"/>
          </a:xfrm>
          <a:prstGeom prst="rect">
            <a:avLst/>
          </a:prstGeom>
          <a:noFill/>
          <a:ln>
            <a:noFill/>
          </a:ln>
        </p:spPr>
      </p:pic>
      <p:cxnSp>
        <p:nvCxnSpPr>
          <p:cNvPr id="376" name="Google Shape;376;p39"/>
          <p:cNvCxnSpPr>
            <a:stCxn id="373" idx="2"/>
            <a:endCxn id="377" idx="3"/>
          </p:cNvCxnSpPr>
          <p:nvPr/>
        </p:nvCxnSpPr>
        <p:spPr>
          <a:xfrm flipH="1">
            <a:off x="1747713" y="4014913"/>
            <a:ext cx="879600" cy="60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39"/>
          <p:cNvSpPr txBox="1"/>
          <p:nvPr/>
        </p:nvSpPr>
        <p:spPr>
          <a:xfrm>
            <a:off x="225113" y="3876775"/>
            <a:ext cx="15225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Timestamp</a:t>
            </a:r>
            <a:endParaRPr>
              <a:latin typeface="Open Sans"/>
              <a:ea typeface="Open Sans"/>
              <a:cs typeface="Open Sans"/>
              <a:sym typeface="Open Sans"/>
            </a:endParaRPr>
          </a:p>
        </p:txBody>
      </p:sp>
      <p:sp>
        <p:nvSpPr>
          <p:cNvPr id="378" name="Google Shape;378;p39"/>
          <p:cNvSpPr txBox="1"/>
          <p:nvPr/>
        </p:nvSpPr>
        <p:spPr>
          <a:xfrm>
            <a:off x="225100" y="2752313"/>
            <a:ext cx="15225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Summary</a:t>
            </a:r>
            <a:endParaRPr>
              <a:latin typeface="Open Sans"/>
              <a:ea typeface="Open Sans"/>
              <a:cs typeface="Open Sans"/>
              <a:sym typeface="Open Sans"/>
            </a:endParaRPr>
          </a:p>
        </p:txBody>
      </p:sp>
      <p:sp>
        <p:nvSpPr>
          <p:cNvPr id="379" name="Google Shape;379;p39"/>
          <p:cNvSpPr txBox="1"/>
          <p:nvPr/>
        </p:nvSpPr>
        <p:spPr>
          <a:xfrm>
            <a:off x="-61537" y="2914075"/>
            <a:ext cx="21021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cxnSp>
        <p:nvCxnSpPr>
          <p:cNvPr id="380" name="Google Shape;380;p39"/>
          <p:cNvCxnSpPr>
            <a:stCxn id="371" idx="2"/>
            <a:endCxn id="372" idx="3"/>
          </p:cNvCxnSpPr>
          <p:nvPr/>
        </p:nvCxnSpPr>
        <p:spPr>
          <a:xfrm rot="5400000">
            <a:off x="6548550" y="1806563"/>
            <a:ext cx="2308200" cy="2005500"/>
          </a:xfrm>
          <a:prstGeom prst="bentConnector2">
            <a:avLst/>
          </a:prstGeom>
          <a:noFill/>
          <a:ln cap="flat" cmpd="sng" w="9525">
            <a:solidFill>
              <a:schemeClr val="dk2"/>
            </a:solidFill>
            <a:prstDash val="solid"/>
            <a:round/>
            <a:headEnd len="med" w="med" type="none"/>
            <a:tailEnd len="med" w="med" type="triangle"/>
          </a:ln>
        </p:spPr>
      </p:cxnSp>
      <p:pic>
        <p:nvPicPr>
          <p:cNvPr id="348" name="Google Shape;348;p39"/>
          <p:cNvPicPr preferRelativeResize="0"/>
          <p:nvPr/>
        </p:nvPicPr>
        <p:blipFill>
          <a:blip r:embed="rId8">
            <a:alphaModFix/>
          </a:blip>
          <a:stretch>
            <a:fillRect/>
          </a:stretch>
        </p:blipFill>
        <p:spPr>
          <a:xfrm>
            <a:off x="6466159" y="1350915"/>
            <a:ext cx="1371990" cy="732300"/>
          </a:xfrm>
          <a:prstGeom prst="rect">
            <a:avLst/>
          </a:prstGeom>
          <a:noFill/>
          <a:ln>
            <a:noFill/>
          </a:ln>
        </p:spPr>
      </p:pic>
      <p:sp>
        <p:nvSpPr>
          <p:cNvPr id="381" name="Google Shape;381;p39"/>
          <p:cNvSpPr txBox="1"/>
          <p:nvPr/>
        </p:nvSpPr>
        <p:spPr>
          <a:xfrm>
            <a:off x="2974464" y="3301378"/>
            <a:ext cx="1107900" cy="2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u="sng">
                <a:latin typeface="Open Sans"/>
                <a:ea typeface="Open Sans"/>
                <a:cs typeface="Open Sans"/>
                <a:sym typeface="Open Sans"/>
              </a:rPr>
              <a:t>Fusion</a:t>
            </a:r>
            <a:endParaRPr b="1" sz="1900" u="sng">
              <a:latin typeface="Open Sans"/>
              <a:ea typeface="Open Sans"/>
              <a:cs typeface="Open Sans"/>
              <a:sym typeface="Open Sans"/>
            </a:endParaRPr>
          </a:p>
        </p:txBody>
      </p:sp>
      <p:sp>
        <p:nvSpPr>
          <p:cNvPr id="382" name="Google Shape;382;p39"/>
          <p:cNvSpPr txBox="1"/>
          <p:nvPr/>
        </p:nvSpPr>
        <p:spPr>
          <a:xfrm>
            <a:off x="2548150" y="3628225"/>
            <a:ext cx="1953900" cy="103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300"/>
              <a:t>Frame description</a:t>
            </a:r>
            <a:br>
              <a:rPr b="1" lang="en" sz="1300"/>
            </a:br>
            <a:r>
              <a:rPr b="1" lang="en" sz="1300"/>
              <a:t>Emotion description</a:t>
            </a:r>
            <a:endParaRPr b="1" sz="1300"/>
          </a:p>
          <a:p>
            <a:pPr indent="0" lvl="0" marL="0" rtl="0" algn="ctr">
              <a:lnSpc>
                <a:spcPct val="150000"/>
              </a:lnSpc>
              <a:spcBef>
                <a:spcPts val="0"/>
              </a:spcBef>
              <a:spcAft>
                <a:spcPts val="0"/>
              </a:spcAft>
              <a:buNone/>
            </a:pPr>
            <a:r>
              <a:rPr b="1" lang="en" sz="1300"/>
              <a:t>Audio transcription</a:t>
            </a:r>
            <a:endParaRPr b="1" sz="1800">
              <a:latin typeface="Open Sans"/>
              <a:ea typeface="Open Sans"/>
              <a:cs typeface="Open Sans"/>
              <a:sym typeface="Open Sans"/>
            </a:endParaRPr>
          </a:p>
        </p:txBody>
      </p:sp>
      <p:sp>
        <p:nvSpPr>
          <p:cNvPr id="383" name="Google Shape;383;p39"/>
          <p:cNvSpPr txBox="1"/>
          <p:nvPr/>
        </p:nvSpPr>
        <p:spPr>
          <a:xfrm>
            <a:off x="6639501" y="1170750"/>
            <a:ext cx="1025400" cy="2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Emotions</a:t>
            </a:r>
            <a:endParaRPr>
              <a:latin typeface="Open Sans"/>
              <a:ea typeface="Open Sans"/>
              <a:cs typeface="Open Sans"/>
              <a:sym typeface="Open Sans"/>
            </a:endParaRPr>
          </a:p>
        </p:txBody>
      </p:sp>
      <p:cxnSp>
        <p:nvCxnSpPr>
          <p:cNvPr id="384" name="Google Shape;384;p39"/>
          <p:cNvCxnSpPr>
            <a:stCxn id="348" idx="3"/>
            <a:endCxn id="371" idx="1"/>
          </p:cNvCxnSpPr>
          <p:nvPr/>
        </p:nvCxnSpPr>
        <p:spPr>
          <a:xfrm flipH="1" rot="10800000">
            <a:off x="7838149" y="1395165"/>
            <a:ext cx="486900" cy="3219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9"/>
          <p:cNvCxnSpPr>
            <a:stCxn id="361" idx="2"/>
            <a:endCxn id="372" idx="0"/>
          </p:cNvCxnSpPr>
          <p:nvPr/>
        </p:nvCxnSpPr>
        <p:spPr>
          <a:xfrm>
            <a:off x="5263300" y="3072413"/>
            <a:ext cx="675300" cy="630900"/>
          </a:xfrm>
          <a:prstGeom prst="straightConnector1">
            <a:avLst/>
          </a:prstGeom>
          <a:noFill/>
          <a:ln cap="flat" cmpd="sng" w="9525">
            <a:solidFill>
              <a:schemeClr val="dk2"/>
            </a:solidFill>
            <a:prstDash val="solid"/>
            <a:round/>
            <a:headEnd len="med" w="med" type="none"/>
            <a:tailEnd len="med" w="med" type="triangle"/>
          </a:ln>
        </p:spPr>
      </p:cxnSp>
      <p:cxnSp>
        <p:nvCxnSpPr>
          <p:cNvPr id="386" name="Google Shape;386;p39"/>
          <p:cNvCxnSpPr>
            <a:stCxn id="372" idx="1"/>
          </p:cNvCxnSpPr>
          <p:nvPr/>
        </p:nvCxnSpPr>
        <p:spPr>
          <a:xfrm flipH="1">
            <a:off x="4464213" y="3963300"/>
            <a:ext cx="713100" cy="48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0" name="Shape 390"/>
        <p:cNvGrpSpPr/>
        <p:nvPr/>
      </p:nvGrpSpPr>
      <p:grpSpPr>
        <a:xfrm>
          <a:off x="0" y="0"/>
          <a:ext cx="0" cy="0"/>
          <a:chOff x="0" y="0"/>
          <a:chExt cx="0" cy="0"/>
        </a:xfrm>
      </p:grpSpPr>
      <p:sp>
        <p:nvSpPr>
          <p:cNvPr id="391" name="Google Shape;391;p40"/>
          <p:cNvSpPr txBox="1"/>
          <p:nvPr/>
        </p:nvSpPr>
        <p:spPr>
          <a:xfrm>
            <a:off x="2548150" y="3628225"/>
            <a:ext cx="1953900" cy="103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300"/>
              <a:t>Frame description</a:t>
            </a:r>
            <a:br>
              <a:rPr b="1" lang="en" sz="1300"/>
            </a:br>
            <a:r>
              <a:rPr b="1" lang="en" sz="1300"/>
              <a:t>Emotion description</a:t>
            </a:r>
            <a:endParaRPr b="1" sz="1300"/>
          </a:p>
          <a:p>
            <a:pPr indent="0" lvl="0" marL="0" rtl="0" algn="ctr">
              <a:lnSpc>
                <a:spcPct val="150000"/>
              </a:lnSpc>
              <a:spcBef>
                <a:spcPts val="0"/>
              </a:spcBef>
              <a:spcAft>
                <a:spcPts val="0"/>
              </a:spcAft>
              <a:buNone/>
            </a:pPr>
            <a:r>
              <a:rPr b="1" lang="en" sz="1300"/>
              <a:t>Audio transcription</a:t>
            </a:r>
            <a:endParaRPr b="1" sz="1800">
              <a:latin typeface="Open Sans"/>
              <a:ea typeface="Open Sans"/>
              <a:cs typeface="Open Sans"/>
              <a:sym typeface="Open Sans"/>
            </a:endParaRPr>
          </a:p>
        </p:txBody>
      </p:sp>
      <p:cxnSp>
        <p:nvCxnSpPr>
          <p:cNvPr id="392" name="Google Shape;392;p40"/>
          <p:cNvCxnSpPr>
            <a:stCxn id="393" idx="3"/>
            <a:endCxn id="394" idx="1"/>
          </p:cNvCxnSpPr>
          <p:nvPr/>
        </p:nvCxnSpPr>
        <p:spPr>
          <a:xfrm>
            <a:off x="5353643" y="640638"/>
            <a:ext cx="964800" cy="296400"/>
          </a:xfrm>
          <a:prstGeom prst="straightConnector1">
            <a:avLst/>
          </a:prstGeom>
          <a:noFill/>
          <a:ln cap="flat" cmpd="sng" w="9525">
            <a:solidFill>
              <a:schemeClr val="dk2"/>
            </a:solidFill>
            <a:prstDash val="solid"/>
            <a:round/>
            <a:headEnd len="med" w="med" type="none"/>
            <a:tailEnd len="med" w="med" type="triangle"/>
          </a:ln>
        </p:spPr>
      </p:cxnSp>
      <p:sp>
        <p:nvSpPr>
          <p:cNvPr id="395" name="Google Shape;39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6" name="Google Shape;396;p40"/>
          <p:cNvPicPr preferRelativeResize="0"/>
          <p:nvPr/>
        </p:nvPicPr>
        <p:blipFill rotWithShape="1">
          <a:blip r:embed="rId3">
            <a:alphaModFix/>
          </a:blip>
          <a:srcRect b="0" l="23053" r="21381" t="0"/>
          <a:stretch/>
        </p:blipFill>
        <p:spPr>
          <a:xfrm>
            <a:off x="579901" y="1108763"/>
            <a:ext cx="437074" cy="786600"/>
          </a:xfrm>
          <a:prstGeom prst="rect">
            <a:avLst/>
          </a:prstGeom>
          <a:noFill/>
          <a:ln>
            <a:noFill/>
          </a:ln>
        </p:spPr>
      </p:pic>
      <p:cxnSp>
        <p:nvCxnSpPr>
          <p:cNvPr id="397" name="Google Shape;397;p40"/>
          <p:cNvCxnSpPr>
            <a:endCxn id="396" idx="1"/>
          </p:cNvCxnSpPr>
          <p:nvPr/>
        </p:nvCxnSpPr>
        <p:spPr>
          <a:xfrm flipH="1" rot="10800000">
            <a:off x="1" y="1502063"/>
            <a:ext cx="579900" cy="4200"/>
          </a:xfrm>
          <a:prstGeom prst="straightConnector1">
            <a:avLst/>
          </a:prstGeom>
          <a:noFill/>
          <a:ln cap="flat" cmpd="sng" w="9525">
            <a:solidFill>
              <a:schemeClr val="dk2"/>
            </a:solidFill>
            <a:prstDash val="solid"/>
            <a:round/>
            <a:headEnd len="med" w="med" type="none"/>
            <a:tailEnd len="med" w="med" type="triangle"/>
          </a:ln>
        </p:spPr>
      </p:cxnSp>
      <p:sp>
        <p:nvSpPr>
          <p:cNvPr id="398" name="Google Shape;398;p40"/>
          <p:cNvSpPr txBox="1"/>
          <p:nvPr/>
        </p:nvSpPr>
        <p:spPr>
          <a:xfrm>
            <a:off x="0" y="1188713"/>
            <a:ext cx="6939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Input</a:t>
            </a:r>
            <a:endParaRPr sz="1200">
              <a:latin typeface="Open Sans"/>
              <a:ea typeface="Open Sans"/>
              <a:cs typeface="Open Sans"/>
              <a:sym typeface="Open Sans"/>
            </a:endParaRPr>
          </a:p>
        </p:txBody>
      </p:sp>
      <p:sp>
        <p:nvSpPr>
          <p:cNvPr id="399" name="Google Shape;399;p40"/>
          <p:cNvSpPr/>
          <p:nvPr/>
        </p:nvSpPr>
        <p:spPr>
          <a:xfrm>
            <a:off x="1287875" y="1244075"/>
            <a:ext cx="11271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Pre Processing</a:t>
            </a:r>
            <a:endParaRPr b="1" sz="1000">
              <a:solidFill>
                <a:srgbClr val="FFFFFF"/>
              </a:solidFill>
            </a:endParaRPr>
          </a:p>
          <a:p>
            <a:pPr indent="0" lvl="0" marL="0" rtl="0" algn="ctr">
              <a:spcBef>
                <a:spcPts val="0"/>
              </a:spcBef>
              <a:spcAft>
                <a:spcPts val="0"/>
              </a:spcAft>
              <a:buNone/>
            </a:pPr>
            <a:r>
              <a:rPr b="1" lang="en" sz="1000">
                <a:solidFill>
                  <a:srgbClr val="FFFFFF"/>
                </a:solidFill>
              </a:rPr>
              <a:t>(Scene </a:t>
            </a:r>
            <a:r>
              <a:rPr b="1" lang="en" sz="1000">
                <a:solidFill>
                  <a:srgbClr val="FFFFFF"/>
                </a:solidFill>
              </a:rPr>
              <a:t>Splitting</a:t>
            </a:r>
            <a:r>
              <a:rPr b="1" lang="en" sz="1000">
                <a:solidFill>
                  <a:srgbClr val="FFFFFF"/>
                </a:solidFill>
              </a:rPr>
              <a:t>)</a:t>
            </a:r>
            <a:endParaRPr b="1" sz="1000">
              <a:solidFill>
                <a:srgbClr val="FFFFFF"/>
              </a:solidFill>
            </a:endParaRPr>
          </a:p>
        </p:txBody>
      </p:sp>
      <p:cxnSp>
        <p:nvCxnSpPr>
          <p:cNvPr id="400" name="Google Shape;400;p40"/>
          <p:cNvCxnSpPr>
            <a:stCxn id="396" idx="3"/>
            <a:endCxn id="399" idx="1"/>
          </p:cNvCxnSpPr>
          <p:nvPr/>
        </p:nvCxnSpPr>
        <p:spPr>
          <a:xfrm>
            <a:off x="1016975" y="1502063"/>
            <a:ext cx="270900" cy="21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40"/>
          <p:cNvCxnSpPr>
            <a:stCxn id="402" idx="3"/>
            <a:endCxn id="393" idx="1"/>
          </p:cNvCxnSpPr>
          <p:nvPr/>
        </p:nvCxnSpPr>
        <p:spPr>
          <a:xfrm flipH="1" rot="10800000">
            <a:off x="3061149" y="640763"/>
            <a:ext cx="729300" cy="8634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40"/>
          <p:cNvCxnSpPr>
            <a:stCxn id="402" idx="3"/>
            <a:endCxn id="404" idx="1"/>
          </p:cNvCxnSpPr>
          <p:nvPr/>
        </p:nvCxnSpPr>
        <p:spPr>
          <a:xfrm>
            <a:off x="3061149" y="1504163"/>
            <a:ext cx="960900" cy="636600"/>
          </a:xfrm>
          <a:prstGeom prst="straightConnector1">
            <a:avLst/>
          </a:prstGeom>
          <a:noFill/>
          <a:ln cap="flat" cmpd="sng" w="9525">
            <a:solidFill>
              <a:schemeClr val="dk2"/>
            </a:solidFill>
            <a:prstDash val="solid"/>
            <a:round/>
            <a:headEnd len="med" w="med" type="none"/>
            <a:tailEnd len="med" w="med" type="triangle"/>
          </a:ln>
        </p:spPr>
      </p:cxnSp>
      <p:grpSp>
        <p:nvGrpSpPr>
          <p:cNvPr id="405" name="Google Shape;405;p40"/>
          <p:cNvGrpSpPr/>
          <p:nvPr/>
        </p:nvGrpSpPr>
        <p:grpSpPr>
          <a:xfrm>
            <a:off x="3790338" y="30800"/>
            <a:ext cx="1563306" cy="1003138"/>
            <a:chOff x="4360875" y="114300"/>
            <a:chExt cx="1563306" cy="1003138"/>
          </a:xfrm>
        </p:grpSpPr>
        <p:pic>
          <p:nvPicPr>
            <p:cNvPr id="393" name="Google Shape;393;p40"/>
            <p:cNvPicPr preferRelativeResize="0"/>
            <p:nvPr/>
          </p:nvPicPr>
          <p:blipFill>
            <a:blip r:embed="rId4">
              <a:alphaModFix/>
            </a:blip>
            <a:stretch>
              <a:fillRect/>
            </a:stretch>
          </p:blipFill>
          <p:spPr>
            <a:xfrm>
              <a:off x="4360875" y="330838"/>
              <a:ext cx="1563306" cy="786600"/>
            </a:xfrm>
            <a:prstGeom prst="rect">
              <a:avLst/>
            </a:prstGeom>
            <a:noFill/>
            <a:ln>
              <a:noFill/>
            </a:ln>
          </p:spPr>
        </p:pic>
        <p:sp>
          <p:nvSpPr>
            <p:cNvPr id="406" name="Google Shape;406;p40"/>
            <p:cNvSpPr txBox="1"/>
            <p:nvPr/>
          </p:nvSpPr>
          <p:spPr>
            <a:xfrm>
              <a:off x="4431225" y="114300"/>
              <a:ext cx="14226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Frames</a:t>
              </a:r>
              <a:endParaRPr>
                <a:latin typeface="Open Sans"/>
                <a:ea typeface="Open Sans"/>
                <a:cs typeface="Open Sans"/>
                <a:sym typeface="Open Sans"/>
              </a:endParaRPr>
            </a:p>
          </p:txBody>
        </p:sp>
      </p:grpSp>
      <p:sp>
        <p:nvSpPr>
          <p:cNvPr id="407" name="Google Shape;407;p40"/>
          <p:cNvSpPr/>
          <p:nvPr/>
        </p:nvSpPr>
        <p:spPr>
          <a:xfrm>
            <a:off x="6063600" y="1883746"/>
            <a:ext cx="1522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Pre Processing</a:t>
            </a:r>
            <a:endParaRPr b="1" sz="1200">
              <a:solidFill>
                <a:srgbClr val="FFFFFF"/>
              </a:solidFill>
            </a:endParaRPr>
          </a:p>
          <a:p>
            <a:pPr indent="0" lvl="0" marL="0" rtl="0" algn="ctr">
              <a:spcBef>
                <a:spcPts val="0"/>
              </a:spcBef>
              <a:spcAft>
                <a:spcPts val="0"/>
              </a:spcAft>
              <a:buNone/>
            </a:pPr>
            <a:r>
              <a:rPr b="1" lang="en" sz="1200">
                <a:solidFill>
                  <a:srgbClr val="FFFFFF"/>
                </a:solidFill>
              </a:rPr>
              <a:t>(Speech to text)</a:t>
            </a:r>
            <a:endParaRPr b="1" sz="1200">
              <a:solidFill>
                <a:srgbClr val="FFFFFF"/>
              </a:solidFill>
            </a:endParaRPr>
          </a:p>
        </p:txBody>
      </p:sp>
      <p:cxnSp>
        <p:nvCxnSpPr>
          <p:cNvPr id="408" name="Google Shape;408;p40"/>
          <p:cNvCxnSpPr>
            <a:stCxn id="404" idx="3"/>
            <a:endCxn id="407" idx="1"/>
          </p:cNvCxnSpPr>
          <p:nvPr/>
        </p:nvCxnSpPr>
        <p:spPr>
          <a:xfrm>
            <a:off x="4782431" y="2140746"/>
            <a:ext cx="1281300" cy="3000"/>
          </a:xfrm>
          <a:prstGeom prst="straightConnector1">
            <a:avLst/>
          </a:prstGeom>
          <a:noFill/>
          <a:ln cap="flat" cmpd="sng" w="9525">
            <a:solidFill>
              <a:schemeClr val="dk2"/>
            </a:solidFill>
            <a:prstDash val="solid"/>
            <a:round/>
            <a:headEnd len="med" w="med" type="none"/>
            <a:tailEnd len="med" w="med" type="triangle"/>
          </a:ln>
        </p:spPr>
      </p:cxnSp>
      <p:sp>
        <p:nvSpPr>
          <p:cNvPr id="409" name="Google Shape;409;p40"/>
          <p:cNvSpPr/>
          <p:nvPr/>
        </p:nvSpPr>
        <p:spPr>
          <a:xfrm>
            <a:off x="5921100" y="30800"/>
            <a:ext cx="1807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Pre Processing</a:t>
            </a:r>
            <a:endParaRPr b="1" sz="1000">
              <a:solidFill>
                <a:srgbClr val="FFFFFF"/>
              </a:solidFill>
            </a:endParaRPr>
          </a:p>
          <a:p>
            <a:pPr indent="0" lvl="0" marL="0" rtl="0" algn="ctr">
              <a:spcBef>
                <a:spcPts val="0"/>
              </a:spcBef>
              <a:spcAft>
                <a:spcPts val="0"/>
              </a:spcAft>
              <a:buNone/>
            </a:pPr>
            <a:r>
              <a:rPr b="1" lang="en" sz="1000">
                <a:solidFill>
                  <a:srgbClr val="FFFFFF"/>
                </a:solidFill>
              </a:rPr>
              <a:t>(Remove unclear frames)</a:t>
            </a:r>
            <a:endParaRPr b="1" sz="1000">
              <a:solidFill>
                <a:srgbClr val="FFFFFF"/>
              </a:solidFill>
            </a:endParaRPr>
          </a:p>
        </p:txBody>
      </p:sp>
      <p:cxnSp>
        <p:nvCxnSpPr>
          <p:cNvPr id="410" name="Google Shape;410;p40"/>
          <p:cNvCxnSpPr>
            <a:stCxn id="393" idx="3"/>
            <a:endCxn id="409" idx="1"/>
          </p:cNvCxnSpPr>
          <p:nvPr/>
        </p:nvCxnSpPr>
        <p:spPr>
          <a:xfrm flipH="1" rot="10800000">
            <a:off x="5353643" y="290838"/>
            <a:ext cx="567600" cy="349800"/>
          </a:xfrm>
          <a:prstGeom prst="straightConnector1">
            <a:avLst/>
          </a:prstGeom>
          <a:noFill/>
          <a:ln cap="flat" cmpd="sng" w="9525">
            <a:solidFill>
              <a:schemeClr val="dk2"/>
            </a:solidFill>
            <a:prstDash val="solid"/>
            <a:round/>
            <a:headEnd len="med" w="med" type="none"/>
            <a:tailEnd len="med" w="med" type="triangle"/>
          </a:ln>
        </p:spPr>
      </p:cxnSp>
      <p:pic>
        <p:nvPicPr>
          <p:cNvPr id="411" name="Google Shape;411;p40"/>
          <p:cNvPicPr preferRelativeResize="0"/>
          <p:nvPr/>
        </p:nvPicPr>
        <p:blipFill rotWithShape="1">
          <a:blip r:embed="rId3">
            <a:alphaModFix/>
          </a:blip>
          <a:srcRect b="19821" l="25393" r="19042" t="22271"/>
          <a:stretch/>
        </p:blipFill>
        <p:spPr>
          <a:xfrm>
            <a:off x="2609788" y="532763"/>
            <a:ext cx="437074" cy="455501"/>
          </a:xfrm>
          <a:prstGeom prst="rect">
            <a:avLst/>
          </a:prstGeom>
          <a:noFill/>
          <a:ln>
            <a:noFill/>
          </a:ln>
        </p:spPr>
      </p:pic>
      <p:pic>
        <p:nvPicPr>
          <p:cNvPr id="402" name="Google Shape;402;p40"/>
          <p:cNvPicPr preferRelativeResize="0"/>
          <p:nvPr/>
        </p:nvPicPr>
        <p:blipFill rotWithShape="1">
          <a:blip r:embed="rId3">
            <a:alphaModFix/>
          </a:blip>
          <a:srcRect b="19821" l="25393" r="19042" t="22271"/>
          <a:stretch/>
        </p:blipFill>
        <p:spPr>
          <a:xfrm>
            <a:off x="2624075" y="1276413"/>
            <a:ext cx="437074" cy="455501"/>
          </a:xfrm>
          <a:prstGeom prst="rect">
            <a:avLst/>
          </a:prstGeom>
          <a:noFill/>
          <a:ln>
            <a:noFill/>
          </a:ln>
        </p:spPr>
      </p:pic>
      <p:pic>
        <p:nvPicPr>
          <p:cNvPr id="412" name="Google Shape;412;p40"/>
          <p:cNvPicPr preferRelativeResize="0"/>
          <p:nvPr/>
        </p:nvPicPr>
        <p:blipFill rotWithShape="1">
          <a:blip r:embed="rId3">
            <a:alphaModFix/>
          </a:blip>
          <a:srcRect b="19821" l="25393" r="19042" t="22271"/>
          <a:stretch/>
        </p:blipFill>
        <p:spPr>
          <a:xfrm>
            <a:off x="2609788" y="2077763"/>
            <a:ext cx="437074" cy="455501"/>
          </a:xfrm>
          <a:prstGeom prst="rect">
            <a:avLst/>
          </a:prstGeom>
          <a:noFill/>
          <a:ln>
            <a:noFill/>
          </a:ln>
        </p:spPr>
      </p:pic>
      <p:cxnSp>
        <p:nvCxnSpPr>
          <p:cNvPr id="413" name="Google Shape;413;p40"/>
          <p:cNvCxnSpPr>
            <a:endCxn id="402" idx="1"/>
          </p:cNvCxnSpPr>
          <p:nvPr/>
        </p:nvCxnSpPr>
        <p:spPr>
          <a:xfrm>
            <a:off x="2360975" y="1504163"/>
            <a:ext cx="263100" cy="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40"/>
          <p:cNvSpPr txBox="1"/>
          <p:nvPr/>
        </p:nvSpPr>
        <p:spPr>
          <a:xfrm>
            <a:off x="2707738" y="1550650"/>
            <a:ext cx="263100" cy="4878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t/>
            </a:r>
            <a:endParaRPr>
              <a:latin typeface="Open Sans"/>
              <a:ea typeface="Open Sans"/>
              <a:cs typeface="Open Sans"/>
              <a:sym typeface="Open Sans"/>
            </a:endParaRPr>
          </a:p>
        </p:txBody>
      </p:sp>
      <p:sp>
        <p:nvSpPr>
          <p:cNvPr id="415" name="Google Shape;415;p40"/>
          <p:cNvSpPr txBox="1"/>
          <p:nvPr/>
        </p:nvSpPr>
        <p:spPr>
          <a:xfrm>
            <a:off x="2696763" y="821875"/>
            <a:ext cx="263100" cy="4878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50000"/>
              </a:lnSpc>
              <a:spcBef>
                <a:spcPts val="0"/>
              </a:spcBef>
              <a:spcAft>
                <a:spcPts val="0"/>
              </a:spcAft>
              <a:buNone/>
            </a:pPr>
            <a:r>
              <a:t/>
            </a:r>
            <a:endParaRPr>
              <a:latin typeface="Open Sans"/>
              <a:ea typeface="Open Sans"/>
              <a:cs typeface="Open Sans"/>
              <a:sym typeface="Open Sans"/>
            </a:endParaRPr>
          </a:p>
        </p:txBody>
      </p:sp>
      <p:cxnSp>
        <p:nvCxnSpPr>
          <p:cNvPr id="416" name="Google Shape;416;p40"/>
          <p:cNvCxnSpPr>
            <a:stCxn id="409" idx="3"/>
            <a:endCxn id="417" idx="1"/>
          </p:cNvCxnSpPr>
          <p:nvPr/>
        </p:nvCxnSpPr>
        <p:spPr>
          <a:xfrm>
            <a:off x="7728600" y="290900"/>
            <a:ext cx="567600" cy="260100"/>
          </a:xfrm>
          <a:prstGeom prst="straightConnector1">
            <a:avLst/>
          </a:prstGeom>
          <a:noFill/>
          <a:ln cap="flat" cmpd="sng" w="9525">
            <a:solidFill>
              <a:schemeClr val="dk2"/>
            </a:solidFill>
            <a:prstDash val="solid"/>
            <a:round/>
            <a:headEnd len="med" w="med" type="none"/>
            <a:tailEnd len="med" w="med" type="triangle"/>
          </a:ln>
        </p:spPr>
      </p:cxnSp>
      <p:sp>
        <p:nvSpPr>
          <p:cNvPr id="417" name="Google Shape;417;p40"/>
          <p:cNvSpPr/>
          <p:nvPr/>
        </p:nvSpPr>
        <p:spPr>
          <a:xfrm>
            <a:off x="8296050" y="290888"/>
            <a:ext cx="760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LSTM</a:t>
            </a:r>
            <a:endParaRPr b="1">
              <a:solidFill>
                <a:srgbClr val="FFFFFF"/>
              </a:solidFill>
            </a:endParaRPr>
          </a:p>
          <a:p>
            <a:pPr indent="0" lvl="0" marL="0" rtl="0" algn="ctr">
              <a:spcBef>
                <a:spcPts val="0"/>
              </a:spcBef>
              <a:spcAft>
                <a:spcPts val="0"/>
              </a:spcAft>
              <a:buNone/>
            </a:pPr>
            <a:r>
              <a:rPr b="1" lang="en">
                <a:solidFill>
                  <a:srgbClr val="FFFFFF"/>
                </a:solidFill>
              </a:rPr>
              <a:t>Model</a:t>
            </a:r>
            <a:endParaRPr b="1">
              <a:solidFill>
                <a:srgbClr val="FFFFFF"/>
              </a:solidFill>
            </a:endParaRPr>
          </a:p>
        </p:txBody>
      </p:sp>
      <p:sp>
        <p:nvSpPr>
          <p:cNvPr id="418" name="Google Shape;418;p40"/>
          <p:cNvSpPr/>
          <p:nvPr/>
        </p:nvSpPr>
        <p:spPr>
          <a:xfrm>
            <a:off x="6063588" y="3744427"/>
            <a:ext cx="1522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NLP Model</a:t>
            </a:r>
            <a:endParaRPr b="1">
              <a:solidFill>
                <a:srgbClr val="FFFFFF"/>
              </a:solidFill>
            </a:endParaRPr>
          </a:p>
        </p:txBody>
      </p:sp>
      <p:sp>
        <p:nvSpPr>
          <p:cNvPr id="419" name="Google Shape;419;p40"/>
          <p:cNvSpPr/>
          <p:nvPr/>
        </p:nvSpPr>
        <p:spPr>
          <a:xfrm>
            <a:off x="2627313" y="3128113"/>
            <a:ext cx="1773600" cy="177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900"/>
          </a:p>
        </p:txBody>
      </p:sp>
      <p:pic>
        <p:nvPicPr>
          <p:cNvPr id="420" name="Google Shape;420;p40"/>
          <p:cNvPicPr preferRelativeResize="0"/>
          <p:nvPr/>
        </p:nvPicPr>
        <p:blipFill>
          <a:blip r:embed="rId5">
            <a:alphaModFix/>
          </a:blip>
          <a:stretch>
            <a:fillRect/>
          </a:stretch>
        </p:blipFill>
        <p:spPr>
          <a:xfrm>
            <a:off x="225333" y="3088350"/>
            <a:ext cx="1522375" cy="855400"/>
          </a:xfrm>
          <a:prstGeom prst="rect">
            <a:avLst/>
          </a:prstGeom>
          <a:noFill/>
          <a:ln>
            <a:noFill/>
          </a:ln>
        </p:spPr>
      </p:pic>
      <p:pic>
        <p:nvPicPr>
          <p:cNvPr id="421" name="Google Shape;421;p40"/>
          <p:cNvPicPr preferRelativeResize="0"/>
          <p:nvPr/>
        </p:nvPicPr>
        <p:blipFill>
          <a:blip r:embed="rId6">
            <a:alphaModFix/>
          </a:blip>
          <a:stretch>
            <a:fillRect/>
          </a:stretch>
        </p:blipFill>
        <p:spPr>
          <a:xfrm>
            <a:off x="225338" y="4221002"/>
            <a:ext cx="1522375" cy="801254"/>
          </a:xfrm>
          <a:prstGeom prst="rect">
            <a:avLst/>
          </a:prstGeom>
          <a:noFill/>
          <a:ln>
            <a:noFill/>
          </a:ln>
        </p:spPr>
      </p:pic>
      <p:cxnSp>
        <p:nvCxnSpPr>
          <p:cNvPr id="422" name="Google Shape;422;p40"/>
          <p:cNvCxnSpPr>
            <a:stCxn id="419" idx="2"/>
            <a:endCxn id="423" idx="3"/>
          </p:cNvCxnSpPr>
          <p:nvPr/>
        </p:nvCxnSpPr>
        <p:spPr>
          <a:xfrm flipH="1">
            <a:off x="1747713" y="4014913"/>
            <a:ext cx="879600" cy="6000"/>
          </a:xfrm>
          <a:prstGeom prst="straightConnector1">
            <a:avLst/>
          </a:prstGeom>
          <a:noFill/>
          <a:ln cap="flat" cmpd="sng" w="9525">
            <a:solidFill>
              <a:schemeClr val="dk2"/>
            </a:solidFill>
            <a:prstDash val="solid"/>
            <a:round/>
            <a:headEnd len="med" w="med" type="none"/>
            <a:tailEnd len="med" w="med" type="triangle"/>
          </a:ln>
        </p:spPr>
      </p:cxnSp>
      <p:sp>
        <p:nvSpPr>
          <p:cNvPr id="423" name="Google Shape;423;p40"/>
          <p:cNvSpPr txBox="1"/>
          <p:nvPr/>
        </p:nvSpPr>
        <p:spPr>
          <a:xfrm>
            <a:off x="225113" y="3876775"/>
            <a:ext cx="15225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Timestamp</a:t>
            </a:r>
            <a:endParaRPr>
              <a:latin typeface="Open Sans"/>
              <a:ea typeface="Open Sans"/>
              <a:cs typeface="Open Sans"/>
              <a:sym typeface="Open Sans"/>
            </a:endParaRPr>
          </a:p>
        </p:txBody>
      </p:sp>
      <p:sp>
        <p:nvSpPr>
          <p:cNvPr id="424" name="Google Shape;424;p40"/>
          <p:cNvSpPr txBox="1"/>
          <p:nvPr/>
        </p:nvSpPr>
        <p:spPr>
          <a:xfrm>
            <a:off x="225100" y="2752313"/>
            <a:ext cx="15225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Summary</a:t>
            </a:r>
            <a:endParaRPr>
              <a:latin typeface="Open Sans"/>
              <a:ea typeface="Open Sans"/>
              <a:cs typeface="Open Sans"/>
              <a:sym typeface="Open Sans"/>
            </a:endParaRPr>
          </a:p>
        </p:txBody>
      </p:sp>
      <p:sp>
        <p:nvSpPr>
          <p:cNvPr id="425" name="Google Shape;425;p40"/>
          <p:cNvSpPr txBox="1"/>
          <p:nvPr/>
        </p:nvSpPr>
        <p:spPr>
          <a:xfrm>
            <a:off x="-61537" y="2914075"/>
            <a:ext cx="21021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cxnSp>
        <p:nvCxnSpPr>
          <p:cNvPr id="426" name="Google Shape;426;p40"/>
          <p:cNvCxnSpPr>
            <a:stCxn id="417" idx="2"/>
            <a:endCxn id="418" idx="3"/>
          </p:cNvCxnSpPr>
          <p:nvPr/>
        </p:nvCxnSpPr>
        <p:spPr>
          <a:xfrm rot="5400000">
            <a:off x="6534450" y="1862738"/>
            <a:ext cx="3193500" cy="1090200"/>
          </a:xfrm>
          <a:prstGeom prst="bentConnector2">
            <a:avLst/>
          </a:prstGeom>
          <a:noFill/>
          <a:ln cap="flat" cmpd="sng" w="9525">
            <a:solidFill>
              <a:schemeClr val="dk2"/>
            </a:solidFill>
            <a:prstDash val="solid"/>
            <a:round/>
            <a:headEnd len="med" w="med" type="none"/>
            <a:tailEnd len="med" w="med" type="triangle"/>
          </a:ln>
        </p:spPr>
      </p:cxnSp>
      <p:sp>
        <p:nvSpPr>
          <p:cNvPr id="427" name="Google Shape;427;p40"/>
          <p:cNvSpPr txBox="1"/>
          <p:nvPr/>
        </p:nvSpPr>
        <p:spPr>
          <a:xfrm>
            <a:off x="2974464" y="3301378"/>
            <a:ext cx="1107900" cy="2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u="sng">
                <a:latin typeface="Open Sans"/>
                <a:ea typeface="Open Sans"/>
                <a:cs typeface="Open Sans"/>
                <a:sym typeface="Open Sans"/>
              </a:rPr>
              <a:t>Fusion</a:t>
            </a:r>
            <a:endParaRPr b="1" sz="1900" u="sng">
              <a:latin typeface="Open Sans"/>
              <a:ea typeface="Open Sans"/>
              <a:cs typeface="Open Sans"/>
              <a:sym typeface="Open Sans"/>
            </a:endParaRPr>
          </a:p>
        </p:txBody>
      </p:sp>
      <p:grpSp>
        <p:nvGrpSpPr>
          <p:cNvPr id="428" name="Google Shape;428;p40"/>
          <p:cNvGrpSpPr/>
          <p:nvPr/>
        </p:nvGrpSpPr>
        <p:grpSpPr>
          <a:xfrm>
            <a:off x="6234676" y="550988"/>
            <a:ext cx="1025400" cy="613014"/>
            <a:chOff x="5682226" y="1486938"/>
            <a:chExt cx="1025400" cy="613014"/>
          </a:xfrm>
        </p:grpSpPr>
        <p:pic>
          <p:nvPicPr>
            <p:cNvPr id="394" name="Google Shape;394;p40"/>
            <p:cNvPicPr preferRelativeResize="0"/>
            <p:nvPr/>
          </p:nvPicPr>
          <p:blipFill>
            <a:blip r:embed="rId7">
              <a:alphaModFix/>
            </a:blip>
            <a:stretch>
              <a:fillRect/>
            </a:stretch>
          </p:blipFill>
          <p:spPr>
            <a:xfrm>
              <a:off x="5766050" y="1646051"/>
              <a:ext cx="850384" cy="453900"/>
            </a:xfrm>
            <a:prstGeom prst="rect">
              <a:avLst/>
            </a:prstGeom>
            <a:noFill/>
            <a:ln>
              <a:noFill/>
            </a:ln>
          </p:spPr>
        </p:pic>
        <p:sp>
          <p:nvSpPr>
            <p:cNvPr id="429" name="Google Shape;429;p40"/>
            <p:cNvSpPr txBox="1"/>
            <p:nvPr/>
          </p:nvSpPr>
          <p:spPr>
            <a:xfrm>
              <a:off x="5682226" y="1486938"/>
              <a:ext cx="1025400" cy="2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Emotions</a:t>
              </a:r>
              <a:endParaRPr>
                <a:latin typeface="Open Sans"/>
                <a:ea typeface="Open Sans"/>
                <a:cs typeface="Open Sans"/>
                <a:sym typeface="Open Sans"/>
              </a:endParaRPr>
            </a:p>
          </p:txBody>
        </p:sp>
      </p:grpSp>
      <p:cxnSp>
        <p:nvCxnSpPr>
          <p:cNvPr id="430" name="Google Shape;430;p40"/>
          <p:cNvCxnSpPr>
            <a:stCxn id="394" idx="3"/>
            <a:endCxn id="417" idx="1"/>
          </p:cNvCxnSpPr>
          <p:nvPr/>
        </p:nvCxnSpPr>
        <p:spPr>
          <a:xfrm flipH="1" rot="10800000">
            <a:off x="7168884" y="550951"/>
            <a:ext cx="1127100" cy="386100"/>
          </a:xfrm>
          <a:prstGeom prst="straightConnector1">
            <a:avLst/>
          </a:prstGeom>
          <a:noFill/>
          <a:ln cap="flat" cmpd="sng" w="9525">
            <a:solidFill>
              <a:schemeClr val="dk2"/>
            </a:solidFill>
            <a:prstDash val="solid"/>
            <a:round/>
            <a:headEnd len="med" w="med" type="none"/>
            <a:tailEnd len="med" w="med" type="triangle"/>
          </a:ln>
        </p:spPr>
      </p:cxnSp>
      <p:cxnSp>
        <p:nvCxnSpPr>
          <p:cNvPr id="431" name="Google Shape;431;p40"/>
          <p:cNvCxnSpPr>
            <a:stCxn id="407" idx="2"/>
            <a:endCxn id="418" idx="0"/>
          </p:cNvCxnSpPr>
          <p:nvPr/>
        </p:nvCxnSpPr>
        <p:spPr>
          <a:xfrm>
            <a:off x="6824850" y="2403946"/>
            <a:ext cx="0" cy="134040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p40"/>
          <p:cNvCxnSpPr>
            <a:stCxn id="418" idx="1"/>
            <a:endCxn id="419" idx="6"/>
          </p:cNvCxnSpPr>
          <p:nvPr/>
        </p:nvCxnSpPr>
        <p:spPr>
          <a:xfrm flipH="1">
            <a:off x="4400988" y="4004527"/>
            <a:ext cx="1662600" cy="10500"/>
          </a:xfrm>
          <a:prstGeom prst="straightConnector1">
            <a:avLst/>
          </a:prstGeom>
          <a:noFill/>
          <a:ln cap="flat" cmpd="sng" w="9525">
            <a:solidFill>
              <a:schemeClr val="dk2"/>
            </a:solidFill>
            <a:prstDash val="solid"/>
            <a:round/>
            <a:headEnd len="med" w="med" type="none"/>
            <a:tailEnd len="med" w="med" type="stealth"/>
          </a:ln>
        </p:spPr>
      </p:cxnSp>
      <p:grpSp>
        <p:nvGrpSpPr>
          <p:cNvPr id="433" name="Google Shape;433;p40"/>
          <p:cNvGrpSpPr/>
          <p:nvPr/>
        </p:nvGrpSpPr>
        <p:grpSpPr>
          <a:xfrm>
            <a:off x="3886200" y="1667955"/>
            <a:ext cx="896231" cy="770445"/>
            <a:chOff x="3807072" y="1382324"/>
            <a:chExt cx="1342266" cy="1062536"/>
          </a:xfrm>
        </p:grpSpPr>
        <p:pic>
          <p:nvPicPr>
            <p:cNvPr id="404" name="Google Shape;404;p40"/>
            <p:cNvPicPr preferRelativeResize="0"/>
            <p:nvPr/>
          </p:nvPicPr>
          <p:blipFill>
            <a:blip r:embed="rId8">
              <a:alphaModFix/>
            </a:blip>
            <a:stretch>
              <a:fillRect/>
            </a:stretch>
          </p:blipFill>
          <p:spPr>
            <a:xfrm>
              <a:off x="4010364" y="1623860"/>
              <a:ext cx="1138975" cy="821000"/>
            </a:xfrm>
            <a:prstGeom prst="rect">
              <a:avLst/>
            </a:prstGeom>
            <a:noFill/>
            <a:ln>
              <a:noFill/>
            </a:ln>
          </p:spPr>
        </p:pic>
        <p:sp>
          <p:nvSpPr>
            <p:cNvPr id="434" name="Google Shape;434;p40"/>
            <p:cNvSpPr txBox="1"/>
            <p:nvPr/>
          </p:nvSpPr>
          <p:spPr>
            <a:xfrm>
              <a:off x="3807072" y="1382324"/>
              <a:ext cx="1317300" cy="2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Speech</a:t>
              </a:r>
              <a:endParaRPr>
                <a:latin typeface="Open Sans"/>
                <a:ea typeface="Open Sans"/>
                <a:cs typeface="Open Sans"/>
                <a:sym typeface="Open San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txBox="1"/>
          <p:nvPr/>
        </p:nvSpPr>
        <p:spPr>
          <a:xfrm>
            <a:off x="3532500" y="3755713"/>
            <a:ext cx="1953900" cy="103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300"/>
              <a:t>Frame description</a:t>
            </a:r>
            <a:br>
              <a:rPr b="1" lang="en" sz="1300"/>
            </a:br>
            <a:r>
              <a:rPr b="1" lang="en" sz="1300"/>
              <a:t>Emotion description</a:t>
            </a:r>
            <a:endParaRPr b="1" sz="1300"/>
          </a:p>
          <a:p>
            <a:pPr indent="0" lvl="0" marL="0" rtl="0" algn="ctr">
              <a:lnSpc>
                <a:spcPct val="150000"/>
              </a:lnSpc>
              <a:spcBef>
                <a:spcPts val="0"/>
              </a:spcBef>
              <a:spcAft>
                <a:spcPts val="0"/>
              </a:spcAft>
              <a:buNone/>
            </a:pPr>
            <a:r>
              <a:rPr b="1" lang="en" sz="1300"/>
              <a:t>Audio transcription</a:t>
            </a:r>
            <a:endParaRPr b="1" sz="1800">
              <a:latin typeface="Open Sans"/>
              <a:ea typeface="Open Sans"/>
              <a:cs typeface="Open Sans"/>
              <a:sym typeface="Open Sans"/>
            </a:endParaRPr>
          </a:p>
        </p:txBody>
      </p:sp>
      <p:cxnSp>
        <p:nvCxnSpPr>
          <p:cNvPr id="440" name="Google Shape;440;p41"/>
          <p:cNvCxnSpPr>
            <a:stCxn id="441" idx="3"/>
            <a:endCxn id="442" idx="1"/>
          </p:cNvCxnSpPr>
          <p:nvPr/>
        </p:nvCxnSpPr>
        <p:spPr>
          <a:xfrm>
            <a:off x="5290922" y="1827951"/>
            <a:ext cx="503400" cy="464400"/>
          </a:xfrm>
          <a:prstGeom prst="straightConnector1">
            <a:avLst/>
          </a:prstGeom>
          <a:noFill/>
          <a:ln cap="flat" cmpd="sng" w="9525">
            <a:solidFill>
              <a:schemeClr val="dk2"/>
            </a:solidFill>
            <a:prstDash val="solid"/>
            <a:round/>
            <a:headEnd len="med" w="med" type="none"/>
            <a:tailEnd len="med" w="med" type="triangle"/>
          </a:ln>
        </p:spPr>
      </p:cxnSp>
      <p:pic>
        <p:nvPicPr>
          <p:cNvPr id="443" name="Google Shape;443;p41"/>
          <p:cNvPicPr preferRelativeResize="0"/>
          <p:nvPr/>
        </p:nvPicPr>
        <p:blipFill rotWithShape="1">
          <a:blip r:embed="rId3">
            <a:alphaModFix/>
          </a:blip>
          <a:srcRect b="22068" l="23053" r="21381" t="20024"/>
          <a:stretch/>
        </p:blipFill>
        <p:spPr>
          <a:xfrm>
            <a:off x="4195087" y="64699"/>
            <a:ext cx="437074" cy="455501"/>
          </a:xfrm>
          <a:prstGeom prst="rect">
            <a:avLst/>
          </a:prstGeom>
          <a:noFill/>
          <a:ln>
            <a:noFill/>
          </a:ln>
        </p:spPr>
      </p:pic>
      <p:sp>
        <p:nvSpPr>
          <p:cNvPr id="444" name="Google Shape;444;p41"/>
          <p:cNvSpPr/>
          <p:nvPr/>
        </p:nvSpPr>
        <p:spPr>
          <a:xfrm>
            <a:off x="3631973" y="838200"/>
            <a:ext cx="15633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rPr>
              <a:t>Pre Processing</a:t>
            </a:r>
            <a:endParaRPr b="1" sz="1300">
              <a:solidFill>
                <a:srgbClr val="FFFFFF"/>
              </a:solidFill>
            </a:endParaRPr>
          </a:p>
          <a:p>
            <a:pPr indent="0" lvl="0" marL="0" rtl="0" algn="ctr">
              <a:spcBef>
                <a:spcPts val="0"/>
              </a:spcBef>
              <a:spcAft>
                <a:spcPts val="0"/>
              </a:spcAft>
              <a:buNone/>
            </a:pPr>
            <a:r>
              <a:rPr b="1" lang="en" sz="1300">
                <a:solidFill>
                  <a:srgbClr val="FFFFFF"/>
                </a:solidFill>
              </a:rPr>
              <a:t>(Scene Splitting)</a:t>
            </a:r>
            <a:endParaRPr b="1" sz="1300">
              <a:solidFill>
                <a:srgbClr val="FFFFFF"/>
              </a:solidFill>
            </a:endParaRPr>
          </a:p>
        </p:txBody>
      </p:sp>
      <p:cxnSp>
        <p:nvCxnSpPr>
          <p:cNvPr id="445" name="Google Shape;445;p41"/>
          <p:cNvCxnSpPr/>
          <p:nvPr/>
        </p:nvCxnSpPr>
        <p:spPr>
          <a:xfrm>
            <a:off x="4421099" y="618325"/>
            <a:ext cx="300" cy="3312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41"/>
          <p:cNvCxnSpPr>
            <a:stCxn id="441" idx="3"/>
            <a:endCxn id="447" idx="1"/>
          </p:cNvCxnSpPr>
          <p:nvPr/>
        </p:nvCxnSpPr>
        <p:spPr>
          <a:xfrm flipH="1" rot="10800000">
            <a:off x="5290922" y="1284951"/>
            <a:ext cx="441900" cy="54300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41"/>
          <p:cNvCxnSpPr>
            <a:stCxn id="449" idx="1"/>
            <a:endCxn id="450" idx="3"/>
          </p:cNvCxnSpPr>
          <p:nvPr/>
        </p:nvCxnSpPr>
        <p:spPr>
          <a:xfrm flipH="1">
            <a:off x="3233548" y="1829649"/>
            <a:ext cx="324900" cy="4200"/>
          </a:xfrm>
          <a:prstGeom prst="straightConnector1">
            <a:avLst/>
          </a:prstGeom>
          <a:noFill/>
          <a:ln cap="flat" cmpd="sng" w="9525">
            <a:solidFill>
              <a:schemeClr val="dk2"/>
            </a:solidFill>
            <a:prstDash val="solid"/>
            <a:round/>
            <a:headEnd len="med" w="med" type="none"/>
            <a:tailEnd len="med" w="med" type="triangle"/>
          </a:ln>
        </p:spPr>
      </p:cxnSp>
      <p:grpSp>
        <p:nvGrpSpPr>
          <p:cNvPr id="451" name="Google Shape;451;p41"/>
          <p:cNvGrpSpPr/>
          <p:nvPr/>
        </p:nvGrpSpPr>
        <p:grpSpPr>
          <a:xfrm>
            <a:off x="5732902" y="675098"/>
            <a:ext cx="1563306" cy="1003138"/>
            <a:chOff x="4360875" y="114300"/>
            <a:chExt cx="1563306" cy="1003138"/>
          </a:xfrm>
        </p:grpSpPr>
        <p:pic>
          <p:nvPicPr>
            <p:cNvPr id="447" name="Google Shape;447;p41"/>
            <p:cNvPicPr preferRelativeResize="0"/>
            <p:nvPr/>
          </p:nvPicPr>
          <p:blipFill>
            <a:blip r:embed="rId4">
              <a:alphaModFix/>
            </a:blip>
            <a:stretch>
              <a:fillRect/>
            </a:stretch>
          </p:blipFill>
          <p:spPr>
            <a:xfrm>
              <a:off x="4360875" y="330838"/>
              <a:ext cx="1563306" cy="786600"/>
            </a:xfrm>
            <a:prstGeom prst="rect">
              <a:avLst/>
            </a:prstGeom>
            <a:noFill/>
            <a:ln>
              <a:noFill/>
            </a:ln>
          </p:spPr>
        </p:pic>
        <p:sp>
          <p:nvSpPr>
            <p:cNvPr id="452" name="Google Shape;452;p41"/>
            <p:cNvSpPr txBox="1"/>
            <p:nvPr/>
          </p:nvSpPr>
          <p:spPr>
            <a:xfrm>
              <a:off x="4431225" y="114300"/>
              <a:ext cx="1422600" cy="2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Frames</a:t>
              </a:r>
              <a:endParaRPr>
                <a:latin typeface="Open Sans"/>
                <a:ea typeface="Open Sans"/>
                <a:cs typeface="Open Sans"/>
                <a:sym typeface="Open Sans"/>
              </a:endParaRPr>
            </a:p>
          </p:txBody>
        </p:sp>
      </p:grpSp>
      <p:sp>
        <p:nvSpPr>
          <p:cNvPr id="453" name="Google Shape;453;p41"/>
          <p:cNvSpPr/>
          <p:nvPr/>
        </p:nvSpPr>
        <p:spPr>
          <a:xfrm>
            <a:off x="225100" y="1577985"/>
            <a:ext cx="1522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Pre Processing</a:t>
            </a:r>
            <a:endParaRPr b="1">
              <a:solidFill>
                <a:srgbClr val="FFFFFF"/>
              </a:solidFill>
            </a:endParaRPr>
          </a:p>
          <a:p>
            <a:pPr indent="0" lvl="0" marL="0" rtl="0" algn="ctr">
              <a:spcBef>
                <a:spcPts val="0"/>
              </a:spcBef>
              <a:spcAft>
                <a:spcPts val="0"/>
              </a:spcAft>
              <a:buNone/>
            </a:pPr>
            <a:r>
              <a:rPr b="1" lang="en">
                <a:solidFill>
                  <a:srgbClr val="FFFFFF"/>
                </a:solidFill>
              </a:rPr>
              <a:t>(Speech to text)</a:t>
            </a:r>
            <a:endParaRPr b="1">
              <a:solidFill>
                <a:srgbClr val="FFFFFF"/>
              </a:solidFill>
            </a:endParaRPr>
          </a:p>
        </p:txBody>
      </p:sp>
      <p:cxnSp>
        <p:nvCxnSpPr>
          <p:cNvPr id="454" name="Google Shape;454;p41"/>
          <p:cNvCxnSpPr>
            <a:stCxn id="450" idx="1"/>
            <a:endCxn id="453" idx="3"/>
          </p:cNvCxnSpPr>
          <p:nvPr/>
        </p:nvCxnSpPr>
        <p:spPr>
          <a:xfrm flipH="1">
            <a:off x="1747600" y="1833764"/>
            <a:ext cx="725400" cy="420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41"/>
          <p:cNvSpPr/>
          <p:nvPr/>
        </p:nvSpPr>
        <p:spPr>
          <a:xfrm>
            <a:off x="7722600" y="747039"/>
            <a:ext cx="1377000" cy="5886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Pre Processing</a:t>
            </a:r>
            <a:endParaRPr b="1" sz="1200">
              <a:solidFill>
                <a:srgbClr val="FFFFFF"/>
              </a:solidFill>
            </a:endParaRPr>
          </a:p>
          <a:p>
            <a:pPr indent="0" lvl="0" marL="0" rtl="0" algn="ctr">
              <a:spcBef>
                <a:spcPts val="0"/>
              </a:spcBef>
              <a:spcAft>
                <a:spcPts val="0"/>
              </a:spcAft>
              <a:buNone/>
            </a:pPr>
            <a:r>
              <a:rPr b="1" lang="en" sz="1200">
                <a:solidFill>
                  <a:srgbClr val="FFFFFF"/>
                </a:solidFill>
              </a:rPr>
              <a:t>(Remove unclear frames)</a:t>
            </a:r>
            <a:endParaRPr b="1" sz="1200">
              <a:solidFill>
                <a:srgbClr val="FFFFFF"/>
              </a:solidFill>
            </a:endParaRPr>
          </a:p>
        </p:txBody>
      </p:sp>
      <p:cxnSp>
        <p:nvCxnSpPr>
          <p:cNvPr id="456" name="Google Shape;456;p41"/>
          <p:cNvCxnSpPr>
            <a:stCxn id="447" idx="3"/>
            <a:endCxn id="455" idx="1"/>
          </p:cNvCxnSpPr>
          <p:nvPr/>
        </p:nvCxnSpPr>
        <p:spPr>
          <a:xfrm flipH="1" rot="10800000">
            <a:off x="7296208" y="1041336"/>
            <a:ext cx="426300" cy="243600"/>
          </a:xfrm>
          <a:prstGeom prst="straightConnector1">
            <a:avLst/>
          </a:prstGeom>
          <a:noFill/>
          <a:ln cap="flat" cmpd="sng" w="9525">
            <a:solidFill>
              <a:schemeClr val="dk2"/>
            </a:solidFill>
            <a:prstDash val="solid"/>
            <a:round/>
            <a:headEnd len="med" w="med" type="none"/>
            <a:tailEnd len="med" w="med" type="triangle"/>
          </a:ln>
        </p:spPr>
      </p:cxnSp>
      <p:cxnSp>
        <p:nvCxnSpPr>
          <p:cNvPr id="457" name="Google Shape;457;p41"/>
          <p:cNvCxnSpPr/>
          <p:nvPr/>
        </p:nvCxnSpPr>
        <p:spPr>
          <a:xfrm>
            <a:off x="8497858" y="1335639"/>
            <a:ext cx="0" cy="45990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41"/>
          <p:cNvSpPr/>
          <p:nvPr/>
        </p:nvSpPr>
        <p:spPr>
          <a:xfrm>
            <a:off x="8204370" y="1795394"/>
            <a:ext cx="760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LSTM</a:t>
            </a:r>
            <a:endParaRPr b="1" sz="1500">
              <a:solidFill>
                <a:srgbClr val="FFFFFF"/>
              </a:solidFill>
            </a:endParaRPr>
          </a:p>
          <a:p>
            <a:pPr indent="0" lvl="0" marL="0" rtl="0" algn="ctr">
              <a:spcBef>
                <a:spcPts val="0"/>
              </a:spcBef>
              <a:spcAft>
                <a:spcPts val="0"/>
              </a:spcAft>
              <a:buNone/>
            </a:pPr>
            <a:r>
              <a:rPr b="1" lang="en" sz="1500">
                <a:solidFill>
                  <a:srgbClr val="FFFFFF"/>
                </a:solidFill>
              </a:rPr>
              <a:t>Model</a:t>
            </a:r>
            <a:endParaRPr b="1" sz="1500">
              <a:solidFill>
                <a:srgbClr val="FFFFFF"/>
              </a:solidFill>
            </a:endParaRPr>
          </a:p>
        </p:txBody>
      </p:sp>
      <p:sp>
        <p:nvSpPr>
          <p:cNvPr id="459" name="Google Shape;459;p41"/>
          <p:cNvSpPr/>
          <p:nvPr/>
        </p:nvSpPr>
        <p:spPr>
          <a:xfrm>
            <a:off x="3382225" y="2451600"/>
            <a:ext cx="22521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NLP Model</a:t>
            </a:r>
            <a:endParaRPr b="1" sz="1600">
              <a:solidFill>
                <a:srgbClr val="FFFFFF"/>
              </a:solidFill>
            </a:endParaRPr>
          </a:p>
          <a:p>
            <a:pPr indent="0" lvl="0" marL="0" rtl="0" algn="ctr">
              <a:spcBef>
                <a:spcPts val="0"/>
              </a:spcBef>
              <a:spcAft>
                <a:spcPts val="0"/>
              </a:spcAft>
              <a:buNone/>
            </a:pPr>
            <a:r>
              <a:rPr b="1" lang="en" sz="1600">
                <a:solidFill>
                  <a:srgbClr val="FFFFFF"/>
                </a:solidFill>
              </a:rPr>
              <a:t>(sentence merging)</a:t>
            </a:r>
            <a:endParaRPr b="1" sz="1600">
              <a:solidFill>
                <a:srgbClr val="FFFFFF"/>
              </a:solidFill>
            </a:endParaRPr>
          </a:p>
        </p:txBody>
      </p:sp>
      <p:cxnSp>
        <p:nvCxnSpPr>
          <p:cNvPr id="460" name="Google Shape;460;p41"/>
          <p:cNvCxnSpPr>
            <a:stCxn id="461" idx="2"/>
            <a:endCxn id="462" idx="3"/>
          </p:cNvCxnSpPr>
          <p:nvPr/>
        </p:nvCxnSpPr>
        <p:spPr>
          <a:xfrm flipH="1">
            <a:off x="1925963" y="4142400"/>
            <a:ext cx="1685700" cy="14400"/>
          </a:xfrm>
          <a:prstGeom prst="straightConnector1">
            <a:avLst/>
          </a:prstGeom>
          <a:noFill/>
          <a:ln cap="flat" cmpd="sng" w="9525">
            <a:solidFill>
              <a:schemeClr val="dk2"/>
            </a:solidFill>
            <a:prstDash val="solid"/>
            <a:round/>
            <a:headEnd len="med" w="med" type="none"/>
            <a:tailEnd len="med" w="med" type="triangle"/>
          </a:ln>
        </p:spPr>
      </p:cxnSp>
      <p:grpSp>
        <p:nvGrpSpPr>
          <p:cNvPr id="463" name="Google Shape;463;p41"/>
          <p:cNvGrpSpPr/>
          <p:nvPr/>
        </p:nvGrpSpPr>
        <p:grpSpPr>
          <a:xfrm>
            <a:off x="403375" y="3411824"/>
            <a:ext cx="1522600" cy="1145481"/>
            <a:chOff x="225113" y="3876775"/>
            <a:chExt cx="1522600" cy="1145481"/>
          </a:xfrm>
        </p:grpSpPr>
        <p:pic>
          <p:nvPicPr>
            <p:cNvPr id="462" name="Google Shape;462;p41"/>
            <p:cNvPicPr preferRelativeResize="0"/>
            <p:nvPr/>
          </p:nvPicPr>
          <p:blipFill>
            <a:blip r:embed="rId5">
              <a:alphaModFix/>
            </a:blip>
            <a:stretch>
              <a:fillRect/>
            </a:stretch>
          </p:blipFill>
          <p:spPr>
            <a:xfrm>
              <a:off x="225338" y="4221002"/>
              <a:ext cx="1522375" cy="801254"/>
            </a:xfrm>
            <a:prstGeom prst="rect">
              <a:avLst/>
            </a:prstGeom>
            <a:noFill/>
            <a:ln>
              <a:noFill/>
            </a:ln>
          </p:spPr>
        </p:pic>
        <p:sp>
          <p:nvSpPr>
            <p:cNvPr id="464" name="Google Shape;464;p41"/>
            <p:cNvSpPr txBox="1"/>
            <p:nvPr/>
          </p:nvSpPr>
          <p:spPr>
            <a:xfrm>
              <a:off x="225113" y="3876775"/>
              <a:ext cx="15225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Timestamp</a:t>
              </a:r>
              <a:endParaRPr>
                <a:latin typeface="Open Sans"/>
                <a:ea typeface="Open Sans"/>
                <a:cs typeface="Open Sans"/>
                <a:sym typeface="Open Sans"/>
              </a:endParaRPr>
            </a:p>
          </p:txBody>
        </p:sp>
      </p:grpSp>
      <p:grpSp>
        <p:nvGrpSpPr>
          <p:cNvPr id="465" name="Google Shape;465;p41"/>
          <p:cNvGrpSpPr/>
          <p:nvPr/>
        </p:nvGrpSpPr>
        <p:grpSpPr>
          <a:xfrm>
            <a:off x="6650455" y="3391692"/>
            <a:ext cx="1579145" cy="1182075"/>
            <a:chOff x="6478500" y="3276600"/>
            <a:chExt cx="1579145" cy="1182075"/>
          </a:xfrm>
        </p:grpSpPr>
        <p:sp>
          <p:nvSpPr>
            <p:cNvPr id="466" name="Google Shape;466;p41"/>
            <p:cNvSpPr txBox="1"/>
            <p:nvPr/>
          </p:nvSpPr>
          <p:spPr>
            <a:xfrm>
              <a:off x="6478500" y="3276600"/>
              <a:ext cx="15225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Summary</a:t>
              </a:r>
              <a:endParaRPr>
                <a:latin typeface="Open Sans"/>
                <a:ea typeface="Open Sans"/>
                <a:cs typeface="Open Sans"/>
                <a:sym typeface="Open Sans"/>
              </a:endParaRPr>
            </a:p>
          </p:txBody>
        </p:sp>
        <p:pic>
          <p:nvPicPr>
            <p:cNvPr id="467" name="Google Shape;467;p41"/>
            <p:cNvPicPr preferRelativeResize="0"/>
            <p:nvPr/>
          </p:nvPicPr>
          <p:blipFill>
            <a:blip r:embed="rId6">
              <a:alphaModFix/>
            </a:blip>
            <a:stretch>
              <a:fillRect/>
            </a:stretch>
          </p:blipFill>
          <p:spPr>
            <a:xfrm>
              <a:off x="6535270" y="3603275"/>
              <a:ext cx="1522375" cy="855400"/>
            </a:xfrm>
            <a:prstGeom prst="rect">
              <a:avLst/>
            </a:prstGeom>
            <a:noFill/>
            <a:ln>
              <a:noFill/>
            </a:ln>
          </p:spPr>
        </p:pic>
      </p:grpSp>
      <p:cxnSp>
        <p:nvCxnSpPr>
          <p:cNvPr id="468" name="Google Shape;468;p41"/>
          <p:cNvCxnSpPr>
            <a:stCxn id="458" idx="2"/>
            <a:endCxn id="459" idx="3"/>
          </p:cNvCxnSpPr>
          <p:nvPr/>
        </p:nvCxnSpPr>
        <p:spPr>
          <a:xfrm rot="5400000">
            <a:off x="6911520" y="1038494"/>
            <a:ext cx="396000" cy="2950200"/>
          </a:xfrm>
          <a:prstGeom prst="bentConnector2">
            <a:avLst/>
          </a:prstGeom>
          <a:noFill/>
          <a:ln cap="flat" cmpd="sng" w="9525">
            <a:solidFill>
              <a:schemeClr val="dk2"/>
            </a:solidFill>
            <a:prstDash val="solid"/>
            <a:round/>
            <a:headEnd len="med" w="med" type="none"/>
            <a:tailEnd len="med" w="med" type="triangle"/>
          </a:ln>
        </p:spPr>
      </p:cxnSp>
      <p:sp>
        <p:nvSpPr>
          <p:cNvPr id="461" name="Google Shape;461;p41"/>
          <p:cNvSpPr/>
          <p:nvPr/>
        </p:nvSpPr>
        <p:spPr>
          <a:xfrm>
            <a:off x="3611663" y="3255600"/>
            <a:ext cx="1773600" cy="177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900"/>
          </a:p>
        </p:txBody>
      </p:sp>
      <p:sp>
        <p:nvSpPr>
          <p:cNvPr id="469" name="Google Shape;469;p41"/>
          <p:cNvSpPr txBox="1"/>
          <p:nvPr/>
        </p:nvSpPr>
        <p:spPr>
          <a:xfrm>
            <a:off x="3958814" y="3428866"/>
            <a:ext cx="1107900" cy="2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u="sng">
                <a:latin typeface="Open Sans"/>
                <a:ea typeface="Open Sans"/>
                <a:cs typeface="Open Sans"/>
                <a:sym typeface="Open Sans"/>
              </a:rPr>
              <a:t>Fusion</a:t>
            </a:r>
            <a:endParaRPr b="1" sz="1900" u="sng">
              <a:latin typeface="Open Sans"/>
              <a:ea typeface="Open Sans"/>
              <a:cs typeface="Open Sans"/>
              <a:sym typeface="Open Sans"/>
            </a:endParaRPr>
          </a:p>
        </p:txBody>
      </p:sp>
      <p:grpSp>
        <p:nvGrpSpPr>
          <p:cNvPr id="470" name="Google Shape;470;p41"/>
          <p:cNvGrpSpPr/>
          <p:nvPr/>
        </p:nvGrpSpPr>
        <p:grpSpPr>
          <a:xfrm>
            <a:off x="5710478" y="1906413"/>
            <a:ext cx="1025400" cy="613014"/>
            <a:chOff x="5682226" y="1486938"/>
            <a:chExt cx="1025400" cy="613014"/>
          </a:xfrm>
        </p:grpSpPr>
        <p:pic>
          <p:nvPicPr>
            <p:cNvPr id="442" name="Google Shape;442;p41"/>
            <p:cNvPicPr preferRelativeResize="0"/>
            <p:nvPr/>
          </p:nvPicPr>
          <p:blipFill>
            <a:blip r:embed="rId7">
              <a:alphaModFix/>
            </a:blip>
            <a:stretch>
              <a:fillRect/>
            </a:stretch>
          </p:blipFill>
          <p:spPr>
            <a:xfrm>
              <a:off x="5766050" y="1646051"/>
              <a:ext cx="850384" cy="453900"/>
            </a:xfrm>
            <a:prstGeom prst="rect">
              <a:avLst/>
            </a:prstGeom>
            <a:noFill/>
            <a:ln>
              <a:noFill/>
            </a:ln>
          </p:spPr>
        </p:pic>
        <p:sp>
          <p:nvSpPr>
            <p:cNvPr id="471" name="Google Shape;471;p41"/>
            <p:cNvSpPr txBox="1"/>
            <p:nvPr/>
          </p:nvSpPr>
          <p:spPr>
            <a:xfrm>
              <a:off x="5682226" y="1486938"/>
              <a:ext cx="1025400" cy="2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Emotions</a:t>
              </a:r>
              <a:endParaRPr>
                <a:latin typeface="Open Sans"/>
                <a:ea typeface="Open Sans"/>
                <a:cs typeface="Open Sans"/>
                <a:sym typeface="Open Sans"/>
              </a:endParaRPr>
            </a:p>
          </p:txBody>
        </p:sp>
      </p:grpSp>
      <p:cxnSp>
        <p:nvCxnSpPr>
          <p:cNvPr id="472" name="Google Shape;472;p41"/>
          <p:cNvCxnSpPr/>
          <p:nvPr/>
        </p:nvCxnSpPr>
        <p:spPr>
          <a:xfrm>
            <a:off x="6644686" y="2317264"/>
            <a:ext cx="568500" cy="300"/>
          </a:xfrm>
          <a:prstGeom prst="straightConnector1">
            <a:avLst/>
          </a:prstGeom>
          <a:noFill/>
          <a:ln cap="flat" cmpd="sng" w="9525">
            <a:solidFill>
              <a:schemeClr val="dk2"/>
            </a:solidFill>
            <a:prstDash val="solid"/>
            <a:round/>
            <a:headEnd len="med" w="med" type="none"/>
            <a:tailEnd len="med" w="med" type="triangle"/>
          </a:ln>
        </p:spPr>
      </p:cxnSp>
      <p:cxnSp>
        <p:nvCxnSpPr>
          <p:cNvPr id="473" name="Google Shape;473;p41"/>
          <p:cNvCxnSpPr>
            <a:stCxn id="453" idx="2"/>
            <a:endCxn id="459" idx="1"/>
          </p:cNvCxnSpPr>
          <p:nvPr/>
        </p:nvCxnSpPr>
        <p:spPr>
          <a:xfrm flipH="1" rot="-5400000">
            <a:off x="1877500" y="1207035"/>
            <a:ext cx="613500" cy="2395800"/>
          </a:xfrm>
          <a:prstGeom prst="bentConnector2">
            <a:avLst/>
          </a:prstGeom>
          <a:noFill/>
          <a:ln cap="flat" cmpd="sng" w="9525">
            <a:solidFill>
              <a:schemeClr val="dk2"/>
            </a:solidFill>
            <a:prstDash val="solid"/>
            <a:round/>
            <a:headEnd len="med" w="med" type="none"/>
            <a:tailEnd len="med" w="med" type="triangle"/>
          </a:ln>
        </p:spPr>
      </p:cxnSp>
      <p:cxnSp>
        <p:nvCxnSpPr>
          <p:cNvPr id="474" name="Google Shape;474;p41"/>
          <p:cNvCxnSpPr>
            <a:stCxn id="459" idx="2"/>
            <a:endCxn id="461" idx="0"/>
          </p:cNvCxnSpPr>
          <p:nvPr/>
        </p:nvCxnSpPr>
        <p:spPr>
          <a:xfrm flipH="1">
            <a:off x="4498375" y="2971800"/>
            <a:ext cx="9900" cy="283800"/>
          </a:xfrm>
          <a:prstGeom prst="straightConnector1">
            <a:avLst/>
          </a:prstGeom>
          <a:noFill/>
          <a:ln cap="flat" cmpd="sng" w="9525">
            <a:solidFill>
              <a:schemeClr val="dk2"/>
            </a:solidFill>
            <a:prstDash val="solid"/>
            <a:round/>
            <a:headEnd len="med" w="med" type="none"/>
            <a:tailEnd len="med" w="med" type="stealth"/>
          </a:ln>
        </p:spPr>
      </p:cxnSp>
      <p:grpSp>
        <p:nvGrpSpPr>
          <p:cNvPr id="475" name="Google Shape;475;p41"/>
          <p:cNvGrpSpPr/>
          <p:nvPr/>
        </p:nvGrpSpPr>
        <p:grpSpPr>
          <a:xfrm>
            <a:off x="2337262" y="1360973"/>
            <a:ext cx="896231" cy="770445"/>
            <a:chOff x="3807072" y="1382324"/>
            <a:chExt cx="1342266" cy="1062536"/>
          </a:xfrm>
        </p:grpSpPr>
        <p:pic>
          <p:nvPicPr>
            <p:cNvPr id="450" name="Google Shape;450;p41"/>
            <p:cNvPicPr preferRelativeResize="0"/>
            <p:nvPr/>
          </p:nvPicPr>
          <p:blipFill>
            <a:blip r:embed="rId8">
              <a:alphaModFix/>
            </a:blip>
            <a:stretch>
              <a:fillRect/>
            </a:stretch>
          </p:blipFill>
          <p:spPr>
            <a:xfrm>
              <a:off x="4010364" y="1623860"/>
              <a:ext cx="1138975" cy="821000"/>
            </a:xfrm>
            <a:prstGeom prst="rect">
              <a:avLst/>
            </a:prstGeom>
            <a:noFill/>
            <a:ln>
              <a:noFill/>
            </a:ln>
          </p:spPr>
        </p:pic>
        <p:sp>
          <p:nvSpPr>
            <p:cNvPr id="476" name="Google Shape;476;p41"/>
            <p:cNvSpPr txBox="1"/>
            <p:nvPr/>
          </p:nvSpPr>
          <p:spPr>
            <a:xfrm>
              <a:off x="3807072" y="1382324"/>
              <a:ext cx="1317300" cy="2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Speech</a:t>
              </a:r>
              <a:endParaRPr>
                <a:latin typeface="Open Sans"/>
                <a:ea typeface="Open Sans"/>
                <a:cs typeface="Open Sans"/>
                <a:sym typeface="Open Sans"/>
              </a:endParaRPr>
            </a:p>
          </p:txBody>
        </p:sp>
      </p:grpSp>
      <p:pic>
        <p:nvPicPr>
          <p:cNvPr id="477" name="Google Shape;477;p41"/>
          <p:cNvPicPr preferRelativeResize="0"/>
          <p:nvPr/>
        </p:nvPicPr>
        <p:blipFill rotWithShape="1">
          <a:blip r:embed="rId3">
            <a:alphaModFix/>
          </a:blip>
          <a:srcRect b="22068" l="23053" r="21381" t="20024"/>
          <a:stretch/>
        </p:blipFill>
        <p:spPr>
          <a:xfrm>
            <a:off x="4188174" y="1600200"/>
            <a:ext cx="437074" cy="455501"/>
          </a:xfrm>
          <a:prstGeom prst="rect">
            <a:avLst/>
          </a:prstGeom>
          <a:noFill/>
          <a:ln>
            <a:noFill/>
          </a:ln>
        </p:spPr>
      </p:pic>
      <p:pic>
        <p:nvPicPr>
          <p:cNvPr id="449" name="Google Shape;449;p41"/>
          <p:cNvPicPr preferRelativeResize="0"/>
          <p:nvPr/>
        </p:nvPicPr>
        <p:blipFill rotWithShape="1">
          <a:blip r:embed="rId3">
            <a:alphaModFix/>
          </a:blip>
          <a:srcRect b="22068" l="23053" r="21381" t="20024"/>
          <a:stretch/>
        </p:blipFill>
        <p:spPr>
          <a:xfrm>
            <a:off x="3558448" y="1601899"/>
            <a:ext cx="437074" cy="455501"/>
          </a:xfrm>
          <a:prstGeom prst="rect">
            <a:avLst/>
          </a:prstGeom>
          <a:noFill/>
          <a:ln>
            <a:noFill/>
          </a:ln>
        </p:spPr>
      </p:pic>
      <p:pic>
        <p:nvPicPr>
          <p:cNvPr id="441" name="Google Shape;441;p41"/>
          <p:cNvPicPr preferRelativeResize="0"/>
          <p:nvPr/>
        </p:nvPicPr>
        <p:blipFill rotWithShape="1">
          <a:blip r:embed="rId3">
            <a:alphaModFix/>
          </a:blip>
          <a:srcRect b="22068" l="23053" r="21381" t="20024"/>
          <a:stretch/>
        </p:blipFill>
        <p:spPr>
          <a:xfrm>
            <a:off x="4853848" y="1600200"/>
            <a:ext cx="437074" cy="455501"/>
          </a:xfrm>
          <a:prstGeom prst="rect">
            <a:avLst/>
          </a:prstGeom>
          <a:noFill/>
          <a:ln>
            <a:noFill/>
          </a:ln>
        </p:spPr>
      </p:pic>
      <p:cxnSp>
        <p:nvCxnSpPr>
          <p:cNvPr id="478" name="Google Shape;478;p41"/>
          <p:cNvCxnSpPr>
            <a:stCxn id="444" idx="2"/>
            <a:endCxn id="477" idx="0"/>
          </p:cNvCxnSpPr>
          <p:nvPr/>
        </p:nvCxnSpPr>
        <p:spPr>
          <a:xfrm flipH="1">
            <a:off x="4406723" y="1358400"/>
            <a:ext cx="6900" cy="24180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41"/>
          <p:cNvCxnSpPr>
            <a:stCxn id="461" idx="6"/>
            <a:endCxn id="467" idx="1"/>
          </p:cNvCxnSpPr>
          <p:nvPr/>
        </p:nvCxnSpPr>
        <p:spPr>
          <a:xfrm>
            <a:off x="5385263" y="4142400"/>
            <a:ext cx="1322100" cy="3600"/>
          </a:xfrm>
          <a:prstGeom prst="straightConnector1">
            <a:avLst/>
          </a:prstGeom>
          <a:noFill/>
          <a:ln cap="flat" cmpd="sng" w="9525">
            <a:solidFill>
              <a:schemeClr val="dk2"/>
            </a:solidFill>
            <a:prstDash val="solid"/>
            <a:round/>
            <a:headEnd len="med" w="med" type="none"/>
            <a:tailEnd len="med" w="med" type="triangle"/>
          </a:ln>
        </p:spPr>
      </p:cxnSp>
      <p:sp>
        <p:nvSpPr>
          <p:cNvPr id="480" name="Google Shape;480;p41"/>
          <p:cNvSpPr txBox="1"/>
          <p:nvPr/>
        </p:nvSpPr>
        <p:spPr>
          <a:xfrm>
            <a:off x="3904948" y="1676400"/>
            <a:ext cx="415500" cy="2286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481" name="Google Shape;481;p41"/>
          <p:cNvSpPr txBox="1"/>
          <p:nvPr/>
        </p:nvSpPr>
        <p:spPr>
          <a:xfrm>
            <a:off x="4549048" y="1676400"/>
            <a:ext cx="415500" cy="2286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482" name="Google Shape;482;p41"/>
          <p:cNvSpPr txBox="1"/>
          <p:nvPr/>
        </p:nvSpPr>
        <p:spPr>
          <a:xfrm>
            <a:off x="3718198" y="374700"/>
            <a:ext cx="1377000" cy="1455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INPUT VIDEO</a:t>
            </a:r>
            <a:endParaRPr b="1" sz="1200">
              <a:latin typeface="Open Sans"/>
              <a:ea typeface="Open Sans"/>
              <a:cs typeface="Open Sans"/>
              <a:sym typeface="Open Sans"/>
            </a:endParaRPr>
          </a:p>
        </p:txBody>
      </p:sp>
      <p:sp>
        <p:nvSpPr>
          <p:cNvPr id="483" name="Google Shape;483;p41"/>
          <p:cNvSpPr/>
          <p:nvPr/>
        </p:nvSpPr>
        <p:spPr>
          <a:xfrm>
            <a:off x="7229373" y="2020137"/>
            <a:ext cx="760500" cy="520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CNN</a:t>
            </a:r>
            <a:endParaRPr b="1" sz="1500">
              <a:solidFill>
                <a:srgbClr val="FFFFFF"/>
              </a:solidFill>
            </a:endParaRPr>
          </a:p>
          <a:p>
            <a:pPr indent="0" lvl="0" marL="0" rtl="0" algn="ctr">
              <a:spcBef>
                <a:spcPts val="0"/>
              </a:spcBef>
              <a:spcAft>
                <a:spcPts val="0"/>
              </a:spcAft>
              <a:buNone/>
            </a:pPr>
            <a:r>
              <a:rPr b="1" lang="en" sz="1500">
                <a:solidFill>
                  <a:srgbClr val="FFFFFF"/>
                </a:solidFill>
              </a:rPr>
              <a:t>Model</a:t>
            </a:r>
            <a:endParaRPr b="1" sz="1500">
              <a:solidFill>
                <a:srgbClr val="FFFFFF"/>
              </a:solidFill>
            </a:endParaRPr>
          </a:p>
        </p:txBody>
      </p:sp>
      <p:cxnSp>
        <p:nvCxnSpPr>
          <p:cNvPr id="484" name="Google Shape;484;p41"/>
          <p:cNvCxnSpPr/>
          <p:nvPr/>
        </p:nvCxnSpPr>
        <p:spPr>
          <a:xfrm>
            <a:off x="7608875" y="2540325"/>
            <a:ext cx="1500" cy="152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2" name="Google Shape;92;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8"/>
          <p:cNvSpPr txBox="1"/>
          <p:nvPr/>
        </p:nvSpPr>
        <p:spPr>
          <a:xfrm>
            <a:off x="335350" y="331050"/>
            <a:ext cx="3000000" cy="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accent1"/>
                </a:solidFill>
                <a:latin typeface="PT Sans Narrow"/>
                <a:ea typeface="PT Sans Narrow"/>
                <a:cs typeface="PT Sans Narrow"/>
                <a:sym typeface="PT Sans Narrow"/>
              </a:rPr>
              <a:t>Introduction:</a:t>
            </a:r>
            <a:endParaRPr b="1" sz="2700">
              <a:solidFill>
                <a:schemeClr val="accent1"/>
              </a:solidFill>
              <a:latin typeface="PT Sans Narrow"/>
              <a:ea typeface="PT Sans Narrow"/>
              <a:cs typeface="PT Sans Narrow"/>
              <a:sym typeface="PT Sans Narrow"/>
            </a:endParaRPr>
          </a:p>
        </p:txBody>
      </p:sp>
      <p:sp>
        <p:nvSpPr>
          <p:cNvPr id="99" name="Google Shape;99;p18"/>
          <p:cNvSpPr txBox="1"/>
          <p:nvPr/>
        </p:nvSpPr>
        <p:spPr>
          <a:xfrm>
            <a:off x="591200" y="1399825"/>
            <a:ext cx="7792200" cy="340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Millions of videos all over the internet, and more and more are being uploaded every second. </a:t>
            </a:r>
            <a:br>
              <a:rPr lang="en">
                <a:solidFill>
                  <a:schemeClr val="dk2"/>
                </a:solidFill>
                <a:latin typeface="Open Sans"/>
                <a:ea typeface="Open Sans"/>
                <a:cs typeface="Open Sans"/>
                <a:sym typeface="Open Sans"/>
              </a:rPr>
            </a:b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L</a:t>
            </a:r>
            <a:r>
              <a:rPr lang="en">
                <a:solidFill>
                  <a:schemeClr val="dk2"/>
                </a:solidFill>
                <a:latin typeface="Open Sans"/>
                <a:ea typeface="Open Sans"/>
                <a:cs typeface="Open Sans"/>
                <a:sym typeface="Open Sans"/>
              </a:rPr>
              <a:t>arge collection of videos makes it very hard to find the video you are looking for.</a:t>
            </a:r>
            <a:br>
              <a:rPr lang="en">
                <a:solidFill>
                  <a:schemeClr val="dk2"/>
                </a:solidFill>
                <a:latin typeface="Open Sans"/>
                <a:ea typeface="Open Sans"/>
                <a:cs typeface="Open Sans"/>
                <a:sym typeface="Open Sans"/>
              </a:rPr>
            </a:b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Summarization plays an important role in saving time.</a:t>
            </a:r>
            <a:br>
              <a:rPr lang="en">
                <a:solidFill>
                  <a:schemeClr val="dk2"/>
                </a:solidFill>
                <a:latin typeface="Open Sans"/>
                <a:ea typeface="Open Sans"/>
                <a:cs typeface="Open Sans"/>
                <a:sym typeface="Open Sans"/>
              </a:rPr>
            </a:b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Timestamp helps finding specific part quickly.</a:t>
            </a:r>
            <a:br>
              <a:rPr lang="en">
                <a:solidFill>
                  <a:schemeClr val="dk2"/>
                </a:solidFill>
                <a:latin typeface="Open Sans"/>
                <a:ea typeface="Open Sans"/>
                <a:cs typeface="Open Sans"/>
                <a:sym typeface="Open Sans"/>
              </a:rPr>
            </a:br>
            <a:endParaRPr>
              <a:solidFill>
                <a:schemeClr val="dk2"/>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Having keywords makes finding process easier</a:t>
            </a:r>
            <a:endParaRPr>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Similar Work</a:t>
            </a:r>
            <a:endParaRPr/>
          </a:p>
        </p:txBody>
      </p:sp>
      <p:sp>
        <p:nvSpPr>
          <p:cNvPr id="105" name="Google Shape;105;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184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Similar Work (1/3)</a:t>
            </a:r>
            <a:endParaRPr sz="2500"/>
          </a:p>
          <a:p>
            <a:pPr indent="0" lvl="0" marL="0" rtl="0" algn="l">
              <a:spcBef>
                <a:spcPts val="0"/>
              </a:spcBef>
              <a:spcAft>
                <a:spcPts val="0"/>
              </a:spcAft>
              <a:buNone/>
            </a:pPr>
            <a:r>
              <a:rPr lang="en" sz="2500"/>
              <a:t>Multi-modal Dense Video Captioning - 2020</a:t>
            </a:r>
            <a:endParaRPr sz="2500"/>
          </a:p>
        </p:txBody>
      </p:sp>
      <p:sp>
        <p:nvSpPr>
          <p:cNvPr id="111" name="Google Shape;111;p20"/>
          <p:cNvSpPr txBox="1"/>
          <p:nvPr>
            <p:ph idx="1" type="body"/>
          </p:nvPr>
        </p:nvSpPr>
        <p:spPr>
          <a:xfrm>
            <a:off x="77825" y="1266325"/>
            <a:ext cx="318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0000"/>
                </a:solidFill>
              </a:rPr>
              <a:t>VGGish</a:t>
            </a:r>
            <a:r>
              <a:rPr lang="en" sz="1500"/>
              <a:t> for audio feature Extraction, </a:t>
            </a:r>
            <a:r>
              <a:rPr lang="en" sz="1500">
                <a:solidFill>
                  <a:srgbClr val="FF0000"/>
                </a:solidFill>
              </a:rPr>
              <a:t>I3D</a:t>
            </a:r>
            <a:r>
              <a:rPr lang="en" sz="1500"/>
              <a:t> for visual feature extraction and word embeddings for vector representation of text.</a:t>
            </a:r>
            <a:endParaRPr sz="1500"/>
          </a:p>
          <a:p>
            <a:pPr indent="0" lvl="0" marL="0" rtl="0" algn="l">
              <a:spcBef>
                <a:spcPts val="1600"/>
              </a:spcBef>
              <a:spcAft>
                <a:spcPts val="0"/>
              </a:spcAft>
              <a:buNone/>
            </a:pPr>
            <a:r>
              <a:rPr lang="en" sz="1500">
                <a:solidFill>
                  <a:srgbClr val="FF0000"/>
                </a:solidFill>
              </a:rPr>
              <a:t>Activity Net</a:t>
            </a:r>
            <a:r>
              <a:rPr lang="en" sz="1500"/>
              <a:t> caption dataset 10K train and 5K validation. </a:t>
            </a:r>
            <a:endParaRPr sz="1500"/>
          </a:p>
          <a:p>
            <a:pPr indent="0" lvl="0" marL="0" rtl="0" algn="l">
              <a:spcBef>
                <a:spcPts val="1600"/>
              </a:spcBef>
              <a:spcAft>
                <a:spcPts val="1600"/>
              </a:spcAft>
              <a:buNone/>
            </a:pPr>
            <a:r>
              <a:t/>
            </a:r>
            <a:endParaRPr sz="1500"/>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3">
            <a:alphaModFix/>
          </a:blip>
          <a:stretch>
            <a:fillRect/>
          </a:stretch>
        </p:blipFill>
        <p:spPr>
          <a:xfrm>
            <a:off x="3258425" y="1193725"/>
            <a:ext cx="5885575" cy="2165250"/>
          </a:xfrm>
          <a:prstGeom prst="rect">
            <a:avLst/>
          </a:prstGeom>
          <a:noFill/>
          <a:ln>
            <a:noFill/>
          </a:ln>
        </p:spPr>
      </p:pic>
      <p:sp>
        <p:nvSpPr>
          <p:cNvPr id="114" name="Google Shape;114;p20"/>
          <p:cNvSpPr txBox="1"/>
          <p:nvPr/>
        </p:nvSpPr>
        <p:spPr>
          <a:xfrm>
            <a:off x="249450" y="3861625"/>
            <a:ext cx="82230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Their result score </a:t>
            </a:r>
            <a:r>
              <a:rPr lang="en">
                <a:solidFill>
                  <a:schemeClr val="dk2"/>
                </a:solidFill>
                <a:latin typeface="Open Sans"/>
                <a:ea typeface="Open Sans"/>
                <a:cs typeface="Open Sans"/>
                <a:sym typeface="Open Sans"/>
              </a:rPr>
              <a:t>outperformed all other systems in both ground truth and learned proposals.</a:t>
            </a:r>
            <a:r>
              <a:rPr lang="en">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p:txBody>
      </p:sp>
      <p:sp>
        <p:nvSpPr>
          <p:cNvPr id="115" name="Google Shape;115;p20"/>
          <p:cNvSpPr txBox="1"/>
          <p:nvPr/>
        </p:nvSpPr>
        <p:spPr>
          <a:xfrm>
            <a:off x="100350" y="4584325"/>
            <a:ext cx="89433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V. lashin and E. Rahtu, "Multi-modal Dense Video Captioning," </a:t>
            </a:r>
            <a:r>
              <a:rPr lang="en" sz="1100">
                <a:solidFill>
                  <a:srgbClr val="FF0000"/>
                </a:solidFill>
              </a:rPr>
              <a:t>2020 IEEE/CVF Conference</a:t>
            </a:r>
            <a:r>
              <a:rPr lang="en" sz="1100"/>
              <a:t> on Computer Vision and Pattern Recognition Workshops (CVPRW), Seattle, WA, USA, 2020, pp. 4117-4126, doi: 10.1109/CVPRW50498.2020.00487.</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184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Similar Work (2/3)</a:t>
            </a:r>
            <a:endParaRPr sz="2500"/>
          </a:p>
          <a:p>
            <a:pPr indent="0" lvl="0" marL="0" rtl="0" algn="l">
              <a:spcBef>
                <a:spcPts val="0"/>
              </a:spcBef>
              <a:spcAft>
                <a:spcPts val="0"/>
              </a:spcAft>
              <a:buNone/>
            </a:pPr>
            <a:r>
              <a:rPr lang="en" sz="2500"/>
              <a:t>Semantic Text Summarization of Long Videos - 2017</a:t>
            </a:r>
            <a:endParaRPr sz="2500"/>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a:t>
            </a:r>
            <a:r>
              <a:rPr lang="en"/>
              <a:t>nteresting segments according to cinematographic </a:t>
            </a:r>
            <a:br>
              <a:rPr lang="en"/>
            </a:br>
            <a:r>
              <a:rPr lang="en"/>
              <a:t>rules “minimum motion”.</a:t>
            </a:r>
            <a:endParaRPr/>
          </a:p>
          <a:p>
            <a:pPr indent="-342900" lvl="0" marL="457200" rtl="0" algn="l">
              <a:spcBef>
                <a:spcPts val="0"/>
              </a:spcBef>
              <a:spcAft>
                <a:spcPts val="0"/>
              </a:spcAft>
              <a:buSzPts val="1800"/>
              <a:buChar char="●"/>
            </a:pPr>
            <a:r>
              <a:rPr lang="en"/>
              <a:t>Generating Superframe Cut Scores:  </a:t>
            </a:r>
            <a:br>
              <a:rPr lang="en"/>
            </a:br>
            <a:r>
              <a:rPr lang="en"/>
              <a:t>Boundary Score “B” - Attention Score “A” - Contrast Score “C”  - Sharpness Score “E” - Colorfulness Score “S” - Facial Impact Score “F”</a:t>
            </a:r>
            <a:br>
              <a:rPr lang="en"/>
            </a:br>
            <a:r>
              <a:rPr lang="en">
                <a:solidFill>
                  <a:srgbClr val="FF0000"/>
                </a:solidFill>
              </a:rPr>
              <a:t>Fusing Scores</a:t>
            </a:r>
            <a:r>
              <a:rPr lang="en"/>
              <a:t> Iscore = A · C · E + η(B + F) + γ(S).   η = 0.35 and γ = 0.2</a:t>
            </a:r>
            <a:endParaRPr/>
          </a:p>
          <a:p>
            <a:pPr indent="-342900" lvl="0" marL="457200" rtl="0" algn="l">
              <a:spcBef>
                <a:spcPts val="0"/>
              </a:spcBef>
              <a:spcAft>
                <a:spcPts val="0"/>
              </a:spcAft>
              <a:buSzPts val="1800"/>
              <a:buChar char="●"/>
            </a:pPr>
            <a:r>
              <a:rPr lang="en"/>
              <a:t>Remove duplicate captions and use sumy </a:t>
            </a:r>
            <a:br>
              <a:rPr lang="en"/>
            </a:br>
            <a:r>
              <a:rPr lang="en"/>
              <a:t>python framework to summarize all the </a:t>
            </a:r>
            <a:br>
              <a:rPr lang="en"/>
            </a:br>
            <a:r>
              <a:rPr lang="en"/>
              <a:t>generated captions to 24 sentences.</a:t>
            </a:r>
            <a:endParaRPr/>
          </a:p>
        </p:txBody>
      </p:sp>
      <p:pic>
        <p:nvPicPr>
          <p:cNvPr id="122" name="Google Shape;122;p21"/>
          <p:cNvPicPr preferRelativeResize="0"/>
          <p:nvPr/>
        </p:nvPicPr>
        <p:blipFill>
          <a:blip r:embed="rId3">
            <a:alphaModFix/>
          </a:blip>
          <a:stretch>
            <a:fillRect/>
          </a:stretch>
        </p:blipFill>
        <p:spPr>
          <a:xfrm>
            <a:off x="6452748" y="214023"/>
            <a:ext cx="2568402" cy="1543875"/>
          </a:xfrm>
          <a:prstGeom prst="rect">
            <a:avLst/>
          </a:prstGeom>
          <a:noFill/>
          <a:ln>
            <a:noFill/>
          </a:ln>
        </p:spPr>
      </p:pic>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1"/>
          <p:cNvSpPr txBox="1"/>
          <p:nvPr/>
        </p:nvSpPr>
        <p:spPr>
          <a:xfrm>
            <a:off x="111700" y="4562475"/>
            <a:ext cx="89907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S. Sah, S. Kulhare, A. Gray, S. Venugopalan, E. Prud'Hommeaux and R. Ptucha, "Semantic Text Summarization of Long Videos," </a:t>
            </a:r>
            <a:r>
              <a:rPr lang="en" sz="1100">
                <a:solidFill>
                  <a:srgbClr val="FF0000"/>
                </a:solidFill>
                <a:latin typeface="Open Sans"/>
                <a:ea typeface="Open Sans"/>
                <a:cs typeface="Open Sans"/>
                <a:sym typeface="Open Sans"/>
              </a:rPr>
              <a:t>2017 IEEE</a:t>
            </a:r>
            <a:r>
              <a:rPr lang="en" sz="1100">
                <a:latin typeface="Open Sans"/>
                <a:ea typeface="Open Sans"/>
                <a:cs typeface="Open Sans"/>
                <a:sym typeface="Open Sans"/>
              </a:rPr>
              <a:t> Winter Conference on Applications of Computer Vision (WACV), Santa Rosa, CA, </a:t>
            </a:r>
            <a:r>
              <a:rPr lang="en" sz="1100">
                <a:solidFill>
                  <a:srgbClr val="FF0000"/>
                </a:solidFill>
                <a:latin typeface="Open Sans"/>
                <a:ea typeface="Open Sans"/>
                <a:cs typeface="Open Sans"/>
                <a:sym typeface="Open Sans"/>
              </a:rPr>
              <a:t>2017</a:t>
            </a:r>
            <a:r>
              <a:rPr lang="en" sz="1100">
                <a:latin typeface="Open Sans"/>
                <a:ea typeface="Open Sans"/>
                <a:cs typeface="Open Sans"/>
                <a:sym typeface="Open Sans"/>
              </a:rPr>
              <a:t>, pp. 989-997, doi: 10.1109/WACV.2017.115.</a:t>
            </a:r>
            <a:endParaRPr sz="1100">
              <a:latin typeface="Open Sans"/>
              <a:ea typeface="Open Sans"/>
              <a:cs typeface="Open Sans"/>
              <a:sym typeface="Open Sans"/>
            </a:endParaRPr>
          </a:p>
        </p:txBody>
      </p:sp>
      <p:graphicFrame>
        <p:nvGraphicFramePr>
          <p:cNvPr id="125" name="Google Shape;125;p21"/>
          <p:cNvGraphicFramePr/>
          <p:nvPr/>
        </p:nvGraphicFramePr>
        <p:xfrm>
          <a:off x="5433950" y="3282375"/>
          <a:ext cx="3000000" cy="3000000"/>
        </p:xfrm>
        <a:graphic>
          <a:graphicData uri="http://schemas.openxmlformats.org/drawingml/2006/table">
            <a:tbl>
              <a:tblPr>
                <a:noFill/>
                <a:tableStyleId>{E9A11130-47E7-471F-80BB-746C6DBE93BA}</a:tableStyleId>
              </a:tblPr>
              <a:tblGrid>
                <a:gridCol w="912625"/>
                <a:gridCol w="2293575"/>
              </a:tblGrid>
              <a:tr h="302300">
                <a:tc>
                  <a:txBody>
                    <a:bodyPr/>
                    <a:lstStyle/>
                    <a:p>
                      <a:pPr indent="0" lvl="0" marL="0" rtl="0" algn="l">
                        <a:lnSpc>
                          <a:spcPct val="100000"/>
                        </a:lnSpc>
                        <a:spcBef>
                          <a:spcPts val="0"/>
                        </a:spcBef>
                        <a:spcAft>
                          <a:spcPts val="0"/>
                        </a:spcAft>
                        <a:buNone/>
                      </a:pPr>
                      <a:r>
                        <a:rPr lang="en" sz="1000"/>
                        <a:t>Datasets</a:t>
                      </a:r>
                      <a:endParaRPr sz="1000"/>
                    </a:p>
                  </a:txBody>
                  <a:tcPr marT="91425" marB="91425" marR="91425" marL="91425"/>
                </a:tc>
                <a:tc>
                  <a:txBody>
                    <a:bodyPr/>
                    <a:lstStyle/>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t/>
                      </a:r>
                      <a:endParaRPr sz="1000"/>
                    </a:p>
                    <a:p>
                      <a:pPr indent="0" lvl="0" marL="0" rtl="0" algn="l">
                        <a:lnSpc>
                          <a:spcPct val="6000"/>
                        </a:lnSpc>
                        <a:spcBef>
                          <a:spcPts val="0"/>
                        </a:spcBef>
                        <a:spcAft>
                          <a:spcPts val="0"/>
                        </a:spcAft>
                        <a:buNone/>
                      </a:pPr>
                      <a:r>
                        <a:rPr lang="en" sz="1000"/>
                        <a:t>VideoSet, MSVD</a:t>
                      </a:r>
                      <a:endParaRPr sz="1000"/>
                    </a:p>
                  </a:txBody>
                  <a:tcPr marT="91425" marB="91425" marR="91425" marL="91425"/>
                </a:tc>
              </a:tr>
              <a:tr h="381000">
                <a:tc>
                  <a:txBody>
                    <a:bodyPr/>
                    <a:lstStyle/>
                    <a:p>
                      <a:pPr indent="0" lvl="0" marL="0" rtl="0" algn="l">
                        <a:spcBef>
                          <a:spcPts val="0"/>
                        </a:spcBef>
                        <a:spcAft>
                          <a:spcPts val="0"/>
                        </a:spcAft>
                        <a:buNone/>
                      </a:pPr>
                      <a:r>
                        <a:rPr lang="en" sz="1000"/>
                        <a:t>Algorithms</a:t>
                      </a:r>
                      <a:endParaRPr sz="1000"/>
                    </a:p>
                  </a:txBody>
                  <a:tcPr marT="91425" marB="91425" marR="91425" marL="91425"/>
                </a:tc>
                <a:tc>
                  <a:txBody>
                    <a:bodyPr/>
                    <a:lstStyle/>
                    <a:p>
                      <a:pPr indent="0" lvl="0" marL="0" rtl="0" algn="l">
                        <a:spcBef>
                          <a:spcPts val="0"/>
                        </a:spcBef>
                        <a:spcAft>
                          <a:spcPts val="0"/>
                        </a:spcAft>
                        <a:buNone/>
                      </a:pPr>
                      <a:r>
                        <a:rPr lang="en" sz="1000"/>
                        <a:t>ResNet CNN</a:t>
                      </a:r>
                      <a:r>
                        <a:rPr lang="en" sz="1000"/>
                        <a:t>, LSTM</a:t>
                      </a:r>
                      <a:endParaRPr sz="1000"/>
                    </a:p>
                  </a:txBody>
                  <a:tcPr marT="91425" marB="91425" marR="91425" marL="91425"/>
                </a:tc>
              </a:tr>
              <a:tr h="381000">
                <a:tc>
                  <a:txBody>
                    <a:bodyPr/>
                    <a:lstStyle/>
                    <a:p>
                      <a:pPr indent="0" lvl="0" marL="0" rtl="0" algn="l">
                        <a:spcBef>
                          <a:spcPts val="0"/>
                        </a:spcBef>
                        <a:spcAft>
                          <a:spcPts val="0"/>
                        </a:spcAft>
                        <a:buNone/>
                      </a:pPr>
                      <a:r>
                        <a:rPr lang="en" sz="1000"/>
                        <a:t>Output</a:t>
                      </a:r>
                      <a:endParaRPr sz="1000"/>
                    </a:p>
                  </a:txBody>
                  <a:tcPr marT="91425" marB="91425" marR="91425" marL="91425"/>
                </a:tc>
                <a:tc>
                  <a:txBody>
                    <a:bodyPr/>
                    <a:lstStyle/>
                    <a:p>
                      <a:pPr indent="0" lvl="0" marL="0" rtl="0" algn="l">
                        <a:spcBef>
                          <a:spcPts val="0"/>
                        </a:spcBef>
                        <a:spcAft>
                          <a:spcPts val="0"/>
                        </a:spcAft>
                        <a:buNone/>
                      </a:pPr>
                      <a:r>
                        <a:rPr lang="en" sz="1000"/>
                        <a:t>Summarized Video, Summarized Text</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nvSpPr>
        <p:spPr>
          <a:xfrm>
            <a:off x="153725" y="4569025"/>
            <a:ext cx="8520600" cy="48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A. Dilawari and M. U. G. Khan, "ASoVS: Abstractive Summarization of Video Sequences," in </a:t>
            </a:r>
            <a:r>
              <a:rPr lang="en" sz="1100">
                <a:solidFill>
                  <a:srgbClr val="FF0000"/>
                </a:solidFill>
                <a:latin typeface="Open Sans"/>
                <a:ea typeface="Open Sans"/>
                <a:cs typeface="Open Sans"/>
                <a:sym typeface="Open Sans"/>
              </a:rPr>
              <a:t>IEEE</a:t>
            </a:r>
            <a:r>
              <a:rPr lang="en" sz="1100">
                <a:latin typeface="Open Sans"/>
                <a:ea typeface="Open Sans"/>
                <a:cs typeface="Open Sans"/>
                <a:sym typeface="Open Sans"/>
              </a:rPr>
              <a:t> Access, vol. 7, pp. 29253-29263, </a:t>
            </a:r>
            <a:r>
              <a:rPr lang="en" sz="1100">
                <a:solidFill>
                  <a:srgbClr val="FF0000"/>
                </a:solidFill>
                <a:latin typeface="Open Sans"/>
                <a:ea typeface="Open Sans"/>
                <a:cs typeface="Open Sans"/>
                <a:sym typeface="Open Sans"/>
              </a:rPr>
              <a:t>2019</a:t>
            </a:r>
            <a:r>
              <a:rPr lang="en" sz="1100">
                <a:latin typeface="Open Sans"/>
                <a:ea typeface="Open Sans"/>
                <a:cs typeface="Open Sans"/>
                <a:sym typeface="Open Sans"/>
              </a:rPr>
              <a:t>, doi: 10.1109/ACCESS.2019.2902507.</a:t>
            </a:r>
            <a:endParaRPr sz="1100">
              <a:latin typeface="Open Sans"/>
              <a:ea typeface="Open Sans"/>
              <a:cs typeface="Open Sans"/>
              <a:sym typeface="Open Sans"/>
            </a:endParaRPr>
          </a:p>
        </p:txBody>
      </p:sp>
      <p:sp>
        <p:nvSpPr>
          <p:cNvPr id="131" name="Google Shape;131;p22"/>
          <p:cNvSpPr txBox="1"/>
          <p:nvPr>
            <p:ph type="title"/>
          </p:nvPr>
        </p:nvSpPr>
        <p:spPr>
          <a:xfrm>
            <a:off x="311700" y="184750"/>
            <a:ext cx="85206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Similar Work (3/3)</a:t>
            </a:r>
            <a:endParaRPr sz="2500"/>
          </a:p>
          <a:p>
            <a:pPr indent="0" lvl="0" marL="0" rtl="0" algn="l">
              <a:spcBef>
                <a:spcPts val="0"/>
              </a:spcBef>
              <a:spcAft>
                <a:spcPts val="0"/>
              </a:spcAft>
              <a:buNone/>
            </a:pPr>
            <a:r>
              <a:rPr lang="en" sz="2500"/>
              <a:t>ASoVS: Abstractive Summarization of Video Sequences - 2019</a:t>
            </a:r>
            <a:endParaRPr sz="2500"/>
          </a:p>
        </p:txBody>
      </p:sp>
      <p:sp>
        <p:nvSpPr>
          <p:cNvPr id="132" name="Google Shape;132;p22"/>
          <p:cNvSpPr txBox="1"/>
          <p:nvPr>
            <p:ph idx="1" type="body"/>
          </p:nvPr>
        </p:nvSpPr>
        <p:spPr>
          <a:xfrm>
            <a:off x="311700" y="1408425"/>
            <a:ext cx="8520600" cy="3160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Uses </a:t>
            </a:r>
            <a:r>
              <a:rPr lang="en">
                <a:solidFill>
                  <a:srgbClr val="FF0000"/>
                </a:solidFill>
              </a:rPr>
              <a:t>CNN</a:t>
            </a:r>
            <a:r>
              <a:rPr lang="en"/>
              <a:t>, </a:t>
            </a:r>
            <a:r>
              <a:rPr lang="en">
                <a:solidFill>
                  <a:srgbClr val="FF0000"/>
                </a:solidFill>
              </a:rPr>
              <a:t>RNN</a:t>
            </a:r>
            <a:r>
              <a:rPr lang="en">
                <a:solidFill>
                  <a:srgbClr val="000000"/>
                </a:solidFill>
              </a:rPr>
              <a:t> </a:t>
            </a:r>
            <a:r>
              <a:rPr lang="en"/>
              <a:t>&amp; </a:t>
            </a:r>
            <a:r>
              <a:rPr lang="en">
                <a:solidFill>
                  <a:srgbClr val="FF0000"/>
                </a:solidFill>
              </a:rPr>
              <a:t>LSTM</a:t>
            </a:r>
            <a:r>
              <a:rPr lang="en"/>
              <a:t>.</a:t>
            </a:r>
            <a:endParaRPr/>
          </a:p>
          <a:p>
            <a:pPr indent="-342900" lvl="0" marL="457200" rtl="0" algn="l">
              <a:lnSpc>
                <a:spcPct val="150000"/>
              </a:lnSpc>
              <a:spcBef>
                <a:spcPts val="0"/>
              </a:spcBef>
              <a:spcAft>
                <a:spcPts val="0"/>
              </a:spcAft>
              <a:buSzPts val="1800"/>
              <a:buChar char="-"/>
            </a:pPr>
            <a:r>
              <a:rPr lang="en"/>
              <a:t>“Luong” w</a:t>
            </a:r>
            <a:r>
              <a:rPr lang="en"/>
              <a:t>ord-level </a:t>
            </a:r>
            <a:r>
              <a:rPr lang="en">
                <a:solidFill>
                  <a:srgbClr val="FF0000"/>
                </a:solidFill>
              </a:rPr>
              <a:t>attention distribution</a:t>
            </a:r>
            <a:r>
              <a:rPr lang="en"/>
              <a:t> to make abstractive summarization.</a:t>
            </a:r>
            <a:endParaRPr/>
          </a:p>
          <a:p>
            <a:pPr indent="-342900" lvl="0" marL="457200" rtl="0" algn="l">
              <a:lnSpc>
                <a:spcPct val="150000"/>
              </a:lnSpc>
              <a:spcBef>
                <a:spcPts val="0"/>
              </a:spcBef>
              <a:spcAft>
                <a:spcPts val="0"/>
              </a:spcAft>
              <a:buSzPts val="1800"/>
              <a:buChar char="-"/>
            </a:pPr>
            <a:r>
              <a:rPr lang="en">
                <a:solidFill>
                  <a:srgbClr val="FF0000"/>
                </a:solidFill>
              </a:rPr>
              <a:t>MSR-VTT</a:t>
            </a:r>
            <a:r>
              <a:rPr lang="en"/>
              <a:t>, </a:t>
            </a:r>
            <a:r>
              <a:rPr lang="en">
                <a:solidFill>
                  <a:srgbClr val="FF0000"/>
                </a:solidFill>
              </a:rPr>
              <a:t>2007/8 TRECVID</a:t>
            </a:r>
            <a:r>
              <a:rPr lang="en"/>
              <a:t> and </a:t>
            </a:r>
            <a:r>
              <a:rPr lang="en">
                <a:solidFill>
                  <a:srgbClr val="FF0000"/>
                </a:solidFill>
              </a:rPr>
              <a:t>CNN/Daily Mail</a:t>
            </a:r>
            <a:r>
              <a:rPr lang="en"/>
              <a:t> datasets.</a:t>
            </a:r>
            <a:endParaRPr/>
          </a:p>
          <a:p>
            <a:pPr indent="-342900" lvl="0" marL="457200" rtl="0" algn="l">
              <a:lnSpc>
                <a:spcPct val="150000"/>
              </a:lnSpc>
              <a:spcBef>
                <a:spcPts val="0"/>
              </a:spcBef>
              <a:spcAft>
                <a:spcPts val="0"/>
              </a:spcAft>
              <a:buSzPts val="1800"/>
              <a:buChar char="-"/>
            </a:pPr>
            <a:r>
              <a:rPr lang="en"/>
              <a:t>They build </a:t>
            </a:r>
            <a:r>
              <a:rPr lang="en">
                <a:solidFill>
                  <a:srgbClr val="FF0000"/>
                </a:solidFill>
              </a:rPr>
              <a:t>UET Surveillance</a:t>
            </a:r>
            <a:r>
              <a:rPr lang="en"/>
              <a:t> dataset.</a:t>
            </a:r>
            <a:endParaRPr/>
          </a:p>
          <a:p>
            <a:pPr indent="-342900" lvl="0" marL="457200" rtl="0" algn="l">
              <a:lnSpc>
                <a:spcPct val="150000"/>
              </a:lnSpc>
              <a:spcBef>
                <a:spcPts val="0"/>
              </a:spcBef>
              <a:spcAft>
                <a:spcPts val="0"/>
              </a:spcAft>
              <a:buSzPts val="1800"/>
              <a:buChar char="-"/>
            </a:pPr>
            <a:r>
              <a:rPr lang="en"/>
              <a:t>METEOR 29.4 on MSR-VTT, ROUGE-1 40.21 on CNN/Daily Mail.</a:t>
            </a:r>
            <a:endParaRPr/>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448700" y="2074900"/>
            <a:ext cx="43419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9" name="Google Shape;139;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