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74" r:id="rId1"/>
  </p:sldMasterIdLst>
  <p:notesMasterIdLst>
    <p:notesMasterId r:id="rId15"/>
  </p:notesMasterIdLst>
  <p:handoutMasterIdLst>
    <p:handoutMasterId r:id="rId16"/>
  </p:handout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020" autoAdjust="0"/>
    <p:restoredTop sz="94660"/>
  </p:normalViewPr>
  <p:slideViewPr>
    <p:cSldViewPr snapToGrid="0">
      <p:cViewPr varScale="1">
        <p:scale>
          <a:sx n="62" d="100"/>
          <a:sy n="62" d="100"/>
        </p:scale>
        <p:origin x="752" y="48"/>
      </p:cViewPr>
      <p:guideLst/>
    </p:cSldViewPr>
  </p:slideViewPr>
  <p:notesTextViewPr>
    <p:cViewPr>
      <p:scale>
        <a:sx n="1" d="1"/>
        <a:sy n="1" d="1"/>
      </p:scale>
      <p:origin x="0" y="0"/>
    </p:cViewPr>
  </p:notesTextViewPr>
  <p:notesViewPr>
    <p:cSldViewPr snapToGrid="0">
      <p:cViewPr varScale="1">
        <p:scale>
          <a:sx n="123" d="100"/>
          <a:sy n="123" d="100"/>
        </p:scale>
        <p:origin x="497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en-US"/>
          </a:p>
        </p:txBody>
      </p:sp>
      <p:sp>
        <p:nvSpPr>
          <p:cNvPr id="3" name="عنصر نائب للتاريخ 2"/>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4F4D1D80-2B57-4ED3-8990-C8C4D17B8BE1}" type="datetime1">
              <a:rPr lang="ar-SA" smtClean="0"/>
              <a:t>09/06/1443</a:t>
            </a:fld>
            <a:endParaRPr lang="en-US" dirty="0"/>
          </a:p>
        </p:txBody>
      </p:sp>
      <p:sp>
        <p:nvSpPr>
          <p:cNvPr id="4" name="عنصر نائب لتذييل الصفحة 3"/>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en-US"/>
          </a:p>
        </p:txBody>
      </p:sp>
      <p:sp>
        <p:nvSpPr>
          <p:cNvPr id="5" name="عنصر نائب لرقم الشريحة 4"/>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ED92CB86-0DB9-4A70-B1CF-B23508471F6B}" type="slidenum">
              <a:rPr lang="en-US" smtClean="0"/>
              <a:pPr algn="l" rtl="1"/>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rtl="1"/>
            <a:endParaRPr lang="en-US"/>
          </a:p>
        </p:txBody>
      </p:sp>
      <p:sp>
        <p:nvSpPr>
          <p:cNvPr id="3" name="عنصر نائب للتاريخ 2"/>
          <p:cNvSpPr>
            <a:spLocks noGrp="1"/>
          </p:cNvSpPr>
          <p:nvPr>
            <p:ph type="dt" idx="1"/>
          </p:nvPr>
        </p:nvSpPr>
        <p:spPr>
          <a:xfrm flipH="1">
            <a:off x="1587" y="0"/>
            <a:ext cx="2971800" cy="458788"/>
          </a:xfrm>
          <a:prstGeom prst="rect">
            <a:avLst/>
          </a:prstGeom>
        </p:spPr>
        <p:txBody>
          <a:bodyPr vert="horz" lIns="91440" tIns="45720" rIns="91440" bIns="45720" rtlCol="1"/>
          <a:lstStyle>
            <a:lvl1pPr algn="r" rtl="1">
              <a:defRPr sz="1200"/>
            </a:lvl1pPr>
          </a:lstStyle>
          <a:p>
            <a:pPr rtl="1"/>
            <a:fld id="{8E0560BF-7FC6-492C-BEDA-4AE81FE84D35}" type="datetime1">
              <a:rPr lang="ar-SA" smtClean="0"/>
              <a:t>09/06/1443</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en-US"/>
          </a:p>
        </p:txBody>
      </p:sp>
      <p:sp>
        <p:nvSpPr>
          <p:cNvPr id="5" name="عنصر نائب للملاحظا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ar"/>
              <a:t>انقر لتحرير أنماط النص الرئيسي</a:t>
            </a:r>
          </a:p>
          <a:p>
            <a:pPr lvl="1" rtl="1"/>
            <a:r>
              <a:rPr lang="ar"/>
              <a:t>المستوى الثاني</a:t>
            </a:r>
          </a:p>
          <a:p>
            <a:pPr lvl="2" rtl="1"/>
            <a:r>
              <a:rPr lang="ar"/>
              <a:t>المستوى الثالث</a:t>
            </a:r>
          </a:p>
          <a:p>
            <a:pPr lvl="3" rtl="1"/>
            <a:r>
              <a:rPr lang="ar"/>
              <a:t>المستوى الرابع</a:t>
            </a:r>
          </a:p>
          <a:p>
            <a:pPr lvl="4" rtl="1"/>
            <a:r>
              <a:rPr lang="ar"/>
              <a:t>المستوى الخامس</a:t>
            </a:r>
          </a:p>
        </p:txBody>
      </p:sp>
      <p:sp>
        <p:nvSpPr>
          <p:cNvPr id="6" name="عنصر نائب للتذييل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rtl="1"/>
            <a:endParaRPr lang="en-US"/>
          </a:p>
        </p:txBody>
      </p:sp>
      <p:sp>
        <p:nvSpPr>
          <p:cNvPr id="7" name="عنصر نائب لرقم الشريحة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r" rtl="1">
              <a:defRPr sz="1200"/>
            </a:lvl1pPr>
          </a:lstStyle>
          <a:p>
            <a:pPr rtl="1"/>
            <a:fld id="{9C2B151B-D7D1-48E5-8230-5AADBC794F88}" type="slidenum">
              <a:rPr lang="en-US" smtClean="0"/>
              <a:pPr/>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15B660E-038F-4F93-BD3C-E796088698AA}" type="datetime1">
              <a:rPr lang="ar-SA" smtClean="0"/>
              <a:t>09/06/1443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78575799"/>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B15B660E-038F-4F93-BD3C-E796088698AA}" type="datetime1">
              <a:rPr lang="ar-SA" smtClean="0"/>
              <a:t>09/06/1443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80961308"/>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15B660E-038F-4F93-BD3C-E796088698AA}" type="datetime1">
              <a:rPr lang="ar-SA" smtClean="0"/>
              <a:t>09/06/1443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87811823"/>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B15B660E-038F-4F93-BD3C-E796088698AA}" type="datetime1">
              <a:rPr lang="ar-SA" smtClean="0"/>
              <a:t>09/06/1443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75030418"/>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10D2C4-DC01-4219-AB38-85E4FBD245F5}" type="datetime1">
              <a:rPr lang="ar-SA" smtClean="0"/>
              <a:t>09/06/1443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79511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F337152C-E21D-4501-8905-0F496B320EEF}" type="datetime1">
              <a:rPr lang="ar-SA" smtClean="0"/>
              <a:t>09/06/1443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83529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68205897-995A-48D4-BF2A-AA1DD25276D0}" type="datetime1">
              <a:rPr lang="ar-SA" smtClean="0"/>
              <a:t>09/06/1443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77146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15B660E-038F-4F93-BD3C-E796088698AA}" type="datetime1">
              <a:rPr lang="ar-SA" smtClean="0"/>
              <a:t>09/06/1443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ar-SA"/>
              <a:t>انقر لتحرير نمط عنوان الشكل الرئيسي</a:t>
            </a:r>
            <a:endParaRPr lang="en-US" dirty="0"/>
          </a:p>
        </p:txBody>
      </p:sp>
    </p:spTree>
    <p:extLst>
      <p:ext uri="{BB962C8B-B14F-4D97-AF65-F5344CB8AC3E}">
        <p14:creationId xmlns:p14="http://schemas.microsoft.com/office/powerpoint/2010/main" val="2329757040"/>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9BC38-0D29-4775-8209-318F38CD65D0}" type="datetime1">
              <a:rPr lang="ar-SA" smtClean="0"/>
              <a:t>09/06/1443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47968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15B660E-038F-4F93-BD3C-E796088698AA}" type="datetime1">
              <a:rPr lang="ar-SA" smtClean="0"/>
              <a:t>09/06/1443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00572484"/>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A91C3A1E-4BEE-4AF9-884B-7BBB2F0B127B}" type="datetime1">
              <a:rPr lang="ar-SA" smtClean="0"/>
              <a:t>09/06/1443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10173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15B660E-038F-4F93-BD3C-E796088698AA}" type="datetime1">
              <a:rPr lang="ar-SA" smtClean="0"/>
              <a:t>09/06/1443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53530952"/>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sldNum="0" hdr="0" ftr="0"/>
  <p:txStyles>
    <p:titleStyle>
      <a:lvl1pPr algn="l" defTabSz="457200" rtl="1" eaLnBrk="1" latinLnBrk="0" hangingPunct="1">
        <a:spcBef>
          <a:spcPct val="0"/>
        </a:spcBef>
        <a:buNone/>
        <a:defRPr sz="2800" b="0" kern="1200" cap="all">
          <a:solidFill>
            <a:schemeClr val="bg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العنوان 1">
            <a:extLst>
              <a:ext uri="{FF2B5EF4-FFF2-40B4-BE49-F238E27FC236}">
                <a16:creationId xmlns:a16="http://schemas.microsoft.com/office/drawing/2014/main" id="{78FD68DA-43BA-4508-8DE2-BA9BB7B2FA5B}"/>
              </a:ext>
            </a:extLst>
          </p:cNvPr>
          <p:cNvSpPr>
            <a:spLocks noGrp="1"/>
          </p:cNvSpPr>
          <p:nvPr>
            <p:ph type="ctrTitle"/>
          </p:nvPr>
        </p:nvSpPr>
        <p:spPr>
          <a:xfrm flipH="1">
            <a:off x="648929" y="639097"/>
            <a:ext cx="6253317" cy="3686015"/>
          </a:xfrm>
        </p:spPr>
        <p:txBody>
          <a:bodyPr rtlCol="1">
            <a:normAutofit/>
          </a:bodyPr>
          <a:lstStyle/>
          <a:p>
            <a:pPr algn="l" rtl="1"/>
            <a:r>
              <a:rPr lang="en-US" dirty="0">
                <a:solidFill>
                  <a:schemeClr val="bg1"/>
                </a:solidFill>
              </a:rPr>
              <a:t>Predicting King County House Prices</a:t>
            </a:r>
            <a:endParaRPr lang="ar" sz="8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عنوان فرعي 2">
            <a:extLst>
              <a:ext uri="{FF2B5EF4-FFF2-40B4-BE49-F238E27FC236}">
                <a16:creationId xmlns:a16="http://schemas.microsoft.com/office/drawing/2014/main" id="{A8E9CFF2-3777-4FF4-A759-8491175B0B7C}"/>
              </a:ext>
            </a:extLst>
          </p:cNvPr>
          <p:cNvSpPr>
            <a:spLocks noGrp="1"/>
          </p:cNvSpPr>
          <p:nvPr>
            <p:ph type="subTitle" idx="1"/>
          </p:nvPr>
        </p:nvSpPr>
        <p:spPr>
          <a:xfrm flipH="1">
            <a:off x="632900" y="4672739"/>
            <a:ext cx="6269347" cy="1021498"/>
          </a:xfrm>
        </p:spPr>
        <p:txBody>
          <a:bodyPr rtlCol="1">
            <a:normAutofit/>
          </a:bodyPr>
          <a:lstStyle/>
          <a:p>
            <a:pPr algn="r" rtl="1"/>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the dataset is from </a:t>
            </a:r>
            <a:r>
              <a:rPr lang="en-US" sz="2400" dirty="0" err="1">
                <a:solidFill>
                  <a:schemeClr val="bg1"/>
                </a:solidFill>
                <a:latin typeface="Tahoma" panose="020B0604030504040204" pitchFamily="34" charset="0"/>
                <a:ea typeface="Tahoma" panose="020B0604030504040204" pitchFamily="34" charset="0"/>
                <a:cs typeface="Tahoma" panose="020B0604030504040204" pitchFamily="34" charset="0"/>
              </a:rPr>
              <a:t>kaggel</a:t>
            </a:r>
            <a:endParaRPr lang="ar"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 name="الصورة 4" descr="صورة تحتوي على مبنى وشخص جالس على مقعد جانبي&#10;&#10;الوصف الذي تم إنشاؤه تلقائياً">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7556686"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F06AE394-477D-481D-954B-85DD6CB6A71F}"/>
              </a:ext>
            </a:extLst>
          </p:cNvPr>
          <p:cNvSpPr>
            <a:spLocks noGrp="1"/>
          </p:cNvSpPr>
          <p:nvPr>
            <p:ph type="dt" sz="half" idx="10"/>
          </p:nvPr>
        </p:nvSpPr>
        <p:spPr/>
        <p:txBody>
          <a:bodyPr/>
          <a:lstStyle/>
          <a:p>
            <a:fld id="{1999BC38-0D29-4775-8209-318F38CD65D0}" type="datetime1">
              <a:rPr lang="ar-SA" smtClean="0"/>
              <a:t>09/06/1443</a:t>
            </a:fld>
            <a:endParaRPr lang="en-US" dirty="0"/>
          </a:p>
        </p:txBody>
      </p:sp>
      <p:pic>
        <p:nvPicPr>
          <p:cNvPr id="4" name="صورة 3">
            <a:extLst>
              <a:ext uri="{FF2B5EF4-FFF2-40B4-BE49-F238E27FC236}">
                <a16:creationId xmlns:a16="http://schemas.microsoft.com/office/drawing/2014/main" id="{AF527024-249A-46BF-87FC-1B818D609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52" y="790414"/>
            <a:ext cx="5396642" cy="3676500"/>
          </a:xfrm>
          <a:prstGeom prst="rect">
            <a:avLst/>
          </a:prstGeom>
        </p:spPr>
      </p:pic>
      <p:pic>
        <p:nvPicPr>
          <p:cNvPr id="6" name="صورة 5">
            <a:extLst>
              <a:ext uri="{FF2B5EF4-FFF2-40B4-BE49-F238E27FC236}">
                <a16:creationId xmlns:a16="http://schemas.microsoft.com/office/drawing/2014/main" id="{5D270DC4-7FAC-4532-AFCD-419C490EF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364" y="4025125"/>
            <a:ext cx="7417181" cy="2533780"/>
          </a:xfrm>
          <a:prstGeom prst="rect">
            <a:avLst/>
          </a:prstGeom>
        </p:spPr>
      </p:pic>
      <p:sp>
        <p:nvSpPr>
          <p:cNvPr id="7" name="مربع نص 6">
            <a:extLst>
              <a:ext uri="{FF2B5EF4-FFF2-40B4-BE49-F238E27FC236}">
                <a16:creationId xmlns:a16="http://schemas.microsoft.com/office/drawing/2014/main" id="{AED35EFB-CAFB-4E1B-9ED5-8ADBBE0A96A3}"/>
              </a:ext>
            </a:extLst>
          </p:cNvPr>
          <p:cNvSpPr txBox="1"/>
          <p:nvPr/>
        </p:nvSpPr>
        <p:spPr>
          <a:xfrm>
            <a:off x="6441896" y="1664414"/>
            <a:ext cx="4726113" cy="1200329"/>
          </a:xfrm>
          <a:prstGeom prst="rect">
            <a:avLst/>
          </a:prstGeom>
          <a:noFill/>
        </p:spPr>
        <p:txBody>
          <a:bodyPr wrap="square" rtlCol="1">
            <a:spAutoFit/>
          </a:bodyPr>
          <a:lstStyle/>
          <a:p>
            <a:r>
              <a:rPr lang="en-US" dirty="0"/>
              <a:t>By visualizing the result  we can see a  normally distributed which is a proof of having a linear relationship , and the linear regression is positive according to the plot .</a:t>
            </a:r>
            <a:endParaRPr lang="ar-SA" dirty="0"/>
          </a:p>
        </p:txBody>
      </p:sp>
      <p:sp>
        <p:nvSpPr>
          <p:cNvPr id="9" name="مربع نص 8">
            <a:extLst>
              <a:ext uri="{FF2B5EF4-FFF2-40B4-BE49-F238E27FC236}">
                <a16:creationId xmlns:a16="http://schemas.microsoft.com/office/drawing/2014/main" id="{D463DB08-EE0B-4889-87DF-3DD6DFC93F36}"/>
              </a:ext>
            </a:extLst>
          </p:cNvPr>
          <p:cNvSpPr txBox="1"/>
          <p:nvPr/>
        </p:nvSpPr>
        <p:spPr>
          <a:xfrm>
            <a:off x="7756990" y="5215429"/>
            <a:ext cx="4109662" cy="923330"/>
          </a:xfrm>
          <a:prstGeom prst="rect">
            <a:avLst/>
          </a:prstGeom>
          <a:noFill/>
        </p:spPr>
        <p:txBody>
          <a:bodyPr wrap="square" rtlCol="1">
            <a:spAutoFit/>
          </a:bodyPr>
          <a:lstStyle/>
          <a:p>
            <a:r>
              <a:rPr lang="en-US" dirty="0"/>
              <a:t>We created </a:t>
            </a:r>
            <a:r>
              <a:rPr lang="en-US" dirty="0" err="1"/>
              <a:t>DataFrame</a:t>
            </a:r>
            <a:r>
              <a:rPr lang="en-US" dirty="0"/>
              <a:t> show Y </a:t>
            </a:r>
            <a:r>
              <a:rPr lang="en-US" dirty="0" err="1"/>
              <a:t>predect</a:t>
            </a:r>
            <a:r>
              <a:rPr lang="en-US" dirty="0"/>
              <a:t> .</a:t>
            </a:r>
          </a:p>
          <a:p>
            <a:r>
              <a:rPr lang="en-US" dirty="0"/>
              <a:t>We do this step to measure how far our predictions are from the real house prices. </a:t>
            </a:r>
            <a:endParaRPr lang="ar-SA" dirty="0"/>
          </a:p>
        </p:txBody>
      </p:sp>
    </p:spTree>
    <p:extLst>
      <p:ext uri="{BB962C8B-B14F-4D97-AF65-F5344CB8AC3E}">
        <p14:creationId xmlns:p14="http://schemas.microsoft.com/office/powerpoint/2010/main" val="1942652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45E66616-B133-4A9E-B994-6A860FEA6FA7}"/>
              </a:ext>
            </a:extLst>
          </p:cNvPr>
          <p:cNvSpPr txBox="1"/>
          <p:nvPr/>
        </p:nvSpPr>
        <p:spPr>
          <a:xfrm>
            <a:off x="308225" y="1191802"/>
            <a:ext cx="10438544" cy="1415772"/>
          </a:xfrm>
          <a:prstGeom prst="rect">
            <a:avLst/>
          </a:prstGeom>
          <a:noFill/>
        </p:spPr>
        <p:txBody>
          <a:bodyPr wrap="square" rtlCol="1">
            <a:spAutoFit/>
          </a:bodyPr>
          <a:lstStyle/>
          <a:p>
            <a:r>
              <a:rPr lang="en-US" sz="3200" u="sng" dirty="0">
                <a:solidFill>
                  <a:srgbClr val="0070C0"/>
                </a:solidFill>
              </a:rPr>
              <a:t>Evaluation on Test Data:</a:t>
            </a:r>
          </a:p>
          <a:p>
            <a:r>
              <a:rPr lang="en-US" dirty="0"/>
              <a:t>* We used decision tree model to evaluate the linear regression model .evaluation metrics</a:t>
            </a:r>
          </a:p>
          <a:p>
            <a:r>
              <a:rPr lang="en-US" dirty="0"/>
              <a:t>* Explained variance score: best possible score is 1 and lower values are worse</a:t>
            </a:r>
          </a:p>
          <a:p>
            <a:endParaRPr lang="en-US" dirty="0"/>
          </a:p>
        </p:txBody>
      </p:sp>
      <p:pic>
        <p:nvPicPr>
          <p:cNvPr id="6" name="صورة 5">
            <a:extLst>
              <a:ext uri="{FF2B5EF4-FFF2-40B4-BE49-F238E27FC236}">
                <a16:creationId xmlns:a16="http://schemas.microsoft.com/office/drawing/2014/main" id="{A1F3591E-56A8-497E-A511-EC67420E2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402" y="2745399"/>
            <a:ext cx="4769095" cy="3010055"/>
          </a:xfrm>
          <a:prstGeom prst="rect">
            <a:avLst/>
          </a:prstGeom>
        </p:spPr>
      </p:pic>
      <p:pic>
        <p:nvPicPr>
          <p:cNvPr id="8" name="صورة 7">
            <a:extLst>
              <a:ext uri="{FF2B5EF4-FFF2-40B4-BE49-F238E27FC236}">
                <a16:creationId xmlns:a16="http://schemas.microsoft.com/office/drawing/2014/main" id="{1A8C695F-E402-465F-8D56-739B23F5D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339" y="2607574"/>
            <a:ext cx="5868393" cy="3645087"/>
          </a:xfrm>
          <a:prstGeom prst="rect">
            <a:avLst/>
          </a:prstGeom>
        </p:spPr>
      </p:pic>
    </p:spTree>
    <p:extLst>
      <p:ext uri="{BB962C8B-B14F-4D97-AF65-F5344CB8AC3E}">
        <p14:creationId xmlns:p14="http://schemas.microsoft.com/office/powerpoint/2010/main" val="759745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53DD1637-FB8D-487A-9B9A-BDEC87B8C098}"/>
              </a:ext>
            </a:extLst>
          </p:cNvPr>
          <p:cNvSpPr txBox="1"/>
          <p:nvPr/>
        </p:nvSpPr>
        <p:spPr>
          <a:xfrm>
            <a:off x="780837" y="917774"/>
            <a:ext cx="5907640" cy="3354765"/>
          </a:xfrm>
          <a:prstGeom prst="rect">
            <a:avLst/>
          </a:prstGeom>
          <a:noFill/>
        </p:spPr>
        <p:txBody>
          <a:bodyPr wrap="square" rtlCol="1">
            <a:spAutoFit/>
          </a:bodyPr>
          <a:lstStyle/>
          <a:p>
            <a:r>
              <a:rPr lang="en-US" sz="3200" b="1" u="sng" dirty="0">
                <a:solidFill>
                  <a:schemeClr val="accent2">
                    <a:lumMod val="50000"/>
                  </a:schemeClr>
                </a:solidFill>
              </a:rPr>
              <a:t>Final result : </a:t>
            </a:r>
          </a:p>
          <a:p>
            <a:r>
              <a:rPr lang="en-US" b="1" dirty="0"/>
              <a:t>This R-Square of Linear Regression model . </a:t>
            </a:r>
          </a:p>
          <a:p>
            <a:endParaRPr lang="en-US" b="1" dirty="0"/>
          </a:p>
          <a:p>
            <a:endParaRPr lang="en-US" b="1" dirty="0"/>
          </a:p>
          <a:p>
            <a:r>
              <a:rPr lang="en-US" b="1" dirty="0"/>
              <a:t>And this is R-square of evaluation .</a:t>
            </a:r>
          </a:p>
          <a:p>
            <a:endParaRPr lang="en-US" b="1" dirty="0"/>
          </a:p>
          <a:p>
            <a:endParaRPr lang="en-US" b="1" dirty="0"/>
          </a:p>
          <a:p>
            <a:endParaRPr lang="en-US" b="1" dirty="0"/>
          </a:p>
          <a:p>
            <a:endParaRPr lang="en-US" b="1" dirty="0"/>
          </a:p>
          <a:p>
            <a:r>
              <a:rPr lang="en-US" b="1" dirty="0"/>
              <a:t>The result is not a big difference </a:t>
            </a:r>
          </a:p>
          <a:p>
            <a:r>
              <a:rPr lang="en-US" b="1" dirty="0"/>
              <a:t>and the result is perfect .</a:t>
            </a:r>
          </a:p>
        </p:txBody>
      </p:sp>
      <p:pic>
        <p:nvPicPr>
          <p:cNvPr id="5" name="صورة 4">
            <a:extLst>
              <a:ext uri="{FF2B5EF4-FFF2-40B4-BE49-F238E27FC236}">
                <a16:creationId xmlns:a16="http://schemas.microsoft.com/office/drawing/2014/main" id="{52ADDE58-4D8B-4BED-AC50-5202605E6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6397" y="904126"/>
            <a:ext cx="4953255" cy="711237"/>
          </a:xfrm>
          <a:prstGeom prst="rect">
            <a:avLst/>
          </a:prstGeom>
        </p:spPr>
      </p:pic>
      <p:pic>
        <p:nvPicPr>
          <p:cNvPr id="7" name="صورة 6">
            <a:extLst>
              <a:ext uri="{FF2B5EF4-FFF2-40B4-BE49-F238E27FC236}">
                <a16:creationId xmlns:a16="http://schemas.microsoft.com/office/drawing/2014/main" id="{F02FEE84-83DC-4272-AFD4-7561E4C6B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4438" y="2873346"/>
            <a:ext cx="5569236" cy="1111307"/>
          </a:xfrm>
          <a:prstGeom prst="rect">
            <a:avLst/>
          </a:prstGeom>
        </p:spPr>
      </p:pic>
      <p:pic>
        <p:nvPicPr>
          <p:cNvPr id="9" name="صورة 8">
            <a:extLst>
              <a:ext uri="{FF2B5EF4-FFF2-40B4-BE49-F238E27FC236}">
                <a16:creationId xmlns:a16="http://schemas.microsoft.com/office/drawing/2014/main" id="{B5AA6051-0584-4260-8FE1-B0F94DA942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6397" y="1909555"/>
            <a:ext cx="3911801" cy="577880"/>
          </a:xfrm>
          <a:prstGeom prst="rect">
            <a:avLst/>
          </a:prstGeom>
        </p:spPr>
      </p:pic>
      <p:sp>
        <p:nvSpPr>
          <p:cNvPr id="10" name="مربع نص 9">
            <a:extLst>
              <a:ext uri="{FF2B5EF4-FFF2-40B4-BE49-F238E27FC236}">
                <a16:creationId xmlns:a16="http://schemas.microsoft.com/office/drawing/2014/main" id="{7DBA758B-AAD8-45CF-AAD8-9588337E1363}"/>
              </a:ext>
            </a:extLst>
          </p:cNvPr>
          <p:cNvSpPr txBox="1"/>
          <p:nvPr/>
        </p:nvSpPr>
        <p:spPr>
          <a:xfrm>
            <a:off x="1160980" y="4941870"/>
            <a:ext cx="9832367" cy="1477328"/>
          </a:xfrm>
          <a:prstGeom prst="rect">
            <a:avLst/>
          </a:prstGeom>
          <a:noFill/>
        </p:spPr>
        <p:txBody>
          <a:bodyPr wrap="square" rtlCol="1">
            <a:spAutoFit/>
          </a:bodyPr>
          <a:lstStyle/>
          <a:p>
            <a:pPr algn="ctr"/>
            <a:r>
              <a:rPr lang="en-US" dirty="0">
                <a:solidFill>
                  <a:schemeClr val="accent6">
                    <a:lumMod val="50000"/>
                  </a:schemeClr>
                </a:solidFill>
              </a:rPr>
              <a:t>By examining the data, we can determine that the price of a house is determined by various features, including the number of bedrooms (the most important one), the number of  bathrooms, the square footage of the living area, the square footage of the lot, and the level  of the floor. It is also affected by the location of the house where it is located. The other features, such as waterfront and view, are less dependent on the price.</a:t>
            </a:r>
            <a:endParaRPr lang="ar-SA" dirty="0">
              <a:solidFill>
                <a:schemeClr val="accent6">
                  <a:lumMod val="50000"/>
                </a:schemeClr>
              </a:solidFill>
            </a:endParaRPr>
          </a:p>
        </p:txBody>
      </p:sp>
    </p:spTree>
    <p:extLst>
      <p:ext uri="{BB962C8B-B14F-4D97-AF65-F5344CB8AC3E}">
        <p14:creationId xmlns:p14="http://schemas.microsoft.com/office/powerpoint/2010/main" val="779952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2">
            <a:extLst>
              <a:ext uri="{FF2B5EF4-FFF2-40B4-BE49-F238E27FC236}">
                <a16:creationId xmlns:a16="http://schemas.microsoft.com/office/drawing/2014/main" id="{75F8D48F-A91C-47C8-B512-A1C1E6C2F58D}"/>
              </a:ext>
            </a:extLst>
          </p:cNvPr>
          <p:cNvSpPr>
            <a:spLocks noGrp="1"/>
          </p:cNvSpPr>
          <p:nvPr>
            <p:ph type="title"/>
          </p:nvPr>
        </p:nvSpPr>
        <p:spPr/>
        <p:txBody>
          <a:bodyPr>
            <a:normAutofit fontScale="90000"/>
          </a:bodyPr>
          <a:lstStyle/>
          <a:p>
            <a:r>
              <a:rPr lang="en-US" dirty="0"/>
              <a:t>Done by : Nada Saad Abdullah </a:t>
            </a:r>
            <a:br>
              <a:rPr lang="en-US" dirty="0"/>
            </a:br>
            <a:r>
              <a:rPr lang="en-US" dirty="0"/>
              <a:t>and </a:t>
            </a:r>
            <a:br>
              <a:rPr lang="en-US" dirty="0"/>
            </a:br>
            <a:r>
              <a:rPr lang="en-US" dirty="0"/>
              <a:t>                   Abrar </a:t>
            </a:r>
            <a:r>
              <a:rPr lang="en-US" dirty="0" err="1"/>
              <a:t>abdulhadi</a:t>
            </a:r>
            <a:r>
              <a:rPr lang="en-US" dirty="0"/>
              <a:t> </a:t>
            </a:r>
            <a:r>
              <a:rPr lang="en-US" dirty="0" err="1"/>
              <a:t>mihdhar</a:t>
            </a:r>
            <a:endParaRPr lang="ar-SA" dirty="0"/>
          </a:p>
        </p:txBody>
      </p:sp>
      <p:sp>
        <p:nvSpPr>
          <p:cNvPr id="4" name="عنصر نائب للنص 3">
            <a:extLst>
              <a:ext uri="{FF2B5EF4-FFF2-40B4-BE49-F238E27FC236}">
                <a16:creationId xmlns:a16="http://schemas.microsoft.com/office/drawing/2014/main" id="{3E7FC1E2-8C01-4277-ADFF-1C792874EFC8}"/>
              </a:ext>
            </a:extLst>
          </p:cNvPr>
          <p:cNvSpPr>
            <a:spLocks noGrp="1"/>
          </p:cNvSpPr>
          <p:nvPr>
            <p:ph type="body" idx="1"/>
          </p:nvPr>
        </p:nvSpPr>
        <p:spPr>
          <a:xfrm>
            <a:off x="581192" y="5260607"/>
            <a:ext cx="11029615" cy="1088821"/>
          </a:xfrm>
        </p:spPr>
        <p:txBody>
          <a:bodyPr>
            <a:normAutofit/>
          </a:bodyPr>
          <a:lstStyle/>
          <a:p>
            <a:pPr algn="ctr"/>
            <a:r>
              <a:rPr lang="en-US" dirty="0">
                <a:solidFill>
                  <a:schemeClr val="bg1"/>
                </a:solidFill>
              </a:rPr>
              <a:t>First, we thank God for granting us to attend this course ,We express our gratitude to Dr. </a:t>
            </a:r>
            <a:r>
              <a:rPr lang="en-US" dirty="0" err="1">
                <a:solidFill>
                  <a:schemeClr val="bg1"/>
                </a:solidFill>
              </a:rPr>
              <a:t>Rasha</a:t>
            </a:r>
            <a:r>
              <a:rPr lang="en-US" dirty="0">
                <a:solidFill>
                  <a:schemeClr val="bg1"/>
                </a:solidFill>
              </a:rPr>
              <a:t> , for her support and encouragement ,We also would like to express our deepest appreciation  to all the bootcamp participants</a:t>
            </a:r>
            <a:endParaRPr lang="ar-SA" dirty="0">
              <a:solidFill>
                <a:schemeClr val="bg1"/>
              </a:solidFill>
            </a:endParaRPr>
          </a:p>
        </p:txBody>
      </p:sp>
    </p:spTree>
    <p:extLst>
      <p:ext uri="{BB962C8B-B14F-4D97-AF65-F5344CB8AC3E}">
        <p14:creationId xmlns:p14="http://schemas.microsoft.com/office/powerpoint/2010/main" val="1287919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العنوان 1">
            <a:extLst>
              <a:ext uri="{FF2B5EF4-FFF2-40B4-BE49-F238E27FC236}">
                <a16:creationId xmlns:a16="http://schemas.microsoft.com/office/drawing/2014/main" id="{9AB2EA78-AEB3-469B-9025-3B17201A457B}"/>
              </a:ext>
            </a:extLst>
          </p:cNvPr>
          <p:cNvSpPr>
            <a:spLocks noGrp="1"/>
          </p:cNvSpPr>
          <p:nvPr>
            <p:ph type="ctrTitle"/>
          </p:nvPr>
        </p:nvSpPr>
        <p:spPr>
          <a:xfrm flipH="1">
            <a:off x="1036320" y="758952"/>
            <a:ext cx="10058400" cy="3453452"/>
          </a:xfrm>
        </p:spPr>
        <p:txBody>
          <a:bodyPr rtlCol="1" anchor="ctr">
            <a:normAutofit/>
          </a:bodyPr>
          <a:lstStyle/>
          <a:p>
            <a:pPr lvl="0" algn="l" rtl="1"/>
            <a:r>
              <a:rPr lang="en-US" sz="4800" dirty="0">
                <a:solidFill>
                  <a:schemeClr val="tx1"/>
                </a:solidFill>
              </a:rPr>
              <a:t>Introduction:</a:t>
            </a:r>
            <a:r>
              <a:rPr lang="en-US" sz="4800" dirty="0">
                <a:solidFill>
                  <a:srgbClr val="FFFFFF"/>
                </a:solidFill>
              </a:rPr>
              <a:t>:</a:t>
            </a:r>
            <a:endParaRPr lang="ar" sz="4800"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3" name="عنوان فرعي 2">
            <a:extLst>
              <a:ext uri="{FF2B5EF4-FFF2-40B4-BE49-F238E27FC236}">
                <a16:creationId xmlns:a16="http://schemas.microsoft.com/office/drawing/2014/main" id="{255E1F2F-E259-4EA8-9FFD-3A10AF541859}"/>
              </a:ext>
            </a:extLst>
          </p:cNvPr>
          <p:cNvSpPr>
            <a:spLocks noGrp="1"/>
          </p:cNvSpPr>
          <p:nvPr>
            <p:ph type="subTitle" idx="1"/>
          </p:nvPr>
        </p:nvSpPr>
        <p:spPr>
          <a:xfrm flipH="1">
            <a:off x="1033549" y="3429000"/>
            <a:ext cx="10058400" cy="2939240"/>
          </a:xfrm>
        </p:spPr>
        <p:txBody>
          <a:bodyPr rtlCol="1">
            <a:normAutofit/>
          </a:bodyPr>
          <a:lstStyle/>
          <a:p>
            <a:pPr rtl="1"/>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King county house prices dataset :</a:t>
            </a:r>
            <a:r>
              <a:rPr lang="en-US" dirty="0">
                <a:solidFill>
                  <a:schemeClr val="bg1"/>
                </a:solidFill>
              </a:rPr>
              <a:t>This dataset includes the prices of homes in King County, Washington between May 2014 and May 2015. We will deal with 17 features of the homes. The Goal is to predict the house sales based on the features using Multiple Linear Regression (MLR).</a:t>
            </a:r>
            <a:endParaRPr lang="a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جدول 5">
            <a:extLst>
              <a:ext uri="{FF2B5EF4-FFF2-40B4-BE49-F238E27FC236}">
                <a16:creationId xmlns:a16="http://schemas.microsoft.com/office/drawing/2014/main" id="{C05EFD58-BE20-482E-AC1C-64F3930977F2}"/>
              </a:ext>
            </a:extLst>
          </p:cNvPr>
          <p:cNvGraphicFramePr>
            <a:graphicFrameLocks noGrp="1"/>
          </p:cNvGraphicFramePr>
          <p:nvPr>
            <p:ph idx="1"/>
            <p:extLst>
              <p:ext uri="{D42A27DB-BD31-4B8C-83A1-F6EECF244321}">
                <p14:modId xmlns:p14="http://schemas.microsoft.com/office/powerpoint/2010/main" val="3268949632"/>
              </p:ext>
            </p:extLst>
          </p:nvPr>
        </p:nvGraphicFramePr>
        <p:xfrm>
          <a:off x="327061" y="580436"/>
          <a:ext cx="11537878" cy="6215920"/>
        </p:xfrm>
        <a:graphic>
          <a:graphicData uri="http://schemas.openxmlformats.org/drawingml/2006/table">
            <a:tbl>
              <a:tblPr rtl="1" firstRow="1" bandRow="1">
                <a:tableStyleId>{5C22544A-7EE6-4342-B048-85BDC9FD1C3A}</a:tableStyleId>
              </a:tblPr>
              <a:tblGrid>
                <a:gridCol w="6298057">
                  <a:extLst>
                    <a:ext uri="{9D8B030D-6E8A-4147-A177-3AD203B41FA5}">
                      <a16:colId xmlns:a16="http://schemas.microsoft.com/office/drawing/2014/main" val="75630586"/>
                    </a:ext>
                  </a:extLst>
                </a:gridCol>
                <a:gridCol w="5239821">
                  <a:extLst>
                    <a:ext uri="{9D8B030D-6E8A-4147-A177-3AD203B41FA5}">
                      <a16:colId xmlns:a16="http://schemas.microsoft.com/office/drawing/2014/main" val="3723948983"/>
                    </a:ext>
                  </a:extLst>
                </a:gridCol>
              </a:tblGrid>
              <a:tr h="1203082">
                <a:tc>
                  <a:txBody>
                    <a:bodyPr/>
                    <a:lstStyle/>
                    <a:p>
                      <a:pPr algn="l" rtl="1"/>
                      <a:r>
                        <a:rPr lang="en-US" dirty="0"/>
                        <a:t>grade - An index from 1 to 13, where 1-3 falls short of building construction and design, 7 has an average level of construction and design, and 11-13 have a high quality level of construction and design. </a:t>
                      </a:r>
                      <a:endParaRPr lang="ar-SA" dirty="0"/>
                    </a:p>
                  </a:txBody>
                  <a:tcPr/>
                </a:tc>
                <a:tc>
                  <a:txBody>
                    <a:bodyPr/>
                    <a:lstStyle/>
                    <a:p>
                      <a:pPr algn="l" rtl="1"/>
                      <a:r>
                        <a:rPr lang="en-US" dirty="0"/>
                        <a:t>date - Date of the home sale</a:t>
                      </a:r>
                      <a:endParaRPr lang="ar-SA" dirty="0"/>
                    </a:p>
                  </a:txBody>
                  <a:tcPr/>
                </a:tc>
                <a:extLst>
                  <a:ext uri="{0D108BD9-81ED-4DB2-BD59-A6C34878D82A}">
                    <a16:rowId xmlns:a16="http://schemas.microsoft.com/office/drawing/2014/main" val="348446254"/>
                  </a:ext>
                </a:extLst>
              </a:tr>
              <a:tr h="647813">
                <a:tc>
                  <a:txBody>
                    <a:bodyPr/>
                    <a:lstStyle/>
                    <a:p>
                      <a:pPr algn="l" rtl="1"/>
                      <a:r>
                        <a:rPr lang="en-US" dirty="0" err="1"/>
                        <a:t>sqft_above</a:t>
                      </a:r>
                      <a:r>
                        <a:rPr lang="en-US" dirty="0"/>
                        <a:t> - The square footage of the interior housing space that is above ground level</a:t>
                      </a:r>
                      <a:endParaRPr lang="ar-SA" dirty="0"/>
                    </a:p>
                  </a:txBody>
                  <a:tcPr/>
                </a:tc>
                <a:tc>
                  <a:txBody>
                    <a:bodyPr/>
                    <a:lstStyle/>
                    <a:p>
                      <a:pPr algn="l" rtl="1"/>
                      <a:r>
                        <a:rPr lang="en-US" dirty="0"/>
                        <a:t>price - Price of each home sold</a:t>
                      </a:r>
                      <a:endParaRPr lang="ar-SA" dirty="0"/>
                    </a:p>
                  </a:txBody>
                  <a:tcPr/>
                </a:tc>
                <a:extLst>
                  <a:ext uri="{0D108BD9-81ED-4DB2-BD59-A6C34878D82A}">
                    <a16:rowId xmlns:a16="http://schemas.microsoft.com/office/drawing/2014/main" val="247534844"/>
                  </a:ext>
                </a:extLst>
              </a:tr>
              <a:tr h="375320">
                <a:tc>
                  <a:txBody>
                    <a:bodyPr/>
                    <a:lstStyle/>
                    <a:p>
                      <a:pPr marL="0" marR="0" lvl="0" indent="0" algn="l" defTabSz="457200" rtl="1" eaLnBrk="1" fontAlgn="auto" latinLnBrk="0" hangingPunct="1">
                        <a:lnSpc>
                          <a:spcPct val="100000"/>
                        </a:lnSpc>
                        <a:spcBef>
                          <a:spcPts val="0"/>
                        </a:spcBef>
                        <a:spcAft>
                          <a:spcPts val="0"/>
                        </a:spcAft>
                        <a:buClrTx/>
                        <a:buSzTx/>
                        <a:buFontTx/>
                        <a:buNone/>
                        <a:tabLst/>
                        <a:defRPr/>
                      </a:pPr>
                      <a:r>
                        <a:rPr lang="en-US" dirty="0" err="1"/>
                        <a:t>yr_built</a:t>
                      </a:r>
                      <a:r>
                        <a:rPr lang="en-US" dirty="0"/>
                        <a:t> - The year the house was initially built</a:t>
                      </a:r>
                      <a:endParaRPr lang="ar-SA" dirty="0"/>
                    </a:p>
                  </a:txBody>
                  <a:tcPr/>
                </a:tc>
                <a:tc>
                  <a:txBody>
                    <a:bodyPr/>
                    <a:lstStyle/>
                    <a:p>
                      <a:pPr algn="l" rtl="1"/>
                      <a:r>
                        <a:rPr lang="en-US" dirty="0"/>
                        <a:t>bedrooms - Number of bedrooms</a:t>
                      </a:r>
                      <a:endParaRPr lang="ar-SA" dirty="0"/>
                    </a:p>
                  </a:txBody>
                  <a:tcPr/>
                </a:tc>
                <a:extLst>
                  <a:ext uri="{0D108BD9-81ED-4DB2-BD59-A6C34878D82A}">
                    <a16:rowId xmlns:a16="http://schemas.microsoft.com/office/drawing/2014/main" val="1625121268"/>
                  </a:ext>
                </a:extLst>
              </a:tr>
              <a:tr h="647813">
                <a:tc>
                  <a:txBody>
                    <a:bodyPr/>
                    <a:lstStyle/>
                    <a:p>
                      <a:pPr marL="0" marR="0" lvl="0" indent="0" algn="l" defTabSz="457200" rtl="1" eaLnBrk="1" fontAlgn="auto" latinLnBrk="0" hangingPunct="1">
                        <a:lnSpc>
                          <a:spcPct val="100000"/>
                        </a:lnSpc>
                        <a:spcBef>
                          <a:spcPts val="0"/>
                        </a:spcBef>
                        <a:spcAft>
                          <a:spcPts val="0"/>
                        </a:spcAft>
                        <a:buClrTx/>
                        <a:buSzTx/>
                        <a:buFontTx/>
                        <a:buNone/>
                        <a:tabLst/>
                        <a:defRPr/>
                      </a:pPr>
                      <a:r>
                        <a:rPr lang="en-US" dirty="0" err="1"/>
                        <a:t>sqft_basement</a:t>
                      </a:r>
                      <a:r>
                        <a:rPr lang="en-US" dirty="0"/>
                        <a:t> - The square footage of the interior housing space that is below ground level</a:t>
                      </a:r>
                      <a:endParaRPr lang="ar-SA" dirty="0"/>
                    </a:p>
                  </a:txBody>
                  <a:tcPr/>
                </a:tc>
                <a:tc>
                  <a:txBody>
                    <a:bodyPr/>
                    <a:lstStyle/>
                    <a:p>
                      <a:pPr algn="l" rtl="1"/>
                      <a:r>
                        <a:rPr lang="en-US" dirty="0"/>
                        <a:t>bathrooms - Number of bathrooms, where .5 accounts for a room with a toilet but no shower</a:t>
                      </a:r>
                      <a:endParaRPr lang="ar-SA" dirty="0"/>
                    </a:p>
                  </a:txBody>
                  <a:tcPr/>
                </a:tc>
                <a:extLst>
                  <a:ext uri="{0D108BD9-81ED-4DB2-BD59-A6C34878D82A}">
                    <a16:rowId xmlns:a16="http://schemas.microsoft.com/office/drawing/2014/main" val="4073977203"/>
                  </a:ext>
                </a:extLst>
              </a:tr>
              <a:tr h="647813">
                <a:tc>
                  <a:txBody>
                    <a:bodyPr/>
                    <a:lstStyle/>
                    <a:p>
                      <a:pPr algn="l" rtl="1"/>
                      <a:r>
                        <a:rPr lang="en-US" dirty="0" err="1"/>
                        <a:t>yr_renovated</a:t>
                      </a:r>
                      <a:r>
                        <a:rPr lang="en-US" dirty="0"/>
                        <a:t> - The year of the house’s last renovation</a:t>
                      </a:r>
                      <a:endParaRPr lang="ar-SA" dirty="0"/>
                    </a:p>
                  </a:txBody>
                  <a:tcPr/>
                </a:tc>
                <a:tc>
                  <a:txBody>
                    <a:bodyPr/>
                    <a:lstStyle/>
                    <a:p>
                      <a:pPr algn="l" rtl="1"/>
                      <a:r>
                        <a:rPr lang="en-US" dirty="0" err="1"/>
                        <a:t>sqft_living</a:t>
                      </a:r>
                      <a:r>
                        <a:rPr lang="en-US" dirty="0"/>
                        <a:t> - Square footage of the apartments interior living space</a:t>
                      </a:r>
                      <a:endParaRPr lang="ar-SA" dirty="0"/>
                    </a:p>
                  </a:txBody>
                  <a:tcPr/>
                </a:tc>
                <a:extLst>
                  <a:ext uri="{0D108BD9-81ED-4DB2-BD59-A6C34878D82A}">
                    <a16:rowId xmlns:a16="http://schemas.microsoft.com/office/drawing/2014/main" val="3774897045"/>
                  </a:ext>
                </a:extLst>
              </a:tr>
              <a:tr h="375320">
                <a:tc>
                  <a:txBody>
                    <a:bodyPr/>
                    <a:lstStyle/>
                    <a:p>
                      <a:pPr algn="l" rtl="1"/>
                      <a:r>
                        <a:rPr lang="en-US" dirty="0" err="1"/>
                        <a:t>zipcode</a:t>
                      </a:r>
                      <a:r>
                        <a:rPr lang="en-US" dirty="0"/>
                        <a:t> - What </a:t>
                      </a:r>
                      <a:r>
                        <a:rPr lang="en-US" dirty="0" err="1"/>
                        <a:t>zipcode</a:t>
                      </a:r>
                      <a:r>
                        <a:rPr lang="en-US" dirty="0"/>
                        <a:t> area the house is in</a:t>
                      </a:r>
                      <a:endParaRPr lang="ar-SA" dirty="0"/>
                    </a:p>
                  </a:txBody>
                  <a:tcPr/>
                </a:tc>
                <a:tc>
                  <a:txBody>
                    <a:bodyPr/>
                    <a:lstStyle/>
                    <a:p>
                      <a:pPr algn="l" rtl="1"/>
                      <a:r>
                        <a:rPr lang="en-US" dirty="0" err="1"/>
                        <a:t>sqft_lot</a:t>
                      </a:r>
                      <a:r>
                        <a:rPr lang="en-US" dirty="0"/>
                        <a:t> - Square footage of the land space</a:t>
                      </a:r>
                      <a:endParaRPr lang="ar-SA" dirty="0"/>
                    </a:p>
                  </a:txBody>
                  <a:tcPr/>
                </a:tc>
                <a:extLst>
                  <a:ext uri="{0D108BD9-81ED-4DB2-BD59-A6C34878D82A}">
                    <a16:rowId xmlns:a16="http://schemas.microsoft.com/office/drawing/2014/main" val="2543768314"/>
                  </a:ext>
                </a:extLst>
              </a:tr>
              <a:tr h="375320">
                <a:tc>
                  <a:txBody>
                    <a:bodyPr/>
                    <a:lstStyle/>
                    <a:p>
                      <a:pPr algn="l" rtl="1"/>
                      <a:r>
                        <a:rPr lang="en-US" dirty="0" err="1"/>
                        <a:t>lat</a:t>
                      </a:r>
                      <a:r>
                        <a:rPr lang="en-US" dirty="0"/>
                        <a:t> – </a:t>
                      </a:r>
                      <a:r>
                        <a:rPr lang="en-US" dirty="0" err="1"/>
                        <a:t>Lattitude</a:t>
                      </a:r>
                      <a:r>
                        <a:rPr lang="ar-SA" dirty="0"/>
                        <a:t> \ </a:t>
                      </a:r>
                      <a:r>
                        <a:rPr lang="en-US" dirty="0"/>
                        <a:t>long - Longitude</a:t>
                      </a:r>
                      <a:endParaRPr lang="ar-SA" dirty="0"/>
                    </a:p>
                  </a:txBody>
                  <a:tcPr/>
                </a:tc>
                <a:tc>
                  <a:txBody>
                    <a:bodyPr/>
                    <a:lstStyle/>
                    <a:p>
                      <a:pPr algn="l" rtl="1"/>
                      <a:r>
                        <a:rPr lang="en-US" dirty="0"/>
                        <a:t>floors - Number of floors</a:t>
                      </a:r>
                      <a:endParaRPr lang="ar-SA" dirty="0"/>
                    </a:p>
                  </a:txBody>
                  <a:tcPr/>
                </a:tc>
                <a:extLst>
                  <a:ext uri="{0D108BD9-81ED-4DB2-BD59-A6C34878D82A}">
                    <a16:rowId xmlns:a16="http://schemas.microsoft.com/office/drawing/2014/main" val="4092144060"/>
                  </a:ext>
                </a:extLst>
              </a:tr>
              <a:tr h="647813">
                <a:tc>
                  <a:txBody>
                    <a:bodyPr/>
                    <a:lstStyle/>
                    <a:p>
                      <a:pPr algn="l" rtl="1"/>
                      <a:r>
                        <a:rPr lang="en-US" dirty="0"/>
                        <a:t>sqft_living15 - The square footage of interior housing living space for the nearest 15 neighbors</a:t>
                      </a:r>
                      <a:endParaRPr lang="ar-SA" dirty="0"/>
                    </a:p>
                  </a:txBody>
                  <a:tcPr/>
                </a:tc>
                <a:tc>
                  <a:txBody>
                    <a:bodyPr/>
                    <a:lstStyle/>
                    <a:p>
                      <a:pPr algn="l" rtl="1"/>
                      <a:r>
                        <a:rPr lang="en-US" dirty="0"/>
                        <a:t>waterfront - A dummy variable for whether the apartment was overlooking the waterfront or not</a:t>
                      </a:r>
                      <a:endParaRPr lang="ar-SA" dirty="0"/>
                    </a:p>
                  </a:txBody>
                  <a:tcPr/>
                </a:tc>
                <a:extLst>
                  <a:ext uri="{0D108BD9-81ED-4DB2-BD59-A6C34878D82A}">
                    <a16:rowId xmlns:a16="http://schemas.microsoft.com/office/drawing/2014/main" val="346205403"/>
                  </a:ext>
                </a:extLst>
              </a:tr>
              <a:tr h="647813">
                <a:tc>
                  <a:txBody>
                    <a:bodyPr/>
                    <a:lstStyle/>
                    <a:p>
                      <a:pPr algn="l" rtl="1"/>
                      <a:r>
                        <a:rPr lang="en-US" dirty="0"/>
                        <a:t>sqft_lot15 - The square footage of the land lots of the nearest 15 neighbors </a:t>
                      </a:r>
                      <a:endParaRPr lang="ar-SA" dirty="0"/>
                    </a:p>
                  </a:txBody>
                  <a:tcPr/>
                </a:tc>
                <a:tc>
                  <a:txBody>
                    <a:bodyPr/>
                    <a:lstStyle/>
                    <a:p>
                      <a:pPr algn="l" rtl="1"/>
                      <a:r>
                        <a:rPr lang="en-US" dirty="0"/>
                        <a:t>view - An index from 0 to 4 of how good the view of the property was</a:t>
                      </a:r>
                      <a:endParaRPr lang="ar-SA" dirty="0"/>
                    </a:p>
                  </a:txBody>
                  <a:tcPr/>
                </a:tc>
                <a:extLst>
                  <a:ext uri="{0D108BD9-81ED-4DB2-BD59-A6C34878D82A}">
                    <a16:rowId xmlns:a16="http://schemas.microsoft.com/office/drawing/2014/main" val="2560763216"/>
                  </a:ext>
                </a:extLst>
              </a:tr>
              <a:tr h="647813">
                <a:tc>
                  <a:txBody>
                    <a:bodyPr/>
                    <a:lstStyle/>
                    <a:p>
                      <a:pPr rtl="1"/>
                      <a:endParaRPr lang="ar-SA" dirty="0"/>
                    </a:p>
                  </a:txBody>
                  <a:tcPr/>
                </a:tc>
                <a:tc>
                  <a:txBody>
                    <a:bodyPr/>
                    <a:lstStyle/>
                    <a:p>
                      <a:pPr algn="l" rtl="1"/>
                      <a:r>
                        <a:rPr lang="en-US" dirty="0"/>
                        <a:t>condition - An index from 1 to 5 on the condition of the apartment</a:t>
                      </a:r>
                      <a:endParaRPr lang="ar-SA" dirty="0"/>
                    </a:p>
                  </a:txBody>
                  <a:tcPr/>
                </a:tc>
                <a:extLst>
                  <a:ext uri="{0D108BD9-81ED-4DB2-BD59-A6C34878D82A}">
                    <a16:rowId xmlns:a16="http://schemas.microsoft.com/office/drawing/2014/main" val="2852715161"/>
                  </a:ext>
                </a:extLst>
              </a:tr>
            </a:tbl>
          </a:graphicData>
        </a:graphic>
      </p:graphicFrame>
    </p:spTree>
    <p:extLst>
      <p:ext uri="{BB962C8B-B14F-4D97-AF65-F5344CB8AC3E}">
        <p14:creationId xmlns:p14="http://schemas.microsoft.com/office/powerpoint/2010/main" val="4129295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723548D2-669C-423F-8C52-F8CCF5B71975}"/>
              </a:ext>
            </a:extLst>
          </p:cNvPr>
          <p:cNvSpPr>
            <a:spLocks noGrp="1"/>
          </p:cNvSpPr>
          <p:nvPr>
            <p:ph type="dt" sz="half" idx="10"/>
          </p:nvPr>
        </p:nvSpPr>
        <p:spPr/>
        <p:txBody>
          <a:bodyPr/>
          <a:lstStyle/>
          <a:p>
            <a:fld id="{1999BC38-0D29-4775-8209-318F38CD65D0}" type="datetime1">
              <a:rPr lang="ar-SA" smtClean="0"/>
              <a:t>09/06/1443</a:t>
            </a:fld>
            <a:endParaRPr lang="en-US" dirty="0"/>
          </a:p>
        </p:txBody>
      </p:sp>
      <p:pic>
        <p:nvPicPr>
          <p:cNvPr id="5" name="صورة 4">
            <a:extLst>
              <a:ext uri="{FF2B5EF4-FFF2-40B4-BE49-F238E27FC236}">
                <a16:creationId xmlns:a16="http://schemas.microsoft.com/office/drawing/2014/main" id="{4C674D48-42AD-453B-A3C2-6FA649EE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40" y="1152408"/>
            <a:ext cx="7099443" cy="4553184"/>
          </a:xfrm>
          <a:prstGeom prst="rect">
            <a:avLst/>
          </a:prstGeom>
        </p:spPr>
      </p:pic>
      <p:sp>
        <p:nvSpPr>
          <p:cNvPr id="6" name="مربع نص 5">
            <a:extLst>
              <a:ext uri="{FF2B5EF4-FFF2-40B4-BE49-F238E27FC236}">
                <a16:creationId xmlns:a16="http://schemas.microsoft.com/office/drawing/2014/main" id="{FE86B549-B97B-487E-9886-A0F9A55C81F9}"/>
              </a:ext>
            </a:extLst>
          </p:cNvPr>
          <p:cNvSpPr txBox="1"/>
          <p:nvPr/>
        </p:nvSpPr>
        <p:spPr>
          <a:xfrm>
            <a:off x="6688476" y="1232899"/>
            <a:ext cx="4561726" cy="1200329"/>
          </a:xfrm>
          <a:prstGeom prst="rect">
            <a:avLst/>
          </a:prstGeom>
          <a:noFill/>
        </p:spPr>
        <p:txBody>
          <a:bodyPr wrap="square" rtlCol="1">
            <a:spAutoFit/>
          </a:bodyPr>
          <a:lstStyle/>
          <a:p>
            <a:r>
              <a:rPr lang="en-US" b="1" dirty="0">
                <a:solidFill>
                  <a:schemeClr val="accent6">
                    <a:lumMod val="50000"/>
                  </a:schemeClr>
                </a:solidFill>
              </a:rPr>
              <a:t>According to this chart(heatmap)  , it show the correlation between variables.</a:t>
            </a:r>
          </a:p>
          <a:p>
            <a:r>
              <a:rPr lang="en-US" b="1" dirty="0">
                <a:solidFill>
                  <a:schemeClr val="accent6">
                    <a:lumMod val="50000"/>
                  </a:schemeClr>
                </a:solidFill>
              </a:rPr>
              <a:t>And we see how are the features  affect on price </a:t>
            </a:r>
            <a:endParaRPr lang="ar-SA" b="1" dirty="0">
              <a:solidFill>
                <a:schemeClr val="accent6">
                  <a:lumMod val="50000"/>
                </a:schemeClr>
              </a:solidFill>
            </a:endParaRPr>
          </a:p>
        </p:txBody>
      </p:sp>
      <p:sp>
        <p:nvSpPr>
          <p:cNvPr id="7" name="مربع نص 6">
            <a:extLst>
              <a:ext uri="{FF2B5EF4-FFF2-40B4-BE49-F238E27FC236}">
                <a16:creationId xmlns:a16="http://schemas.microsoft.com/office/drawing/2014/main" id="{CABFD82A-F573-41E1-932B-A0C3432E5EC6}"/>
              </a:ext>
            </a:extLst>
          </p:cNvPr>
          <p:cNvSpPr txBox="1"/>
          <p:nvPr/>
        </p:nvSpPr>
        <p:spPr>
          <a:xfrm>
            <a:off x="6688475" y="2994353"/>
            <a:ext cx="4767209" cy="2862322"/>
          </a:xfrm>
          <a:prstGeom prst="rect">
            <a:avLst/>
          </a:prstGeom>
          <a:noFill/>
        </p:spPr>
        <p:txBody>
          <a:bodyPr wrap="square" rtlCol="1">
            <a:spAutoFit/>
          </a:bodyPr>
          <a:lstStyle/>
          <a:p>
            <a:r>
              <a:rPr lang="en-US" b="1" dirty="0">
                <a:solidFill>
                  <a:schemeClr val="accent2">
                    <a:lumMod val="50000"/>
                  </a:schemeClr>
                </a:solidFill>
              </a:rPr>
              <a:t>The Goal is to predict the house sales based on the features using Multiple Linear Regression (MLR) by answering some questions :</a:t>
            </a:r>
          </a:p>
          <a:p>
            <a:r>
              <a:rPr lang="en-US" dirty="0"/>
              <a:t>1- Does the size of the house affect its sale price?</a:t>
            </a:r>
          </a:p>
          <a:p>
            <a:r>
              <a:rPr lang="en-US" dirty="0"/>
              <a:t>2- Dose the price of house differ according to specifications ? </a:t>
            </a:r>
          </a:p>
          <a:p>
            <a:r>
              <a:rPr lang="en-US" dirty="0"/>
              <a:t>3-Does the number of bedrooms affect the price of the house when it is  on sale؟</a:t>
            </a:r>
            <a:endParaRPr lang="ar-SA" dirty="0"/>
          </a:p>
        </p:txBody>
      </p:sp>
    </p:spTree>
    <p:extLst>
      <p:ext uri="{BB962C8B-B14F-4D97-AF65-F5344CB8AC3E}">
        <p14:creationId xmlns:p14="http://schemas.microsoft.com/office/powerpoint/2010/main" val="65424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252375B7-9A47-4C75-9713-B12B4C4F621A}"/>
              </a:ext>
            </a:extLst>
          </p:cNvPr>
          <p:cNvSpPr>
            <a:spLocks noGrp="1"/>
          </p:cNvSpPr>
          <p:nvPr>
            <p:ph type="dt" sz="half" idx="10"/>
          </p:nvPr>
        </p:nvSpPr>
        <p:spPr/>
        <p:txBody>
          <a:bodyPr/>
          <a:lstStyle/>
          <a:p>
            <a:fld id="{1999BC38-0D29-4775-8209-318F38CD65D0}" type="datetime1">
              <a:rPr lang="ar-SA" smtClean="0"/>
              <a:t>09/06/1443</a:t>
            </a:fld>
            <a:endParaRPr lang="en-US" dirty="0"/>
          </a:p>
        </p:txBody>
      </p:sp>
      <p:sp>
        <p:nvSpPr>
          <p:cNvPr id="3" name="مربع نص 2">
            <a:extLst>
              <a:ext uri="{FF2B5EF4-FFF2-40B4-BE49-F238E27FC236}">
                <a16:creationId xmlns:a16="http://schemas.microsoft.com/office/drawing/2014/main" id="{0A20B574-7A20-4BFB-A1CD-7F595E38F221}"/>
              </a:ext>
            </a:extLst>
          </p:cNvPr>
          <p:cNvSpPr txBox="1"/>
          <p:nvPr/>
        </p:nvSpPr>
        <p:spPr>
          <a:xfrm>
            <a:off x="369870" y="811658"/>
            <a:ext cx="7551505" cy="5509604"/>
          </a:xfrm>
          <a:prstGeom prst="rect">
            <a:avLst/>
          </a:prstGeom>
          <a:noFill/>
        </p:spPr>
        <p:txBody>
          <a:bodyPr wrap="square" rtlCol="1">
            <a:spAutoFit/>
          </a:bodyPr>
          <a:lstStyle/>
          <a:p>
            <a:endParaRPr lang="ar-SA" dirty="0"/>
          </a:p>
        </p:txBody>
      </p:sp>
      <p:pic>
        <p:nvPicPr>
          <p:cNvPr id="5" name="صورة 4">
            <a:extLst>
              <a:ext uri="{FF2B5EF4-FFF2-40B4-BE49-F238E27FC236}">
                <a16:creationId xmlns:a16="http://schemas.microsoft.com/office/drawing/2014/main" id="{115A4ACA-906C-4252-884A-EF0DF2F30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066" y="707210"/>
            <a:ext cx="8674546" cy="3943553"/>
          </a:xfrm>
          <a:prstGeom prst="rect">
            <a:avLst/>
          </a:prstGeom>
        </p:spPr>
      </p:pic>
      <p:sp>
        <p:nvSpPr>
          <p:cNvPr id="6" name="مربع نص 5">
            <a:extLst>
              <a:ext uri="{FF2B5EF4-FFF2-40B4-BE49-F238E27FC236}">
                <a16:creationId xmlns:a16="http://schemas.microsoft.com/office/drawing/2014/main" id="{D2119C7F-D166-46AB-9CCA-5A6D43459EC0}"/>
              </a:ext>
            </a:extLst>
          </p:cNvPr>
          <p:cNvSpPr txBox="1"/>
          <p:nvPr/>
        </p:nvSpPr>
        <p:spPr>
          <a:xfrm>
            <a:off x="1643865" y="5157627"/>
            <a:ext cx="8806885" cy="923330"/>
          </a:xfrm>
          <a:prstGeom prst="rect">
            <a:avLst/>
          </a:prstGeom>
          <a:noFill/>
        </p:spPr>
        <p:txBody>
          <a:bodyPr wrap="square" rtlCol="1">
            <a:spAutoFit/>
          </a:bodyPr>
          <a:lstStyle/>
          <a:p>
            <a:r>
              <a:rPr lang="en-US" dirty="0"/>
              <a:t>In this chart show how the price is affected in certain features . As we see price is very changeable with number of bedrooms and bathrooms and we can’t say the price is increase when the number of bedrooms is increase at all time .. </a:t>
            </a:r>
            <a:endParaRPr lang="ar-SA" dirty="0"/>
          </a:p>
        </p:txBody>
      </p:sp>
    </p:spTree>
    <p:extLst>
      <p:ext uri="{BB962C8B-B14F-4D97-AF65-F5344CB8AC3E}">
        <p14:creationId xmlns:p14="http://schemas.microsoft.com/office/powerpoint/2010/main" val="94212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63105CE-A142-468F-BBBE-0A1C97167DF5}"/>
              </a:ext>
            </a:extLst>
          </p:cNvPr>
          <p:cNvSpPr>
            <a:spLocks noGrp="1"/>
          </p:cNvSpPr>
          <p:nvPr>
            <p:ph type="ctrTitle"/>
          </p:nvPr>
        </p:nvSpPr>
        <p:spPr/>
        <p:txBody>
          <a:bodyPr/>
          <a:lstStyle/>
          <a:p>
            <a:r>
              <a:rPr lang="en-US" dirty="0"/>
              <a:t>Mean </a:t>
            </a:r>
            <a:endParaRPr lang="ar-SA" dirty="0"/>
          </a:p>
        </p:txBody>
      </p:sp>
      <p:sp>
        <p:nvSpPr>
          <p:cNvPr id="3" name="عنوان فرعي 2">
            <a:extLst>
              <a:ext uri="{FF2B5EF4-FFF2-40B4-BE49-F238E27FC236}">
                <a16:creationId xmlns:a16="http://schemas.microsoft.com/office/drawing/2014/main" id="{CBBCD7ED-7A66-41A3-99C5-10AD738D6DD4}"/>
              </a:ext>
            </a:extLst>
          </p:cNvPr>
          <p:cNvSpPr>
            <a:spLocks noGrp="1"/>
          </p:cNvSpPr>
          <p:nvPr>
            <p:ph type="subTitle" idx="1"/>
          </p:nvPr>
        </p:nvSpPr>
        <p:spPr/>
        <p:txBody>
          <a:bodyPr/>
          <a:lstStyle/>
          <a:p>
            <a:r>
              <a:rPr lang="en-US" dirty="0"/>
              <a:t>EDA and Model </a:t>
            </a:r>
            <a:endParaRPr lang="ar-SA" dirty="0"/>
          </a:p>
        </p:txBody>
      </p:sp>
      <p:sp>
        <p:nvSpPr>
          <p:cNvPr id="6" name="مربع نص 5">
            <a:extLst>
              <a:ext uri="{FF2B5EF4-FFF2-40B4-BE49-F238E27FC236}">
                <a16:creationId xmlns:a16="http://schemas.microsoft.com/office/drawing/2014/main" id="{FC49E3E2-431E-475D-8EF4-24CD06B2D93C}"/>
              </a:ext>
            </a:extLst>
          </p:cNvPr>
          <p:cNvSpPr txBox="1"/>
          <p:nvPr/>
        </p:nvSpPr>
        <p:spPr>
          <a:xfrm>
            <a:off x="698643" y="3429000"/>
            <a:ext cx="10715946" cy="2246769"/>
          </a:xfrm>
          <a:prstGeom prst="rect">
            <a:avLst/>
          </a:prstGeom>
          <a:noFill/>
        </p:spPr>
        <p:txBody>
          <a:bodyPr wrap="square" rtlCol="1">
            <a:spAutoFit/>
          </a:bodyPr>
          <a:lstStyle/>
          <a:p>
            <a:r>
              <a:rPr lang="en-US" sz="2800" dirty="0">
                <a:solidFill>
                  <a:schemeClr val="bg1"/>
                </a:solidFill>
              </a:rPr>
              <a:t>Data cleaning  and Data Visualization: </a:t>
            </a:r>
          </a:p>
          <a:p>
            <a:r>
              <a:rPr lang="en-US" sz="2800" dirty="0">
                <a:solidFill>
                  <a:schemeClr val="bg1"/>
                </a:solidFill>
              </a:rPr>
              <a:t>1- Check the null value and duplicated rows .</a:t>
            </a:r>
          </a:p>
          <a:p>
            <a:r>
              <a:rPr lang="en-US" sz="2800" dirty="0">
                <a:solidFill>
                  <a:schemeClr val="bg1"/>
                </a:solidFill>
              </a:rPr>
              <a:t>2-We find some of outliers values and solve it.</a:t>
            </a:r>
          </a:p>
          <a:p>
            <a:r>
              <a:rPr lang="en-US" sz="2800" dirty="0">
                <a:solidFill>
                  <a:schemeClr val="bg1"/>
                </a:solidFill>
              </a:rPr>
              <a:t>3- Let's drop unnecessary features</a:t>
            </a:r>
          </a:p>
          <a:p>
            <a:r>
              <a:rPr lang="en-US" sz="2800" dirty="0">
                <a:solidFill>
                  <a:schemeClr val="bg1"/>
                </a:solidFill>
              </a:rPr>
              <a:t>4- Change the Pandas datetime format</a:t>
            </a:r>
            <a:endParaRPr lang="ar-SA" sz="2800" dirty="0">
              <a:solidFill>
                <a:schemeClr val="bg1"/>
              </a:solidFill>
            </a:endParaRPr>
          </a:p>
        </p:txBody>
      </p:sp>
    </p:spTree>
    <p:extLst>
      <p:ext uri="{BB962C8B-B14F-4D97-AF65-F5344CB8AC3E}">
        <p14:creationId xmlns:p14="http://schemas.microsoft.com/office/powerpoint/2010/main" val="3320860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F89C7B86-7230-4641-B206-23A4FD56D23F}"/>
              </a:ext>
            </a:extLst>
          </p:cNvPr>
          <p:cNvSpPr>
            <a:spLocks noGrp="1"/>
          </p:cNvSpPr>
          <p:nvPr>
            <p:ph type="dt" sz="half" idx="10"/>
          </p:nvPr>
        </p:nvSpPr>
        <p:spPr/>
        <p:txBody>
          <a:bodyPr/>
          <a:lstStyle/>
          <a:p>
            <a:fld id="{1999BC38-0D29-4775-8209-318F38CD65D0}" type="datetime1">
              <a:rPr lang="ar-SA" smtClean="0"/>
              <a:t>09/06/1443</a:t>
            </a:fld>
            <a:endParaRPr lang="en-US" dirty="0"/>
          </a:p>
        </p:txBody>
      </p:sp>
      <p:pic>
        <p:nvPicPr>
          <p:cNvPr id="5" name="صورة 4">
            <a:extLst>
              <a:ext uri="{FF2B5EF4-FFF2-40B4-BE49-F238E27FC236}">
                <a16:creationId xmlns:a16="http://schemas.microsoft.com/office/drawing/2014/main" id="{8FE7C8CA-0968-4451-AAA6-8DDB4B784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088" y="1119883"/>
            <a:ext cx="4311872" cy="4349974"/>
          </a:xfrm>
          <a:prstGeom prst="rect">
            <a:avLst/>
          </a:prstGeom>
        </p:spPr>
      </p:pic>
      <p:sp>
        <p:nvSpPr>
          <p:cNvPr id="6" name="مربع نص 5">
            <a:extLst>
              <a:ext uri="{FF2B5EF4-FFF2-40B4-BE49-F238E27FC236}">
                <a16:creationId xmlns:a16="http://schemas.microsoft.com/office/drawing/2014/main" id="{541C1D74-A4ED-41FA-A2FF-CB99F2E279A5}"/>
              </a:ext>
            </a:extLst>
          </p:cNvPr>
          <p:cNvSpPr txBox="1"/>
          <p:nvPr/>
        </p:nvSpPr>
        <p:spPr>
          <a:xfrm>
            <a:off x="5897366" y="1664413"/>
            <a:ext cx="5280917" cy="1477328"/>
          </a:xfrm>
          <a:prstGeom prst="rect">
            <a:avLst/>
          </a:prstGeom>
          <a:noFill/>
        </p:spPr>
        <p:txBody>
          <a:bodyPr wrap="square" rtlCol="1">
            <a:spAutoFit/>
          </a:bodyPr>
          <a:lstStyle/>
          <a:p>
            <a:r>
              <a:rPr lang="en-US" dirty="0"/>
              <a:t>In data cleaning we check the null value and duplicated value .</a:t>
            </a:r>
          </a:p>
          <a:p>
            <a:r>
              <a:rPr lang="en-US" dirty="0"/>
              <a:t>Also we drop unnecessary features </a:t>
            </a:r>
          </a:p>
          <a:p>
            <a:r>
              <a:rPr lang="en-US" dirty="0"/>
              <a:t>There is no null value in this dataset </a:t>
            </a:r>
          </a:p>
          <a:p>
            <a:r>
              <a:rPr lang="en-US" dirty="0"/>
              <a:t>Also there is no depilated rows </a:t>
            </a:r>
            <a:endParaRPr lang="ar-SA" dirty="0"/>
          </a:p>
        </p:txBody>
      </p:sp>
    </p:spTree>
    <p:extLst>
      <p:ext uri="{BB962C8B-B14F-4D97-AF65-F5344CB8AC3E}">
        <p14:creationId xmlns:p14="http://schemas.microsoft.com/office/powerpoint/2010/main" val="3017332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a:extLst>
              <a:ext uri="{FF2B5EF4-FFF2-40B4-BE49-F238E27FC236}">
                <a16:creationId xmlns:a16="http://schemas.microsoft.com/office/drawing/2014/main" id="{84577466-E722-4CD7-96FE-7BBCFD28F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561" y="915173"/>
            <a:ext cx="6909814" cy="4437663"/>
          </a:xfrm>
          <a:prstGeom prst="rect">
            <a:avLst/>
          </a:prstGeom>
        </p:spPr>
      </p:pic>
      <p:pic>
        <p:nvPicPr>
          <p:cNvPr id="8" name="صورة 7">
            <a:extLst>
              <a:ext uri="{FF2B5EF4-FFF2-40B4-BE49-F238E27FC236}">
                <a16:creationId xmlns:a16="http://schemas.microsoft.com/office/drawing/2014/main" id="{A247B24F-20A8-4A6E-B0B1-E5842BBB9B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0005" y="774790"/>
            <a:ext cx="5264421" cy="3397425"/>
          </a:xfrm>
          <a:prstGeom prst="rect">
            <a:avLst/>
          </a:prstGeom>
        </p:spPr>
      </p:pic>
      <p:sp>
        <p:nvSpPr>
          <p:cNvPr id="9" name="مربع نص 8">
            <a:extLst>
              <a:ext uri="{FF2B5EF4-FFF2-40B4-BE49-F238E27FC236}">
                <a16:creationId xmlns:a16="http://schemas.microsoft.com/office/drawing/2014/main" id="{E57BE430-21A8-4C2F-AC16-CD27AEF0F692}"/>
              </a:ext>
            </a:extLst>
          </p:cNvPr>
          <p:cNvSpPr txBox="1"/>
          <p:nvPr/>
        </p:nvSpPr>
        <p:spPr>
          <a:xfrm>
            <a:off x="1345914" y="5296496"/>
            <a:ext cx="9616611" cy="1477328"/>
          </a:xfrm>
          <a:prstGeom prst="rect">
            <a:avLst/>
          </a:prstGeom>
          <a:noFill/>
        </p:spPr>
        <p:txBody>
          <a:bodyPr wrap="square" rtlCol="1">
            <a:spAutoFit/>
          </a:bodyPr>
          <a:lstStyle/>
          <a:p>
            <a:r>
              <a:rPr lang="en-US" b="0" i="0" dirty="0">
                <a:solidFill>
                  <a:srgbClr val="000000"/>
                </a:solidFill>
                <a:effectLst/>
                <a:latin typeface="Helvetica Neue"/>
              </a:rPr>
              <a:t>The outliers in the bedroom column are obvious so need to be handle. maximum value of bedroom is 33!</a:t>
            </a:r>
          </a:p>
          <a:p>
            <a:r>
              <a:rPr lang="en-US" b="0" i="0" dirty="0">
                <a:solidFill>
                  <a:srgbClr val="000000"/>
                </a:solidFill>
                <a:effectLst/>
                <a:latin typeface="Helvetica Neue"/>
              </a:rPr>
              <a:t>We can notice in the first row in the previous table that the value of 33 was assigned to the number of bedrooms by mistake, so that it is not reasonable that the number of bedrooms and the number of toilets is 1.75 in the same house.</a:t>
            </a:r>
            <a:endParaRPr lang="ar-SA" dirty="0"/>
          </a:p>
        </p:txBody>
      </p:sp>
    </p:spTree>
    <p:extLst>
      <p:ext uri="{BB962C8B-B14F-4D97-AF65-F5344CB8AC3E}">
        <p14:creationId xmlns:p14="http://schemas.microsoft.com/office/powerpoint/2010/main" val="1646215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2B6DA24B-8DF1-4CF2-998B-752921DA4556}"/>
              </a:ext>
            </a:extLst>
          </p:cNvPr>
          <p:cNvSpPr txBox="1"/>
          <p:nvPr/>
        </p:nvSpPr>
        <p:spPr>
          <a:xfrm>
            <a:off x="678094" y="1109609"/>
            <a:ext cx="10664576" cy="4278094"/>
          </a:xfrm>
          <a:prstGeom prst="rect">
            <a:avLst/>
          </a:prstGeom>
          <a:noFill/>
        </p:spPr>
        <p:txBody>
          <a:bodyPr wrap="square" rtlCol="1">
            <a:spAutoFit/>
          </a:bodyPr>
          <a:lstStyle/>
          <a:p>
            <a:r>
              <a:rPr lang="en-US" sz="2800" b="1" i="0" u="sng" dirty="0">
                <a:solidFill>
                  <a:schemeClr val="accent1">
                    <a:lumMod val="60000"/>
                    <a:lumOff val="40000"/>
                  </a:schemeClr>
                </a:solidFill>
                <a:effectLst/>
                <a:latin typeface="Helvetica Neue"/>
              </a:rPr>
              <a:t>Creating </a:t>
            </a:r>
            <a:r>
              <a:rPr lang="en-US" sz="2800" b="1" i="0" u="sng" dirty="0" err="1">
                <a:solidFill>
                  <a:srgbClr val="0070C0"/>
                </a:solidFill>
                <a:effectLst/>
                <a:latin typeface="Helvetica Neue"/>
              </a:rPr>
              <a:t>Lineer</a:t>
            </a:r>
            <a:r>
              <a:rPr lang="en-US" sz="2800" b="1" i="0" u="sng" dirty="0">
                <a:solidFill>
                  <a:schemeClr val="accent1">
                    <a:lumMod val="60000"/>
                    <a:lumOff val="40000"/>
                  </a:schemeClr>
                </a:solidFill>
                <a:effectLst/>
                <a:latin typeface="Helvetica Neue"/>
              </a:rPr>
              <a:t> </a:t>
            </a:r>
            <a:r>
              <a:rPr lang="en-US" sz="2800" b="1" i="0" u="sng" dirty="0" err="1">
                <a:solidFill>
                  <a:schemeClr val="accent1">
                    <a:lumMod val="60000"/>
                    <a:lumOff val="40000"/>
                  </a:schemeClr>
                </a:solidFill>
                <a:effectLst/>
                <a:latin typeface="Helvetica Neue"/>
              </a:rPr>
              <a:t>Regrasion</a:t>
            </a:r>
            <a:r>
              <a:rPr lang="en-US" sz="2800" b="1" i="0" u="sng" dirty="0">
                <a:solidFill>
                  <a:schemeClr val="accent1">
                    <a:lumMod val="60000"/>
                    <a:lumOff val="40000"/>
                  </a:schemeClr>
                </a:solidFill>
                <a:effectLst/>
                <a:latin typeface="Helvetica Neue"/>
              </a:rPr>
              <a:t> Model:</a:t>
            </a:r>
          </a:p>
          <a:p>
            <a:endParaRPr lang="en-US" sz="2800" b="1" i="0" dirty="0">
              <a:solidFill>
                <a:schemeClr val="accent1">
                  <a:lumMod val="60000"/>
                  <a:lumOff val="40000"/>
                </a:schemeClr>
              </a:solidFill>
              <a:effectLst/>
              <a:latin typeface="Helvetica Neue"/>
            </a:endParaRPr>
          </a:p>
          <a:p>
            <a:r>
              <a:rPr lang="en-US" b="1" dirty="0">
                <a:solidFill>
                  <a:schemeClr val="accent1">
                    <a:lumMod val="60000"/>
                    <a:lumOff val="40000"/>
                  </a:schemeClr>
                </a:solidFill>
                <a:latin typeface="Helvetica Neue"/>
              </a:rPr>
              <a:t>1- we define X and Y </a:t>
            </a:r>
            <a:r>
              <a:rPr lang="en-US" b="1" dirty="0">
                <a:solidFill>
                  <a:srgbClr val="000000"/>
                </a:solidFill>
                <a:latin typeface="Helvetica Neue"/>
              </a:rPr>
              <a:t>(X= </a:t>
            </a:r>
            <a:r>
              <a:rPr lang="en-US" b="1" dirty="0" err="1">
                <a:solidFill>
                  <a:srgbClr val="000000"/>
                </a:solidFill>
                <a:latin typeface="Helvetica Neue"/>
              </a:rPr>
              <a:t>df.drop</a:t>
            </a:r>
            <a:r>
              <a:rPr lang="en-US" b="1" dirty="0">
                <a:solidFill>
                  <a:srgbClr val="000000"/>
                </a:solidFill>
                <a:latin typeface="Helvetica Neue"/>
              </a:rPr>
              <a:t>(['</a:t>
            </a:r>
            <a:r>
              <a:rPr lang="en-US" b="1" dirty="0" err="1">
                <a:solidFill>
                  <a:srgbClr val="000000"/>
                </a:solidFill>
                <a:latin typeface="Helvetica Neue"/>
              </a:rPr>
              <a:t>price','date</a:t>
            </a:r>
            <a:r>
              <a:rPr lang="en-US" b="1" dirty="0">
                <a:solidFill>
                  <a:srgbClr val="000000"/>
                </a:solidFill>
                <a:latin typeface="Helvetica Neue"/>
              </a:rPr>
              <a:t>'],axis=1).values</a:t>
            </a:r>
          </a:p>
          <a:p>
            <a:r>
              <a:rPr lang="en-US" b="1" dirty="0">
                <a:solidFill>
                  <a:srgbClr val="000000"/>
                </a:solidFill>
                <a:latin typeface="Helvetica Neue"/>
              </a:rPr>
              <a:t>y = df['price'].values ) .</a:t>
            </a:r>
          </a:p>
          <a:p>
            <a:r>
              <a:rPr lang="en-US" b="1" i="0" dirty="0">
                <a:solidFill>
                  <a:schemeClr val="accent1">
                    <a:lumMod val="60000"/>
                    <a:lumOff val="40000"/>
                  </a:schemeClr>
                </a:solidFill>
                <a:effectLst/>
                <a:latin typeface="Helvetica Neue"/>
              </a:rPr>
              <a:t>2- Splitting the dataset into the Training set and Test set</a:t>
            </a:r>
          </a:p>
          <a:p>
            <a:r>
              <a:rPr lang="en-US" b="1" i="0" dirty="0">
                <a:solidFill>
                  <a:srgbClr val="000000"/>
                </a:solidFill>
                <a:effectLst/>
                <a:latin typeface="Helvetica Neue"/>
              </a:rPr>
              <a:t>from </a:t>
            </a:r>
            <a:r>
              <a:rPr lang="en-US" b="1" i="0" dirty="0" err="1">
                <a:solidFill>
                  <a:srgbClr val="000000"/>
                </a:solidFill>
                <a:effectLst/>
                <a:latin typeface="Helvetica Neue"/>
              </a:rPr>
              <a:t>sklearn.model_selection</a:t>
            </a:r>
            <a:r>
              <a:rPr lang="en-US" b="1" i="0" dirty="0">
                <a:solidFill>
                  <a:srgbClr val="000000"/>
                </a:solidFill>
                <a:effectLst/>
                <a:latin typeface="Helvetica Neue"/>
              </a:rPr>
              <a:t> import </a:t>
            </a:r>
            <a:r>
              <a:rPr lang="en-US" b="1" i="0" dirty="0" err="1">
                <a:solidFill>
                  <a:srgbClr val="000000"/>
                </a:solidFill>
                <a:effectLst/>
                <a:latin typeface="Helvetica Neue"/>
              </a:rPr>
              <a:t>train_test_split</a:t>
            </a:r>
            <a:r>
              <a:rPr lang="en-US" b="1" i="0" dirty="0">
                <a:solidFill>
                  <a:srgbClr val="000000"/>
                </a:solidFill>
                <a:effectLst/>
                <a:latin typeface="Helvetica Neue"/>
              </a:rPr>
              <a:t> </a:t>
            </a:r>
          </a:p>
          <a:p>
            <a:r>
              <a:rPr lang="en-US" b="1" i="0" dirty="0" err="1">
                <a:solidFill>
                  <a:srgbClr val="000000"/>
                </a:solidFill>
                <a:effectLst/>
                <a:latin typeface="Helvetica Neue"/>
              </a:rPr>
              <a:t>X_train</a:t>
            </a:r>
            <a:r>
              <a:rPr lang="en-US" b="1" i="0" dirty="0">
                <a:solidFill>
                  <a:srgbClr val="000000"/>
                </a:solidFill>
                <a:effectLst/>
                <a:latin typeface="Helvetica Neue"/>
              </a:rPr>
              <a:t>, </a:t>
            </a:r>
            <a:r>
              <a:rPr lang="en-US" b="1" i="0" dirty="0" err="1">
                <a:solidFill>
                  <a:srgbClr val="000000"/>
                </a:solidFill>
                <a:effectLst/>
                <a:latin typeface="Helvetica Neue"/>
              </a:rPr>
              <a:t>X_test</a:t>
            </a:r>
            <a:r>
              <a:rPr lang="en-US" b="1" i="0" dirty="0">
                <a:solidFill>
                  <a:srgbClr val="000000"/>
                </a:solidFill>
                <a:effectLst/>
                <a:latin typeface="Helvetica Neue"/>
              </a:rPr>
              <a:t>, </a:t>
            </a:r>
            <a:r>
              <a:rPr lang="en-US" b="1" i="0" dirty="0" err="1">
                <a:solidFill>
                  <a:srgbClr val="000000"/>
                </a:solidFill>
                <a:effectLst/>
                <a:latin typeface="Helvetica Neue"/>
              </a:rPr>
              <a:t>y_train</a:t>
            </a:r>
            <a:r>
              <a:rPr lang="en-US" b="1" i="0" dirty="0">
                <a:solidFill>
                  <a:srgbClr val="000000"/>
                </a:solidFill>
                <a:effectLst/>
                <a:latin typeface="Helvetica Neue"/>
              </a:rPr>
              <a:t>, </a:t>
            </a:r>
            <a:r>
              <a:rPr lang="en-US" b="1" i="0" dirty="0" err="1">
                <a:solidFill>
                  <a:srgbClr val="000000"/>
                </a:solidFill>
                <a:effectLst/>
                <a:latin typeface="Helvetica Neue"/>
              </a:rPr>
              <a:t>y_test</a:t>
            </a:r>
            <a:r>
              <a:rPr lang="en-US" b="1" i="0" dirty="0">
                <a:solidFill>
                  <a:srgbClr val="000000"/>
                </a:solidFill>
                <a:effectLst/>
                <a:latin typeface="Helvetica Neue"/>
              </a:rPr>
              <a:t> = </a:t>
            </a:r>
            <a:r>
              <a:rPr lang="en-US" b="1" i="0" dirty="0" err="1">
                <a:solidFill>
                  <a:srgbClr val="000000"/>
                </a:solidFill>
                <a:effectLst/>
                <a:latin typeface="Helvetica Neue"/>
              </a:rPr>
              <a:t>train_test_split</a:t>
            </a:r>
            <a:r>
              <a:rPr lang="en-US" b="1" i="0" dirty="0">
                <a:solidFill>
                  <a:srgbClr val="000000"/>
                </a:solidFill>
                <a:effectLst/>
                <a:latin typeface="Helvetica Neue"/>
              </a:rPr>
              <a:t>(X, y, </a:t>
            </a:r>
            <a:r>
              <a:rPr lang="en-US" b="1" i="0" dirty="0" err="1">
                <a:solidFill>
                  <a:srgbClr val="000000"/>
                </a:solidFill>
                <a:effectLst/>
                <a:latin typeface="Helvetica Neue"/>
              </a:rPr>
              <a:t>test_size</a:t>
            </a:r>
            <a:r>
              <a:rPr lang="en-US" b="1" i="0" dirty="0">
                <a:solidFill>
                  <a:srgbClr val="000000"/>
                </a:solidFill>
                <a:effectLst/>
                <a:latin typeface="Helvetica Neue"/>
              </a:rPr>
              <a:t>=1/3, </a:t>
            </a:r>
            <a:r>
              <a:rPr lang="en-US" b="1" i="0" dirty="0" err="1">
                <a:solidFill>
                  <a:srgbClr val="000000"/>
                </a:solidFill>
                <a:effectLst/>
                <a:latin typeface="Helvetica Neue"/>
              </a:rPr>
              <a:t>random_state</a:t>
            </a:r>
            <a:r>
              <a:rPr lang="en-US" b="1" i="0" dirty="0">
                <a:solidFill>
                  <a:srgbClr val="000000"/>
                </a:solidFill>
                <a:effectLst/>
                <a:latin typeface="Helvetica Neue"/>
              </a:rPr>
              <a:t>=0)</a:t>
            </a:r>
          </a:p>
          <a:p>
            <a:r>
              <a:rPr lang="en-US" b="1" dirty="0">
                <a:solidFill>
                  <a:schemeClr val="accent1">
                    <a:lumMod val="60000"/>
                    <a:lumOff val="40000"/>
                  </a:schemeClr>
                </a:solidFill>
                <a:latin typeface="Helvetica Neue"/>
              </a:rPr>
              <a:t>3-  Fitting Simple Linear Regression to the Training set</a:t>
            </a:r>
          </a:p>
          <a:p>
            <a:r>
              <a:rPr lang="en-US" b="1" dirty="0">
                <a:solidFill>
                  <a:srgbClr val="000000"/>
                </a:solidFill>
                <a:latin typeface="Helvetica Neue"/>
              </a:rPr>
              <a:t>from </a:t>
            </a:r>
            <a:r>
              <a:rPr lang="en-US" b="1" dirty="0" err="1">
                <a:solidFill>
                  <a:srgbClr val="000000"/>
                </a:solidFill>
                <a:latin typeface="Helvetica Neue"/>
              </a:rPr>
              <a:t>sklearn.linear_model</a:t>
            </a:r>
            <a:r>
              <a:rPr lang="en-US" b="1" dirty="0">
                <a:solidFill>
                  <a:srgbClr val="000000"/>
                </a:solidFill>
                <a:latin typeface="Helvetica Neue"/>
              </a:rPr>
              <a:t> import </a:t>
            </a:r>
            <a:r>
              <a:rPr lang="en-US" b="1" dirty="0" err="1">
                <a:solidFill>
                  <a:srgbClr val="000000"/>
                </a:solidFill>
                <a:latin typeface="Helvetica Neue"/>
              </a:rPr>
              <a:t>LinearRegression</a:t>
            </a:r>
            <a:endParaRPr lang="en-US" b="1" dirty="0">
              <a:solidFill>
                <a:srgbClr val="000000"/>
              </a:solidFill>
              <a:latin typeface="Helvetica Neue"/>
            </a:endParaRPr>
          </a:p>
          <a:p>
            <a:r>
              <a:rPr lang="en-US" b="1" dirty="0">
                <a:solidFill>
                  <a:srgbClr val="000000"/>
                </a:solidFill>
                <a:latin typeface="Helvetica Neue"/>
              </a:rPr>
              <a:t>regressor = </a:t>
            </a:r>
            <a:r>
              <a:rPr lang="en-US" b="1" dirty="0" err="1">
                <a:solidFill>
                  <a:srgbClr val="000000"/>
                </a:solidFill>
                <a:latin typeface="Helvetica Neue"/>
              </a:rPr>
              <a:t>LinearRegression</a:t>
            </a:r>
            <a:r>
              <a:rPr lang="en-US" b="1" dirty="0">
                <a:solidFill>
                  <a:srgbClr val="000000"/>
                </a:solidFill>
                <a:latin typeface="Helvetica Neue"/>
              </a:rPr>
              <a:t>()</a:t>
            </a:r>
          </a:p>
          <a:p>
            <a:r>
              <a:rPr lang="en-US" b="1" dirty="0" err="1">
                <a:solidFill>
                  <a:srgbClr val="000000"/>
                </a:solidFill>
                <a:latin typeface="Helvetica Neue"/>
              </a:rPr>
              <a:t>regressor.fit</a:t>
            </a:r>
            <a:r>
              <a:rPr lang="en-US" b="1" dirty="0">
                <a:solidFill>
                  <a:srgbClr val="000000"/>
                </a:solidFill>
                <a:latin typeface="Helvetica Neue"/>
              </a:rPr>
              <a:t>(</a:t>
            </a:r>
            <a:r>
              <a:rPr lang="en-US" b="1" dirty="0" err="1">
                <a:solidFill>
                  <a:srgbClr val="000000"/>
                </a:solidFill>
                <a:latin typeface="Helvetica Neue"/>
              </a:rPr>
              <a:t>X_train</a:t>
            </a:r>
            <a:r>
              <a:rPr lang="en-US" b="1" dirty="0">
                <a:solidFill>
                  <a:srgbClr val="000000"/>
                </a:solidFill>
                <a:latin typeface="Helvetica Neue"/>
              </a:rPr>
              <a:t>, </a:t>
            </a:r>
            <a:r>
              <a:rPr lang="en-US" b="1" dirty="0" err="1">
                <a:solidFill>
                  <a:srgbClr val="000000"/>
                </a:solidFill>
                <a:latin typeface="Helvetica Neue"/>
              </a:rPr>
              <a:t>y_train</a:t>
            </a:r>
            <a:r>
              <a:rPr lang="en-US" b="1" dirty="0">
                <a:solidFill>
                  <a:srgbClr val="000000"/>
                </a:solidFill>
                <a:latin typeface="Helvetica Neue"/>
              </a:rPr>
              <a:t>)</a:t>
            </a:r>
          </a:p>
          <a:p>
            <a:r>
              <a:rPr lang="en-US" b="1" i="0" dirty="0">
                <a:solidFill>
                  <a:schemeClr val="accent1">
                    <a:lumMod val="60000"/>
                    <a:lumOff val="40000"/>
                  </a:schemeClr>
                </a:solidFill>
                <a:effectLst/>
                <a:latin typeface="Helvetica Neue"/>
              </a:rPr>
              <a:t>4- </a:t>
            </a:r>
            <a:r>
              <a:rPr lang="en-US" b="1" i="0" dirty="0" err="1">
                <a:solidFill>
                  <a:schemeClr val="accent1">
                    <a:lumMod val="60000"/>
                    <a:lumOff val="40000"/>
                  </a:schemeClr>
                </a:solidFill>
                <a:effectLst/>
                <a:latin typeface="Helvetica Neue"/>
              </a:rPr>
              <a:t>y_pred</a:t>
            </a:r>
            <a:r>
              <a:rPr lang="en-US" b="1" i="0" dirty="0">
                <a:solidFill>
                  <a:schemeClr val="accent1">
                    <a:lumMod val="60000"/>
                    <a:lumOff val="40000"/>
                  </a:schemeClr>
                </a:solidFill>
                <a:effectLst/>
                <a:latin typeface="Helvetica Neue"/>
              </a:rPr>
              <a:t> </a:t>
            </a:r>
            <a:r>
              <a:rPr lang="en-US" b="1" i="0" dirty="0">
                <a:solidFill>
                  <a:srgbClr val="000000"/>
                </a:solidFill>
                <a:effectLst/>
                <a:latin typeface="Helvetica Neue"/>
              </a:rPr>
              <a:t>= </a:t>
            </a:r>
            <a:r>
              <a:rPr lang="en-US" b="1" i="0" dirty="0" err="1">
                <a:solidFill>
                  <a:srgbClr val="000000"/>
                </a:solidFill>
                <a:effectLst/>
                <a:latin typeface="Helvetica Neue"/>
              </a:rPr>
              <a:t>regressor.predict</a:t>
            </a:r>
            <a:r>
              <a:rPr lang="en-US" b="1" i="0" dirty="0">
                <a:solidFill>
                  <a:srgbClr val="000000"/>
                </a:solidFill>
                <a:effectLst/>
                <a:latin typeface="Helvetica Neue"/>
              </a:rPr>
              <a:t>(</a:t>
            </a:r>
            <a:r>
              <a:rPr lang="en-US" b="1" i="0" dirty="0" err="1">
                <a:solidFill>
                  <a:srgbClr val="000000"/>
                </a:solidFill>
                <a:effectLst/>
                <a:latin typeface="Helvetica Neue"/>
              </a:rPr>
              <a:t>X_test</a:t>
            </a:r>
            <a:r>
              <a:rPr lang="en-US" b="1" i="0" dirty="0">
                <a:solidFill>
                  <a:srgbClr val="000000"/>
                </a:solidFill>
                <a:effectLst/>
                <a:latin typeface="Helvetica Neue"/>
              </a:rPr>
              <a:t>)</a:t>
            </a:r>
            <a:endParaRPr lang="en-US" b="1" dirty="0">
              <a:solidFill>
                <a:srgbClr val="000000"/>
              </a:solidFill>
              <a:latin typeface="Helvetica Neue"/>
            </a:endParaRPr>
          </a:p>
          <a:p>
            <a:r>
              <a:rPr lang="en-US" b="1" i="0" dirty="0">
                <a:solidFill>
                  <a:schemeClr val="accent1">
                    <a:lumMod val="60000"/>
                    <a:lumOff val="40000"/>
                  </a:schemeClr>
                </a:solidFill>
                <a:effectLst/>
                <a:latin typeface="Helvetica Neue"/>
              </a:rPr>
              <a:t>5- find the R-Square </a:t>
            </a:r>
            <a:r>
              <a:rPr lang="en-US" b="1" i="0" dirty="0">
                <a:effectLst/>
                <a:latin typeface="Helvetica Neue"/>
              </a:rPr>
              <a:t>from </a:t>
            </a:r>
            <a:r>
              <a:rPr lang="en-US" b="1" i="0" dirty="0" err="1">
                <a:effectLst/>
                <a:latin typeface="Helvetica Neue"/>
              </a:rPr>
              <a:t>sklearn.metrics</a:t>
            </a:r>
            <a:r>
              <a:rPr lang="en-US" b="1" i="0" dirty="0">
                <a:effectLst/>
                <a:latin typeface="Helvetica Neue"/>
              </a:rPr>
              <a:t> import mean_squared_error,r2_score</a:t>
            </a:r>
          </a:p>
          <a:p>
            <a:r>
              <a:rPr lang="en-US" b="1" i="0" dirty="0">
                <a:effectLst/>
                <a:latin typeface="Helvetica Neue"/>
              </a:rPr>
              <a:t>r2_score(</a:t>
            </a:r>
            <a:r>
              <a:rPr lang="en-US" b="1" i="0" dirty="0" err="1">
                <a:effectLst/>
                <a:latin typeface="Helvetica Neue"/>
              </a:rPr>
              <a:t>y_test,y_pred</a:t>
            </a:r>
            <a:r>
              <a:rPr lang="en-US" b="1" i="0" dirty="0">
                <a:effectLst/>
                <a:latin typeface="Helvetica Neue"/>
              </a:rPr>
              <a:t>)</a:t>
            </a:r>
          </a:p>
        </p:txBody>
      </p:sp>
      <p:pic>
        <p:nvPicPr>
          <p:cNvPr id="5" name="صورة 4">
            <a:extLst>
              <a:ext uri="{FF2B5EF4-FFF2-40B4-BE49-F238E27FC236}">
                <a16:creationId xmlns:a16="http://schemas.microsoft.com/office/drawing/2014/main" id="{96BBDECA-DF94-4E62-B269-F86053D5D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8769" y="5211814"/>
            <a:ext cx="4953255" cy="711237"/>
          </a:xfrm>
          <a:prstGeom prst="rect">
            <a:avLst/>
          </a:prstGeom>
        </p:spPr>
      </p:pic>
    </p:spTree>
    <p:extLst>
      <p:ext uri="{BB962C8B-B14F-4D97-AF65-F5344CB8AC3E}">
        <p14:creationId xmlns:p14="http://schemas.microsoft.com/office/powerpoint/2010/main" val="950852045"/>
      </p:ext>
    </p:extLst>
  </p:cSld>
  <p:clrMapOvr>
    <a:masterClrMapping/>
  </p:clrMapOvr>
</p:sld>
</file>

<file path=ppt/theme/theme1.xml><?xml version="1.0" encoding="utf-8"?>
<a:theme xmlns:a="http://schemas.openxmlformats.org/drawingml/2006/main" name="المقسوم">
  <a:themeElements>
    <a:clrScheme name="المقسوم">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المقسوم">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المقسوم">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TM03457464[[fn=المقسوم]]</Template>
  <TotalTime>202</TotalTime>
  <Words>1040</Words>
  <Application>Microsoft Office PowerPoint</Application>
  <PresentationFormat>شاشة عريضة</PresentationFormat>
  <Paragraphs>81</Paragraphs>
  <Slides>13</Slides>
  <Notes>0</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13</vt:i4>
      </vt:variant>
    </vt:vector>
  </HeadingPairs>
  <TitlesOfParts>
    <vt:vector size="20" baseType="lpstr">
      <vt:lpstr>Arial</vt:lpstr>
      <vt:lpstr>Calibri</vt:lpstr>
      <vt:lpstr>Gill Sans MT</vt:lpstr>
      <vt:lpstr>Helvetica Neue</vt:lpstr>
      <vt:lpstr>Tahoma</vt:lpstr>
      <vt:lpstr>Wingdings 2</vt:lpstr>
      <vt:lpstr>المقسوم</vt:lpstr>
      <vt:lpstr>Predicting King County House Prices</vt:lpstr>
      <vt:lpstr>Introduction::</vt:lpstr>
      <vt:lpstr>عرض تقديمي في PowerPoint</vt:lpstr>
      <vt:lpstr>عرض تقديمي في PowerPoint</vt:lpstr>
      <vt:lpstr>عرض تقديمي في PowerPoint</vt:lpstr>
      <vt:lpstr>Mean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Done by : Nada Saad Abdullah  and                     Abrar abdulhadi mihdhar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King County House Prices</dc:title>
  <dc:creator>rsalmoshbb@gmail.com</dc:creator>
  <cp:lastModifiedBy>rsalmoshbb@gmail.com</cp:lastModifiedBy>
  <cp:revision>4</cp:revision>
  <dcterms:created xsi:type="dcterms:W3CDTF">2022-01-12T18:48:04Z</dcterms:created>
  <dcterms:modified xsi:type="dcterms:W3CDTF">2022-01-12T22:10:16Z</dcterms:modified>
</cp:coreProperties>
</file>