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309" r:id="rId2"/>
    <p:sldId id="310" r:id="rId3"/>
    <p:sldId id="307" r:id="rId4"/>
    <p:sldId id="308" r:id="rId5"/>
    <p:sldId id="261" r:id="rId6"/>
    <p:sldId id="262" r:id="rId7"/>
    <p:sldId id="263" r:id="rId8"/>
    <p:sldId id="256" r:id="rId9"/>
    <p:sldId id="257" r:id="rId10"/>
    <p:sldId id="259" r:id="rId11"/>
    <p:sldId id="289" r:id="rId12"/>
    <p:sldId id="260" r:id="rId13"/>
    <p:sldId id="301" r:id="rId14"/>
    <p:sldId id="300" r:id="rId15"/>
    <p:sldId id="302" r:id="rId16"/>
    <p:sldId id="303" r:id="rId17"/>
    <p:sldId id="304" r:id="rId18"/>
    <p:sldId id="305" r:id="rId19"/>
    <p:sldId id="306" r:id="rId20"/>
    <p:sldId id="311" r:id="rId21"/>
    <p:sldId id="264" r:id="rId22"/>
    <p:sldId id="265" r:id="rId23"/>
    <p:sldId id="267" r:id="rId24"/>
    <p:sldId id="266" r:id="rId25"/>
    <p:sldId id="268" r:id="rId2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65BD"/>
    <a:srgbClr val="7B98E1"/>
    <a:srgbClr val="5074CC"/>
    <a:srgbClr val="5E82DA"/>
    <a:srgbClr val="4B6FC7"/>
    <a:srgbClr val="628BFF"/>
    <a:srgbClr val="D47A02"/>
    <a:srgbClr val="5EEC3C"/>
    <a:srgbClr val="E6B254"/>
    <a:srgbClr val="BF7E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53595" autoAdjust="0"/>
  </p:normalViewPr>
  <p:slideViewPr>
    <p:cSldViewPr>
      <p:cViewPr varScale="1">
        <p:scale>
          <a:sx n="105" d="100"/>
          <a:sy n="105" d="100"/>
        </p:scale>
        <p:origin x="730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>
              <a:buNone/>
            </a:pPr>
            <a:r>
              <a:rPr lang="ar-EG" b="1" dirty="0"/>
              <a:t>✨ إيه هو </a:t>
            </a:r>
            <a:r>
              <a:rPr lang="en-US" b="1" dirty="0"/>
              <a:t>SSL VPN؟</a:t>
            </a:r>
          </a:p>
          <a:p>
            <a:pPr algn="r" rtl="1">
              <a:buNone/>
            </a:pPr>
            <a:r>
              <a:rPr lang="ar-EG" dirty="0"/>
              <a:t>الـ </a:t>
            </a:r>
            <a:r>
              <a:rPr lang="en-US" dirty="0"/>
              <a:t> </a:t>
            </a:r>
            <a:r>
              <a:rPr lang="en-US" b="1" dirty="0"/>
              <a:t>SSL VPN</a:t>
            </a:r>
            <a:r>
              <a:rPr lang="en-US" dirty="0"/>
              <a:t> </a:t>
            </a:r>
            <a:r>
              <a:rPr lang="ar-EG" dirty="0"/>
              <a:t>هو طريقة آمنة </a:t>
            </a:r>
            <a:r>
              <a:rPr lang="ar-EG" dirty="0" err="1"/>
              <a:t>بتسمح</a:t>
            </a:r>
            <a:r>
              <a:rPr lang="ar-EG" dirty="0"/>
              <a:t> لأي موظف أو مستخدم إنه يدخل على شبكة الشركة أو المؤسسة من أي مكان في العالم، حتى لو من على الإنترنت العادي، من غير ما يحتاج </a:t>
            </a:r>
            <a:r>
              <a:rPr lang="ar-EG" dirty="0" err="1"/>
              <a:t>يسطب</a:t>
            </a:r>
            <a:r>
              <a:rPr lang="ar-EG" dirty="0"/>
              <a:t> برامج معينة أو </a:t>
            </a:r>
            <a:r>
              <a:rPr lang="ar-EG" dirty="0" err="1"/>
              <a:t>تقيلة</a:t>
            </a:r>
            <a:r>
              <a:rPr lang="ar-EG" dirty="0"/>
              <a:t>.</a:t>
            </a:r>
          </a:p>
          <a:p>
            <a:pPr algn="r" rtl="1">
              <a:buNone/>
            </a:pPr>
            <a:r>
              <a:rPr lang="ar-EG" dirty="0"/>
              <a:t>يعني مثلاً:</a:t>
            </a:r>
            <a:br>
              <a:rPr lang="ar-EG" dirty="0"/>
            </a:br>
            <a:r>
              <a:rPr lang="ar-EG" dirty="0"/>
              <a:t>لو عندك ملفات أو تطبيقات شغالة جوه شبكة الشركة، ممكن </a:t>
            </a:r>
            <a:r>
              <a:rPr lang="ar-EG" dirty="0" err="1"/>
              <a:t>توصليلها</a:t>
            </a:r>
            <a:r>
              <a:rPr lang="ar-EG" dirty="0"/>
              <a:t> وأنتِ في البيت أو في كافيه – بكل أمان، عن طريق الـ </a:t>
            </a:r>
            <a:r>
              <a:rPr lang="en-US" dirty="0"/>
              <a:t>SSL VPN.</a:t>
            </a:r>
          </a:p>
          <a:p>
            <a:pPr algn="r" rtl="1">
              <a:buNone/>
            </a:pPr>
            <a:r>
              <a:rPr lang="ar-EG" b="1" dirty="0"/>
              <a:t>🔒 </a:t>
            </a:r>
            <a:r>
              <a:rPr lang="ar-EG" b="1" dirty="0" err="1"/>
              <a:t>إزاي</a:t>
            </a:r>
            <a:r>
              <a:rPr lang="ar-EG" b="1" dirty="0"/>
              <a:t> </a:t>
            </a:r>
            <a:r>
              <a:rPr lang="ar-EG" b="1" dirty="0" err="1"/>
              <a:t>بيأمّن</a:t>
            </a:r>
            <a:r>
              <a:rPr lang="ar-EG" b="1" dirty="0"/>
              <a:t> الاتصال؟</a:t>
            </a:r>
          </a:p>
          <a:p>
            <a:pPr algn="r" rtl="1">
              <a:buNone/>
            </a:pPr>
            <a:r>
              <a:rPr lang="ar-EG" dirty="0"/>
              <a:t>كل البيانات اللي </a:t>
            </a:r>
            <a:r>
              <a:rPr lang="ar-EG" dirty="0" err="1"/>
              <a:t>بتتنقل</a:t>
            </a:r>
            <a:r>
              <a:rPr lang="ar-EG" dirty="0"/>
              <a:t> بين جهازك وبين جهاز الـ </a:t>
            </a:r>
            <a:r>
              <a:rPr lang="en-US" dirty="0"/>
              <a:t>VPN </a:t>
            </a:r>
            <a:r>
              <a:rPr lang="ar-EG" dirty="0"/>
              <a:t>بتكون </a:t>
            </a:r>
            <a:r>
              <a:rPr lang="ar-EG" b="1" dirty="0" err="1"/>
              <a:t>متشفّرة</a:t>
            </a:r>
            <a:r>
              <a:rPr lang="ar-EG" b="1" dirty="0"/>
              <a:t> باستخدام بروتوكول اسمه </a:t>
            </a:r>
            <a:r>
              <a:rPr lang="en-US" b="1" dirty="0"/>
              <a:t>SSL </a:t>
            </a:r>
            <a:r>
              <a:rPr lang="ar-EG" b="1" dirty="0"/>
              <a:t>أو </a:t>
            </a:r>
            <a:r>
              <a:rPr lang="en-US" b="1" dirty="0"/>
              <a:t>TLS</a:t>
            </a:r>
            <a:r>
              <a:rPr lang="en-US" dirty="0"/>
              <a:t>.</a:t>
            </a:r>
            <a:br>
              <a:rPr lang="en-US" dirty="0"/>
            </a:br>
            <a:r>
              <a:rPr lang="ar-EG" dirty="0"/>
              <a:t>يعني </a:t>
            </a:r>
            <a:r>
              <a:rPr lang="ar-EG" dirty="0" err="1"/>
              <a:t>محدش</a:t>
            </a:r>
            <a:r>
              <a:rPr lang="ar-EG" dirty="0"/>
              <a:t> يقدر يشوف أو يتجسس على اللي </a:t>
            </a:r>
            <a:r>
              <a:rPr lang="ar-EG" dirty="0" err="1"/>
              <a:t>بيتبعت</a:t>
            </a:r>
            <a:r>
              <a:rPr lang="ar-EG" dirty="0"/>
              <a:t>، حتى لو كنتي </a:t>
            </a:r>
            <a:r>
              <a:rPr lang="ar-EG" dirty="0" err="1"/>
              <a:t>بتستخدمي</a:t>
            </a:r>
            <a:r>
              <a:rPr lang="ar-EG" dirty="0"/>
              <a:t> </a:t>
            </a:r>
            <a:r>
              <a:rPr lang="en-US" dirty="0" err="1"/>
              <a:t>WiFi</a:t>
            </a:r>
            <a:r>
              <a:rPr lang="en-US" dirty="0"/>
              <a:t> </a:t>
            </a:r>
            <a:r>
              <a:rPr lang="ar-EG" dirty="0"/>
              <a:t>عام في كافيه.</a:t>
            </a:r>
          </a:p>
          <a:p>
            <a:pPr algn="r" rtl="1">
              <a:buNone/>
            </a:pPr>
            <a:r>
              <a:rPr lang="ar-EG" b="1" dirty="0"/>
              <a:t>🤖 طيب أنا كمستخدمه لازم أختار أي بروتوكول؟</a:t>
            </a:r>
          </a:p>
          <a:p>
            <a:pPr algn="r" rtl="1">
              <a:buNone/>
            </a:pPr>
            <a:r>
              <a:rPr lang="ar-EG" dirty="0" err="1"/>
              <a:t>لأ</a:t>
            </a:r>
            <a:r>
              <a:rPr lang="ar-EG" dirty="0"/>
              <a:t>، مش لازم تقلقي من حاجة!</a:t>
            </a:r>
            <a:br>
              <a:rPr lang="ar-EG" dirty="0"/>
            </a:br>
            <a:r>
              <a:rPr lang="ar-EG" dirty="0"/>
              <a:t>الـ </a:t>
            </a:r>
            <a:r>
              <a:rPr lang="en-US" dirty="0"/>
              <a:t>SSL VPN </a:t>
            </a:r>
            <a:r>
              <a:rPr lang="ar-EG" dirty="0" err="1"/>
              <a:t>بيختار</a:t>
            </a:r>
            <a:r>
              <a:rPr lang="ar-EG" dirty="0"/>
              <a:t> تلقائيًا أحدث بروتوكول (</a:t>
            </a:r>
            <a:r>
              <a:rPr lang="en-US" dirty="0"/>
              <a:t>SSL </a:t>
            </a:r>
            <a:r>
              <a:rPr lang="ar-EG" dirty="0"/>
              <a:t>أو </a:t>
            </a:r>
            <a:r>
              <a:rPr lang="en-US" dirty="0"/>
              <a:t>TLS) </a:t>
            </a:r>
            <a:r>
              <a:rPr lang="ar-EG" dirty="0"/>
              <a:t>اللي موجود على متصفحك، وده </a:t>
            </a:r>
            <a:r>
              <a:rPr lang="ar-EG" dirty="0" err="1"/>
              <a:t>بيحصل</a:t>
            </a:r>
            <a:r>
              <a:rPr lang="ar-EG" dirty="0"/>
              <a:t> أوتوماتيك كل مرة الجهاز أو المتصفح يتحدث.</a:t>
            </a:r>
          </a:p>
          <a:p>
            <a:pPr algn="r" rtl="1">
              <a:buNone/>
            </a:pPr>
            <a:r>
              <a:rPr lang="ar-EG" b="1" dirty="0"/>
              <a:t>💻 طيب ده معناه إيه بقى؟</a:t>
            </a:r>
          </a:p>
          <a:p>
            <a:pPr algn="r" rtl="1">
              <a:buNone/>
            </a:pPr>
            <a:r>
              <a:rPr lang="ar-EG" dirty="0"/>
              <a:t>ده معناه إنك مش محتاجة تعملي أي إعدادات معقدة أو تحدثي بروتوكولات بنفسك، كل حاجة </a:t>
            </a:r>
            <a:r>
              <a:rPr lang="ar-EG" dirty="0" err="1"/>
              <a:t>بتحصل</a:t>
            </a:r>
            <a:r>
              <a:rPr lang="ar-EG" dirty="0"/>
              <a:t> في الخلفية وانتِ بس تركزي في شغلك.</a:t>
            </a:r>
          </a:p>
          <a:p>
            <a:pPr algn="r" rtl="1">
              <a:buNone/>
            </a:pPr>
            <a:r>
              <a:rPr lang="ar-EG" b="1" dirty="0"/>
              <a:t>📌 ملخص: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ar-EG" dirty="0"/>
              <a:t>تقدري تدخلي على شبكة شركتك من غير ما تنزلي سوفتوير.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ar-EG" dirty="0"/>
              <a:t>كل الاتصال بيكون مشفّر وآمن جدًا.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ar-EG" dirty="0"/>
              <a:t>البروتوكولات (</a:t>
            </a:r>
            <a:r>
              <a:rPr lang="en-US" dirty="0"/>
              <a:t>SSL/TLS) </a:t>
            </a:r>
            <a:r>
              <a:rPr lang="ar-EG" dirty="0" err="1"/>
              <a:t>بتتحدث</a:t>
            </a:r>
            <a:r>
              <a:rPr lang="ar-EG" dirty="0"/>
              <a:t> أوتوماتيك لما تحدثي المتصفح أو الجهاز.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ar-EG" dirty="0"/>
              <a:t>مفيش حاجة تقلقي منها من ناحية الأمان أو الإعدادات.</a:t>
            </a:r>
            <a:br>
              <a:rPr lang="ar-EG" dirty="0"/>
            </a:br>
            <a:br>
              <a:rPr lang="ar-EG" dirty="0"/>
            </a:br>
            <a:r>
              <a:rPr lang="ar-EG" dirty="0"/>
              <a:t>------------------------------------------------------------------------</a:t>
            </a:r>
          </a:p>
          <a:p>
            <a:pPr algn="r" rtl="1">
              <a:buNone/>
            </a:pPr>
            <a:r>
              <a:rPr lang="ar-EG" b="1" dirty="0"/>
              <a:t>1. الـ </a:t>
            </a:r>
            <a:r>
              <a:rPr lang="en-US" b="1" dirty="0"/>
              <a:t>SSL (Secure Sockets Layer):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ar-EG" b="1" dirty="0"/>
              <a:t>أقدم:</a:t>
            </a:r>
            <a:r>
              <a:rPr lang="ar-EG" dirty="0"/>
              <a:t> كان الـ </a:t>
            </a:r>
            <a:r>
              <a:rPr lang="en-US" dirty="0"/>
              <a:t>SSL </a:t>
            </a:r>
            <a:r>
              <a:rPr lang="ar-EG" dirty="0"/>
              <a:t>هو البروتوكول المستخدم بشكل رئيسي لتأمين الاتصال عبر الإنترنت في الماضي.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ar-EG" b="1" dirty="0"/>
              <a:t>أصبح غير آمن:</a:t>
            </a:r>
            <a:r>
              <a:rPr lang="ar-EG" dirty="0"/>
              <a:t> بمرور الوقت، تم اكتشاف العديد من الثغرات الأمنية في الـ </a:t>
            </a:r>
            <a:r>
              <a:rPr lang="en-US" dirty="0"/>
              <a:t>SSL، </a:t>
            </a:r>
            <a:r>
              <a:rPr lang="ar-EG" dirty="0"/>
              <a:t>وخاصة في الإصدارين 2 و 3. </a:t>
            </a:r>
            <a:r>
              <a:rPr lang="ar-EG" dirty="0" err="1"/>
              <a:t>علشان</a:t>
            </a:r>
            <a:r>
              <a:rPr lang="ar-EG" dirty="0"/>
              <a:t> كده، الـ </a:t>
            </a:r>
            <a:r>
              <a:rPr lang="en-US" dirty="0"/>
              <a:t>SSL </a:t>
            </a:r>
            <a:r>
              <a:rPr lang="ar-EG" dirty="0"/>
              <a:t>مش مستخدم بشكل رئيسي </a:t>
            </a:r>
            <a:r>
              <a:rPr lang="ar-EG" dirty="0" err="1"/>
              <a:t>دلوقتي</a:t>
            </a:r>
            <a:r>
              <a:rPr lang="ar-EG" dirty="0"/>
              <a:t>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ar-EG" b="1" dirty="0"/>
              <a:t>الإصدارات:</a:t>
            </a:r>
            <a:r>
              <a:rPr lang="ar-EG" dirty="0"/>
              <a:t> آخر إصدار من </a:t>
            </a:r>
            <a:r>
              <a:rPr lang="en-US" dirty="0"/>
              <a:t>SSL </a:t>
            </a:r>
            <a:r>
              <a:rPr lang="ar-EG" dirty="0"/>
              <a:t>كان </a:t>
            </a:r>
            <a:r>
              <a:rPr lang="en-US" dirty="0"/>
              <a:t>SSL 3.0.</a:t>
            </a:r>
          </a:p>
          <a:p>
            <a:pPr algn="r" rtl="1">
              <a:buNone/>
            </a:pPr>
            <a:r>
              <a:rPr lang="en-US" b="1" dirty="0"/>
              <a:t>2. </a:t>
            </a:r>
            <a:r>
              <a:rPr lang="ar-EG" b="1" dirty="0"/>
              <a:t>الـ </a:t>
            </a:r>
            <a:r>
              <a:rPr lang="en-US" b="1" dirty="0"/>
              <a:t>TLS (Transport Layer Security):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ar-EG" b="1" dirty="0"/>
              <a:t>الجيل الأحدث:</a:t>
            </a:r>
            <a:r>
              <a:rPr lang="ar-EG" dirty="0"/>
              <a:t> بعد المشاكل الأمنية في </a:t>
            </a:r>
            <a:r>
              <a:rPr lang="en-US" dirty="0"/>
              <a:t>SSL، </a:t>
            </a:r>
            <a:r>
              <a:rPr lang="ar-EG" dirty="0"/>
              <a:t>تم تطوير بروتوكول </a:t>
            </a:r>
            <a:r>
              <a:rPr lang="en-US" dirty="0"/>
              <a:t>TLS </a:t>
            </a:r>
            <a:r>
              <a:rPr lang="ar-EG" dirty="0"/>
              <a:t>كخليفة </a:t>
            </a:r>
            <a:r>
              <a:rPr lang="ar-EG" dirty="0" err="1"/>
              <a:t>لل</a:t>
            </a:r>
            <a:r>
              <a:rPr lang="ar-EG" dirty="0"/>
              <a:t>ـ </a:t>
            </a:r>
            <a:r>
              <a:rPr lang="en-US" dirty="0"/>
              <a:t>SSL. </a:t>
            </a:r>
            <a:r>
              <a:rPr lang="ar-EG" dirty="0"/>
              <a:t>الـ </a:t>
            </a:r>
            <a:r>
              <a:rPr lang="en-US" dirty="0"/>
              <a:t>TLS </a:t>
            </a:r>
            <a:r>
              <a:rPr lang="ar-EG" dirty="0"/>
              <a:t>أكثر أمانًا من الـ </a:t>
            </a:r>
            <a:r>
              <a:rPr lang="en-US" dirty="0"/>
              <a:t>SSL، </a:t>
            </a:r>
            <a:r>
              <a:rPr lang="ar-EG" dirty="0"/>
              <a:t>ولذلك هو المستخدم حاليًا بشكل رئيسي.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ar-EG" b="1" dirty="0"/>
              <a:t>إصدارات:</a:t>
            </a:r>
            <a:r>
              <a:rPr lang="ar-EG" dirty="0"/>
              <a:t> الـ </a:t>
            </a:r>
            <a:r>
              <a:rPr lang="en-US" dirty="0"/>
              <a:t>TLS </a:t>
            </a:r>
            <a:r>
              <a:rPr lang="ar-EG" dirty="0"/>
              <a:t>بدأ من الإصدار 1.0، والآن في أحدث إصدار هو </a:t>
            </a:r>
            <a:r>
              <a:rPr lang="en-US" dirty="0"/>
              <a:t>TLS 1.3، </a:t>
            </a:r>
            <a:r>
              <a:rPr lang="ar-EG" dirty="0"/>
              <a:t>اللي </a:t>
            </a:r>
            <a:r>
              <a:rPr lang="ar-EG" dirty="0" err="1"/>
              <a:t>بيقدم</a:t>
            </a:r>
            <a:r>
              <a:rPr lang="ar-EG" dirty="0"/>
              <a:t> أمان أعلى وأداء أفضل مقارنة بالإصدارات القديمة.</a:t>
            </a:r>
          </a:p>
          <a:p>
            <a:pPr algn="r" rtl="1">
              <a:buNone/>
            </a:pPr>
            <a:r>
              <a:rPr lang="ar-EG" b="1" dirty="0"/>
              <a:t>الفرق الرئيسي: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ar-EG" b="1" dirty="0"/>
              <a:t>الأمان:</a:t>
            </a:r>
            <a:r>
              <a:rPr lang="ar-EG" dirty="0"/>
              <a:t> الـ </a:t>
            </a:r>
            <a:r>
              <a:rPr lang="en-US" dirty="0"/>
              <a:t>TLS </a:t>
            </a:r>
            <a:r>
              <a:rPr lang="ar-EG" dirty="0"/>
              <a:t>أكثر أمانًا من الـ </a:t>
            </a:r>
            <a:r>
              <a:rPr lang="en-US" dirty="0"/>
              <a:t>SSL، </a:t>
            </a:r>
            <a:r>
              <a:rPr lang="ar-EG" dirty="0"/>
              <a:t>وهو البروتوكول المعتمد في جميع التطبيقات الحديثة.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ar-EG" b="1" dirty="0"/>
              <a:t>الاستخدام:</a:t>
            </a:r>
            <a:r>
              <a:rPr lang="ar-EG" dirty="0"/>
              <a:t> رغم أن </a:t>
            </a:r>
            <a:r>
              <a:rPr lang="en-US" dirty="0"/>
              <a:t>TLS </a:t>
            </a:r>
            <a:r>
              <a:rPr lang="ar-EG" dirty="0"/>
              <a:t>هو البروتوكول المستخدم حاليًا، إلا أن الناس لسه </a:t>
            </a:r>
            <a:r>
              <a:rPr lang="ar-EG" dirty="0" err="1"/>
              <a:t>بتستخدم</a:t>
            </a:r>
            <a:r>
              <a:rPr lang="ar-EG" dirty="0"/>
              <a:t> مصطلح "</a:t>
            </a:r>
            <a:r>
              <a:rPr lang="en-US" dirty="0"/>
              <a:t>SSL" </a:t>
            </a:r>
            <a:r>
              <a:rPr lang="ar-EG" dirty="0"/>
              <a:t>لوصف البروتوكولات دي عمومًا، لكن الـ </a:t>
            </a:r>
            <a:r>
              <a:rPr lang="en-US" dirty="0"/>
              <a:t>TLS </a:t>
            </a:r>
            <a:r>
              <a:rPr lang="ar-EG" dirty="0"/>
              <a:t>هو الفعلي في الاستخدام.</a:t>
            </a:r>
          </a:p>
          <a:p>
            <a:pPr algn="r" rtl="1">
              <a:buNone/>
            </a:pPr>
            <a:r>
              <a:rPr lang="ar-EG" b="1" dirty="0"/>
              <a:t>باختصار:</a:t>
            </a:r>
          </a:p>
          <a:p>
            <a:pPr algn="r" rtl="1"/>
            <a:r>
              <a:rPr lang="ar-EG" dirty="0"/>
              <a:t>الـ </a:t>
            </a:r>
            <a:r>
              <a:rPr lang="en-US" b="1" dirty="0"/>
              <a:t>TLS</a:t>
            </a:r>
            <a:r>
              <a:rPr lang="en-US" dirty="0"/>
              <a:t> </a:t>
            </a:r>
            <a:r>
              <a:rPr lang="ar-EG" dirty="0"/>
              <a:t>هو النسخة المطورة والأكثر أمانًا من الـ </a:t>
            </a:r>
            <a:r>
              <a:rPr lang="en-US" b="1" dirty="0"/>
              <a:t>SSL</a:t>
            </a:r>
            <a:r>
              <a:rPr lang="en-US" dirty="0"/>
              <a:t>، </a:t>
            </a:r>
            <a:r>
              <a:rPr lang="ar-EG" dirty="0"/>
              <a:t>وده </a:t>
            </a:r>
            <a:r>
              <a:rPr lang="ar-EG" dirty="0" err="1"/>
              <a:t>بيبقى</a:t>
            </a:r>
            <a:r>
              <a:rPr lang="ar-EG" dirty="0"/>
              <a:t> البروتوكول المستخدم في تأمين الاتصال بين الأجهزة على الإنترنت </a:t>
            </a:r>
            <a:r>
              <a:rPr lang="ar-EG" dirty="0" err="1"/>
              <a:t>دلوقتي</a:t>
            </a:r>
            <a:r>
              <a:rPr lang="ar-EG" dirty="0"/>
              <a:t>.</a:t>
            </a:r>
          </a:p>
          <a:p>
            <a:pPr algn="r" rtl="1">
              <a:buFont typeface="Arial" panose="020B0604020202020204" pitchFamily="34" charset="0"/>
              <a:buChar char="•"/>
            </a:pPr>
            <a:endParaRPr lang="ar-EG" dirty="0"/>
          </a:p>
          <a:p>
            <a:pPr algn="r"/>
            <a:endParaRPr lang="ar-EG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718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2FE2D6-6FE9-4014-FDF6-59C16780BA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A29356-F909-3204-318C-18641769E2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90E2A5-3818-E437-51C9-EF6DAFD723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>
              <a:buNone/>
            </a:pPr>
            <a:r>
              <a:rPr lang="ar-EG" b="1" dirty="0"/>
              <a:t>ليه </a:t>
            </a:r>
            <a:r>
              <a:rPr lang="en-US" b="1" dirty="0"/>
              <a:t>SSL VPN </a:t>
            </a:r>
            <a:r>
              <a:rPr lang="ar-EG" b="1" dirty="0"/>
              <a:t>مفيد؟</a:t>
            </a:r>
            <a:endParaRPr lang="ar-EG" dirty="0"/>
          </a:p>
          <a:p>
            <a:pPr algn="r" rtl="1">
              <a:buFont typeface="+mj-lt"/>
              <a:buAutoNum type="arabicPeriod"/>
            </a:pPr>
            <a:r>
              <a:rPr lang="ar-EG" b="1" dirty="0"/>
              <a:t>مفيش برامج خاصة مطلوبة:</a:t>
            </a:r>
            <a:br>
              <a:rPr lang="ar-EG" dirty="0"/>
            </a:br>
            <a:r>
              <a:rPr lang="ar-EG" dirty="0"/>
              <a:t>بما إنه </a:t>
            </a:r>
            <a:r>
              <a:rPr lang="ar-EG" dirty="0" err="1"/>
              <a:t>بيشتغل</a:t>
            </a:r>
            <a:r>
              <a:rPr lang="ar-EG" dirty="0"/>
              <a:t> من خلال المتصفح مباشرة، المستخدمين مش محتاجين ينزلوا أي برامج أو أدوات إضافية زي ما في أنواع تانية من الـ </a:t>
            </a:r>
            <a:r>
              <a:rPr lang="en-US" dirty="0"/>
              <a:t>VPN.</a:t>
            </a:r>
          </a:p>
          <a:p>
            <a:pPr algn="r" rtl="1">
              <a:buFont typeface="+mj-lt"/>
              <a:buAutoNum type="arabicPeriod"/>
            </a:pPr>
            <a:r>
              <a:rPr lang="ar-EG" b="1" dirty="0"/>
              <a:t>آمن ومرن:</a:t>
            </a:r>
            <a:br>
              <a:rPr lang="ar-EG" dirty="0"/>
            </a:br>
            <a:r>
              <a:rPr lang="ar-EG" dirty="0" err="1"/>
              <a:t>بيضمن</a:t>
            </a:r>
            <a:r>
              <a:rPr lang="ar-EG" dirty="0"/>
              <a:t> إن البيانات تفضل آمنة ومشفره حتى لو كنت </a:t>
            </a:r>
            <a:r>
              <a:rPr lang="ar-EG" dirty="0" err="1"/>
              <a:t>بتستخدم</a:t>
            </a:r>
            <a:r>
              <a:rPr lang="ar-EG" dirty="0"/>
              <a:t> واي </a:t>
            </a:r>
            <a:r>
              <a:rPr lang="ar-EG" dirty="0" err="1"/>
              <a:t>فاي</a:t>
            </a:r>
            <a:r>
              <a:rPr lang="ar-EG" dirty="0"/>
              <a:t> عام أو شغال من أماكن بعيدة.</a:t>
            </a:r>
          </a:p>
          <a:p>
            <a:pPr algn="r" rtl="1">
              <a:buFont typeface="+mj-lt"/>
              <a:buAutoNum type="arabicPeriod"/>
            </a:pPr>
            <a:r>
              <a:rPr lang="ar-EG" b="1" dirty="0"/>
              <a:t>ممكن الوصول من أجهزة مختلفة:</a:t>
            </a:r>
            <a:br>
              <a:rPr lang="ar-EG" dirty="0"/>
            </a:br>
            <a:r>
              <a:rPr lang="ar-EG" dirty="0"/>
              <a:t>تقدر توصل </a:t>
            </a:r>
            <a:r>
              <a:rPr lang="ar-EG" dirty="0" err="1"/>
              <a:t>لل</a:t>
            </a:r>
            <a:r>
              <a:rPr lang="ar-EG" dirty="0"/>
              <a:t>ـ </a:t>
            </a:r>
            <a:r>
              <a:rPr lang="en-US" dirty="0"/>
              <a:t>VPN </a:t>
            </a:r>
            <a:r>
              <a:rPr lang="ar-EG" dirty="0"/>
              <a:t>من أي جهاز زي اللاب توب، الموبايل، أو التابلت طالما عندك متصفح ويب.</a:t>
            </a:r>
          </a:p>
          <a:p>
            <a:pPr algn="r" rt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DA6AC6-8E7D-BB64-2D29-05F025C22D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55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>
              <a:buNone/>
            </a:pPr>
            <a:r>
              <a:rPr lang="ar-EG" b="1" dirty="0"/>
              <a:t>1. 🟣 </a:t>
            </a:r>
            <a:r>
              <a:rPr lang="en-US" b="1" dirty="0"/>
              <a:t>SSL Portal VPN (</a:t>
            </a:r>
            <a:r>
              <a:rPr lang="ar-EG" b="1" dirty="0"/>
              <a:t> اللي بنسميه </a:t>
            </a:r>
            <a:r>
              <a:rPr lang="en-US" b="1" dirty="0"/>
              <a:t>Web Mode </a:t>
            </a:r>
            <a:r>
              <a:rPr lang="ar-EG" b="1" dirty="0"/>
              <a:t>أو </a:t>
            </a:r>
            <a:r>
              <a:rPr lang="en-US" b="1" dirty="0"/>
              <a:t>Clientless):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ar-EG" dirty="0"/>
              <a:t>ده النوع اللي بتدخلي فيه على </a:t>
            </a:r>
            <a:r>
              <a:rPr lang="ar-EG" b="1" dirty="0"/>
              <a:t>رابط (لينك)</a:t>
            </a:r>
            <a:r>
              <a:rPr lang="ar-EG" dirty="0"/>
              <a:t> من المتصفح، تكتبي الـ </a:t>
            </a:r>
            <a:r>
              <a:rPr lang="en-US" dirty="0"/>
              <a:t>username </a:t>
            </a:r>
            <a:r>
              <a:rPr lang="ar-EG" dirty="0"/>
              <a:t>والـ </a:t>
            </a:r>
            <a:r>
              <a:rPr lang="en-US" dirty="0"/>
              <a:t>password </a:t>
            </a:r>
            <a:r>
              <a:rPr lang="ar-EG" dirty="0"/>
              <a:t>بتوعك، </a:t>
            </a:r>
            <a:r>
              <a:rPr lang="ar-EG" dirty="0" err="1"/>
              <a:t>وتبدأي</a:t>
            </a:r>
            <a:r>
              <a:rPr lang="ar-EG" dirty="0"/>
              <a:t> الاتصال الآمن.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ar-EG" dirty="0"/>
              <a:t>بعد كده بتوصلي لحاجات معينة بس، زي مثلاً: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ar-EG" dirty="0"/>
              <a:t>البريد الإلكتروني بتاع الشغل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ar-EG" dirty="0" err="1"/>
              <a:t>فايلات</a:t>
            </a:r>
            <a:r>
              <a:rPr lang="ar-EG" dirty="0"/>
              <a:t> معينة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ar-EG" dirty="0"/>
              <a:t>تطبيقات ويب محددة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ar-EG" dirty="0"/>
              <a:t>كل ده من خلال </a:t>
            </a:r>
            <a:r>
              <a:rPr lang="ar-EG" b="1" dirty="0"/>
              <a:t>متصفح عادي</a:t>
            </a:r>
            <a:r>
              <a:rPr lang="ar-EG" dirty="0"/>
              <a:t>، من غير ما تنزلي برنامج.</a:t>
            </a:r>
          </a:p>
          <a:p>
            <a:pPr algn="r" rtl="1">
              <a:buNone/>
            </a:pPr>
            <a:r>
              <a:rPr lang="ar-EG" b="1" dirty="0"/>
              <a:t>2. 🔵 </a:t>
            </a:r>
            <a:r>
              <a:rPr lang="en-US" b="1" dirty="0"/>
              <a:t>SSL Tunnel VPN: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ar-EG" dirty="0"/>
              <a:t>بقدر اعمل </a:t>
            </a:r>
            <a:r>
              <a:rPr lang="ar-EG" dirty="0" err="1"/>
              <a:t>لل</a:t>
            </a:r>
            <a:r>
              <a:rPr lang="en-US" dirty="0"/>
              <a:t>VPN</a:t>
            </a:r>
            <a:r>
              <a:rPr lang="ar-EG" dirty="0"/>
              <a:t> </a:t>
            </a:r>
            <a:r>
              <a:rPr lang="en-US" dirty="0"/>
              <a:t>Access</a:t>
            </a:r>
            <a:r>
              <a:rPr lang="ar-EG" dirty="0"/>
              <a:t> عن طريق ال</a:t>
            </a:r>
            <a:r>
              <a:rPr lang="en-US" dirty="0" err="1"/>
              <a:t>forticlient</a:t>
            </a:r>
            <a:endParaRPr lang="ar-EG" dirty="0"/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ar-EG" dirty="0"/>
              <a:t>النوع ده </a:t>
            </a:r>
            <a:r>
              <a:rPr lang="ar-EG" dirty="0" err="1"/>
              <a:t>بيوفر</a:t>
            </a:r>
            <a:r>
              <a:rPr lang="ar-EG" dirty="0"/>
              <a:t> </a:t>
            </a:r>
            <a:r>
              <a:rPr lang="ar-EG" b="1" dirty="0"/>
              <a:t>وصول أوسع وأعمق</a:t>
            </a:r>
            <a:r>
              <a:rPr lang="ar-EG" dirty="0"/>
              <a:t> لحاجات مش بس </a:t>
            </a:r>
            <a:r>
              <a:rPr lang="ar-EG" dirty="0" err="1"/>
              <a:t>بتشتغل</a:t>
            </a:r>
            <a:r>
              <a:rPr lang="ar-EG" dirty="0"/>
              <a:t> على المتصفح.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ar-EG" dirty="0" err="1"/>
              <a:t>بيفتح</a:t>
            </a:r>
            <a:r>
              <a:rPr lang="ar-EG" dirty="0"/>
              <a:t> </a:t>
            </a:r>
            <a:r>
              <a:rPr lang="ar-EG" b="1" dirty="0"/>
              <a:t>نفق (</a:t>
            </a:r>
            <a:r>
              <a:rPr lang="en-US" b="1" dirty="0"/>
              <a:t>Tunnel)</a:t>
            </a:r>
            <a:r>
              <a:rPr lang="en-US" dirty="0"/>
              <a:t> </a:t>
            </a:r>
            <a:r>
              <a:rPr lang="ar-EG" dirty="0"/>
              <a:t>مشفر </a:t>
            </a:r>
            <a:r>
              <a:rPr lang="ar-EG" dirty="0" err="1"/>
              <a:t>بيخلي</a:t>
            </a:r>
            <a:r>
              <a:rPr lang="ar-EG" dirty="0"/>
              <a:t> جهازك شبه داخل شبكة الشركة.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ar-EG" dirty="0"/>
              <a:t>تستخدمي فيه برامج داخلية خاصة بالشركة (زي قواعد بيانات، برامج مش </a:t>
            </a:r>
            <a:r>
              <a:rPr lang="ar-EG" dirty="0" err="1"/>
              <a:t>بتشتغل</a:t>
            </a:r>
            <a:r>
              <a:rPr lang="ar-EG" dirty="0"/>
              <a:t> إلا جوه الشركة).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ar-EG" dirty="0" err="1"/>
              <a:t>بيحتاج</a:t>
            </a:r>
            <a:r>
              <a:rPr lang="ar-EG" dirty="0"/>
              <a:t> حاجه اسمها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virtual adapter</a:t>
            </a:r>
            <a:r>
              <a:rPr kumimoji="0" lang="ar-EG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ودا زي الـ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network adapter</a:t>
            </a:r>
            <a:r>
              <a:rPr kumimoji="0" lang="ar-EG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كدا بس بيكون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virtual</a:t>
            </a:r>
            <a:r>
              <a:rPr kumimoji="0" lang="ar-EG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بيوهم</a:t>
            </a:r>
            <a:r>
              <a:rPr kumimoji="0" lang="ar-EG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الجهاز انه متصل مباشرة مع </a:t>
            </a:r>
            <a:r>
              <a:rPr kumimoji="0" lang="ar-EG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الشبكه</a:t>
            </a:r>
            <a:r>
              <a:rPr kumimoji="0" lang="ar-EG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الداخلية</a:t>
            </a:r>
            <a:endParaRPr lang="en-US" dirty="0"/>
          </a:p>
          <a:p>
            <a:pPr algn="r" rtl="1"/>
            <a:endParaRPr lang="ar-EG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07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>
              <a:buNone/>
            </a:pPr>
            <a:r>
              <a:rPr lang="ar-EG" b="1" dirty="0"/>
              <a:t>1. المستخدم </a:t>
            </a:r>
            <a:r>
              <a:rPr lang="ar-EG" b="1" dirty="0" err="1"/>
              <a:t>بيفتح</a:t>
            </a:r>
            <a:r>
              <a:rPr lang="ar-EG" b="1" dirty="0"/>
              <a:t> بوابة الـ </a:t>
            </a:r>
            <a:r>
              <a:rPr lang="en-US" b="1" dirty="0"/>
              <a:t>VPN:</a:t>
            </a:r>
          </a:p>
          <a:p>
            <a:pPr algn="r" rtl="1">
              <a:buNone/>
            </a:pPr>
            <a:r>
              <a:rPr lang="ar-EG" dirty="0"/>
              <a:t>أول حاجة، المستخدم </a:t>
            </a:r>
            <a:r>
              <a:rPr lang="ar-EG" dirty="0" err="1"/>
              <a:t>بيفتح</a:t>
            </a:r>
            <a:r>
              <a:rPr lang="ar-EG" dirty="0"/>
              <a:t> متصفح الإنترنت (زي </a:t>
            </a:r>
            <a:r>
              <a:rPr lang="en-US" b="1" dirty="0"/>
              <a:t>Chrome</a:t>
            </a:r>
            <a:r>
              <a:rPr lang="en-US" dirty="0"/>
              <a:t> </a:t>
            </a:r>
            <a:r>
              <a:rPr lang="ar-EG" dirty="0"/>
              <a:t>أو </a:t>
            </a:r>
            <a:r>
              <a:rPr lang="en-US" b="1" dirty="0"/>
              <a:t>Firefox</a:t>
            </a:r>
            <a:r>
              <a:rPr lang="en-US" dirty="0"/>
              <a:t>) </a:t>
            </a:r>
            <a:r>
              <a:rPr lang="ar-EG" dirty="0" err="1"/>
              <a:t>وبيكتب</a:t>
            </a:r>
            <a:r>
              <a:rPr lang="ar-EG" dirty="0"/>
              <a:t> الرابط الخاص بالـ </a:t>
            </a:r>
            <a:r>
              <a:rPr lang="en-US" b="1" dirty="0"/>
              <a:t>VPN</a:t>
            </a:r>
            <a:r>
              <a:rPr lang="en-US" dirty="0"/>
              <a:t> </a:t>
            </a:r>
            <a:r>
              <a:rPr lang="ar-EG" dirty="0"/>
              <a:t>اللي </a:t>
            </a:r>
            <a:r>
              <a:rPr lang="ar-EG" dirty="0" err="1"/>
              <a:t>بيوفره</a:t>
            </a:r>
            <a:r>
              <a:rPr lang="ar-EG" dirty="0"/>
              <a:t> المكان اللي </a:t>
            </a:r>
            <a:r>
              <a:rPr lang="ar-EG" dirty="0" err="1"/>
              <a:t>بيشتغل</a:t>
            </a:r>
            <a:r>
              <a:rPr lang="ar-EG" dirty="0"/>
              <a:t> فيه، ده </a:t>
            </a:r>
            <a:r>
              <a:rPr lang="ar-EG" dirty="0" err="1"/>
              <a:t>بيبقى</a:t>
            </a:r>
            <a:r>
              <a:rPr lang="ar-EG" dirty="0"/>
              <a:t> زي </a:t>
            </a:r>
            <a:r>
              <a:rPr lang="ar-EG" b="1" dirty="0"/>
              <a:t>الباب الرئيسي</a:t>
            </a:r>
            <a:r>
              <a:rPr lang="ar-EG" dirty="0"/>
              <a:t> </a:t>
            </a:r>
            <a:r>
              <a:rPr lang="ar-EG" dirty="0" err="1"/>
              <a:t>علشان</a:t>
            </a:r>
            <a:r>
              <a:rPr lang="ar-EG" dirty="0"/>
              <a:t> يدخل على الشبكة </a:t>
            </a:r>
            <a:r>
              <a:rPr lang="ar-EG" dirty="0" err="1"/>
              <a:t>بتاعت</a:t>
            </a:r>
            <a:r>
              <a:rPr lang="ar-EG" dirty="0"/>
              <a:t> الشركة.</a:t>
            </a:r>
          </a:p>
          <a:p>
            <a:pPr algn="r" rtl="1">
              <a:buNone/>
            </a:pPr>
            <a:r>
              <a:rPr lang="ar-EG" b="1" dirty="0"/>
              <a:t>2. المستخدم </a:t>
            </a:r>
            <a:r>
              <a:rPr lang="ar-EG" b="1" dirty="0" err="1"/>
              <a:t>بيدخل</a:t>
            </a:r>
            <a:r>
              <a:rPr lang="ar-EG" b="1" dirty="0"/>
              <a:t> بياناته (التوثيق):</a:t>
            </a:r>
          </a:p>
          <a:p>
            <a:pPr algn="r" rtl="1"/>
            <a:r>
              <a:rPr lang="ar-EG" dirty="0"/>
              <a:t>بعد ما يفتح صفحة الـ </a:t>
            </a:r>
            <a:r>
              <a:rPr lang="en-US" dirty="0"/>
              <a:t>VPN، </a:t>
            </a:r>
            <a:r>
              <a:rPr lang="ar-EG" dirty="0" err="1"/>
              <a:t>بيطلب</a:t>
            </a:r>
            <a:r>
              <a:rPr lang="ar-EG" dirty="0"/>
              <a:t> منه يكتب </a:t>
            </a:r>
            <a:r>
              <a:rPr lang="ar-EG" b="1" dirty="0"/>
              <a:t>اسم المستخدم وكلمة المرور</a:t>
            </a:r>
            <a:r>
              <a:rPr lang="ar-EG" dirty="0"/>
              <a:t> </a:t>
            </a:r>
            <a:r>
              <a:rPr lang="ar-EG" dirty="0" err="1"/>
              <a:t>بتاعته</a:t>
            </a:r>
            <a:r>
              <a:rPr lang="ar-EG" dirty="0"/>
              <a:t>، </a:t>
            </a:r>
            <a:r>
              <a:rPr lang="ar-EG" dirty="0" err="1"/>
              <a:t>علشان</a:t>
            </a:r>
            <a:r>
              <a:rPr lang="ar-EG" dirty="0"/>
              <a:t> يثبت إنه عنده حق الدخول.</a:t>
            </a:r>
          </a:p>
          <a:p>
            <a:pPr algn="r" rtl="1"/>
            <a:r>
              <a:rPr lang="ar-EG" b="1" dirty="0"/>
              <a:t>3. إنشاء الاتصال الآمن باستخدام </a:t>
            </a:r>
            <a:r>
              <a:rPr lang="en-US" b="1" dirty="0"/>
              <a:t>SSL/TLS</a:t>
            </a:r>
            <a:r>
              <a:rPr lang="ar-EG" b="1" dirty="0"/>
              <a:t>:</a:t>
            </a:r>
          </a:p>
          <a:p>
            <a:pPr algn="r" rtl="1"/>
            <a:r>
              <a:rPr lang="ar-EG" b="0" dirty="0" err="1"/>
              <a:t>بتحصل</a:t>
            </a:r>
            <a:r>
              <a:rPr lang="ar-EG" b="0" dirty="0"/>
              <a:t> عملية ال</a:t>
            </a:r>
            <a:r>
              <a:rPr lang="en-US" b="0" dirty="0"/>
              <a:t>SSL protocol</a:t>
            </a:r>
            <a:r>
              <a:rPr lang="ar-EG" b="0" dirty="0"/>
              <a:t> واللي </a:t>
            </a:r>
            <a:r>
              <a:rPr lang="ar-EG" b="0" dirty="0" err="1"/>
              <a:t>بتبدأ</a:t>
            </a:r>
            <a:r>
              <a:rPr lang="ar-EG" b="0" dirty="0"/>
              <a:t> بالـ</a:t>
            </a:r>
            <a:r>
              <a:rPr lang="en-US" b="0" dirty="0"/>
              <a:t>   TCP three way handshake</a:t>
            </a:r>
            <a:r>
              <a:rPr lang="ar-EG" b="0" dirty="0"/>
              <a:t>وبعدها السيرفر </a:t>
            </a:r>
            <a:r>
              <a:rPr lang="ar-EG" b="0" dirty="0" err="1"/>
              <a:t>بيبعت</a:t>
            </a:r>
            <a:r>
              <a:rPr lang="ar-EG" b="0" dirty="0"/>
              <a:t> الديجيتال </a:t>
            </a:r>
            <a:r>
              <a:rPr lang="en-US" b="0" dirty="0"/>
              <a:t>certificate</a:t>
            </a:r>
            <a:r>
              <a:rPr lang="ar-EG" b="0" dirty="0"/>
              <a:t> </a:t>
            </a:r>
            <a:r>
              <a:rPr lang="ar-EG" b="0" dirty="0" err="1"/>
              <a:t>للكلاينت</a:t>
            </a:r>
            <a:r>
              <a:rPr lang="ar-EG" b="0" dirty="0"/>
              <a:t> واللي </a:t>
            </a:r>
            <a:r>
              <a:rPr lang="ar-EG" b="0" dirty="0" err="1"/>
              <a:t>بتتضمن</a:t>
            </a:r>
            <a:r>
              <a:rPr lang="ar-EG" b="0" dirty="0"/>
              <a:t> ال</a:t>
            </a:r>
            <a:r>
              <a:rPr lang="en-US" b="0" dirty="0"/>
              <a:t>public key</a:t>
            </a:r>
            <a:r>
              <a:rPr lang="ar-EG" b="0" dirty="0"/>
              <a:t> بتاع السيرفر وبيكون </a:t>
            </a:r>
            <a:r>
              <a:rPr lang="en-US" b="0" dirty="0" err="1"/>
              <a:t>asigned</a:t>
            </a:r>
            <a:r>
              <a:rPr lang="ar-EG" b="0" dirty="0"/>
              <a:t> بالـ</a:t>
            </a:r>
            <a:r>
              <a:rPr lang="en-US" b="0" dirty="0"/>
              <a:t>private key</a:t>
            </a:r>
            <a:r>
              <a:rPr lang="ar-EG" b="0" dirty="0"/>
              <a:t> الخاص بال</a:t>
            </a:r>
            <a:r>
              <a:rPr lang="en-US" b="0" dirty="0"/>
              <a:t>CA</a:t>
            </a:r>
            <a:r>
              <a:rPr lang="ar-EG" b="0" dirty="0"/>
              <a:t> ولما </a:t>
            </a:r>
            <a:r>
              <a:rPr lang="ar-EG" b="0" dirty="0" err="1"/>
              <a:t>الكلاينت</a:t>
            </a:r>
            <a:r>
              <a:rPr lang="ar-EG" b="0" dirty="0"/>
              <a:t> </a:t>
            </a:r>
            <a:r>
              <a:rPr lang="ar-EG" b="0" dirty="0" err="1"/>
              <a:t>بيستلم</a:t>
            </a:r>
            <a:r>
              <a:rPr lang="ar-EG" b="0" dirty="0"/>
              <a:t> الديجيتال </a:t>
            </a:r>
            <a:r>
              <a:rPr lang="en-US" b="0" dirty="0"/>
              <a:t>certificate</a:t>
            </a:r>
            <a:r>
              <a:rPr lang="ar-EG" b="0" dirty="0"/>
              <a:t> دي </a:t>
            </a:r>
            <a:r>
              <a:rPr lang="ar-EG" b="0" dirty="0" err="1"/>
              <a:t>بيتأكد</a:t>
            </a:r>
            <a:r>
              <a:rPr lang="ar-EG" b="0" dirty="0"/>
              <a:t> من صحتها لو مش صحيحه </a:t>
            </a:r>
            <a:r>
              <a:rPr lang="ar-EG" b="0" dirty="0" err="1"/>
              <a:t>بيحصل</a:t>
            </a:r>
            <a:r>
              <a:rPr lang="ar-EG" b="0" dirty="0"/>
              <a:t> </a:t>
            </a:r>
            <a:r>
              <a:rPr lang="en-US" b="0" dirty="0"/>
              <a:t>certificate error</a:t>
            </a:r>
            <a:r>
              <a:rPr lang="ar-EG" b="0" dirty="0"/>
              <a:t> ولو صحيحه </a:t>
            </a:r>
            <a:r>
              <a:rPr lang="ar-EG" b="0" dirty="0" err="1"/>
              <a:t>بيحصل</a:t>
            </a:r>
            <a:r>
              <a:rPr lang="ar-EG" b="0" dirty="0"/>
              <a:t> تبادل </a:t>
            </a:r>
            <a:r>
              <a:rPr lang="ar-EG" b="0" dirty="0" err="1"/>
              <a:t>لل</a:t>
            </a:r>
            <a:r>
              <a:rPr lang="en-US" b="0" dirty="0"/>
              <a:t>secret key</a:t>
            </a:r>
            <a:r>
              <a:rPr lang="ar-EG" b="0" dirty="0"/>
              <a:t> عن طريق مثلا </a:t>
            </a:r>
            <a:r>
              <a:rPr lang="ar-EG" b="0" dirty="0" err="1"/>
              <a:t>ديفي</a:t>
            </a:r>
            <a:r>
              <a:rPr lang="ar-EG" b="0" dirty="0"/>
              <a:t> </a:t>
            </a:r>
            <a:r>
              <a:rPr lang="ar-EG" b="0" dirty="0" err="1"/>
              <a:t>هيلمن</a:t>
            </a:r>
            <a:r>
              <a:rPr lang="ar-EG" b="0" dirty="0"/>
              <a:t> بحيث يتم تشفير ال</a:t>
            </a:r>
            <a:r>
              <a:rPr lang="en-US" b="0" dirty="0"/>
              <a:t>key</a:t>
            </a:r>
            <a:r>
              <a:rPr lang="ar-EG" b="0" dirty="0"/>
              <a:t> </a:t>
            </a:r>
            <a:r>
              <a:rPr lang="ar-EG" b="0" dirty="0" err="1"/>
              <a:t>بإستخدام</a:t>
            </a:r>
            <a:r>
              <a:rPr lang="ar-EG" b="0" dirty="0"/>
              <a:t> ال</a:t>
            </a:r>
            <a:r>
              <a:rPr lang="en-US" b="0" dirty="0"/>
              <a:t>public key</a:t>
            </a:r>
            <a:r>
              <a:rPr lang="ar-EG" b="0" dirty="0"/>
              <a:t> الخاص بالسيرفر وهو يفكه </a:t>
            </a:r>
            <a:r>
              <a:rPr lang="ar-EG" b="0" dirty="0" err="1"/>
              <a:t>بالبرايفت</a:t>
            </a:r>
            <a:r>
              <a:rPr lang="ar-EG" b="0" dirty="0"/>
              <a:t> كي</a:t>
            </a:r>
          </a:p>
          <a:p>
            <a:pPr algn="r" rtl="1">
              <a:buNone/>
            </a:pPr>
            <a:r>
              <a:rPr lang="ar-EG" b="1" dirty="0"/>
              <a:t>4. الوصول للموارد:</a:t>
            </a:r>
          </a:p>
          <a:p>
            <a:pPr algn="r" rtl="1">
              <a:buNone/>
            </a:pPr>
            <a:r>
              <a:rPr lang="ar-EG" dirty="0"/>
              <a:t>يقدر المستخدم يوصل </a:t>
            </a:r>
            <a:r>
              <a:rPr lang="ar-EG" dirty="0" err="1"/>
              <a:t>ل</a:t>
            </a:r>
            <a:r>
              <a:rPr lang="ar-EG" b="1" dirty="0" err="1"/>
              <a:t>الموارد</a:t>
            </a:r>
            <a:r>
              <a:rPr lang="ar-EG" b="1" dirty="0"/>
              <a:t> الداخلية</a:t>
            </a:r>
            <a:r>
              <a:rPr lang="ar-EG" dirty="0"/>
              <a:t> في الشركة، زي: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ar-EG" b="1" dirty="0"/>
              <a:t>المواقع الداخلية</a:t>
            </a:r>
            <a:r>
              <a:rPr lang="ar-EG" dirty="0"/>
              <a:t> (اللي هي مواقع خاصة بالشركة).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ar-EG" b="1" dirty="0"/>
              <a:t>التطبيقات</a:t>
            </a:r>
            <a:r>
              <a:rPr lang="ar-EG" dirty="0"/>
              <a:t> (زي البريد الإلكتروني أو الخوادم </a:t>
            </a:r>
            <a:r>
              <a:rPr lang="ar-EG" dirty="0" err="1"/>
              <a:t>بتاعة</a:t>
            </a:r>
            <a:r>
              <a:rPr lang="ar-EG" dirty="0"/>
              <a:t> الملفات).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ar-EG" b="1" dirty="0"/>
              <a:t>خدمات الشبكة</a:t>
            </a:r>
            <a:r>
              <a:rPr lang="ar-EG" dirty="0"/>
              <a:t> (زي الطابعات أو قواعد البيانات).</a:t>
            </a:r>
          </a:p>
          <a:p>
            <a:pPr algn="r" rtl="1">
              <a:buNone/>
            </a:pPr>
            <a:r>
              <a:rPr lang="ar-EG" dirty="0"/>
              <a:t>الموارد اللي يقدر يوصلها المستخدم </a:t>
            </a:r>
            <a:r>
              <a:rPr lang="ar-EG" dirty="0" err="1"/>
              <a:t>هتتحدد</a:t>
            </a:r>
            <a:r>
              <a:rPr lang="ar-EG" dirty="0"/>
              <a:t> حسب الإعدادات اللي الشركة حطتها وحسب الصلاحيات اللي عنده.</a:t>
            </a:r>
          </a:p>
          <a:p>
            <a:pPr algn="r" rtl="1">
              <a:buNone/>
            </a:pPr>
            <a:r>
              <a:rPr lang="ar-EG" b="1" dirty="0"/>
              <a:t>5. كل البيانات مشفرة:</a:t>
            </a:r>
          </a:p>
          <a:p>
            <a:pPr algn="r" rtl="1"/>
            <a:r>
              <a:rPr lang="ar-EG" dirty="0"/>
              <a:t>كل البيانات اللي </a:t>
            </a:r>
            <a:r>
              <a:rPr lang="ar-EG" dirty="0" err="1"/>
              <a:t>بتتنقل</a:t>
            </a:r>
            <a:r>
              <a:rPr lang="ar-EG" dirty="0"/>
              <a:t> بين متصفح المستخدم والشبكة </a:t>
            </a:r>
            <a:r>
              <a:rPr lang="ar-EG" dirty="0" err="1"/>
              <a:t>بتاعت</a:t>
            </a:r>
            <a:r>
              <a:rPr lang="ar-EG" dirty="0"/>
              <a:t> الشركة </a:t>
            </a:r>
            <a:r>
              <a:rPr lang="ar-EG" dirty="0" err="1"/>
              <a:t>بتبقى</a:t>
            </a:r>
            <a:r>
              <a:rPr lang="ar-EG" dirty="0"/>
              <a:t> </a:t>
            </a:r>
            <a:r>
              <a:rPr lang="ar-EG" b="1" dirty="0"/>
              <a:t>مشفرّة</a:t>
            </a:r>
            <a:r>
              <a:rPr lang="ar-EG" dirty="0"/>
              <a:t> باستخدام </a:t>
            </a:r>
            <a:r>
              <a:rPr lang="ar-EG" b="1" dirty="0"/>
              <a:t>ال</a:t>
            </a:r>
            <a:r>
              <a:rPr lang="ar-SA" b="1" dirty="0"/>
              <a:t>ـ</a:t>
            </a:r>
            <a:r>
              <a:rPr lang="en-US" b="1" dirty="0"/>
              <a:t>shared secret key</a:t>
            </a:r>
            <a:r>
              <a:rPr lang="ar-EG" b="1" dirty="0"/>
              <a:t> </a:t>
            </a:r>
            <a:r>
              <a:rPr lang="ar-EG" dirty="0"/>
              <a:t>.</a:t>
            </a:r>
          </a:p>
          <a:p>
            <a:pPr algn="r" rtl="1"/>
            <a:endParaRPr lang="ar-EG" b="0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51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>
              <a:buNone/>
            </a:pPr>
            <a:r>
              <a:rPr lang="ar-EG" b="1" dirty="0"/>
              <a:t>ليه </a:t>
            </a:r>
            <a:r>
              <a:rPr lang="en-US" b="1" dirty="0"/>
              <a:t>SSL VPN </a:t>
            </a:r>
            <a:r>
              <a:rPr lang="ar-EG" b="1" dirty="0"/>
              <a:t>مفيد؟</a:t>
            </a:r>
            <a:endParaRPr lang="ar-EG" dirty="0"/>
          </a:p>
          <a:p>
            <a:pPr algn="r" rtl="1">
              <a:buFont typeface="+mj-lt"/>
              <a:buAutoNum type="arabicPeriod"/>
            </a:pPr>
            <a:r>
              <a:rPr lang="ar-EG" b="1" dirty="0"/>
              <a:t>مفيش برامج خاصة مطلوبة:</a:t>
            </a:r>
            <a:br>
              <a:rPr lang="ar-EG" dirty="0"/>
            </a:br>
            <a:r>
              <a:rPr lang="ar-EG" dirty="0"/>
              <a:t>بما إنه </a:t>
            </a:r>
            <a:r>
              <a:rPr lang="ar-EG" dirty="0" err="1"/>
              <a:t>بيشتغل</a:t>
            </a:r>
            <a:r>
              <a:rPr lang="ar-EG" dirty="0"/>
              <a:t> من خلال المتصفح مباشرة، المستخدمين مش محتاجين ينزلوا أي برامج أو أدوات إضافية زي ما في أنواع تانية من الـ </a:t>
            </a:r>
            <a:r>
              <a:rPr lang="en-US" dirty="0"/>
              <a:t>VPN.</a:t>
            </a:r>
          </a:p>
          <a:p>
            <a:pPr algn="r" rtl="1">
              <a:buFont typeface="+mj-lt"/>
              <a:buAutoNum type="arabicPeriod"/>
            </a:pPr>
            <a:r>
              <a:rPr lang="ar-EG" b="1" dirty="0"/>
              <a:t>آمن ومرن:</a:t>
            </a:r>
            <a:br>
              <a:rPr lang="ar-EG" dirty="0"/>
            </a:br>
            <a:r>
              <a:rPr lang="ar-EG" dirty="0" err="1"/>
              <a:t>بيضمن</a:t>
            </a:r>
            <a:r>
              <a:rPr lang="ar-EG" dirty="0"/>
              <a:t> إن البيانات تفضل آمنة ومشفره حتى لو كنت </a:t>
            </a:r>
            <a:r>
              <a:rPr lang="ar-EG" dirty="0" err="1"/>
              <a:t>بتستخدم</a:t>
            </a:r>
            <a:r>
              <a:rPr lang="ar-EG" dirty="0"/>
              <a:t> واي </a:t>
            </a:r>
            <a:r>
              <a:rPr lang="ar-EG" dirty="0" err="1"/>
              <a:t>فاي</a:t>
            </a:r>
            <a:r>
              <a:rPr lang="ar-EG" dirty="0"/>
              <a:t> عام أو شغال من أماكن بعيدة.</a:t>
            </a:r>
          </a:p>
          <a:p>
            <a:pPr algn="r" rtl="1">
              <a:buFont typeface="+mj-lt"/>
              <a:buAutoNum type="arabicPeriod"/>
            </a:pPr>
            <a:r>
              <a:rPr lang="ar-EG" b="1" dirty="0"/>
              <a:t>ممكن الوصول من أجهزة مختلفة:</a:t>
            </a:r>
            <a:br>
              <a:rPr lang="ar-EG" dirty="0"/>
            </a:br>
            <a:r>
              <a:rPr lang="ar-EG" dirty="0"/>
              <a:t>تقدر توصل </a:t>
            </a:r>
            <a:r>
              <a:rPr lang="ar-EG" dirty="0" err="1"/>
              <a:t>لل</a:t>
            </a:r>
            <a:r>
              <a:rPr lang="ar-EG" dirty="0"/>
              <a:t>ـ </a:t>
            </a:r>
            <a:r>
              <a:rPr lang="en-US" dirty="0"/>
              <a:t>VPN </a:t>
            </a:r>
            <a:r>
              <a:rPr lang="ar-EG" dirty="0"/>
              <a:t>من أي جهاز زي اللاب توب، الموبايل، أو التابلت طالما عندك متصفح ويب.</a:t>
            </a:r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56B153-63FC-57AE-3778-BAF27C3CE9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5D91C4-A952-3B63-C2B3-830F0B990B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082745-4317-E285-084A-198D1DAAE5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>
              <a:buNone/>
            </a:pPr>
            <a:r>
              <a:rPr lang="ar-EG" b="1" dirty="0"/>
              <a:t>ليه </a:t>
            </a:r>
            <a:r>
              <a:rPr lang="en-US" b="1" dirty="0"/>
              <a:t>SSL VPN </a:t>
            </a:r>
            <a:r>
              <a:rPr lang="ar-EG" b="1" dirty="0"/>
              <a:t>مفيد؟</a:t>
            </a:r>
            <a:endParaRPr lang="ar-EG" dirty="0"/>
          </a:p>
          <a:p>
            <a:pPr algn="r" rtl="1">
              <a:buFont typeface="+mj-lt"/>
              <a:buAutoNum type="arabicPeriod"/>
            </a:pPr>
            <a:r>
              <a:rPr lang="ar-EG" b="1" dirty="0"/>
              <a:t>مفيش برامج خاصة مطلوبة:</a:t>
            </a:r>
            <a:br>
              <a:rPr lang="ar-EG" dirty="0"/>
            </a:br>
            <a:r>
              <a:rPr lang="ar-EG" dirty="0"/>
              <a:t>بما إنه </a:t>
            </a:r>
            <a:r>
              <a:rPr lang="ar-EG" dirty="0" err="1"/>
              <a:t>بيشتغل</a:t>
            </a:r>
            <a:r>
              <a:rPr lang="ar-EG" dirty="0"/>
              <a:t> من خلال المتصفح مباشرة، المستخدمين مش محتاجين ينزلوا أي برامج أو أدوات إضافية زي ما في أنواع تانية من الـ </a:t>
            </a:r>
            <a:r>
              <a:rPr lang="en-US" dirty="0"/>
              <a:t>VPN.</a:t>
            </a:r>
          </a:p>
          <a:p>
            <a:pPr algn="r" rtl="1">
              <a:buFont typeface="+mj-lt"/>
              <a:buAutoNum type="arabicPeriod"/>
            </a:pPr>
            <a:r>
              <a:rPr lang="ar-EG" b="1" dirty="0"/>
              <a:t>آمن ومرن:</a:t>
            </a:r>
            <a:br>
              <a:rPr lang="ar-EG" dirty="0"/>
            </a:br>
            <a:r>
              <a:rPr lang="ar-EG" dirty="0" err="1"/>
              <a:t>بيضمن</a:t>
            </a:r>
            <a:r>
              <a:rPr lang="ar-EG" dirty="0"/>
              <a:t> إن البيانات تفضل آمنة ومشفره حتى لو كنت </a:t>
            </a:r>
            <a:r>
              <a:rPr lang="ar-EG" dirty="0" err="1"/>
              <a:t>بتستخدم</a:t>
            </a:r>
            <a:r>
              <a:rPr lang="ar-EG" dirty="0"/>
              <a:t> واي </a:t>
            </a:r>
            <a:r>
              <a:rPr lang="ar-EG" dirty="0" err="1"/>
              <a:t>فاي</a:t>
            </a:r>
            <a:r>
              <a:rPr lang="ar-EG" dirty="0"/>
              <a:t> عام أو شغال من أماكن بعيدة.</a:t>
            </a:r>
          </a:p>
          <a:p>
            <a:pPr algn="r" rtl="1">
              <a:buFont typeface="+mj-lt"/>
              <a:buAutoNum type="arabicPeriod"/>
            </a:pPr>
            <a:r>
              <a:rPr lang="ar-EG" b="1" dirty="0"/>
              <a:t>ممكن الوصول من أجهزة مختلفة:</a:t>
            </a:r>
            <a:br>
              <a:rPr lang="ar-EG" dirty="0"/>
            </a:br>
            <a:r>
              <a:rPr lang="ar-EG" dirty="0"/>
              <a:t>تقدر توصل </a:t>
            </a:r>
            <a:r>
              <a:rPr lang="ar-EG" dirty="0" err="1"/>
              <a:t>لل</a:t>
            </a:r>
            <a:r>
              <a:rPr lang="ar-EG" dirty="0"/>
              <a:t>ـ </a:t>
            </a:r>
            <a:r>
              <a:rPr lang="en-US" dirty="0"/>
              <a:t>VPN </a:t>
            </a:r>
            <a:r>
              <a:rPr lang="ar-EG" dirty="0"/>
              <a:t>من أي جهاز زي اللاب توب، الموبايل، أو التابلت طالما عندك متصفح ويب.</a:t>
            </a:r>
          </a:p>
          <a:p>
            <a:pPr algn="r" rt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28C2A8-7CB1-DE2F-DA0B-4F05DBDBB1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40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5C5456-261E-6E6E-77E7-5F3BEDB980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>
            <a:extLst>
              <a:ext uri="{FF2B5EF4-FFF2-40B4-BE49-F238E27FC236}">
                <a16:creationId xmlns:a16="http://schemas.microsoft.com/office/drawing/2014/main" id="{3DB74836-CB39-AA94-A2B3-0C432B5D1C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>
            <a:extLst>
              <a:ext uri="{FF2B5EF4-FFF2-40B4-BE49-F238E27FC236}">
                <a16:creationId xmlns:a16="http://schemas.microsoft.com/office/drawing/2014/main" id="{CA80CC44-756A-68AE-0464-2414F79034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>
              <a:buNone/>
            </a:pPr>
            <a:r>
              <a:rPr lang="ar-EG" b="1" dirty="0"/>
              <a:t>1. 🟣 </a:t>
            </a:r>
            <a:r>
              <a:rPr lang="en-US" b="1" dirty="0"/>
              <a:t>SSL Portal VPN (</a:t>
            </a:r>
            <a:r>
              <a:rPr lang="ar-EG" b="1" dirty="0"/>
              <a:t> اللي بنسميه </a:t>
            </a:r>
            <a:r>
              <a:rPr lang="en-US" b="1" dirty="0"/>
              <a:t>Web Mode </a:t>
            </a:r>
            <a:r>
              <a:rPr lang="ar-EG" b="1" dirty="0"/>
              <a:t>أو </a:t>
            </a:r>
            <a:r>
              <a:rPr lang="en-US" b="1" dirty="0"/>
              <a:t>Clientless):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ar-EG" dirty="0"/>
              <a:t>ده النوع اللي بتدخلي فيه على </a:t>
            </a:r>
            <a:r>
              <a:rPr lang="ar-EG" b="1" dirty="0"/>
              <a:t>رابط (لينك)</a:t>
            </a:r>
            <a:r>
              <a:rPr lang="ar-EG" dirty="0"/>
              <a:t> من المتصفح، تكتبي الـ </a:t>
            </a:r>
            <a:r>
              <a:rPr lang="en-US" dirty="0"/>
              <a:t>username </a:t>
            </a:r>
            <a:r>
              <a:rPr lang="ar-EG" dirty="0"/>
              <a:t>والـ </a:t>
            </a:r>
            <a:r>
              <a:rPr lang="en-US" dirty="0"/>
              <a:t>password </a:t>
            </a:r>
            <a:r>
              <a:rPr lang="ar-EG" dirty="0"/>
              <a:t>بتوعك، </a:t>
            </a:r>
            <a:r>
              <a:rPr lang="ar-EG" dirty="0" err="1"/>
              <a:t>وتبدأي</a:t>
            </a:r>
            <a:r>
              <a:rPr lang="ar-EG" dirty="0"/>
              <a:t> الاتصال الآمن.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ar-EG" dirty="0"/>
              <a:t>بعد كده بتوصلي لحاجات معينة بس، زي مثلاً: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ar-EG" dirty="0"/>
              <a:t>البريد الإلكتروني بتاع الشغل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ar-EG" dirty="0" err="1"/>
              <a:t>فايلات</a:t>
            </a:r>
            <a:r>
              <a:rPr lang="ar-EG" dirty="0"/>
              <a:t> معينة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ar-EG" dirty="0"/>
              <a:t>تطبيقات ويب محددة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ar-EG" dirty="0"/>
              <a:t>كل ده من خلال </a:t>
            </a:r>
            <a:r>
              <a:rPr lang="ar-EG" b="1" dirty="0"/>
              <a:t>متصفح عادي</a:t>
            </a:r>
            <a:r>
              <a:rPr lang="ar-EG" dirty="0"/>
              <a:t>، من غير ما تنزلي برنامج.</a:t>
            </a:r>
          </a:p>
          <a:p>
            <a:pPr algn="r" rtl="1">
              <a:buNone/>
            </a:pPr>
            <a:r>
              <a:rPr lang="ar-EG" b="1" dirty="0"/>
              <a:t>2. 🔵 </a:t>
            </a:r>
            <a:r>
              <a:rPr lang="en-US" b="1" dirty="0"/>
              <a:t>SSL Tunnel VPN: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ar-EG" dirty="0"/>
              <a:t>بقدر اعمل </a:t>
            </a:r>
            <a:r>
              <a:rPr lang="ar-EG" dirty="0" err="1"/>
              <a:t>لل</a:t>
            </a:r>
            <a:r>
              <a:rPr lang="en-US" dirty="0"/>
              <a:t>VPN</a:t>
            </a:r>
            <a:r>
              <a:rPr lang="ar-EG" dirty="0"/>
              <a:t> </a:t>
            </a:r>
            <a:r>
              <a:rPr lang="en-US" dirty="0"/>
              <a:t>Access</a:t>
            </a:r>
            <a:r>
              <a:rPr lang="ar-EG" dirty="0"/>
              <a:t> عن طريق ال</a:t>
            </a:r>
            <a:r>
              <a:rPr lang="en-US" dirty="0" err="1"/>
              <a:t>forticlient</a:t>
            </a:r>
            <a:endParaRPr lang="ar-EG" dirty="0"/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ar-EG" dirty="0"/>
              <a:t>النوع ده </a:t>
            </a:r>
            <a:r>
              <a:rPr lang="ar-EG" dirty="0" err="1"/>
              <a:t>بيوفر</a:t>
            </a:r>
            <a:r>
              <a:rPr lang="ar-EG" dirty="0"/>
              <a:t> </a:t>
            </a:r>
            <a:r>
              <a:rPr lang="ar-EG" b="1" dirty="0"/>
              <a:t>وصول أوسع وأعمق</a:t>
            </a:r>
            <a:r>
              <a:rPr lang="ar-EG" dirty="0"/>
              <a:t> لحاجات مش بس </a:t>
            </a:r>
            <a:r>
              <a:rPr lang="ar-EG" dirty="0" err="1"/>
              <a:t>بتشتغل</a:t>
            </a:r>
            <a:r>
              <a:rPr lang="ar-EG" dirty="0"/>
              <a:t> على المتصفح.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ar-EG" dirty="0" err="1"/>
              <a:t>بيفتح</a:t>
            </a:r>
            <a:r>
              <a:rPr lang="ar-EG" dirty="0"/>
              <a:t> </a:t>
            </a:r>
            <a:r>
              <a:rPr lang="ar-EG" b="1" dirty="0"/>
              <a:t>نفق (</a:t>
            </a:r>
            <a:r>
              <a:rPr lang="en-US" b="1" dirty="0"/>
              <a:t>Tunnel)</a:t>
            </a:r>
            <a:r>
              <a:rPr lang="en-US" dirty="0"/>
              <a:t> </a:t>
            </a:r>
            <a:r>
              <a:rPr lang="ar-EG" dirty="0"/>
              <a:t>مشفر </a:t>
            </a:r>
            <a:r>
              <a:rPr lang="ar-EG" dirty="0" err="1"/>
              <a:t>بيخلي</a:t>
            </a:r>
            <a:r>
              <a:rPr lang="ar-EG" dirty="0"/>
              <a:t> جهازك شبه داخل شبكة الشركة.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ar-EG" dirty="0"/>
              <a:t>تستخدمي فيه برامج داخلية خاصة بالشركة (زي قواعد بيانات، برامج مش </a:t>
            </a:r>
            <a:r>
              <a:rPr lang="ar-EG" dirty="0" err="1"/>
              <a:t>بتشتغل</a:t>
            </a:r>
            <a:r>
              <a:rPr lang="ar-EG" dirty="0"/>
              <a:t> إلا جوه الشركة).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ar-EG" dirty="0" err="1"/>
              <a:t>بيحتاج</a:t>
            </a:r>
            <a:r>
              <a:rPr lang="ar-EG" dirty="0"/>
              <a:t> حاجه اسمها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virtual adapter</a:t>
            </a:r>
            <a:r>
              <a:rPr kumimoji="0" lang="ar-EG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ودا زي الـ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network adapter</a:t>
            </a:r>
            <a:r>
              <a:rPr kumimoji="0" lang="ar-EG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كدا بس بيكون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virtual</a:t>
            </a:r>
            <a:r>
              <a:rPr kumimoji="0" lang="ar-EG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بيوهم</a:t>
            </a:r>
            <a:r>
              <a:rPr kumimoji="0" lang="ar-EG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الجهاز انه متصل مباشرة مع </a:t>
            </a:r>
            <a:r>
              <a:rPr kumimoji="0" lang="ar-EG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الشبكه</a:t>
            </a:r>
            <a:r>
              <a:rPr kumimoji="0" lang="ar-EG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الداخلية</a:t>
            </a:r>
            <a:endParaRPr lang="en-US" dirty="0"/>
          </a:p>
          <a:p>
            <a:pPr algn="r" rtl="1"/>
            <a:endParaRPr lang="ar-EG" dirty="0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874930CB-DC6B-45E4-FB01-4D288B6E75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105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B1D8BD-61B6-9156-1C03-3903DDB884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389E85-E1DF-5EE8-72E1-698E9B716D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35A37F-6CE2-6975-9AEC-C5FF06B2AB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>
              <a:buNone/>
            </a:pPr>
            <a:r>
              <a:rPr lang="ar-EG" b="1" dirty="0"/>
              <a:t>ليه </a:t>
            </a:r>
            <a:r>
              <a:rPr lang="en-US" b="1" dirty="0"/>
              <a:t>SSL VPN </a:t>
            </a:r>
            <a:r>
              <a:rPr lang="ar-EG" b="1" dirty="0"/>
              <a:t>مفيد؟</a:t>
            </a:r>
            <a:endParaRPr lang="ar-EG" dirty="0"/>
          </a:p>
          <a:p>
            <a:pPr algn="r" rtl="1">
              <a:buFont typeface="+mj-lt"/>
              <a:buAutoNum type="arabicPeriod"/>
            </a:pPr>
            <a:r>
              <a:rPr lang="ar-EG" b="1" dirty="0"/>
              <a:t>مفيش برامج خاصة مطلوبة:</a:t>
            </a:r>
            <a:br>
              <a:rPr lang="ar-EG" dirty="0"/>
            </a:br>
            <a:r>
              <a:rPr lang="ar-EG" dirty="0"/>
              <a:t>بما إنه </a:t>
            </a:r>
            <a:r>
              <a:rPr lang="ar-EG" dirty="0" err="1"/>
              <a:t>بيشتغل</a:t>
            </a:r>
            <a:r>
              <a:rPr lang="ar-EG" dirty="0"/>
              <a:t> من خلال المتصفح مباشرة، المستخدمين مش محتاجين ينزلوا أي برامج أو أدوات إضافية زي ما في أنواع تانية من الـ </a:t>
            </a:r>
            <a:r>
              <a:rPr lang="en-US" dirty="0"/>
              <a:t>VPN.</a:t>
            </a:r>
          </a:p>
          <a:p>
            <a:pPr algn="r" rtl="1">
              <a:buFont typeface="+mj-lt"/>
              <a:buAutoNum type="arabicPeriod"/>
            </a:pPr>
            <a:r>
              <a:rPr lang="ar-EG" b="1" dirty="0"/>
              <a:t>آمن ومرن:</a:t>
            </a:r>
            <a:br>
              <a:rPr lang="ar-EG" dirty="0"/>
            </a:br>
            <a:r>
              <a:rPr lang="ar-EG" dirty="0" err="1"/>
              <a:t>بيضمن</a:t>
            </a:r>
            <a:r>
              <a:rPr lang="ar-EG" dirty="0"/>
              <a:t> إن البيانات تفضل آمنة ومشفره حتى لو كنت </a:t>
            </a:r>
            <a:r>
              <a:rPr lang="ar-EG" dirty="0" err="1"/>
              <a:t>بتستخدم</a:t>
            </a:r>
            <a:r>
              <a:rPr lang="ar-EG" dirty="0"/>
              <a:t> واي </a:t>
            </a:r>
            <a:r>
              <a:rPr lang="ar-EG" dirty="0" err="1"/>
              <a:t>فاي</a:t>
            </a:r>
            <a:r>
              <a:rPr lang="ar-EG" dirty="0"/>
              <a:t> عام أو شغال من أماكن بعيدة.</a:t>
            </a:r>
          </a:p>
          <a:p>
            <a:pPr algn="r" rtl="1">
              <a:buFont typeface="+mj-lt"/>
              <a:buAutoNum type="arabicPeriod"/>
            </a:pPr>
            <a:r>
              <a:rPr lang="ar-EG" b="1" dirty="0"/>
              <a:t>ممكن الوصول من أجهزة مختلفة:</a:t>
            </a:r>
            <a:br>
              <a:rPr lang="ar-EG" dirty="0"/>
            </a:br>
            <a:r>
              <a:rPr lang="ar-EG" dirty="0"/>
              <a:t>تقدر توصل </a:t>
            </a:r>
            <a:r>
              <a:rPr lang="ar-EG" dirty="0" err="1"/>
              <a:t>لل</a:t>
            </a:r>
            <a:r>
              <a:rPr lang="ar-EG" dirty="0"/>
              <a:t>ـ </a:t>
            </a:r>
            <a:r>
              <a:rPr lang="en-US" dirty="0"/>
              <a:t>VPN </a:t>
            </a:r>
            <a:r>
              <a:rPr lang="ar-EG" dirty="0"/>
              <a:t>من أي جهاز زي اللاب توب، الموبايل، أو التابلت طالما عندك متصفح ويب.</a:t>
            </a:r>
          </a:p>
          <a:p>
            <a:pPr algn="r" rt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405D8D-AA4B-2440-13F1-EA865847F5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027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E732B8-3216-0CF2-7C31-DED5A1BA40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87E293-AD82-3FC9-EFA0-A10481A7A7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0E8171-AFBA-85CD-41AD-1AE569EC65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>
              <a:buNone/>
            </a:pPr>
            <a:r>
              <a:rPr lang="ar-EG" b="1" dirty="0"/>
              <a:t>ليه </a:t>
            </a:r>
            <a:r>
              <a:rPr lang="en-US" b="1" dirty="0"/>
              <a:t>SSL VPN </a:t>
            </a:r>
            <a:r>
              <a:rPr lang="ar-EG" b="1" dirty="0"/>
              <a:t>مفيد؟</a:t>
            </a:r>
            <a:endParaRPr lang="ar-EG" dirty="0"/>
          </a:p>
          <a:p>
            <a:pPr algn="r" rtl="1">
              <a:buFont typeface="+mj-lt"/>
              <a:buAutoNum type="arabicPeriod"/>
            </a:pPr>
            <a:r>
              <a:rPr lang="ar-EG" b="1" dirty="0"/>
              <a:t>مفيش برامج خاصة مطلوبة:</a:t>
            </a:r>
            <a:br>
              <a:rPr lang="ar-EG" dirty="0"/>
            </a:br>
            <a:r>
              <a:rPr lang="ar-EG" dirty="0"/>
              <a:t>بما إنه </a:t>
            </a:r>
            <a:r>
              <a:rPr lang="ar-EG" dirty="0" err="1"/>
              <a:t>بيشتغل</a:t>
            </a:r>
            <a:r>
              <a:rPr lang="ar-EG" dirty="0"/>
              <a:t> من خلال المتصفح مباشرة، المستخدمين مش محتاجين ينزلوا أي برامج أو أدوات إضافية زي ما في أنواع تانية من الـ </a:t>
            </a:r>
            <a:r>
              <a:rPr lang="en-US" dirty="0"/>
              <a:t>VPN.</a:t>
            </a:r>
          </a:p>
          <a:p>
            <a:pPr algn="r" rtl="1">
              <a:buFont typeface="+mj-lt"/>
              <a:buAutoNum type="arabicPeriod"/>
            </a:pPr>
            <a:r>
              <a:rPr lang="ar-EG" b="1" dirty="0"/>
              <a:t>آمن ومرن:</a:t>
            </a:r>
            <a:br>
              <a:rPr lang="ar-EG" dirty="0"/>
            </a:br>
            <a:r>
              <a:rPr lang="ar-EG" dirty="0" err="1"/>
              <a:t>بيضمن</a:t>
            </a:r>
            <a:r>
              <a:rPr lang="ar-EG" dirty="0"/>
              <a:t> إن البيانات تفضل آمنة ومشفره حتى لو كنت </a:t>
            </a:r>
            <a:r>
              <a:rPr lang="ar-EG" dirty="0" err="1"/>
              <a:t>بتستخدم</a:t>
            </a:r>
            <a:r>
              <a:rPr lang="ar-EG" dirty="0"/>
              <a:t> واي </a:t>
            </a:r>
            <a:r>
              <a:rPr lang="ar-EG" dirty="0" err="1"/>
              <a:t>فاي</a:t>
            </a:r>
            <a:r>
              <a:rPr lang="ar-EG" dirty="0"/>
              <a:t> عام أو شغال من أماكن بعيدة.</a:t>
            </a:r>
          </a:p>
          <a:p>
            <a:pPr algn="r" rtl="1">
              <a:buFont typeface="+mj-lt"/>
              <a:buAutoNum type="arabicPeriod"/>
            </a:pPr>
            <a:r>
              <a:rPr lang="ar-EG" b="1" dirty="0"/>
              <a:t>ممكن الوصول من أجهزة مختلفة:</a:t>
            </a:r>
            <a:br>
              <a:rPr lang="ar-EG" dirty="0"/>
            </a:br>
            <a:r>
              <a:rPr lang="ar-EG" dirty="0"/>
              <a:t>تقدر توصل </a:t>
            </a:r>
            <a:r>
              <a:rPr lang="ar-EG" dirty="0" err="1"/>
              <a:t>لل</a:t>
            </a:r>
            <a:r>
              <a:rPr lang="ar-EG" dirty="0"/>
              <a:t>ـ </a:t>
            </a:r>
            <a:r>
              <a:rPr lang="en-US" dirty="0"/>
              <a:t>VPN </a:t>
            </a:r>
            <a:r>
              <a:rPr lang="ar-EG" dirty="0"/>
              <a:t>من أي جهاز زي اللاب توب، الموبايل، أو التابلت طالما عندك متصفح ويب.</a:t>
            </a:r>
          </a:p>
          <a:p>
            <a:pPr algn="r" rt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8C5B12-065F-6773-1C2C-74DAB0FACC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949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A58808-3065-C6C8-10A8-9815723724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BC9237-0974-7C91-1148-0F07CC1A3E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C83A1E-E281-EBC9-C6F4-018C6D7060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>
              <a:buNone/>
            </a:pPr>
            <a:r>
              <a:rPr lang="ar-EG" b="1" dirty="0"/>
              <a:t>ليه </a:t>
            </a:r>
            <a:r>
              <a:rPr lang="en-US" b="1" dirty="0"/>
              <a:t>SSL VPN </a:t>
            </a:r>
            <a:r>
              <a:rPr lang="ar-EG" b="1" dirty="0"/>
              <a:t>مفيد؟</a:t>
            </a:r>
            <a:endParaRPr lang="ar-EG" dirty="0"/>
          </a:p>
          <a:p>
            <a:pPr algn="r" rtl="1">
              <a:buFont typeface="+mj-lt"/>
              <a:buAutoNum type="arabicPeriod"/>
            </a:pPr>
            <a:r>
              <a:rPr lang="ar-EG" b="1" dirty="0"/>
              <a:t>مفيش برامج خاصة مطلوبة:</a:t>
            </a:r>
            <a:br>
              <a:rPr lang="ar-EG" dirty="0"/>
            </a:br>
            <a:r>
              <a:rPr lang="ar-EG" dirty="0"/>
              <a:t>بما إنه </a:t>
            </a:r>
            <a:r>
              <a:rPr lang="ar-EG" dirty="0" err="1"/>
              <a:t>بيشتغل</a:t>
            </a:r>
            <a:r>
              <a:rPr lang="ar-EG" dirty="0"/>
              <a:t> من خلال المتصفح مباشرة، المستخدمين مش محتاجين ينزلوا أي برامج أو أدوات إضافية زي ما في أنواع تانية من الـ </a:t>
            </a:r>
            <a:r>
              <a:rPr lang="en-US" dirty="0"/>
              <a:t>VPN.</a:t>
            </a:r>
          </a:p>
          <a:p>
            <a:pPr algn="r" rtl="1">
              <a:buFont typeface="+mj-lt"/>
              <a:buAutoNum type="arabicPeriod"/>
            </a:pPr>
            <a:r>
              <a:rPr lang="ar-EG" b="1" dirty="0"/>
              <a:t>آمن ومرن:</a:t>
            </a:r>
            <a:br>
              <a:rPr lang="ar-EG" dirty="0"/>
            </a:br>
            <a:r>
              <a:rPr lang="ar-EG" dirty="0" err="1"/>
              <a:t>بيضمن</a:t>
            </a:r>
            <a:r>
              <a:rPr lang="ar-EG" dirty="0"/>
              <a:t> إن البيانات تفضل آمنة ومشفره حتى لو كنت </a:t>
            </a:r>
            <a:r>
              <a:rPr lang="ar-EG" dirty="0" err="1"/>
              <a:t>بتستخدم</a:t>
            </a:r>
            <a:r>
              <a:rPr lang="ar-EG" dirty="0"/>
              <a:t> واي </a:t>
            </a:r>
            <a:r>
              <a:rPr lang="ar-EG" dirty="0" err="1"/>
              <a:t>فاي</a:t>
            </a:r>
            <a:r>
              <a:rPr lang="ar-EG" dirty="0"/>
              <a:t> عام أو شغال من أماكن بعيدة.</a:t>
            </a:r>
          </a:p>
          <a:p>
            <a:pPr algn="r" rtl="1">
              <a:buFont typeface="+mj-lt"/>
              <a:buAutoNum type="arabicPeriod"/>
            </a:pPr>
            <a:r>
              <a:rPr lang="ar-EG" b="1" dirty="0"/>
              <a:t>ممكن الوصول من أجهزة مختلفة:</a:t>
            </a:r>
            <a:br>
              <a:rPr lang="ar-EG" dirty="0"/>
            </a:br>
            <a:r>
              <a:rPr lang="ar-EG" dirty="0"/>
              <a:t>تقدر توصل </a:t>
            </a:r>
            <a:r>
              <a:rPr lang="ar-EG" dirty="0" err="1"/>
              <a:t>لل</a:t>
            </a:r>
            <a:r>
              <a:rPr lang="ar-EG" dirty="0"/>
              <a:t>ـ </a:t>
            </a:r>
            <a:r>
              <a:rPr lang="en-US" dirty="0"/>
              <a:t>VPN </a:t>
            </a:r>
            <a:r>
              <a:rPr lang="ar-EG" dirty="0"/>
              <a:t>من أي جهاز زي اللاب توب، الموبايل، أو التابلت طالما عندك متصفح ويب.</a:t>
            </a:r>
          </a:p>
          <a:p>
            <a:pPr algn="r" rt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8742D-28F7-7D94-5734-E79C9670EA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72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6" y="3487980"/>
            <a:ext cx="8246070" cy="916229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6" y="4404210"/>
            <a:ext cx="8246070" cy="763525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164" y="2769394"/>
            <a:ext cx="1463675" cy="392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1197405"/>
            <a:ext cx="7940659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960930"/>
            <a:ext cx="7940660" cy="2901395"/>
          </a:xfrm>
        </p:spPr>
        <p:txBody>
          <a:bodyPr/>
          <a:lstStyle>
            <a:lvl1pPr algn="ctr">
              <a:defRPr sz="2800">
                <a:solidFill>
                  <a:schemeClr val="tx1"/>
                </a:solidFill>
              </a:defRPr>
            </a:lvl1pPr>
            <a:lvl2pPr algn="ctr">
              <a:defRPr>
                <a:solidFill>
                  <a:schemeClr val="tx1"/>
                </a:solidFill>
              </a:defRPr>
            </a:lvl2pPr>
            <a:lvl3pPr algn="ctr">
              <a:defRPr>
                <a:solidFill>
                  <a:schemeClr val="tx1"/>
                </a:solidFill>
              </a:defRPr>
            </a:lvl3pPr>
            <a:lvl4pPr algn="ctr">
              <a:defRPr>
                <a:solidFill>
                  <a:schemeClr val="tx1"/>
                </a:solidFill>
              </a:defRPr>
            </a:lvl4pPr>
            <a:lvl5pPr algn="ctr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6413610" cy="916229"/>
          </a:xfrm>
          <a:noFill/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7405"/>
            <a:ext cx="6413610" cy="3511061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197405"/>
            <a:ext cx="8246070" cy="916230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7" y="2099354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7" y="2571750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2099354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571750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12AC92-7590-6F62-9BC6-B08C280450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429CC-6D1B-D1C6-90DB-2AEF02209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965" y="3793390"/>
            <a:ext cx="8246070" cy="916229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Implementing VPN Solutions with FortiGate</a:t>
            </a:r>
          </a:p>
        </p:txBody>
      </p:sp>
    </p:spTree>
    <p:extLst>
      <p:ext uri="{BB962C8B-B14F-4D97-AF65-F5344CB8AC3E}">
        <p14:creationId xmlns:p14="http://schemas.microsoft.com/office/powerpoint/2010/main" val="564281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SSL VPN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5" y="1197406"/>
            <a:ext cx="6413610" cy="183246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600" b="1" dirty="0"/>
              <a:t>SSL Portal VPN </a:t>
            </a:r>
            <a:r>
              <a:rPr lang="en-US" sz="1600" dirty="0"/>
              <a:t>(Web mode or</a:t>
            </a:r>
            <a:r>
              <a:rPr lang="ar-EG" sz="1600" dirty="0"/>
              <a:t> </a:t>
            </a:r>
            <a:r>
              <a:rPr lang="en-US" sz="1600" dirty="0"/>
              <a:t>Clientless)</a:t>
            </a:r>
            <a:r>
              <a:rPr lang="en-US" sz="1600" b="1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Access</a:t>
            </a:r>
            <a:r>
              <a:rPr lang="en-US" sz="1600" dirty="0"/>
              <a:t>: Users log in via a </a:t>
            </a:r>
            <a:r>
              <a:rPr lang="en-US" sz="1600" b="1" dirty="0"/>
              <a:t>web browser </a:t>
            </a:r>
            <a:r>
              <a:rPr lang="en-US" sz="1600" dirty="0"/>
              <a:t>to initiate a secure connection.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Scope</a:t>
            </a:r>
            <a:r>
              <a:rPr lang="en-US" sz="1600" dirty="0"/>
              <a:t>: Provides access to a website and specific applications or network services defined by the organization (FTP, HTTP/HTTPs, RDP, SMB/CIFS, SSH, Telnet, VNC and ping).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No Software Needed</a:t>
            </a:r>
            <a:r>
              <a:rPr lang="en-US" sz="1600" dirty="0"/>
              <a:t>: Works through a modern browser using provided credentials.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مربع نص 1">
            <a:extLst>
              <a:ext uri="{FF2B5EF4-FFF2-40B4-BE49-F238E27FC236}">
                <a16:creationId xmlns:a16="http://schemas.microsoft.com/office/drawing/2014/main" id="{B4CFCBC3-0CD3-86DF-1EA0-22B72A6B85C9}"/>
              </a:ext>
            </a:extLst>
          </p:cNvPr>
          <p:cNvSpPr txBox="1"/>
          <p:nvPr/>
        </p:nvSpPr>
        <p:spPr>
          <a:xfrm>
            <a:off x="448965" y="3029865"/>
            <a:ext cx="6719020" cy="174817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SSL Tunnel VPN 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(Tunnel mode)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Access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Accessed through the FortiClient.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Scope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Allows secure access to multiple network services beyond just web-based ones, using an encrypted tunnel.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Requirements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Requires a virtual adapter on the client’s host.</a:t>
            </a:r>
          </a:p>
          <a:p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 42">
            <a:extLst>
              <a:ext uri="{FF2B5EF4-FFF2-40B4-BE49-F238E27FC236}">
                <a16:creationId xmlns:a16="http://schemas.microsoft.com/office/drawing/2014/main" id="{16FB2ECF-1F32-4D64-9371-17C12225FCDA}"/>
              </a:ext>
            </a:extLst>
          </p:cNvPr>
          <p:cNvSpPr/>
          <p:nvPr/>
        </p:nvSpPr>
        <p:spPr>
          <a:xfrm>
            <a:off x="1059785" y="2489990"/>
            <a:ext cx="537288" cy="537288"/>
          </a:xfrm>
          <a:prstGeom prst="ellipse">
            <a:avLst/>
          </a:prstGeom>
          <a:solidFill>
            <a:srgbClr val="5074CC"/>
          </a:solidFill>
          <a:ln>
            <a:solidFill>
              <a:srgbClr val="5074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+mj-lt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368F6C0-9F8E-4775-915E-28D9E39262F4}"/>
              </a:ext>
            </a:extLst>
          </p:cNvPr>
          <p:cNvCxnSpPr>
            <a:cxnSpLocks/>
            <a:stCxn id="43" idx="6"/>
            <a:endCxn id="21" idx="2"/>
          </p:cNvCxnSpPr>
          <p:nvPr/>
        </p:nvCxnSpPr>
        <p:spPr>
          <a:xfrm>
            <a:off x="1597073" y="2758634"/>
            <a:ext cx="2211402" cy="0"/>
          </a:xfrm>
          <a:prstGeom prst="line">
            <a:avLst/>
          </a:prstGeom>
          <a:ln w="38100">
            <a:solidFill>
              <a:srgbClr val="507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826A87BD-BAB0-4ADB-9525-6605EED54126}"/>
              </a:ext>
            </a:extLst>
          </p:cNvPr>
          <p:cNvSpPr/>
          <p:nvPr/>
        </p:nvSpPr>
        <p:spPr>
          <a:xfrm>
            <a:off x="3808475" y="2489990"/>
            <a:ext cx="537288" cy="537288"/>
          </a:xfrm>
          <a:prstGeom prst="ellipse">
            <a:avLst/>
          </a:prstGeom>
          <a:solidFill>
            <a:srgbClr val="5074CC"/>
          </a:solidFill>
          <a:ln>
            <a:solidFill>
              <a:srgbClr val="5074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+mj-lt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901A7F9-BB6A-40F2-BAD8-323338FA11B2}"/>
              </a:ext>
            </a:extLst>
          </p:cNvPr>
          <p:cNvCxnSpPr>
            <a:cxnSpLocks/>
            <a:stCxn id="21" idx="6"/>
            <a:endCxn id="27" idx="2"/>
          </p:cNvCxnSpPr>
          <p:nvPr/>
        </p:nvCxnSpPr>
        <p:spPr>
          <a:xfrm>
            <a:off x="4345763" y="2758634"/>
            <a:ext cx="1674114" cy="0"/>
          </a:xfrm>
          <a:prstGeom prst="line">
            <a:avLst/>
          </a:prstGeom>
          <a:ln w="38100">
            <a:solidFill>
              <a:srgbClr val="507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01B08DB8-9D3E-491A-AD77-E71646D6A674}"/>
              </a:ext>
            </a:extLst>
          </p:cNvPr>
          <p:cNvSpPr/>
          <p:nvPr/>
        </p:nvSpPr>
        <p:spPr>
          <a:xfrm>
            <a:off x="6019877" y="2489990"/>
            <a:ext cx="537288" cy="537288"/>
          </a:xfrm>
          <a:prstGeom prst="ellipse">
            <a:avLst/>
          </a:prstGeom>
          <a:solidFill>
            <a:srgbClr val="5074CC"/>
          </a:solidFill>
          <a:ln>
            <a:solidFill>
              <a:srgbClr val="5074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+mj-lt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1859C14-E17B-459F-A871-AA0AAD0844B8}"/>
              </a:ext>
            </a:extLst>
          </p:cNvPr>
          <p:cNvCxnSpPr>
            <a:cxnSpLocks/>
          </p:cNvCxnSpPr>
          <p:nvPr/>
        </p:nvCxnSpPr>
        <p:spPr>
          <a:xfrm>
            <a:off x="1517900" y="3979519"/>
            <a:ext cx="2184779" cy="1371"/>
          </a:xfrm>
          <a:prstGeom prst="line">
            <a:avLst/>
          </a:prstGeom>
          <a:ln w="38100">
            <a:solidFill>
              <a:srgbClr val="507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2728E5AF-2A43-49FF-8C06-3C0A8C54A889}"/>
              </a:ext>
            </a:extLst>
          </p:cNvPr>
          <p:cNvSpPr/>
          <p:nvPr/>
        </p:nvSpPr>
        <p:spPr>
          <a:xfrm>
            <a:off x="3702764" y="3710875"/>
            <a:ext cx="537288" cy="537288"/>
          </a:xfrm>
          <a:prstGeom prst="ellipse">
            <a:avLst/>
          </a:prstGeom>
          <a:solidFill>
            <a:srgbClr val="5074CC"/>
          </a:solidFill>
          <a:ln>
            <a:solidFill>
              <a:srgbClr val="5074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+mj-lt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46E6635-E2D0-4B89-A194-1EA131DC9196}"/>
              </a:ext>
            </a:extLst>
          </p:cNvPr>
          <p:cNvCxnSpPr/>
          <p:nvPr/>
        </p:nvCxnSpPr>
        <p:spPr>
          <a:xfrm>
            <a:off x="4225582" y="3980890"/>
            <a:ext cx="1793081" cy="0"/>
          </a:xfrm>
          <a:prstGeom prst="line">
            <a:avLst/>
          </a:prstGeom>
          <a:ln w="38100">
            <a:solidFill>
              <a:srgbClr val="507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7B760311-D45C-43EA-A096-BB9B3B108BAB}"/>
              </a:ext>
            </a:extLst>
          </p:cNvPr>
          <p:cNvSpPr/>
          <p:nvPr/>
        </p:nvSpPr>
        <p:spPr>
          <a:xfrm>
            <a:off x="6018500" y="3710875"/>
            <a:ext cx="537288" cy="537288"/>
          </a:xfrm>
          <a:prstGeom prst="ellipse">
            <a:avLst/>
          </a:prstGeom>
          <a:solidFill>
            <a:srgbClr val="5074CC"/>
          </a:solidFill>
          <a:ln>
            <a:solidFill>
              <a:srgbClr val="5074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+mj-lt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DECB40A-4838-47F9-98B6-1E5FF74A5251}"/>
              </a:ext>
            </a:extLst>
          </p:cNvPr>
          <p:cNvSpPr/>
          <p:nvPr/>
        </p:nvSpPr>
        <p:spPr>
          <a:xfrm>
            <a:off x="1131222" y="2561428"/>
            <a:ext cx="394413" cy="394413"/>
          </a:xfrm>
          <a:prstGeom prst="ellipse">
            <a:avLst/>
          </a:prstGeom>
          <a:solidFill>
            <a:srgbClr val="7B98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latin typeface="Tw Cen MT" panose="020B0602020104020603" pitchFamily="34" charset="0"/>
              </a:rPr>
              <a:t>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70FAD48-2C1D-4D31-B7CC-BFC167EFE389}"/>
              </a:ext>
            </a:extLst>
          </p:cNvPr>
          <p:cNvSpPr/>
          <p:nvPr/>
        </p:nvSpPr>
        <p:spPr>
          <a:xfrm>
            <a:off x="6089529" y="2561428"/>
            <a:ext cx="394413" cy="394413"/>
          </a:xfrm>
          <a:prstGeom prst="ellipse">
            <a:avLst/>
          </a:prstGeom>
          <a:solidFill>
            <a:srgbClr val="7B98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latin typeface="Tw Cen MT" panose="020B0602020104020603" pitchFamily="34" charset="0"/>
              </a:rPr>
              <a:t>3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6151DF5-FF4E-403C-9494-B838A5A6555A}"/>
              </a:ext>
            </a:extLst>
          </p:cNvPr>
          <p:cNvSpPr/>
          <p:nvPr/>
        </p:nvSpPr>
        <p:spPr>
          <a:xfrm>
            <a:off x="3773349" y="3782313"/>
            <a:ext cx="394413" cy="394413"/>
          </a:xfrm>
          <a:prstGeom prst="ellipse">
            <a:avLst/>
          </a:prstGeom>
          <a:solidFill>
            <a:srgbClr val="7B98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latin typeface="Tw Cen MT" panose="020B0602020104020603" pitchFamily="34" charset="0"/>
              </a:rPr>
              <a:t>5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C2BCF99-B9A3-453E-898D-D393A59F6F78}"/>
              </a:ext>
            </a:extLst>
          </p:cNvPr>
          <p:cNvSpPr/>
          <p:nvPr/>
        </p:nvSpPr>
        <p:spPr>
          <a:xfrm>
            <a:off x="6089938" y="3782313"/>
            <a:ext cx="394413" cy="394413"/>
          </a:xfrm>
          <a:prstGeom prst="ellipse">
            <a:avLst/>
          </a:prstGeom>
          <a:solidFill>
            <a:srgbClr val="7B98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latin typeface="Tw Cen MT" panose="020B0602020104020603" pitchFamily="34" charset="0"/>
              </a:rPr>
              <a:t>4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F32F5C2-95B6-4E94-B09B-DB0B34BDDD72}"/>
              </a:ext>
            </a:extLst>
          </p:cNvPr>
          <p:cNvSpPr/>
          <p:nvPr/>
        </p:nvSpPr>
        <p:spPr>
          <a:xfrm>
            <a:off x="3880251" y="2561428"/>
            <a:ext cx="394413" cy="394413"/>
          </a:xfrm>
          <a:prstGeom prst="ellipse">
            <a:avLst/>
          </a:prstGeom>
          <a:solidFill>
            <a:srgbClr val="7B98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latin typeface="Tw Cen MT" panose="020B0602020104020603" pitchFamily="34" charset="0"/>
              </a:rPr>
              <a:t>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BE3D059-B595-414F-981D-6E43EAF82DC6}"/>
              </a:ext>
            </a:extLst>
          </p:cNvPr>
          <p:cNvSpPr txBox="1"/>
          <p:nvPr/>
        </p:nvSpPr>
        <p:spPr>
          <a:xfrm>
            <a:off x="1603617" y="2446311"/>
            <a:ext cx="2171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User connects to the VPN portal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1209C95-64E4-4BBF-AE9B-E3634323E660}"/>
              </a:ext>
            </a:extLst>
          </p:cNvPr>
          <p:cNvSpPr txBox="1"/>
          <p:nvPr/>
        </p:nvSpPr>
        <p:spPr>
          <a:xfrm>
            <a:off x="4404979" y="2446311"/>
            <a:ext cx="1550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User authenticates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23C463E-32A3-46DF-8167-A7C8D24CD483}"/>
              </a:ext>
            </a:extLst>
          </p:cNvPr>
          <p:cNvSpPr txBox="1"/>
          <p:nvPr/>
        </p:nvSpPr>
        <p:spPr>
          <a:xfrm>
            <a:off x="1855232" y="3656353"/>
            <a:ext cx="1550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Traffic is encrypted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D09A032-D291-4410-9FAA-4EAA07478EA8}"/>
              </a:ext>
            </a:extLst>
          </p:cNvPr>
          <p:cNvSpPr txBox="1"/>
          <p:nvPr/>
        </p:nvSpPr>
        <p:spPr>
          <a:xfrm>
            <a:off x="6391921" y="2889055"/>
            <a:ext cx="18063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Secure SSL/TLS connection is established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F157457-5FBC-49E2-A470-8EAE4ED4ACB3}"/>
              </a:ext>
            </a:extLst>
          </p:cNvPr>
          <p:cNvSpPr txBox="1"/>
          <p:nvPr/>
        </p:nvSpPr>
        <p:spPr>
          <a:xfrm>
            <a:off x="4447129" y="3665370"/>
            <a:ext cx="1550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Access to resources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E479DFD-3845-4DD8-B25A-9536B248A870}"/>
              </a:ext>
            </a:extLst>
          </p:cNvPr>
          <p:cNvCxnSpPr>
            <a:cxnSpLocks/>
            <a:stCxn id="27" idx="6"/>
          </p:cNvCxnSpPr>
          <p:nvPr/>
        </p:nvCxnSpPr>
        <p:spPr>
          <a:xfrm>
            <a:off x="6557165" y="2758634"/>
            <a:ext cx="1614779" cy="0"/>
          </a:xfrm>
          <a:prstGeom prst="line">
            <a:avLst/>
          </a:prstGeom>
          <a:ln w="38100">
            <a:solidFill>
              <a:srgbClr val="507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9C9899C-D47E-4359-85A4-C4A1BE591142}"/>
              </a:ext>
            </a:extLst>
          </p:cNvPr>
          <p:cNvCxnSpPr>
            <a:cxnSpLocks/>
            <a:stCxn id="42" idx="6"/>
          </p:cNvCxnSpPr>
          <p:nvPr/>
        </p:nvCxnSpPr>
        <p:spPr>
          <a:xfrm flipV="1">
            <a:off x="6555788" y="3977463"/>
            <a:ext cx="1616156" cy="2056"/>
          </a:xfrm>
          <a:prstGeom prst="line">
            <a:avLst/>
          </a:prstGeom>
          <a:ln w="38100">
            <a:solidFill>
              <a:srgbClr val="507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A619AC3-E04A-46C9-8066-1188452C3924}"/>
              </a:ext>
            </a:extLst>
          </p:cNvPr>
          <p:cNvCxnSpPr>
            <a:cxnSpLocks/>
          </p:cNvCxnSpPr>
          <p:nvPr/>
        </p:nvCxnSpPr>
        <p:spPr>
          <a:xfrm flipH="1" flipV="1">
            <a:off x="8156498" y="2758634"/>
            <a:ext cx="15446" cy="1219514"/>
          </a:xfrm>
          <a:prstGeom prst="line">
            <a:avLst/>
          </a:prstGeom>
          <a:ln w="38100">
            <a:solidFill>
              <a:srgbClr val="507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صورة 9">
            <a:extLst>
              <a:ext uri="{FF2B5EF4-FFF2-40B4-BE49-F238E27FC236}">
                <a16:creationId xmlns:a16="http://schemas.microsoft.com/office/drawing/2014/main" id="{E56DEE4E-7BDB-0989-D340-C75708D98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47" y="1369346"/>
            <a:ext cx="8242506" cy="106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955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5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75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250"/>
                            </p:stCondLst>
                            <p:childTnLst>
                              <p:par>
                                <p:cTn id="6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750"/>
                            </p:stCondLst>
                            <p:childTnLst>
                              <p:par>
                                <p:cTn id="8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7250"/>
                            </p:stCondLst>
                            <p:childTnLst>
                              <p:par>
                                <p:cTn id="10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775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21" grpId="0" animBg="1"/>
      <p:bldP spid="27" grpId="0" animBg="1"/>
      <p:bldP spid="39" grpId="0" animBg="1"/>
      <p:bldP spid="42" grpId="0" animBg="1"/>
      <p:bldP spid="47" grpId="0" animBg="1"/>
      <p:bldP spid="49" grpId="0" animBg="1"/>
      <p:bldP spid="50" grpId="0" animBg="1"/>
      <p:bldP spid="51" grpId="0" animBg="1"/>
      <p:bldP spid="52" grpId="0" animBg="1"/>
      <p:bldP spid="71" grpId="0"/>
      <p:bldP spid="75" grpId="0"/>
      <p:bldP spid="77" grpId="0"/>
      <p:bldP spid="79" grpId="0"/>
      <p:bldP spid="8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>
            <a:extLst>
              <a:ext uri="{FF2B5EF4-FFF2-40B4-BE49-F238E27FC236}">
                <a16:creationId xmlns:a16="http://schemas.microsoft.com/office/drawing/2014/main" id="{E2A12DEC-91F7-B9BA-4B94-5D60E5439886}"/>
              </a:ext>
            </a:extLst>
          </p:cNvPr>
          <p:cNvSpPr txBox="1"/>
          <p:nvPr/>
        </p:nvSpPr>
        <p:spPr>
          <a:xfrm>
            <a:off x="678021" y="2266340"/>
            <a:ext cx="7940660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No special software required: </a:t>
            </a:r>
            <a:r>
              <a:rPr lang="en-US" dirty="0"/>
              <a:t>Since it works directly from a web browser, users don't need to install any extra programs or tools (like with other types of VPNs).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Secure and flexible: </a:t>
            </a:r>
            <a:r>
              <a:rPr lang="en-US" dirty="0"/>
              <a:t>It ensures that data remains safe and encrypted even when using public Wi-Fi or working from remote locations.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Accessible from various devices: </a:t>
            </a:r>
            <a:r>
              <a:rPr lang="en-US" dirty="0"/>
              <a:t>Users can connect from any device (like laptops, smartphones, or tablets) that supports a web browser.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F890376-9217-0F3B-E9F6-EC13BB0EB968}"/>
              </a:ext>
            </a:extLst>
          </p:cNvPr>
          <p:cNvSpPr txBox="1">
            <a:spLocks/>
          </p:cNvSpPr>
          <p:nvPr/>
        </p:nvSpPr>
        <p:spPr>
          <a:xfrm>
            <a:off x="601670" y="1502815"/>
            <a:ext cx="8093363" cy="91623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j-ea"/>
                <a:cs typeface="+mj-cs"/>
              </a:rPr>
              <a:t>Why is SSL VPN useful?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2D65A8-0101-70F7-40ED-E69CE58C55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9EE47-4111-3E89-7B82-9A9746C687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IPSec VPN</a:t>
            </a:r>
          </a:p>
        </p:txBody>
      </p:sp>
    </p:spTree>
    <p:extLst>
      <p:ext uri="{BB962C8B-B14F-4D97-AF65-F5344CB8AC3E}">
        <p14:creationId xmlns:p14="http://schemas.microsoft.com/office/powerpoint/2010/main" val="34617879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418EC9-ADDA-065D-536C-58312F13D1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>
            <a:extLst>
              <a:ext uri="{FF2B5EF4-FFF2-40B4-BE49-F238E27FC236}">
                <a16:creationId xmlns:a16="http://schemas.microsoft.com/office/drawing/2014/main" id="{67E6ACE7-FE17-BCE4-CE44-CFBCDD9375E2}"/>
              </a:ext>
            </a:extLst>
          </p:cNvPr>
          <p:cNvSpPr txBox="1"/>
          <p:nvPr/>
        </p:nvSpPr>
        <p:spPr>
          <a:xfrm>
            <a:off x="601670" y="2281178"/>
            <a:ext cx="7940660" cy="28623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IPSec (Internet Protocol Security) is a protocol suite that operates at the Network Layer and aims to provide: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Confidentiality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Integrity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Authentication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Anti-replay protection</a:t>
            </a:r>
          </a:p>
          <a:p>
            <a:r>
              <a:rPr lang="en-US" b="1" dirty="0"/>
              <a:t>In short, it secures data transmission between two devices or sites over the internet.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1813A3B-2758-9EAC-C81E-B55AE1C9A3D8}"/>
              </a:ext>
            </a:extLst>
          </p:cNvPr>
          <p:cNvSpPr txBox="1">
            <a:spLocks/>
          </p:cNvSpPr>
          <p:nvPr/>
        </p:nvSpPr>
        <p:spPr>
          <a:xfrm>
            <a:off x="601670" y="1502815"/>
            <a:ext cx="8093363" cy="91623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j-ea"/>
                <a:cs typeface="+mj-cs"/>
              </a:rPr>
              <a:t>What is IPSec?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5016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3B7D89-D818-6F38-19E3-591A6BF84E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C32E67-B619-1ACE-2A98-FA7BF0CA7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Components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91F7A1-285B-A8F8-DE69-60AB7CB89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5" y="1197406"/>
            <a:ext cx="6413610" cy="3512214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600" b="1" dirty="0"/>
              <a:t>1. Security Protocols:</a:t>
            </a:r>
          </a:p>
          <a:p>
            <a:pPr marL="268288" indent="87313">
              <a:tabLst>
                <a:tab pos="719138" algn="l"/>
              </a:tabLst>
            </a:pPr>
            <a:r>
              <a:rPr lang="en-US" sz="1600" dirty="0"/>
              <a:t> </a:t>
            </a:r>
            <a:r>
              <a:rPr lang="en-US" sz="1600" b="1" dirty="0"/>
              <a:t>AH (Authentication Header)</a:t>
            </a:r>
          </a:p>
          <a:p>
            <a:pPr marL="449263" indent="0">
              <a:buNone/>
              <a:tabLst>
                <a:tab pos="536575" algn="l"/>
                <a:tab pos="719138" algn="l"/>
              </a:tabLst>
            </a:pPr>
            <a:r>
              <a:rPr lang="en-US" sz="1600" dirty="0"/>
              <a:t>Ensures data authentication and integrity, but does not encrypt the data.</a:t>
            </a:r>
          </a:p>
          <a:p>
            <a:pPr marL="268288" indent="87313">
              <a:tabLst>
                <a:tab pos="719138" algn="l"/>
              </a:tabLst>
            </a:pPr>
            <a:r>
              <a:rPr lang="en-US" sz="1600" dirty="0"/>
              <a:t> </a:t>
            </a:r>
            <a:r>
              <a:rPr lang="en-US" sz="1600" b="1" dirty="0"/>
              <a:t>ESP (Encapsulating Security Payload) </a:t>
            </a:r>
          </a:p>
          <a:p>
            <a:pPr marL="449263" indent="0">
              <a:buNone/>
              <a:tabLst>
                <a:tab pos="719138" algn="l"/>
              </a:tabLst>
            </a:pPr>
            <a:r>
              <a:rPr lang="en-US" sz="1600" dirty="0"/>
              <a:t>Provides encryption, integrity, and authentication.</a:t>
            </a:r>
          </a:p>
          <a:p>
            <a:pPr>
              <a:buNone/>
            </a:pPr>
            <a:r>
              <a:rPr lang="en-US" sz="1600" dirty="0"/>
              <a:t>In most cases, ESP is preferred because it offers encryption.</a:t>
            </a:r>
          </a:p>
          <a:p>
            <a:pPr>
              <a:buNone/>
            </a:pPr>
            <a:r>
              <a:rPr lang="en-US" sz="1600" b="1" dirty="0"/>
              <a:t>2. Modes of Operation:</a:t>
            </a:r>
          </a:p>
          <a:p>
            <a:pPr marL="623888">
              <a:buNone/>
            </a:pPr>
            <a:r>
              <a:rPr lang="en-US" sz="1600" b="1" dirty="0"/>
              <a:t>1. Transport Mode</a:t>
            </a:r>
          </a:p>
          <a:p>
            <a:pPr marL="623888" indent="0">
              <a:buNone/>
            </a:pPr>
            <a:r>
              <a:rPr lang="en-US" sz="1600" dirty="0"/>
              <a:t>Used for end-to-end communication between two hosts. It encrypts only the payload, not the IP header.</a:t>
            </a:r>
          </a:p>
          <a:p>
            <a:pPr marL="623888">
              <a:buNone/>
            </a:pPr>
            <a:r>
              <a:rPr lang="en-US" sz="1600" b="1" dirty="0"/>
              <a:t>2. Tunnel Mode</a:t>
            </a:r>
          </a:p>
          <a:p>
            <a:pPr marL="623888" indent="0">
              <a:buNone/>
            </a:pPr>
            <a:r>
              <a:rPr lang="en-US" sz="1600" dirty="0"/>
              <a:t>Used between networks or routers (like Site-to-Site VPN). It encrypts both the header and the payload—this is the most commonly used mode in VPNs.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5773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0B3B3-6A2A-7D76-4854-5379E1CDEB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>
            <a:extLst>
              <a:ext uri="{FF2B5EF4-FFF2-40B4-BE49-F238E27FC236}">
                <a16:creationId xmlns:a16="http://schemas.microsoft.com/office/drawing/2014/main" id="{1D19D4CC-2DC8-207F-5B57-4E0AFF8F9F14}"/>
              </a:ext>
            </a:extLst>
          </p:cNvPr>
          <p:cNvSpPr txBox="1"/>
          <p:nvPr/>
        </p:nvSpPr>
        <p:spPr>
          <a:xfrm>
            <a:off x="371694" y="2113635"/>
            <a:ext cx="8322424" cy="34470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IPSec operates in two main phases:</a:t>
            </a:r>
          </a:p>
          <a:p>
            <a:r>
              <a:rPr lang="en-US" sz="1400" b="1" dirty="0"/>
              <a:t>1. IKE Phase 1</a:t>
            </a:r>
          </a:p>
          <a:p>
            <a:r>
              <a:rPr lang="en-US" sz="1400" dirty="0"/>
              <a:t>Establishes a secure channel between the two peers using the ISAKMP protocol. During this phase, the peers negotiate: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Encryption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Hashing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Authentication method</a:t>
            </a:r>
          </a:p>
          <a:p>
            <a:r>
              <a:rPr lang="en-US" sz="1400" dirty="0"/>
              <a:t>Encryption keys</a:t>
            </a:r>
          </a:p>
          <a:p>
            <a:r>
              <a:rPr lang="en-US" sz="1400" b="1" dirty="0"/>
              <a:t>2. IKE Phase 2 (IPSec SA Negotiation)</a:t>
            </a:r>
          </a:p>
          <a:p>
            <a:r>
              <a:rPr lang="en-US" sz="1400" dirty="0"/>
              <a:t>This phase sets up the actual IPSec tunnel for data transmission, and the peers agree 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Which protocol to use (ESP or AH)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encryption 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Other security parameters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ACB0990-3D5B-E77E-99CF-0DD0F9771283}"/>
              </a:ext>
            </a:extLst>
          </p:cNvPr>
          <p:cNvSpPr txBox="1">
            <a:spLocks/>
          </p:cNvSpPr>
          <p:nvPr/>
        </p:nvSpPr>
        <p:spPr>
          <a:xfrm>
            <a:off x="601670" y="1502815"/>
            <a:ext cx="8093363" cy="91623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j-ea"/>
                <a:cs typeface="+mj-cs"/>
              </a:rPr>
              <a:t>How IPSec Works?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6776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4DF1B6-1506-50BD-75FF-686DEB694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>
            <a:extLst>
              <a:ext uri="{FF2B5EF4-FFF2-40B4-BE49-F238E27FC236}">
                <a16:creationId xmlns:a16="http://schemas.microsoft.com/office/drawing/2014/main" id="{9384D8E5-11AF-ED4C-40E8-C4106415203D}"/>
              </a:ext>
            </a:extLst>
          </p:cNvPr>
          <p:cNvSpPr txBox="1"/>
          <p:nvPr/>
        </p:nvSpPr>
        <p:spPr>
          <a:xfrm>
            <a:off x="383158" y="2266340"/>
            <a:ext cx="8322424" cy="273921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/>
              <a:t>1. Security Association (SA)</a:t>
            </a:r>
          </a:p>
          <a:p>
            <a:r>
              <a:rPr lang="en-US" sz="1400" dirty="0"/>
              <a:t>IPSec works using something called a Security Association (SA).</a:t>
            </a:r>
          </a:p>
          <a:p>
            <a:r>
              <a:rPr lang="en-US" sz="1400" dirty="0"/>
              <a:t>An SA is an agreement between two peers about how to secure the traffic (encryption, hashing, keys, etc.).</a:t>
            </a:r>
          </a:p>
          <a:p>
            <a:r>
              <a:rPr lang="en-US" sz="1400" dirty="0"/>
              <a:t>Each SA is unidirectional, meaning you need one SA for sending and another one for receiving.</a:t>
            </a:r>
          </a:p>
          <a:p>
            <a:r>
              <a:rPr lang="en-US" sz="1400" b="1" dirty="0"/>
              <a:t>2. Diffie-Hellman (DH) Group</a:t>
            </a:r>
          </a:p>
          <a:p>
            <a:r>
              <a:rPr lang="en-US" sz="1400" dirty="0"/>
              <a:t>This is a key exchange algorithm used during IKE Phase 1 to securely generate shared secrets.</a:t>
            </a:r>
          </a:p>
          <a:p>
            <a:r>
              <a:rPr lang="en-US" sz="1400" dirty="0"/>
              <a:t>There are different groups (Group 1, 2, 5, 14, 19...)—the higher the group</a:t>
            </a:r>
          </a:p>
          <a:p>
            <a:r>
              <a:rPr lang="en-US" sz="1400" dirty="0"/>
              <a:t>number, the stronger the security. </a:t>
            </a:r>
          </a:p>
          <a:p>
            <a:r>
              <a:rPr lang="en-US" sz="1400" b="1" dirty="0"/>
              <a:t>3. Lifetime</a:t>
            </a:r>
          </a:p>
          <a:p>
            <a:r>
              <a:rPr lang="en-US" sz="1400" dirty="0"/>
              <a:t>Each SA has a lifetime (either based on time or the amount of traffic).</a:t>
            </a:r>
          </a:p>
          <a:p>
            <a:r>
              <a:rPr lang="en-US" sz="1400" dirty="0"/>
              <a:t>Once the SA expires, the peers must re-negotiate to keep the tunnel secure.</a:t>
            </a:r>
            <a:endParaRPr lang="en-US" b="1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11ED1D9-D7D0-BA94-38D5-9B3F920B5594}"/>
              </a:ext>
            </a:extLst>
          </p:cNvPr>
          <p:cNvSpPr txBox="1">
            <a:spLocks/>
          </p:cNvSpPr>
          <p:nvPr/>
        </p:nvSpPr>
        <p:spPr>
          <a:xfrm>
            <a:off x="601670" y="1502815"/>
            <a:ext cx="8093363" cy="91623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j-ea"/>
                <a:cs typeface="+mj-cs"/>
              </a:rPr>
              <a:t>Key Concepts to Understand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5669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DC1C07-A01F-567D-A221-C0752C31B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>
            <a:extLst>
              <a:ext uri="{FF2B5EF4-FFF2-40B4-BE49-F238E27FC236}">
                <a16:creationId xmlns:a16="http://schemas.microsoft.com/office/drawing/2014/main" id="{D09644C7-408A-3896-D27E-ADE775BF5D53}"/>
              </a:ext>
            </a:extLst>
          </p:cNvPr>
          <p:cNvSpPr txBox="1"/>
          <p:nvPr/>
        </p:nvSpPr>
        <p:spPr>
          <a:xfrm>
            <a:off x="410788" y="2450185"/>
            <a:ext cx="8322424" cy="209288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/>
              <a:t>4. Pre-shared Key vs Digital Certificates</a:t>
            </a:r>
          </a:p>
          <a:p>
            <a:r>
              <a:rPr lang="en-US" sz="1400" dirty="0"/>
              <a:t>Authentication can be done using:</a:t>
            </a:r>
          </a:p>
          <a:p>
            <a:r>
              <a:rPr lang="en-US" sz="1400" dirty="0"/>
              <a:t>A Pre-shared Key (PSK): a password both sides agree on.</a:t>
            </a:r>
          </a:p>
          <a:p>
            <a:r>
              <a:rPr lang="en-US" sz="1400" dirty="0"/>
              <a:t>Or Digital Certificates: issued by a trusted Certificate Authority (CA). This is more common in large enterprises.</a:t>
            </a:r>
          </a:p>
          <a:p>
            <a:endParaRPr lang="en-US" sz="1400" b="1" dirty="0"/>
          </a:p>
          <a:p>
            <a:r>
              <a:rPr lang="en-US" sz="1400" b="1" dirty="0"/>
              <a:t>5. NAT Traversal (NAT-T)</a:t>
            </a:r>
          </a:p>
          <a:p>
            <a:r>
              <a:rPr lang="en-US" sz="1400" dirty="0"/>
              <a:t>If there's a NAT device (like a home router doing private-to-public IP translation), IPSec might not work properly.</a:t>
            </a:r>
          </a:p>
          <a:p>
            <a:r>
              <a:rPr lang="en-US" sz="1400" dirty="0"/>
              <a:t>NAT-T allows IPSec to work even when NAT is present by encapsulating IPSec traffic inside UDP packets.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7764CB2-AFEB-A603-84C7-99DD95CF0931}"/>
              </a:ext>
            </a:extLst>
          </p:cNvPr>
          <p:cNvSpPr txBox="1">
            <a:spLocks/>
          </p:cNvSpPr>
          <p:nvPr/>
        </p:nvSpPr>
        <p:spPr>
          <a:xfrm>
            <a:off x="601670" y="1502815"/>
            <a:ext cx="8093363" cy="91623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j-ea"/>
                <a:cs typeface="+mj-cs"/>
              </a:rPr>
              <a:t>Key Concepts to Understand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950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3FA72C-5DFF-8A98-9549-C0C6F8702D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>
            <a:extLst>
              <a:ext uri="{FF2B5EF4-FFF2-40B4-BE49-F238E27FC236}">
                <a16:creationId xmlns:a16="http://schemas.microsoft.com/office/drawing/2014/main" id="{6083FB31-58F3-0784-4A59-6DECE765722E}"/>
              </a:ext>
            </a:extLst>
          </p:cNvPr>
          <p:cNvSpPr txBox="1"/>
          <p:nvPr/>
        </p:nvSpPr>
        <p:spPr>
          <a:xfrm>
            <a:off x="410788" y="2724456"/>
            <a:ext cx="8322424" cy="16312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Site-to-Site VPNs</a:t>
            </a:r>
          </a:p>
          <a:p>
            <a:pPr marL="536575"/>
            <a:r>
              <a:rPr lang="en-US" dirty="0"/>
              <a:t>For example: connecting two hospitals securely.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Remote Access VPNs</a:t>
            </a:r>
          </a:p>
          <a:p>
            <a:pPr marL="536575"/>
            <a:r>
              <a:rPr lang="en-US" dirty="0"/>
              <a:t>For allowing employees to securely connect to the company network from home.</a:t>
            </a:r>
          </a:p>
          <a:p>
            <a:endParaRPr 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992FD7D-2C54-303B-D43C-47700188265B}"/>
              </a:ext>
            </a:extLst>
          </p:cNvPr>
          <p:cNvSpPr txBox="1">
            <a:spLocks/>
          </p:cNvSpPr>
          <p:nvPr/>
        </p:nvSpPr>
        <p:spPr>
          <a:xfrm>
            <a:off x="601670" y="1502815"/>
            <a:ext cx="8093363" cy="91623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j-ea"/>
                <a:cs typeface="+mj-cs"/>
              </a:rPr>
              <a:t>Use Cases of IPSec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940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0FFA91-EC4C-7BD9-47FD-06CE3CE339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A03E3-64EB-0698-2A3E-C35430450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70" y="1197405"/>
            <a:ext cx="8093363" cy="916230"/>
          </a:xfrm>
        </p:spPr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71BD5-8536-F962-C1B2-07A8CA5C4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70" y="2265379"/>
            <a:ext cx="7940660" cy="1833422"/>
          </a:xfrm>
        </p:spPr>
        <p:txBody>
          <a:bodyPr>
            <a:normAutofit/>
          </a:bodyPr>
          <a:lstStyle/>
          <a:p>
            <a:pPr algn="l">
              <a:buAutoNum type="arabicPeriod"/>
            </a:pPr>
            <a:r>
              <a:rPr lang="en-US" sz="1800" dirty="0"/>
              <a:t>Mohamed Tarek Mohamed Ismael</a:t>
            </a:r>
          </a:p>
          <a:p>
            <a:pPr algn="l">
              <a:buAutoNum type="arabicPeriod"/>
            </a:pPr>
            <a:r>
              <a:rPr lang="en-US" sz="1800" dirty="0"/>
              <a:t>Nada Ibrahim Mohamed Shehata</a:t>
            </a:r>
          </a:p>
          <a:p>
            <a:pPr algn="l">
              <a:buAutoNum type="arabicPeriod"/>
            </a:pPr>
            <a:r>
              <a:rPr lang="en-US" sz="1800" dirty="0"/>
              <a:t>Lobna Khaled </a:t>
            </a:r>
            <a:r>
              <a:rPr lang="en-US" sz="1800" dirty="0" err="1"/>
              <a:t>Qorani</a:t>
            </a:r>
            <a:r>
              <a:rPr lang="en-US" sz="1800" dirty="0"/>
              <a:t> Abdelhamed</a:t>
            </a:r>
          </a:p>
          <a:p>
            <a:pPr algn="l">
              <a:buAutoNum type="arabicPeriod"/>
            </a:pPr>
            <a:r>
              <a:rPr lang="en-US" sz="1800" dirty="0"/>
              <a:t>Mayar Mahmoud Ibrahim Mohamed Badawy</a:t>
            </a:r>
          </a:p>
          <a:p>
            <a:pPr algn="l">
              <a:buAutoNum type="arabicPeriod"/>
            </a:pPr>
            <a:r>
              <a:rPr lang="en-US" sz="1800" dirty="0"/>
              <a:t>Mohamed Osman </a:t>
            </a:r>
            <a:r>
              <a:rPr lang="en-US" sz="1800" dirty="0" err="1"/>
              <a:t>Ebn</a:t>
            </a:r>
            <a:r>
              <a:rPr lang="en-US" sz="1800" dirty="0"/>
              <a:t> Afan Mohamed Hassan</a:t>
            </a:r>
          </a:p>
        </p:txBody>
      </p:sp>
    </p:spTree>
    <p:extLst>
      <p:ext uri="{BB962C8B-B14F-4D97-AF65-F5344CB8AC3E}">
        <p14:creationId xmlns:p14="http://schemas.microsoft.com/office/powerpoint/2010/main" val="42606092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877AB3-C1EE-E9C3-F032-CFD8EDA73E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E5C47-2D31-FBC0-6578-E729A2F1B4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SD-WAN</a:t>
            </a:r>
          </a:p>
        </p:txBody>
      </p:sp>
    </p:spTree>
    <p:extLst>
      <p:ext uri="{BB962C8B-B14F-4D97-AF65-F5344CB8AC3E}">
        <p14:creationId xmlns:p14="http://schemas.microsoft.com/office/powerpoint/2010/main" val="31818254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C3515-44DB-FD08-E9B9-6AE876108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70" y="1502815"/>
            <a:ext cx="7940659" cy="763525"/>
          </a:xfrm>
        </p:spPr>
        <p:txBody>
          <a:bodyPr/>
          <a:lstStyle/>
          <a:p>
            <a:r>
              <a:rPr lang="en-US" dirty="0"/>
              <a:t>What is SD-WAN?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67E3A-C0F7-8D73-2308-1904616E6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70" y="2266340"/>
            <a:ext cx="7940660" cy="2901395"/>
          </a:xfrm>
        </p:spPr>
        <p:txBody>
          <a:bodyPr/>
          <a:lstStyle/>
          <a:p>
            <a:r>
              <a:rPr lang="en-US" dirty="0"/>
              <a:t>SD-WAN (Software-Defined Wide Area Network) is a technology that simplifies the management and operation of a WAN by separating the networking hardware from its control mechanism</a:t>
            </a:r>
          </a:p>
        </p:txBody>
      </p:sp>
    </p:spTree>
    <p:extLst>
      <p:ext uri="{BB962C8B-B14F-4D97-AF65-F5344CB8AC3E}">
        <p14:creationId xmlns:p14="http://schemas.microsoft.com/office/powerpoint/2010/main" val="21953183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2C7C557-01B6-ADEF-697F-ADEA83122CD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0"/>
          <a:ext cx="9144000" cy="51435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6217051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30078474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792799187"/>
                    </a:ext>
                  </a:extLst>
                </a:gridCol>
              </a:tblGrid>
              <a:tr h="692548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Traditional WAN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SD-WAN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5332596"/>
                  </a:ext>
                </a:extLst>
              </a:tr>
              <a:tr h="751681">
                <a:tc>
                  <a:txBody>
                    <a:bodyPr/>
                    <a:lstStyle/>
                    <a:p>
                      <a:r>
                        <a:rPr lang="en-US" dirty="0"/>
                        <a:t>Technology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Relies on MPLS and static routing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Uses software to dynamically manage routing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0831085"/>
                  </a:ext>
                </a:extLst>
              </a:tr>
              <a:tr h="751681">
                <a:tc>
                  <a:txBody>
                    <a:bodyPr/>
                    <a:lstStyle/>
                    <a:p>
                      <a:r>
                        <a:rPr lang="en-US"/>
                        <a:t>Management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Manual, device-by-device configuration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Centralized, automated control panel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8303949"/>
                  </a:ext>
                </a:extLst>
              </a:tr>
              <a:tr h="692548">
                <a:tc>
                  <a:txBody>
                    <a:bodyPr/>
                    <a:lstStyle/>
                    <a:p>
                      <a:r>
                        <a:rPr lang="en-US"/>
                        <a:t>Cost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Expensive MPLS lines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Uses cheaper internet links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4876347"/>
                  </a:ext>
                </a:extLst>
              </a:tr>
              <a:tr h="751681">
                <a:tc>
                  <a:txBody>
                    <a:bodyPr/>
                    <a:lstStyle/>
                    <a:p>
                      <a:r>
                        <a:rPr lang="en-US"/>
                        <a:t>Application Performance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No optimization; same path for all traffic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Smart routing based on performance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0300986"/>
                  </a:ext>
                </a:extLst>
              </a:tr>
              <a:tr h="751681">
                <a:tc>
                  <a:txBody>
                    <a:bodyPr/>
                    <a:lstStyle/>
                    <a:p>
                      <a:r>
                        <a:rPr lang="en-US"/>
                        <a:t>Cloud Support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Weak or 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Strong, direct access to cloud services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2010541"/>
                  </a:ext>
                </a:extLst>
              </a:tr>
              <a:tr h="751681">
                <a:tc>
                  <a:txBody>
                    <a:bodyPr/>
                    <a:lstStyle/>
                    <a:p>
                      <a:r>
                        <a:rPr lang="en-US"/>
                        <a:t>Deployment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Weeks to months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Days to deploy new branches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574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64715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F7A5F-7780-4AF9-8CD1-F7715CA2D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70" y="1350110"/>
            <a:ext cx="7940659" cy="763525"/>
          </a:xfrm>
        </p:spPr>
        <p:txBody>
          <a:bodyPr>
            <a:normAutofit/>
          </a:bodyPr>
          <a:lstStyle/>
          <a:p>
            <a:r>
              <a:rPr lang="en-US" dirty="0"/>
              <a:t>How SD-WAN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FAB8B-0D6C-7271-55BB-4293B902E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70" y="2113635"/>
            <a:ext cx="7940660" cy="2901395"/>
          </a:xfrm>
        </p:spPr>
        <p:txBody>
          <a:bodyPr>
            <a:normAutofit fontScale="62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b="1" dirty="0"/>
              <a:t>Virtual overlay network</a:t>
            </a:r>
            <a:r>
              <a:rPr lang="en-US" dirty="0"/>
              <a:t>: SD-WAN creates a software-based overlay on top of your existing physical network.</a:t>
            </a:r>
          </a:p>
          <a:p>
            <a:pPr algn="l">
              <a:buFont typeface="+mj-lt"/>
              <a:buAutoNum type="arabicPeriod"/>
            </a:pPr>
            <a:r>
              <a:rPr lang="en-US" b="1" dirty="0"/>
              <a:t>Centralized controller</a:t>
            </a:r>
            <a:r>
              <a:rPr lang="en-US" dirty="0"/>
              <a:t>: A centralized controller monitors network performance and determines the best path for each data packet.</a:t>
            </a:r>
          </a:p>
          <a:p>
            <a:pPr algn="l">
              <a:buFont typeface="+mj-lt"/>
              <a:buAutoNum type="arabicPeriod"/>
            </a:pPr>
            <a:r>
              <a:rPr lang="en-US" b="1" dirty="0"/>
              <a:t>Dynamic path selection</a:t>
            </a:r>
            <a:r>
              <a:rPr lang="en-US" dirty="0"/>
              <a:t>: SD-WAN chooses the best connection for each application in real time—based on latency, jitter, packet loss, and other conditions.</a:t>
            </a:r>
          </a:p>
          <a:p>
            <a:pPr algn="l">
              <a:buFont typeface="+mj-lt"/>
              <a:buAutoNum type="arabicPeriod"/>
            </a:pPr>
            <a:r>
              <a:rPr lang="en-US" b="1" dirty="0"/>
              <a:t>Policy-based routing</a:t>
            </a:r>
            <a:r>
              <a:rPr lang="en-US" dirty="0"/>
              <a:t>: You can define rules (policies) to prioritize traffic. For example: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dirty="0"/>
              <a:t>VoIP and video conferencing = high priority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dirty="0"/>
              <a:t>File downloads = low priority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9850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4A0C2-8DDA-94B6-73A3-5D7DA47CC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70" y="1655520"/>
            <a:ext cx="7940659" cy="763525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Fortinet SD-WAN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1254D-140B-43C9-02ED-6F3492C27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70" y="2419045"/>
            <a:ext cx="7940660" cy="2901395"/>
          </a:xfrm>
        </p:spPr>
        <p:txBody>
          <a:bodyPr/>
          <a:lstStyle/>
          <a:p>
            <a:r>
              <a:rPr lang="en-US" dirty="0"/>
              <a:t>Fortinet SD-WAN is built into FortiGate next-gen </a:t>
            </a:r>
            <a:r>
              <a:rPr lang="en-US" dirty="0" err="1"/>
              <a:t>firewalls.Combines</a:t>
            </a:r>
            <a:r>
              <a:rPr lang="en-US" dirty="0"/>
              <a:t> SD-WAN and security in one </a:t>
            </a:r>
            <a:r>
              <a:rPr lang="en-US" dirty="0" err="1"/>
              <a:t>platform.Part</a:t>
            </a:r>
            <a:r>
              <a:rPr lang="en-US" dirty="0"/>
              <a:t> of Fortinet Security Fabric.</a:t>
            </a:r>
          </a:p>
        </p:txBody>
      </p:sp>
    </p:spTree>
    <p:extLst>
      <p:ext uri="{BB962C8B-B14F-4D97-AF65-F5344CB8AC3E}">
        <p14:creationId xmlns:p14="http://schemas.microsoft.com/office/powerpoint/2010/main" val="24556616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3908E-294A-60D9-5FF8-6E71E6A6F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69" y="1655520"/>
            <a:ext cx="7940659" cy="763525"/>
          </a:xfrm>
        </p:spPr>
        <p:txBody>
          <a:bodyPr>
            <a:normAutofit fontScale="90000"/>
          </a:bodyPr>
          <a:lstStyle/>
          <a:p>
            <a:r>
              <a:rPr lang="en-US" dirty="0"/>
              <a:t>Fortinet SD-WAN Features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630F5-2ECF-B3CC-CE91-561AE7378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69" y="1893640"/>
            <a:ext cx="7940660" cy="3054100"/>
          </a:xfrm>
        </p:spPr>
        <p:txBody>
          <a:bodyPr>
            <a:normAutofit fontScale="92500"/>
          </a:bodyPr>
          <a:lstStyle/>
          <a:p>
            <a:pPr algn="l">
              <a:buNone/>
            </a:pP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Integrated security: IPS, anti-virus, web filtering, etc.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Application-aware routing.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Real-time link monitoring and dynamic path selection.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Centralized management via </a:t>
            </a:r>
            <a:r>
              <a:rPr lang="en-US" dirty="0" err="1"/>
              <a:t>FortiManager</a:t>
            </a:r>
            <a:r>
              <a:rPr lang="en-US" dirty="0"/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Zero-touch provisioning.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857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VPN Basics and How It Works</a:t>
            </a:r>
          </a:p>
        </p:txBody>
      </p:sp>
    </p:spTree>
    <p:extLst>
      <p:ext uri="{BB962C8B-B14F-4D97-AF65-F5344CB8AC3E}">
        <p14:creationId xmlns:p14="http://schemas.microsoft.com/office/powerpoint/2010/main" val="16847627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1197405"/>
            <a:ext cx="8093363" cy="916230"/>
          </a:xfrm>
        </p:spPr>
        <p:txBody>
          <a:bodyPr/>
          <a:lstStyle/>
          <a:p>
            <a:r>
              <a:rPr lang="en-US" dirty="0"/>
              <a:t>What is a VPN (Virtual Private Network)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600" dirty="0"/>
              <a:t>A </a:t>
            </a:r>
            <a:r>
              <a:rPr lang="en-US" sz="1600" b="1" dirty="0"/>
              <a:t>Virtual Private Network (VPN)</a:t>
            </a:r>
            <a:r>
              <a:rPr lang="en-US" sz="1600" dirty="0"/>
              <a:t> is a technology that creates a </a:t>
            </a:r>
            <a:r>
              <a:rPr lang="en-US" sz="1600" b="1" dirty="0"/>
              <a:t>secure</a:t>
            </a:r>
            <a:r>
              <a:rPr lang="en-US" sz="1600" dirty="0"/>
              <a:t> and </a:t>
            </a:r>
            <a:r>
              <a:rPr lang="en-US" sz="1600" b="1" dirty="0"/>
              <a:t>encrypted</a:t>
            </a:r>
            <a:r>
              <a:rPr lang="en-US" sz="1600" dirty="0"/>
              <a:t> connection over a less secure network, such as the internet. </a:t>
            </a:r>
          </a:p>
          <a:p>
            <a:pPr algn="l"/>
            <a:r>
              <a:rPr lang="en-US" sz="1600" dirty="0"/>
              <a:t>It allows users to </a:t>
            </a:r>
            <a:r>
              <a:rPr lang="en-US" sz="1600" b="1" dirty="0"/>
              <a:t>send and receive </a:t>
            </a:r>
            <a:r>
              <a:rPr lang="en-US" sz="1600" dirty="0"/>
              <a:t>data as if their devices were </a:t>
            </a:r>
            <a:r>
              <a:rPr lang="en-US" sz="1600" b="1" dirty="0"/>
              <a:t>directly</a:t>
            </a:r>
            <a:r>
              <a:rPr lang="en-US" sz="1600" dirty="0"/>
              <a:t> connected to a private network, even when they are accessing the internet from a </a:t>
            </a:r>
            <a:r>
              <a:rPr lang="en-US" sz="1600" b="1" dirty="0"/>
              <a:t>remote location</a:t>
            </a:r>
            <a:r>
              <a:rPr lang="en-US" sz="1600" dirty="0"/>
              <a:t>.  </a:t>
            </a:r>
          </a:p>
          <a:p>
            <a:pPr algn="l"/>
            <a:r>
              <a:rPr lang="en-US" sz="1600" b="1" dirty="0"/>
              <a:t>VPNs</a:t>
            </a:r>
            <a:r>
              <a:rPr lang="en-US" sz="1600" dirty="0"/>
              <a:t> are commonly used by individuals, businesses, and organizations to protect sensitive data and maintain anonymity online. </a:t>
            </a:r>
          </a:p>
          <a:p>
            <a:pPr algn="l"/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243" y="3640685"/>
            <a:ext cx="351221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599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1197405"/>
            <a:ext cx="8093363" cy="916230"/>
          </a:xfrm>
        </p:spPr>
        <p:txBody>
          <a:bodyPr/>
          <a:lstStyle/>
          <a:p>
            <a:r>
              <a:rPr lang="en-US" dirty="0"/>
              <a:t>What is VPN Types Briefly?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>
              <a:buAutoNum type="arabicPeriod"/>
            </a:pPr>
            <a:r>
              <a:rPr lang="en-US" sz="1800" b="1" dirty="0"/>
              <a:t>Remote Access VPN </a:t>
            </a:r>
          </a:p>
          <a:p>
            <a:pPr algn="l"/>
            <a:r>
              <a:rPr lang="en-US" sz="1800" b="1" dirty="0"/>
              <a:t>Allows</a:t>
            </a:r>
            <a:r>
              <a:rPr lang="en-US" sz="1800" dirty="0"/>
              <a:t> individual users to </a:t>
            </a:r>
            <a:r>
              <a:rPr lang="en-US" sz="1800" b="1" dirty="0"/>
              <a:t>connect</a:t>
            </a:r>
            <a:r>
              <a:rPr lang="en-US" sz="1800" dirty="0"/>
              <a:t> to a private network </a:t>
            </a:r>
            <a:r>
              <a:rPr lang="en-US" sz="1800" b="1" dirty="0"/>
              <a:t>securely</a:t>
            </a:r>
            <a:r>
              <a:rPr lang="en-US" sz="1800" dirty="0"/>
              <a:t> over the internet.  </a:t>
            </a:r>
          </a:p>
          <a:p>
            <a:pPr algn="l"/>
            <a:r>
              <a:rPr lang="en-US" sz="1800" dirty="0"/>
              <a:t>Common for employees working </a:t>
            </a:r>
            <a:r>
              <a:rPr lang="en-US" sz="1800" b="1" dirty="0"/>
              <a:t>remotely</a:t>
            </a:r>
            <a:r>
              <a:rPr lang="en-US" sz="1800" dirty="0"/>
              <a:t>.  </a:t>
            </a:r>
          </a:p>
          <a:p>
            <a:pPr algn="l"/>
            <a:r>
              <a:rPr lang="en-US" sz="1800" b="1" dirty="0"/>
              <a:t>Examples</a:t>
            </a:r>
            <a:r>
              <a:rPr lang="en-US" sz="1800" dirty="0"/>
              <a:t>: Pulse Secure, </a:t>
            </a:r>
            <a:r>
              <a:rPr lang="en-US" sz="1800" dirty="0" err="1"/>
              <a:t>Forti</a:t>
            </a:r>
            <a:r>
              <a:rPr lang="en-US" sz="1800" dirty="0"/>
              <a:t> client and Cisco </a:t>
            </a:r>
            <a:r>
              <a:rPr lang="en-US" sz="1800" dirty="0" err="1"/>
              <a:t>anyconnect</a:t>
            </a:r>
            <a:r>
              <a:rPr lang="en-US" sz="1800" dirty="0"/>
              <a:t>  .  </a:t>
            </a:r>
          </a:p>
          <a:p>
            <a:pPr marL="0" indent="0" algn="l">
              <a:buNone/>
            </a:pPr>
            <a:r>
              <a:rPr lang="en-US" sz="1800" dirty="0"/>
              <a:t>2.    </a:t>
            </a:r>
            <a:r>
              <a:rPr lang="en-US" sz="1800" b="1" dirty="0"/>
              <a:t>Site-to-Site VPN</a:t>
            </a:r>
          </a:p>
          <a:p>
            <a:pPr algn="l"/>
            <a:r>
              <a:rPr lang="en-US" sz="1800" dirty="0"/>
              <a:t>Connects entire networks (e.g., office branches) over the internet.  </a:t>
            </a:r>
          </a:p>
          <a:p>
            <a:pPr algn="l"/>
            <a:r>
              <a:rPr lang="en-US" sz="1800" dirty="0"/>
              <a:t>Used by </a:t>
            </a:r>
            <a:r>
              <a:rPr lang="en-US" sz="1800" b="1" dirty="0"/>
              <a:t>businesses</a:t>
            </a:r>
            <a:r>
              <a:rPr lang="en-US" sz="1800" dirty="0"/>
              <a:t> with multiple </a:t>
            </a:r>
            <a:r>
              <a:rPr lang="en-US" sz="1800" b="1" dirty="0"/>
              <a:t>locations</a:t>
            </a:r>
            <a:r>
              <a:rPr lang="en-US" sz="1800" dirty="0"/>
              <a:t>.  </a:t>
            </a:r>
          </a:p>
          <a:p>
            <a:pPr algn="l"/>
            <a:r>
              <a:rPr lang="en-US" sz="1800" b="1" dirty="0"/>
              <a:t>Examples</a:t>
            </a:r>
            <a:r>
              <a:rPr lang="en-US" sz="1800" dirty="0"/>
              <a:t>: IPsec VPN, MPLS VPN.  </a:t>
            </a:r>
          </a:p>
          <a:p>
            <a:pPr marL="0" indent="0" algn="l">
              <a:buNone/>
            </a:pPr>
            <a:r>
              <a:rPr lang="en-US" sz="1800" dirty="0"/>
              <a:t>3.     </a:t>
            </a:r>
            <a:r>
              <a:rPr lang="en-US" sz="1800" b="1" dirty="0"/>
              <a:t>Mobile VPN</a:t>
            </a:r>
          </a:p>
          <a:p>
            <a:pPr algn="l"/>
            <a:r>
              <a:rPr lang="en-US" sz="1800" dirty="0"/>
              <a:t>Designed for mobile devices, maintaining a stable connection even when switching networks.  </a:t>
            </a:r>
          </a:p>
          <a:p>
            <a:pPr algn="l"/>
            <a:r>
              <a:rPr lang="en-US" sz="1800" dirty="0"/>
              <a:t>Examples: VPN apps for smartphones.</a:t>
            </a:r>
          </a:p>
        </p:txBody>
      </p:sp>
    </p:spTree>
    <p:extLst>
      <p:ext uri="{BB962C8B-B14F-4D97-AF65-F5344CB8AC3E}">
        <p14:creationId xmlns:p14="http://schemas.microsoft.com/office/powerpoint/2010/main" val="8883922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1197405"/>
            <a:ext cx="8093363" cy="916230"/>
          </a:xfrm>
        </p:spPr>
        <p:txBody>
          <a:bodyPr>
            <a:normAutofit/>
          </a:bodyPr>
          <a:lstStyle/>
          <a:p>
            <a:r>
              <a:rPr lang="en-US" dirty="0"/>
              <a:t>Why VPNs Are Used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808225"/>
            <a:ext cx="7940660" cy="3335275"/>
          </a:xfrm>
        </p:spPr>
        <p:txBody>
          <a:bodyPr>
            <a:noAutofit/>
          </a:bodyPr>
          <a:lstStyle/>
          <a:p>
            <a:pPr algn="l">
              <a:buAutoNum type="arabicPeriod"/>
            </a:pPr>
            <a:r>
              <a:rPr lang="en-US" sz="1200" b="1" dirty="0"/>
              <a:t>Secure Remote Access for Employees</a:t>
            </a:r>
          </a:p>
          <a:p>
            <a:pPr algn="l"/>
            <a:r>
              <a:rPr lang="en-US" sz="1200" dirty="0"/>
              <a:t>  </a:t>
            </a:r>
            <a:r>
              <a:rPr lang="en-US" sz="1200" b="1" dirty="0"/>
              <a:t>Employees</a:t>
            </a:r>
            <a:r>
              <a:rPr lang="en-US" sz="1200" dirty="0"/>
              <a:t> working </a:t>
            </a:r>
            <a:r>
              <a:rPr lang="en-US" sz="1200" b="1" dirty="0"/>
              <a:t>from home </a:t>
            </a:r>
            <a:r>
              <a:rPr lang="en-US" sz="1200" dirty="0"/>
              <a:t>or traveling can safely </a:t>
            </a:r>
            <a:r>
              <a:rPr lang="en-US" sz="1200" b="1" dirty="0"/>
              <a:t>connect</a:t>
            </a:r>
            <a:r>
              <a:rPr lang="en-US" sz="1200" dirty="0"/>
              <a:t> to the corporate network like in the office.  </a:t>
            </a:r>
          </a:p>
          <a:p>
            <a:pPr algn="l"/>
            <a:r>
              <a:rPr lang="en-US" sz="1200" dirty="0"/>
              <a:t>Prevents </a:t>
            </a:r>
            <a:r>
              <a:rPr lang="en-US" sz="1200" b="1" dirty="0"/>
              <a:t>hackers</a:t>
            </a:r>
            <a:r>
              <a:rPr lang="en-US" sz="1200" dirty="0"/>
              <a:t> from intercepting sensitive data (e.g., emails, financial records, internal systems).</a:t>
            </a:r>
          </a:p>
          <a:p>
            <a:pPr marL="0" indent="0" algn="l">
              <a:buNone/>
            </a:pPr>
            <a:r>
              <a:rPr lang="en-US" sz="1200" b="1" dirty="0"/>
              <a:t>2.    Data Encryption (Protection from Cyber Threats)</a:t>
            </a:r>
          </a:p>
          <a:p>
            <a:pPr algn="l"/>
            <a:r>
              <a:rPr lang="en-US" sz="1200" dirty="0"/>
              <a:t> VPNs use data </a:t>
            </a:r>
            <a:r>
              <a:rPr lang="en-US" sz="1200" b="1" dirty="0"/>
              <a:t>encryption</a:t>
            </a:r>
            <a:r>
              <a:rPr lang="en-US" sz="1200" dirty="0"/>
              <a:t> to scramble data, making it </a:t>
            </a:r>
            <a:r>
              <a:rPr lang="en-US" sz="1200" b="1" dirty="0"/>
              <a:t>unreadable</a:t>
            </a:r>
            <a:r>
              <a:rPr lang="en-US" sz="1200" dirty="0"/>
              <a:t> if intercepted. </a:t>
            </a:r>
          </a:p>
          <a:p>
            <a:pPr algn="l"/>
            <a:r>
              <a:rPr lang="en-US" sz="1200" dirty="0"/>
              <a:t>Essential for protecting </a:t>
            </a:r>
            <a:r>
              <a:rPr lang="en-US" sz="1200" b="1" dirty="0"/>
              <a:t>login credentials</a:t>
            </a:r>
            <a:r>
              <a:rPr lang="en-US" sz="1200" dirty="0"/>
              <a:t>, customer data, and confidential files on </a:t>
            </a:r>
            <a:r>
              <a:rPr lang="en-US" sz="1200" b="1" dirty="0"/>
              <a:t>public Wi-Fi </a:t>
            </a:r>
            <a:r>
              <a:rPr lang="en-US" sz="1200" dirty="0"/>
              <a:t>(coffee shops, airports).</a:t>
            </a:r>
          </a:p>
          <a:p>
            <a:pPr marL="0" indent="0" algn="l">
              <a:buNone/>
            </a:pPr>
            <a:r>
              <a:rPr lang="en-US" sz="1200" b="1" dirty="0"/>
              <a:t>3.    Prevent ISP &amp; Third-Party Snooping </a:t>
            </a:r>
          </a:p>
          <a:p>
            <a:pPr algn="l"/>
            <a:r>
              <a:rPr lang="en-US" sz="1200" dirty="0"/>
              <a:t>  Without a VPN, </a:t>
            </a:r>
            <a:r>
              <a:rPr lang="en-US" sz="1200" b="1" dirty="0"/>
              <a:t>Internet Service Providers </a:t>
            </a:r>
            <a:r>
              <a:rPr lang="en-US" sz="1200" dirty="0"/>
              <a:t>(ISPs) can </a:t>
            </a:r>
            <a:r>
              <a:rPr lang="en-US" sz="1200" b="1" dirty="0"/>
              <a:t>monitor</a:t>
            </a:r>
            <a:r>
              <a:rPr lang="en-US" sz="1200" dirty="0"/>
              <a:t> traffic.  </a:t>
            </a:r>
          </a:p>
          <a:p>
            <a:pPr algn="l"/>
            <a:r>
              <a:rPr lang="en-US" sz="1200" dirty="0"/>
              <a:t>Businesses use VPNs to </a:t>
            </a:r>
            <a:r>
              <a:rPr lang="en-US" sz="1200" b="1" dirty="0"/>
              <a:t>hide</a:t>
            </a:r>
            <a:r>
              <a:rPr lang="en-US" sz="1200" dirty="0"/>
              <a:t> browsing </a:t>
            </a:r>
            <a:r>
              <a:rPr lang="en-US" sz="1200" b="1" dirty="0"/>
              <a:t>activity</a:t>
            </a:r>
            <a:r>
              <a:rPr lang="en-US" sz="1200" dirty="0"/>
              <a:t> from ISPs, advertisers, and potential spies.</a:t>
            </a:r>
          </a:p>
          <a:p>
            <a:pPr algn="l">
              <a:buAutoNum type="arabicPeriod" startAt="4"/>
            </a:pPr>
            <a:r>
              <a:rPr lang="en-US" sz="1200" b="1" dirty="0"/>
              <a:t>Secure Access to Cloud &amp; On-Premise Systems</a:t>
            </a:r>
          </a:p>
          <a:p>
            <a:pPr algn="l"/>
            <a:r>
              <a:rPr lang="en-US" sz="1200" dirty="0"/>
              <a:t>Connects </a:t>
            </a:r>
            <a:r>
              <a:rPr lang="en-US" sz="1200" b="1" dirty="0"/>
              <a:t>remote workers </a:t>
            </a:r>
            <a:r>
              <a:rPr lang="en-US" sz="1200" dirty="0"/>
              <a:t>to internal servers, </a:t>
            </a:r>
            <a:r>
              <a:rPr lang="en-US" sz="1200" b="1" dirty="0"/>
              <a:t>databases</a:t>
            </a:r>
            <a:r>
              <a:rPr lang="en-US" sz="1200" dirty="0"/>
              <a:t>, and cloud apps* (e.g., AWS, Azure, Salesforce).</a:t>
            </a:r>
          </a:p>
          <a:p>
            <a:pPr marL="0" indent="0" algn="l">
              <a:buNone/>
            </a:pPr>
            <a:r>
              <a:rPr lang="en-US" sz="1200" b="1" dirty="0"/>
              <a:t>5.      Cost-Effective vs. Leased Lines</a:t>
            </a:r>
          </a:p>
          <a:p>
            <a:pPr algn="l"/>
            <a:r>
              <a:rPr lang="en-US" sz="1200" b="1" dirty="0"/>
              <a:t>Cheaper</a:t>
            </a:r>
            <a:r>
              <a:rPr lang="en-US" sz="1200" dirty="0"/>
              <a:t> than dedicated </a:t>
            </a:r>
            <a:r>
              <a:rPr lang="en-US" sz="1200" b="1" dirty="0"/>
              <a:t>MPLS</a:t>
            </a:r>
            <a:r>
              <a:rPr lang="en-US" sz="1200" dirty="0"/>
              <a:t> lines for connecting branch offices.  </a:t>
            </a:r>
          </a:p>
          <a:p>
            <a:pPr algn="l"/>
            <a:r>
              <a:rPr lang="en-US" sz="1200" dirty="0"/>
              <a:t>Modern VPNs (e.g., </a:t>
            </a:r>
            <a:r>
              <a:rPr lang="en-US" sz="1200" b="1" dirty="0"/>
              <a:t>SD-WAN + VPN</a:t>
            </a:r>
            <a:r>
              <a:rPr lang="en-US" sz="1200" dirty="0"/>
              <a:t>) offer high-speed, </a:t>
            </a:r>
            <a:r>
              <a:rPr lang="en-US" sz="1200" b="1" dirty="0"/>
              <a:t>low-latency</a:t>
            </a:r>
            <a:r>
              <a:rPr lang="en-US" sz="1200" dirty="0"/>
              <a:t> connections.</a:t>
            </a:r>
          </a:p>
          <a:p>
            <a:pPr marL="0" indent="0" algn="l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686228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1197405"/>
            <a:ext cx="8093363" cy="916230"/>
          </a:xfrm>
        </p:spPr>
        <p:txBody>
          <a:bodyPr>
            <a:normAutofit/>
          </a:bodyPr>
          <a:lstStyle/>
          <a:p>
            <a:r>
              <a:rPr lang="en-US" dirty="0"/>
              <a:t>How VPNs Work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808225"/>
            <a:ext cx="7940660" cy="3335275"/>
          </a:xfrm>
        </p:spPr>
        <p:txBody>
          <a:bodyPr>
            <a:noAutofit/>
          </a:bodyPr>
          <a:lstStyle/>
          <a:p>
            <a:pPr marL="228600" indent="-228600" algn="l">
              <a:buAutoNum type="arabicPeriod"/>
            </a:pPr>
            <a:r>
              <a:rPr lang="en-US" sz="1200" b="1" dirty="0"/>
              <a:t>Tunneling (Secure Connection)  </a:t>
            </a:r>
          </a:p>
          <a:p>
            <a:pPr algn="l"/>
            <a:r>
              <a:rPr lang="en-US" sz="1200" dirty="0"/>
              <a:t> A VPN creates a </a:t>
            </a:r>
            <a:r>
              <a:rPr lang="en-US" sz="1200" b="1" dirty="0"/>
              <a:t>secure tunnel </a:t>
            </a:r>
            <a:r>
              <a:rPr lang="en-US" sz="1200" dirty="0"/>
              <a:t>between your </a:t>
            </a:r>
            <a:r>
              <a:rPr lang="en-US" sz="1200" b="1" dirty="0"/>
              <a:t>device</a:t>
            </a:r>
            <a:r>
              <a:rPr lang="en-US" sz="1200" dirty="0"/>
              <a:t> and the VPN </a:t>
            </a:r>
            <a:r>
              <a:rPr lang="en-US" sz="1200" b="1" dirty="0"/>
              <a:t>server</a:t>
            </a:r>
            <a:r>
              <a:rPr lang="en-US" sz="1200" dirty="0"/>
              <a:t>.  </a:t>
            </a:r>
          </a:p>
          <a:p>
            <a:pPr algn="l"/>
            <a:r>
              <a:rPr lang="en-US" sz="1200" dirty="0"/>
              <a:t>All internet traffic </a:t>
            </a:r>
            <a:r>
              <a:rPr lang="en-US" sz="1200" b="1" dirty="0"/>
              <a:t>passes through </a:t>
            </a:r>
            <a:r>
              <a:rPr lang="en-US" sz="1200" dirty="0"/>
              <a:t>this </a:t>
            </a:r>
            <a:r>
              <a:rPr lang="en-US" sz="1200" b="1" dirty="0"/>
              <a:t>tunnel</a:t>
            </a:r>
            <a:r>
              <a:rPr lang="en-US" sz="1200" dirty="0"/>
              <a:t>, keeping it </a:t>
            </a:r>
            <a:r>
              <a:rPr lang="en-US" sz="1200" b="1" dirty="0"/>
              <a:t>hidden</a:t>
            </a:r>
            <a:r>
              <a:rPr lang="en-US" sz="1200" dirty="0"/>
              <a:t> from outsiders. </a:t>
            </a:r>
          </a:p>
          <a:p>
            <a:pPr marL="0" indent="0" algn="l">
              <a:buNone/>
            </a:pPr>
            <a:r>
              <a:rPr lang="en-US" sz="1200" b="1" dirty="0"/>
              <a:t>2. Encryption (Data Protection)  </a:t>
            </a:r>
          </a:p>
          <a:p>
            <a:pPr algn="l"/>
            <a:r>
              <a:rPr lang="en-US" sz="1200" dirty="0"/>
              <a:t>VPNs use </a:t>
            </a:r>
            <a:r>
              <a:rPr lang="en-US" sz="1200" b="1" dirty="0"/>
              <a:t>strong encryption </a:t>
            </a:r>
            <a:r>
              <a:rPr lang="en-US" sz="1200" dirty="0"/>
              <a:t>methods to scramble data.  </a:t>
            </a:r>
          </a:p>
          <a:p>
            <a:pPr algn="l"/>
            <a:r>
              <a:rPr lang="en-US" sz="1200" dirty="0"/>
              <a:t>Even if </a:t>
            </a:r>
            <a:r>
              <a:rPr lang="en-US" sz="1200" b="1" dirty="0"/>
              <a:t>intercepted</a:t>
            </a:r>
            <a:r>
              <a:rPr lang="en-US" sz="1200" dirty="0"/>
              <a:t>, the data </a:t>
            </a:r>
            <a:r>
              <a:rPr lang="en-US" sz="1200" b="1" dirty="0"/>
              <a:t>remains unreadable</a:t>
            </a:r>
            <a:r>
              <a:rPr lang="en-US" sz="1200" dirty="0"/>
              <a:t>. </a:t>
            </a:r>
          </a:p>
          <a:p>
            <a:pPr marL="0" indent="0" algn="l">
              <a:buNone/>
            </a:pPr>
            <a:r>
              <a:rPr lang="en-US" sz="1200" b="1" dirty="0"/>
              <a:t>3. Virtual IP Address (Anonymity)  </a:t>
            </a:r>
          </a:p>
          <a:p>
            <a:pPr algn="l"/>
            <a:r>
              <a:rPr lang="en-US" sz="1200" dirty="0"/>
              <a:t>Instead of using your real IP, the VPN assigns you a </a:t>
            </a:r>
            <a:r>
              <a:rPr lang="en-US" sz="1200" b="1" dirty="0"/>
              <a:t>different IP address </a:t>
            </a:r>
            <a:r>
              <a:rPr lang="en-US" sz="1200" dirty="0"/>
              <a:t>from its </a:t>
            </a:r>
            <a:r>
              <a:rPr lang="en-US" sz="1200" b="1" dirty="0"/>
              <a:t>server</a:t>
            </a:r>
            <a:r>
              <a:rPr lang="en-US" sz="1200" dirty="0"/>
              <a:t> location. </a:t>
            </a:r>
          </a:p>
          <a:p>
            <a:pPr algn="l"/>
            <a:r>
              <a:rPr lang="en-US" sz="1200" b="1" dirty="0"/>
              <a:t>Websites</a:t>
            </a:r>
            <a:r>
              <a:rPr lang="en-US" sz="1200" dirty="0"/>
              <a:t> see the </a:t>
            </a:r>
            <a:r>
              <a:rPr lang="en-US" sz="1200" b="1" dirty="0"/>
              <a:t>VPN’s IP, not yours</a:t>
            </a:r>
            <a:r>
              <a:rPr lang="en-US" sz="1200" dirty="0"/>
              <a:t>, enhancing anonymity. </a:t>
            </a:r>
          </a:p>
          <a:p>
            <a:pPr marL="0" indent="0" algn="l">
              <a:buNone/>
            </a:pPr>
            <a:r>
              <a:rPr lang="en-US" sz="1200" b="1" dirty="0"/>
              <a:t>4. VPN Server Role</a:t>
            </a:r>
          </a:p>
          <a:p>
            <a:pPr marL="0" indent="0" algn="l">
              <a:buNone/>
            </a:pPr>
            <a:r>
              <a:rPr lang="en-US" sz="1200" b="1" dirty="0"/>
              <a:t>- When you connect to a VPN server, it acts as an intermediary </a:t>
            </a:r>
          </a:p>
          <a:p>
            <a:pPr algn="l"/>
            <a:r>
              <a:rPr lang="en-US" sz="1200" b="1" dirty="0"/>
              <a:t>Receives</a:t>
            </a:r>
            <a:r>
              <a:rPr lang="en-US" sz="1200" dirty="0"/>
              <a:t> your encrypted requests.    </a:t>
            </a:r>
          </a:p>
          <a:p>
            <a:pPr algn="l"/>
            <a:r>
              <a:rPr lang="en-US" sz="1200" b="1" dirty="0"/>
              <a:t>Decrypts</a:t>
            </a:r>
            <a:r>
              <a:rPr lang="en-US" sz="1200" dirty="0"/>
              <a:t> them and forwards them to the internet.    </a:t>
            </a:r>
          </a:p>
          <a:p>
            <a:pPr algn="l"/>
            <a:r>
              <a:rPr lang="en-US" sz="1200" b="1" dirty="0"/>
              <a:t>Encrypts</a:t>
            </a:r>
            <a:r>
              <a:rPr lang="en-US" sz="1200" dirty="0"/>
              <a:t> the response and sends it back to you.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8965" y="3640684"/>
            <a:ext cx="3385035" cy="150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2083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SSL VPN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1240924"/>
            <a:ext cx="8093363" cy="916230"/>
          </a:xfrm>
        </p:spPr>
        <p:txBody>
          <a:bodyPr/>
          <a:lstStyle/>
          <a:p>
            <a:r>
              <a:rPr lang="en-US" dirty="0"/>
              <a:t>What is SSL VPN?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7" y="2113635"/>
            <a:ext cx="7940660" cy="2901395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2600" dirty="0"/>
              <a:t>An </a:t>
            </a:r>
            <a:r>
              <a:rPr lang="en-US" sz="2600" b="1" dirty="0"/>
              <a:t>SSL VPN</a:t>
            </a:r>
            <a:r>
              <a:rPr lang="en-US" sz="2600" dirty="0"/>
              <a:t> allows users to securely access an organization's internal network and applications through a web browser </a:t>
            </a:r>
            <a:r>
              <a:rPr lang="en-US" sz="2600" b="1" dirty="0"/>
              <a:t>without installing special software</a:t>
            </a:r>
            <a:r>
              <a:rPr lang="en-US" sz="2600" dirty="0"/>
              <a:t>.</a:t>
            </a:r>
          </a:p>
          <a:p>
            <a:pPr algn="l"/>
            <a:r>
              <a:rPr lang="en-US" sz="2600" dirty="0"/>
              <a:t>It uses </a:t>
            </a:r>
            <a:r>
              <a:rPr lang="en-US" sz="2600" b="1" dirty="0"/>
              <a:t>SSL or TLS protocols</a:t>
            </a:r>
            <a:r>
              <a:rPr lang="en-US" sz="2600" dirty="0"/>
              <a:t> to encrypt all data between the browser and the VPN device, ensuring </a:t>
            </a:r>
            <a:r>
              <a:rPr lang="en-US" sz="2600" b="1" dirty="0"/>
              <a:t>secure communication</a:t>
            </a:r>
            <a:r>
              <a:rPr lang="en-US" sz="2600" dirty="0"/>
              <a:t> even over public internet.</a:t>
            </a:r>
          </a:p>
          <a:p>
            <a:pPr algn="l"/>
            <a:r>
              <a:rPr lang="en-US" sz="2600" dirty="0"/>
              <a:t>The </a:t>
            </a:r>
            <a:r>
              <a:rPr lang="en-US" sz="2600" b="1" dirty="0"/>
              <a:t>latest available cryptographic protocol</a:t>
            </a:r>
            <a:r>
              <a:rPr lang="en-US" sz="2600" dirty="0"/>
              <a:t> is selected automatically based on the browser, so users </a:t>
            </a:r>
            <a:r>
              <a:rPr lang="en-US" sz="2600" b="1" dirty="0"/>
              <a:t>don’t need to configure or update anything manually</a:t>
            </a:r>
            <a:r>
              <a:rPr lang="en-US" sz="2600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1089</TotalTime>
  <Words>3223</Words>
  <Application>Microsoft Office PowerPoint</Application>
  <PresentationFormat>عرض على الشاشة (16:9)</PresentationFormat>
  <Paragraphs>282</Paragraphs>
  <Slides>25</Slides>
  <Notes>10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3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25</vt:i4>
      </vt:variant>
    </vt:vector>
  </HeadingPairs>
  <TitlesOfParts>
    <vt:vector size="29" baseType="lpstr">
      <vt:lpstr>Arial</vt:lpstr>
      <vt:lpstr>Calibri</vt:lpstr>
      <vt:lpstr>Tw Cen MT</vt:lpstr>
      <vt:lpstr>Office Theme</vt:lpstr>
      <vt:lpstr>Implementing VPN Solutions with FortiGate</vt:lpstr>
      <vt:lpstr>Team Members</vt:lpstr>
      <vt:lpstr>VPN Basics and How It Works</vt:lpstr>
      <vt:lpstr>What is a VPN (Virtual Private Network) ?</vt:lpstr>
      <vt:lpstr>What is VPN Types Briefly?</vt:lpstr>
      <vt:lpstr>Why VPNs Are Used ?</vt:lpstr>
      <vt:lpstr>How VPNs Work ?</vt:lpstr>
      <vt:lpstr>SSL VPN</vt:lpstr>
      <vt:lpstr>What is SSL VPN?</vt:lpstr>
      <vt:lpstr>Types Of SSL VPN</vt:lpstr>
      <vt:lpstr>عرض تقديمي في PowerPoint</vt:lpstr>
      <vt:lpstr>عرض تقديمي في PowerPoint</vt:lpstr>
      <vt:lpstr>IPSec VPN</vt:lpstr>
      <vt:lpstr>عرض تقديمي في PowerPoint</vt:lpstr>
      <vt:lpstr>Main Components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SD-WAN</vt:lpstr>
      <vt:lpstr>What is SD-WAN?</vt:lpstr>
      <vt:lpstr>عرض تقديمي في PowerPoint</vt:lpstr>
      <vt:lpstr>How SD-WAN Works?</vt:lpstr>
      <vt:lpstr>Introduction to Fortinet SD-WAN </vt:lpstr>
      <vt:lpstr>Fortinet SD-WAN Features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nada shehata</dc:creator>
  <cp:lastModifiedBy>nada shehata</cp:lastModifiedBy>
  <cp:revision>14</cp:revision>
  <dcterms:created xsi:type="dcterms:W3CDTF">2017-08-01T15:40:51Z</dcterms:created>
  <dcterms:modified xsi:type="dcterms:W3CDTF">2025-04-11T18:51:11Z</dcterms:modified>
</cp:coreProperties>
</file>