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4" r:id="rId7"/>
    <p:sldId id="262"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C8B28C22-2D1A-400D-8231-10DF34394050}" type="datetimeFigureOut">
              <a:rPr lang="en-US" smtClean="0"/>
              <a:t>9/21/2022</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2D140ECC-8FDE-420B-BA68-3269BCCD5E76}" type="slidenum">
              <a:rPr lang="en-US" smtClean="0"/>
              <a:t>‹#›</a:t>
            </a:fld>
            <a:endParaRPr lang="en-US"/>
          </a:p>
        </p:txBody>
      </p:sp>
    </p:spTree>
    <p:extLst>
      <p:ext uri="{BB962C8B-B14F-4D97-AF65-F5344CB8AC3E}">
        <p14:creationId xmlns:p14="http://schemas.microsoft.com/office/powerpoint/2010/main" val="112257485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B28C22-2D1A-400D-8231-10DF34394050}"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40ECC-8FDE-420B-BA68-3269BCCD5E76}" type="slidenum">
              <a:rPr lang="en-US" smtClean="0"/>
              <a:t>‹#›</a:t>
            </a:fld>
            <a:endParaRPr lang="en-US"/>
          </a:p>
        </p:txBody>
      </p:sp>
    </p:spTree>
    <p:extLst>
      <p:ext uri="{BB962C8B-B14F-4D97-AF65-F5344CB8AC3E}">
        <p14:creationId xmlns:p14="http://schemas.microsoft.com/office/powerpoint/2010/main" val="2224307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B28C22-2D1A-400D-8231-10DF34394050}"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40ECC-8FDE-420B-BA68-3269BCCD5E76}" type="slidenum">
              <a:rPr lang="en-US" smtClean="0"/>
              <a:t>‹#›</a:t>
            </a:fld>
            <a:endParaRPr lang="en-US"/>
          </a:p>
        </p:txBody>
      </p:sp>
    </p:spTree>
    <p:extLst>
      <p:ext uri="{BB962C8B-B14F-4D97-AF65-F5344CB8AC3E}">
        <p14:creationId xmlns:p14="http://schemas.microsoft.com/office/powerpoint/2010/main" val="1738151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B28C22-2D1A-400D-8231-10DF34394050}"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40ECC-8FDE-420B-BA68-3269BCCD5E76}" type="slidenum">
              <a:rPr lang="en-US" smtClean="0"/>
              <a:t>‹#›</a:t>
            </a:fld>
            <a:endParaRPr lang="en-US"/>
          </a:p>
        </p:txBody>
      </p:sp>
    </p:spTree>
    <p:extLst>
      <p:ext uri="{BB962C8B-B14F-4D97-AF65-F5344CB8AC3E}">
        <p14:creationId xmlns:p14="http://schemas.microsoft.com/office/powerpoint/2010/main" val="337696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C8B28C22-2D1A-400D-8231-10DF34394050}" type="datetimeFigureOut">
              <a:rPr lang="en-US" smtClean="0"/>
              <a:t>9/21/2022</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p>
            <a:fld id="{2D140ECC-8FDE-420B-BA68-3269BCCD5E76}" type="slidenum">
              <a:rPr lang="en-US" smtClean="0"/>
              <a:t>‹#›</a:t>
            </a:fld>
            <a:endParaRPr lang="en-US"/>
          </a:p>
        </p:txBody>
      </p:sp>
    </p:spTree>
    <p:extLst>
      <p:ext uri="{BB962C8B-B14F-4D97-AF65-F5344CB8AC3E}">
        <p14:creationId xmlns:p14="http://schemas.microsoft.com/office/powerpoint/2010/main" val="331300900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B28C22-2D1A-400D-8231-10DF34394050}"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140ECC-8FDE-420B-BA68-3269BCCD5E76}" type="slidenum">
              <a:rPr lang="en-US" smtClean="0"/>
              <a:t>‹#›</a:t>
            </a:fld>
            <a:endParaRPr lang="en-US"/>
          </a:p>
        </p:txBody>
      </p:sp>
    </p:spTree>
    <p:extLst>
      <p:ext uri="{BB962C8B-B14F-4D97-AF65-F5344CB8AC3E}">
        <p14:creationId xmlns:p14="http://schemas.microsoft.com/office/powerpoint/2010/main" val="2122066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B28C22-2D1A-400D-8231-10DF34394050}" type="datetimeFigureOut">
              <a:rPr lang="en-US" smtClean="0"/>
              <a:t>9/21/2022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140ECC-8FDE-420B-BA68-3269BCCD5E76}" type="slidenum">
              <a:rPr lang="en-US" smtClean="0"/>
              <a:t>‹#›</a:t>
            </a:fld>
            <a:endParaRPr lang="en-US"/>
          </a:p>
        </p:txBody>
      </p:sp>
    </p:spTree>
    <p:extLst>
      <p:ext uri="{BB962C8B-B14F-4D97-AF65-F5344CB8AC3E}">
        <p14:creationId xmlns:p14="http://schemas.microsoft.com/office/powerpoint/2010/main" val="1432608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B28C22-2D1A-400D-8231-10DF34394050}" type="datetimeFigureOut">
              <a:rPr lang="en-US" smtClean="0"/>
              <a:t>9/21/2022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140ECC-8FDE-420B-BA68-3269BCCD5E76}" type="slidenum">
              <a:rPr lang="en-US" smtClean="0"/>
              <a:t>‹#›</a:t>
            </a:fld>
            <a:endParaRPr lang="en-US"/>
          </a:p>
        </p:txBody>
      </p:sp>
    </p:spTree>
    <p:extLst>
      <p:ext uri="{BB962C8B-B14F-4D97-AF65-F5344CB8AC3E}">
        <p14:creationId xmlns:p14="http://schemas.microsoft.com/office/powerpoint/2010/main" val="2576869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B28C22-2D1A-400D-8231-10DF34394050}" type="datetimeFigureOut">
              <a:rPr lang="en-US" smtClean="0"/>
              <a:t>9/21/2022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140ECC-8FDE-420B-BA68-3269BCCD5E76}" type="slidenum">
              <a:rPr lang="en-US" smtClean="0"/>
              <a:t>‹#›</a:t>
            </a:fld>
            <a:endParaRPr lang="en-US"/>
          </a:p>
        </p:txBody>
      </p:sp>
    </p:spTree>
    <p:extLst>
      <p:ext uri="{BB962C8B-B14F-4D97-AF65-F5344CB8AC3E}">
        <p14:creationId xmlns:p14="http://schemas.microsoft.com/office/powerpoint/2010/main" val="4219744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C8B28C22-2D1A-400D-8231-10DF34394050}" type="datetimeFigureOut">
              <a:rPr lang="en-US" smtClean="0"/>
              <a:t>9/21/2022</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6728" y="6227064"/>
            <a:ext cx="1463040" cy="256032"/>
          </a:xfrm>
        </p:spPr>
        <p:txBody>
          <a:bodyPr/>
          <a:lstStyle/>
          <a:p>
            <a:fld id="{2D140ECC-8FDE-420B-BA68-3269BCCD5E76}"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08513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C8B28C22-2D1A-400D-8231-10DF34394050}" type="datetimeFigureOut">
              <a:rPr lang="en-US" smtClean="0"/>
              <a:t>9/21/2022</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56032"/>
          </a:xfrm>
        </p:spPr>
        <p:txBody>
          <a:bodyPr/>
          <a:lstStyle/>
          <a:p>
            <a:fld id="{2D140ECC-8FDE-420B-BA68-3269BCCD5E76}"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68426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8B28C22-2D1A-400D-8231-10DF34394050}" type="datetimeFigureOut">
              <a:rPr lang="en-US" smtClean="0"/>
              <a:t>9/21/2022</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2D140ECC-8FDE-420B-BA68-3269BCCD5E76}" type="slidenum">
              <a:rPr lang="en-US" smtClean="0"/>
              <a:t>‹#›</a:t>
            </a:fld>
            <a:endParaRPr lang="en-US"/>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239260074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ref1"/><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ref2"/><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ref3"/><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echtarget.com/searchapparchitecture/definition/dependency-injection" TargetMode="External"/><Relationship Id="rId2" Type="http://schemas.openxmlformats.org/officeDocument/2006/relationships/hyperlink" Target="https://www.youtube.com/watch?v=YO4MGNu2xvI" TargetMode="External"/><Relationship Id="rId1" Type="http://schemas.openxmlformats.org/officeDocument/2006/relationships/slideLayout" Target="../slideLayouts/slideLayout2.xml"/><Relationship Id="rId4" Type="http://schemas.openxmlformats.org/officeDocument/2006/relationships/hyperlink" Target="https://www.techopedia.com/definition/27857/thread-operating-system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D2449B-0466-D1E4-4ADF-6F8D9D5ACE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10469" y="2043609"/>
            <a:ext cx="4651513" cy="3254012"/>
          </a:xfrm>
          <a:prstGeom prst="rect">
            <a:avLst/>
          </a:prstGeom>
          <a:noFill/>
          <a:ln>
            <a:noFill/>
          </a:ln>
        </p:spPr>
      </p:pic>
      <p:pic>
        <p:nvPicPr>
          <p:cNvPr id="5" name="Picture 4">
            <a:extLst>
              <a:ext uri="{FF2B5EF4-FFF2-40B4-BE49-F238E27FC236}">
                <a16:creationId xmlns:a16="http://schemas.microsoft.com/office/drawing/2014/main" id="{D4D569A0-F02F-5232-2339-5F62BC3095D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0017" y="2517913"/>
            <a:ext cx="4465983" cy="2779708"/>
          </a:xfrm>
          <a:prstGeom prst="rect">
            <a:avLst/>
          </a:prstGeom>
          <a:noFill/>
          <a:ln>
            <a:noFill/>
          </a:ln>
        </p:spPr>
      </p:pic>
    </p:spTree>
    <p:extLst>
      <p:ext uri="{BB962C8B-B14F-4D97-AF65-F5344CB8AC3E}">
        <p14:creationId xmlns:p14="http://schemas.microsoft.com/office/powerpoint/2010/main" val="78827454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4EDE8C-292D-1E5A-1140-7C6746716E35}"/>
              </a:ext>
            </a:extLst>
          </p:cNvPr>
          <p:cNvSpPr>
            <a:spLocks noGrp="1"/>
          </p:cNvSpPr>
          <p:nvPr>
            <p:ph idx="1"/>
          </p:nvPr>
        </p:nvSpPr>
        <p:spPr>
          <a:xfrm>
            <a:off x="543339" y="424070"/>
            <a:ext cx="11264348" cy="6016487"/>
          </a:xfrm>
        </p:spPr>
        <p:txBody>
          <a:bodyPr>
            <a:normAutofit fontScale="62500" lnSpcReduction="20000"/>
          </a:bodyPr>
          <a:lstStyle/>
          <a:p>
            <a:pPr marL="0" marR="0" indent="0" algn="ctr">
              <a:lnSpc>
                <a:spcPct val="107000"/>
              </a:lnSpc>
              <a:spcBef>
                <a:spcPts val="0"/>
              </a:spcBef>
              <a:spcAft>
                <a:spcPts val="800"/>
              </a:spcAft>
              <a:buNone/>
            </a:pPr>
            <a:r>
              <a:rPr lang="en-US" sz="5700" b="1" dirty="0">
                <a:effectLst/>
                <a:latin typeface="Algerian" panose="04020705040A02060702" pitchFamily="82" charset="0"/>
                <a:ea typeface="Calibri" panose="020F0502020204030204" pitchFamily="34" charset="0"/>
                <a:cs typeface="Arial" panose="020B0604020202020204" pitchFamily="34" charset="0"/>
              </a:rPr>
              <a:t>Session 2</a:t>
            </a:r>
            <a:endParaRPr lang="en-US" sz="5700" dirty="0">
              <a:effectLst/>
              <a:latin typeface="Algerian" panose="04020705040A02060702" pitchFamily="82" charset="0"/>
              <a:ea typeface="Calibri" panose="020F0502020204030204" pitchFamily="34" charset="0"/>
              <a:cs typeface="Arial" panose="020B0604020202020204" pitchFamily="34" charset="0"/>
            </a:endParaRPr>
          </a:p>
          <a:p>
            <a:pPr marL="0" marR="0" indent="0" algn="ctr">
              <a:lnSpc>
                <a:spcPct val="107000"/>
              </a:lnSpc>
              <a:spcBef>
                <a:spcPts val="0"/>
              </a:spcBef>
              <a:spcAft>
                <a:spcPts val="800"/>
              </a:spcAft>
              <a:buNone/>
            </a:pPr>
            <a:r>
              <a:rPr lang="en-US" sz="3400" b="1" dirty="0">
                <a:effectLst/>
                <a:latin typeface="Algerian" panose="04020705040A02060702" pitchFamily="82" charset="0"/>
                <a:ea typeface="Calibri" panose="020F0502020204030204" pitchFamily="34" charset="0"/>
                <a:cs typeface="Arial" panose="020B0604020202020204" pitchFamily="34" charset="0"/>
              </a:rPr>
              <a:t>30/8/2022</a:t>
            </a:r>
            <a:endParaRPr lang="en-US" sz="3400" dirty="0">
              <a:effectLst/>
              <a:latin typeface="Algerian" panose="04020705040A02060702" pitchFamily="82"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3300" b="1" dirty="0">
                <a:effectLst/>
                <a:latin typeface="Harlow Solid Italic" panose="04030604020F02020D02" pitchFamily="82" charset="0"/>
                <a:ea typeface="Calibri" panose="020F0502020204030204" pitchFamily="34" charset="0"/>
                <a:cs typeface="Arial" panose="020B0604020202020204" pitchFamily="34" charset="0"/>
              </a:rPr>
              <a:t>Task 1:</a:t>
            </a:r>
            <a:endParaRPr lang="en-US" sz="3300" dirty="0">
              <a:effectLst/>
              <a:latin typeface="Harlow Solid Italic" panose="04030604020F02020D02" pitchFamily="82"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600"/>
              <a:buFont typeface="Symbol" panose="05050102010706020507" pitchFamily="18" charset="2"/>
              <a:buChar char=""/>
            </a:pPr>
            <a:r>
              <a:rPr lang="en-US" sz="2600" b="1" dirty="0">
                <a:solidFill>
                  <a:schemeClr val="accent5">
                    <a:lumMod val="75000"/>
                  </a:schemeClr>
                </a:solidFill>
                <a:effectLst/>
                <a:latin typeface="Broadway" panose="04040905080B02020502" pitchFamily="82" charset="0"/>
                <a:ea typeface="Calibri" panose="020F0502020204030204" pitchFamily="34" charset="0"/>
                <a:cs typeface="Arial" panose="020B0604020202020204" pitchFamily="34" charset="0"/>
              </a:rPr>
              <a:t>What are the components of OS?</a:t>
            </a:r>
            <a:endParaRPr lang="en-US" sz="2600" dirty="0">
              <a:solidFill>
                <a:schemeClr val="accent5">
                  <a:lumMod val="75000"/>
                </a:schemeClr>
              </a:solidFill>
              <a:effectLst/>
              <a:latin typeface="Broadway" panose="04040905080B02020502" pitchFamily="82"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0"/>
              </a:spcAft>
              <a:buFont typeface="+mj-lt"/>
              <a:buAutoNum type="arabicPeriod"/>
            </a:pPr>
            <a:r>
              <a:rPr lang="en-US" sz="2500" dirty="0">
                <a:effectLst/>
                <a:latin typeface="Calibri" panose="020F0502020204030204" pitchFamily="34" charset="0"/>
                <a:ea typeface="Calibri" panose="020F0502020204030204" pitchFamily="34" charset="0"/>
                <a:cs typeface="Calibri" panose="020F0502020204030204" pitchFamily="34" charset="0"/>
              </a:rPr>
              <a:t>Process management</a:t>
            </a:r>
          </a:p>
          <a:p>
            <a:pPr marL="742950" marR="0" lvl="1" indent="-285750">
              <a:lnSpc>
                <a:spcPct val="107000"/>
              </a:lnSpc>
              <a:spcBef>
                <a:spcPts val="0"/>
              </a:spcBef>
              <a:spcAft>
                <a:spcPts val="0"/>
              </a:spcAft>
              <a:buFont typeface="+mj-lt"/>
              <a:buAutoNum type="arabicPeriod"/>
            </a:pPr>
            <a:r>
              <a:rPr lang="en-US" sz="2500" dirty="0">
                <a:effectLst/>
                <a:latin typeface="Calibri" panose="020F0502020204030204" pitchFamily="34" charset="0"/>
                <a:ea typeface="Calibri" panose="020F0502020204030204" pitchFamily="34" charset="0"/>
                <a:cs typeface="Calibri" panose="020F0502020204030204" pitchFamily="34" charset="0"/>
              </a:rPr>
              <a:t>File management</a:t>
            </a:r>
          </a:p>
          <a:p>
            <a:pPr marL="742950" marR="0" lvl="1" indent="-285750">
              <a:lnSpc>
                <a:spcPct val="107000"/>
              </a:lnSpc>
              <a:spcBef>
                <a:spcPts val="0"/>
              </a:spcBef>
              <a:spcAft>
                <a:spcPts val="0"/>
              </a:spcAft>
              <a:buFont typeface="+mj-lt"/>
              <a:buAutoNum type="arabicPeriod"/>
            </a:pPr>
            <a:r>
              <a:rPr lang="en-US" sz="2500" dirty="0">
                <a:effectLst/>
                <a:latin typeface="Calibri" panose="020F0502020204030204" pitchFamily="34" charset="0"/>
                <a:ea typeface="Calibri" panose="020F0502020204030204" pitchFamily="34" charset="0"/>
                <a:cs typeface="Calibri" panose="020F0502020204030204" pitchFamily="34" charset="0"/>
              </a:rPr>
              <a:t>Network management</a:t>
            </a:r>
          </a:p>
          <a:p>
            <a:pPr marL="742950" marR="0" lvl="1" indent="-285750">
              <a:lnSpc>
                <a:spcPct val="107000"/>
              </a:lnSpc>
              <a:spcBef>
                <a:spcPts val="0"/>
              </a:spcBef>
              <a:spcAft>
                <a:spcPts val="0"/>
              </a:spcAft>
              <a:buFont typeface="+mj-lt"/>
              <a:buAutoNum type="arabicPeriod"/>
            </a:pPr>
            <a:r>
              <a:rPr lang="en-US" sz="2500" dirty="0">
                <a:effectLst/>
                <a:latin typeface="Calibri" panose="020F0502020204030204" pitchFamily="34" charset="0"/>
                <a:ea typeface="Calibri" panose="020F0502020204030204" pitchFamily="34" charset="0"/>
                <a:cs typeface="Calibri" panose="020F0502020204030204" pitchFamily="34" charset="0"/>
              </a:rPr>
              <a:t>Main memory management</a:t>
            </a:r>
          </a:p>
          <a:p>
            <a:pPr marL="742950" marR="0" lvl="1" indent="-285750">
              <a:lnSpc>
                <a:spcPct val="107000"/>
              </a:lnSpc>
              <a:spcBef>
                <a:spcPts val="0"/>
              </a:spcBef>
              <a:spcAft>
                <a:spcPts val="0"/>
              </a:spcAft>
              <a:buFont typeface="+mj-lt"/>
              <a:buAutoNum type="arabicPeriod"/>
            </a:pPr>
            <a:r>
              <a:rPr lang="en-US" sz="2500" dirty="0">
                <a:effectLst/>
                <a:latin typeface="Calibri" panose="020F0502020204030204" pitchFamily="34" charset="0"/>
                <a:ea typeface="Calibri" panose="020F0502020204030204" pitchFamily="34" charset="0"/>
                <a:cs typeface="Calibri" panose="020F0502020204030204" pitchFamily="34" charset="0"/>
              </a:rPr>
              <a:t>Secondary storage management</a:t>
            </a:r>
          </a:p>
          <a:p>
            <a:pPr marL="742950" marR="0" lvl="1" indent="-285750">
              <a:lnSpc>
                <a:spcPct val="107000"/>
              </a:lnSpc>
              <a:spcBef>
                <a:spcPts val="0"/>
              </a:spcBef>
              <a:spcAft>
                <a:spcPts val="0"/>
              </a:spcAft>
              <a:buFont typeface="+mj-lt"/>
              <a:buAutoNum type="arabicPeriod"/>
            </a:pPr>
            <a:r>
              <a:rPr lang="en-US" sz="2500" dirty="0">
                <a:effectLst/>
                <a:latin typeface="Calibri" panose="020F0502020204030204" pitchFamily="34" charset="0"/>
                <a:ea typeface="Calibri" panose="020F0502020204030204" pitchFamily="34" charset="0"/>
                <a:cs typeface="Calibri" panose="020F0502020204030204" pitchFamily="34" charset="0"/>
              </a:rPr>
              <a:t>I/O Device management</a:t>
            </a:r>
          </a:p>
          <a:p>
            <a:pPr marL="742950" marR="0" lvl="1" indent="-285750">
              <a:lnSpc>
                <a:spcPct val="107000"/>
              </a:lnSpc>
              <a:spcBef>
                <a:spcPts val="0"/>
              </a:spcBef>
              <a:spcAft>
                <a:spcPts val="0"/>
              </a:spcAft>
              <a:buFont typeface="+mj-lt"/>
              <a:buAutoNum type="arabicPeriod"/>
            </a:pPr>
            <a:r>
              <a:rPr lang="en-US" sz="2500" dirty="0">
                <a:effectLst/>
                <a:latin typeface="Calibri" panose="020F0502020204030204" pitchFamily="34" charset="0"/>
                <a:ea typeface="Calibri" panose="020F0502020204030204" pitchFamily="34" charset="0"/>
                <a:cs typeface="Calibri" panose="020F0502020204030204" pitchFamily="34" charset="0"/>
              </a:rPr>
              <a:t>Security management</a:t>
            </a:r>
          </a:p>
          <a:p>
            <a:pPr marL="742950" marR="0" lvl="1" indent="-285750">
              <a:lnSpc>
                <a:spcPct val="107000"/>
              </a:lnSpc>
              <a:spcBef>
                <a:spcPts val="0"/>
              </a:spcBef>
              <a:spcAft>
                <a:spcPts val="0"/>
              </a:spcAft>
              <a:buFont typeface="+mj-lt"/>
              <a:buAutoNum type="arabicPeriod"/>
            </a:pPr>
            <a:r>
              <a:rPr lang="en-US" sz="2500" dirty="0">
                <a:effectLst/>
                <a:latin typeface="Calibri" panose="020F0502020204030204" pitchFamily="34" charset="0"/>
                <a:ea typeface="Calibri" panose="020F0502020204030204" pitchFamily="34" charset="0"/>
                <a:cs typeface="Calibri" panose="020F0502020204030204" pitchFamily="34" charset="0"/>
              </a:rPr>
              <a:t>Command interpreter system</a:t>
            </a:r>
          </a:p>
          <a:p>
            <a:pPr marL="342900" marR="0" lvl="0" indent="-342900">
              <a:lnSpc>
                <a:spcPct val="107000"/>
              </a:lnSpc>
              <a:spcBef>
                <a:spcPts val="0"/>
              </a:spcBef>
              <a:spcAft>
                <a:spcPts val="800"/>
              </a:spcAft>
              <a:buSzPts val="1600"/>
              <a:buFont typeface="Symbol" panose="05050102010706020507" pitchFamily="18" charset="2"/>
              <a:buChar char=""/>
            </a:pPr>
            <a:r>
              <a:rPr lang="en-US" sz="2600" b="1" dirty="0">
                <a:solidFill>
                  <a:schemeClr val="accent5">
                    <a:lumMod val="75000"/>
                  </a:schemeClr>
                </a:solidFill>
                <a:effectLst/>
                <a:latin typeface="Broadway" panose="04040905080B02020502" pitchFamily="82" charset="0"/>
                <a:ea typeface="Calibri" panose="020F0502020204030204" pitchFamily="34" charset="0"/>
                <a:cs typeface="Arial" panose="020B0604020202020204" pitchFamily="34" charset="0"/>
              </a:rPr>
              <a:t>How Kernel works and manage processes?</a:t>
            </a:r>
            <a:endParaRPr lang="en-US" sz="2600" dirty="0">
              <a:solidFill>
                <a:schemeClr val="accent5">
                  <a:lumMod val="75000"/>
                </a:schemeClr>
              </a:solidFill>
              <a:effectLst/>
              <a:latin typeface="Broadway" panose="04040905080B02020502" pitchFamily="82" charset="0"/>
              <a:ea typeface="Calibri" panose="020F0502020204030204" pitchFamily="34" charset="0"/>
              <a:cs typeface="Arial" panose="020B0604020202020204" pitchFamily="34" charset="0"/>
            </a:endParaRPr>
          </a:p>
          <a:p>
            <a:pPr marL="548640" lvl="1" indent="0">
              <a:lnSpc>
                <a:spcPct val="107000"/>
              </a:lnSpc>
              <a:spcBef>
                <a:spcPts val="0"/>
              </a:spcBef>
              <a:spcAft>
                <a:spcPts val="800"/>
              </a:spcAft>
              <a:buNone/>
            </a:pPr>
            <a:r>
              <a:rPr lang="en-US" sz="27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Manage RAM memory, so that all programs and running processes can work. Manage the processor time, which is used by running processes.</a:t>
            </a:r>
            <a:endParaRPr lang="en-US" sz="2700" dirty="0">
              <a:effectLst/>
              <a:latin typeface="Calibri" panose="020F0502020204030204" pitchFamily="34" charset="0"/>
              <a:ea typeface="Calibri" panose="020F0502020204030204" pitchFamily="34" charset="0"/>
              <a:cs typeface="Calibri" panose="020F0502020204030204" pitchFamily="34" charset="0"/>
            </a:endParaRPr>
          </a:p>
          <a:p>
            <a:pPr marL="0" marR="0" indent="0">
              <a:lnSpc>
                <a:spcPct val="107000"/>
              </a:lnSpc>
              <a:spcBef>
                <a:spcPts val="0"/>
              </a:spcBef>
              <a:spcAft>
                <a:spcPts val="800"/>
              </a:spcAft>
              <a:buNone/>
            </a:pPr>
            <a:r>
              <a:rPr lang="en-US" sz="3300" b="1" dirty="0">
                <a:effectLst/>
                <a:latin typeface="Harlow Solid Italic" panose="04030604020F02020D02" pitchFamily="82" charset="0"/>
                <a:ea typeface="Calibri" panose="020F0502020204030204" pitchFamily="34" charset="0"/>
                <a:cs typeface="Arial" panose="020B0604020202020204" pitchFamily="34" charset="0"/>
              </a:rPr>
              <a:t>Task 2:</a:t>
            </a:r>
            <a:endParaRPr lang="en-US" sz="3300" dirty="0">
              <a:effectLst/>
              <a:latin typeface="Harlow Solid Italic" panose="04030604020F02020D02" pitchFamily="82"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600"/>
              <a:buFont typeface="Symbol" panose="05050102010706020507" pitchFamily="18" charset="2"/>
              <a:buChar char=""/>
            </a:pPr>
            <a:r>
              <a:rPr lang="en-US" sz="2600" b="1" dirty="0">
                <a:solidFill>
                  <a:schemeClr val="accent5">
                    <a:lumMod val="75000"/>
                  </a:schemeClr>
                </a:solidFill>
                <a:effectLst/>
                <a:latin typeface="Broadway" panose="04040905080B02020502" pitchFamily="82" charset="0"/>
                <a:ea typeface="Calibri" panose="020F0502020204030204" pitchFamily="34" charset="0"/>
                <a:cs typeface="Arial" panose="020B0604020202020204" pitchFamily="34" charset="0"/>
              </a:rPr>
              <a:t>How To Hide Password in Python?</a:t>
            </a:r>
          </a:p>
          <a:p>
            <a:pPr marL="731520" marR="0" indent="0">
              <a:lnSpc>
                <a:spcPct val="107000"/>
              </a:lnSpc>
              <a:spcBef>
                <a:spcPts val="0"/>
              </a:spcBef>
              <a:spcAft>
                <a:spcPts val="800"/>
              </a:spcAft>
              <a:buNone/>
            </a:pPr>
            <a:r>
              <a:rPr lang="en-US" sz="2600" dirty="0">
                <a:effectLst/>
                <a:latin typeface="Calibri" panose="020F0502020204030204" pitchFamily="34" charset="0"/>
                <a:ea typeface="Calibri" panose="020F0502020204030204" pitchFamily="34" charset="0"/>
                <a:cs typeface="Arial" panose="020B0604020202020204" pitchFamily="34" charset="0"/>
              </a:rPr>
              <a:t>Pip install maskpass</a:t>
            </a:r>
          </a:p>
          <a:p>
            <a:pPr marL="731520" marR="0" indent="0">
              <a:lnSpc>
                <a:spcPct val="107000"/>
              </a:lnSpc>
              <a:spcBef>
                <a:spcPts val="0"/>
              </a:spcBef>
              <a:spcAft>
                <a:spcPts val="800"/>
              </a:spcAft>
              <a:buNone/>
            </a:pPr>
            <a:r>
              <a:rPr lang="en-US" sz="2600" dirty="0">
                <a:effectLst/>
                <a:latin typeface="Calibri" panose="020F0502020204030204" pitchFamily="34" charset="0"/>
                <a:ea typeface="Calibri" panose="020F0502020204030204" pitchFamily="34" charset="0"/>
                <a:cs typeface="Arial" panose="020B0604020202020204" pitchFamily="34" charset="0"/>
              </a:rPr>
              <a:t>Import maskpass</a:t>
            </a:r>
          </a:p>
          <a:p>
            <a:pPr marL="731520" marR="0" indent="0">
              <a:lnSpc>
                <a:spcPct val="107000"/>
              </a:lnSpc>
              <a:spcBef>
                <a:spcPts val="0"/>
              </a:spcBef>
              <a:spcAft>
                <a:spcPts val="800"/>
              </a:spcAft>
              <a:buNone/>
            </a:pPr>
            <a:r>
              <a:rPr lang="en-US" sz="2600" dirty="0">
                <a:effectLst/>
                <a:latin typeface="Calibri" panose="020F0502020204030204" pitchFamily="34" charset="0"/>
                <a:ea typeface="Calibri" panose="020F0502020204030204" pitchFamily="34" charset="0"/>
                <a:cs typeface="Arial" panose="020B0604020202020204" pitchFamily="34" charset="0"/>
              </a:rPr>
              <a:t>Pwd=maskpass.advpass()</a:t>
            </a:r>
            <a:endParaRPr lang="en-US" sz="2600" dirty="0"/>
          </a:p>
        </p:txBody>
      </p:sp>
    </p:spTree>
    <p:extLst>
      <p:ext uri="{BB962C8B-B14F-4D97-AF65-F5344CB8AC3E}">
        <p14:creationId xmlns:p14="http://schemas.microsoft.com/office/powerpoint/2010/main" val="361961108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82729A-B465-2280-3E33-578610CCBD77}"/>
              </a:ext>
            </a:extLst>
          </p:cNvPr>
          <p:cNvSpPr>
            <a:spLocks noGrp="1"/>
          </p:cNvSpPr>
          <p:nvPr>
            <p:ph idx="1"/>
          </p:nvPr>
        </p:nvSpPr>
        <p:spPr>
          <a:xfrm>
            <a:off x="463826" y="424073"/>
            <a:ext cx="11330609" cy="5963473"/>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solidFill>
                  <a:schemeClr val="tx1"/>
                </a:solidFill>
                <a:effectLst/>
                <a:latin typeface="Harlow Solid Italic" panose="04030604020F02020D02" pitchFamily="82" charset="0"/>
                <a:ea typeface="Calibri" panose="020F0502020204030204" pitchFamily="34" charset="0"/>
                <a:cs typeface="Arial" panose="020B0604020202020204" pitchFamily="34" charset="0"/>
              </a:rPr>
              <a:t>Task 3: </a:t>
            </a:r>
            <a:endParaRPr kumimoji="0" lang="en-US" altLang="en-US" sz="2100" b="0" i="0" u="none" strike="noStrike" cap="none" normalizeH="0" baseline="0" dirty="0">
              <a:ln>
                <a:noFill/>
              </a:ln>
              <a:solidFill>
                <a:schemeClr val="tx1"/>
              </a:solidFill>
              <a:effectLst/>
              <a:latin typeface="Harlow Solid Italic" panose="04030604020F02020D02" pitchFamily="8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accent5">
                    <a:lumMod val="75000"/>
                  </a:schemeClr>
                </a:solidFill>
                <a:effectLst/>
                <a:latin typeface="Broadway" panose="04040905080B02020502" pitchFamily="82" charset="0"/>
                <a:ea typeface="Calibri" panose="020F0502020204030204" pitchFamily="34" charset="0"/>
                <a:cs typeface="Arial" panose="020B0604020202020204" pitchFamily="34" charset="0"/>
              </a:rPr>
              <a:t>How to write C++ in </a:t>
            </a:r>
            <a:r>
              <a:rPr kumimoji="0" lang="en-US" altLang="en-US" sz="1600" b="1" i="0" u="none" strike="noStrike" cap="none" normalizeH="0" baseline="0" dirty="0" err="1">
                <a:ln>
                  <a:noFill/>
                </a:ln>
                <a:solidFill>
                  <a:schemeClr val="accent5">
                    <a:lumMod val="75000"/>
                  </a:schemeClr>
                </a:solidFill>
                <a:effectLst/>
                <a:latin typeface="Broadway" panose="04040905080B02020502" pitchFamily="82" charset="0"/>
                <a:ea typeface="Calibri" panose="020F0502020204030204" pitchFamily="34" charset="0"/>
                <a:cs typeface="Arial" panose="020B0604020202020204" pitchFamily="34" charset="0"/>
              </a:rPr>
              <a:t>jupyter</a:t>
            </a:r>
            <a:r>
              <a:rPr kumimoji="0" lang="en-US" altLang="en-US" sz="1600" b="1" i="0" u="none" strike="noStrike" cap="none" normalizeH="0" baseline="0" dirty="0">
                <a:ln>
                  <a:noFill/>
                </a:ln>
                <a:solidFill>
                  <a:schemeClr val="accent5">
                    <a:lumMod val="75000"/>
                  </a:schemeClr>
                </a:solidFill>
                <a:effectLst/>
                <a:latin typeface="Broadway" panose="04040905080B02020502" pitchFamily="82" charset="0"/>
                <a:ea typeface="Calibri" panose="020F0502020204030204" pitchFamily="34" charset="0"/>
                <a:cs typeface="Arial" panose="020B0604020202020204" pitchFamily="34" charset="0"/>
              </a:rPr>
              <a:t>? </a:t>
            </a:r>
            <a:endParaRPr kumimoji="0" lang="en-US" altLang="en-US" sz="1600" b="1" i="0" u="none" strike="noStrike" cap="none" normalizeH="0" baseline="0" dirty="0">
              <a:ln>
                <a:noFill/>
              </a:ln>
              <a:solidFill>
                <a:schemeClr val="accent5">
                  <a:lumMod val="75000"/>
                </a:schemeClr>
              </a:solidFill>
              <a:effectLst/>
              <a:latin typeface="Broadway" panose="04040905080B02020502" pitchFamily="82" charset="0"/>
            </a:endParaRPr>
          </a:p>
          <a:p>
            <a:pPr marL="274320" lvl="1" indent="0" eaLnBrk="0" fontAlgn="base" hangingPunct="0">
              <a:spcBef>
                <a:spcPct val="0"/>
              </a:spcBef>
              <a:spcAft>
                <a:spcPct val="0"/>
              </a:spcAft>
              <a:buClrTx/>
              <a:buNone/>
            </a:pPr>
            <a:r>
              <a:rPr kumimoji="0" lang="en-US" altLang="en-US" sz="17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By using mybinder.org</a:t>
            </a:r>
          </a:p>
          <a:p>
            <a:pPr marL="274320" lvl="1" indent="0" eaLnBrk="0" fontAlgn="base" hangingPunct="0">
              <a:spcBef>
                <a:spcPct val="0"/>
              </a:spcBef>
              <a:spcAft>
                <a:spcPct val="0"/>
              </a:spcAft>
              <a:buClrTx/>
              <a:buNone/>
            </a:pPr>
            <a:endParaRPr kumimoji="0" lang="en-US" altLang="en-US" sz="17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solidFill>
                  <a:schemeClr val="tx1"/>
                </a:solidFill>
                <a:effectLst/>
                <a:latin typeface="Harlow Solid Italic" panose="04030604020F02020D02" pitchFamily="82" charset="0"/>
                <a:ea typeface="Calibri" panose="020F0502020204030204" pitchFamily="34" charset="0"/>
                <a:cs typeface="Arial" panose="020B0604020202020204" pitchFamily="34" charset="0"/>
              </a:rPr>
              <a:t>Task 4:</a:t>
            </a:r>
            <a:endParaRPr kumimoji="0" lang="en-US" altLang="en-US" sz="2100" b="0" i="0" u="none" strike="noStrike" cap="none" normalizeH="0" baseline="0" dirty="0">
              <a:ln>
                <a:noFill/>
              </a:ln>
              <a:solidFill>
                <a:schemeClr val="tx1"/>
              </a:solidFill>
              <a:effectLst/>
              <a:latin typeface="Harlow Solid Italic" panose="04030604020F02020D02" pitchFamily="8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accent5">
                    <a:lumMod val="75000"/>
                  </a:schemeClr>
                </a:solidFill>
                <a:effectLst/>
                <a:latin typeface="Broadway" panose="04040905080B02020502" pitchFamily="82" charset="0"/>
                <a:ea typeface="Calibri" panose="020F0502020204030204" pitchFamily="34" charset="0"/>
                <a:cs typeface="Arial" panose="020B0604020202020204" pitchFamily="34" charset="0"/>
              </a:rPr>
              <a:t>How to make do while in Python</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endParaRPr lang="en-US" altLang="en-US" sz="1050" dirty="0">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dirty="0"/>
          </a:p>
          <a:p>
            <a:pPr marL="0" lvl="0" indent="0" eaLnBrk="0" fontAlgn="base" hangingPunct="0">
              <a:spcBef>
                <a:spcPct val="0"/>
              </a:spcBef>
              <a:spcAft>
                <a:spcPct val="0"/>
              </a:spcAft>
              <a:buClrTx/>
              <a:buNone/>
            </a:pPr>
            <a:r>
              <a:rPr lang="en-US" dirty="0"/>
              <a:t>     </a:t>
            </a:r>
            <a:r>
              <a:rPr lang="en-US" altLang="en-US" dirty="0">
                <a:latin typeface="Calibri" panose="020F0502020204030204" pitchFamily="34" charset="0"/>
                <a:ea typeface="Calibri" panose="020F0502020204030204" pitchFamily="34" charset="0"/>
                <a:cs typeface="Arial" panose="020B0604020202020204" pitchFamily="34" charset="0"/>
              </a:rPr>
              <a:t>while True:                  </a:t>
            </a:r>
            <a:endParaRPr lang="en-US" altLang="en-US" sz="1100" dirty="0"/>
          </a:p>
          <a:p>
            <a:pPr marL="0" lvl="0" indent="0" eaLnBrk="0" fontAlgn="base" hangingPunct="0">
              <a:spcBef>
                <a:spcPct val="0"/>
              </a:spcBef>
              <a:spcAft>
                <a:spcPct val="0"/>
              </a:spcAft>
              <a:buClrTx/>
              <a:buNone/>
            </a:pPr>
            <a:r>
              <a:rPr lang="en-US" altLang="en-US" dirty="0">
                <a:latin typeface="Calibri" panose="020F0502020204030204" pitchFamily="34" charset="0"/>
                <a:ea typeface="Calibri" panose="020F0502020204030204" pitchFamily="34" charset="0"/>
                <a:cs typeface="Arial" panose="020B0604020202020204" pitchFamily="34" charset="0"/>
              </a:rPr>
              <a:t>              if condition:</a:t>
            </a:r>
            <a:endParaRPr lang="en-US" altLang="en-US" sz="1100" dirty="0"/>
          </a:p>
          <a:p>
            <a:pPr marL="0" lvl="0" indent="0" eaLnBrk="0" fontAlgn="base" hangingPunct="0">
              <a:spcBef>
                <a:spcPct val="0"/>
              </a:spcBef>
              <a:spcAft>
                <a:spcPct val="0"/>
              </a:spcAft>
              <a:buClrTx/>
              <a:buNone/>
            </a:pPr>
            <a:r>
              <a:rPr lang="en-US" altLang="en-US" dirty="0">
                <a:latin typeface="Calibri" panose="020F0502020204030204" pitchFamily="34" charset="0"/>
                <a:ea typeface="Calibri" panose="020F0502020204030204" pitchFamily="34" charset="0"/>
                <a:cs typeface="Arial" panose="020B0604020202020204" pitchFamily="34" charset="0"/>
              </a:rPr>
              <a:t>                      break</a:t>
            </a:r>
          </a:p>
          <a:p>
            <a:pPr marL="0" lvl="0" indent="0" eaLnBrk="0" fontAlgn="base" hangingPunct="0">
              <a:spcBef>
                <a:spcPct val="0"/>
              </a:spcBef>
              <a:spcAft>
                <a:spcPct val="0"/>
              </a:spcAft>
              <a:buClrTx/>
              <a:buNone/>
            </a:pPr>
            <a:endParaRPr lang="en-US" altLang="en-US" sz="1100" dirty="0">
              <a:latin typeface="Calibri" panose="020F0502020204030204" pitchFamily="34" charset="0"/>
              <a:cs typeface="Arial" panose="020B0604020202020204" pitchFamily="34" charset="0"/>
            </a:endParaRPr>
          </a:p>
          <a:p>
            <a:pPr marL="0" lvl="0" indent="0" eaLnBrk="0" fontAlgn="base" hangingPunct="0">
              <a:spcBef>
                <a:spcPct val="0"/>
              </a:spcBef>
              <a:spcAft>
                <a:spcPct val="0"/>
              </a:spcAft>
              <a:buClrTx/>
              <a:buNone/>
            </a:pPr>
            <a:endParaRPr lang="en-US" altLang="en-US" sz="1100" dirty="0">
              <a:latin typeface="Calibri" panose="020F0502020204030204" pitchFamily="34" charset="0"/>
              <a:cs typeface="Arial" panose="020B0604020202020204" pitchFamily="34" charset="0"/>
            </a:endParaRPr>
          </a:p>
          <a:p>
            <a:pPr marL="0" lvl="0" indent="0" eaLnBrk="0" fontAlgn="base" hangingPunct="0">
              <a:spcBef>
                <a:spcPct val="0"/>
              </a:spcBef>
              <a:spcAft>
                <a:spcPct val="0"/>
              </a:spcAft>
              <a:buClrTx/>
              <a:buNone/>
            </a:pPr>
            <a:endParaRPr lang="en-US" altLang="en-US" sz="1100" dirty="0"/>
          </a:p>
          <a:p>
            <a:pPr marL="0" marR="0" lvl="0" indent="0" algn="l" defTabSz="914400" rtl="0" eaLnBrk="0" fontAlgn="base" latinLnBrk="0" hangingPunct="0">
              <a:lnSpc>
                <a:spcPct val="100000"/>
              </a:lnSpc>
              <a:spcBef>
                <a:spcPct val="0"/>
              </a:spcBef>
              <a:spcAft>
                <a:spcPct val="0"/>
              </a:spcAft>
              <a:buClrTx/>
              <a:buSzTx/>
              <a:buFontTx/>
              <a:buNone/>
              <a:tabLst/>
            </a:pPr>
            <a:r>
              <a:rPr lang="en-US" dirty="0"/>
              <a:t>          </a:t>
            </a:r>
          </a:p>
        </p:txBody>
      </p:sp>
      <p:sp>
        <p:nvSpPr>
          <p:cNvPr id="8" name="Rectangle 5">
            <a:extLst>
              <a:ext uri="{FF2B5EF4-FFF2-40B4-BE49-F238E27FC236}">
                <a16:creationId xmlns:a16="http://schemas.microsoft.com/office/drawing/2014/main" id="{E01AD84D-A09C-2BE7-BF98-6317634C3478}"/>
              </a:ext>
            </a:extLst>
          </p:cNvPr>
          <p:cNvSpPr>
            <a:spLocks noChangeArrowheads="1"/>
          </p:cNvSpPr>
          <p:nvPr/>
        </p:nvSpPr>
        <p:spPr bwMode="auto">
          <a:xfrm>
            <a:off x="746014" y="3246224"/>
            <a:ext cx="463229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for Example:</a:t>
            </a:r>
            <a:endPar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while True:</a:t>
            </a:r>
            <a:endPar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number = int(input(“enter a positive number: “))</a:t>
            </a:r>
            <a:endPar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print (number)</a:t>
            </a:r>
            <a:endPar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if not number &gt; 0:</a:t>
            </a:r>
            <a:endPar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break</a:t>
            </a:r>
            <a:endPar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F76EE7FA-539F-9C2A-1057-554C18A194AC}"/>
              </a:ext>
            </a:extLst>
          </p:cNvPr>
          <p:cNvSpPr txBox="1"/>
          <p:nvPr/>
        </p:nvSpPr>
        <p:spPr>
          <a:xfrm>
            <a:off x="463826" y="4683362"/>
            <a:ext cx="6096000" cy="1621854"/>
          </a:xfrm>
          <a:prstGeom prst="rect">
            <a:avLst/>
          </a:prstGeom>
          <a:noFill/>
        </p:spPr>
        <p:txBody>
          <a:bodyPr wrap="square">
            <a:spAutoFit/>
          </a:bodyPr>
          <a:lstStyle/>
          <a:p>
            <a:pPr marL="0" marR="0">
              <a:lnSpc>
                <a:spcPct val="107000"/>
              </a:lnSpc>
              <a:spcBef>
                <a:spcPts val="0"/>
              </a:spcBef>
              <a:spcAft>
                <a:spcPts val="800"/>
              </a:spcAft>
            </a:pPr>
            <a:r>
              <a:rPr lang="en-US" sz="2100" b="1" dirty="0">
                <a:effectLst/>
                <a:latin typeface="Harlow Solid Italic" panose="04030604020F02020D02" pitchFamily="82" charset="0"/>
                <a:ea typeface="Calibri" panose="020F0502020204030204" pitchFamily="34" charset="0"/>
                <a:cs typeface="Arial" panose="020B0604020202020204" pitchFamily="34" charset="0"/>
              </a:rPr>
              <a:t>Task 5:</a:t>
            </a:r>
            <a:endParaRPr lang="en-US" sz="2100" dirty="0">
              <a:effectLst/>
              <a:latin typeface="Harlow Solid Italic" panose="04030604020F02020D02" pitchFamily="82"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600"/>
              <a:buFont typeface="Symbol" panose="05050102010706020507" pitchFamily="18" charset="2"/>
              <a:buChar char=""/>
            </a:pPr>
            <a:r>
              <a:rPr lang="en-US" dirty="0">
                <a:solidFill>
                  <a:schemeClr val="accent5">
                    <a:lumMod val="75000"/>
                  </a:schemeClr>
                </a:solidFill>
                <a:effectLst/>
                <a:latin typeface="Broadway" panose="04040905080B02020502" pitchFamily="82" charset="0"/>
                <a:ea typeface="Calibri" panose="020F0502020204030204" pitchFamily="34" charset="0"/>
                <a:cs typeface="Arial" panose="020B0604020202020204" pitchFamily="34" charset="0"/>
              </a:rPr>
              <a:t>How to write for loop and iterate times 2?</a:t>
            </a:r>
          </a:p>
          <a:p>
            <a:pPr marL="45720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for x in (2**p for p in range(1, 11)):</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print(x)</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5623058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CF12A4-CCFB-6FEA-DEFB-7EB4DE61B105}"/>
              </a:ext>
            </a:extLst>
          </p:cNvPr>
          <p:cNvSpPr>
            <a:spLocks noGrp="1"/>
          </p:cNvSpPr>
          <p:nvPr>
            <p:ph idx="1"/>
          </p:nvPr>
        </p:nvSpPr>
        <p:spPr>
          <a:xfrm>
            <a:off x="477078" y="424070"/>
            <a:ext cx="11290852" cy="6003234"/>
          </a:xfrm>
        </p:spPr>
        <p:txBody>
          <a:bodyPr/>
          <a:lstStyle/>
          <a:p>
            <a:pPr marL="0" marR="0" indent="0">
              <a:lnSpc>
                <a:spcPct val="107000"/>
              </a:lnSpc>
              <a:spcBef>
                <a:spcPts val="0"/>
              </a:spcBef>
              <a:spcAft>
                <a:spcPts val="800"/>
              </a:spcAft>
              <a:buNone/>
            </a:pPr>
            <a:r>
              <a:rPr lang="en-US" sz="2100" b="1" dirty="0">
                <a:effectLst/>
                <a:latin typeface="Harlow Solid Italic" panose="04030604020F02020D02" pitchFamily="82" charset="0"/>
                <a:ea typeface="Calibri" panose="020F0502020204030204" pitchFamily="34" charset="0"/>
                <a:cs typeface="Arial" panose="020B0604020202020204" pitchFamily="34" charset="0"/>
              </a:rPr>
              <a:t>Task 6:</a:t>
            </a:r>
            <a:endParaRPr lang="en-US" sz="2100" dirty="0">
              <a:effectLst/>
              <a:latin typeface="Harlow Solid Italic" panose="04030604020F02020D02" pitchFamily="82"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800" b="1" dirty="0">
                <a:solidFill>
                  <a:schemeClr val="accent5">
                    <a:lumMod val="75000"/>
                  </a:schemeClr>
                </a:solidFill>
                <a:effectLst/>
                <a:latin typeface="Broadway" panose="04040905080B02020502" pitchFamily="82" charset="0"/>
                <a:ea typeface="Calibri" panose="020F0502020204030204" pitchFamily="34" charset="0"/>
                <a:cs typeface="Arial" panose="020B0604020202020204" pitchFamily="34" charset="0"/>
              </a:rPr>
              <a:t>How to make infinite for loop in python?</a:t>
            </a:r>
          </a:p>
          <a:p>
            <a:pPr marL="548640" lvl="1"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Can do this by </a:t>
            </a:r>
            <a:r>
              <a:rPr lang="en-US" sz="1800" dirty="0" err="1">
                <a:effectLst/>
                <a:latin typeface="Calibri" panose="020F0502020204030204" pitchFamily="34" charset="0"/>
                <a:ea typeface="Calibri" panose="020F0502020204030204" pitchFamily="34" charset="0"/>
                <a:cs typeface="Arial" panose="020B0604020202020204" pitchFamily="34" charset="0"/>
              </a:rPr>
              <a:t>itertools</a:t>
            </a:r>
            <a:r>
              <a:rPr lang="en-US" sz="1800" dirty="0">
                <a:effectLst/>
                <a:latin typeface="Calibri" panose="020F0502020204030204" pitchFamily="34" charset="0"/>
                <a:ea typeface="Calibri" panose="020F0502020204030204" pitchFamily="34" charset="0"/>
                <a:cs typeface="Arial" panose="020B0604020202020204" pitchFamily="34" charset="0"/>
              </a:rPr>
              <a:t> package and import cycle </a:t>
            </a:r>
          </a:p>
          <a:p>
            <a:pPr marL="1097280" lvl="3" indent="0">
              <a:lnSpc>
                <a:spcPct val="107000"/>
              </a:lnSpc>
              <a:spcBef>
                <a:spcPts val="0"/>
              </a:spcBef>
              <a:spcAft>
                <a:spcPts val="800"/>
              </a:spcAft>
              <a:buNone/>
            </a:pPr>
            <a:r>
              <a:rPr lang="en-US" sz="1800" dirty="0">
                <a:effectLst/>
                <a:latin typeface="Calibri Light" panose="020F0302020204030204" pitchFamily="34" charset="0"/>
                <a:ea typeface="Calibri" panose="020F0502020204030204" pitchFamily="34" charset="0"/>
                <a:cs typeface="Arial" panose="020B0604020202020204" pitchFamily="34" charset="0"/>
              </a:rPr>
              <a:t>from </a:t>
            </a:r>
            <a:r>
              <a:rPr lang="en-US" sz="1800" dirty="0" err="1">
                <a:effectLst/>
                <a:latin typeface="Calibri Light" panose="020F0302020204030204" pitchFamily="34" charset="0"/>
                <a:ea typeface="Calibri" panose="020F0502020204030204" pitchFamily="34" charset="0"/>
                <a:cs typeface="Arial" panose="020B0604020202020204" pitchFamily="34" charset="0"/>
              </a:rPr>
              <a:t>itertools</a:t>
            </a:r>
            <a:r>
              <a:rPr lang="en-US" sz="1800" dirty="0">
                <a:effectLst/>
                <a:latin typeface="Calibri Light" panose="020F0302020204030204" pitchFamily="34" charset="0"/>
                <a:ea typeface="Calibri" panose="020F0502020204030204" pitchFamily="34" charset="0"/>
                <a:cs typeface="Arial" panose="020B0604020202020204" pitchFamily="34" charset="0"/>
              </a:rPr>
              <a:t> import cycle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097280" lvl="3" indent="0">
              <a:lnSpc>
                <a:spcPct val="107000"/>
              </a:lnSpc>
              <a:spcBef>
                <a:spcPts val="0"/>
              </a:spcBef>
              <a:spcAft>
                <a:spcPts val="800"/>
              </a:spcAft>
              <a:buNone/>
            </a:pPr>
            <a:r>
              <a:rPr lang="en-US" sz="1800" dirty="0">
                <a:effectLst/>
                <a:latin typeface="Calibri Light" panose="020F0302020204030204" pitchFamily="34" charset="0"/>
                <a:ea typeface="Calibri" panose="020F0502020204030204" pitchFamily="34" charset="0"/>
                <a:cs typeface="Arial" panose="020B0604020202020204" pitchFamily="34" charset="0"/>
              </a:rPr>
              <a:t>a= [100]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097280" lvl="3" indent="0">
              <a:lnSpc>
                <a:spcPct val="107000"/>
              </a:lnSpc>
              <a:spcBef>
                <a:spcPts val="0"/>
              </a:spcBef>
              <a:spcAft>
                <a:spcPts val="800"/>
              </a:spcAft>
              <a:buNone/>
            </a:pPr>
            <a:r>
              <a:rPr lang="en-US" sz="1800" dirty="0">
                <a:effectLst/>
                <a:latin typeface="Calibri Light" panose="020F0302020204030204" pitchFamily="34" charset="0"/>
                <a:ea typeface="Calibri" panose="020F0502020204030204" pitchFamily="34" charset="0"/>
                <a:cs typeface="Arial" panose="020B0604020202020204" pitchFamily="34" charset="0"/>
              </a:rPr>
              <a:t>for I in cycle(a):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097280" lvl="3" indent="0">
              <a:lnSpc>
                <a:spcPct val="107000"/>
              </a:lnSpc>
              <a:spcBef>
                <a:spcPts val="0"/>
              </a:spcBef>
              <a:spcAft>
                <a:spcPts val="800"/>
              </a:spcAft>
              <a:buNone/>
            </a:pPr>
            <a:r>
              <a:rPr lang="en-US" sz="1800" dirty="0">
                <a:effectLst/>
                <a:latin typeface="Calibri Light" panose="020F0302020204030204" pitchFamily="34" charset="0"/>
                <a:ea typeface="Calibri" panose="020F0502020204030204" pitchFamily="34" charset="0"/>
                <a:cs typeface="Arial" panose="020B0604020202020204" pitchFamily="34" charset="0"/>
              </a:rPr>
              <a:t>	print(I)</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2100" b="1" dirty="0">
                <a:effectLst/>
                <a:latin typeface="Harlow Solid Italic" panose="04030604020F02020D02" pitchFamily="82" charset="0"/>
                <a:ea typeface="Calibri" panose="020F0502020204030204" pitchFamily="34" charset="0"/>
                <a:cs typeface="Arial" panose="020B0604020202020204" pitchFamily="34" charset="0"/>
              </a:rPr>
              <a:t>Task 7:</a:t>
            </a:r>
            <a:endParaRPr lang="en-US" sz="2100" dirty="0">
              <a:effectLst/>
              <a:latin typeface="Harlow Solid Italic" panose="04030604020F02020D02" pitchFamily="82"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b="1" dirty="0">
                <a:solidFill>
                  <a:schemeClr val="accent5">
                    <a:lumMod val="75000"/>
                  </a:schemeClr>
                </a:solidFill>
                <a:effectLst/>
                <a:latin typeface="Broadway" panose="04040905080B02020502" pitchFamily="82" charset="0"/>
                <a:ea typeface="Calibri" panose="020F0502020204030204" pitchFamily="34" charset="0"/>
                <a:cs typeface="Arial" panose="020B0604020202020204" pitchFamily="34" charset="0"/>
              </a:rPr>
              <a:t>What is the dependency injection?</a:t>
            </a:r>
            <a:r>
              <a:rPr lang="en-US" b="1" u="sng" dirty="0">
                <a:solidFill>
                  <a:schemeClr val="accent5">
                    <a:lumMod val="75000"/>
                  </a:schemeClr>
                </a:solidFill>
                <a:effectLst/>
                <a:latin typeface="Broadway" panose="04040905080B02020502" pitchFamily="82"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[1]</a:t>
            </a:r>
            <a:endParaRPr lang="en-US" b="1" dirty="0">
              <a:solidFill>
                <a:schemeClr val="accent5">
                  <a:lumMod val="75000"/>
                </a:schemeClr>
              </a:solidFill>
              <a:effectLst/>
              <a:latin typeface="Broadway" panose="04040905080B02020502" pitchFamily="82" charset="0"/>
              <a:ea typeface="Calibri" panose="020F0502020204030204" pitchFamily="34" charset="0"/>
              <a:cs typeface="Arial" panose="020B0604020202020204" pitchFamily="34" charset="0"/>
            </a:endParaRPr>
          </a:p>
          <a:p>
            <a:pPr marL="274320" marR="0" indent="0">
              <a:lnSpc>
                <a:spcPct val="107000"/>
              </a:lnSpc>
              <a:spcBef>
                <a:spcPts val="0"/>
              </a:spcBef>
              <a:spcAft>
                <a:spcPts val="800"/>
              </a:spcAft>
              <a:buNone/>
            </a:pPr>
            <a:r>
              <a:rPr lang="en-US" sz="2000" dirty="0">
                <a:effectLst/>
                <a:latin typeface="Calibri Light" panose="020F0302020204030204" pitchFamily="34" charset="0"/>
                <a:ea typeface="Calibri" panose="020F0502020204030204" pitchFamily="34" charset="0"/>
                <a:cs typeface="Arial" panose="020B0604020202020204" pitchFamily="34" charset="0"/>
              </a:rPr>
              <a:t>Dependency : when a class depends on another class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5" name="Rectangle 4">
            <a:extLst>
              <a:ext uri="{FF2B5EF4-FFF2-40B4-BE49-F238E27FC236}">
                <a16:creationId xmlns:a16="http://schemas.microsoft.com/office/drawing/2014/main" id="{9DE0F34A-CF5E-9C86-25CB-C980CBAD251E}"/>
              </a:ext>
            </a:extLst>
          </p:cNvPr>
          <p:cNvSpPr/>
          <p:nvPr/>
        </p:nvSpPr>
        <p:spPr>
          <a:xfrm>
            <a:off x="981710" y="7797165"/>
            <a:ext cx="2987040" cy="11690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1" name="Picture 10">
            <a:extLst>
              <a:ext uri="{FF2B5EF4-FFF2-40B4-BE49-F238E27FC236}">
                <a16:creationId xmlns:a16="http://schemas.microsoft.com/office/drawing/2014/main" id="{0D52465F-3573-6B2C-B6F9-5AB34EBD3358}"/>
              </a:ext>
            </a:extLst>
          </p:cNvPr>
          <p:cNvPicPr>
            <a:picLocks noChangeAspect="1"/>
          </p:cNvPicPr>
          <p:nvPr/>
        </p:nvPicPr>
        <p:blipFill rotWithShape="1">
          <a:blip r:embed="rId3"/>
          <a:srcRect t="46879" b="6510"/>
          <a:stretch/>
        </p:blipFill>
        <p:spPr bwMode="auto">
          <a:xfrm>
            <a:off x="2475230" y="4424238"/>
            <a:ext cx="6347460" cy="200969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603417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48D01-2D6B-1C9A-EC80-E9AA9DF8E0F4}"/>
              </a:ext>
            </a:extLst>
          </p:cNvPr>
          <p:cNvSpPr>
            <a:spLocks noGrp="1"/>
          </p:cNvSpPr>
          <p:nvPr>
            <p:ph idx="1"/>
          </p:nvPr>
        </p:nvSpPr>
        <p:spPr>
          <a:xfrm>
            <a:off x="450574" y="437321"/>
            <a:ext cx="11277600" cy="5910470"/>
          </a:xfrm>
        </p:spPr>
        <p:txBody>
          <a:bodyPr>
            <a:normAutofit/>
          </a:bodyPr>
          <a:lstStyle/>
          <a:p>
            <a:pPr marL="274320" marR="0" indent="0">
              <a:lnSpc>
                <a:spcPct val="107000"/>
              </a:lnSpc>
              <a:spcBef>
                <a:spcPts val="0"/>
              </a:spcBef>
              <a:spcAft>
                <a:spcPts val="0"/>
              </a:spcAft>
              <a:buNone/>
            </a:pPr>
            <a:r>
              <a:rPr lang="en-US" dirty="0">
                <a:effectLst/>
                <a:latin typeface="Calibri" panose="020F0502020204030204" pitchFamily="34" charset="0"/>
                <a:ea typeface="Calibri" panose="020F0502020204030204" pitchFamily="34" charset="0"/>
                <a:cs typeface="Calibri" panose="020F0502020204030204" pitchFamily="34" charset="0"/>
              </a:rPr>
              <a:t>Class post depends on class user</a:t>
            </a:r>
          </a:p>
          <a:p>
            <a:pPr marL="274320" marR="0" indent="0" algn="r">
              <a:lnSpc>
                <a:spcPct val="107000"/>
              </a:lnSpc>
              <a:spcBef>
                <a:spcPts val="0"/>
              </a:spcBef>
              <a:spcAft>
                <a:spcPts val="0"/>
              </a:spcAft>
              <a:buNone/>
            </a:pPr>
            <a:r>
              <a:rPr lang="ar-EG" dirty="0" err="1">
                <a:effectLst/>
                <a:latin typeface="Calibri" panose="020F0502020204030204" pitchFamily="34" charset="0"/>
                <a:ea typeface="Calibri" panose="020F0502020204030204" pitchFamily="34" charset="0"/>
                <a:cs typeface="Calibri" panose="020F0502020204030204" pitchFamily="34" charset="0"/>
              </a:rPr>
              <a:t>دلوقتى</a:t>
            </a:r>
            <a:r>
              <a:rPr lang="ar-EG" dirty="0">
                <a:effectLst/>
                <a:latin typeface="Calibri" panose="020F0502020204030204" pitchFamily="34" charset="0"/>
                <a:ea typeface="Calibri" panose="020F0502020204030204" pitchFamily="34" charset="0"/>
                <a:cs typeface="Calibri" panose="020F0502020204030204" pitchFamily="34" charset="0"/>
              </a:rPr>
              <a:t> لما كلاس يكون معتمد على كلاس </a:t>
            </a:r>
            <a:r>
              <a:rPr lang="ar-EG" dirty="0" err="1">
                <a:effectLst/>
                <a:latin typeface="Calibri" panose="020F0502020204030204" pitchFamily="34" charset="0"/>
                <a:ea typeface="Calibri" panose="020F0502020204030204" pitchFamily="34" charset="0"/>
                <a:cs typeface="Calibri" panose="020F0502020204030204" pitchFamily="34" charset="0"/>
              </a:rPr>
              <a:t>تانى</a:t>
            </a:r>
            <a:r>
              <a:rPr lang="ar-EG" dirty="0">
                <a:effectLst/>
                <a:latin typeface="Calibri" panose="020F0502020204030204" pitchFamily="34" charset="0"/>
                <a:ea typeface="Calibri" panose="020F0502020204030204" pitchFamily="34" charset="0"/>
                <a:cs typeface="Calibri" panose="020F0502020204030204" pitchFamily="34" charset="0"/>
              </a:rPr>
              <a:t> لو غيرت حاجه </a:t>
            </a:r>
            <a:r>
              <a:rPr lang="ar-EG" dirty="0" err="1">
                <a:effectLst/>
                <a:latin typeface="Calibri" panose="020F0502020204030204" pitchFamily="34" charset="0"/>
                <a:ea typeface="Calibri" panose="020F0502020204030204" pitchFamily="34" charset="0"/>
                <a:cs typeface="Calibri" panose="020F0502020204030204" pitchFamily="34" charset="0"/>
              </a:rPr>
              <a:t>فى</a:t>
            </a:r>
            <a:r>
              <a:rPr lang="ar-EG" dirty="0">
                <a:effectLst/>
                <a:latin typeface="Calibri" panose="020F0502020204030204" pitchFamily="34" charset="0"/>
                <a:ea typeface="Calibri" panose="020F0502020204030204" pitchFamily="34" charset="0"/>
                <a:cs typeface="Calibri" panose="020F0502020204030204" pitchFamily="34" charset="0"/>
              </a:rPr>
              <a:t> </a:t>
            </a:r>
            <a:r>
              <a:rPr lang="ar-EG" dirty="0" err="1">
                <a:effectLst/>
                <a:latin typeface="Calibri" panose="020F0502020204030204" pitchFamily="34" charset="0"/>
                <a:ea typeface="Calibri" panose="020F0502020204030204" pitchFamily="34" charset="0"/>
                <a:cs typeface="Calibri" panose="020F0502020204030204" pitchFamily="34" charset="0"/>
              </a:rPr>
              <a:t>الاساسى</a:t>
            </a:r>
            <a:r>
              <a:rPr lang="ar-EG" dirty="0">
                <a:effectLst/>
                <a:latin typeface="Calibri" panose="020F0502020204030204" pitchFamily="34" charset="0"/>
                <a:ea typeface="Calibri" panose="020F0502020204030204" pitchFamily="34" charset="0"/>
                <a:cs typeface="Calibri" panose="020F0502020204030204" pitchFamily="34" charset="0"/>
              </a:rPr>
              <a:t> لازم اغير </a:t>
            </a:r>
            <a:r>
              <a:rPr lang="ar-EG" dirty="0" err="1">
                <a:effectLst/>
                <a:latin typeface="Calibri" panose="020F0502020204030204" pitchFamily="34" charset="0"/>
                <a:ea typeface="Calibri" panose="020F0502020204030204" pitchFamily="34" charset="0"/>
                <a:cs typeface="Calibri" panose="020F0502020204030204" pitchFamily="34" charset="0"/>
              </a:rPr>
              <a:t>فى</a:t>
            </a:r>
            <a:r>
              <a:rPr lang="ar-EG" dirty="0">
                <a:effectLst/>
                <a:latin typeface="Calibri" panose="020F0502020204030204" pitchFamily="34" charset="0"/>
                <a:ea typeface="Calibri" panose="020F0502020204030204" pitchFamily="34" charset="0"/>
                <a:cs typeface="Calibri" panose="020F0502020204030204" pitchFamily="34" charset="0"/>
              </a:rPr>
              <a:t> كل </a:t>
            </a:r>
            <a:r>
              <a:rPr lang="ar-EG" dirty="0" err="1">
                <a:effectLst/>
                <a:latin typeface="Calibri" panose="020F0502020204030204" pitchFamily="34" charset="0"/>
                <a:ea typeface="Calibri" panose="020F0502020204030204" pitchFamily="34" charset="0"/>
                <a:cs typeface="Calibri" panose="020F0502020204030204" pitchFamily="34" charset="0"/>
              </a:rPr>
              <a:t>اللى</a:t>
            </a:r>
            <a:r>
              <a:rPr lang="ar-EG" dirty="0">
                <a:effectLst/>
                <a:latin typeface="Calibri" panose="020F0502020204030204" pitchFamily="34" charset="0"/>
                <a:ea typeface="Calibri" panose="020F0502020204030204" pitchFamily="34" charset="0"/>
                <a:cs typeface="Calibri" panose="020F0502020204030204" pitchFamily="34" charset="0"/>
              </a:rPr>
              <a:t> معتمدين عليه ف احنا لو </a:t>
            </a:r>
            <a:r>
              <a:rPr lang="ar-EG" dirty="0" err="1">
                <a:effectLst/>
                <a:latin typeface="Calibri" panose="020F0502020204030204" pitchFamily="34" charset="0"/>
                <a:ea typeface="Calibri" panose="020F0502020204030204" pitchFamily="34" charset="0"/>
                <a:cs typeface="Calibri" panose="020F0502020204030204" pitchFamily="34" charset="0"/>
              </a:rPr>
              <a:t>بنتعامل</a:t>
            </a:r>
            <a:r>
              <a:rPr lang="ar-EG" dirty="0">
                <a:effectLst/>
                <a:latin typeface="Calibri" panose="020F0502020204030204" pitchFamily="34" charset="0"/>
                <a:ea typeface="Calibri" panose="020F0502020204030204" pitchFamily="34" charset="0"/>
                <a:cs typeface="Calibri" panose="020F0502020204030204" pitchFamily="34" charset="0"/>
              </a:rPr>
              <a:t> مع سيستم كبير </a:t>
            </a:r>
            <a:r>
              <a:rPr lang="ar-EG" dirty="0" err="1">
                <a:effectLst/>
                <a:latin typeface="Calibri" panose="020F0502020204030204" pitchFamily="34" charset="0"/>
                <a:ea typeface="Calibri" panose="020F0502020204030204" pitchFamily="34" charset="0"/>
                <a:cs typeface="Calibri" panose="020F0502020204030204" pitchFamily="34" charset="0"/>
              </a:rPr>
              <a:t>دى</a:t>
            </a:r>
            <a:r>
              <a:rPr lang="ar-EG" dirty="0">
                <a:effectLst/>
                <a:latin typeface="Calibri" panose="020F0502020204030204" pitchFamily="34" charset="0"/>
                <a:ea typeface="Calibri" panose="020F0502020204030204" pitchFamily="34" charset="0"/>
                <a:cs typeface="Calibri" panose="020F0502020204030204" pitchFamily="34" charset="0"/>
              </a:rPr>
              <a:t> كدا </a:t>
            </a:r>
            <a:r>
              <a:rPr lang="ar-EG" dirty="0" err="1">
                <a:effectLst/>
                <a:latin typeface="Calibri" panose="020F0502020204030204" pitchFamily="34" charset="0"/>
                <a:ea typeface="Calibri" panose="020F0502020204030204" pitchFamily="34" charset="0"/>
                <a:cs typeface="Calibri" panose="020F0502020204030204" pitchFamily="34" charset="0"/>
              </a:rPr>
              <a:t>هتكون</a:t>
            </a:r>
            <a:r>
              <a:rPr lang="ar-EG" dirty="0">
                <a:effectLst/>
                <a:latin typeface="Calibri" panose="020F0502020204030204" pitchFamily="34" charset="0"/>
                <a:ea typeface="Calibri" panose="020F0502020204030204" pitchFamily="34" charset="0"/>
                <a:cs typeface="Calibri" panose="020F0502020204030204" pitchFamily="34" charset="0"/>
              </a:rPr>
              <a:t> مشكله ف من هنا ظهر المفهوم </a:t>
            </a:r>
            <a:r>
              <a:rPr lang="ar-EG" dirty="0" err="1">
                <a:effectLst/>
                <a:latin typeface="Calibri" panose="020F0502020204030204" pitchFamily="34" charset="0"/>
                <a:ea typeface="Calibri" panose="020F0502020204030204" pitchFamily="34" charset="0"/>
                <a:cs typeface="Calibri" panose="020F0502020204030204" pitchFamily="34" charset="0"/>
              </a:rPr>
              <a:t>دا</a:t>
            </a:r>
            <a:r>
              <a:rPr lang="ar-EG" dirty="0">
                <a:effectLst/>
                <a:latin typeface="Calibri" panose="020F0502020204030204" pitchFamily="34" charset="0"/>
                <a:ea typeface="Calibri" panose="020F0502020204030204" pitchFamily="34" charset="0"/>
                <a:cs typeface="Calibri" panose="020F0502020204030204" pitchFamily="34" charset="0"/>
              </a:rPr>
              <a:t>  يعنى </a:t>
            </a:r>
            <a:r>
              <a:rPr lang="ar-EG" dirty="0" err="1">
                <a:effectLst/>
                <a:latin typeface="Calibri" panose="020F0502020204030204" pitchFamily="34" charset="0"/>
                <a:ea typeface="Calibri" panose="020F0502020204030204" pitchFamily="34" charset="0"/>
                <a:cs typeface="Calibri" panose="020F0502020204030204" pitchFamily="34" charset="0"/>
              </a:rPr>
              <a:t>بحاول</a:t>
            </a:r>
            <a:r>
              <a:rPr lang="ar-EG" dirty="0">
                <a:effectLst/>
                <a:latin typeface="Calibri" panose="020F0502020204030204" pitchFamily="34" charset="0"/>
                <a:ea typeface="Calibri" panose="020F0502020204030204" pitchFamily="34" charset="0"/>
                <a:cs typeface="Calibri" panose="020F0502020204030204" pitchFamily="34" charset="0"/>
              </a:rPr>
              <a:t> </a:t>
            </a:r>
            <a:r>
              <a:rPr lang="ar-EG" dirty="0" err="1">
                <a:effectLst/>
                <a:latin typeface="Calibri" panose="020F0502020204030204" pitchFamily="34" charset="0"/>
                <a:ea typeface="Calibri" panose="020F0502020204030204" pitchFamily="34" charset="0"/>
                <a:cs typeface="Calibri" panose="020F0502020204030204" pitchFamily="34" charset="0"/>
              </a:rPr>
              <a:t>اظبط</a:t>
            </a:r>
            <a:r>
              <a:rPr lang="ar-EG" dirty="0">
                <a:effectLst/>
                <a:latin typeface="Calibri" panose="020F0502020204030204" pitchFamily="34" charset="0"/>
                <a:ea typeface="Calibri" panose="020F0502020204030204" pitchFamily="34" charset="0"/>
                <a:cs typeface="Calibri" panose="020F0502020204030204" pitchFamily="34" charset="0"/>
              </a:rPr>
              <a:t> انى لو عملت </a:t>
            </a:r>
            <a:r>
              <a:rPr lang="ar-EG" dirty="0" err="1">
                <a:effectLst/>
                <a:latin typeface="Calibri" panose="020F0502020204030204" pitchFamily="34" charset="0"/>
                <a:ea typeface="Calibri" panose="020F0502020204030204" pitchFamily="34" charset="0"/>
                <a:cs typeface="Calibri" panose="020F0502020204030204" pitchFamily="34" charset="0"/>
              </a:rPr>
              <a:t>اى</a:t>
            </a:r>
            <a:r>
              <a:rPr lang="ar-EG" dirty="0">
                <a:effectLst/>
                <a:latin typeface="Calibri" panose="020F0502020204030204" pitchFamily="34" charset="0"/>
                <a:ea typeface="Calibri" panose="020F0502020204030204" pitchFamily="34" charset="0"/>
                <a:cs typeface="Calibri" panose="020F0502020204030204" pitchFamily="34" charset="0"/>
              </a:rPr>
              <a:t> تغير يبقى </a:t>
            </a:r>
            <a:r>
              <a:rPr lang="ar-EG" dirty="0" err="1">
                <a:effectLst/>
                <a:latin typeface="Calibri" panose="020F0502020204030204" pitchFamily="34" charset="0"/>
                <a:ea typeface="Calibri" panose="020F0502020204030204" pitchFamily="34" charset="0"/>
                <a:cs typeface="Calibri" panose="020F0502020204030204" pitchFamily="34" charset="0"/>
              </a:rPr>
              <a:t>ميأثرش</a:t>
            </a:r>
            <a:r>
              <a:rPr lang="ar-EG" dirty="0">
                <a:effectLst/>
                <a:latin typeface="Calibri" panose="020F0502020204030204" pitchFamily="34" charset="0"/>
                <a:ea typeface="Calibri" panose="020F0502020204030204" pitchFamily="34" charset="0"/>
                <a:cs typeface="Calibri" panose="020F0502020204030204" pitchFamily="34" charset="0"/>
              </a:rPr>
              <a:t> على </a:t>
            </a:r>
            <a:r>
              <a:rPr lang="ar-EG" dirty="0" err="1">
                <a:effectLst/>
                <a:latin typeface="Calibri" panose="020F0502020204030204" pitchFamily="34" charset="0"/>
                <a:ea typeface="Calibri" panose="020F0502020204030204" pitchFamily="34" charset="0"/>
                <a:cs typeface="Calibri" panose="020F0502020204030204" pitchFamily="34" charset="0"/>
              </a:rPr>
              <a:t>الباقى</a:t>
            </a:r>
            <a:r>
              <a:rPr lang="ar-EG" dirty="0">
                <a:effectLst/>
                <a:latin typeface="Calibri" panose="020F0502020204030204" pitchFamily="34" charset="0"/>
                <a:ea typeface="Calibri" panose="020F0502020204030204" pitchFamily="34" charset="0"/>
                <a:cs typeface="Calibri" panose="020F0502020204030204" pitchFamily="34" charset="0"/>
              </a:rPr>
              <a:t>:</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274320" marR="0" indent="0">
              <a:lnSpc>
                <a:spcPct val="107000"/>
              </a:lnSpc>
              <a:spcBef>
                <a:spcPts val="0"/>
              </a:spcBef>
              <a:spcAft>
                <a:spcPts val="800"/>
              </a:spcAft>
              <a:buNone/>
            </a:pPr>
            <a:r>
              <a:rPr lang="ar-SA" dirty="0">
                <a:effectLst/>
                <a:latin typeface="Calibri" panose="020F0502020204030204" pitchFamily="34" charset="0"/>
                <a:ea typeface="Calibri" panose="020F0502020204030204" pitchFamily="34" charset="0"/>
                <a:cs typeface="Calibri" panose="020F0502020204030204" pitchFamily="34" charset="0"/>
              </a:rPr>
              <a:t> </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a:p>
            <a:pPr marL="0" indent="0">
              <a:buNone/>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object-oriented programming software design, dependency injection is the process of supplying a resource that a given piece of code requires. The required resource, which is often a component of the application itself, is called a dependency.</a:t>
            </a:r>
            <a:r>
              <a:rPr lang="en-US" sz="2000" u="sng" dirty="0">
                <a:solidFill>
                  <a:srgbClr val="0000FF"/>
                </a:solidFill>
                <a:effectLst/>
                <a:latin typeface="Calibri" panose="020F0502020204030204" pitchFamily="34" charset="0"/>
                <a:ea typeface="Calibri" panose="020F0502020204030204" pitchFamily="34" charset="0"/>
                <a:cs typeface="Calibri" panose="020F0502020204030204" pitchFamily="34" charset="0"/>
                <a:hlinkClick r:id="rId2"/>
              </a:rPr>
              <a:t>[2]</a:t>
            </a:r>
            <a:endParaRPr lang="en-US" sz="2000" u="sng" dirty="0">
              <a:solidFill>
                <a:srgbClr val="0000FF"/>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rtl="0">
              <a:lnSpc>
                <a:spcPct val="107000"/>
              </a:lnSpc>
              <a:spcBef>
                <a:spcPts val="0"/>
              </a:spcBef>
              <a:spcAft>
                <a:spcPts val="800"/>
              </a:spcAft>
              <a:buSzPts val="1600"/>
              <a:buFont typeface="Symbol" panose="05050102010706020507" pitchFamily="18" charset="2"/>
              <a:buChar char=""/>
            </a:pPr>
            <a:r>
              <a:rPr lang="en-US" b="1" dirty="0">
                <a:solidFill>
                  <a:schemeClr val="accent5">
                    <a:lumMod val="75000"/>
                  </a:schemeClr>
                </a:solidFill>
                <a:effectLst/>
                <a:latin typeface="Broadway" panose="04040905080B02020502" pitchFamily="82" charset="0"/>
                <a:ea typeface="Calibri" panose="020F0502020204030204" pitchFamily="34" charset="0"/>
                <a:cs typeface="Arial" panose="020B0604020202020204" pitchFamily="34" charset="0"/>
              </a:rPr>
              <a:t>Advantages:</a:t>
            </a:r>
            <a:endParaRPr lang="en-US" b="1" dirty="0">
              <a:solidFill>
                <a:schemeClr val="accent5">
                  <a:lumMod val="75000"/>
                </a:schemeClr>
              </a:solidFill>
              <a:latin typeface="Broadway" panose="04040905080B02020502" pitchFamily="82" charset="0"/>
              <a:ea typeface="Calibri" panose="020F0502020204030204" pitchFamily="34" charset="0"/>
              <a:cs typeface="Arial" panose="020B0604020202020204" pitchFamily="34" charset="0"/>
            </a:endParaRPr>
          </a:p>
          <a:p>
            <a:pPr marL="274320" lvl="1" indent="0">
              <a:lnSpc>
                <a:spcPct val="107000"/>
              </a:lnSpc>
              <a:spcBef>
                <a:spcPts val="0"/>
              </a:spcBef>
              <a:spcAft>
                <a:spcPts val="800"/>
              </a:spcAft>
              <a:buSzPts val="1600"/>
              <a:buNone/>
            </a:pPr>
            <a:r>
              <a:rPr lang="en-US" sz="180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basic benefit of dependency injection is decreased coupling between classes and their dependencies.</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p>
        </p:txBody>
      </p:sp>
      <p:pic>
        <p:nvPicPr>
          <p:cNvPr id="8" name="Picture 7">
            <a:extLst>
              <a:ext uri="{FF2B5EF4-FFF2-40B4-BE49-F238E27FC236}">
                <a16:creationId xmlns:a16="http://schemas.microsoft.com/office/drawing/2014/main" id="{004494B4-A3A9-4049-9638-6049C22F1F64}"/>
              </a:ext>
            </a:extLst>
          </p:cNvPr>
          <p:cNvPicPr>
            <a:picLocks noChangeAspect="1"/>
          </p:cNvPicPr>
          <p:nvPr/>
        </p:nvPicPr>
        <p:blipFill rotWithShape="1">
          <a:blip r:embed="rId3"/>
          <a:srcRect l="2637" t="15996" r="33953" b="34080"/>
          <a:stretch/>
        </p:blipFill>
        <p:spPr bwMode="auto">
          <a:xfrm>
            <a:off x="2213112" y="1484244"/>
            <a:ext cx="6831183" cy="29817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620290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009ADC-D38F-8675-E887-91C3EEC19B52}"/>
              </a:ext>
            </a:extLst>
          </p:cNvPr>
          <p:cNvSpPr>
            <a:spLocks noGrp="1"/>
          </p:cNvSpPr>
          <p:nvPr>
            <p:ph idx="1"/>
          </p:nvPr>
        </p:nvSpPr>
        <p:spPr>
          <a:xfrm>
            <a:off x="477078" y="467139"/>
            <a:ext cx="11237844" cy="5923722"/>
          </a:xfrm>
        </p:spPr>
        <p:txBody>
          <a:bodyPr>
            <a:normAutofit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solidFill>
                  <a:schemeClr val="tx1"/>
                </a:solidFill>
                <a:effectLst/>
                <a:latin typeface="Harlow Solid Italic" panose="04030604020F02020D02" pitchFamily="82" charset="0"/>
                <a:ea typeface="Calibri" panose="020F0502020204030204" pitchFamily="34" charset="0"/>
                <a:cs typeface="Hadassah Friedlaender" panose="020B0604020202020204" pitchFamily="18" charset="-79"/>
              </a:rPr>
              <a:t>Task 8:</a:t>
            </a:r>
            <a:endParaRPr kumimoji="0" lang="en-US" altLang="en-US" sz="2100" b="0" i="0" u="none" strike="noStrike" cap="none" normalizeH="0" baseline="0" dirty="0">
              <a:ln>
                <a:noFill/>
              </a:ln>
              <a:solidFill>
                <a:schemeClr val="tx1"/>
              </a:solidFill>
              <a:effectLst/>
              <a:latin typeface="Harlow Solid Italic" panose="04030604020F02020D02" pitchFamily="82" charset="0"/>
              <a:cs typeface="Hadassah Friedlaender" panose="020B0604020202020204" pitchFamily="18" charset="-79"/>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accent5">
                    <a:lumMod val="75000"/>
                  </a:schemeClr>
                </a:solidFill>
                <a:effectLst/>
                <a:latin typeface="Broadway" panose="04040905080B02020502" pitchFamily="82" charset="0"/>
                <a:ea typeface="Calibri" panose="020F0502020204030204" pitchFamily="34" charset="0"/>
                <a:cs typeface="Arial" panose="020B0604020202020204" pitchFamily="34" charset="0"/>
              </a:rPr>
              <a:t>What are the Rules of clean code?</a:t>
            </a:r>
            <a:endParaRPr kumimoji="0" lang="en-US" altLang="en-US" b="1" i="0" u="none" strike="noStrike" cap="none" normalizeH="0" baseline="0" dirty="0">
              <a:ln>
                <a:noFill/>
              </a:ln>
              <a:solidFill>
                <a:schemeClr val="accent5">
                  <a:lumMod val="75000"/>
                </a:schemeClr>
              </a:solidFill>
              <a:effectLst/>
              <a:latin typeface="Broadway" panose="04040905080B02020502" pitchFamily="8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Clean code rules by Robert C. Martin:</a:t>
            </a:r>
            <a:endParaRPr kumimoji="0" lang="en-US" altLang="en-US"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Names Rules:</a:t>
            </a:r>
            <a:endParaRPr kumimoji="0" lang="en-US" altLang="en-US"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914400" marR="0" lvl="2" indent="0" algn="l" defTabSz="914400" rtl="0" eaLnBrk="0" fontAlgn="base" latinLnBrk="0" hangingPunct="0">
              <a:lnSpc>
                <a:spcPct val="100000"/>
              </a:lnSpc>
              <a:spcBef>
                <a:spcPct val="0"/>
              </a:spcBef>
              <a:spcAft>
                <a:spcPct val="0"/>
              </a:spcAft>
              <a:buClrTx/>
              <a:buSzPct val="100000"/>
              <a:buFont typeface="Symbol" panose="05050102010706020507" pitchFamily="18" charset="2"/>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Choose descriptive names.</a:t>
            </a:r>
            <a:endPar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914400" marR="0" lvl="2" indent="0" algn="l" defTabSz="914400" rtl="0" eaLnBrk="0" fontAlgn="base" latinLnBrk="0" hangingPunct="0">
              <a:lnSpc>
                <a:spcPct val="100000"/>
              </a:lnSpc>
              <a:spcBef>
                <a:spcPct val="0"/>
              </a:spcBef>
              <a:spcAft>
                <a:spcPct val="0"/>
              </a:spcAft>
              <a:buClrTx/>
              <a:buSzPct val="100000"/>
              <a:buFont typeface="Symbol" panose="05050102010706020507" pitchFamily="18" charset="2"/>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Makes meaningful.</a:t>
            </a:r>
            <a:endParaRPr kumimoji="0" lang="en-US" altLang="en-US" sz="16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C00000"/>
                </a:solidFill>
                <a:effectLst/>
                <a:latin typeface="Calibri" panose="020F0502020204030204" pitchFamily="34" charset="0"/>
                <a:ea typeface="Times New Roman" panose="02020603050405020304" pitchFamily="18" charset="0"/>
                <a:cs typeface="Calibri" panose="020F0502020204030204" pitchFamily="34" charset="0"/>
              </a:rPr>
              <a:t>Example</a:t>
            </a: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Bad:</a:t>
            </a:r>
            <a:r>
              <a:rPr kumimoji="0" lang="en-US" altLang="en-US" sz="1600" b="0" i="1" u="none" strike="noStrike" cap="none" normalizeH="0" baseline="0" dirty="0">
                <a:ln>
                  <a:noFill/>
                </a:ln>
                <a:solidFill>
                  <a:srgbClr val="0077AA"/>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1600" b="0" i="0" u="none" strike="noStrike" cap="none" normalizeH="0" baseline="0" dirty="0">
                <a:ln>
                  <a:noFill/>
                </a:ln>
                <a:solidFill>
                  <a:srgbClr val="0077AA"/>
                </a:solidFill>
                <a:effectLst/>
                <a:latin typeface="Calibri" panose="020F0502020204030204" pitchFamily="34" charset="0"/>
                <a:ea typeface="Times New Roman" panose="02020603050405020304" pitchFamily="18" charset="0"/>
                <a:cs typeface="Calibri" panose="020F0502020204030204" pitchFamily="34" charset="0"/>
              </a:rPr>
              <a:t>var</a:t>
            </a:r>
            <a:r>
              <a:rPr kumimoji="0" lang="en-US" altLang="en-US" sz="16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d</a:t>
            </a:r>
            <a:r>
              <a:rPr kumimoji="0" lang="en-US" altLang="en-US" sz="1600" b="0" i="0" u="none" strike="noStrike" cap="none" normalizeH="0" baseline="0" dirty="0">
                <a:ln>
                  <a:noFill/>
                </a:ln>
                <a:solidFill>
                  <a:srgbClr val="999999"/>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sz="16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1600" b="0" i="0" u="none" strike="noStrike" cap="none" normalizeH="0" baseline="0" dirty="0">
                <a:ln>
                  <a:noFill/>
                </a:ln>
                <a:solidFill>
                  <a:srgbClr val="708090"/>
                </a:solidFill>
                <a:effectLst/>
                <a:latin typeface="Calibri" panose="020F0502020204030204" pitchFamily="34" charset="0"/>
                <a:ea typeface="Times New Roman" panose="02020603050405020304" pitchFamily="18" charset="0"/>
                <a:cs typeface="Calibri" panose="020F0502020204030204" pitchFamily="34" charset="0"/>
              </a:rPr>
              <a:t>// elapsed time in days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708090"/>
                </a:solidFill>
                <a:latin typeface="Calibri" panose="020F0502020204030204" pitchFamily="34" charset="0"/>
                <a:ea typeface="Times New Roman" panose="02020603050405020304" pitchFamily="18" charset="0"/>
                <a:cs typeface="Calibri" panose="020F0502020204030204" pitchFamily="34" charset="0"/>
              </a:rPr>
              <a:t>                 </a:t>
            </a: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Good:</a:t>
            </a:r>
            <a:r>
              <a:rPr kumimoji="0" lang="en-US" altLang="en-US" sz="1600" b="0" i="0" u="sng" strike="noStrike" cap="none" normalizeH="0" baseline="0" dirty="0">
                <a:ln>
                  <a:noFill/>
                </a:ln>
                <a:solidFill>
                  <a:srgbClr val="0000FF"/>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var </a:t>
            </a:r>
            <a:r>
              <a:rPr kumimoji="0" lang="en-US" altLang="en-US" sz="16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elapsedTimeInDays</a:t>
            </a: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var </a:t>
            </a:r>
            <a:r>
              <a:rPr kumimoji="0" lang="en-US" altLang="en-US" sz="16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daysSinceCreation</a:t>
            </a: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Calibri" panose="020F0502020204030204" pitchFamily="34" charset="0"/>
                <a:ea typeface="Times New Roman" panose="02020603050405020304" pitchFamily="18" charset="0"/>
                <a:cs typeface="Calibri" panose="020F0502020204030204" pitchFamily="34" charset="0"/>
              </a:rPr>
              <a:t>                           </a:t>
            </a: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var </a:t>
            </a:r>
            <a:r>
              <a:rPr kumimoji="0" lang="en-US" altLang="en-US" sz="16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daysSinceModification</a:t>
            </a: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pPr marL="914400" marR="0" lvl="2" indent="0" algn="l" defTabSz="914400" rtl="0" eaLnBrk="0" fontAlgn="base" latinLnBrk="0" hangingPunct="0">
              <a:lnSpc>
                <a:spcPct val="100000"/>
              </a:lnSpc>
              <a:spcBef>
                <a:spcPct val="0"/>
              </a:spcBef>
              <a:spcAft>
                <a:spcPct val="0"/>
              </a:spcAft>
              <a:buClrTx/>
              <a:buSzPct val="100000"/>
              <a:buFont typeface="Symbol" panose="05050102010706020507" pitchFamily="18" charset="2"/>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 </a:t>
            </a:r>
            <a:r>
              <a:rPr kumimoji="0" lang="en-US" altLang="en-US" sz="16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pronounceable names.</a:t>
            </a:r>
            <a:endPar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914400" marR="0" lvl="2" indent="0" algn="l" defTabSz="914400" rtl="0" eaLnBrk="0" fontAlgn="base" latinLnBrk="0" hangingPunct="0">
              <a:lnSpc>
                <a:spcPct val="100000"/>
              </a:lnSpc>
              <a:spcBef>
                <a:spcPct val="0"/>
              </a:spcBef>
              <a:spcAft>
                <a:spcPct val="0"/>
              </a:spcAft>
              <a:buClrTx/>
              <a:buSzPct val="100000"/>
              <a:buFont typeface="Symbol" panose="05050102010706020507" pitchFamily="18" charset="2"/>
              <a:buChar char=""/>
              <a:tabLst/>
            </a:pPr>
            <a:r>
              <a:rPr kumimoji="0" lang="en-US" altLang="en-US" sz="1600" b="0" i="0" u="none" strike="noStrike" cap="none" normalizeH="0" baseline="0" dirty="0">
                <a:ln>
                  <a:noFill/>
                </a:ln>
                <a:solidFill>
                  <a:srgbClr val="24292F"/>
                </a:solidFill>
                <a:effectLst/>
                <a:latin typeface="Calibri" panose="020F0502020204030204" pitchFamily="34" charset="0"/>
                <a:ea typeface="Calibri" panose="020F0502020204030204" pitchFamily="34" charset="0"/>
                <a:cs typeface="Calibri" panose="020F0502020204030204" pitchFamily="34" charset="0"/>
              </a:rPr>
              <a:t>Use searchable names.</a:t>
            </a:r>
          </a:p>
          <a:p>
            <a:pPr marL="914400" marR="0" lvl="2" indent="0" algn="l" defTabSz="914400" rtl="0" eaLnBrk="0" fontAlgn="base" latinLnBrk="0" hangingPunct="0">
              <a:lnSpc>
                <a:spcPct val="100000"/>
              </a:lnSpc>
              <a:spcBef>
                <a:spcPct val="0"/>
              </a:spcBef>
              <a:spcAft>
                <a:spcPct val="0"/>
              </a:spcAft>
              <a:buClrTx/>
              <a:buSzPct val="100000"/>
              <a:buFont typeface="Symbol" panose="05050102010706020507" pitchFamily="18" charset="2"/>
              <a:buChar char=""/>
              <a:tabLst/>
            </a:pPr>
            <a:endPar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C00000"/>
                </a:solidFill>
                <a:effectLst/>
                <a:latin typeface="Calibri" panose="020F0502020204030204" pitchFamily="34" charset="0"/>
                <a:ea typeface="Calibri" panose="020F0502020204030204" pitchFamily="34" charset="0"/>
                <a:cs typeface="Calibri" panose="020F0502020204030204" pitchFamily="34" charset="0"/>
              </a:rPr>
              <a:t>Example</a:t>
            </a:r>
            <a:r>
              <a:rPr kumimoji="0" lang="en-US" altLang="en-US" sz="16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kumimoji="0" lang="en-US" altLang="en-US" sz="16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Bad</a:t>
            </a: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sz="1600" b="0" i="0" u="sng"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16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if (</a:t>
            </a:r>
            <a:r>
              <a:rPr kumimoji="0" lang="en-US" altLang="en-US" sz="1600"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student.classes.length</a:t>
            </a:r>
            <a:r>
              <a:rPr kumimoji="0" lang="en-US" altLang="en-US" sz="16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&lt; 7) {   // Do something}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Good:</a:t>
            </a:r>
            <a:r>
              <a:rPr kumimoji="0" lang="en-US" altLang="en-US" sz="1600" i="0" u="sng"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16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if (</a:t>
            </a:r>
            <a:r>
              <a:rPr kumimoji="0" lang="en-US" altLang="en-US" sz="1600"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student.classes.length</a:t>
            </a:r>
            <a:r>
              <a:rPr kumimoji="0" lang="en-US" altLang="en-US" sz="16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&lt; MAX_CLASSES_PER_STUDENT) {    // Do something}</a:t>
            </a: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Functions Rule:</a:t>
            </a:r>
            <a:endParaRPr kumimoji="0" lang="en-US" altLang="en-US"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914400" marR="0" lvl="2" indent="0" algn="l" defTabSz="914400" rtl="0" eaLnBrk="0" fontAlgn="base" latinLnBrk="0" hangingPunct="0">
              <a:lnSpc>
                <a:spcPct val="100000"/>
              </a:lnSpc>
              <a:spcBef>
                <a:spcPct val="0"/>
              </a:spcBef>
              <a:spcAft>
                <a:spcPct val="0"/>
              </a:spcAft>
              <a:buClrTx/>
              <a:buSzPct val="100000"/>
              <a:buFont typeface="Symbol" panose="05050102010706020507" pitchFamily="18" charset="2"/>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Small</a:t>
            </a:r>
            <a:endPar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914400" marR="0" lvl="2" indent="0" algn="l" defTabSz="914400" rtl="0" eaLnBrk="0" fontAlgn="base" latinLnBrk="0" hangingPunct="0">
              <a:lnSpc>
                <a:spcPct val="100000"/>
              </a:lnSpc>
              <a:spcBef>
                <a:spcPct val="0"/>
              </a:spcBef>
              <a:spcAft>
                <a:spcPct val="0"/>
              </a:spcAft>
              <a:buClrTx/>
              <a:buSzPct val="100000"/>
              <a:buFont typeface="Symbol" panose="05050102010706020507" pitchFamily="18" charset="2"/>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Do one thing</a:t>
            </a:r>
            <a:endPar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914400" marR="0" lvl="2" indent="0" algn="l" defTabSz="914400" rtl="0" eaLnBrk="0" fontAlgn="base" latinLnBrk="0" hangingPunct="0">
              <a:lnSpc>
                <a:spcPct val="100000"/>
              </a:lnSpc>
              <a:spcBef>
                <a:spcPct val="0"/>
              </a:spcBef>
              <a:spcAft>
                <a:spcPct val="0"/>
              </a:spcAft>
              <a:buClrTx/>
              <a:buSzPct val="100000"/>
              <a:buFont typeface="Symbol" panose="05050102010706020507" pitchFamily="18" charset="2"/>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 descriptive names</a:t>
            </a:r>
            <a:endPar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914400" marR="0" lvl="2" indent="0" algn="l" defTabSz="914400" rtl="0" eaLnBrk="0" fontAlgn="base" latinLnBrk="0" hangingPunct="0">
              <a:lnSpc>
                <a:spcPct val="100000"/>
              </a:lnSpc>
              <a:spcBef>
                <a:spcPct val="0"/>
              </a:spcBef>
              <a:spcAft>
                <a:spcPct val="0"/>
              </a:spcAft>
              <a:buClrTx/>
              <a:buSzPct val="100000"/>
              <a:buFont typeface="Symbol" panose="05050102010706020507" pitchFamily="18" charset="2"/>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Prefer fewer arguments</a:t>
            </a:r>
            <a:endPar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Comments Rules</a:t>
            </a:r>
            <a:endParaRPr kumimoji="0" lang="en-US" altLang="en-US"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914400" marR="0" lvl="2" indent="0" algn="l" defTabSz="914400" rtl="0" eaLnBrk="0" fontAlgn="base" latinLnBrk="0" hangingPunct="0">
              <a:lnSpc>
                <a:spcPct val="100000"/>
              </a:lnSpc>
              <a:spcBef>
                <a:spcPct val="0"/>
              </a:spcBef>
              <a:spcAft>
                <a:spcPct val="0"/>
              </a:spcAft>
              <a:buClrTx/>
              <a:buSzPct val="100000"/>
              <a:buFont typeface="Symbol" panose="05050102010706020507" pitchFamily="18" charset="2"/>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Always try to explain yourself in code</a:t>
            </a:r>
            <a:endPar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914400" marR="0" lvl="2" indent="0" algn="l" defTabSz="914400" rtl="0" eaLnBrk="0" fontAlgn="base" latinLnBrk="0" hangingPunct="0">
              <a:lnSpc>
                <a:spcPct val="100000"/>
              </a:lnSpc>
              <a:spcBef>
                <a:spcPct val="0"/>
              </a:spcBef>
              <a:spcAft>
                <a:spcPct val="0"/>
              </a:spcAft>
              <a:buClrTx/>
              <a:buSzPct val="100000"/>
              <a:buFont typeface="Symbol" panose="05050102010706020507" pitchFamily="18" charset="2"/>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Don’t be redundant</a:t>
            </a:r>
            <a:endPar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914400" marR="0" lvl="2" indent="0" algn="l" defTabSz="914400" rtl="0" eaLnBrk="0" fontAlgn="base" latinLnBrk="0" hangingPunct="0">
              <a:lnSpc>
                <a:spcPct val="100000"/>
              </a:lnSpc>
              <a:spcBef>
                <a:spcPct val="0"/>
              </a:spcBef>
              <a:spcAft>
                <a:spcPct val="0"/>
              </a:spcAft>
              <a:buClrTx/>
              <a:buSzPct val="100000"/>
              <a:buFont typeface="Symbol" panose="05050102010706020507" pitchFamily="18" charset="2"/>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Don’t comment out code </a:t>
            </a:r>
            <a:endPar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914400" marR="0" lvl="2" indent="0" algn="l" defTabSz="914400" rtl="0" eaLnBrk="0" fontAlgn="base" latinLnBrk="0" hangingPunct="0">
              <a:lnSpc>
                <a:spcPct val="100000"/>
              </a:lnSpc>
              <a:spcBef>
                <a:spcPct val="0"/>
              </a:spcBef>
              <a:spcAft>
                <a:spcPct val="0"/>
              </a:spcAft>
              <a:buClrTx/>
              <a:buSzPct val="100000"/>
              <a:buFont typeface="Symbol" panose="05050102010706020507" pitchFamily="18" charset="2"/>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Don’t add obvious noise</a:t>
            </a: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8585780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B0A63895-B519-24B5-3909-CC87676B735F}"/>
              </a:ext>
            </a:extLst>
          </p:cNvPr>
          <p:cNvSpPr>
            <a:spLocks noGrp="1"/>
          </p:cNvSpPr>
          <p:nvPr>
            <p:ph idx="1"/>
          </p:nvPr>
        </p:nvSpPr>
        <p:spPr>
          <a:xfrm>
            <a:off x="510209" y="512859"/>
            <a:ext cx="11178208" cy="5848184"/>
          </a:xfrm>
        </p:spPr>
        <p:txBody>
          <a:bodyPr/>
          <a:lstStyle/>
          <a:p>
            <a:pPr marL="0" marR="0" indent="0">
              <a:lnSpc>
                <a:spcPct val="107000"/>
              </a:lnSpc>
              <a:spcBef>
                <a:spcPts val="0"/>
              </a:spcBef>
              <a:spcAft>
                <a:spcPts val="800"/>
              </a:spcAft>
              <a:buNone/>
            </a:pPr>
            <a:r>
              <a:rPr lang="en-US" sz="2100" b="1" dirty="0">
                <a:effectLst/>
                <a:latin typeface="Harlow Solid Italic" panose="04030604020F02020D02" pitchFamily="82" charset="0"/>
                <a:ea typeface="Calibri" panose="020F0502020204030204" pitchFamily="34" charset="0"/>
                <a:cs typeface="Calibri" panose="020F0502020204030204" pitchFamily="34" charset="0"/>
              </a:rPr>
              <a:t>Task 9:</a:t>
            </a:r>
            <a:endParaRPr lang="en-US" sz="2100" dirty="0">
              <a:effectLst/>
              <a:latin typeface="Harlow Solid Italic" panose="04030604020F02020D02" pitchFamily="82"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600"/>
              <a:buFont typeface="Symbol" panose="05050102010706020507" pitchFamily="18" charset="2"/>
              <a:buChar char=""/>
            </a:pPr>
            <a:r>
              <a:rPr lang="en-US" sz="1800" dirty="0">
                <a:solidFill>
                  <a:schemeClr val="accent5">
                    <a:lumMod val="75000"/>
                  </a:schemeClr>
                </a:solidFill>
                <a:effectLst/>
                <a:latin typeface="Broadway" panose="04040905080B02020502" pitchFamily="82" charset="0"/>
                <a:ea typeface="Calibri" panose="020F0502020204030204" pitchFamily="34" charset="0"/>
                <a:cs typeface="Calibri" panose="020F0502020204030204" pitchFamily="34" charset="0"/>
              </a:rPr>
              <a:t>Why recursion faster than iterative?</a:t>
            </a:r>
            <a:endParaRPr lang="en-US" sz="1800" dirty="0">
              <a:solidFill>
                <a:schemeClr val="accent5">
                  <a:lumMod val="75000"/>
                </a:schemeClr>
              </a:solidFill>
              <a:effectLst/>
              <a:latin typeface="Broadway" panose="04040905080B02020502" pitchFamily="82" charset="0"/>
              <a:ea typeface="Calibri" panose="020F0502020204030204" pitchFamily="34" charset="0"/>
              <a:cs typeface="Arial" panose="020B0604020202020204" pitchFamily="34" charset="0"/>
            </a:endParaRPr>
          </a:p>
          <a:p>
            <a:pPr marL="45720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All programs work on main thread, but if want to give a specific task a priority to done we must put it in new thread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In recursion we will add each calling of recursion in separate thread, but in iteration can’t work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2100" b="1" dirty="0">
                <a:effectLst/>
                <a:latin typeface="Harlow Solid Italic" panose="04030604020F02020D02" pitchFamily="82" charset="0"/>
                <a:ea typeface="Calibri" panose="020F0502020204030204" pitchFamily="34" charset="0"/>
                <a:cs typeface="Calibri" panose="020F0502020204030204" pitchFamily="34" charset="0"/>
              </a:rPr>
              <a:t>Task 10:</a:t>
            </a:r>
            <a:endParaRPr lang="en-US" sz="2100" dirty="0">
              <a:effectLst/>
              <a:latin typeface="Harlow Solid Italic" panose="04030604020F02020D02" pitchFamily="82"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600"/>
              <a:buFont typeface="Symbol" panose="05050102010706020507" pitchFamily="18" charset="2"/>
              <a:buChar char=""/>
            </a:pPr>
            <a:r>
              <a:rPr lang="en-US" dirty="0">
                <a:solidFill>
                  <a:schemeClr val="accent5">
                    <a:lumMod val="75000"/>
                  </a:schemeClr>
                </a:solidFill>
                <a:effectLst/>
                <a:latin typeface="Broadway" panose="04040905080B02020502" pitchFamily="82" charset="0"/>
                <a:ea typeface="Calibri" panose="020F0502020204030204" pitchFamily="34" charset="0"/>
                <a:cs typeface="Calibri" panose="020F0502020204030204" pitchFamily="34" charset="0"/>
              </a:rPr>
              <a:t>What are the threads?</a:t>
            </a:r>
            <a:r>
              <a:rPr lang="en-US" u="sng" dirty="0">
                <a:solidFill>
                  <a:schemeClr val="accent5">
                    <a:lumMod val="75000"/>
                  </a:schemeClr>
                </a:solidFill>
                <a:effectLst/>
                <a:latin typeface="Broadway" panose="04040905080B02020502" pitchFamily="82"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[3]</a:t>
            </a:r>
            <a:endParaRPr lang="en-US" dirty="0">
              <a:solidFill>
                <a:schemeClr val="accent5">
                  <a:lumMod val="75000"/>
                </a:schemeClr>
              </a:solidFill>
              <a:effectLst/>
              <a:latin typeface="Broadway" panose="04040905080B02020502" pitchFamily="82"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0"/>
              </a:spcAft>
              <a:buSzPts val="1600"/>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A Thread is the basic unit of CPU utilization </a:t>
            </a:r>
          </a:p>
          <a:p>
            <a:pPr marL="742950" marR="0" lvl="1" indent="-285750">
              <a:lnSpc>
                <a:spcPct val="107000"/>
              </a:lnSpc>
              <a:spcBef>
                <a:spcPts val="0"/>
              </a:spcBef>
              <a:spcAft>
                <a:spcPts val="0"/>
              </a:spcAft>
              <a:buSzPts val="1600"/>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A process starts with a single thread</a:t>
            </a:r>
            <a:r>
              <a:rPr lang="ar-EG"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and later can create more threads from any of its threads</a:t>
            </a:r>
          </a:p>
          <a:p>
            <a:pPr marL="742950" marR="0" lvl="1" indent="-285750">
              <a:lnSpc>
                <a:spcPct val="107000"/>
              </a:lnSpc>
              <a:spcBef>
                <a:spcPts val="0"/>
              </a:spcBef>
              <a:spcAft>
                <a:spcPts val="0"/>
              </a:spcAft>
              <a:buSzPts val="1600"/>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All threads of the same process have access to its memory</a:t>
            </a:r>
          </a:p>
          <a:p>
            <a:pPr marL="742950" marR="0" lvl="1" indent="-285750">
              <a:lnSpc>
                <a:spcPct val="107000"/>
              </a:lnSpc>
              <a:spcBef>
                <a:spcPts val="0"/>
              </a:spcBef>
              <a:spcAft>
                <a:spcPts val="0"/>
              </a:spcAft>
              <a:buSzPts val="1600"/>
              <a:buFont typeface="Symbol" panose="05050102010706020507" pitchFamily="18" charset="2"/>
              <a:buChar char=""/>
            </a:pPr>
            <a:r>
              <a:rPr lang="en-US" sz="1800" spc="1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thread is a path of execution within a process. A process can contain multiple threads.</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0"/>
              </a:spcAft>
              <a:buSzPts val="1600"/>
              <a:buFont typeface="Symbol" panose="05050102010706020507" pitchFamily="18" charset="2"/>
              <a:buChar char=""/>
            </a:pPr>
            <a:r>
              <a:rPr lang="en-US" sz="1800" spc="1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primary difference is that threads within the same process run in a shared memory space, while processes run in separate memory spaces.</a:t>
            </a:r>
            <a:br>
              <a:rPr lang="en-US" sz="1800" spc="1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800" spc="1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Threads are not independent of one another like processes are, and as a result threads share with other threads their code section</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0"/>
              </a:spcAft>
              <a:buSzPts val="1600"/>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thread is the smallest unit of processing that can be performed in an OS.</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nSpc>
                <a:spcPct val="107000"/>
              </a:lnSpc>
              <a:spcBef>
                <a:spcPts val="0"/>
              </a:spcBef>
              <a:spcAft>
                <a:spcPts val="800"/>
              </a:spcAft>
              <a:buSzPts val="1600"/>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Threads are a popular way to improve the performance of an application through parallelism.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94098849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6EFCE9-A500-2245-EDD6-F753A00E32A4}"/>
              </a:ext>
            </a:extLst>
          </p:cNvPr>
          <p:cNvSpPr>
            <a:spLocks noGrp="1"/>
          </p:cNvSpPr>
          <p:nvPr>
            <p:ph idx="1"/>
          </p:nvPr>
        </p:nvSpPr>
        <p:spPr>
          <a:xfrm>
            <a:off x="470452" y="526111"/>
            <a:ext cx="11231218" cy="5834931"/>
          </a:xfrm>
        </p:spPr>
        <p:txBody>
          <a:bodyPr>
            <a:normAutofit/>
          </a:bodyPr>
          <a:lstStyle/>
          <a:p>
            <a:pPr marL="742950" marR="0" lvl="1" indent="-285750" algn="just" rtl="0">
              <a:lnSpc>
                <a:spcPct val="107000"/>
              </a:lnSpc>
              <a:spcBef>
                <a:spcPts val="0"/>
              </a:spcBef>
              <a:spcAft>
                <a:spcPts val="0"/>
              </a:spcAft>
              <a:buSzPts val="1600"/>
              <a:buFont typeface="Symbol" panose="05050102010706020507" pitchFamily="18" charset="2"/>
              <a:buChar char=""/>
            </a:pPr>
            <a:r>
              <a:rPr lang="en-US" sz="1800" b="1" dirty="0">
                <a:effectLst/>
                <a:latin typeface="Calibri" panose="020F0502020204030204" pitchFamily="34" charset="0"/>
                <a:ea typeface="Calibri" panose="020F0502020204030204" pitchFamily="34" charset="0"/>
                <a:cs typeface="Calibri" panose="020F0502020204030204" pitchFamily="34" charset="0"/>
              </a:rPr>
              <a:t>Its consists of:</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1143000" marR="0" lvl="2" indent="-228600" algn="just">
              <a:lnSpc>
                <a:spcPct val="107000"/>
              </a:lnSpc>
              <a:spcBef>
                <a:spcPts val="0"/>
              </a:spcBef>
              <a:spcAft>
                <a:spcPts val="0"/>
              </a:spcAft>
              <a:buSzPts val="1600"/>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Program counter</a:t>
            </a:r>
          </a:p>
          <a:p>
            <a:pPr marL="1143000" marR="0" lvl="2" indent="-228600" algn="just">
              <a:lnSpc>
                <a:spcPct val="107000"/>
              </a:lnSpc>
              <a:spcBef>
                <a:spcPts val="0"/>
              </a:spcBef>
              <a:spcAft>
                <a:spcPts val="0"/>
              </a:spcAft>
              <a:buSzPts val="1600"/>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Stack</a:t>
            </a:r>
          </a:p>
          <a:p>
            <a:pPr marL="1143000" marR="0" lvl="2" indent="-228600" algn="just">
              <a:lnSpc>
                <a:spcPct val="107000"/>
              </a:lnSpc>
              <a:spcBef>
                <a:spcPts val="0"/>
              </a:spcBef>
              <a:spcAft>
                <a:spcPts val="0"/>
              </a:spcAft>
              <a:buSzPts val="1600"/>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Set of registers</a:t>
            </a:r>
          </a:p>
          <a:p>
            <a:pPr marL="1143000" marR="0" lvl="2" indent="-228600" algn="just">
              <a:lnSpc>
                <a:spcPct val="107000"/>
              </a:lnSpc>
              <a:spcBef>
                <a:spcPts val="0"/>
              </a:spcBef>
              <a:spcAft>
                <a:spcPts val="800"/>
              </a:spcAft>
              <a:buSzPts val="1600"/>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A unique id </a:t>
            </a:r>
          </a:p>
          <a:p>
            <a:pPr marL="742950" marR="0" lvl="1" indent="-285750" algn="just">
              <a:lnSpc>
                <a:spcPct val="107000"/>
              </a:lnSpc>
              <a:spcBef>
                <a:spcPts val="0"/>
              </a:spcBef>
              <a:spcAft>
                <a:spcPts val="0"/>
              </a:spcAft>
              <a:buSzPts val="1600"/>
              <a:buFont typeface="Symbol" panose="05050102010706020507" pitchFamily="18" charset="2"/>
              <a:buChar char=""/>
            </a:pPr>
            <a:r>
              <a:rPr lang="en-US" sz="1800" b="1" spc="1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Advantages:</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1143000" marR="0" lvl="2" indent="-228600" algn="just">
              <a:lnSpc>
                <a:spcPct val="107000"/>
              </a:lnSpc>
              <a:spcBef>
                <a:spcPts val="0"/>
              </a:spcBef>
              <a:spcAft>
                <a:spcPts val="0"/>
              </a:spcAft>
              <a:buSzPts val="1600"/>
              <a:buFont typeface="+mj-lt"/>
              <a:buAutoNum type="arabicPeriod"/>
            </a:pPr>
            <a:r>
              <a:rPr lang="en-US" sz="1800" i="1" spc="1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Responsiveness:</a:t>
            </a:r>
            <a:r>
              <a:rPr lang="en-US" sz="1800" spc="1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 If the process is divided into multiple threads, if one thread completes its execution, then its output can be immediately returned.</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1143000" marR="0" lvl="2" indent="-228600" algn="just">
              <a:lnSpc>
                <a:spcPct val="107000"/>
              </a:lnSpc>
              <a:spcBef>
                <a:spcPts val="0"/>
              </a:spcBef>
              <a:spcAft>
                <a:spcPts val="0"/>
              </a:spcAft>
              <a:buSzPts val="1600"/>
              <a:buFont typeface="+mj-lt"/>
              <a:buAutoNum type="arabicPeriod"/>
            </a:pPr>
            <a:r>
              <a:rPr lang="en-US" sz="1800" i="1" spc="1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Faster context switch: </a:t>
            </a:r>
            <a:r>
              <a:rPr lang="en-US" sz="1800" spc="1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Context switch time between threads is lower compared to process context switch</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1143000" marR="0" lvl="2" indent="-228600" algn="just">
              <a:lnSpc>
                <a:spcPct val="107000"/>
              </a:lnSpc>
              <a:spcBef>
                <a:spcPts val="0"/>
              </a:spcBef>
              <a:spcAft>
                <a:spcPts val="0"/>
              </a:spcAft>
              <a:buSzPts val="1600"/>
              <a:buFont typeface="+mj-lt"/>
              <a:buAutoNum type="arabicPeriod"/>
            </a:pPr>
            <a:r>
              <a:rPr lang="en-US" sz="1800" i="1" spc="1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Resource sharing:</a:t>
            </a:r>
            <a:r>
              <a:rPr lang="en-US" sz="1800" spc="1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 Resources like code, data, and files can be shared among all threads within a process.</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1143000" marR="0" lvl="2" indent="-228600" algn="just">
              <a:lnSpc>
                <a:spcPct val="107000"/>
              </a:lnSpc>
              <a:spcBef>
                <a:spcPts val="0"/>
              </a:spcBef>
              <a:spcAft>
                <a:spcPts val="0"/>
              </a:spcAft>
              <a:buSzPts val="1600"/>
              <a:buFont typeface="+mj-lt"/>
              <a:buAutoNum type="arabicPeriod"/>
            </a:pPr>
            <a:r>
              <a:rPr lang="en-US" sz="1800" i="1" spc="1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Communication: </a:t>
            </a:r>
            <a:r>
              <a:rPr lang="en-US" sz="1800" spc="1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Communication between multiple threads is easier, as the threads shares common address space.</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1143000" marR="0" lvl="2" indent="-228600" algn="just">
              <a:lnSpc>
                <a:spcPct val="107000"/>
              </a:lnSpc>
              <a:spcBef>
                <a:spcPts val="0"/>
              </a:spcBef>
              <a:spcAft>
                <a:spcPts val="0"/>
              </a:spcAft>
              <a:buSzPts val="1600"/>
              <a:buFont typeface="+mj-lt"/>
              <a:buAutoNum type="arabicPeriod"/>
            </a:pPr>
            <a:r>
              <a:rPr lang="en-US" sz="1800" i="1" spc="1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Enhanced throughput of the system:</a:t>
            </a:r>
            <a:r>
              <a:rPr lang="en-US" sz="1800" spc="1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 If a process is divided into multiple threads, and each thread function is considered as one job, then the number of jobs completed per unit of time is increased, thus increasing the throughput of the system.</a:t>
            </a:r>
          </a:p>
          <a:p>
            <a:pPr marL="914400" marR="0" lvl="2" indent="0" algn="just">
              <a:lnSpc>
                <a:spcPct val="107000"/>
              </a:lnSpc>
              <a:spcBef>
                <a:spcPts val="0"/>
              </a:spcBef>
              <a:spcAft>
                <a:spcPts val="0"/>
              </a:spcAft>
              <a:buSzPts val="1600"/>
              <a:buNone/>
            </a:pP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a:lnSpc>
                <a:spcPct val="107000"/>
              </a:lnSpc>
              <a:spcBef>
                <a:spcPts val="0"/>
              </a:spcBef>
              <a:spcAft>
                <a:spcPts val="0"/>
              </a:spcAft>
              <a:buSzPts val="1600"/>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Calibri" panose="020F0502020204030204" pitchFamily="34" charset="0"/>
              </a:rPr>
              <a:t>Types of the Threads</a:t>
            </a:r>
            <a:r>
              <a:rPr lang="en-US" b="1" dirty="0">
                <a:effectLst/>
                <a:latin typeface="Calibri" panose="020F0502020204030204" pitchFamily="34" charset="0"/>
                <a:ea typeface="Calibri" panose="020F0502020204030204" pitchFamily="34" charset="0"/>
                <a:cs typeface="Calibri" panose="020F0502020204030204" pitchFamily="34" charset="0"/>
              </a:rPr>
              <a:t>:</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a:lnSpc>
                <a:spcPct val="107000"/>
              </a:lnSpc>
              <a:spcBef>
                <a:spcPts val="0"/>
              </a:spcBef>
              <a:spcAft>
                <a:spcPts val="0"/>
              </a:spcAft>
              <a:buFont typeface="+mj-lt"/>
              <a:buAutoNum type="arabicPeriod"/>
            </a:pPr>
            <a:r>
              <a:rPr lang="en-US" dirty="0">
                <a:effectLst/>
                <a:latin typeface="Calibri" panose="020F0502020204030204" pitchFamily="34" charset="0"/>
                <a:ea typeface="Calibri" panose="020F0502020204030204" pitchFamily="34" charset="0"/>
                <a:cs typeface="Calibri" panose="020F0502020204030204" pitchFamily="34" charset="0"/>
              </a:rPr>
              <a:t>User level</a:t>
            </a:r>
          </a:p>
          <a:p>
            <a:pPr marL="342900" marR="0" lvl="0" indent="-342900" algn="just">
              <a:lnSpc>
                <a:spcPct val="107000"/>
              </a:lnSpc>
              <a:spcBef>
                <a:spcPts val="0"/>
              </a:spcBef>
              <a:spcAft>
                <a:spcPts val="800"/>
              </a:spcAft>
              <a:buFont typeface="+mj-lt"/>
              <a:buAutoNum type="arabicPeriod"/>
            </a:pPr>
            <a:r>
              <a:rPr lang="en-US" dirty="0">
                <a:effectLst/>
                <a:latin typeface="Calibri" panose="020F0502020204030204" pitchFamily="34" charset="0"/>
                <a:ea typeface="Calibri" panose="020F0502020204030204" pitchFamily="34" charset="0"/>
                <a:cs typeface="Calibri" panose="020F0502020204030204" pitchFamily="34" charset="0"/>
              </a:rPr>
              <a:t>Kernel level</a:t>
            </a:r>
          </a:p>
          <a:p>
            <a:pPr marL="0" indent="0">
              <a:buNone/>
            </a:pPr>
            <a:endParaRPr lang="en-US" dirty="0"/>
          </a:p>
        </p:txBody>
      </p:sp>
    </p:spTree>
    <p:extLst>
      <p:ext uri="{BB962C8B-B14F-4D97-AF65-F5344CB8AC3E}">
        <p14:creationId xmlns:p14="http://schemas.microsoft.com/office/powerpoint/2010/main" val="28602772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7AFC9B-F976-9C4C-52BB-C42D2ACA2B6E}"/>
              </a:ext>
            </a:extLst>
          </p:cNvPr>
          <p:cNvSpPr>
            <a:spLocks noGrp="1"/>
          </p:cNvSpPr>
          <p:nvPr>
            <p:ph idx="1"/>
          </p:nvPr>
        </p:nvSpPr>
        <p:spPr>
          <a:xfrm>
            <a:off x="430695" y="477078"/>
            <a:ext cx="11297479" cy="5950226"/>
          </a:xfrm>
        </p:spPr>
        <p:txBody>
          <a:bodyPr/>
          <a:lstStyle/>
          <a:p>
            <a:pPr marL="0" marR="0">
              <a:lnSpc>
                <a:spcPct val="107000"/>
              </a:lnSpc>
              <a:spcBef>
                <a:spcPts val="0"/>
              </a:spcBef>
              <a:spcAft>
                <a:spcPts val="800"/>
              </a:spcAft>
            </a:pPr>
            <a:r>
              <a:rPr lang="en-US" sz="2100" dirty="0">
                <a:effectLst/>
                <a:latin typeface="Harlow Solid Italic" panose="04030604020F02020D02" pitchFamily="82" charset="0"/>
                <a:ea typeface="Calibri" panose="020F0502020204030204" pitchFamily="34" charset="0"/>
                <a:cs typeface="Arial" panose="020B0604020202020204" pitchFamily="34" charset="0"/>
              </a:rPr>
              <a:t>References:</a:t>
            </a:r>
          </a:p>
          <a:p>
            <a:pPr marL="342900" marR="0" lvl="0" indent="-342900">
              <a:lnSpc>
                <a:spcPct val="107000"/>
              </a:lnSpc>
              <a:spcBef>
                <a:spcPts val="0"/>
              </a:spcBef>
              <a:spcAft>
                <a:spcPts val="0"/>
              </a:spcAft>
              <a:buFont typeface="+mj-lt"/>
              <a:buAutoNum type="arabicPeriod"/>
            </a:pPr>
            <a:r>
              <a:rPr lang="en-US" sz="1800" u="sng" dirty="0">
                <a:solidFill>
                  <a:srgbClr val="0000FF"/>
                </a:solidFill>
                <a:effectLst/>
                <a:latin typeface="Calibri Light" panose="020F0302020204030204" pitchFamily="34" charset="0"/>
                <a:ea typeface="Calibri" panose="020F0502020204030204" pitchFamily="34" charset="0"/>
                <a:cs typeface="Arial" panose="020B0604020202020204" pitchFamily="34" charset="0"/>
                <a:hlinkClick r:id="rId2"/>
              </a:rPr>
              <a:t>https://www.youtube.com/watch?v=YO4MGNu2xvI</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pPr>
            <a:r>
              <a:rPr lang="en-US" sz="1800" u="sng" dirty="0">
                <a:solidFill>
                  <a:srgbClr val="0000FF"/>
                </a:solidFill>
                <a:effectLst/>
                <a:latin typeface="Calibri Light" panose="020F0302020204030204" pitchFamily="34" charset="0"/>
                <a:ea typeface="Calibri" panose="020F0502020204030204" pitchFamily="34" charset="0"/>
                <a:cs typeface="Arial" panose="020B0604020202020204" pitchFamily="34" charset="0"/>
                <a:hlinkClick r:id="rId3"/>
              </a:rPr>
              <a:t>https://www.techtarget.com/searchapparchitecture/definition/dependency-injection</a:t>
            </a:r>
            <a:endParaRPr lang="en-US"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pPr>
            <a:r>
              <a:rPr lang="en-US" sz="1800" u="sng" dirty="0">
                <a:solidFill>
                  <a:srgbClr val="0000FF"/>
                </a:solidFill>
                <a:effectLst/>
                <a:latin typeface="Calibri Light" panose="020F0302020204030204" pitchFamily="34" charset="0"/>
                <a:ea typeface="Calibri" panose="020F0502020204030204" pitchFamily="34" charset="0"/>
                <a:cs typeface="Arial" panose="020B0604020202020204" pitchFamily="34" charset="0"/>
                <a:hlinkClick r:id="rId4"/>
              </a:rPr>
              <a:t>https://www.techopedia.com/definition/27857/thread-operating-systems</a:t>
            </a:r>
            <a:endParaRPr lang="en-US" dirty="0"/>
          </a:p>
        </p:txBody>
      </p:sp>
    </p:spTree>
    <p:extLst>
      <p:ext uri="{BB962C8B-B14F-4D97-AF65-F5344CB8AC3E}">
        <p14:creationId xmlns:p14="http://schemas.microsoft.com/office/powerpoint/2010/main" val="3263550968"/>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TM03457510[[fn=Savon]]</Template>
  <TotalTime>98</TotalTime>
  <Words>907</Words>
  <Application>Microsoft Office PowerPoint</Application>
  <PresentationFormat>Widescreen</PresentationFormat>
  <Paragraphs>123</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Algerian</vt:lpstr>
      <vt:lpstr>Arial</vt:lpstr>
      <vt:lpstr>Broadway</vt:lpstr>
      <vt:lpstr>Calibri</vt:lpstr>
      <vt:lpstr>Calibri Light</vt:lpstr>
      <vt:lpstr>Garamond</vt:lpstr>
      <vt:lpstr>Harlow Solid Italic</vt:lpstr>
      <vt:lpstr>Symbol</vt:lpstr>
      <vt:lpstr>Savon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ندى طارق محمود محمد</dc:creator>
  <cp:lastModifiedBy>ندى طارق محمود محمد</cp:lastModifiedBy>
  <cp:revision>1</cp:revision>
  <dcterms:created xsi:type="dcterms:W3CDTF">2022-09-21T09:07:42Z</dcterms:created>
  <dcterms:modified xsi:type="dcterms:W3CDTF">2022-09-21T10:46:42Z</dcterms:modified>
</cp:coreProperties>
</file>