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DM Sans Bold" charset="1" panose="00000000000000000000"/>
      <p:regular r:id="rId39"/>
    </p:embeddedFont>
    <p:embeddedFont>
      <p:font typeface="DM Sans" charset="1" panose="00000000000000000000"/>
      <p:regular r:id="rId40"/>
    </p:embeddedFont>
    <p:embeddedFont>
      <p:font typeface="Public Sans" charset="1" panose="000000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jpe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0.png" Type="http://schemas.openxmlformats.org/officeDocument/2006/relationships/image"/><Relationship Id="rId4" Target="../media/image3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1.pn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3.pn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4.pn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5.png" Type="http://schemas.openxmlformats.org/officeDocument/2006/relationships/image"/><Relationship Id="rId4" Target="../media/image34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6.png" Type="http://schemas.openxmlformats.org/officeDocument/2006/relationships/image"/><Relationship Id="rId4" Target="../media/image34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7.png" Type="http://schemas.openxmlformats.org/officeDocument/2006/relationships/image"/><Relationship Id="rId4" Target="../media/image34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1.jpe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8.png" Type="http://schemas.openxmlformats.org/officeDocument/2006/relationships/image"/><Relationship Id="rId4" Target="../media/image49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0.png" Type="http://schemas.openxmlformats.org/officeDocument/2006/relationships/image"/><Relationship Id="rId4" Target="../media/image49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Relationship Id="rId5" Target="../media/image34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1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4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3.pn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4.pn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5.png" Type="http://schemas.openxmlformats.org/officeDocument/2006/relationships/image"/><Relationship Id="rId4" Target="../media/image3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../media/image34.jpeg" Type="http://schemas.openxmlformats.org/officeDocument/2006/relationships/image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6.png" Type="http://schemas.openxmlformats.org/officeDocument/2006/relationships/image"/><Relationship Id="rId4" Target="../media/image34.jpe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7.png" Type="http://schemas.openxmlformats.org/officeDocument/2006/relationships/image"/><Relationship Id="rId4" Target="../media/image58.png" Type="http://schemas.openxmlformats.org/officeDocument/2006/relationships/image"/><Relationship Id="rId5" Target="../media/image34.jpe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jpe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0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5.png" Type="http://schemas.openxmlformats.org/officeDocument/2006/relationships/image"/><Relationship Id="rId4" Target="../media/image3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6.pn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9.png" Type="http://schemas.openxmlformats.org/officeDocument/2006/relationships/image"/><Relationship Id="rId4" Target="../media/image3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006076" y="3014369"/>
            <a:ext cx="12168925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FasTag Fraud Detection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Presented by Nada Sherif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548640" y="9523501"/>
            <a:ext cx="214859" cy="214859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31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21347" y="3036167"/>
            <a:ext cx="7691377" cy="6965163"/>
          </a:xfrm>
          <a:custGeom>
            <a:avLst/>
            <a:gdLst/>
            <a:ahLst/>
            <a:cxnLst/>
            <a:rect r="r" b="b" t="t" l="l"/>
            <a:pathLst>
              <a:path h="6965163" w="7691377">
                <a:moveTo>
                  <a:pt x="0" y="0"/>
                </a:moveTo>
                <a:lnTo>
                  <a:pt x="7691377" y="0"/>
                </a:lnTo>
                <a:lnTo>
                  <a:pt x="7691377" y="6965162"/>
                </a:lnTo>
                <a:lnTo>
                  <a:pt x="0" y="6965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98" t="-4397" r="-189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46003"/>
            <a:ext cx="3248941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246">
                <a:solidFill>
                  <a:srgbClr val="000000"/>
                </a:solidFill>
                <a:latin typeface="Public Sans"/>
              </a:rPr>
              <a:t>Pie chart representation of  Vehicle_Type  column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996160" y="10001329"/>
            <a:ext cx="257755" cy="25775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46302" y="3031904"/>
            <a:ext cx="6946964" cy="6491572"/>
          </a:xfrm>
          <a:custGeom>
            <a:avLst/>
            <a:gdLst/>
            <a:ahLst/>
            <a:cxnLst/>
            <a:rect r="r" b="b" t="t" l="l"/>
            <a:pathLst>
              <a:path h="6491572" w="6946964">
                <a:moveTo>
                  <a:pt x="0" y="0"/>
                </a:moveTo>
                <a:lnTo>
                  <a:pt x="6946964" y="0"/>
                </a:lnTo>
                <a:lnTo>
                  <a:pt x="6946964" y="6491572"/>
                </a:lnTo>
                <a:lnTo>
                  <a:pt x="0" y="6491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99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46003"/>
            <a:ext cx="3248941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246">
                <a:solidFill>
                  <a:srgbClr val="000000"/>
                </a:solidFill>
                <a:latin typeface="Public Sans"/>
              </a:rPr>
              <a:t>Pie chart representation of  Lane_Type  column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34450" y="4493210"/>
            <a:ext cx="12714460" cy="5224367"/>
          </a:xfrm>
          <a:custGeom>
            <a:avLst/>
            <a:gdLst/>
            <a:ahLst/>
            <a:cxnLst/>
            <a:rect r="r" b="b" t="t" l="l"/>
            <a:pathLst>
              <a:path h="5224367" w="12714460">
                <a:moveTo>
                  <a:pt x="0" y="0"/>
                </a:moveTo>
                <a:lnTo>
                  <a:pt x="12714460" y="0"/>
                </a:lnTo>
                <a:lnTo>
                  <a:pt x="12714460" y="5224367"/>
                </a:lnTo>
                <a:lnTo>
                  <a:pt x="0" y="5224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46003"/>
            <a:ext cx="4217602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246">
                <a:solidFill>
                  <a:srgbClr val="000000"/>
                </a:solidFill>
                <a:latin typeface="Public Sans"/>
              </a:rPr>
              <a:t>Pie chart representation of  Geographical_Location  column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34446" y="2229010"/>
            <a:ext cx="9890039" cy="7716208"/>
          </a:xfrm>
          <a:custGeom>
            <a:avLst/>
            <a:gdLst/>
            <a:ahLst/>
            <a:cxnLst/>
            <a:rect r="r" b="b" t="t" l="l"/>
            <a:pathLst>
              <a:path h="7716208" w="9890039">
                <a:moveTo>
                  <a:pt x="0" y="0"/>
                </a:moveTo>
                <a:lnTo>
                  <a:pt x="9890039" y="0"/>
                </a:lnTo>
                <a:lnTo>
                  <a:pt x="9890039" y="7716208"/>
                </a:lnTo>
                <a:lnTo>
                  <a:pt x="0" y="77162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1" t="0" r="-855" b="-109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25177" y="2056436"/>
            <a:ext cx="8126647" cy="8230564"/>
          </a:xfrm>
          <a:custGeom>
            <a:avLst/>
            <a:gdLst/>
            <a:ahLst/>
            <a:cxnLst/>
            <a:rect r="r" b="b" t="t" l="l"/>
            <a:pathLst>
              <a:path h="8230564" w="8126647">
                <a:moveTo>
                  <a:pt x="0" y="0"/>
                </a:moveTo>
                <a:lnTo>
                  <a:pt x="8126647" y="0"/>
                </a:lnTo>
                <a:lnTo>
                  <a:pt x="8126647" y="8230564"/>
                </a:lnTo>
                <a:lnTo>
                  <a:pt x="0" y="8230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95" t="0" r="-179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46003"/>
            <a:ext cx="42176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246">
                <a:solidFill>
                  <a:srgbClr val="000000"/>
                </a:solidFill>
                <a:latin typeface="Public Sans"/>
              </a:rPr>
              <a:t>Fraud grouped by Vehicle_Dimensions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75877" y="2059330"/>
            <a:ext cx="8131112" cy="8102083"/>
          </a:xfrm>
          <a:custGeom>
            <a:avLst/>
            <a:gdLst/>
            <a:ahLst/>
            <a:cxnLst/>
            <a:rect r="r" b="b" t="t" l="l"/>
            <a:pathLst>
              <a:path h="8102083" w="8131112">
                <a:moveTo>
                  <a:pt x="0" y="0"/>
                </a:moveTo>
                <a:lnTo>
                  <a:pt x="8131112" y="0"/>
                </a:lnTo>
                <a:lnTo>
                  <a:pt x="8131112" y="8102084"/>
                </a:lnTo>
                <a:lnTo>
                  <a:pt x="0" y="8102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35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46003"/>
            <a:ext cx="42176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246">
                <a:solidFill>
                  <a:srgbClr val="000000"/>
                </a:solidFill>
                <a:latin typeface="Public Sans"/>
              </a:rPr>
              <a:t>Fraud grouped by Lane_Type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57093" y="2229010"/>
            <a:ext cx="5639080" cy="8336031"/>
          </a:xfrm>
          <a:custGeom>
            <a:avLst/>
            <a:gdLst/>
            <a:ahLst/>
            <a:cxnLst/>
            <a:rect r="r" b="b" t="t" l="l"/>
            <a:pathLst>
              <a:path h="8336031" w="5639080">
                <a:moveTo>
                  <a:pt x="0" y="0"/>
                </a:moveTo>
                <a:lnTo>
                  <a:pt x="5639080" y="0"/>
                </a:lnTo>
                <a:lnTo>
                  <a:pt x="5639080" y="8336031"/>
                </a:lnTo>
                <a:lnTo>
                  <a:pt x="0" y="8336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46003"/>
            <a:ext cx="42176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246">
                <a:solidFill>
                  <a:srgbClr val="000000"/>
                </a:solidFill>
                <a:latin typeface="Public Sans"/>
              </a:rPr>
              <a:t>Fraud grouped by  Geographical_Location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40743" y="2092849"/>
            <a:ext cx="8198829" cy="8365962"/>
          </a:xfrm>
          <a:custGeom>
            <a:avLst/>
            <a:gdLst/>
            <a:ahLst/>
            <a:cxnLst/>
            <a:rect r="r" b="b" t="t" l="l"/>
            <a:pathLst>
              <a:path h="8365962" w="8198829">
                <a:moveTo>
                  <a:pt x="0" y="0"/>
                </a:moveTo>
                <a:lnTo>
                  <a:pt x="8198829" y="0"/>
                </a:lnTo>
                <a:lnTo>
                  <a:pt x="8198829" y="8365962"/>
                </a:lnTo>
                <a:lnTo>
                  <a:pt x="0" y="8365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93" t="-3084" r="-139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46003"/>
            <a:ext cx="428622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246">
                <a:solidFill>
                  <a:srgbClr val="000000"/>
                </a:solidFill>
                <a:latin typeface="Public Sans"/>
              </a:rPr>
              <a:t>Correlation of all features with each other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Data Preprocessing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0262" y="3648954"/>
            <a:ext cx="8894932" cy="291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838" indent="-450919" lvl="1">
              <a:lnSpc>
                <a:spcPts val="5847"/>
              </a:lnSpc>
              <a:buFont typeface="Arial"/>
              <a:buChar char="•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Dropping unnecessary columns</a:t>
            </a:r>
          </a:p>
          <a:p>
            <a:pPr algn="l" marL="901838" indent="-450919" lvl="1">
              <a:lnSpc>
                <a:spcPts val="5847"/>
              </a:lnSpc>
              <a:buFont typeface="Arial"/>
              <a:buChar char="•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Encoding</a:t>
            </a:r>
          </a:p>
          <a:p>
            <a:pPr algn="l" marL="901838" indent="-450919" lvl="1">
              <a:lnSpc>
                <a:spcPts val="5847"/>
              </a:lnSpc>
              <a:buFont typeface="Arial"/>
              <a:buChar char="•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Splitting</a:t>
            </a:r>
          </a:p>
          <a:p>
            <a:pPr algn="l" marL="901838" indent="-450919" lvl="1">
              <a:lnSpc>
                <a:spcPts val="5847"/>
              </a:lnSpc>
              <a:buFont typeface="Arial"/>
              <a:buChar char="•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Resampling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0262" y="499270"/>
            <a:ext cx="14893661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Dropping Unnecessary Columns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0262" y="4822531"/>
            <a:ext cx="8894932" cy="4435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838" indent="-450919" lvl="1">
              <a:lnSpc>
                <a:spcPts val="5847"/>
              </a:lnSpc>
              <a:buAutoNum type="arabicPeriod" startAt="1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Transaction_ID</a:t>
            </a:r>
          </a:p>
          <a:p>
            <a:pPr algn="l" marL="901838" indent="-450919" lvl="1">
              <a:lnSpc>
                <a:spcPts val="5847"/>
              </a:lnSpc>
              <a:buAutoNum type="arabicPeriod" startAt="1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TollBoothID</a:t>
            </a:r>
          </a:p>
          <a:p>
            <a:pPr algn="l" marL="901838" indent="-450919" lvl="1">
              <a:lnSpc>
                <a:spcPts val="5847"/>
              </a:lnSpc>
              <a:buAutoNum type="arabicPeriod" startAt="1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FastagID</a:t>
            </a:r>
          </a:p>
          <a:p>
            <a:pPr algn="l" marL="901838" indent="-450919" lvl="1">
              <a:lnSpc>
                <a:spcPts val="5847"/>
              </a:lnSpc>
              <a:buAutoNum type="arabicPeriod" startAt="1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Timestamp</a:t>
            </a:r>
          </a:p>
          <a:p>
            <a:pPr algn="l" marL="901838" indent="-450919" lvl="1">
              <a:lnSpc>
                <a:spcPts val="5847"/>
              </a:lnSpc>
              <a:buAutoNum type="arabicPeriod" startAt="1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Vehicle_Plate_Number</a:t>
            </a:r>
          </a:p>
          <a:p>
            <a:pPr algn="l">
              <a:lnSpc>
                <a:spcPts val="5847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3671421"/>
            <a:ext cx="451314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Outline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2716891" y="2154117"/>
            <a:ext cx="5258633" cy="192483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22083" y="0"/>
                  </a:moveTo>
                  <a:lnTo>
                    <a:pt x="2320575" y="0"/>
                  </a:lnTo>
                  <a:cubicBezTo>
                    <a:pt x="2332771" y="0"/>
                    <a:pt x="2342659" y="9887"/>
                    <a:pt x="2342659" y="22083"/>
                  </a:cubicBezTo>
                  <a:lnTo>
                    <a:pt x="2342659" y="835409"/>
                  </a:lnTo>
                  <a:cubicBezTo>
                    <a:pt x="2342659" y="841266"/>
                    <a:pt x="2340332" y="846883"/>
                    <a:pt x="2336191" y="851024"/>
                  </a:cubicBezTo>
                  <a:cubicBezTo>
                    <a:pt x="2332049" y="855166"/>
                    <a:pt x="2326432" y="857492"/>
                    <a:pt x="2320575" y="857492"/>
                  </a:cubicBezTo>
                  <a:lnTo>
                    <a:pt x="22083" y="857492"/>
                  </a:lnTo>
                  <a:cubicBezTo>
                    <a:pt x="9887" y="857492"/>
                    <a:pt x="0" y="847605"/>
                    <a:pt x="0" y="835409"/>
                  </a:cubicBezTo>
                  <a:lnTo>
                    <a:pt x="0" y="22083"/>
                  </a:lnTo>
                  <a:cubicBezTo>
                    <a:pt x="0" y="9887"/>
                    <a:pt x="9887" y="0"/>
                    <a:pt x="22083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104773" y="2793236"/>
            <a:ext cx="1186490" cy="77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1"/>
              </a:lnSpc>
            </a:pPr>
            <a:r>
              <a:rPr lang="en-US" sz="6011" spc="-492">
                <a:solidFill>
                  <a:srgbClr val="000000"/>
                </a:solidFill>
                <a:latin typeface="DM Sans"/>
              </a:rPr>
              <a:t>04.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40352" y="2848503"/>
            <a:ext cx="2829727" cy="48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  <a:spcBef>
                <a:spcPct val="0"/>
              </a:spcBef>
            </a:pPr>
            <a:r>
              <a:rPr lang="en-US" sz="2803" spc="-229">
                <a:solidFill>
                  <a:srgbClr val="000000"/>
                </a:solidFill>
                <a:latin typeface="DM Sans"/>
              </a:rPr>
              <a:t>Model Development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716891" y="4176634"/>
            <a:ext cx="5258633" cy="1924838"/>
            <a:chOff x="0" y="0"/>
            <a:chExt cx="2342659" cy="8574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22083" y="0"/>
                  </a:moveTo>
                  <a:lnTo>
                    <a:pt x="2320575" y="0"/>
                  </a:lnTo>
                  <a:cubicBezTo>
                    <a:pt x="2332771" y="0"/>
                    <a:pt x="2342659" y="9887"/>
                    <a:pt x="2342659" y="22083"/>
                  </a:cubicBezTo>
                  <a:lnTo>
                    <a:pt x="2342659" y="835409"/>
                  </a:lnTo>
                  <a:cubicBezTo>
                    <a:pt x="2342659" y="841266"/>
                    <a:pt x="2340332" y="846883"/>
                    <a:pt x="2336191" y="851024"/>
                  </a:cubicBezTo>
                  <a:cubicBezTo>
                    <a:pt x="2332049" y="855166"/>
                    <a:pt x="2326432" y="857492"/>
                    <a:pt x="2320575" y="857492"/>
                  </a:cubicBezTo>
                  <a:lnTo>
                    <a:pt x="22083" y="857492"/>
                  </a:lnTo>
                  <a:cubicBezTo>
                    <a:pt x="9887" y="857492"/>
                    <a:pt x="0" y="847605"/>
                    <a:pt x="0" y="835409"/>
                  </a:cubicBezTo>
                  <a:lnTo>
                    <a:pt x="0" y="22083"/>
                  </a:lnTo>
                  <a:cubicBezTo>
                    <a:pt x="0" y="9887"/>
                    <a:pt x="9887" y="0"/>
                    <a:pt x="22083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104773" y="4815753"/>
            <a:ext cx="1186490" cy="77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1"/>
              </a:lnSpc>
            </a:pPr>
            <a:r>
              <a:rPr lang="en-US" sz="6011" spc="-492">
                <a:solidFill>
                  <a:srgbClr val="000000"/>
                </a:solidFill>
                <a:latin typeface="DM Sans"/>
              </a:rPr>
              <a:t>05.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787238" y="4871019"/>
            <a:ext cx="2335954" cy="48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  <a:spcBef>
                <a:spcPct val="0"/>
              </a:spcBef>
            </a:pPr>
            <a:r>
              <a:rPr lang="en-US" sz="2803" spc="-229">
                <a:solidFill>
                  <a:srgbClr val="000000"/>
                </a:solidFill>
                <a:latin typeface="DM Sans"/>
              </a:rPr>
              <a:t>Model Evaluation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716891" y="6208045"/>
            <a:ext cx="5258633" cy="1924838"/>
            <a:chOff x="0" y="0"/>
            <a:chExt cx="2342659" cy="8574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22083" y="0"/>
                  </a:moveTo>
                  <a:lnTo>
                    <a:pt x="2320575" y="0"/>
                  </a:lnTo>
                  <a:cubicBezTo>
                    <a:pt x="2332771" y="0"/>
                    <a:pt x="2342659" y="9887"/>
                    <a:pt x="2342659" y="22083"/>
                  </a:cubicBezTo>
                  <a:lnTo>
                    <a:pt x="2342659" y="835409"/>
                  </a:lnTo>
                  <a:cubicBezTo>
                    <a:pt x="2342659" y="841266"/>
                    <a:pt x="2340332" y="846883"/>
                    <a:pt x="2336191" y="851024"/>
                  </a:cubicBezTo>
                  <a:cubicBezTo>
                    <a:pt x="2332049" y="855166"/>
                    <a:pt x="2326432" y="857492"/>
                    <a:pt x="2320575" y="857492"/>
                  </a:cubicBezTo>
                  <a:lnTo>
                    <a:pt x="22083" y="857492"/>
                  </a:lnTo>
                  <a:cubicBezTo>
                    <a:pt x="9887" y="857492"/>
                    <a:pt x="0" y="847605"/>
                    <a:pt x="0" y="835409"/>
                  </a:cubicBezTo>
                  <a:lnTo>
                    <a:pt x="0" y="22083"/>
                  </a:lnTo>
                  <a:cubicBezTo>
                    <a:pt x="0" y="9887"/>
                    <a:pt x="9887" y="0"/>
                    <a:pt x="22083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104773" y="6847164"/>
            <a:ext cx="1186490" cy="77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1"/>
              </a:lnSpc>
            </a:pPr>
            <a:r>
              <a:rPr lang="en-US" sz="6011" spc="-492">
                <a:solidFill>
                  <a:srgbClr val="000000"/>
                </a:solidFill>
                <a:latin typeface="DM Sans"/>
              </a:rPr>
              <a:t>06.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097119" y="6902430"/>
            <a:ext cx="1716192" cy="48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  <a:spcBef>
                <a:spcPct val="0"/>
              </a:spcBef>
            </a:pPr>
            <a:r>
              <a:rPr lang="en-US" sz="2803" spc="-229">
                <a:solidFill>
                  <a:srgbClr val="000000"/>
                </a:solidFill>
                <a:latin typeface="DM Sans"/>
              </a:rPr>
              <a:t>Conclusuion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6738387" y="2160537"/>
            <a:ext cx="5258210" cy="1924683"/>
            <a:chOff x="0" y="0"/>
            <a:chExt cx="2342659" cy="85749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22085" y="0"/>
                  </a:moveTo>
                  <a:lnTo>
                    <a:pt x="2320573" y="0"/>
                  </a:lnTo>
                  <a:cubicBezTo>
                    <a:pt x="2326431" y="0"/>
                    <a:pt x="2332048" y="2327"/>
                    <a:pt x="2336190" y="6469"/>
                  </a:cubicBezTo>
                  <a:cubicBezTo>
                    <a:pt x="2340332" y="10610"/>
                    <a:pt x="2342659" y="16228"/>
                    <a:pt x="2342659" y="22085"/>
                  </a:cubicBezTo>
                  <a:lnTo>
                    <a:pt x="2342659" y="835407"/>
                  </a:lnTo>
                  <a:cubicBezTo>
                    <a:pt x="2342659" y="841265"/>
                    <a:pt x="2340332" y="846882"/>
                    <a:pt x="2336190" y="851024"/>
                  </a:cubicBezTo>
                  <a:cubicBezTo>
                    <a:pt x="2332048" y="855166"/>
                    <a:pt x="2326431" y="857492"/>
                    <a:pt x="2320573" y="857492"/>
                  </a:cubicBezTo>
                  <a:lnTo>
                    <a:pt x="22085" y="857492"/>
                  </a:lnTo>
                  <a:cubicBezTo>
                    <a:pt x="16228" y="857492"/>
                    <a:pt x="10610" y="855166"/>
                    <a:pt x="6469" y="851024"/>
                  </a:cubicBezTo>
                  <a:cubicBezTo>
                    <a:pt x="2327" y="846882"/>
                    <a:pt x="0" y="841265"/>
                    <a:pt x="0" y="835407"/>
                  </a:cubicBezTo>
                  <a:lnTo>
                    <a:pt x="0" y="22085"/>
                  </a:lnTo>
                  <a:cubicBezTo>
                    <a:pt x="0" y="16228"/>
                    <a:pt x="2327" y="10610"/>
                    <a:pt x="6469" y="6469"/>
                  </a:cubicBezTo>
                  <a:cubicBezTo>
                    <a:pt x="10610" y="2327"/>
                    <a:pt x="16228" y="0"/>
                    <a:pt x="22085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126238" y="2799616"/>
            <a:ext cx="1186395" cy="77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</a:pPr>
            <a:r>
              <a:rPr lang="en-US" sz="6011" spc="-492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6738387" y="4183320"/>
            <a:ext cx="5258210" cy="1924683"/>
            <a:chOff x="0" y="0"/>
            <a:chExt cx="2342659" cy="85749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22085" y="0"/>
                  </a:moveTo>
                  <a:lnTo>
                    <a:pt x="2320573" y="0"/>
                  </a:lnTo>
                  <a:cubicBezTo>
                    <a:pt x="2326431" y="0"/>
                    <a:pt x="2332048" y="2327"/>
                    <a:pt x="2336190" y="6469"/>
                  </a:cubicBezTo>
                  <a:cubicBezTo>
                    <a:pt x="2340332" y="10610"/>
                    <a:pt x="2342659" y="16228"/>
                    <a:pt x="2342659" y="22085"/>
                  </a:cubicBezTo>
                  <a:lnTo>
                    <a:pt x="2342659" y="835407"/>
                  </a:lnTo>
                  <a:cubicBezTo>
                    <a:pt x="2342659" y="841265"/>
                    <a:pt x="2340332" y="846882"/>
                    <a:pt x="2336190" y="851024"/>
                  </a:cubicBezTo>
                  <a:cubicBezTo>
                    <a:pt x="2332048" y="855166"/>
                    <a:pt x="2326431" y="857492"/>
                    <a:pt x="2320573" y="857492"/>
                  </a:cubicBezTo>
                  <a:lnTo>
                    <a:pt x="22085" y="857492"/>
                  </a:lnTo>
                  <a:cubicBezTo>
                    <a:pt x="16228" y="857492"/>
                    <a:pt x="10610" y="855166"/>
                    <a:pt x="6469" y="851024"/>
                  </a:cubicBezTo>
                  <a:cubicBezTo>
                    <a:pt x="2327" y="846882"/>
                    <a:pt x="0" y="841265"/>
                    <a:pt x="0" y="835407"/>
                  </a:cubicBezTo>
                  <a:lnTo>
                    <a:pt x="0" y="22085"/>
                  </a:lnTo>
                  <a:cubicBezTo>
                    <a:pt x="0" y="16228"/>
                    <a:pt x="2327" y="10610"/>
                    <a:pt x="6469" y="6469"/>
                  </a:cubicBezTo>
                  <a:cubicBezTo>
                    <a:pt x="10610" y="2327"/>
                    <a:pt x="16228" y="0"/>
                    <a:pt x="22085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738387" y="6208200"/>
            <a:ext cx="5258210" cy="1924683"/>
            <a:chOff x="0" y="0"/>
            <a:chExt cx="2342659" cy="85749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22085" y="0"/>
                  </a:moveTo>
                  <a:lnTo>
                    <a:pt x="2320573" y="0"/>
                  </a:lnTo>
                  <a:cubicBezTo>
                    <a:pt x="2326431" y="0"/>
                    <a:pt x="2332048" y="2327"/>
                    <a:pt x="2336190" y="6469"/>
                  </a:cubicBezTo>
                  <a:cubicBezTo>
                    <a:pt x="2340332" y="10610"/>
                    <a:pt x="2342659" y="16228"/>
                    <a:pt x="2342659" y="22085"/>
                  </a:cubicBezTo>
                  <a:lnTo>
                    <a:pt x="2342659" y="835407"/>
                  </a:lnTo>
                  <a:cubicBezTo>
                    <a:pt x="2342659" y="841265"/>
                    <a:pt x="2340332" y="846882"/>
                    <a:pt x="2336190" y="851024"/>
                  </a:cubicBezTo>
                  <a:cubicBezTo>
                    <a:pt x="2332048" y="855166"/>
                    <a:pt x="2326431" y="857492"/>
                    <a:pt x="2320573" y="857492"/>
                  </a:cubicBezTo>
                  <a:lnTo>
                    <a:pt x="22085" y="857492"/>
                  </a:lnTo>
                  <a:cubicBezTo>
                    <a:pt x="16228" y="857492"/>
                    <a:pt x="10610" y="855166"/>
                    <a:pt x="6469" y="851024"/>
                  </a:cubicBezTo>
                  <a:cubicBezTo>
                    <a:pt x="2327" y="846882"/>
                    <a:pt x="0" y="841265"/>
                    <a:pt x="0" y="835407"/>
                  </a:cubicBezTo>
                  <a:lnTo>
                    <a:pt x="0" y="22085"/>
                  </a:lnTo>
                  <a:cubicBezTo>
                    <a:pt x="0" y="16228"/>
                    <a:pt x="2327" y="10610"/>
                    <a:pt x="6469" y="6469"/>
                  </a:cubicBezTo>
                  <a:cubicBezTo>
                    <a:pt x="10610" y="2327"/>
                    <a:pt x="16228" y="0"/>
                    <a:pt x="22085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7126238" y="4823447"/>
            <a:ext cx="1186395" cy="77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</a:pPr>
            <a:r>
              <a:rPr lang="en-US" sz="6011" spc="-492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26238" y="6847278"/>
            <a:ext cx="1186395" cy="77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0"/>
              </a:lnSpc>
            </a:pPr>
            <a:r>
              <a:rPr lang="en-US" sz="6011" spc="-492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242063" y="4876539"/>
            <a:ext cx="3468775" cy="48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  <a:spcBef>
                <a:spcPct val="0"/>
              </a:spcBef>
            </a:pPr>
            <a:r>
              <a:rPr lang="en-US" sz="2802" spc="-229">
                <a:solidFill>
                  <a:srgbClr val="000000"/>
                </a:solidFill>
                <a:latin typeface="DM Sans"/>
              </a:rPr>
              <a:t>Exploratory Data Analysis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632720" y="6902525"/>
            <a:ext cx="2687461" cy="48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  <a:spcBef>
                <a:spcPct val="0"/>
              </a:spcBef>
            </a:pPr>
            <a:r>
              <a:rPr lang="en-US" sz="2802" spc="-229">
                <a:solidFill>
                  <a:srgbClr val="000000"/>
                </a:solidFill>
                <a:latin typeface="DM Sans"/>
              </a:rPr>
              <a:t>Data Preprocessing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126238" y="2814877"/>
            <a:ext cx="5258210" cy="976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sz="2802" spc="-229">
                <a:solidFill>
                  <a:srgbClr val="000000"/>
                </a:solidFill>
                <a:latin typeface="DM Sans"/>
              </a:rPr>
              <a:t>Problem Statement &amp; </a:t>
            </a:r>
          </a:p>
          <a:p>
            <a:pPr algn="ctr" marL="0" indent="0" lvl="0">
              <a:lnSpc>
                <a:spcPts val="3924"/>
              </a:lnSpc>
              <a:spcBef>
                <a:spcPct val="0"/>
              </a:spcBef>
            </a:pPr>
            <a:r>
              <a:rPr lang="en-US" sz="2802" spc="-229" strike="noStrike" u="none">
                <a:solidFill>
                  <a:srgbClr val="000000"/>
                </a:solidFill>
                <a:latin typeface="DM Sans"/>
              </a:rPr>
              <a:t>Dataset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0" y="9523501"/>
            <a:ext cx="197262" cy="197262"/>
            <a:chOff x="0" y="0"/>
            <a:chExt cx="6350000" cy="63500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5340" y="4833941"/>
            <a:ext cx="15337320" cy="2256777"/>
          </a:xfrm>
          <a:custGeom>
            <a:avLst/>
            <a:gdLst/>
            <a:ahLst/>
            <a:cxnLst/>
            <a:rect r="r" b="b" t="t" l="l"/>
            <a:pathLst>
              <a:path h="2256777" w="15337320">
                <a:moveTo>
                  <a:pt x="0" y="0"/>
                </a:moveTo>
                <a:lnTo>
                  <a:pt x="15337320" y="0"/>
                </a:lnTo>
                <a:lnTo>
                  <a:pt x="15337320" y="2256777"/>
                </a:lnTo>
                <a:lnTo>
                  <a:pt x="0" y="2256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499270"/>
            <a:ext cx="14893661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Dropping Unnecessary Columns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Encoding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0262" y="3648954"/>
            <a:ext cx="8894932" cy="72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Label Encoding for categorical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0262" y="4822531"/>
            <a:ext cx="8894932" cy="4435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838" indent="-450919" lvl="1">
              <a:lnSpc>
                <a:spcPts val="5847"/>
              </a:lnSpc>
              <a:buAutoNum type="arabicPeriod" startAt="1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Vehicle_Type</a:t>
            </a:r>
          </a:p>
          <a:p>
            <a:pPr algn="l" marL="901838" indent="-450919" lvl="1">
              <a:lnSpc>
                <a:spcPts val="5847"/>
              </a:lnSpc>
              <a:buAutoNum type="arabicPeriod" startAt="1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Lane_Type</a:t>
            </a:r>
          </a:p>
          <a:p>
            <a:pPr algn="l" marL="901838" indent="-450919" lvl="1">
              <a:lnSpc>
                <a:spcPts val="5847"/>
              </a:lnSpc>
              <a:buAutoNum type="arabicPeriod" startAt="1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Vehicle_Dimensions</a:t>
            </a:r>
          </a:p>
          <a:p>
            <a:pPr algn="l" marL="901838" indent="-450919" lvl="1">
              <a:lnSpc>
                <a:spcPts val="5847"/>
              </a:lnSpc>
              <a:buAutoNum type="arabicPeriod" startAt="1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Geographical_Location</a:t>
            </a:r>
          </a:p>
          <a:p>
            <a:pPr algn="l" marL="901838" indent="-450919" lvl="1">
              <a:lnSpc>
                <a:spcPts val="5847"/>
              </a:lnSpc>
              <a:buAutoNum type="arabicPeriod" startAt="1"/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Fraud_indicator</a:t>
            </a:r>
          </a:p>
          <a:p>
            <a:pPr algn="l">
              <a:lnSpc>
                <a:spcPts val="5847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621" y="4652827"/>
            <a:ext cx="15004758" cy="2299213"/>
          </a:xfrm>
          <a:custGeom>
            <a:avLst/>
            <a:gdLst/>
            <a:ahLst/>
            <a:cxnLst/>
            <a:rect r="r" b="b" t="t" l="l"/>
            <a:pathLst>
              <a:path h="2299213" w="15004758">
                <a:moveTo>
                  <a:pt x="0" y="0"/>
                </a:moveTo>
                <a:lnTo>
                  <a:pt x="15004758" y="0"/>
                </a:lnTo>
                <a:lnTo>
                  <a:pt x="15004758" y="2299213"/>
                </a:lnTo>
                <a:lnTo>
                  <a:pt x="0" y="22992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Encoding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Splitting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19085" y="5097705"/>
            <a:ext cx="2219313" cy="72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Dataset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6143329" y="4711096"/>
            <a:ext cx="2881999" cy="7722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6144044" y="5838216"/>
            <a:ext cx="2729599" cy="8469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9411980" y="4307075"/>
            <a:ext cx="2219313" cy="72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Training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11980" y="6281159"/>
            <a:ext cx="2219313" cy="72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Test</a:t>
            </a:r>
          </a:p>
        </p:txBody>
      </p:sp>
      <p:sp>
        <p:nvSpPr>
          <p:cNvPr name="AutoShape 9" id="9"/>
          <p:cNvSpPr/>
          <p:nvPr/>
        </p:nvSpPr>
        <p:spPr>
          <a:xfrm>
            <a:off x="11636224" y="4778915"/>
            <a:ext cx="21791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>
            <a:off x="11631293" y="6666130"/>
            <a:ext cx="21791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14665341" y="4401090"/>
            <a:ext cx="102917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DM Sans Bold"/>
              </a:rPr>
              <a:t>75%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55935" y="6324025"/>
            <a:ext cx="104798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DM Sans Bold"/>
              </a:rPr>
              <a:t>25%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604033"/>
            <a:ext cx="6867381" cy="2654267"/>
          </a:xfrm>
          <a:custGeom>
            <a:avLst/>
            <a:gdLst/>
            <a:ahLst/>
            <a:cxnLst/>
            <a:rect r="r" b="b" t="t" l="l"/>
            <a:pathLst>
              <a:path h="2654267" w="6867381">
                <a:moveTo>
                  <a:pt x="0" y="0"/>
                </a:moveTo>
                <a:lnTo>
                  <a:pt x="6867381" y="0"/>
                </a:lnTo>
                <a:lnTo>
                  <a:pt x="6867381" y="2654267"/>
                </a:lnTo>
                <a:lnTo>
                  <a:pt x="0" y="26542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135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71981" y="6604033"/>
            <a:ext cx="7070590" cy="2654267"/>
          </a:xfrm>
          <a:custGeom>
            <a:avLst/>
            <a:gdLst/>
            <a:ahLst/>
            <a:cxnLst/>
            <a:rect r="r" b="b" t="t" l="l"/>
            <a:pathLst>
              <a:path h="2654267" w="7070590">
                <a:moveTo>
                  <a:pt x="0" y="0"/>
                </a:moveTo>
                <a:lnTo>
                  <a:pt x="7070590" y="0"/>
                </a:lnTo>
                <a:lnTo>
                  <a:pt x="7070590" y="2654267"/>
                </a:lnTo>
                <a:lnTo>
                  <a:pt x="0" y="26542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6" t="0" r="-981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Resampling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0262" y="5079304"/>
            <a:ext cx="4637670" cy="72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SMOTE Oversampling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1773513" y="5157788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623449" y="4875429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089422" y="4875429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732501" y="1907439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Model Development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4828" y="5638980"/>
            <a:ext cx="2197323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Random Forest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10648136" y="5638980"/>
            <a:ext cx="3504040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Extreme </a:t>
            </a:r>
          </a:p>
          <a:p>
            <a:pPr algn="ctr">
              <a:lnSpc>
                <a:spcPts val="309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Gradient Boosting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8575" y="5157787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849389" y="4875429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146290" y="4875429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572851" y="4875429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315363" y="4875429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1907439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Model Evaluation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46290" y="5638980"/>
            <a:ext cx="2197323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Accuracy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67692" y="5638980"/>
            <a:ext cx="2197323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Precision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91154" y="5638980"/>
            <a:ext cx="2197323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Recall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333666" y="5638980"/>
            <a:ext cx="3333599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F1-Score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9" id="29"/>
          <p:cNvGrpSpPr/>
          <p:nvPr/>
        </p:nvGrpSpPr>
        <p:grpSpPr>
          <a:xfrm rot="0">
            <a:off x="18090738" y="10061822"/>
            <a:ext cx="197262" cy="197262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9507" y="4613451"/>
            <a:ext cx="10485385" cy="3705083"/>
          </a:xfrm>
          <a:custGeom>
            <a:avLst/>
            <a:gdLst/>
            <a:ahLst/>
            <a:cxnLst/>
            <a:rect r="r" b="b" t="t" l="l"/>
            <a:pathLst>
              <a:path h="3705083" w="10485385">
                <a:moveTo>
                  <a:pt x="0" y="0"/>
                </a:moveTo>
                <a:lnTo>
                  <a:pt x="10485386" y="0"/>
                </a:lnTo>
                <a:lnTo>
                  <a:pt x="10485386" y="3705083"/>
                </a:lnTo>
                <a:lnTo>
                  <a:pt x="0" y="3705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69" r="0" b="-206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Random Forest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0262" y="2658816"/>
            <a:ext cx="3189922" cy="72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No Resampling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979075" y="10043584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9507" y="4395607"/>
            <a:ext cx="10485385" cy="3922927"/>
          </a:xfrm>
          <a:custGeom>
            <a:avLst/>
            <a:gdLst/>
            <a:ahLst/>
            <a:cxnLst/>
            <a:rect r="r" b="b" t="t" l="l"/>
            <a:pathLst>
              <a:path h="3922927" w="10485385">
                <a:moveTo>
                  <a:pt x="0" y="0"/>
                </a:moveTo>
                <a:lnTo>
                  <a:pt x="10485386" y="0"/>
                </a:lnTo>
                <a:lnTo>
                  <a:pt x="10485386" y="3922927"/>
                </a:lnTo>
                <a:lnTo>
                  <a:pt x="0" y="3922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24" r="0" b="-112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Random Forest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0262" y="2658816"/>
            <a:ext cx="4637670" cy="72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SMOTE Oversampling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979075" y="10043584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9507" y="4565042"/>
            <a:ext cx="10485385" cy="3753493"/>
          </a:xfrm>
          <a:custGeom>
            <a:avLst/>
            <a:gdLst/>
            <a:ahLst/>
            <a:cxnLst/>
            <a:rect r="r" b="b" t="t" l="l"/>
            <a:pathLst>
              <a:path h="3753493" w="10485385">
                <a:moveTo>
                  <a:pt x="0" y="0"/>
                </a:moveTo>
                <a:lnTo>
                  <a:pt x="10485386" y="0"/>
                </a:lnTo>
                <a:lnTo>
                  <a:pt x="10485386" y="3753492"/>
                </a:lnTo>
                <a:lnTo>
                  <a:pt x="0" y="3753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74" r="0" b="-287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XGBoost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0262" y="2658816"/>
            <a:ext cx="3189922" cy="72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No Resampling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979075" y="10043584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74212" y="2742634"/>
            <a:ext cx="4358555" cy="4247610"/>
          </a:xfrm>
          <a:custGeom>
            <a:avLst/>
            <a:gdLst/>
            <a:ahLst/>
            <a:cxnLst/>
            <a:rect r="r" b="b" t="t" l="l"/>
            <a:pathLst>
              <a:path h="4247610" w="4358555">
                <a:moveTo>
                  <a:pt x="0" y="0"/>
                </a:moveTo>
                <a:lnTo>
                  <a:pt x="4358555" y="0"/>
                </a:lnTo>
                <a:lnTo>
                  <a:pt x="4358555" y="4247610"/>
                </a:lnTo>
                <a:lnTo>
                  <a:pt x="0" y="4247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345718"/>
            <a:ext cx="1005494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1736" y="5496291"/>
            <a:ext cx="11127229" cy="2417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4"/>
              </a:lnSpc>
              <a:spcBef>
                <a:spcPct val="0"/>
              </a:spcBef>
            </a:pPr>
            <a:r>
              <a:rPr lang="en-US" sz="3611" spc="216">
                <a:solidFill>
                  <a:srgbClr val="000000"/>
                </a:solidFill>
                <a:latin typeface="DM Sans"/>
              </a:rPr>
              <a:t>The goal is to </a:t>
            </a:r>
            <a:r>
              <a:rPr lang="en-US" sz="3611" spc="216">
                <a:solidFill>
                  <a:srgbClr val="000000"/>
                </a:solidFill>
                <a:latin typeface="DM Sans"/>
              </a:rPr>
              <a:t>create a robust model that can accurately identify instances of fraudulent activity, ensuring the integrity and security of Fastag transactions.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" id="11"/>
          <p:cNvGrpSpPr/>
          <p:nvPr/>
        </p:nvGrpSpPr>
        <p:grpSpPr>
          <a:xfrm rot="0">
            <a:off x="669795" y="9626536"/>
            <a:ext cx="197262" cy="435283"/>
            <a:chOff x="0" y="0"/>
            <a:chExt cx="2877696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77696" cy="6350000"/>
            </a:xfrm>
            <a:custGeom>
              <a:avLst/>
              <a:gdLst/>
              <a:ahLst/>
              <a:cxnLst/>
              <a:rect r="r" b="b" t="t" l="l"/>
              <a:pathLst>
                <a:path h="6350000" w="2877696">
                  <a:moveTo>
                    <a:pt x="1438848" y="0"/>
                  </a:moveTo>
                  <a:cubicBezTo>
                    <a:pt x="644194" y="0"/>
                    <a:pt x="0" y="1421496"/>
                    <a:pt x="0" y="3175000"/>
                  </a:cubicBezTo>
                  <a:cubicBezTo>
                    <a:pt x="0" y="4928504"/>
                    <a:pt x="644194" y="6350000"/>
                    <a:pt x="1438848" y="6350000"/>
                  </a:cubicBezTo>
                  <a:cubicBezTo>
                    <a:pt x="2233502" y="6350000"/>
                    <a:pt x="2877696" y="4928504"/>
                    <a:pt x="2877696" y="3175000"/>
                  </a:cubicBezTo>
                  <a:cubicBezTo>
                    <a:pt x="2877696" y="1421496"/>
                    <a:pt x="2233502" y="0"/>
                    <a:pt x="1438848" y="0"/>
                  </a:cubicBezTo>
                  <a:close/>
                </a:path>
              </a:pathLst>
            </a:custGeom>
            <a:blipFill>
              <a:blip r:embed="rId15"/>
              <a:stretch>
                <a:fillRect l="-60331" t="0" r="-60331" b="0"/>
              </a:stretch>
            </a:blipFill>
          </p:spPr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29507" y="4395607"/>
            <a:ext cx="10485385" cy="3922927"/>
          </a:xfrm>
          <a:custGeom>
            <a:avLst/>
            <a:gdLst/>
            <a:ahLst/>
            <a:cxnLst/>
            <a:rect r="r" b="b" t="t" l="l"/>
            <a:pathLst>
              <a:path h="3922927" w="10485385">
                <a:moveTo>
                  <a:pt x="0" y="0"/>
                </a:moveTo>
                <a:lnTo>
                  <a:pt x="10485386" y="0"/>
                </a:lnTo>
                <a:lnTo>
                  <a:pt x="10485386" y="3922927"/>
                </a:lnTo>
                <a:lnTo>
                  <a:pt x="0" y="3922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98" r="0" b="-10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XGBoost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0262" y="2658816"/>
            <a:ext cx="4637670" cy="72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7"/>
              </a:lnSpc>
            </a:pPr>
            <a:r>
              <a:rPr lang="en-US" sz="4177" spc="-342">
                <a:solidFill>
                  <a:srgbClr val="000000"/>
                </a:solidFill>
                <a:latin typeface="Public Sans"/>
              </a:rPr>
              <a:t>SMOTE Oversampling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979075" y="10043584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93380" y="5143500"/>
            <a:ext cx="8444135" cy="2305779"/>
          </a:xfrm>
          <a:custGeom>
            <a:avLst/>
            <a:gdLst/>
            <a:ahLst/>
            <a:cxnLst/>
            <a:rect r="r" b="b" t="t" l="l"/>
            <a:pathLst>
              <a:path h="2305779" w="8444135">
                <a:moveTo>
                  <a:pt x="0" y="0"/>
                </a:moveTo>
                <a:lnTo>
                  <a:pt x="8444135" y="0"/>
                </a:lnTo>
                <a:lnTo>
                  <a:pt x="8444135" y="2305779"/>
                </a:lnTo>
                <a:lnTo>
                  <a:pt x="0" y="2305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0262" y="5143500"/>
            <a:ext cx="8444135" cy="2297413"/>
          </a:xfrm>
          <a:custGeom>
            <a:avLst/>
            <a:gdLst/>
            <a:ahLst/>
            <a:cxnLst/>
            <a:rect r="r" b="b" t="t" l="l"/>
            <a:pathLst>
              <a:path h="2297413" w="8444135">
                <a:moveTo>
                  <a:pt x="0" y="0"/>
                </a:moveTo>
                <a:lnTo>
                  <a:pt x="8444135" y="0"/>
                </a:lnTo>
                <a:lnTo>
                  <a:pt x="8444135" y="2297413"/>
                </a:lnTo>
                <a:lnTo>
                  <a:pt x="0" y="229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Features Importance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71587" y="4089633"/>
            <a:ext cx="4921486" cy="86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DM Sans"/>
              </a:rPr>
              <a:t>Random Forest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39661" y="4089633"/>
            <a:ext cx="2751572" cy="86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DM Sans"/>
              </a:rPr>
              <a:t>XGBoost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937515" y="10002024"/>
            <a:ext cx="238821" cy="23882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06030" y="4367709"/>
            <a:ext cx="1417200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Transaction amount and amount paid have the highest impact on fraud.</a:t>
            </a: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7979075" y="10043584"/>
            <a:ext cx="197262" cy="1972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944840" y="10009349"/>
            <a:ext cx="231497" cy="231497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27123" y="2694747"/>
            <a:ext cx="13833753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1. Transaction_ID: Unique identifier for each transaction.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2. Timestamp: Date and time of the transaction.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3. Vehicle_Type: Type of vehicle involved in the transaction.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4. FastagID: Unique identifier for Fastag.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5. TollBoothID: Identifier for the toll booth.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6. Lane_Type: Type of lane used for the transaction.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7. Vehicle_Dimensions: Dimensions of the vehicle.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8. Transaction_Amount: Amount associated with the transaction.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9. Amount_paid: Amount paid for the transaction.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10. Geographical_Location: Location details of the transaction.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11. Vehicle_Speed: Speed of the vehicle during the transaction.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12. Vehicle_Plate_Number: License plate number of the vehicle.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 Bold"/>
              </a:rPr>
              <a:t>13. Fraud_indicator: Binary indicator of fraudulent activity (target variable).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996160" y="10061822"/>
            <a:ext cx="197262" cy="1972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299" y="4213337"/>
            <a:ext cx="17965402" cy="3287457"/>
          </a:xfrm>
          <a:custGeom>
            <a:avLst/>
            <a:gdLst/>
            <a:ahLst/>
            <a:cxnLst/>
            <a:rect r="r" b="b" t="t" l="l"/>
            <a:pathLst>
              <a:path h="3287457" w="17965402">
                <a:moveTo>
                  <a:pt x="0" y="0"/>
                </a:moveTo>
                <a:lnTo>
                  <a:pt x="17965402" y="0"/>
                </a:lnTo>
                <a:lnTo>
                  <a:pt x="17965402" y="3287457"/>
                </a:lnTo>
                <a:lnTo>
                  <a:pt x="0" y="3287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Dataset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996160" y="10061822"/>
            <a:ext cx="197262" cy="1972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Dataset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242768" y="2544673"/>
            <a:ext cx="7802463" cy="7142927"/>
          </a:xfrm>
          <a:custGeom>
            <a:avLst/>
            <a:gdLst/>
            <a:ahLst/>
            <a:cxnLst/>
            <a:rect r="r" b="b" t="t" l="l"/>
            <a:pathLst>
              <a:path h="7142927" w="7802463">
                <a:moveTo>
                  <a:pt x="0" y="0"/>
                </a:moveTo>
                <a:lnTo>
                  <a:pt x="7802464" y="0"/>
                </a:lnTo>
                <a:lnTo>
                  <a:pt x="7802464" y="7142927"/>
                </a:lnTo>
                <a:lnTo>
                  <a:pt x="0" y="7142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77" t="-447" r="0" b="-447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996160" y="10061822"/>
            <a:ext cx="197262" cy="1972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45223" y="3556713"/>
            <a:ext cx="11143868" cy="5876127"/>
          </a:xfrm>
          <a:custGeom>
            <a:avLst/>
            <a:gdLst/>
            <a:ahLst/>
            <a:cxnLst/>
            <a:rect r="r" b="b" t="t" l="l"/>
            <a:pathLst>
              <a:path h="5876127" w="11143868">
                <a:moveTo>
                  <a:pt x="0" y="0"/>
                </a:moveTo>
                <a:lnTo>
                  <a:pt x="11143868" y="0"/>
                </a:lnTo>
                <a:lnTo>
                  <a:pt x="11143868" y="5876127"/>
                </a:lnTo>
                <a:lnTo>
                  <a:pt x="0" y="5876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996160" y="10037179"/>
            <a:ext cx="221905" cy="22190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70124" y="2902376"/>
            <a:ext cx="7147752" cy="6719762"/>
          </a:xfrm>
          <a:custGeom>
            <a:avLst/>
            <a:gdLst/>
            <a:ahLst/>
            <a:cxnLst/>
            <a:rect r="r" b="b" t="t" l="l"/>
            <a:pathLst>
              <a:path h="6719762" w="7147752">
                <a:moveTo>
                  <a:pt x="0" y="0"/>
                </a:moveTo>
                <a:lnTo>
                  <a:pt x="7147752" y="0"/>
                </a:lnTo>
                <a:lnTo>
                  <a:pt x="7147752" y="6719762"/>
                </a:lnTo>
                <a:lnTo>
                  <a:pt x="0" y="67197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54" t="-4786" r="-6440" b="-737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46003"/>
            <a:ext cx="324894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246">
                <a:solidFill>
                  <a:srgbClr val="000000"/>
                </a:solidFill>
                <a:latin typeface="Public Sans"/>
              </a:rPr>
              <a:t>Pie chart representation of Fraud_indicator column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996160" y="10061822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21347" y="2762573"/>
            <a:ext cx="6870876" cy="6495727"/>
          </a:xfrm>
          <a:custGeom>
            <a:avLst/>
            <a:gdLst/>
            <a:ahLst/>
            <a:cxnLst/>
            <a:rect r="r" b="b" t="t" l="l"/>
            <a:pathLst>
              <a:path h="6495727" w="6870876">
                <a:moveTo>
                  <a:pt x="0" y="0"/>
                </a:moveTo>
                <a:lnTo>
                  <a:pt x="6870877" y="0"/>
                </a:lnTo>
                <a:lnTo>
                  <a:pt x="6870877" y="6495727"/>
                </a:lnTo>
                <a:lnTo>
                  <a:pt x="0" y="6495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8" t="-3900" r="-357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262" y="1051720"/>
            <a:ext cx="1489366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46003"/>
            <a:ext cx="324894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-246">
                <a:solidFill>
                  <a:srgbClr val="000000"/>
                </a:solidFill>
                <a:latin typeface="Public Sans"/>
              </a:rPr>
              <a:t>Pie chart representation of  Vehicle_Dimensions column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996160" y="10061822"/>
            <a:ext cx="197262" cy="19726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DAGIniNiXts</dc:identifier>
  <dcterms:modified xsi:type="dcterms:W3CDTF">2011-08-01T06:04:30Z</dcterms:modified>
  <cp:revision>1</cp:revision>
  <dc:title>Copy of Project1</dc:title>
</cp:coreProperties>
</file>