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57" r:id="rId5"/>
    <p:sldId id="259" r:id="rId6"/>
    <p:sldId id="261" r:id="rId7"/>
    <p:sldId id="263" r:id="rId8"/>
    <p:sldId id="270" r:id="rId9"/>
    <p:sldId id="275" r:id="rId10"/>
    <p:sldId id="258" r:id="rId11"/>
    <p:sldId id="268" r:id="rId12"/>
    <p:sldId id="267" r:id="rId13"/>
    <p:sldId id="271" r:id="rId14"/>
    <p:sldId id="262" r:id="rId15"/>
    <p:sldId id="272" r:id="rId16"/>
    <p:sldId id="264" r:id="rId17"/>
    <p:sldId id="276" r:id="rId18"/>
    <p:sldId id="265" r:id="rId19"/>
    <p:sldId id="266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83" d="100"/>
          <a:sy n="83" d="100"/>
        </p:scale>
        <p:origin x="45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742B7-9D2F-4586-9B9D-7FA19FEBACE2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31AB1-3D59-4D44-8226-677A34B87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0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31AB1-3D59-4D44-8226-677A34B87B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09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8E8-D36F-DF1B-AF6F-3F2CE37F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71DD4-2E50-D8BD-3E69-68BAA80D9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E4790-A3FB-AE4B-33BE-59C61E226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F536B-D6B4-A779-5C19-A84030DD8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31AB1-3D59-4D44-8226-677A34B87B0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8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5008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19" y="94361"/>
                </a:moveTo>
                <a:lnTo>
                  <a:pt x="0" y="94361"/>
                </a:lnTo>
                <a:lnTo>
                  <a:pt x="0" y="0"/>
                </a:lnTo>
                <a:lnTo>
                  <a:pt x="3703319" y="0"/>
                </a:lnTo>
                <a:lnTo>
                  <a:pt x="3703319" y="94361"/>
                </a:lnTo>
                <a:close/>
              </a:path>
            </a:pathLst>
          </a:custGeom>
          <a:solidFill>
            <a:srgbClr val="001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97282"/>
                </a:moveTo>
                <a:lnTo>
                  <a:pt x="0" y="97282"/>
                </a:lnTo>
                <a:lnTo>
                  <a:pt x="0" y="0"/>
                </a:lnTo>
                <a:lnTo>
                  <a:pt x="3703320" y="0"/>
                </a:lnTo>
                <a:lnTo>
                  <a:pt x="3703320" y="97282"/>
                </a:lnTo>
                <a:close/>
              </a:path>
            </a:pathLst>
          </a:custGeom>
          <a:solidFill>
            <a:srgbClr val="93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9767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91440"/>
                </a:moveTo>
                <a:lnTo>
                  <a:pt x="0" y="91440"/>
                </a:lnTo>
                <a:lnTo>
                  <a:pt x="0" y="0"/>
                </a:lnTo>
                <a:lnTo>
                  <a:pt x="3703320" y="0"/>
                </a:lnTo>
                <a:lnTo>
                  <a:pt x="3703320" y="91440"/>
                </a:lnTo>
                <a:close/>
              </a:path>
            </a:pathLst>
          </a:custGeom>
          <a:solidFill>
            <a:srgbClr val="6A9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263" y="432942"/>
            <a:ext cx="7575550" cy="2462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2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829" y="2155825"/>
            <a:ext cx="11120120" cy="300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8861266-thank-you-card-black-text-handwritten-calligraphy-lettering-with-outline-style-isolated-on-white-background-flat-vector-illustration-design-template-element-for-greeting-cards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5008" y="3063239"/>
            <a:ext cx="11289792" cy="3337561"/>
            <a:chOff x="445008" y="3063239"/>
            <a:chExt cx="11289792" cy="3337561"/>
          </a:xfrm>
        </p:grpSpPr>
        <p:sp>
          <p:nvSpPr>
            <p:cNvPr id="3" name="object 3"/>
            <p:cNvSpPr/>
            <p:nvPr/>
          </p:nvSpPr>
          <p:spPr>
            <a:xfrm>
              <a:off x="472440" y="3096896"/>
              <a:ext cx="11262360" cy="3303904"/>
            </a:xfrm>
            <a:custGeom>
              <a:avLst/>
              <a:gdLst/>
              <a:ahLst/>
              <a:cxnLst/>
              <a:rect l="l" t="t" r="r" b="b"/>
              <a:pathLst>
                <a:path w="11262360" h="3303904">
                  <a:moveTo>
                    <a:pt x="11262360" y="3303524"/>
                  </a:moveTo>
                  <a:lnTo>
                    <a:pt x="0" y="3303524"/>
                  </a:lnTo>
                  <a:lnTo>
                    <a:pt x="0" y="0"/>
                  </a:lnTo>
                  <a:lnTo>
                    <a:pt x="11262360" y="0"/>
                  </a:lnTo>
                  <a:lnTo>
                    <a:pt x="11262360" y="3303524"/>
                  </a:lnTo>
                  <a:close/>
                </a:path>
              </a:pathLst>
            </a:custGeom>
            <a:solidFill>
              <a:srgbClr val="00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3063239"/>
              <a:ext cx="4596384" cy="332536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10302" y="3301047"/>
            <a:ext cx="4810760" cy="1010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UNDER THE GUIDANCE O F </a:t>
            </a:r>
            <a:r>
              <a:rPr sz="2000" dirty="0">
                <a:solidFill>
                  <a:srgbClr val="66FF33"/>
                </a:solidFill>
                <a:latin typeface="Trebuchet MS"/>
                <a:cs typeface="Trebuchet MS"/>
              </a:rPr>
              <a:t>MR.RAJESH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SIR ASSISTANT PROFESSOR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r>
              <a:rPr sz="1800" b="1" u="heavy" dirty="0">
                <a:solidFill>
                  <a:srgbClr val="12DEFF"/>
                </a:solidFill>
                <a:uFill>
                  <a:solidFill>
                    <a:srgbClr val="12DEFF"/>
                  </a:solidFill>
                </a:uFill>
                <a:latin typeface="Calibri"/>
                <a:cs typeface="Calibri"/>
              </a:rPr>
              <a:t>TEAM MEMBERS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0302" y="4564494"/>
            <a:ext cx="2701290" cy="1106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>
              <a:lnSpc>
                <a:spcPct val="98000"/>
              </a:lnSpc>
              <a:spcBef>
                <a:spcPts val="140"/>
              </a:spcBef>
            </a:pPr>
            <a:r>
              <a:rPr sz="1800" b="1" spc="-40" dirty="0">
                <a:solidFill>
                  <a:srgbClr val="DFEBEC"/>
                </a:solidFill>
                <a:latin typeface="Calibri"/>
                <a:cs typeface="Calibri"/>
              </a:rPr>
              <a:t>NADAKUDITI</a:t>
            </a:r>
            <a:r>
              <a:rPr sz="1800" b="1" spc="-50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DFEBEC"/>
                </a:solidFill>
                <a:latin typeface="Calibri"/>
                <a:cs typeface="Calibri"/>
              </a:rPr>
              <a:t>TARUN</a:t>
            </a:r>
            <a:r>
              <a:rPr sz="1800" b="1" spc="-45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BALAJI </a:t>
            </a:r>
            <a:r>
              <a:rPr sz="1800" b="1" dirty="0">
                <a:solidFill>
                  <a:srgbClr val="DFEBEC"/>
                </a:solidFill>
                <a:latin typeface="Calibri"/>
                <a:cs typeface="Calibri"/>
              </a:rPr>
              <a:t>SUSANI</a:t>
            </a:r>
            <a:r>
              <a:rPr sz="1800" b="1" spc="-35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DFEBEC"/>
                </a:solidFill>
                <a:latin typeface="Calibri"/>
                <a:cs typeface="Calibri"/>
              </a:rPr>
              <a:t>PRIYA</a:t>
            </a:r>
            <a:r>
              <a:rPr sz="1800" b="1" spc="-15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CHANDRIKA </a:t>
            </a:r>
            <a:r>
              <a:rPr sz="1800" b="1" spc="-30" dirty="0">
                <a:solidFill>
                  <a:srgbClr val="DFEBEC"/>
                </a:solidFill>
                <a:latin typeface="Calibri"/>
                <a:cs typeface="Calibri"/>
              </a:rPr>
              <a:t>PRANEETHA</a:t>
            </a:r>
            <a:r>
              <a:rPr sz="1800" b="1" spc="-75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DFEBEC"/>
                </a:solidFill>
                <a:latin typeface="Calibri"/>
                <a:cs typeface="Calibri"/>
              </a:rPr>
              <a:t>SINGH</a:t>
            </a:r>
            <a:r>
              <a:rPr sz="1800" b="1" spc="-40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GAUTAM </a:t>
            </a:r>
            <a:r>
              <a:rPr sz="1800" b="1" dirty="0">
                <a:solidFill>
                  <a:srgbClr val="DFEBEC"/>
                </a:solidFill>
                <a:latin typeface="Calibri"/>
                <a:cs typeface="Calibri"/>
              </a:rPr>
              <a:t>LANKA</a:t>
            </a:r>
            <a:r>
              <a:rPr sz="1800" b="1" spc="-55" dirty="0">
                <a:solidFill>
                  <a:srgbClr val="DFEBEC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ANUHYASINI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0086" y="4564494"/>
            <a:ext cx="124777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2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21NG1A1234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21NG1A1253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21NG1A1246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800" b="1" spc="-10" dirty="0">
                <a:solidFill>
                  <a:srgbClr val="DFEBEC"/>
                </a:solidFill>
                <a:latin typeface="Calibri"/>
                <a:cs typeface="Calibri"/>
              </a:rPr>
              <a:t>21NG1A1228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0302" y="5728703"/>
            <a:ext cx="62958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DEPARTMENT</a:t>
            </a:r>
            <a:r>
              <a:rPr sz="18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USHA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RAMA</a:t>
            </a:r>
            <a:r>
              <a:rPr sz="18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LLEGE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ENGINEERIN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lang="en-US" sz="1800" dirty="0">
                <a:solidFill>
                  <a:srgbClr val="FFFFFF"/>
                </a:solidFill>
                <a:latin typeface="Trebuchet MS"/>
                <a:cs typeface="Trebuchet MS"/>
              </a:rPr>
              <a:t> 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TECHNO</a:t>
            </a:r>
            <a:r>
              <a:rPr lang="en-US" spc="-10" dirty="0">
                <a:solidFill>
                  <a:srgbClr val="FFFFFF"/>
                </a:solidFill>
                <a:latin typeface="Trebuchet MS"/>
                <a:cs typeface="Trebuchet MS"/>
              </a:rPr>
              <a:t>LOGY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220"/>
              </a:spcBef>
            </a:pPr>
            <a:r>
              <a:rPr dirty="0"/>
              <a:t>DRIVER</a:t>
            </a:r>
            <a:r>
              <a:rPr spc="-110" dirty="0"/>
              <a:t> </a:t>
            </a:r>
            <a:r>
              <a:rPr spc="-10" dirty="0"/>
              <a:t>DROWSINESS </a:t>
            </a:r>
            <a:r>
              <a:rPr spc="-20" dirty="0"/>
              <a:t>DETECTION</a:t>
            </a:r>
            <a:r>
              <a:rPr spc="-225" dirty="0"/>
              <a:t> </a:t>
            </a:r>
            <a:r>
              <a:rPr dirty="0"/>
              <a:t>FOR</a:t>
            </a:r>
            <a:r>
              <a:rPr spc="-170" dirty="0"/>
              <a:t> </a:t>
            </a:r>
            <a:r>
              <a:rPr spc="-10" dirty="0"/>
              <a:t>ACCIDENT PREVENTION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DBAD4C-9F34-0521-FFEC-F55A6F7A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198" y="0"/>
            <a:ext cx="56053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62F7CE-B021-7A91-C610-FB3A53A3C2FA}"/>
              </a:ext>
            </a:extLst>
          </p:cNvPr>
          <p:cNvSpPr txBox="1"/>
          <p:nvPr/>
        </p:nvSpPr>
        <p:spPr>
          <a:xfrm>
            <a:off x="533400" y="17526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>
              <a:defRPr sz="3000" spc="-20">
                <a:solidFill>
                  <a:srgbClr val="001F21"/>
                </a:solidFill>
                <a:latin typeface="Trebuchet MS"/>
              </a:defRPr>
            </a:lvl1pPr>
          </a:lstStyle>
          <a:p>
            <a:pPr algn="l"/>
            <a:r>
              <a:rPr lang="en-IN" dirty="0"/>
              <a:t>The use case diagram is used to show case the functionality of the system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8159BCD0-4A34-0586-26D0-C54BBF00AD13}"/>
              </a:ext>
            </a:extLst>
          </p:cNvPr>
          <p:cNvSpPr txBox="1">
            <a:spLocks/>
          </p:cNvSpPr>
          <p:nvPr/>
        </p:nvSpPr>
        <p:spPr>
          <a:xfrm>
            <a:off x="-24797" y="2819400"/>
            <a:ext cx="12203545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2.2 SEQUENCE </a:t>
            </a:r>
            <a:r>
              <a:rPr lang="en-US"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B0F9E-4071-5B16-5EC2-268B4E5D631A}"/>
              </a:ext>
            </a:extLst>
          </p:cNvPr>
          <p:cNvSpPr txBox="1"/>
          <p:nvPr/>
        </p:nvSpPr>
        <p:spPr>
          <a:xfrm>
            <a:off x="2933700" y="41910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spc="-20" dirty="0">
                <a:solidFill>
                  <a:schemeClr val="bg1"/>
                </a:solidFill>
                <a:latin typeface="Trebuchet MS"/>
              </a:rPr>
              <a:t>The sequence diagram shows the work flow of system</a:t>
            </a:r>
          </a:p>
        </p:txBody>
      </p:sp>
    </p:spTree>
    <p:extLst>
      <p:ext uri="{BB962C8B-B14F-4D97-AF65-F5344CB8AC3E}">
        <p14:creationId xmlns:p14="http://schemas.microsoft.com/office/powerpoint/2010/main" val="90316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F5782A-E207-1192-7D5A-E85FDF17F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EF2AE8-208D-2AC6-35B7-6CF17814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945"/>
            <a:ext cx="10061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7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CEA72-61E5-3212-D7C9-C60DFD4D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F9CD62A3-F67D-51DE-694F-22AC7236D180}"/>
              </a:ext>
            </a:extLst>
          </p:cNvPr>
          <p:cNvSpPr txBox="1">
            <a:spLocks/>
          </p:cNvSpPr>
          <p:nvPr/>
        </p:nvSpPr>
        <p:spPr>
          <a:xfrm>
            <a:off x="-24797" y="2819400"/>
            <a:ext cx="12203545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2.3 CLASS </a:t>
            </a:r>
            <a:r>
              <a:rPr lang="en-US"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8607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10D0EC42-90C2-9C00-CE8E-34E9806C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0"/>
            <a:ext cx="1163558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10815-CE44-36F0-6056-F391C1916CF9}"/>
              </a:ext>
            </a:extLst>
          </p:cNvPr>
          <p:cNvSpPr txBox="1"/>
          <p:nvPr/>
        </p:nvSpPr>
        <p:spPr>
          <a:xfrm>
            <a:off x="6781800" y="381000"/>
            <a:ext cx="4953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spc="-20" dirty="0">
                <a:solidFill>
                  <a:srgbClr val="001F21"/>
                </a:solidFill>
                <a:latin typeface="Trebuchet MS"/>
              </a:rPr>
              <a:t>The class diagram shows the static structure of the project. And it is also used to identify the relationship between the classes and types of methods available in the classes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3C159-FC12-CD86-B9B9-5D509E96E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28F50CD7-9586-0610-7608-86BF92708299}"/>
              </a:ext>
            </a:extLst>
          </p:cNvPr>
          <p:cNvSpPr txBox="1">
            <a:spLocks/>
          </p:cNvSpPr>
          <p:nvPr/>
        </p:nvSpPr>
        <p:spPr>
          <a:xfrm>
            <a:off x="-24797" y="2819400"/>
            <a:ext cx="12203545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2.4 ACTIVITY </a:t>
            </a:r>
            <a:r>
              <a:rPr lang="en-US"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94457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6C000-A3F4-A6A6-5141-8F722245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-18473"/>
            <a:ext cx="588292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04138-61F3-933C-C496-4739E6ADDA6D}"/>
              </a:ext>
            </a:extLst>
          </p:cNvPr>
          <p:cNvSpPr txBox="1"/>
          <p:nvPr/>
        </p:nvSpPr>
        <p:spPr>
          <a:xfrm>
            <a:off x="914400" y="2514600"/>
            <a:ext cx="396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Activity</a:t>
            </a:r>
            <a:r>
              <a:rPr lang="en-US" dirty="0"/>
              <a:t> 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Diagrams to illustrate the flow of control in a system</a:t>
            </a:r>
            <a:endParaRPr lang="en-IN" sz="3000" spc="-20" dirty="0">
              <a:solidFill>
                <a:srgbClr val="001F21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82378-826F-7C05-6B08-EB3107A0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/>
          </p:cNvSpPr>
          <p:nvPr/>
        </p:nvSpPr>
        <p:spPr>
          <a:xfrm>
            <a:off x="-76200" y="2924695"/>
            <a:ext cx="12344400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35" algn="ctr">
              <a:spcBef>
                <a:spcPts val="1385"/>
              </a:spcBef>
            </a:pPr>
            <a:r>
              <a:rPr lang="en-IN" sz="5400" spc="35" dirty="0">
                <a:solidFill>
                  <a:srgbClr val="FFFFFF"/>
                </a:solidFill>
                <a:latin typeface="Trebuchet MS"/>
              </a:rPr>
              <a:t>3.0 LITERATURE </a:t>
            </a:r>
            <a:r>
              <a:rPr lang="en-IN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5400" spc="35" dirty="0">
                <a:solidFill>
                  <a:srgbClr val="FFFFFF"/>
                </a:solidFill>
                <a:latin typeface="Trebuchet MS"/>
              </a:rPr>
              <a:t>SURVEY</a:t>
            </a:r>
          </a:p>
        </p:txBody>
      </p:sp>
      <p:pic>
        <p:nvPicPr>
          <p:cNvPr id="6146" name="Picture 2" descr="Literature review - Free education icons">
            <a:extLst>
              <a:ext uri="{FF2B5EF4-FFF2-40B4-BE49-F238E27FC236}">
                <a16:creationId xmlns:a16="http://schemas.microsoft.com/office/drawing/2014/main" id="{D5663FEF-28E9-E635-7790-B910C0CB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05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2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9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6592"/>
              </p:ext>
            </p:extLst>
          </p:nvPr>
        </p:nvGraphicFramePr>
        <p:xfrm>
          <a:off x="457200" y="685800"/>
          <a:ext cx="11658601" cy="5540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2724878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1307629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900" b="1" spc="3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S.NO</a:t>
                      </a:r>
                      <a:endParaRPr sz="1900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>
                      <a:solidFill>
                        <a:srgbClr val="6A9AAD"/>
                      </a:solidFill>
                      <a:prstDash val="solid"/>
                    </a:lnB>
                    <a:solidFill>
                      <a:srgbClr val="DFEBEC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900" b="1" spc="6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TITLE</a:t>
                      </a:r>
                      <a:endParaRPr sz="1900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>
                      <a:solidFill>
                        <a:srgbClr val="6A9AAD"/>
                      </a:solidFill>
                      <a:prstDash val="solid"/>
                    </a:lnB>
                    <a:solidFill>
                      <a:srgbClr val="DFEBEC"/>
                    </a:solidFill>
                  </a:tcPr>
                </a:tc>
                <a:tc>
                  <a:txBody>
                    <a:bodyPr/>
                    <a:lstStyle/>
                    <a:p>
                      <a:pPr marL="268288" indent="0" algn="l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900" b="1" spc="13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AUTHOR</a:t>
                      </a:r>
                      <a:r>
                        <a:rPr sz="1900" b="1" spc="375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 </a:t>
                      </a:r>
                      <a:r>
                        <a:rPr sz="1900" b="1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N</a:t>
                      </a:r>
                      <a:r>
                        <a:rPr sz="1900" b="1" spc="-305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 </a:t>
                      </a:r>
                      <a:r>
                        <a:rPr sz="1900" b="1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A</a:t>
                      </a:r>
                      <a:r>
                        <a:rPr sz="1900" b="1" spc="-31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 </a:t>
                      </a:r>
                      <a:r>
                        <a:rPr sz="1900" b="1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M</a:t>
                      </a:r>
                      <a:r>
                        <a:rPr sz="1900" b="1" spc="-30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 </a:t>
                      </a:r>
                      <a:r>
                        <a:rPr sz="1900" b="1" spc="-50" dirty="0">
                          <a:solidFill>
                            <a:srgbClr val="001F21"/>
                          </a:solidFill>
                          <a:latin typeface="Trebuchet MS" panose="020B0603020202020204" pitchFamily="34" charset="0"/>
                          <a:cs typeface="Trebuchet MS"/>
                        </a:rPr>
                        <a:t>E</a:t>
                      </a:r>
                      <a:endParaRPr sz="1900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>
                      <a:solidFill>
                        <a:srgbClr val="6A9AAD"/>
                      </a:solidFill>
                      <a:prstDash val="solid"/>
                    </a:lnB>
                    <a:solidFill>
                      <a:srgbClr val="DFEB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en-US" sz="1900" b="1" dirty="0">
                          <a:latin typeface="Trebuchet MS" panose="020B0603020202020204" pitchFamily="34" charset="0"/>
                          <a:cs typeface="Trebuchet MS"/>
                        </a:rPr>
                        <a:t>YEAR</a:t>
                      </a:r>
                      <a:endParaRPr sz="1900" b="1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>
                      <a:solidFill>
                        <a:srgbClr val="6A9AAD"/>
                      </a:solidFill>
                      <a:prstDash val="solid"/>
                    </a:lnB>
                    <a:solidFill>
                      <a:srgbClr val="DFEB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en-US" sz="1900" b="1" dirty="0">
                          <a:latin typeface="Trebuchet MS" panose="020B0603020202020204" pitchFamily="34" charset="0"/>
                          <a:cs typeface="Trebuchet MS"/>
                        </a:rPr>
                        <a:t>TECHNIQUES</a:t>
                      </a:r>
                      <a:endParaRPr sz="1900" b="1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E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lang="en-US" sz="1900" b="1" dirty="0">
                          <a:latin typeface="Trebuchet MS" panose="020B0603020202020204" pitchFamily="34" charset="0"/>
                          <a:cs typeface="Trebuchet MS"/>
                        </a:rPr>
                        <a:t>DISADVANTAGES</a:t>
                      </a:r>
                      <a:endParaRPr sz="1900" b="1" dirty="0">
                        <a:latin typeface="Trebuchet MS" panose="020B0603020202020204" pitchFamily="34" charset="0"/>
                        <a:cs typeface="Trebuchet MS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381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B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</a:t>
                      </a:r>
                      <a:endParaRPr sz="1900" b="0" i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381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Driver Drowsiness</a:t>
                      </a:r>
                    </a:p>
                    <a:p>
                      <a:r>
                        <a:rPr lang="en-US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Detection Using Deep Learning</a:t>
                      </a: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381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</a:pPr>
                      <a:r>
                        <a:rPr lang="en-IN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Dhiren </a:t>
                      </a:r>
                      <a:r>
                        <a:rPr lang="en-IN" sz="1900" b="0" i="0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Ojha,Amit</a:t>
                      </a:r>
                      <a:r>
                        <a:rPr lang="en-IN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Pawar, Gaurav </a:t>
                      </a:r>
                      <a:r>
                        <a:rPr lang="en-IN" sz="1900" b="0" i="0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Kasliwal</a:t>
                      </a:r>
                      <a:r>
                        <a:rPr lang="en-IN" sz="1900" b="0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Roshani Raut, Anita </a:t>
                      </a:r>
                      <a:r>
                        <a:rPr lang="en-IN" sz="1900" b="0" i="0" dirty="0" err="1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Devkar</a:t>
                      </a:r>
                      <a:endParaRPr sz="1900" b="0" i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381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2023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Physiological Measures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Electroencephalogram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Skin Conductance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Facial Expressions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High Cost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Complexity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Data Sensitivity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48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900" b="1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sz="1900" b="1" i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Raspberry Pi Based Driver Drowsiness Detection System Using Convolutional Neural Network (CNN)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900" dirty="0" err="1">
                          <a:latin typeface="Trebuchet MS" panose="020B0603020202020204" pitchFamily="34" charset="0"/>
                          <a:cs typeface="Times New Roman"/>
                        </a:rPr>
                        <a:t>Safie</a:t>
                      </a: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 S. I, </a:t>
                      </a:r>
                      <a:r>
                        <a:rPr lang="en-IN" sz="1900" dirty="0" err="1">
                          <a:latin typeface="Trebuchet MS" panose="020B0603020202020204" pitchFamily="34" charset="0"/>
                          <a:cs typeface="Times New Roman"/>
                        </a:rPr>
                        <a:t>Rusmawarni</a:t>
                      </a: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 Ramli, M. Amirul Azri, M. </a:t>
                      </a:r>
                      <a:r>
                        <a:rPr lang="en-IN" sz="1900" dirty="0" err="1">
                          <a:latin typeface="Trebuchet MS" panose="020B0603020202020204" pitchFamily="34" charset="0"/>
                          <a:cs typeface="Times New Roman"/>
                        </a:rPr>
                        <a:t>Aliff</a:t>
                      </a: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, </a:t>
                      </a:r>
                      <a:r>
                        <a:rPr lang="en-IN" sz="1900" dirty="0" err="1">
                          <a:latin typeface="Trebuchet MS" panose="020B0603020202020204" pitchFamily="34" charset="0"/>
                          <a:cs typeface="Times New Roman"/>
                        </a:rPr>
                        <a:t>Zulhaimi</a:t>
                      </a: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 Mohammad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2022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Real-Time Detection on Raspberry Pi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Hardware Limitation</a:t>
                      </a:r>
                    </a:p>
                    <a:p>
                      <a:pPr marL="457200" marR="0" lvl="0" indent="-4572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900" dirty="0"/>
                        <a:t>High Cost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Complex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91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900" b="1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sz="1900" b="1" i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Driver Drowsiness Detection using AI Techniques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sv-SE" sz="1900" dirty="0">
                          <a:latin typeface="Trebuchet MS" panose="020B0603020202020204" pitchFamily="34" charset="0"/>
                          <a:cs typeface="Times New Roman"/>
                        </a:rPr>
                        <a:t>Tushar Singh Manchanda, Gurdit Singh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2021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Python Language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Training Data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Reliability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User Experience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900" b="1" i="0" dirty="0">
                          <a:solidFill>
                            <a:schemeClr val="tx1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sz="1900" b="1" i="0" dirty="0">
                        <a:solidFill>
                          <a:schemeClr val="tx1"/>
                        </a:solidFill>
                        <a:effectLst/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Learning based Driver Drowsiness Detection Model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900" dirty="0" err="1">
                          <a:latin typeface="Trebuchet MS" panose="020B0603020202020204" pitchFamily="34" charset="0"/>
                          <a:cs typeface="Times New Roman"/>
                        </a:rPr>
                        <a:t>Jagendra</a:t>
                      </a: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 Singh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>
                      <a:solidFill>
                        <a:srgbClr val="6A9AAD"/>
                      </a:solidFill>
                      <a:prstDash val="soli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900" dirty="0">
                          <a:latin typeface="Trebuchet MS" panose="020B0603020202020204" pitchFamily="34" charset="0"/>
                          <a:cs typeface="Times New Roman"/>
                        </a:rPr>
                        <a:t>2020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A9AAD"/>
                      </a:solidFill>
                      <a:prstDash val="soli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900" dirty="0">
                          <a:latin typeface="Trebuchet MS" panose="020B0603020202020204" pitchFamily="34" charset="0"/>
                          <a:cs typeface="Times New Roman"/>
                        </a:rPr>
                        <a:t>Facial Point Detection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2000" dirty="0"/>
                        <a:t>Microsleep Detection</a:t>
                      </a:r>
                      <a:endParaRPr lang="en-IN"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Accuracy Issues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Processing Speed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n-IN" sz="2000" dirty="0"/>
                        <a:t>Latency</a:t>
                      </a:r>
                      <a:endParaRPr sz="1900" dirty="0">
                        <a:latin typeface="Trebuchet MS" panose="020B0603020202020204" pitchFamily="34" charset="0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6A9AAD"/>
                      </a:solidFill>
                      <a:prstDash val="solid"/>
                    </a:lnL>
                    <a:lnR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9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A9A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CFA09E8-AC90-96E1-F0C4-7092523CE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2B8D73A-630F-4669-AB53-F2839B4A7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959" y="609600"/>
            <a:ext cx="11308080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/>
          <a:p>
            <a:pPr marR="75565" algn="ctr">
              <a:lnSpc>
                <a:spcPct val="100000"/>
              </a:lnSpc>
              <a:spcBef>
                <a:spcPts val="1385"/>
              </a:spcBef>
            </a:pPr>
            <a:r>
              <a:rPr lang="en-US" b="0" dirty="0">
                <a:solidFill>
                  <a:srgbClr val="FFFFFF"/>
                </a:solidFill>
                <a:latin typeface="Trebuchet MS"/>
                <a:cs typeface="Trebuchet MS"/>
              </a:rPr>
              <a:t>TABLE CONTENTS</a:t>
            </a:r>
            <a:endParaRPr b="0" spc="2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BA11CF-D022-09DC-4568-8A8A848DC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68944"/>
              </p:ext>
            </p:extLst>
          </p:nvPr>
        </p:nvGraphicFramePr>
        <p:xfrm>
          <a:off x="2438400" y="2362200"/>
          <a:ext cx="8211390" cy="2835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2092347319"/>
                    </a:ext>
                  </a:extLst>
                </a:gridCol>
                <a:gridCol w="6861697">
                  <a:extLst>
                    <a:ext uri="{9D8B030D-6E8A-4147-A177-3AD203B41FA5}">
                      <a16:colId xmlns:a16="http://schemas.microsoft.com/office/drawing/2014/main" val="296676089"/>
                    </a:ext>
                  </a:extLst>
                </a:gridCol>
              </a:tblGrid>
              <a:tr h="609005"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S.NO</a:t>
                      </a:r>
                      <a:endParaRPr lang="en-IN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CONTENTS</a:t>
                      </a:r>
                      <a:endParaRPr lang="en-IN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953024"/>
                  </a:ext>
                </a:extLst>
              </a:tr>
              <a:tr h="2134194">
                <a:tc>
                  <a:txBody>
                    <a:bodyPr/>
                    <a:lstStyle/>
                    <a:p>
                      <a:pPr algn="l"/>
                      <a:r>
                        <a:rPr lang="en-US" sz="4000" dirty="0"/>
                        <a:t>1.0</a:t>
                      </a:r>
                    </a:p>
                    <a:p>
                      <a:pPr algn="l"/>
                      <a:r>
                        <a:rPr lang="en-IN" sz="4000" dirty="0"/>
                        <a:t>2.0 </a:t>
                      </a:r>
                    </a:p>
                    <a:p>
                      <a:pPr algn="l"/>
                      <a:r>
                        <a:rPr lang="en-IN" sz="4000" dirty="0"/>
                        <a:t>3.0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DESIGN PHASE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UML DIAGRAMS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000" dirty="0"/>
                        <a:t>LITERATURE SURVEY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09F26-48C8-BCB4-E7AF-B68BB2EB7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186F3AF0-51ED-9434-15C4-A54DCF7A335F}"/>
              </a:ext>
            </a:extLst>
          </p:cNvPr>
          <p:cNvSpPr txBox="1">
            <a:spLocks/>
          </p:cNvSpPr>
          <p:nvPr/>
        </p:nvSpPr>
        <p:spPr>
          <a:xfrm>
            <a:off x="9236" y="609600"/>
            <a:ext cx="12203545" cy="5050742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1.0 DESIGN PHASE</a:t>
            </a:r>
          </a:p>
          <a:p>
            <a:pPr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1.1-DATA COLLECTION</a:t>
            </a:r>
          </a:p>
          <a:p>
            <a:pPr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1.2-CREATING A CNN MODEL</a:t>
            </a:r>
          </a:p>
          <a:p>
            <a:pPr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1.3-EVALUATION OF MODEL</a:t>
            </a:r>
          </a:p>
          <a:p>
            <a:pPr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1.4-DEPLOYMENT</a:t>
            </a:r>
          </a:p>
        </p:txBody>
      </p:sp>
      <p:pic>
        <p:nvPicPr>
          <p:cNvPr id="2058" name="Picture 10" descr="Modeling - Free computer icons">
            <a:extLst>
              <a:ext uri="{FF2B5EF4-FFF2-40B4-BE49-F238E27FC236}">
                <a16:creationId xmlns:a16="http://schemas.microsoft.com/office/drawing/2014/main" id="{D30D64A7-921F-7154-2C58-5E81813D6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9" y="3692235"/>
            <a:ext cx="3426691" cy="342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88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59" y="609600"/>
            <a:ext cx="11308080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/>
          <a:p>
            <a:pPr marR="75565" algn="ctr">
              <a:lnSpc>
                <a:spcPct val="100000"/>
              </a:lnSpc>
              <a:spcBef>
                <a:spcPts val="1385"/>
              </a:spcBef>
            </a:pPr>
            <a:r>
              <a:rPr lang="en-US" b="0" dirty="0">
                <a:solidFill>
                  <a:srgbClr val="FFFFFF"/>
                </a:solidFill>
                <a:latin typeface="Trebuchet MS"/>
                <a:cs typeface="Trebuchet MS"/>
              </a:rPr>
              <a:t>1.1-</a:t>
            </a:r>
            <a:r>
              <a:rPr b="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200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1000" y="1676400"/>
            <a:ext cx="5562600" cy="41703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5"/>
              </a:spcBef>
            </a:pP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We are going to develop a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code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 that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 uses OpenCV and Mediapipe to capture </a:t>
            </a:r>
            <a:r>
              <a:rPr lang="en-IN" sz="3000" spc="-20" dirty="0">
                <a:solidFill>
                  <a:srgbClr val="001F21"/>
                </a:solidFill>
                <a:latin typeface="Trebuchet MS"/>
              </a:rPr>
              <a:t>drowsiness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data from the webcam by calculating EAR and MAR. Users label data as "Drowsy" or "Not Drowsy" with 'd' or 'n'. The data (EAR, MAR, label) is saved to a CSV file upon quitting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with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'q'. </a:t>
            </a:r>
          </a:p>
        </p:txBody>
      </p:sp>
      <p:pic>
        <p:nvPicPr>
          <p:cNvPr id="3080" name="Picture 8" descr="Webcam Icon PNG Transparent Background, Free Download #16135 - FreeIconsPNG">
            <a:extLst>
              <a:ext uri="{FF2B5EF4-FFF2-40B4-BE49-F238E27FC236}">
                <a16:creationId xmlns:a16="http://schemas.microsoft.com/office/drawing/2014/main" id="{5FB33099-8A1F-1678-BAA8-DA5DEFF0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06135"/>
            <a:ext cx="1409010" cy="140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D96A5BE-964D-5F63-0377-2D4206BD2918}"/>
              </a:ext>
            </a:extLst>
          </p:cNvPr>
          <p:cNvSpPr/>
          <p:nvPr/>
        </p:nvSpPr>
        <p:spPr>
          <a:xfrm>
            <a:off x="7886010" y="2362200"/>
            <a:ext cx="95319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4" name="Picture 12" descr="Python icon transparent background 48332144 PNG">
            <a:extLst>
              <a:ext uri="{FF2B5EF4-FFF2-40B4-BE49-F238E27FC236}">
                <a16:creationId xmlns:a16="http://schemas.microsoft.com/office/drawing/2014/main" id="{C2E477B9-CB30-B25D-4B55-CB312518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71334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EB25BC0-F9AE-561F-F5AB-593462D26E44}"/>
              </a:ext>
            </a:extLst>
          </p:cNvPr>
          <p:cNvSpPr/>
          <p:nvPr/>
        </p:nvSpPr>
        <p:spPr>
          <a:xfrm rot="5400000">
            <a:off x="9696105" y="3895667"/>
            <a:ext cx="95319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6" name="Picture 14" descr="Csv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19AF6951-8717-3D23-62CA-96757C4A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1" y="473179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59" y="609600"/>
            <a:ext cx="11308080" cy="1004121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80010" rIns="0" bIns="0" rtlCol="0">
            <a:spAutoFit/>
          </a:bodyPr>
          <a:lstStyle/>
          <a:p>
            <a:pPr marL="1171575" algn="just">
              <a:lnSpc>
                <a:spcPct val="100000"/>
              </a:lnSpc>
              <a:spcBef>
                <a:spcPts val="630"/>
              </a:spcBef>
            </a:pPr>
            <a:r>
              <a:rPr lang="en-US" sz="6000" b="0" spc="-300" dirty="0">
                <a:solidFill>
                  <a:srgbClr val="FFFFFF"/>
                </a:solidFill>
                <a:latin typeface="Trebuchet MS"/>
                <a:cs typeface="Trebuchet MS"/>
              </a:rPr>
              <a:t>1.2-</a:t>
            </a:r>
            <a:r>
              <a:rPr sz="6000" b="0" spc="-300" dirty="0">
                <a:solidFill>
                  <a:srgbClr val="FFFFFF"/>
                </a:solidFill>
                <a:latin typeface="Trebuchet MS"/>
                <a:cs typeface="Trebuchet MS"/>
              </a:rPr>
              <a:t>CREATING A CNN MODEL</a:t>
            </a:r>
            <a:endParaRPr sz="6000" spc="-3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959" y="1828800"/>
            <a:ext cx="5107432" cy="463139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5"/>
              </a:spcBef>
            </a:pPr>
            <a:r>
              <a:rPr sz="3000" spc="-20" dirty="0">
                <a:solidFill>
                  <a:srgbClr val="001F21"/>
                </a:solidFill>
                <a:latin typeface="Trebuchet MS"/>
                <a:cs typeface="Trebuchet MS"/>
              </a:rPr>
              <a:t>The</a:t>
            </a:r>
            <a:r>
              <a:rPr sz="3000" spc="-204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lang="en-US" sz="3000" spc="-204" dirty="0">
                <a:solidFill>
                  <a:srgbClr val="001F21"/>
                </a:solidFill>
                <a:latin typeface="Trebuchet MS"/>
                <a:cs typeface="Trebuchet MS"/>
              </a:rPr>
              <a:t>model uses the </a:t>
            </a:r>
            <a:r>
              <a:rPr sz="3000" spc="-10" dirty="0">
                <a:solidFill>
                  <a:srgbClr val="001F21"/>
                </a:solidFill>
                <a:latin typeface="Trebuchet MS"/>
                <a:cs typeface="Trebuchet MS"/>
              </a:rPr>
              <a:t>drowsiness</a:t>
            </a:r>
            <a:r>
              <a:rPr sz="3000" spc="-18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001F21"/>
                </a:solidFill>
                <a:latin typeface="Trebuchet MS"/>
                <a:cs typeface="Trebuchet MS"/>
              </a:rPr>
              <a:t>dataset</a:t>
            </a:r>
            <a:r>
              <a:rPr lang="en-US" sz="3000" spc="-10" dirty="0">
                <a:solidFill>
                  <a:srgbClr val="001F21"/>
                </a:solidFill>
                <a:latin typeface="Trebuchet MS"/>
                <a:cs typeface="Trebuchet MS"/>
              </a:rPr>
              <a:t> which is created previously</a:t>
            </a:r>
            <a:r>
              <a:rPr sz="3000" spc="-18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001F21"/>
                </a:solidFill>
                <a:latin typeface="Trebuchet MS"/>
                <a:cs typeface="Trebuchet MS"/>
              </a:rPr>
              <a:t>and</a:t>
            </a:r>
            <a:r>
              <a:rPr sz="3000" spc="-20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001F21"/>
                </a:solidFill>
                <a:latin typeface="Trebuchet MS"/>
                <a:cs typeface="Trebuchet MS"/>
              </a:rPr>
              <a:t>extracts</a:t>
            </a:r>
            <a:r>
              <a:rPr sz="3000" spc="-19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001F21"/>
                </a:solidFill>
                <a:latin typeface="Trebuchet MS"/>
                <a:cs typeface="Trebuchet MS"/>
              </a:rPr>
              <a:t>EAR</a:t>
            </a:r>
            <a:r>
              <a:rPr sz="3000" spc="-114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001F21"/>
                </a:solidFill>
                <a:latin typeface="Trebuchet MS"/>
                <a:cs typeface="Trebuchet MS"/>
              </a:rPr>
              <a:t>and</a:t>
            </a:r>
            <a:r>
              <a:rPr sz="3000" spc="-204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001F21"/>
                </a:solidFill>
                <a:latin typeface="Trebuchet MS"/>
                <a:cs typeface="Trebuchet MS"/>
              </a:rPr>
              <a:t>MAR</a:t>
            </a:r>
            <a:r>
              <a:rPr sz="3000" spc="-12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001F21"/>
                </a:solidFill>
                <a:latin typeface="Trebuchet MS"/>
                <a:cs typeface="Trebuchet MS"/>
              </a:rPr>
              <a:t>for </a:t>
            </a:r>
            <a:r>
              <a:rPr sz="3000" spc="-200" dirty="0">
                <a:solidFill>
                  <a:srgbClr val="001F21"/>
                </a:solidFill>
                <a:latin typeface="Trebuchet MS"/>
                <a:cs typeface="Trebuchet MS"/>
              </a:rPr>
              <a:t>classification.</a:t>
            </a:r>
            <a:r>
              <a:rPr sz="3000" spc="-2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001F21"/>
                </a:solidFill>
                <a:latin typeface="Trebuchet MS"/>
                <a:cs typeface="Trebuchet MS"/>
              </a:rPr>
              <a:t>It</a:t>
            </a:r>
            <a:r>
              <a:rPr sz="3000" spc="-4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85" dirty="0">
                <a:solidFill>
                  <a:srgbClr val="001F21"/>
                </a:solidFill>
                <a:latin typeface="Trebuchet MS"/>
                <a:cs typeface="Trebuchet MS"/>
              </a:rPr>
              <a:t>splits</a:t>
            </a:r>
            <a:r>
              <a:rPr sz="3000" spc="-4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001F21"/>
                </a:solidFill>
                <a:latin typeface="Trebuchet MS"/>
                <a:cs typeface="Trebuchet MS"/>
              </a:rPr>
              <a:t>the</a:t>
            </a:r>
            <a:r>
              <a:rPr sz="3000" spc="-4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001F21"/>
                </a:solidFill>
                <a:latin typeface="Trebuchet MS"/>
                <a:cs typeface="Trebuchet MS"/>
              </a:rPr>
              <a:t>data,</a:t>
            </a:r>
            <a:r>
              <a:rPr sz="3000" spc="-2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90" dirty="0">
                <a:solidFill>
                  <a:srgbClr val="001F21"/>
                </a:solidFill>
                <a:latin typeface="Trebuchet MS"/>
                <a:cs typeface="Trebuchet MS"/>
              </a:rPr>
              <a:t>standardizes</a:t>
            </a:r>
            <a:r>
              <a:rPr sz="3000" spc="-3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200" dirty="0">
                <a:solidFill>
                  <a:srgbClr val="001F21"/>
                </a:solidFill>
                <a:latin typeface="Trebuchet MS"/>
                <a:cs typeface="Trebuchet MS"/>
              </a:rPr>
              <a:t>features,</a:t>
            </a:r>
            <a:r>
              <a:rPr sz="3000" spc="-2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001F21"/>
                </a:solidFill>
                <a:latin typeface="Trebuchet MS"/>
                <a:cs typeface="Trebuchet MS"/>
              </a:rPr>
              <a:t>and</a:t>
            </a:r>
            <a:r>
              <a:rPr sz="3000" spc="-5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80" dirty="0">
                <a:solidFill>
                  <a:srgbClr val="001F21"/>
                </a:solidFill>
                <a:latin typeface="Trebuchet MS"/>
                <a:cs typeface="Trebuchet MS"/>
              </a:rPr>
              <a:t>builds</a:t>
            </a:r>
            <a:r>
              <a:rPr sz="3000" spc="5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001F21"/>
                </a:solidFill>
                <a:latin typeface="Trebuchet MS"/>
                <a:cs typeface="Trebuchet MS"/>
              </a:rPr>
              <a:t>a</a:t>
            </a:r>
            <a:r>
              <a:rPr sz="3000" spc="-5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85" dirty="0">
                <a:solidFill>
                  <a:srgbClr val="001F21"/>
                </a:solidFill>
                <a:latin typeface="Trebuchet MS"/>
                <a:cs typeface="Trebuchet MS"/>
              </a:rPr>
              <a:t>neural </a:t>
            </a:r>
            <a:r>
              <a:rPr sz="3000" spc="-135" dirty="0">
                <a:solidFill>
                  <a:srgbClr val="001F21"/>
                </a:solidFill>
                <a:latin typeface="Trebuchet MS"/>
                <a:cs typeface="Trebuchet MS"/>
              </a:rPr>
              <a:t>network.</a:t>
            </a:r>
            <a:r>
              <a:rPr sz="3000" spc="-9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001F21"/>
                </a:solidFill>
                <a:latin typeface="Trebuchet MS"/>
                <a:cs typeface="Trebuchet MS"/>
              </a:rPr>
              <a:t>The</a:t>
            </a:r>
            <a:r>
              <a:rPr sz="3000" spc="-10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001F21"/>
                </a:solidFill>
                <a:latin typeface="Trebuchet MS"/>
                <a:cs typeface="Trebuchet MS"/>
              </a:rPr>
              <a:t>model</a:t>
            </a:r>
            <a:r>
              <a:rPr sz="3000" spc="-9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14" dirty="0">
                <a:solidFill>
                  <a:srgbClr val="001F21"/>
                </a:solidFill>
                <a:latin typeface="Trebuchet MS"/>
                <a:cs typeface="Trebuchet MS"/>
              </a:rPr>
              <a:t>is</a:t>
            </a:r>
            <a:r>
              <a:rPr sz="3000" spc="-11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001F21"/>
                </a:solidFill>
                <a:latin typeface="Trebuchet MS"/>
                <a:cs typeface="Trebuchet MS"/>
              </a:rPr>
              <a:t>trained</a:t>
            </a:r>
            <a:r>
              <a:rPr sz="3000" spc="-9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35" dirty="0">
                <a:solidFill>
                  <a:srgbClr val="001F21"/>
                </a:solidFill>
                <a:latin typeface="Trebuchet MS"/>
                <a:cs typeface="Trebuchet MS"/>
              </a:rPr>
              <a:t>for</a:t>
            </a:r>
            <a:r>
              <a:rPr sz="3000" spc="-9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001F21"/>
                </a:solidFill>
                <a:latin typeface="Trebuchet MS"/>
                <a:cs typeface="Trebuchet MS"/>
              </a:rPr>
              <a:t>50</a:t>
            </a:r>
            <a:r>
              <a:rPr sz="3000" spc="-7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30" dirty="0">
                <a:solidFill>
                  <a:srgbClr val="001F21"/>
                </a:solidFill>
                <a:latin typeface="Trebuchet MS"/>
                <a:cs typeface="Trebuchet MS"/>
              </a:rPr>
              <a:t>epochs</a:t>
            </a:r>
            <a:r>
              <a:rPr lang="en-US" sz="3000" spc="-130" dirty="0">
                <a:solidFill>
                  <a:srgbClr val="001F21"/>
                </a:solidFill>
                <a:latin typeface="Trebuchet MS"/>
                <a:cs typeface="Trebuchet MS"/>
              </a:rPr>
              <a:t> depends on the dataset</a:t>
            </a:r>
            <a:r>
              <a:rPr sz="3000" spc="-80" dirty="0">
                <a:solidFill>
                  <a:srgbClr val="001F21"/>
                </a:solidFill>
                <a:latin typeface="Trebuchet MS"/>
                <a:cs typeface="Trebuchet MS"/>
              </a:rPr>
              <a:t>.</a:t>
            </a:r>
            <a:r>
              <a:rPr sz="3000" spc="8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lang="en-US" sz="3000" spc="85" dirty="0">
                <a:solidFill>
                  <a:srgbClr val="001F21"/>
                </a:solidFill>
                <a:latin typeface="Trebuchet MS"/>
                <a:cs typeface="Trebuchet MS"/>
              </a:rPr>
              <a:t>At last </a:t>
            </a:r>
            <a:r>
              <a:rPr sz="3000" spc="-145" dirty="0">
                <a:solidFill>
                  <a:srgbClr val="001F21"/>
                </a:solidFill>
                <a:latin typeface="Trebuchet MS"/>
                <a:cs typeface="Trebuchet MS"/>
              </a:rPr>
              <a:t>t</a:t>
            </a:r>
            <a:r>
              <a:rPr sz="3000" spc="-114" dirty="0">
                <a:solidFill>
                  <a:srgbClr val="001F21"/>
                </a:solidFill>
                <a:latin typeface="Trebuchet MS"/>
                <a:cs typeface="Trebuchet MS"/>
              </a:rPr>
              <a:t>h</a:t>
            </a:r>
            <a:r>
              <a:rPr sz="3000" spc="-10" dirty="0">
                <a:solidFill>
                  <a:srgbClr val="001F21"/>
                </a:solidFill>
                <a:latin typeface="Trebuchet MS"/>
                <a:cs typeface="Trebuchet MS"/>
              </a:rPr>
              <a:t>e</a:t>
            </a:r>
            <a:r>
              <a:rPr sz="3000" spc="-20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25" dirty="0">
                <a:solidFill>
                  <a:srgbClr val="001F21"/>
                </a:solidFill>
                <a:latin typeface="Trebuchet MS"/>
                <a:cs typeface="Trebuchet MS"/>
              </a:rPr>
              <a:t>trained</a:t>
            </a:r>
            <a:r>
              <a:rPr sz="3000" spc="-360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20" dirty="0">
                <a:solidFill>
                  <a:srgbClr val="001F21"/>
                </a:solidFill>
                <a:latin typeface="Trebuchet MS"/>
                <a:cs typeface="Trebuchet MS"/>
              </a:rPr>
              <a:t>model</a:t>
            </a:r>
            <a:r>
              <a:rPr sz="3000" spc="-41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001F21"/>
                </a:solidFill>
                <a:latin typeface="Trebuchet MS"/>
                <a:cs typeface="Trebuchet MS"/>
              </a:rPr>
              <a:t>is</a:t>
            </a:r>
            <a:r>
              <a:rPr sz="3000" spc="-265" dirty="0">
                <a:solidFill>
                  <a:srgbClr val="001F21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001F21"/>
                </a:solidFill>
                <a:latin typeface="Trebuchet MS"/>
                <a:cs typeface="Trebuchet MS"/>
              </a:rPr>
              <a:t>saved.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4098" name="Picture 2" descr="A guide to Supervised Learning. In the realm of artificial intelligence… |  by Neha Gupta | Medium">
            <a:extLst>
              <a:ext uri="{FF2B5EF4-FFF2-40B4-BE49-F238E27FC236}">
                <a16:creationId xmlns:a16="http://schemas.microsoft.com/office/drawing/2014/main" id="{153FFF65-9BEC-948B-3D1D-62F117AC3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223321"/>
            <a:ext cx="5877864" cy="33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3066F2-0107-C46B-C9C8-83F41A5886FB}"/>
              </a:ext>
            </a:extLst>
          </p:cNvPr>
          <p:cNvSpPr/>
          <p:nvPr/>
        </p:nvSpPr>
        <p:spPr>
          <a:xfrm>
            <a:off x="10439400" y="2057400"/>
            <a:ext cx="1600200" cy="100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59" y="609600"/>
            <a:ext cx="11308080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/>
          <a:p>
            <a:pPr marR="71755" algn="ctr">
              <a:lnSpc>
                <a:spcPct val="100000"/>
              </a:lnSpc>
              <a:spcBef>
                <a:spcPts val="1385"/>
              </a:spcBef>
            </a:pPr>
            <a:r>
              <a:rPr lang="en-US" b="0" spc="80" dirty="0">
                <a:solidFill>
                  <a:srgbClr val="FFFFFF"/>
                </a:solidFill>
                <a:latin typeface="Trebuchet MS"/>
                <a:cs typeface="Trebuchet MS"/>
              </a:rPr>
              <a:t>1.3-</a:t>
            </a:r>
            <a:r>
              <a:rPr b="0" spc="80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b="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b="0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b="0" spc="16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34873" y="1828800"/>
            <a:ext cx="5806441" cy="463139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 algn="just" rtl="0">
              <a:lnSpc>
                <a:spcPct val="99600"/>
              </a:lnSpc>
              <a:spcBef>
                <a:spcPts val="115"/>
              </a:spcBef>
            </a:pPr>
            <a:r>
              <a:rPr lang="en-US" altLang="en-US" sz="3000" spc="-20" dirty="0">
                <a:solidFill>
                  <a:srgbClr val="001F21"/>
                </a:solidFill>
                <a:latin typeface="Trebuchet MS"/>
              </a:rPr>
              <a:t>In this phase, we are evaluating our saved model and makes predictions on the test data. It converts probabilities into binary predictions using a threshold of 0.5. The model's performance is assessed using a confusion matrix and a classification report. These metrics provide insights into accuracy, precision. </a:t>
            </a:r>
          </a:p>
        </p:txBody>
      </p:sp>
      <p:pic>
        <p:nvPicPr>
          <p:cNvPr id="1030" name="Picture 6" descr="Model Evaluation Techniques in Machine Learning | by Fatmanurkutlu | Medium">
            <a:extLst>
              <a:ext uri="{FF2B5EF4-FFF2-40B4-BE49-F238E27FC236}">
                <a16:creationId xmlns:a16="http://schemas.microsoft.com/office/drawing/2014/main" id="{97D36B53-E4D3-1CFB-ED9A-C05F7E9B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0" y="1981200"/>
            <a:ext cx="5204459" cy="317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12189460" y="0"/>
                </a:lnTo>
                <a:lnTo>
                  <a:pt x="12189460" y="1270"/>
                </a:lnTo>
                <a:lnTo>
                  <a:pt x="12189460" y="1524"/>
                </a:lnTo>
                <a:lnTo>
                  <a:pt x="12189460" y="5334"/>
                </a:lnTo>
                <a:lnTo>
                  <a:pt x="12189460" y="6855460"/>
                </a:lnTo>
                <a:lnTo>
                  <a:pt x="5334" y="6855460"/>
                </a:lnTo>
                <a:lnTo>
                  <a:pt x="5334" y="5334"/>
                </a:lnTo>
                <a:lnTo>
                  <a:pt x="12189460" y="5334"/>
                </a:lnTo>
                <a:lnTo>
                  <a:pt x="12189460" y="1524"/>
                </a:lnTo>
                <a:lnTo>
                  <a:pt x="5334" y="1524"/>
                </a:lnTo>
                <a:lnTo>
                  <a:pt x="3683" y="3175"/>
                </a:lnTo>
                <a:lnTo>
                  <a:pt x="3683" y="1270"/>
                </a:lnTo>
                <a:lnTo>
                  <a:pt x="12189460" y="1270"/>
                </a:lnTo>
                <a:lnTo>
                  <a:pt x="12189460" y="0"/>
                </a:ln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6855473"/>
                </a:lnTo>
                <a:lnTo>
                  <a:pt x="0" y="6858000"/>
                </a:lnTo>
                <a:lnTo>
                  <a:pt x="2794" y="6858000"/>
                </a:lnTo>
                <a:lnTo>
                  <a:pt x="2794" y="6856730"/>
                </a:lnTo>
                <a:lnTo>
                  <a:pt x="4064" y="6858000"/>
                </a:lnTo>
                <a:lnTo>
                  <a:pt x="5334" y="6858000"/>
                </a:lnTo>
                <a:lnTo>
                  <a:pt x="12189460" y="6858000"/>
                </a:lnTo>
                <a:lnTo>
                  <a:pt x="12190730" y="6858000"/>
                </a:lnTo>
                <a:lnTo>
                  <a:pt x="12191352" y="6858000"/>
                </a:lnTo>
                <a:lnTo>
                  <a:pt x="12192000" y="6858000"/>
                </a:lnTo>
                <a:lnTo>
                  <a:pt x="12192000" y="6856730"/>
                </a:lnTo>
                <a:lnTo>
                  <a:pt x="12191352" y="6857378"/>
                </a:lnTo>
                <a:lnTo>
                  <a:pt x="12191352" y="6856730"/>
                </a:lnTo>
                <a:lnTo>
                  <a:pt x="12192000" y="6856730"/>
                </a:lnTo>
                <a:lnTo>
                  <a:pt x="12192000" y="4064"/>
                </a:lnTo>
                <a:lnTo>
                  <a:pt x="12192000" y="3810"/>
                </a:lnTo>
                <a:lnTo>
                  <a:pt x="12192000" y="1524"/>
                </a:lnTo>
                <a:lnTo>
                  <a:pt x="12191746" y="1524"/>
                </a:lnTo>
                <a:lnTo>
                  <a:pt x="12191746" y="3810"/>
                </a:lnTo>
                <a:lnTo>
                  <a:pt x="12190476" y="3810"/>
                </a:lnTo>
                <a:lnTo>
                  <a:pt x="12190476" y="2540"/>
                </a:lnTo>
                <a:lnTo>
                  <a:pt x="12191746" y="3810"/>
                </a:lnTo>
                <a:lnTo>
                  <a:pt x="12191746" y="1524"/>
                </a:lnTo>
                <a:lnTo>
                  <a:pt x="12190476" y="1524"/>
                </a:lnTo>
                <a:lnTo>
                  <a:pt x="12190476" y="1270"/>
                </a:lnTo>
                <a:lnTo>
                  <a:pt x="12192000" y="127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1959" y="609600"/>
            <a:ext cx="11308080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385"/>
              </a:spcBef>
            </a:pPr>
            <a:r>
              <a:rPr lang="en-US" b="0" spc="35" dirty="0">
                <a:solidFill>
                  <a:srgbClr val="FFFFFF"/>
                </a:solidFill>
                <a:latin typeface="Trebuchet MS"/>
                <a:cs typeface="Trebuchet MS"/>
              </a:rPr>
              <a:t>1.4-DEPLOYMENT</a:t>
            </a:r>
            <a:endParaRPr b="0" spc="35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383" y="2901950"/>
            <a:ext cx="10971530" cy="232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 rtl="0">
              <a:lnSpc>
                <a:spcPct val="99600"/>
              </a:lnSpc>
              <a:spcBef>
                <a:spcPts val="115"/>
              </a:spcBef>
            </a:pP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Developing a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Flask app for real-time drowsiness detection using a webcam.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 The Flask app provides a web interface.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It processes video frames with Mediapipe to extract EAR and MAR, 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Passes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them to a pre-trained model. If drowsiness is detected, a 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Alarm 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is</a:t>
            </a:r>
            <a:r>
              <a:rPr lang="en-US" sz="3000" spc="-20" dirty="0">
                <a:solidFill>
                  <a:srgbClr val="001F21"/>
                </a:solidFill>
                <a:latin typeface="Trebuchet MS"/>
              </a:rPr>
              <a:t> triggered</a:t>
            </a:r>
            <a:r>
              <a:rPr sz="3000" spc="-20" dirty="0">
                <a:solidFill>
                  <a:srgbClr val="001F21"/>
                </a:solidFill>
                <a:latin typeface="Trebuchet MS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DCEC5-C6E7-BA9B-F39F-8D1C4845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EBF89F87-C7FB-6948-3B4A-2331A832C9D3}"/>
              </a:ext>
            </a:extLst>
          </p:cNvPr>
          <p:cNvSpPr txBox="1">
            <a:spLocks/>
          </p:cNvSpPr>
          <p:nvPr/>
        </p:nvSpPr>
        <p:spPr>
          <a:xfrm>
            <a:off x="11545" y="903629"/>
            <a:ext cx="12203545" cy="5050742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2.0 UML DIAGRAMS</a:t>
            </a:r>
          </a:p>
          <a:p>
            <a:pPr marL="92075"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2.1 USE CASE DIAGRAM</a:t>
            </a:r>
          </a:p>
          <a:p>
            <a:pPr marL="92075"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2.2 SEQUENCE DIAGRAM</a:t>
            </a:r>
          </a:p>
          <a:p>
            <a:pPr marL="92075"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2.3 CLASS DIAGRAM</a:t>
            </a:r>
          </a:p>
          <a:p>
            <a:pPr marL="92075" marR="23495" algn="l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2.4 ACTIVITY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EA6A24-B54D-CABC-2E27-EC621066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17" y="2362201"/>
            <a:ext cx="4818027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D0D96-871C-C621-09E8-DF1B25F0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C40D0CDB-4D31-EC91-B988-B3B7A2506244}"/>
              </a:ext>
            </a:extLst>
          </p:cNvPr>
          <p:cNvSpPr txBox="1">
            <a:spLocks/>
          </p:cNvSpPr>
          <p:nvPr/>
        </p:nvSpPr>
        <p:spPr>
          <a:xfrm>
            <a:off x="-24797" y="2819400"/>
            <a:ext cx="12203545" cy="1008609"/>
          </a:xfrm>
          <a:prstGeom prst="rect">
            <a:avLst/>
          </a:prstGeom>
          <a:solidFill>
            <a:srgbClr val="001F21"/>
          </a:solidFill>
        </p:spPr>
        <p:txBody>
          <a:bodyPr vert="horz" wrap="square" lIns="0" tIns="17589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R="23495" algn="ctr">
              <a:spcBef>
                <a:spcPts val="1385"/>
              </a:spcBef>
            </a:pP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2.1 USE CASE </a:t>
            </a:r>
            <a:r>
              <a:rPr lang="en-US" sz="2000" b="1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5400" spc="35" dirty="0">
                <a:solidFill>
                  <a:srgbClr val="FFFFFF"/>
                </a:solidFill>
                <a:latin typeface="Trebuchet MS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9071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535</Words>
  <Application>Microsoft Office PowerPoint</Application>
  <PresentationFormat>Widescreen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Trebuchet MS</vt:lpstr>
      <vt:lpstr>Office Theme</vt:lpstr>
      <vt:lpstr>DRIVER DROWSINESS DETECTION FOR ACCIDENT PREVENTION</vt:lpstr>
      <vt:lpstr>TABLE CONTENTS</vt:lpstr>
      <vt:lpstr>PowerPoint Presentation</vt:lpstr>
      <vt:lpstr>1.1-DATA COLLECTION</vt:lpstr>
      <vt:lpstr>1.2-CREATING A CNN MODEL</vt:lpstr>
      <vt:lpstr>1.3-EVALUATION OF MODEL</vt:lpstr>
      <vt:lpstr>1.4-DEPLOYMENT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FOR ACCIDENT PREVENTION</dc:title>
  <dc:description/>
  <cp:lastModifiedBy>TARUN BALAJI</cp:lastModifiedBy>
  <cp:revision>15</cp:revision>
  <dcterms:created xsi:type="dcterms:W3CDTF">2024-12-18T10:34:17Z</dcterms:created>
  <dcterms:modified xsi:type="dcterms:W3CDTF">2024-12-21T06:08:03Z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2024-12-18T00:00:00Z</vt:filetime>
  </property>
  <property fmtid="{D5CDD505-2E9C-101B-9397-08002B2CF9AE}" pid="3" name="Creator">
    <vt:lpwstr>WPS Writer</vt:lpwstr>
  </property>
  <property fmtid="{D5CDD505-2E9C-101B-9397-08002B2CF9AE}" pid="4" name="LastSaved">
    <vt:filetime>2024-12-18T00:00:00Z</vt:filetime>
  </property>
  <property fmtid="{D5CDD505-2E9C-101B-9397-08002B2CF9AE}" pid="5" name="SourceModified">
    <vt:lpwstr>D:20241218160322+05'30'</vt:lpwstr>
  </property>
</Properties>
</file>