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8F92F2-B9AE-4D2B-99CC-AAEBC99B6A23}">
  <a:tblStyle styleId="{0D8F92F2-B9AE-4D2B-99CC-AAEBC99B6A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1413cc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41413cc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41413cc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41413cc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1413cc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1413cc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00517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2.png"/><Relationship Id="rId5" Type="http://schemas.openxmlformats.org/officeDocument/2006/relationships/image" Target="../media/image9.gif"/><Relationship Id="rId6" Type="http://schemas.openxmlformats.org/officeDocument/2006/relationships/image" Target="../media/image7.gif"/><Relationship Id="rId7"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431575" y="630225"/>
            <a:ext cx="8271600" cy="23199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4700"/>
              <a:t>Performance Analysis of Credit Card Fraud Detection Algorithms: An Overview</a:t>
            </a:r>
            <a:endParaRPr sz="4700"/>
          </a:p>
        </p:txBody>
      </p:sp>
      <p:sp>
        <p:nvSpPr>
          <p:cNvPr id="73" name="Google Shape;73;p13"/>
          <p:cNvSpPr txBox="1"/>
          <p:nvPr>
            <p:ph idx="1" type="subTitle"/>
          </p:nvPr>
        </p:nvSpPr>
        <p:spPr>
          <a:xfrm>
            <a:off x="2390267" y="3238450"/>
            <a:ext cx="6331500" cy="1241700"/>
          </a:xfrm>
          <a:prstGeom prst="rect">
            <a:avLst/>
          </a:prstGeom>
          <a:ln cap="flat" cmpd="sng" w="9525">
            <a:solidFill>
              <a:schemeClr val="accent5"/>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2400"/>
              <a:t>Presented by Nneoma Okoroafor</a:t>
            </a:r>
            <a:endParaRPr sz="2400"/>
          </a:p>
          <a:p>
            <a:pPr indent="0" lvl="0" marL="0" rtl="0" algn="l">
              <a:spcBef>
                <a:spcPts val="0"/>
              </a:spcBef>
              <a:spcAft>
                <a:spcPts val="0"/>
              </a:spcAft>
              <a:buNone/>
            </a:pPr>
            <a:r>
              <a:rPr lang="en" sz="2400"/>
              <a:t>Lecturer: Dr. Kiran Bellam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4">
            <a:alphaModFix/>
          </a:blip>
          <a:stretch>
            <a:fillRect/>
          </a:stretch>
        </p:blipFill>
        <p:spPr>
          <a:xfrm>
            <a:off x="253325" y="162725"/>
            <a:ext cx="8697900" cy="4818049"/>
          </a:xfrm>
          <a:prstGeom prst="rect">
            <a:avLst/>
          </a:prstGeom>
          <a:noFill/>
          <a:ln>
            <a:noFill/>
          </a:ln>
        </p:spPr>
      </p:pic>
      <p:pic>
        <p:nvPicPr>
          <p:cNvPr descr="Piece of duct tape sticking a note to the slide" id="159" name="Google Shape;159;p22"/>
          <p:cNvPicPr preferRelativeResize="0"/>
          <p:nvPr/>
        </p:nvPicPr>
        <p:blipFill rotWithShape="1">
          <a:blip r:embed="rId5">
            <a:alphaModFix/>
          </a:blip>
          <a:srcRect b="10011" l="9244" r="2118" t="5926"/>
          <a:stretch/>
        </p:blipFill>
        <p:spPr>
          <a:xfrm rot="154828">
            <a:off x="3536000" y="147301"/>
            <a:ext cx="2072000" cy="736050"/>
          </a:xfrm>
          <a:prstGeom prst="rect">
            <a:avLst/>
          </a:prstGeom>
          <a:noFill/>
          <a:ln>
            <a:noFill/>
          </a:ln>
        </p:spPr>
      </p:pic>
      <p:sp>
        <p:nvSpPr>
          <p:cNvPr id="160" name="Google Shape;160;p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7. References</a:t>
            </a:r>
            <a:endParaRPr b="1" sz="3000">
              <a:solidFill>
                <a:schemeClr val="lt2"/>
              </a:solidFill>
              <a:latin typeface="Raleway"/>
              <a:ea typeface="Raleway"/>
              <a:cs typeface="Raleway"/>
              <a:sym typeface="Raleway"/>
            </a:endParaRPr>
          </a:p>
        </p:txBody>
      </p:sp>
      <p:sp>
        <p:nvSpPr>
          <p:cNvPr id="161" name="Google Shape;161;p22"/>
          <p:cNvSpPr txBox="1"/>
          <p:nvPr>
            <p:ph idx="4294967295" type="body"/>
          </p:nvPr>
        </p:nvSpPr>
        <p:spPr>
          <a:xfrm>
            <a:off x="721625" y="1377475"/>
            <a:ext cx="7769100" cy="3720000"/>
          </a:xfrm>
          <a:prstGeom prst="rect">
            <a:avLst/>
          </a:prstGeom>
        </p:spPr>
        <p:txBody>
          <a:bodyPr anchorCtr="0" anchor="t" bIns="91425" lIns="91425" spcFirstLastPara="1" rIns="91425" wrap="square" tIns="91425">
            <a:noAutofit/>
          </a:bodyPr>
          <a:lstStyle/>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S. Mittal and S. Tyagi, "Performance Evaluation of Machine Learning Algorithms for Credit Card Fraud Detection," 2</a:t>
            </a:r>
            <a:r>
              <a:rPr i="1" lang="en" sz="1000">
                <a:highlight>
                  <a:srgbClr val="FFFFFF"/>
                </a:highlight>
                <a:latin typeface="Raleway"/>
                <a:ea typeface="Raleway"/>
                <a:cs typeface="Raleway"/>
                <a:sym typeface="Raleway"/>
              </a:rPr>
              <a:t>019 9th International Conference on Cloud Computing, Data Science &amp; Engineering (Confluence), Noida, India,</a:t>
            </a:r>
            <a:r>
              <a:rPr lang="en" sz="1000">
                <a:highlight>
                  <a:srgbClr val="FFFFFF"/>
                </a:highlight>
                <a:latin typeface="Raleway"/>
                <a:ea typeface="Raleway"/>
                <a:cs typeface="Raleway"/>
                <a:sym typeface="Raleway"/>
              </a:rPr>
              <a:t> 2019, pp. 320-324, doi: 10.1109/CONFLUENCE.2019.8776925. </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U Rajeshwari and B. S. Babu, "Real-time credit card fraud detection using Streaming Analytics", </a:t>
            </a:r>
            <a:r>
              <a:rPr i="1" lang="en" sz="1000">
                <a:highlight>
                  <a:srgbClr val="FFFFFF"/>
                </a:highlight>
                <a:latin typeface="Raleway"/>
                <a:ea typeface="Raleway"/>
                <a:cs typeface="Raleway"/>
                <a:sym typeface="Raleway"/>
              </a:rPr>
              <a:t>2016 2nd International Conference on Applied and Theoretical Computing and Communication Technology (iCATccT)</a:t>
            </a:r>
            <a:r>
              <a:rPr lang="en" sz="1000">
                <a:highlight>
                  <a:srgbClr val="FFFFFF"/>
                </a:highlight>
                <a:latin typeface="Raleway"/>
                <a:ea typeface="Raleway"/>
                <a:cs typeface="Raleway"/>
                <a:sym typeface="Raleway"/>
              </a:rPr>
              <a:t>, pp. 439-444, 2016.</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Times New Roman"/>
              <a:buAutoNum type="arabicPeriod"/>
            </a:pPr>
            <a:r>
              <a:rPr b="1" lang="en" sz="1000">
                <a:highlight>
                  <a:srgbClr val="FFFFFF"/>
                </a:highlight>
                <a:latin typeface="Raleway"/>
                <a:ea typeface="Raleway"/>
                <a:cs typeface="Raleway"/>
                <a:sym typeface="Raleway"/>
              </a:rPr>
              <a:t> </a:t>
            </a:r>
            <a:r>
              <a:rPr lang="en" sz="1000">
                <a:highlight>
                  <a:srgbClr val="FFFFFF"/>
                </a:highlight>
                <a:latin typeface="Raleway"/>
                <a:ea typeface="Raleway"/>
                <a:cs typeface="Raleway"/>
                <a:sym typeface="Raleway"/>
              </a:rPr>
              <a:t>A. Dal Pozzolo, G. Boracchi, O. Caelen, C. Alippi and G. Bontempi, "Credit Card Fraud Detection: A Realistic Modeling and a Novel Learning Strategy", </a:t>
            </a:r>
            <a:r>
              <a:rPr i="1" lang="en" sz="1000">
                <a:highlight>
                  <a:srgbClr val="FFFFFF"/>
                </a:highlight>
                <a:latin typeface="Raleway"/>
                <a:ea typeface="Raleway"/>
                <a:cs typeface="Raleway"/>
                <a:sym typeface="Raleway"/>
              </a:rPr>
              <a:t>IEEE Transactions on Neural Networks and Learning Systems</a:t>
            </a:r>
            <a:r>
              <a:rPr lang="en" sz="1000">
                <a:highlight>
                  <a:srgbClr val="FFFFFF"/>
                </a:highlight>
                <a:latin typeface="Raleway"/>
                <a:ea typeface="Raleway"/>
                <a:cs typeface="Raleway"/>
                <a:sym typeface="Raleway"/>
              </a:rPr>
              <a:t>, vol. 29, no. 8, pp. 3784-3797, Aug. 2018.</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Y. Sahin and E. Duman, "</a:t>
            </a:r>
            <a:r>
              <a:rPr i="1" lang="en" sz="1000">
                <a:highlight>
                  <a:srgbClr val="FFFFFF"/>
                </a:highlight>
                <a:latin typeface="Raleway"/>
                <a:ea typeface="Raleway"/>
                <a:cs typeface="Raleway"/>
                <a:sym typeface="Raleway"/>
              </a:rPr>
              <a:t>Detecting Credit Card Fraud by Decision Trees and Support Vector Machines</a:t>
            </a:r>
            <a:r>
              <a:rPr lang="en" sz="1000">
                <a:highlight>
                  <a:srgbClr val="FFFFFF"/>
                </a:highlight>
                <a:latin typeface="Raleway"/>
                <a:ea typeface="Raleway"/>
                <a:cs typeface="Raleway"/>
                <a:sym typeface="Raleway"/>
              </a:rPr>
              <a:t>", </a:t>
            </a:r>
            <a:r>
              <a:rPr i="1" lang="en" sz="1000">
                <a:highlight>
                  <a:srgbClr val="FFFFFF"/>
                </a:highlight>
                <a:latin typeface="Raleway"/>
                <a:ea typeface="Raleway"/>
                <a:cs typeface="Raleway"/>
                <a:sym typeface="Raleway"/>
              </a:rPr>
              <a:t>Int. Multiconference Eng. Comput. Sci.</a:t>
            </a:r>
            <a:r>
              <a:rPr lang="en" sz="1000">
                <a:highlight>
                  <a:srgbClr val="FFFFFF"/>
                </a:highlight>
                <a:latin typeface="Raleway"/>
                <a:ea typeface="Raleway"/>
                <a:cs typeface="Raleway"/>
                <a:sym typeface="Raleway"/>
              </a:rPr>
              <a:t>, vol. I, pp. 442-447, 2011.</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S. Dhankhad, E. Mohammed and B. Far, "</a:t>
            </a:r>
            <a:r>
              <a:rPr i="1" lang="en" sz="1000">
                <a:highlight>
                  <a:srgbClr val="FFFFFF"/>
                </a:highlight>
                <a:latin typeface="Raleway"/>
                <a:ea typeface="Raleway"/>
                <a:cs typeface="Raleway"/>
                <a:sym typeface="Raleway"/>
              </a:rPr>
              <a:t>Supervised Machine Learning Algorithms for Credit Card Fraudulent Transaction Detection: A Comparative Study</a:t>
            </a:r>
            <a:r>
              <a:rPr lang="en" sz="1000">
                <a:highlight>
                  <a:srgbClr val="FFFFFF"/>
                </a:highlight>
                <a:latin typeface="Raleway"/>
                <a:ea typeface="Raleway"/>
                <a:cs typeface="Raleway"/>
                <a:sym typeface="Raleway"/>
              </a:rPr>
              <a:t>," </a:t>
            </a:r>
            <a:r>
              <a:rPr i="1" lang="en" sz="1000">
                <a:highlight>
                  <a:srgbClr val="FFFFFF"/>
                </a:highlight>
                <a:latin typeface="Raleway"/>
                <a:ea typeface="Raleway"/>
                <a:cs typeface="Raleway"/>
                <a:sym typeface="Raleway"/>
              </a:rPr>
              <a:t>2018 IEEE International Conference on Information Reuse and Integration (IRI)</a:t>
            </a:r>
            <a:r>
              <a:rPr lang="en" sz="1000">
                <a:highlight>
                  <a:srgbClr val="FFFFFF"/>
                </a:highlight>
                <a:latin typeface="Raleway"/>
                <a:ea typeface="Raleway"/>
                <a:cs typeface="Raleway"/>
                <a:sym typeface="Raleway"/>
              </a:rPr>
              <a:t>, Salt Lake City, UT, USA, 2018, pp. 122-125, doi: 10.1109/IRI.2018.00025.</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M. Kavitha and M. Suriakala, "</a:t>
            </a:r>
            <a:r>
              <a:rPr i="1" lang="en" sz="1000">
                <a:highlight>
                  <a:srgbClr val="FFFFFF"/>
                </a:highlight>
                <a:latin typeface="Raleway"/>
                <a:ea typeface="Raleway"/>
                <a:cs typeface="Raleway"/>
                <a:sym typeface="Raleway"/>
              </a:rPr>
              <a:t>Hybrid Multi-Level Credit Card Fraud Detection System by Bagging Multiple Boosted Trees (BMBT)</a:t>
            </a:r>
            <a:r>
              <a:rPr lang="en" sz="1000">
                <a:highlight>
                  <a:srgbClr val="FFFFFF"/>
                </a:highlight>
                <a:latin typeface="Raleway"/>
                <a:ea typeface="Raleway"/>
                <a:cs typeface="Raleway"/>
                <a:sym typeface="Raleway"/>
              </a:rPr>
              <a:t>", </a:t>
            </a:r>
            <a:r>
              <a:rPr i="1" lang="en" sz="1000">
                <a:highlight>
                  <a:srgbClr val="FFFFFF"/>
                </a:highlight>
                <a:latin typeface="Raleway"/>
                <a:ea typeface="Raleway"/>
                <a:cs typeface="Raleway"/>
                <a:sym typeface="Raleway"/>
              </a:rPr>
              <a:t>2017 IEEE International Conference on Computational Intelligence and Computing Research (ICCIC)</a:t>
            </a:r>
            <a:r>
              <a:rPr lang="en" sz="1000">
                <a:highlight>
                  <a:srgbClr val="FFFFFF"/>
                </a:highlight>
                <a:latin typeface="Raleway"/>
                <a:ea typeface="Raleway"/>
                <a:cs typeface="Raleway"/>
                <a:sym typeface="Raleway"/>
              </a:rPr>
              <a:t>, pp. 1-5, 2017.</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Times New Roman"/>
              <a:buAutoNum type="arabicPeriod"/>
            </a:pPr>
            <a:r>
              <a:rPr b="1" lang="en" sz="1000">
                <a:highlight>
                  <a:srgbClr val="FFFFFF"/>
                </a:highlight>
                <a:latin typeface="Raleway"/>
                <a:ea typeface="Raleway"/>
                <a:cs typeface="Raleway"/>
                <a:sym typeface="Raleway"/>
              </a:rPr>
              <a:t> </a:t>
            </a:r>
            <a:r>
              <a:rPr lang="en" sz="1000">
                <a:highlight>
                  <a:srgbClr val="FFFFFF"/>
                </a:highlight>
                <a:latin typeface="Raleway"/>
                <a:ea typeface="Raleway"/>
                <a:cs typeface="Raleway"/>
                <a:sym typeface="Raleway"/>
              </a:rPr>
              <a:t>E. W. T. Ngai, Y. Hu, Y. H. Wong, Y. Chen and X. Sun, "The application of data mining techniques in financial fraud detection: A classification framework and an academic review of literature", </a:t>
            </a:r>
            <a:r>
              <a:rPr i="1" lang="en" sz="1000">
                <a:highlight>
                  <a:srgbClr val="FFFFFF"/>
                </a:highlight>
                <a:latin typeface="Raleway"/>
                <a:ea typeface="Raleway"/>
                <a:cs typeface="Raleway"/>
                <a:sym typeface="Raleway"/>
              </a:rPr>
              <a:t>Decis. Support Syst.</a:t>
            </a:r>
            <a:r>
              <a:rPr lang="en" sz="1000">
                <a:highlight>
                  <a:srgbClr val="FFFFFF"/>
                </a:highlight>
                <a:latin typeface="Raleway"/>
                <a:ea typeface="Raleway"/>
                <a:cs typeface="Raleway"/>
                <a:sym typeface="Raleway"/>
              </a:rPr>
              <a:t>, vol. 50, no. 3, pp. 559-569, 2011.</a:t>
            </a:r>
            <a:endParaRPr sz="1000">
              <a:highlight>
                <a:srgbClr val="FFFFFF"/>
              </a:highlight>
              <a:latin typeface="Raleway"/>
              <a:ea typeface="Raleway"/>
              <a:cs typeface="Raleway"/>
              <a:sym typeface="Raleway"/>
            </a:endParaRPr>
          </a:p>
          <a:p>
            <a:pPr indent="-292100" lvl="0" marL="228600" rtl="0" algn="l">
              <a:spcBef>
                <a:spcPts val="0"/>
              </a:spcBef>
              <a:spcAft>
                <a:spcPts val="0"/>
              </a:spcAft>
              <a:buSzPts val="1000"/>
              <a:buFont typeface="Raleway"/>
              <a:buAutoNum type="arabicPeriod"/>
            </a:pPr>
            <a:r>
              <a:rPr lang="en" sz="1000">
                <a:highlight>
                  <a:srgbClr val="FFFFFF"/>
                </a:highlight>
                <a:latin typeface="Raleway"/>
                <a:ea typeface="Raleway"/>
                <a:cs typeface="Raleway"/>
                <a:sym typeface="Raleway"/>
              </a:rPr>
              <a:t>A. A. Taha and S. J. Malebary, "</a:t>
            </a:r>
            <a:r>
              <a:rPr i="1" lang="en" sz="1000">
                <a:highlight>
                  <a:srgbClr val="FFFFFF"/>
                </a:highlight>
                <a:latin typeface="Raleway"/>
                <a:ea typeface="Raleway"/>
                <a:cs typeface="Raleway"/>
                <a:sym typeface="Raleway"/>
              </a:rPr>
              <a:t>An Intelligent Approach to Credit Card Fraud Detection Using an Optimized Light Gradient Boosting Machine," </a:t>
            </a:r>
            <a:r>
              <a:rPr lang="en" sz="1000">
                <a:highlight>
                  <a:srgbClr val="FFFFFF"/>
                </a:highlight>
                <a:latin typeface="Raleway"/>
                <a:ea typeface="Raleway"/>
                <a:cs typeface="Raleway"/>
                <a:sym typeface="Raleway"/>
              </a:rPr>
              <a:t>in IEEE Access, vol. 8, pp. 25579-25587, 2020, doi: 10.1109/ACCESS.2020.2971354.</a:t>
            </a:r>
            <a:endParaRPr sz="1000">
              <a:latin typeface="Raleway"/>
              <a:ea typeface="Raleway"/>
              <a:cs typeface="Raleway"/>
              <a:sym typeface="Raleway"/>
            </a:endParaRPr>
          </a:p>
          <a:p>
            <a:pPr indent="0" lvl="0" marL="0" rtl="0" algn="l">
              <a:spcBef>
                <a:spcPts val="1200"/>
              </a:spcBef>
              <a:spcAft>
                <a:spcPts val="1200"/>
              </a:spcAft>
              <a:buNone/>
            </a:pPr>
            <a:r>
              <a:t/>
            </a:r>
            <a:endParaRPr sz="1200" u="sng">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3"/>
          <p:cNvSpPr txBox="1"/>
          <p:nvPr/>
        </p:nvSpPr>
        <p:spPr>
          <a:xfrm>
            <a:off x="2564700" y="2055975"/>
            <a:ext cx="4620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Thank You!</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Q&amp;A</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4">
            <a:alphaModFix/>
          </a:blip>
          <a:stretch>
            <a:fillRect/>
          </a:stretch>
        </p:blipFill>
        <p:spPr>
          <a:xfrm>
            <a:off x="690925" y="162725"/>
            <a:ext cx="7960900" cy="4818049"/>
          </a:xfrm>
          <a:prstGeom prst="rect">
            <a:avLst/>
          </a:prstGeom>
          <a:noFill/>
          <a:ln>
            <a:noFill/>
          </a:ln>
        </p:spPr>
      </p:pic>
      <p:pic>
        <p:nvPicPr>
          <p:cNvPr descr="Piece of duct tape sticking a note to the slide" id="79" name="Google Shape;79;p14"/>
          <p:cNvPicPr preferRelativeResize="0"/>
          <p:nvPr/>
        </p:nvPicPr>
        <p:blipFill rotWithShape="1">
          <a:blip r:embed="rId5">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618950" y="929625"/>
            <a:ext cx="3849000" cy="520500"/>
          </a:xfrm>
          <a:prstGeom prst="rect">
            <a:avLst/>
          </a:prstGeom>
          <a:noFill/>
          <a:ln cap="flat" cmpd="sng" w="9525">
            <a:solidFill>
              <a:schemeClr val="accent5"/>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Introduction</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618850" y="1527725"/>
            <a:ext cx="3849000" cy="31860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Clr>
                <a:schemeClr val="lt2"/>
              </a:buClr>
              <a:buSzPts val="1000"/>
              <a:buFont typeface="Raleway"/>
              <a:buChar char="➔"/>
            </a:pPr>
            <a:r>
              <a:rPr lang="en" sz="1000">
                <a:latin typeface="Raleway"/>
                <a:ea typeface="Raleway"/>
                <a:cs typeface="Raleway"/>
                <a:sym typeface="Raleway"/>
              </a:rPr>
              <a:t>According to Fidelity National Information Services Inc. V</a:t>
            </a:r>
            <a:r>
              <a:rPr lang="en" sz="1000">
                <a:latin typeface="Raleway"/>
                <a:ea typeface="Raleway"/>
                <a:cs typeface="Raleway"/>
                <a:sym typeface="Raleway"/>
              </a:rPr>
              <a:t>olume in dollars of attempted fraudulent transactions rose by 35%  during the pandemic, and this trend does seem to continue in May 2021.</a:t>
            </a:r>
            <a:endParaRPr sz="1000">
              <a:latin typeface="Raleway"/>
              <a:ea typeface="Raleway"/>
              <a:cs typeface="Raleway"/>
              <a:sym typeface="Raleway"/>
            </a:endParaRPr>
          </a:p>
          <a:p>
            <a:pPr indent="-292100" lvl="0" marL="457200" rtl="0" algn="l">
              <a:spcBef>
                <a:spcPts val="0"/>
              </a:spcBef>
              <a:spcAft>
                <a:spcPts val="0"/>
              </a:spcAft>
              <a:buClr>
                <a:schemeClr val="lt2"/>
              </a:buClr>
              <a:buSzPts val="1000"/>
              <a:buFont typeface="Raleway"/>
              <a:buChar char="➔"/>
            </a:pPr>
            <a:r>
              <a:rPr lang="en" sz="1000">
                <a:latin typeface="Raleway"/>
                <a:ea typeface="Raleway"/>
                <a:cs typeface="Raleway"/>
                <a:sym typeface="Raleway"/>
              </a:rPr>
              <a:t>Dependency on cards for online/offline shopping, the volume of fraudulent transactions through credit cards has skyrocketed.</a:t>
            </a:r>
            <a:endParaRPr sz="1200">
              <a:latin typeface="Raleway"/>
              <a:ea typeface="Raleway"/>
              <a:cs typeface="Raleway"/>
              <a:sym typeface="Raleway"/>
            </a:endParaRPr>
          </a:p>
          <a:p>
            <a:pPr indent="-292100" lvl="0" marL="457200" rtl="0" algn="l">
              <a:spcBef>
                <a:spcPts val="0"/>
              </a:spcBef>
              <a:spcAft>
                <a:spcPts val="0"/>
              </a:spcAft>
              <a:buClr>
                <a:schemeClr val="lt2"/>
              </a:buClr>
              <a:buSzPts val="1000"/>
              <a:buFont typeface="Raleway"/>
              <a:buChar char="➔"/>
            </a:pPr>
            <a:r>
              <a:rPr lang="en" sz="1000">
                <a:latin typeface="Raleway"/>
                <a:ea typeface="Raleway"/>
                <a:cs typeface="Raleway"/>
                <a:sym typeface="Raleway"/>
              </a:rPr>
              <a:t>ML algorithms have been in existence to curb this menace. However, no existing algorithm has proved completely efficient as the methods of these fraudsters tend to change with newer inventions.</a:t>
            </a:r>
            <a:endParaRPr sz="1000">
              <a:latin typeface="Raleway"/>
              <a:ea typeface="Raleway"/>
              <a:cs typeface="Raleway"/>
              <a:sym typeface="Raleway"/>
            </a:endParaRPr>
          </a:p>
          <a:p>
            <a:pPr indent="-292100" lvl="0" marL="457200" rtl="0" algn="l">
              <a:spcBef>
                <a:spcPts val="0"/>
              </a:spcBef>
              <a:spcAft>
                <a:spcPts val="0"/>
              </a:spcAft>
              <a:buClr>
                <a:schemeClr val="lt2"/>
              </a:buClr>
              <a:buSzPts val="1000"/>
              <a:buFont typeface="Raleway"/>
              <a:buChar char="➔"/>
            </a:pPr>
            <a:r>
              <a:rPr lang="en" sz="1000">
                <a:latin typeface="Raleway"/>
                <a:ea typeface="Raleway"/>
                <a:cs typeface="Raleway"/>
                <a:sym typeface="Raleway"/>
              </a:rPr>
              <a:t>Analyze optimized LightGBM independently against the other popular algorithms, including bagging Decision Tree, Random Forest XGBoost Algorithms, and categorize them based on accuracy and speed. </a:t>
            </a:r>
            <a:endParaRPr sz="1000">
              <a:latin typeface="Raleway"/>
              <a:ea typeface="Raleway"/>
              <a:cs typeface="Raleway"/>
              <a:sym typeface="Raleway"/>
            </a:endParaRPr>
          </a:p>
          <a:p>
            <a:pPr indent="-292100" lvl="0" marL="457200" rtl="0" algn="l">
              <a:spcBef>
                <a:spcPts val="0"/>
              </a:spcBef>
              <a:spcAft>
                <a:spcPts val="0"/>
              </a:spcAft>
              <a:buClr>
                <a:schemeClr val="lt2"/>
              </a:buClr>
              <a:buSzPts val="1000"/>
              <a:buFont typeface="Raleway"/>
              <a:buChar char="➔"/>
            </a:pPr>
            <a:r>
              <a:rPr lang="en" sz="1000">
                <a:latin typeface="Raleway"/>
                <a:ea typeface="Raleway"/>
                <a:cs typeface="Raleway"/>
                <a:sym typeface="Raleway"/>
              </a:rPr>
              <a:t>Overview of the research presentation</a:t>
            </a:r>
            <a:endParaRPr sz="10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25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25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25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25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2500"/>
                                        <p:tgtEl>
                                          <p:spTgt spid="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381100" y="552900"/>
            <a:ext cx="8363100" cy="6354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 </a:t>
            </a:r>
            <a:r>
              <a:rPr lang="en">
                <a:solidFill>
                  <a:schemeClr val="lt1"/>
                </a:solidFill>
              </a:rPr>
              <a:t>Related Studies</a:t>
            </a:r>
            <a:endParaRPr>
              <a:solidFill>
                <a:schemeClr val="lt1"/>
              </a:solidFill>
            </a:endParaRPr>
          </a:p>
        </p:txBody>
      </p:sp>
      <p:sp>
        <p:nvSpPr>
          <p:cNvPr id="87" name="Google Shape;87;p15"/>
          <p:cNvSpPr txBox="1"/>
          <p:nvPr>
            <p:ph idx="1" type="body"/>
          </p:nvPr>
        </p:nvSpPr>
        <p:spPr>
          <a:xfrm>
            <a:off x="368500" y="1595775"/>
            <a:ext cx="8363100" cy="22425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Fraud classification</a:t>
            </a:r>
            <a:endParaRPr sz="1000">
              <a:solidFill>
                <a:schemeClr val="lt1"/>
              </a:solidFill>
              <a:latin typeface="Raleway"/>
              <a:ea typeface="Raleway"/>
              <a:cs typeface="Raleway"/>
              <a:sym typeface="Raleway"/>
            </a:endParaRPr>
          </a:p>
          <a:p>
            <a:pPr indent="457200" lvl="0" marL="457200" rtl="0" algn="l">
              <a:spcBef>
                <a:spcPts val="0"/>
              </a:spcBef>
              <a:spcAft>
                <a:spcPts val="0"/>
              </a:spcAft>
              <a:buNone/>
            </a:pPr>
            <a:r>
              <a:rPr lang="en" sz="1000">
                <a:solidFill>
                  <a:schemeClr val="lt1"/>
                </a:solidFill>
                <a:latin typeface="Raleway"/>
                <a:ea typeface="Raleway"/>
                <a:cs typeface="Raleway"/>
                <a:sym typeface="Raleway"/>
              </a:rPr>
              <a:t>Cloning and hacking of cards, imprints of cards at hotels, shoulder surfing, phishing among others [1][2].</a:t>
            </a:r>
            <a:endParaRPr sz="1000">
              <a:solidFill>
                <a:schemeClr val="lt1"/>
              </a:solidFill>
              <a:latin typeface="Raleway"/>
              <a:ea typeface="Raleway"/>
              <a:cs typeface="Raleway"/>
              <a:sym typeface="Raleway"/>
            </a:endParaRPr>
          </a:p>
          <a:p>
            <a:pPr indent="-292100" lvl="0" marL="4572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Fraud Detection Systems[3][1].</a:t>
            </a:r>
            <a:endParaRPr sz="1000">
              <a:solidFill>
                <a:schemeClr val="lt1"/>
              </a:solidFill>
              <a:latin typeface="Raleway"/>
              <a:ea typeface="Raleway"/>
              <a:cs typeface="Raleway"/>
              <a:sym typeface="Raleway"/>
            </a:endParaRPr>
          </a:p>
          <a:p>
            <a:pPr indent="-292100" lvl="0" marL="4572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Supervised and Unsupervised Algorithms[5][3]</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Streaming Analytics</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Bagging Decision Tree, Random Forest, XGBoost algorithms and </a:t>
            </a:r>
            <a:r>
              <a:rPr lang="en" sz="1000">
                <a:solidFill>
                  <a:schemeClr val="lt1"/>
                </a:solidFill>
                <a:latin typeface="Raleway"/>
                <a:ea typeface="Raleway"/>
                <a:cs typeface="Raleway"/>
                <a:sym typeface="Raleway"/>
              </a:rPr>
              <a:t>OLightGBM</a:t>
            </a:r>
            <a:endParaRPr sz="1000">
              <a:solidFill>
                <a:schemeClr val="lt1"/>
              </a:solidFill>
              <a:latin typeface="Raleway"/>
              <a:ea typeface="Raleway"/>
              <a:cs typeface="Raleway"/>
              <a:sym typeface="Raleway"/>
            </a:endParaRPr>
          </a:p>
          <a:p>
            <a:pPr indent="-292100" lvl="0" marL="4572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Challenges:[4][6]</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Data Skewness </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Change in behaviour of Fraudsters behavior to avoid getting caught, </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Seasonal changes in users behavior,</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Domain metrics, lack of truth labels, </a:t>
            </a:r>
            <a:endParaRPr sz="1000">
              <a:solidFill>
                <a:schemeClr val="lt1"/>
              </a:solidFill>
              <a:latin typeface="Raleway"/>
              <a:ea typeface="Raleway"/>
              <a:cs typeface="Raleway"/>
              <a:sym typeface="Raleway"/>
            </a:endParaRPr>
          </a:p>
          <a:p>
            <a:pPr indent="-292100" lvl="1" marL="914400" rtl="0" algn="l">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real-time classification requirements .</a:t>
            </a:r>
            <a:endParaRPr sz="10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1978">
              <a:solidFill>
                <a:srgbClr val="424242"/>
              </a:solidFill>
              <a:latin typeface="Times New Roman"/>
              <a:ea typeface="Times New Roman"/>
              <a:cs typeface="Times New Roman"/>
              <a:sym typeface="Times New Roman"/>
            </a:endParaRPr>
          </a:p>
          <a:p>
            <a:pPr indent="0" lvl="0" marL="0" rtl="0" algn="l">
              <a:spcBef>
                <a:spcPts val="0"/>
              </a:spcBef>
              <a:spcAft>
                <a:spcPts val="0"/>
              </a:spcAft>
              <a:buNone/>
            </a:pPr>
            <a:r>
              <a:t/>
            </a:r>
            <a:endParaRPr sz="1978">
              <a:solidFill>
                <a:srgbClr val="42424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153525" y="575950"/>
            <a:ext cx="8782200" cy="6354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lt1"/>
                </a:solidFill>
              </a:rPr>
              <a:t>3. Research Methodology</a:t>
            </a:r>
            <a:endParaRPr b="0" sz="2400"/>
          </a:p>
        </p:txBody>
      </p:sp>
      <p:sp>
        <p:nvSpPr>
          <p:cNvPr id="93" name="Google Shape;93;p16"/>
          <p:cNvSpPr txBox="1"/>
          <p:nvPr>
            <p:ph idx="1" type="body"/>
          </p:nvPr>
        </p:nvSpPr>
        <p:spPr>
          <a:xfrm>
            <a:off x="153525" y="1520025"/>
            <a:ext cx="4352700" cy="35853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200">
                <a:solidFill>
                  <a:schemeClr val="lt1"/>
                </a:solidFill>
                <a:latin typeface="Raleway"/>
                <a:ea typeface="Raleway"/>
                <a:cs typeface="Raleway"/>
                <a:sym typeface="Raleway"/>
              </a:rPr>
              <a:t>Data </a:t>
            </a:r>
            <a:r>
              <a:rPr lang="en">
                <a:solidFill>
                  <a:schemeClr val="lt1"/>
                </a:solidFill>
              </a:rPr>
              <a:t>: </a:t>
            </a:r>
            <a:r>
              <a:rPr lang="en" sz="1000">
                <a:solidFill>
                  <a:schemeClr val="lt1"/>
                </a:solidFill>
                <a:latin typeface="Raleway"/>
                <a:ea typeface="Raleway"/>
                <a:cs typeface="Raleway"/>
                <a:sym typeface="Raleway"/>
              </a:rPr>
              <a:t>a publicly available real dataset with total of 282,809 transactions. Provided by Group of ULB(Université Libre de Bruxelles). It has 284,315 legitimate and 480 fraudulent transactions with 31 anonymized features using PCA.</a:t>
            </a:r>
            <a:r>
              <a:rPr lang="en" sz="1000">
                <a:solidFill>
                  <a:schemeClr val="lt1"/>
                </a:solidFill>
                <a:latin typeface="Raleway"/>
                <a:ea typeface="Raleway"/>
                <a:cs typeface="Raleway"/>
                <a:sym typeface="Raleway"/>
              </a:rPr>
              <a:t>[3]</a:t>
            </a:r>
            <a:endParaRPr sz="1000">
              <a:solidFill>
                <a:schemeClr val="lt1"/>
              </a:solidFill>
              <a:latin typeface="Raleway"/>
              <a:ea typeface="Raleway"/>
              <a:cs typeface="Raleway"/>
              <a:sym typeface="Raleway"/>
            </a:endParaRPr>
          </a:p>
          <a:p>
            <a:pPr indent="0" lvl="0" marL="0" rtl="0" algn="l">
              <a:lnSpc>
                <a:spcPct val="100000"/>
              </a:lnSpc>
              <a:spcBef>
                <a:spcPts val="1600"/>
              </a:spcBef>
              <a:spcAft>
                <a:spcPts val="0"/>
              </a:spcAft>
              <a:buNone/>
            </a:pPr>
            <a:r>
              <a:t/>
            </a:r>
            <a:endParaRPr sz="1100">
              <a:solidFill>
                <a:srgbClr val="000000"/>
              </a:solidFill>
              <a:highlight>
                <a:srgbClr val="FCFCFC"/>
              </a:highlight>
              <a:latin typeface="Times New Roman"/>
              <a:ea typeface="Times New Roman"/>
              <a:cs typeface="Times New Roman"/>
              <a:sym typeface="Times New Roman"/>
            </a:endParaRPr>
          </a:p>
          <a:p>
            <a:pPr indent="0" lvl="0" marL="0" rtl="0" algn="l">
              <a:spcBef>
                <a:spcPts val="0"/>
              </a:spcBef>
              <a:spcAft>
                <a:spcPts val="1600"/>
              </a:spcAft>
              <a:buNone/>
            </a:pPr>
            <a:r>
              <a:t/>
            </a:r>
            <a:endParaRPr>
              <a:solidFill>
                <a:schemeClr val="lt1"/>
              </a:solidFill>
            </a:endParaRPr>
          </a:p>
        </p:txBody>
      </p:sp>
      <p:sp>
        <p:nvSpPr>
          <p:cNvPr id="94" name="Google Shape;94;p16"/>
          <p:cNvSpPr txBox="1"/>
          <p:nvPr>
            <p:ph idx="2" type="body"/>
          </p:nvPr>
        </p:nvSpPr>
        <p:spPr>
          <a:xfrm>
            <a:off x="4790400" y="1520025"/>
            <a:ext cx="4145400" cy="35853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Raleway"/>
              <a:buChar char="➔"/>
            </a:pPr>
            <a:r>
              <a:rPr lang="en" sz="1200">
                <a:solidFill>
                  <a:schemeClr val="lt1"/>
                </a:solidFill>
                <a:latin typeface="Raleway"/>
                <a:ea typeface="Raleway"/>
                <a:cs typeface="Raleway"/>
                <a:sym typeface="Raleway"/>
              </a:rPr>
              <a:t>Model Design</a:t>
            </a:r>
            <a:endParaRPr sz="1200">
              <a:solidFill>
                <a:schemeClr val="lt1"/>
              </a:solidFill>
              <a:latin typeface="Raleway"/>
              <a:ea typeface="Raleway"/>
              <a:cs typeface="Raleway"/>
              <a:sym typeface="Raleway"/>
            </a:endParaRPr>
          </a:p>
          <a:p>
            <a:pPr indent="0" lvl="0" marL="0" rtl="0" algn="l">
              <a:spcBef>
                <a:spcPts val="1600"/>
              </a:spcBef>
              <a:spcAft>
                <a:spcPts val="0"/>
              </a:spcAft>
              <a:buNone/>
            </a:pPr>
            <a:r>
              <a:rPr lang="en" sz="1000">
                <a:solidFill>
                  <a:schemeClr val="lt1"/>
                </a:solidFill>
                <a:latin typeface="Raleway"/>
                <a:ea typeface="Raleway"/>
                <a:cs typeface="Raleway"/>
                <a:sym typeface="Raleway"/>
              </a:rPr>
              <a:t>Below steps are taken for each of the models</a:t>
            </a:r>
            <a:endParaRPr sz="1000">
              <a:solidFill>
                <a:schemeClr val="lt1"/>
              </a:solidFill>
              <a:latin typeface="Raleway"/>
              <a:ea typeface="Raleway"/>
              <a:cs typeface="Raleway"/>
              <a:sym typeface="Raleway"/>
            </a:endParaRPr>
          </a:p>
          <a:p>
            <a:pPr indent="-234950" lvl="0" marL="228600" rtl="0" algn="l">
              <a:lnSpc>
                <a:spcPct val="100000"/>
              </a:lnSpc>
              <a:spcBef>
                <a:spcPts val="160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Parameters were initialized by importing appropriate python libraries and setting hyper-parameters.</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Import the datasets and assign the x and y values.</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Datasets were split into the Training set and Test set by 75% and 25% respectively.</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Fit the training data to each model.</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Model performance was evaluated on test data</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K-fold Cross-validation was used against all models to ensure that a high-performing model was not randomly picked. This was used to calculate the accuracy mean and standard deviation.</a:t>
            </a:r>
            <a:endParaRPr sz="1000">
              <a:solidFill>
                <a:schemeClr val="lt1"/>
              </a:solidFill>
              <a:latin typeface="Raleway"/>
              <a:ea typeface="Raleway"/>
              <a:cs typeface="Raleway"/>
              <a:sym typeface="Raleway"/>
            </a:endParaRPr>
          </a:p>
          <a:p>
            <a:pPr indent="-234950" lvl="0" marL="228600" rtl="0" algn="l">
              <a:lnSpc>
                <a:spcPct val="100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Four models were designed: Bagging Decision Tree(BAG), Random Forest(RF), XGBoost and OLightGBM</a:t>
            </a:r>
            <a:endParaRPr sz="1000">
              <a:solidFill>
                <a:schemeClr val="lt1"/>
              </a:solidFill>
              <a:latin typeface="Raleway"/>
              <a:ea typeface="Raleway"/>
              <a:cs typeface="Raleway"/>
              <a:sym typeface="Raleway"/>
            </a:endParaRPr>
          </a:p>
        </p:txBody>
      </p:sp>
      <p:pic>
        <p:nvPicPr>
          <p:cNvPr id="95" name="Google Shape;95;p16" title="Points scored"/>
          <p:cNvPicPr preferRelativeResize="0"/>
          <p:nvPr/>
        </p:nvPicPr>
        <p:blipFill>
          <a:blip r:embed="rId4">
            <a:alphaModFix/>
          </a:blip>
          <a:stretch>
            <a:fillRect/>
          </a:stretch>
        </p:blipFill>
        <p:spPr>
          <a:xfrm>
            <a:off x="665650" y="2533375"/>
            <a:ext cx="3451476" cy="2134163"/>
          </a:xfrm>
          <a:prstGeom prst="rect">
            <a:avLst/>
          </a:prstGeom>
          <a:noFill/>
          <a:ln>
            <a:noFill/>
          </a:ln>
        </p:spPr>
      </p:pic>
      <p:sp>
        <p:nvSpPr>
          <p:cNvPr id="96" name="Google Shape;96;p16"/>
          <p:cNvSpPr txBox="1"/>
          <p:nvPr/>
        </p:nvSpPr>
        <p:spPr>
          <a:xfrm>
            <a:off x="589450" y="4651025"/>
            <a:ext cx="37881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Fig. 1  An overview of the </a:t>
            </a:r>
            <a:r>
              <a:rPr lang="en">
                <a:solidFill>
                  <a:schemeClr val="lt1"/>
                </a:solidFill>
                <a:latin typeface="Raleway"/>
                <a:ea typeface="Raleway"/>
                <a:cs typeface="Raleway"/>
                <a:sym typeface="Raleway"/>
              </a:rPr>
              <a:t>dataset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153525" y="575950"/>
            <a:ext cx="8782200" cy="6354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lt1"/>
                </a:solidFill>
              </a:rPr>
              <a:t>3. Research Methodology Cont.</a:t>
            </a:r>
            <a:endParaRPr b="0" sz="2400"/>
          </a:p>
        </p:txBody>
      </p:sp>
      <p:sp>
        <p:nvSpPr>
          <p:cNvPr id="102" name="Google Shape;102;p17"/>
          <p:cNvSpPr txBox="1"/>
          <p:nvPr>
            <p:ph idx="1" type="body"/>
          </p:nvPr>
        </p:nvSpPr>
        <p:spPr>
          <a:xfrm>
            <a:off x="153525" y="1520025"/>
            <a:ext cx="4352700" cy="35853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Metrics</a:t>
            </a:r>
            <a:r>
              <a:rPr lang="en">
                <a:solidFill>
                  <a:schemeClr val="lt1"/>
                </a:solidFill>
              </a:rPr>
              <a:t> : </a:t>
            </a:r>
            <a:endParaRPr sz="1000">
              <a:solidFill>
                <a:schemeClr val="lt1"/>
              </a:solidFill>
              <a:latin typeface="Raleway"/>
              <a:ea typeface="Raleway"/>
              <a:cs typeface="Raleway"/>
              <a:sym typeface="Raleway"/>
            </a:endParaRPr>
          </a:p>
          <a:p>
            <a:pPr indent="0" lvl="0" marL="0" rtl="0" algn="l">
              <a:spcBef>
                <a:spcPts val="1600"/>
              </a:spcBef>
              <a:spcAft>
                <a:spcPts val="0"/>
              </a:spcAft>
              <a:buNone/>
            </a:pPr>
            <a:r>
              <a:t/>
            </a:r>
            <a:endParaRPr sz="1000">
              <a:solidFill>
                <a:schemeClr val="lt1"/>
              </a:solidFill>
              <a:latin typeface="Raleway"/>
              <a:ea typeface="Raleway"/>
              <a:cs typeface="Raleway"/>
              <a:sym typeface="Raleway"/>
            </a:endParaRPr>
          </a:p>
          <a:p>
            <a:pPr indent="0" lvl="0" marL="0" rtl="0" algn="l">
              <a:lnSpc>
                <a:spcPct val="100000"/>
              </a:lnSpc>
              <a:spcBef>
                <a:spcPts val="1600"/>
              </a:spcBef>
              <a:spcAft>
                <a:spcPts val="0"/>
              </a:spcAft>
              <a:buNone/>
            </a:pPr>
            <a:r>
              <a:t/>
            </a:r>
            <a:endParaRPr sz="1100">
              <a:solidFill>
                <a:srgbClr val="00000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sz="1200">
              <a:solidFill>
                <a:schemeClr val="lt1"/>
              </a:solidFill>
            </a:endParaRPr>
          </a:p>
          <a:p>
            <a:pPr indent="0" lvl="0" marL="0" rtl="0" algn="l">
              <a:spcBef>
                <a:spcPts val="1600"/>
              </a:spcBef>
              <a:spcAft>
                <a:spcPts val="1600"/>
              </a:spcAft>
              <a:buNone/>
            </a:pPr>
            <a:r>
              <a:t/>
            </a:r>
            <a:endParaRPr sz="1200">
              <a:solidFill>
                <a:schemeClr val="lt1"/>
              </a:solidFill>
            </a:endParaRPr>
          </a:p>
        </p:txBody>
      </p:sp>
      <p:sp>
        <p:nvSpPr>
          <p:cNvPr id="103" name="Google Shape;103;p17"/>
          <p:cNvSpPr txBox="1"/>
          <p:nvPr>
            <p:ph idx="2" type="body"/>
          </p:nvPr>
        </p:nvSpPr>
        <p:spPr>
          <a:xfrm>
            <a:off x="4790400" y="1520025"/>
            <a:ext cx="4145400" cy="35391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solidFill>
                <a:schemeClr val="lt1"/>
              </a:solidFill>
              <a:latin typeface="Raleway"/>
              <a:ea typeface="Raleway"/>
              <a:cs typeface="Raleway"/>
              <a:sym typeface="Raleway"/>
            </a:endParaRPr>
          </a:p>
        </p:txBody>
      </p:sp>
      <p:graphicFrame>
        <p:nvGraphicFramePr>
          <p:cNvPr id="104" name="Google Shape;104;p17"/>
          <p:cNvGraphicFramePr/>
          <p:nvPr/>
        </p:nvGraphicFramePr>
        <p:xfrm>
          <a:off x="472725" y="2000250"/>
          <a:ext cx="3000000" cy="3000000"/>
        </p:xfrm>
        <a:graphic>
          <a:graphicData uri="http://schemas.openxmlformats.org/drawingml/2006/table">
            <a:tbl>
              <a:tblPr>
                <a:noFill/>
                <a:tableStyleId>{0D8F92F2-B9AE-4D2B-99CC-AAEBC99B6A23}</a:tableStyleId>
              </a:tblPr>
              <a:tblGrid>
                <a:gridCol w="1259875"/>
                <a:gridCol w="1259875"/>
                <a:gridCol w="1259875"/>
              </a:tblGrid>
              <a:tr h="381000">
                <a:tc rowSpan="2">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Predicted</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rtl="0" algn="ctr">
                        <a:spcBef>
                          <a:spcPts val="0"/>
                        </a:spcBef>
                        <a:spcAft>
                          <a:spcPts val="0"/>
                        </a:spcAft>
                        <a:buNone/>
                      </a:pPr>
                      <a:r>
                        <a:rPr lang="en" sz="1000">
                          <a:solidFill>
                            <a:schemeClr val="lt1"/>
                          </a:solidFill>
                          <a:latin typeface="Raleway"/>
                          <a:ea typeface="Raleway"/>
                          <a:cs typeface="Raleway"/>
                          <a:sym typeface="Raleway"/>
                        </a:rPr>
                        <a:t>Actual</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r>
              <a:tr h="381000">
                <a:tc vMerge="1"/>
                <a:tc>
                  <a:txBody>
                    <a:bodyPr/>
                    <a:lstStyle/>
                    <a:p>
                      <a:pPr indent="0" lvl="0" marL="0" rtl="0" algn="ctr">
                        <a:spcBef>
                          <a:spcPts val="0"/>
                        </a:spcBef>
                        <a:spcAft>
                          <a:spcPts val="0"/>
                        </a:spcAft>
                        <a:buNone/>
                      </a:pPr>
                      <a:r>
                        <a:rPr lang="en" sz="1000">
                          <a:solidFill>
                            <a:schemeClr val="lt1"/>
                          </a:solidFill>
                          <a:latin typeface="Raleway"/>
                          <a:ea typeface="Raleway"/>
                          <a:cs typeface="Raleway"/>
                          <a:sym typeface="Raleway"/>
                        </a:rPr>
                        <a:t>Positive Prediction</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latin typeface="Raleway"/>
                          <a:ea typeface="Raleway"/>
                          <a:cs typeface="Raleway"/>
                          <a:sym typeface="Raleway"/>
                        </a:rPr>
                        <a:t>Negative Prediction</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84200">
                <a:tc>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Fraud(Class 1)</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True Positive(TP)</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False Negative(FN)</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84200">
                <a:tc>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Non-</a:t>
                      </a:r>
                      <a:r>
                        <a:rPr lang="en" sz="1000">
                          <a:solidFill>
                            <a:schemeClr val="lt1"/>
                          </a:solidFill>
                          <a:latin typeface="Raleway"/>
                          <a:ea typeface="Raleway"/>
                          <a:cs typeface="Raleway"/>
                          <a:sym typeface="Raleway"/>
                        </a:rPr>
                        <a:t>Fraud(Class 0)</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False Positive</a:t>
                      </a:r>
                      <a:r>
                        <a:rPr lang="en" sz="1000">
                          <a:solidFill>
                            <a:schemeClr val="lt1"/>
                          </a:solidFill>
                          <a:latin typeface="Raleway"/>
                          <a:ea typeface="Raleway"/>
                          <a:cs typeface="Raleway"/>
                          <a:sym typeface="Raleway"/>
                        </a:rPr>
                        <a:t>(FP)</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000">
                          <a:solidFill>
                            <a:schemeClr val="lt1"/>
                          </a:solidFill>
                          <a:latin typeface="Raleway"/>
                          <a:ea typeface="Raleway"/>
                          <a:cs typeface="Raleway"/>
                          <a:sym typeface="Raleway"/>
                        </a:rPr>
                        <a:t>True  Negative</a:t>
                      </a:r>
                      <a:r>
                        <a:rPr lang="en" sz="1000">
                          <a:solidFill>
                            <a:schemeClr val="lt1"/>
                          </a:solidFill>
                          <a:latin typeface="Raleway"/>
                          <a:ea typeface="Raleway"/>
                          <a:cs typeface="Raleway"/>
                          <a:sym typeface="Raleway"/>
                        </a:rPr>
                        <a:t>(TN))</a:t>
                      </a:r>
                      <a:endParaRPr sz="1000">
                        <a:solidFill>
                          <a:schemeClr val="lt1"/>
                        </a:solidFill>
                        <a:latin typeface="Raleway"/>
                        <a:ea typeface="Raleway"/>
                        <a:cs typeface="Raleway"/>
                        <a:sym typeface="Raleway"/>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pSp>
        <p:nvGrpSpPr>
          <p:cNvPr id="105" name="Google Shape;105;p17"/>
          <p:cNvGrpSpPr/>
          <p:nvPr/>
        </p:nvGrpSpPr>
        <p:grpSpPr>
          <a:xfrm>
            <a:off x="4721380" y="1365598"/>
            <a:ext cx="3986322" cy="2689393"/>
            <a:chOff x="4337760" y="684223"/>
            <a:chExt cx="4536097" cy="2570139"/>
          </a:xfrm>
        </p:grpSpPr>
        <p:pic>
          <p:nvPicPr>
            <p:cNvPr id="106" name="Google Shape;106;p17"/>
            <p:cNvPicPr preferRelativeResize="0"/>
            <p:nvPr/>
          </p:nvPicPr>
          <p:blipFill>
            <a:blip r:embed="rId4">
              <a:alphaModFix/>
            </a:blip>
            <a:stretch>
              <a:fillRect/>
            </a:stretch>
          </p:blipFill>
          <p:spPr>
            <a:xfrm>
              <a:off x="4337760" y="749357"/>
              <a:ext cx="4305400" cy="2505005"/>
            </a:xfrm>
            <a:prstGeom prst="rect">
              <a:avLst/>
            </a:prstGeom>
            <a:noFill/>
            <a:ln>
              <a:noFill/>
            </a:ln>
          </p:spPr>
        </p:pic>
        <p:sp>
          <p:nvSpPr>
            <p:cNvPr id="107" name="Google Shape;107;p17"/>
            <p:cNvSpPr txBox="1"/>
            <p:nvPr/>
          </p:nvSpPr>
          <p:spPr>
            <a:xfrm>
              <a:off x="4404757" y="684223"/>
              <a:ext cx="4469100" cy="22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pic>
        <p:nvPicPr>
          <p:cNvPr descr="Fscore=\frac{2}{\frac{1}{\Pr}+\frac{1}{Rc}}     &#10;                (3)" id="108" name="Google Shape;108;p17"/>
          <p:cNvPicPr preferRelativeResize="0"/>
          <p:nvPr/>
        </p:nvPicPr>
        <p:blipFill>
          <a:blip r:embed="rId5">
            <a:alphaModFix/>
          </a:blip>
          <a:stretch>
            <a:fillRect/>
          </a:stretch>
        </p:blipFill>
        <p:spPr>
          <a:xfrm>
            <a:off x="5058588" y="3103125"/>
            <a:ext cx="1562100" cy="419100"/>
          </a:xfrm>
          <a:prstGeom prst="rect">
            <a:avLst/>
          </a:prstGeom>
          <a:noFill/>
          <a:ln>
            <a:noFill/>
          </a:ln>
        </p:spPr>
      </p:pic>
      <p:pic>
        <p:nvPicPr>
          <p:cNvPr descr="Rc=\frac{TP}{TP+FN}       (2)" id="109" name="Google Shape;109;p17"/>
          <p:cNvPicPr preferRelativeResize="0"/>
          <p:nvPr/>
        </p:nvPicPr>
        <p:blipFill>
          <a:blip r:embed="rId6">
            <a:alphaModFix/>
          </a:blip>
          <a:stretch>
            <a:fillRect/>
          </a:stretch>
        </p:blipFill>
        <p:spPr>
          <a:xfrm>
            <a:off x="5120513" y="2361188"/>
            <a:ext cx="1438275" cy="381000"/>
          </a:xfrm>
          <a:prstGeom prst="rect">
            <a:avLst/>
          </a:prstGeom>
          <a:noFill/>
          <a:ln>
            <a:noFill/>
          </a:ln>
        </p:spPr>
      </p:pic>
      <p:pic>
        <p:nvPicPr>
          <p:cNvPr descr="\Pr=\frac{TP}{TP+FP}     (1)" id="110" name="Google Shape;110;p17"/>
          <p:cNvPicPr preferRelativeResize="0"/>
          <p:nvPr/>
        </p:nvPicPr>
        <p:blipFill>
          <a:blip r:embed="rId7">
            <a:alphaModFix/>
          </a:blip>
          <a:stretch>
            <a:fillRect/>
          </a:stretch>
        </p:blipFill>
        <p:spPr>
          <a:xfrm>
            <a:off x="5144313" y="1619250"/>
            <a:ext cx="1390650" cy="381000"/>
          </a:xfrm>
          <a:prstGeom prst="rect">
            <a:avLst/>
          </a:prstGeom>
          <a:noFill/>
          <a:ln>
            <a:noFill/>
          </a:ln>
        </p:spPr>
      </p:pic>
      <p:sp>
        <p:nvSpPr>
          <p:cNvPr id="111" name="Google Shape;111;p17"/>
          <p:cNvSpPr txBox="1"/>
          <p:nvPr/>
        </p:nvSpPr>
        <p:spPr>
          <a:xfrm>
            <a:off x="429275" y="4055000"/>
            <a:ext cx="38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Table 1  Showing Confusion Matrix Definition</a:t>
            </a:r>
            <a:endParaRPr>
              <a:solidFill>
                <a:schemeClr val="lt1"/>
              </a:solidFill>
              <a:latin typeface="Lato"/>
              <a:ea typeface="Lato"/>
              <a:cs typeface="Lato"/>
              <a:sym typeface="Lato"/>
            </a:endParaRPr>
          </a:p>
        </p:txBody>
      </p:sp>
      <p:sp>
        <p:nvSpPr>
          <p:cNvPr id="112" name="Google Shape;112;p17"/>
          <p:cNvSpPr txBox="1"/>
          <p:nvPr/>
        </p:nvSpPr>
        <p:spPr>
          <a:xfrm>
            <a:off x="4842400" y="4127500"/>
            <a:ext cx="3779700" cy="5817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2"/>
              </a:buClr>
              <a:buSzPts val="1100"/>
              <a:buFont typeface="Arial"/>
              <a:buNone/>
            </a:pPr>
            <a:r>
              <a:rPr lang="en" sz="1200">
                <a:solidFill>
                  <a:schemeClr val="lt1"/>
                </a:solidFill>
                <a:latin typeface="Lato"/>
                <a:ea typeface="Lato"/>
                <a:cs typeface="Lato"/>
                <a:sym typeface="Lato"/>
              </a:rPr>
              <a:t>ML Performance measures used : Precision, Recall and F-1 score, Accuracy, K-fold Cross validation.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858525" y="214600"/>
            <a:ext cx="7740600" cy="32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4. Result and Analysis</a:t>
            </a:r>
            <a:endParaRPr b="0" sz="2400">
              <a:solidFill>
                <a:schemeClr val="dk2"/>
              </a:solidFill>
            </a:endParaRPr>
          </a:p>
        </p:txBody>
      </p:sp>
      <p:graphicFrame>
        <p:nvGraphicFramePr>
          <p:cNvPr id="118" name="Google Shape;118;p18"/>
          <p:cNvGraphicFramePr/>
          <p:nvPr/>
        </p:nvGraphicFramePr>
        <p:xfrm>
          <a:off x="806825" y="651575"/>
          <a:ext cx="3000000" cy="3000000"/>
        </p:xfrm>
        <a:graphic>
          <a:graphicData uri="http://schemas.openxmlformats.org/drawingml/2006/table">
            <a:tbl>
              <a:tblPr>
                <a:noFill/>
                <a:tableStyleId>{0D8F92F2-B9AE-4D2B-99CC-AAEBC99B6A23}</a:tableStyleId>
              </a:tblPr>
              <a:tblGrid>
                <a:gridCol w="1126150"/>
                <a:gridCol w="1034150"/>
                <a:gridCol w="1034150"/>
                <a:gridCol w="1034150"/>
                <a:gridCol w="1034150"/>
                <a:gridCol w="1034150"/>
                <a:gridCol w="1034150"/>
              </a:tblGrid>
              <a:tr h="849375">
                <a:tc>
                  <a:txBody>
                    <a:bodyPr/>
                    <a:lstStyle/>
                    <a:p>
                      <a:pPr indent="0" lvl="0" marL="0" rtl="0" algn="l">
                        <a:spcBef>
                          <a:spcPts val="0"/>
                        </a:spcBef>
                        <a:spcAft>
                          <a:spcPts val="0"/>
                        </a:spcAft>
                        <a:buNone/>
                      </a:pPr>
                      <a:r>
                        <a:rPr lang="en">
                          <a:solidFill>
                            <a:schemeClr val="lt1"/>
                          </a:solidFill>
                        </a:rPr>
                        <a:t>Algorithm/Model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f1_score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K-fold Cross Validation(%)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Speed(s)</a:t>
                      </a:r>
                      <a:endParaRPr>
                        <a:solidFill>
                          <a:schemeClr val="lt1"/>
                        </a:solidFill>
                      </a:endParaRPr>
                    </a:p>
                  </a:txBody>
                  <a:tcPr marT="91425" marB="91425" marR="91425" marL="91425"/>
                </a:tc>
              </a:tr>
              <a:tr h="324750">
                <a:tc>
                  <a:txBody>
                    <a:bodyPr/>
                    <a:lstStyle/>
                    <a:p>
                      <a:pPr indent="0" lvl="0" marL="0" rtl="0" algn="l">
                        <a:spcBef>
                          <a:spcPts val="0"/>
                        </a:spcBef>
                        <a:spcAft>
                          <a:spcPts val="0"/>
                        </a:spcAft>
                        <a:buNone/>
                      </a:pPr>
                      <a:r>
                        <a:rPr lang="en">
                          <a:solidFill>
                            <a:schemeClr val="lt1"/>
                          </a:solidFill>
                        </a:rPr>
                        <a:t>RF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18</a:t>
                      </a:r>
                      <a:endParaRPr>
                        <a:solidFill>
                          <a:schemeClr val="lt1"/>
                        </a:solidFill>
                      </a:endParaRPr>
                    </a:p>
                  </a:txBody>
                  <a:tcPr marT="91425" marB="91425" marR="91425" marL="91425"/>
                </a:tc>
              </a:tr>
              <a:tr h="324750">
                <a:tc>
                  <a:txBody>
                    <a:bodyPr/>
                    <a:lstStyle/>
                    <a:p>
                      <a:pPr indent="0" lvl="0" marL="0" rtl="0" algn="l">
                        <a:spcBef>
                          <a:spcPts val="0"/>
                        </a:spcBef>
                        <a:spcAft>
                          <a:spcPts val="0"/>
                        </a:spcAft>
                        <a:buNone/>
                      </a:pPr>
                      <a:r>
                        <a:rPr lang="en">
                          <a:solidFill>
                            <a:schemeClr val="lt1"/>
                          </a:solidFill>
                        </a:rPr>
                        <a:t>Bagging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0.9994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32</a:t>
                      </a:r>
                      <a:endParaRPr>
                        <a:solidFill>
                          <a:schemeClr val="lt1"/>
                        </a:solidFill>
                      </a:endParaRPr>
                    </a:p>
                  </a:txBody>
                  <a:tcPr marT="91425" marB="91425" marR="91425" marL="91425"/>
                </a:tc>
              </a:tr>
              <a:tr h="324750">
                <a:tc>
                  <a:txBody>
                    <a:bodyPr/>
                    <a:lstStyle/>
                    <a:p>
                      <a:pPr indent="0" lvl="0" marL="0" rtl="0" algn="l">
                        <a:spcBef>
                          <a:spcPts val="0"/>
                        </a:spcBef>
                        <a:spcAft>
                          <a:spcPts val="0"/>
                        </a:spcAft>
                        <a:buNone/>
                      </a:pPr>
                      <a:r>
                        <a:rPr lang="en">
                          <a:solidFill>
                            <a:schemeClr val="lt1"/>
                          </a:solidFill>
                        </a:rPr>
                        <a:t>XGBoost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52</a:t>
                      </a:r>
                      <a:endParaRPr>
                        <a:solidFill>
                          <a:schemeClr val="lt1"/>
                        </a:solidFill>
                      </a:endParaRPr>
                    </a:p>
                  </a:txBody>
                  <a:tcPr marT="91425" marB="91425" marR="91425" marL="91425"/>
                </a:tc>
              </a:tr>
              <a:tr h="1084950">
                <a:tc>
                  <a:txBody>
                    <a:bodyPr/>
                    <a:lstStyle/>
                    <a:p>
                      <a:pPr indent="0" lvl="0" marL="0" rtl="0" algn="l">
                        <a:spcBef>
                          <a:spcPts val="0"/>
                        </a:spcBef>
                        <a:spcAft>
                          <a:spcPts val="0"/>
                        </a:spcAft>
                        <a:buNone/>
                      </a:pPr>
                      <a:r>
                        <a:rPr lang="en">
                          <a:solidFill>
                            <a:schemeClr val="lt1"/>
                          </a:solidFill>
                        </a:rPr>
                        <a:t>OLightGBM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0.9999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99.96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197</a:t>
                      </a:r>
                      <a:endParaRPr>
                        <a:solidFill>
                          <a:schemeClr val="lt1"/>
                        </a:solidFill>
                      </a:endParaRPr>
                    </a:p>
                  </a:txBody>
                  <a:tcPr marT="91425" marB="91425" marR="91425" marL="91425"/>
                </a:tc>
              </a:tr>
            </a:tbl>
          </a:graphicData>
        </a:graphic>
      </p:graphicFrame>
      <p:sp>
        <p:nvSpPr>
          <p:cNvPr id="119" name="Google Shape;119;p18"/>
          <p:cNvSpPr txBox="1"/>
          <p:nvPr/>
        </p:nvSpPr>
        <p:spPr>
          <a:xfrm>
            <a:off x="867825" y="4064000"/>
            <a:ext cx="7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Table 2  Performance Analysis of the different Machine Learning Models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7555" l="0" r="0" t="7555"/>
          <a:stretch/>
        </p:blipFill>
        <p:spPr>
          <a:xfrm>
            <a:off x="38325" y="0"/>
            <a:ext cx="9143997" cy="5143498"/>
          </a:xfrm>
          <a:prstGeom prst="rect">
            <a:avLst/>
          </a:prstGeom>
          <a:noFill/>
          <a:ln>
            <a:noFill/>
          </a:ln>
        </p:spPr>
      </p:pic>
      <p:grpSp>
        <p:nvGrpSpPr>
          <p:cNvPr id="125" name="Google Shape;125;p19"/>
          <p:cNvGrpSpPr/>
          <p:nvPr/>
        </p:nvGrpSpPr>
        <p:grpSpPr>
          <a:xfrm>
            <a:off x="940877" y="288453"/>
            <a:ext cx="2711959" cy="2665429"/>
            <a:chOff x="899900" y="146975"/>
            <a:chExt cx="2779501" cy="2730413"/>
          </a:xfrm>
        </p:grpSpPr>
        <p:pic>
          <p:nvPicPr>
            <p:cNvPr id="126" name="Google Shape;126;p19"/>
            <p:cNvPicPr preferRelativeResize="0"/>
            <p:nvPr/>
          </p:nvPicPr>
          <p:blipFill>
            <a:blip r:embed="rId4">
              <a:alphaModFix/>
            </a:blip>
            <a:stretch>
              <a:fillRect/>
            </a:stretch>
          </p:blipFill>
          <p:spPr>
            <a:xfrm>
              <a:off x="899901" y="146975"/>
              <a:ext cx="2779500" cy="2381250"/>
            </a:xfrm>
            <a:prstGeom prst="rect">
              <a:avLst/>
            </a:prstGeom>
            <a:noFill/>
            <a:ln>
              <a:noFill/>
            </a:ln>
          </p:spPr>
        </p:pic>
        <p:sp>
          <p:nvSpPr>
            <p:cNvPr id="127" name="Google Shape;127;p19"/>
            <p:cNvSpPr txBox="1"/>
            <p:nvPr/>
          </p:nvSpPr>
          <p:spPr>
            <a:xfrm>
              <a:off x="899900" y="2467588"/>
              <a:ext cx="2779500" cy="4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Fig 2. RF Confusion Matrix</a:t>
              </a:r>
              <a:endParaRPr>
                <a:solidFill>
                  <a:schemeClr val="lt1"/>
                </a:solidFill>
                <a:latin typeface="Lato"/>
                <a:ea typeface="Lato"/>
                <a:cs typeface="Lato"/>
                <a:sym typeface="Lato"/>
              </a:endParaRPr>
            </a:p>
          </p:txBody>
        </p:sp>
      </p:grpSp>
      <p:grpSp>
        <p:nvGrpSpPr>
          <p:cNvPr id="128" name="Google Shape;128;p19"/>
          <p:cNvGrpSpPr/>
          <p:nvPr/>
        </p:nvGrpSpPr>
        <p:grpSpPr>
          <a:xfrm>
            <a:off x="4662125" y="241650"/>
            <a:ext cx="2779500" cy="2656000"/>
            <a:chOff x="4662125" y="165450"/>
            <a:chExt cx="2779500" cy="2656000"/>
          </a:xfrm>
        </p:grpSpPr>
        <p:pic>
          <p:nvPicPr>
            <p:cNvPr id="129" name="Google Shape;129;p19"/>
            <p:cNvPicPr preferRelativeResize="0"/>
            <p:nvPr/>
          </p:nvPicPr>
          <p:blipFill>
            <a:blip r:embed="rId5">
              <a:alphaModFix/>
            </a:blip>
            <a:stretch>
              <a:fillRect/>
            </a:stretch>
          </p:blipFill>
          <p:spPr>
            <a:xfrm>
              <a:off x="4700450" y="165450"/>
              <a:ext cx="2505025" cy="2344275"/>
            </a:xfrm>
            <a:prstGeom prst="rect">
              <a:avLst/>
            </a:prstGeom>
            <a:noFill/>
            <a:ln>
              <a:noFill/>
            </a:ln>
          </p:spPr>
        </p:pic>
        <p:sp>
          <p:nvSpPr>
            <p:cNvPr id="130" name="Google Shape;130;p19"/>
            <p:cNvSpPr txBox="1"/>
            <p:nvPr/>
          </p:nvSpPr>
          <p:spPr>
            <a:xfrm>
              <a:off x="4662125" y="2421250"/>
              <a:ext cx="27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Fig 3. XGBoost Confusion Matrix</a:t>
              </a:r>
              <a:endParaRPr>
                <a:solidFill>
                  <a:schemeClr val="lt1"/>
                </a:solidFill>
                <a:latin typeface="Lato"/>
                <a:ea typeface="Lato"/>
                <a:cs typeface="Lato"/>
                <a:sym typeface="Lato"/>
              </a:endParaRPr>
            </a:p>
          </p:txBody>
        </p:sp>
      </p:grpSp>
      <p:grpSp>
        <p:nvGrpSpPr>
          <p:cNvPr id="131" name="Google Shape;131;p19"/>
          <p:cNvGrpSpPr/>
          <p:nvPr/>
        </p:nvGrpSpPr>
        <p:grpSpPr>
          <a:xfrm>
            <a:off x="796750" y="2867800"/>
            <a:ext cx="3090900" cy="2275700"/>
            <a:chOff x="796750" y="2867800"/>
            <a:chExt cx="3090900" cy="2275700"/>
          </a:xfrm>
        </p:grpSpPr>
        <p:pic>
          <p:nvPicPr>
            <p:cNvPr id="132" name="Google Shape;132;p19"/>
            <p:cNvPicPr preferRelativeResize="0"/>
            <p:nvPr/>
          </p:nvPicPr>
          <p:blipFill>
            <a:blip r:embed="rId6">
              <a:alphaModFix/>
            </a:blip>
            <a:stretch>
              <a:fillRect/>
            </a:stretch>
          </p:blipFill>
          <p:spPr>
            <a:xfrm>
              <a:off x="919063" y="2867800"/>
              <a:ext cx="2741175" cy="1897550"/>
            </a:xfrm>
            <a:prstGeom prst="rect">
              <a:avLst/>
            </a:prstGeom>
            <a:noFill/>
            <a:ln>
              <a:noFill/>
            </a:ln>
          </p:spPr>
        </p:pic>
        <p:sp>
          <p:nvSpPr>
            <p:cNvPr id="133" name="Google Shape;133;p19"/>
            <p:cNvSpPr txBox="1"/>
            <p:nvPr/>
          </p:nvSpPr>
          <p:spPr>
            <a:xfrm>
              <a:off x="796750" y="4743300"/>
              <a:ext cx="30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Fig 4. Bagging DT Confusion Matrix</a:t>
              </a:r>
              <a:endParaRPr>
                <a:solidFill>
                  <a:schemeClr val="lt1"/>
                </a:solidFill>
                <a:latin typeface="Lato"/>
                <a:ea typeface="Lato"/>
                <a:cs typeface="Lato"/>
                <a:sym typeface="Lato"/>
              </a:endParaRPr>
            </a:p>
          </p:txBody>
        </p:sp>
      </p:grpSp>
      <p:grpSp>
        <p:nvGrpSpPr>
          <p:cNvPr id="134" name="Google Shape;134;p19"/>
          <p:cNvGrpSpPr/>
          <p:nvPr/>
        </p:nvGrpSpPr>
        <p:grpSpPr>
          <a:xfrm>
            <a:off x="4624250" y="2897650"/>
            <a:ext cx="3194700" cy="2322050"/>
            <a:chOff x="4624250" y="2821450"/>
            <a:chExt cx="3194700" cy="2322050"/>
          </a:xfrm>
        </p:grpSpPr>
        <p:pic>
          <p:nvPicPr>
            <p:cNvPr id="135" name="Google Shape;135;p19"/>
            <p:cNvPicPr preferRelativeResize="0"/>
            <p:nvPr/>
          </p:nvPicPr>
          <p:blipFill>
            <a:blip r:embed="rId7">
              <a:alphaModFix/>
            </a:blip>
            <a:stretch>
              <a:fillRect/>
            </a:stretch>
          </p:blipFill>
          <p:spPr>
            <a:xfrm>
              <a:off x="4700450" y="2821450"/>
              <a:ext cx="2612375" cy="1943900"/>
            </a:xfrm>
            <a:prstGeom prst="rect">
              <a:avLst/>
            </a:prstGeom>
            <a:noFill/>
            <a:ln>
              <a:noFill/>
            </a:ln>
          </p:spPr>
        </p:pic>
        <p:sp>
          <p:nvSpPr>
            <p:cNvPr id="136" name="Google Shape;136;p19"/>
            <p:cNvSpPr txBox="1"/>
            <p:nvPr/>
          </p:nvSpPr>
          <p:spPr>
            <a:xfrm>
              <a:off x="4624250" y="4743300"/>
              <a:ext cx="31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Fig 5. OLightGBM</a:t>
              </a:r>
              <a:r>
                <a:rPr lang="en">
                  <a:solidFill>
                    <a:schemeClr val="lt1"/>
                  </a:solidFill>
                  <a:latin typeface="Lato"/>
                  <a:ea typeface="Lato"/>
                  <a:cs typeface="Lato"/>
                  <a:sym typeface="Lato"/>
                </a:rPr>
                <a:t> Confusion Matrix</a:t>
              </a:r>
              <a:endParaRPr>
                <a:solidFill>
                  <a:schemeClr val="lt1"/>
                </a:solidFill>
                <a:latin typeface="Lato"/>
                <a:ea typeface="Lato"/>
                <a:cs typeface="Lato"/>
                <a:sym typeface="Lato"/>
              </a:endParaRPr>
            </a:p>
          </p:txBody>
        </p:sp>
      </p:grpSp>
      <p:sp>
        <p:nvSpPr>
          <p:cNvPr id="137" name="Google Shape;137;p19"/>
          <p:cNvSpPr txBox="1"/>
          <p:nvPr/>
        </p:nvSpPr>
        <p:spPr>
          <a:xfrm>
            <a:off x="796750" y="-92000"/>
            <a:ext cx="42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4. Result and Analysis Cont.</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pic>
        <p:nvPicPr>
          <p:cNvPr id="142" name="Google Shape;142;p20"/>
          <p:cNvPicPr preferRelativeResize="0"/>
          <p:nvPr/>
        </p:nvPicPr>
        <p:blipFill>
          <a:blip r:embed="rId4">
            <a:alphaModFix/>
          </a:blip>
          <a:stretch>
            <a:fillRect/>
          </a:stretch>
        </p:blipFill>
        <p:spPr>
          <a:xfrm>
            <a:off x="2444700" y="162737"/>
            <a:ext cx="4254600" cy="4818038"/>
          </a:xfrm>
          <a:prstGeom prst="rect">
            <a:avLst/>
          </a:prstGeom>
          <a:noFill/>
          <a:ln>
            <a:noFill/>
          </a:ln>
        </p:spPr>
      </p:pic>
      <p:pic>
        <p:nvPicPr>
          <p:cNvPr descr="Piece of duct tape sticking a note to the slide" id="143" name="Google Shape;143;p20"/>
          <p:cNvPicPr preferRelativeResize="0"/>
          <p:nvPr/>
        </p:nvPicPr>
        <p:blipFill rotWithShape="1">
          <a:blip r:embed="rId5">
            <a:alphaModFix/>
          </a:blip>
          <a:srcRect b="10011" l="9244" r="2118" t="5926"/>
          <a:stretch/>
        </p:blipFill>
        <p:spPr>
          <a:xfrm rot="154828">
            <a:off x="3536000" y="147301"/>
            <a:ext cx="2072000" cy="736050"/>
          </a:xfrm>
          <a:prstGeom prst="rect">
            <a:avLst/>
          </a:prstGeom>
          <a:noFill/>
          <a:ln>
            <a:noFill/>
          </a:ln>
        </p:spPr>
      </p:pic>
      <p:sp>
        <p:nvSpPr>
          <p:cNvPr id="144" name="Google Shape;144;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Limitations</a:t>
            </a:r>
            <a:endParaRPr b="1" sz="3000">
              <a:solidFill>
                <a:schemeClr val="lt2"/>
              </a:solidFill>
              <a:latin typeface="Raleway"/>
              <a:ea typeface="Raleway"/>
              <a:cs typeface="Raleway"/>
              <a:sym typeface="Raleway"/>
            </a:endParaRPr>
          </a:p>
        </p:txBody>
      </p:sp>
      <p:sp>
        <p:nvSpPr>
          <p:cNvPr id="145" name="Google Shape;145;p2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lt2"/>
              </a:buClr>
              <a:buSzPts val="1400"/>
              <a:buFont typeface="Raleway"/>
              <a:buChar char="➔"/>
            </a:pPr>
            <a:r>
              <a:rPr b="1" lang="en" sz="1400">
                <a:latin typeface="Raleway"/>
                <a:ea typeface="Raleway"/>
                <a:cs typeface="Raleway"/>
                <a:sym typeface="Raleway"/>
              </a:rPr>
              <a:t>Lack of Datasets: Inability to check for oversampling</a:t>
            </a:r>
            <a:endParaRPr sz="1200">
              <a:latin typeface="Raleway"/>
              <a:ea typeface="Raleway"/>
              <a:cs typeface="Raleway"/>
              <a:sym typeface="Raleway"/>
            </a:endParaRPr>
          </a:p>
          <a:p>
            <a:pPr indent="-317500" lvl="0" marL="457200" rtl="0" algn="l">
              <a:spcBef>
                <a:spcPts val="1000"/>
              </a:spcBef>
              <a:spcAft>
                <a:spcPts val="1000"/>
              </a:spcAft>
              <a:buClr>
                <a:schemeClr val="lt2"/>
              </a:buClr>
              <a:buSzPts val="1400"/>
              <a:buFont typeface="Raleway"/>
              <a:buChar char="➔"/>
            </a:pPr>
            <a:r>
              <a:rPr b="1" lang="en" sz="1400">
                <a:latin typeface="Raleway"/>
                <a:ea typeface="Raleway"/>
                <a:cs typeface="Raleway"/>
                <a:sym typeface="Raleway"/>
              </a:rPr>
              <a:t>Variation in parameter tuning and algorithm implementation</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pic>
        <p:nvPicPr>
          <p:cNvPr id="150" name="Google Shape;150;p21"/>
          <p:cNvPicPr preferRelativeResize="0"/>
          <p:nvPr/>
        </p:nvPicPr>
        <p:blipFill>
          <a:blip r:embed="rId4">
            <a:alphaModFix/>
          </a:blip>
          <a:stretch>
            <a:fillRect/>
          </a:stretch>
        </p:blipFill>
        <p:spPr>
          <a:xfrm>
            <a:off x="2444700" y="162737"/>
            <a:ext cx="4254600" cy="4818038"/>
          </a:xfrm>
          <a:prstGeom prst="rect">
            <a:avLst/>
          </a:prstGeom>
          <a:noFill/>
          <a:ln>
            <a:noFill/>
          </a:ln>
        </p:spPr>
      </p:pic>
      <p:pic>
        <p:nvPicPr>
          <p:cNvPr descr="Piece of duct tape sticking a note to the slide" id="151" name="Google Shape;151;p21"/>
          <p:cNvPicPr preferRelativeResize="0"/>
          <p:nvPr/>
        </p:nvPicPr>
        <p:blipFill rotWithShape="1">
          <a:blip r:embed="rId5">
            <a:alphaModFix/>
          </a:blip>
          <a:srcRect b="10011" l="9244" r="2118" t="5926"/>
          <a:stretch/>
        </p:blipFill>
        <p:spPr>
          <a:xfrm rot="154828">
            <a:off x="3536000" y="147301"/>
            <a:ext cx="2072000" cy="736050"/>
          </a:xfrm>
          <a:prstGeom prst="rect">
            <a:avLst/>
          </a:prstGeom>
          <a:noFill/>
          <a:ln>
            <a:noFill/>
          </a:ln>
        </p:spPr>
      </p:pic>
      <p:sp>
        <p:nvSpPr>
          <p:cNvPr id="152" name="Google Shape;152;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6</a:t>
            </a:r>
            <a:r>
              <a:rPr b="1" lang="en" sz="3000">
                <a:solidFill>
                  <a:schemeClr val="lt2"/>
                </a:solidFill>
                <a:latin typeface="Raleway"/>
                <a:ea typeface="Raleway"/>
                <a:cs typeface="Raleway"/>
                <a:sym typeface="Raleway"/>
              </a:rPr>
              <a:t>. Future Scope</a:t>
            </a:r>
            <a:endParaRPr b="1" sz="3000">
              <a:solidFill>
                <a:schemeClr val="lt2"/>
              </a:solidFill>
              <a:latin typeface="Raleway"/>
              <a:ea typeface="Raleway"/>
              <a:cs typeface="Raleway"/>
              <a:sym typeface="Raleway"/>
            </a:endParaRPr>
          </a:p>
        </p:txBody>
      </p:sp>
      <p:sp>
        <p:nvSpPr>
          <p:cNvPr id="153" name="Google Shape;153;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317500" lvl="0" marL="457200" rtl="0" algn="l">
              <a:spcBef>
                <a:spcPts val="1000"/>
              </a:spcBef>
              <a:spcAft>
                <a:spcPts val="0"/>
              </a:spcAft>
              <a:buClr>
                <a:schemeClr val="lt2"/>
              </a:buClr>
              <a:buSzPts val="1400"/>
              <a:buFont typeface="Raleway"/>
              <a:buChar char="➔"/>
            </a:pPr>
            <a:r>
              <a:rPr b="1" lang="en" sz="1400">
                <a:latin typeface="Raleway"/>
                <a:ea typeface="Raleway"/>
                <a:cs typeface="Raleway"/>
                <a:sym typeface="Raleway"/>
              </a:rPr>
              <a:t>Since credit card fraud would most likely increase, algorithm that would provide speed and accuracy would be preferred</a:t>
            </a:r>
            <a:endParaRPr b="1" sz="1400">
              <a:latin typeface="Raleway"/>
              <a:ea typeface="Raleway"/>
              <a:cs typeface="Raleway"/>
              <a:sym typeface="Raleway"/>
            </a:endParaRPr>
          </a:p>
          <a:p>
            <a:pPr indent="-317500" lvl="0" marL="457200" rtl="0" algn="l">
              <a:spcBef>
                <a:spcPts val="1000"/>
              </a:spcBef>
              <a:spcAft>
                <a:spcPts val="0"/>
              </a:spcAft>
              <a:buClr>
                <a:schemeClr val="lt2"/>
              </a:buClr>
              <a:buSzPts val="1400"/>
              <a:buFont typeface="Raleway"/>
              <a:buChar char="➔"/>
            </a:pPr>
            <a:r>
              <a:rPr b="1" lang="en" sz="1400">
                <a:latin typeface="Raleway"/>
                <a:ea typeface="Raleway"/>
                <a:cs typeface="Raleway"/>
                <a:sym typeface="Raleway"/>
              </a:rPr>
              <a:t>Apply Bayesian optimization to RF to see how this works out.</a:t>
            </a:r>
            <a:endParaRPr b="1" sz="1400">
              <a:latin typeface="Raleway"/>
              <a:ea typeface="Raleway"/>
              <a:cs typeface="Raleway"/>
              <a:sym typeface="Raleway"/>
            </a:endParaRPr>
          </a:p>
          <a:p>
            <a:pPr indent="-317500" lvl="0" marL="457200" rtl="0" algn="l">
              <a:spcBef>
                <a:spcPts val="1000"/>
              </a:spcBef>
              <a:spcAft>
                <a:spcPts val="1000"/>
              </a:spcAft>
              <a:buClr>
                <a:schemeClr val="lt2"/>
              </a:buClr>
              <a:buSzPts val="1400"/>
              <a:buFont typeface="Raleway"/>
              <a:buChar char="➔"/>
            </a:pPr>
            <a:r>
              <a:rPr b="1" lang="en" sz="1400">
                <a:latin typeface="Raleway"/>
                <a:ea typeface="Raleway"/>
                <a:cs typeface="Raleway"/>
                <a:sym typeface="Raleway"/>
              </a:rPr>
              <a:t>Source for different dataset to work with.</a:t>
            </a:r>
            <a:endParaRPr b="1" sz="14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