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4" r:id="rId9"/>
    <p:sldId id="263" r:id="rId10"/>
    <p:sldId id="265" r:id="rId11"/>
    <p:sldId id="266" r:id="rId12"/>
    <p:sldId id="268" r:id="rId13"/>
    <p:sldId id="267" r:id="rId14"/>
    <p:sldId id="269" r:id="rId15"/>
    <p:sldId id="270" r:id="rId16"/>
    <p:sldId id="272" r:id="rId17"/>
    <p:sldId id="271" r:id="rId18"/>
    <p:sldId id="274" r:id="rId19"/>
    <p:sldId id="273" r:id="rId20"/>
    <p:sldId id="276" r:id="rId21"/>
    <p:sldId id="275" r:id="rId22"/>
    <p:sldId id="281" r:id="rId23"/>
    <p:sldId id="282" r:id="rId24"/>
    <p:sldId id="283" r:id="rId25"/>
    <p:sldId id="285" r:id="rId26"/>
    <p:sldId id="277" r:id="rId27"/>
    <p:sldId id="278"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D6E7"/>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BC53-85C5-8D3C-D390-D58082448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BB8123-CE21-F24F-2175-DD75FB698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5656C4-88EA-0D60-6625-FBFEF14BADEE}"/>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5" name="Footer Placeholder 4">
            <a:extLst>
              <a:ext uri="{FF2B5EF4-FFF2-40B4-BE49-F238E27FC236}">
                <a16:creationId xmlns:a16="http://schemas.microsoft.com/office/drawing/2014/main" id="{437277F6-0869-D50A-D1DC-13D1CFA55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5EA20-80B7-9573-C9F3-18547635DE62}"/>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122813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AEDD-7CA1-42BF-F57E-0520BE4A1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46C6B6-714D-A2B7-01A5-CD31BE33F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BDEC2-E9F3-F0A4-F3A5-C70EFFF3CC1D}"/>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5" name="Footer Placeholder 4">
            <a:extLst>
              <a:ext uri="{FF2B5EF4-FFF2-40B4-BE49-F238E27FC236}">
                <a16:creationId xmlns:a16="http://schemas.microsoft.com/office/drawing/2014/main" id="{2A7BC4A0-5391-7F5E-09B0-142E79893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4A5E-55D5-F36A-C7F7-19F088CA6AD9}"/>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179119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8DCCB-8252-697F-E675-F25BA62FA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753947-F397-7779-33CE-4DD576981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2F13D-6B82-8159-0EB7-AC28A7C290BB}"/>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5" name="Footer Placeholder 4">
            <a:extLst>
              <a:ext uri="{FF2B5EF4-FFF2-40B4-BE49-F238E27FC236}">
                <a16:creationId xmlns:a16="http://schemas.microsoft.com/office/drawing/2014/main" id="{67384F30-ECBB-AF19-2BBF-82B90D56F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5B3A4-5AFA-EFF9-78E0-A1325DC8E9DC}"/>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168639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6AC6-C298-9D31-9022-92BE77325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87E70-3A57-28F4-0B7A-00303D621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817FA-BE39-D4C7-BC33-9A12B29EB582}"/>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5" name="Footer Placeholder 4">
            <a:extLst>
              <a:ext uri="{FF2B5EF4-FFF2-40B4-BE49-F238E27FC236}">
                <a16:creationId xmlns:a16="http://schemas.microsoft.com/office/drawing/2014/main" id="{2ADFE4BC-4AAE-4024-21D9-5DFADB2E8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FF142-15A3-5ACB-7B7D-D954AECA329E}"/>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266523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8720-A606-EF87-B59F-305B0C05F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9DD9F-89A9-8FE3-1544-9E6BEECA60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F4372-F395-BFDD-ED84-FE63079BF414}"/>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5" name="Footer Placeholder 4">
            <a:extLst>
              <a:ext uri="{FF2B5EF4-FFF2-40B4-BE49-F238E27FC236}">
                <a16:creationId xmlns:a16="http://schemas.microsoft.com/office/drawing/2014/main" id="{1DD64E3E-DF22-4208-EE20-48B0DFB84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F7E9-A1D3-90FC-DDF4-8C49BABBE4E3}"/>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53560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91AE-B635-C73C-1DD1-9C9D014BB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629A2-F0B0-0E8E-A5AB-31A328A14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29FB0C-F81E-D339-6AC6-AEF7E6D2E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BBEE87-69D8-9909-0FE6-9496EB6C4700}"/>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6" name="Footer Placeholder 5">
            <a:extLst>
              <a:ext uri="{FF2B5EF4-FFF2-40B4-BE49-F238E27FC236}">
                <a16:creationId xmlns:a16="http://schemas.microsoft.com/office/drawing/2014/main" id="{436AA0C2-636B-B197-4903-D1AD55796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E9260-B219-CEA4-6A6F-A4FF1B42DFFB}"/>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95545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DAE2-F970-C72E-905F-237AA432CA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74C272-AAB3-A08E-D8F9-7F43A2EA0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FEEBB-6996-1841-706A-7A11E471F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41982A-73ED-2F69-D2DE-A44ACF3FC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7EA46-09A6-2A50-EC71-44646B46B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D565C-7D57-F567-0FA8-A551BC752B7D}"/>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8" name="Footer Placeholder 7">
            <a:extLst>
              <a:ext uri="{FF2B5EF4-FFF2-40B4-BE49-F238E27FC236}">
                <a16:creationId xmlns:a16="http://schemas.microsoft.com/office/drawing/2014/main" id="{73275BB8-1538-7F3A-3F89-A3D51A7C6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293BAE-7150-E535-0D1F-F322B7C4C7A0}"/>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116924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A628-275C-C5AA-490E-DD0B29C140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BC21F7-F26A-C55B-C3AE-8FF0B2B07519}"/>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4" name="Footer Placeholder 3">
            <a:extLst>
              <a:ext uri="{FF2B5EF4-FFF2-40B4-BE49-F238E27FC236}">
                <a16:creationId xmlns:a16="http://schemas.microsoft.com/office/drawing/2014/main" id="{AE46A4BE-7421-2AA1-5302-0C5705F90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D3FBC-01AA-1352-4871-AC76C281A82F}"/>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33628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D331A-A725-8BB3-5527-1010FA8293BD}"/>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3" name="Footer Placeholder 2">
            <a:extLst>
              <a:ext uri="{FF2B5EF4-FFF2-40B4-BE49-F238E27FC236}">
                <a16:creationId xmlns:a16="http://schemas.microsoft.com/office/drawing/2014/main" id="{4BF4F7EA-A037-703D-66DD-77901EE6B6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E9C91A-E88C-39CE-E170-CBA406138CF8}"/>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306884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00AB-49EE-B6E8-78E8-D5279A220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35B69C-E0DD-037D-0D0F-12825791D8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B4776D-CADD-072F-C1C9-BC9D97546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2F3B2-825D-4981-689C-EB848DEEF441}"/>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6" name="Footer Placeholder 5">
            <a:extLst>
              <a:ext uri="{FF2B5EF4-FFF2-40B4-BE49-F238E27FC236}">
                <a16:creationId xmlns:a16="http://schemas.microsoft.com/office/drawing/2014/main" id="{C365B359-C5AB-10AD-5BF5-DF0DC775E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E21EB-F7D0-6D32-E4A8-C625EE629F29}"/>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419573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A1C7-4261-18FB-DE50-258492469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6CF18D-649C-9C17-57BB-E0B03F71D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4E29CF-6C90-EB48-5569-349446706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B01A0-2D5E-CBE1-D411-A6866C92E7B4}"/>
              </a:ext>
            </a:extLst>
          </p:cNvPr>
          <p:cNvSpPr>
            <a:spLocks noGrp="1"/>
          </p:cNvSpPr>
          <p:nvPr>
            <p:ph type="dt" sz="half" idx="10"/>
          </p:nvPr>
        </p:nvSpPr>
        <p:spPr/>
        <p:txBody>
          <a:bodyPr/>
          <a:lstStyle/>
          <a:p>
            <a:fld id="{E7B2E0FF-A393-4F0A-96C7-8C3ABEF0EC30}" type="datetimeFigureOut">
              <a:rPr lang="en-US" smtClean="0"/>
              <a:t>5/21/2024</a:t>
            </a:fld>
            <a:endParaRPr lang="en-US"/>
          </a:p>
        </p:txBody>
      </p:sp>
      <p:sp>
        <p:nvSpPr>
          <p:cNvPr id="6" name="Footer Placeholder 5">
            <a:extLst>
              <a:ext uri="{FF2B5EF4-FFF2-40B4-BE49-F238E27FC236}">
                <a16:creationId xmlns:a16="http://schemas.microsoft.com/office/drawing/2014/main" id="{4D984756-3447-47CE-C6C9-ECF1E9FA3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EF284-87D6-A801-BD69-704B1A56DEB9}"/>
              </a:ext>
            </a:extLst>
          </p:cNvPr>
          <p:cNvSpPr>
            <a:spLocks noGrp="1"/>
          </p:cNvSpPr>
          <p:nvPr>
            <p:ph type="sldNum" sz="quarter" idx="12"/>
          </p:nvPr>
        </p:nvSpPr>
        <p:spPr/>
        <p:txBody>
          <a:bodyPr/>
          <a:lstStyle/>
          <a:p>
            <a:fld id="{188B0432-ADD7-49AA-9B67-851155B21618}" type="slidenum">
              <a:rPr lang="en-US" smtClean="0"/>
              <a:t>‹#›</a:t>
            </a:fld>
            <a:endParaRPr lang="en-US"/>
          </a:p>
        </p:txBody>
      </p:sp>
    </p:spTree>
    <p:extLst>
      <p:ext uri="{BB962C8B-B14F-4D97-AF65-F5344CB8AC3E}">
        <p14:creationId xmlns:p14="http://schemas.microsoft.com/office/powerpoint/2010/main" val="178489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0581B-C494-80D1-78D9-FADCED70A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CEDB5D-6492-8C65-2846-4A137C04F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497B7-7D6A-41D1-6603-B8822AD86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B2E0FF-A393-4F0A-96C7-8C3ABEF0EC30}" type="datetimeFigureOut">
              <a:rPr lang="en-US" smtClean="0"/>
              <a:t>5/21/2024</a:t>
            </a:fld>
            <a:endParaRPr lang="en-US"/>
          </a:p>
        </p:txBody>
      </p:sp>
      <p:sp>
        <p:nvSpPr>
          <p:cNvPr id="5" name="Footer Placeholder 4">
            <a:extLst>
              <a:ext uri="{FF2B5EF4-FFF2-40B4-BE49-F238E27FC236}">
                <a16:creationId xmlns:a16="http://schemas.microsoft.com/office/drawing/2014/main" id="{9930F92D-9753-494D-E660-8008D1F73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C52BF72-04D5-4332-CB59-1471602F6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8B0432-ADD7-49AA-9B67-851155B21618}" type="slidenum">
              <a:rPr lang="en-US" smtClean="0"/>
              <a:t>‹#›</a:t>
            </a:fld>
            <a:endParaRPr lang="en-US"/>
          </a:p>
        </p:txBody>
      </p:sp>
    </p:spTree>
    <p:extLst>
      <p:ext uri="{BB962C8B-B14F-4D97-AF65-F5344CB8AC3E}">
        <p14:creationId xmlns:p14="http://schemas.microsoft.com/office/powerpoint/2010/main" val="340619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ushroom&#10;&#10;Description automatically generated">
            <a:extLst>
              <a:ext uri="{FF2B5EF4-FFF2-40B4-BE49-F238E27FC236}">
                <a16:creationId xmlns:a16="http://schemas.microsoft.com/office/drawing/2014/main" id="{A51A5333-D1D1-0BD6-3C4D-50010E829C5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7834" b="35916"/>
          <a:stretch/>
        </p:blipFill>
        <p:spPr>
          <a:xfrm>
            <a:off x="20" y="1"/>
            <a:ext cx="12191980" cy="6857999"/>
          </a:xfrm>
          <a:prstGeom prst="rect">
            <a:avLst/>
          </a:prstGeom>
        </p:spPr>
      </p:pic>
      <p:sp>
        <p:nvSpPr>
          <p:cNvPr id="2" name="Title 1">
            <a:extLst>
              <a:ext uri="{FF2B5EF4-FFF2-40B4-BE49-F238E27FC236}">
                <a16:creationId xmlns:a16="http://schemas.microsoft.com/office/drawing/2014/main" id="{9E78951A-E230-39B7-B0D9-5DA60F4FC14B}"/>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Book Antiqua" panose="02040602050305030304" pitchFamily="18" charset="0"/>
                <a:ea typeface="Wandohope" panose="020B0503020000020004" pitchFamily="18" charset="-128"/>
              </a:rPr>
              <a:t>Mushroom Dataset Classification</a:t>
            </a:r>
          </a:p>
        </p:txBody>
      </p:sp>
      <p:sp>
        <p:nvSpPr>
          <p:cNvPr id="3" name="Subtitle 2">
            <a:extLst>
              <a:ext uri="{FF2B5EF4-FFF2-40B4-BE49-F238E27FC236}">
                <a16:creationId xmlns:a16="http://schemas.microsoft.com/office/drawing/2014/main" id="{C01369D1-2D83-0940-5CF2-1ECD5217BFD4}"/>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latin typeface="Book Antiqua" panose="02040602050305030304" pitchFamily="18" charset="0"/>
              </a:rPr>
              <a:t>Data Mining</a:t>
            </a:r>
          </a:p>
        </p:txBody>
      </p:sp>
    </p:spTree>
    <p:extLst>
      <p:ext uri="{BB962C8B-B14F-4D97-AF65-F5344CB8AC3E}">
        <p14:creationId xmlns:p14="http://schemas.microsoft.com/office/powerpoint/2010/main" val="25235754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mushrooms in a forest&#10;&#10;Description automatically generated">
            <a:extLst>
              <a:ext uri="{FF2B5EF4-FFF2-40B4-BE49-F238E27FC236}">
                <a16:creationId xmlns:a16="http://schemas.microsoft.com/office/drawing/2014/main" id="{3616D907-F121-C70D-01E2-9224235FABF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30411" r="1" b="37948"/>
          <a:stretch/>
        </p:blipFill>
        <p:spPr>
          <a:xfrm>
            <a:off x="20" y="10"/>
            <a:ext cx="12191980" cy="6857990"/>
          </a:xfrm>
          <a:prstGeom prst="rect">
            <a:avLst/>
          </a:prstGeom>
        </p:spPr>
      </p:pic>
      <p:sp>
        <p:nvSpPr>
          <p:cNvPr id="2" name="Title 1">
            <a:extLst>
              <a:ext uri="{FF2B5EF4-FFF2-40B4-BE49-F238E27FC236}">
                <a16:creationId xmlns:a16="http://schemas.microsoft.com/office/drawing/2014/main" id="{C7B5E609-2D3A-3121-5033-7EF84732DEEE}"/>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dirty="0">
                <a:ln w="22225">
                  <a:solidFill>
                    <a:schemeClr val="tx1"/>
                  </a:solidFill>
                  <a:miter lim="800000"/>
                </a:ln>
                <a:noFill/>
                <a:latin typeface="Book Antiqua" panose="02040602050305030304" pitchFamily="18" charset="0"/>
              </a:rPr>
              <a:t>Methods </a:t>
            </a:r>
          </a:p>
        </p:txBody>
      </p:sp>
    </p:spTree>
    <p:extLst>
      <p:ext uri="{BB962C8B-B14F-4D97-AF65-F5344CB8AC3E}">
        <p14:creationId xmlns:p14="http://schemas.microsoft.com/office/powerpoint/2010/main" val="227127288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ushrooms in a forest&#10;&#10;Description automatically generated">
            <a:extLst>
              <a:ext uri="{FF2B5EF4-FFF2-40B4-BE49-F238E27FC236}">
                <a16:creationId xmlns:a16="http://schemas.microsoft.com/office/drawing/2014/main" id="{6070FF60-2531-6603-8C50-28FEF3375110}"/>
              </a:ext>
            </a:extLst>
          </p:cNvPr>
          <p:cNvPicPr>
            <a:picLocks noChangeAspect="1"/>
          </p:cNvPicPr>
          <p:nvPr/>
        </p:nvPicPr>
        <p:blipFill rotWithShape="1">
          <a:blip r:embed="rId2">
            <a:extLst>
              <a:ext uri="{28A0092B-C50C-407E-A947-70E740481C1C}">
                <a14:useLocalDpi xmlns:a14="http://schemas.microsoft.com/office/drawing/2010/main" val="0"/>
              </a:ext>
            </a:extLst>
          </a:blip>
          <a:srcRect t="39516" b="20590"/>
          <a:stretch/>
        </p:blipFill>
        <p:spPr>
          <a:xfrm>
            <a:off x="1" y="10"/>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7C8F0A-ADFA-3422-6899-84A384EF5EAF}"/>
              </a:ext>
            </a:extLst>
          </p:cNvPr>
          <p:cNvSpPr>
            <a:spLocks noGrp="1"/>
          </p:cNvSpPr>
          <p:nvPr>
            <p:ph type="title"/>
          </p:nvPr>
        </p:nvSpPr>
        <p:spPr>
          <a:xfrm>
            <a:off x="7531610" y="365125"/>
            <a:ext cx="4736590" cy="1899912"/>
          </a:xfrm>
        </p:spPr>
        <p:txBody>
          <a:bodyPr>
            <a:normAutofit/>
          </a:bodyPr>
          <a:lstStyle/>
          <a:p>
            <a:r>
              <a:rPr lang="en-US" sz="4000" dirty="0">
                <a:solidFill>
                  <a:srgbClr val="0070C0"/>
                </a:solidFill>
                <a:latin typeface="Book Antiqua" panose="02040602050305030304" pitchFamily="18" charset="0"/>
              </a:rPr>
              <a:t>Logistic regression (Baseline model)</a:t>
            </a:r>
          </a:p>
        </p:txBody>
      </p:sp>
      <p:sp>
        <p:nvSpPr>
          <p:cNvPr id="3" name="Content Placeholder 2">
            <a:extLst>
              <a:ext uri="{FF2B5EF4-FFF2-40B4-BE49-F238E27FC236}">
                <a16:creationId xmlns:a16="http://schemas.microsoft.com/office/drawing/2014/main" id="{EFA782BA-AA6C-214F-ACDD-7100FD7986FF}"/>
              </a:ext>
            </a:extLst>
          </p:cNvPr>
          <p:cNvSpPr>
            <a:spLocks noGrp="1"/>
          </p:cNvSpPr>
          <p:nvPr>
            <p:ph idx="1"/>
          </p:nvPr>
        </p:nvSpPr>
        <p:spPr>
          <a:xfrm>
            <a:off x="6847114" y="2358001"/>
            <a:ext cx="5257799" cy="4134874"/>
          </a:xfrm>
        </p:spPr>
        <p:txBody>
          <a:bodyPr>
            <a:noAutofit/>
          </a:bodyPr>
          <a:lstStyle/>
          <a:p>
            <a:pPr marL="0" indent="0">
              <a:buNone/>
            </a:pPr>
            <a:r>
              <a:rPr lang="en-US" sz="1800" dirty="0">
                <a:latin typeface="Abadi" panose="020B0604020104020204" pitchFamily="34" charset="0"/>
              </a:rPr>
              <a:t>By using </a:t>
            </a:r>
            <a:r>
              <a:rPr lang="en-US" sz="1800" dirty="0" err="1">
                <a:latin typeface="Abadi" panose="020B0604020104020204" pitchFamily="34" charset="0"/>
              </a:rPr>
              <a:t>SKlearn</a:t>
            </a:r>
            <a:r>
              <a:rPr lang="en-US" sz="1800" dirty="0">
                <a:latin typeface="Abadi" panose="020B0604020104020204" pitchFamily="34" charset="0"/>
              </a:rPr>
              <a:t> logistic regression lib. We applied the model on the dataset. First we applied the default parameters, the results is:</a:t>
            </a:r>
          </a:p>
          <a:p>
            <a:endParaRPr lang="en-US" sz="1800" dirty="0">
              <a:latin typeface="Abadi" panose="020B0604020104020204" pitchFamily="34" charset="0"/>
            </a:endParaRPr>
          </a:p>
          <a:p>
            <a:r>
              <a:rPr lang="en-US" sz="1800" dirty="0">
                <a:latin typeface="Abadi" panose="020B0604020104020204" pitchFamily="34" charset="0"/>
              </a:rPr>
              <a:t> Logistic Regression model is </a:t>
            </a:r>
            <a:r>
              <a:rPr lang="en-US" sz="1800" dirty="0">
                <a:solidFill>
                  <a:srgbClr val="C00000"/>
                </a:solidFill>
                <a:latin typeface="Abadi" panose="020B0604020104020204" pitchFamily="34" charset="0"/>
              </a:rPr>
              <a:t>making errors </a:t>
            </a:r>
            <a:r>
              <a:rPr lang="en-US" sz="1800" dirty="0">
                <a:latin typeface="Abadi" panose="020B0604020104020204" pitchFamily="34" charset="0"/>
              </a:rPr>
              <a:t>with an average squared difference of </a:t>
            </a:r>
            <a:r>
              <a:rPr lang="en-US" sz="1800" dirty="0">
                <a:solidFill>
                  <a:srgbClr val="C00000"/>
                </a:solidFill>
                <a:latin typeface="Abadi" panose="020B0604020104020204" pitchFamily="34" charset="0"/>
              </a:rPr>
              <a:t>0.3767</a:t>
            </a:r>
            <a:r>
              <a:rPr lang="en-US" sz="1800" dirty="0">
                <a:latin typeface="Abadi" panose="020B0604020104020204" pitchFamily="34" charset="0"/>
              </a:rPr>
              <a:t> between the actual and predicted values and it </a:t>
            </a:r>
            <a:r>
              <a:rPr lang="en-US" sz="1800" dirty="0">
                <a:solidFill>
                  <a:schemeClr val="accent6">
                    <a:lumMod val="75000"/>
                  </a:schemeClr>
                </a:solidFill>
                <a:latin typeface="Abadi" panose="020B0604020104020204" pitchFamily="34" charset="0"/>
              </a:rPr>
              <a:t>correctly predicted </a:t>
            </a:r>
            <a:r>
              <a:rPr lang="en-US" sz="1800" dirty="0">
                <a:latin typeface="Abadi" panose="020B0604020104020204" pitchFamily="34" charset="0"/>
              </a:rPr>
              <a:t>the class label for </a:t>
            </a:r>
            <a:r>
              <a:rPr lang="en-US" sz="1800" dirty="0">
                <a:solidFill>
                  <a:schemeClr val="accent6">
                    <a:lumMod val="75000"/>
                  </a:schemeClr>
                </a:solidFill>
                <a:latin typeface="Abadi" panose="020B0604020104020204" pitchFamily="34" charset="0"/>
              </a:rPr>
              <a:t>62.33%</a:t>
            </a:r>
            <a:r>
              <a:rPr lang="en-US" sz="1800" dirty="0">
                <a:latin typeface="Abadi" panose="020B0604020104020204" pitchFamily="34" charset="0"/>
              </a:rPr>
              <a:t> of the instances in the test set. </a:t>
            </a:r>
          </a:p>
          <a:p>
            <a:endParaRPr lang="en-US" sz="1800" dirty="0">
              <a:latin typeface="Abadi" panose="020B0604020104020204" pitchFamily="34" charset="0"/>
            </a:endParaRPr>
          </a:p>
          <a:p>
            <a:r>
              <a:rPr lang="en-US" sz="1800" dirty="0">
                <a:latin typeface="Abadi" panose="020B0604020104020204" pitchFamily="34" charset="0"/>
              </a:rPr>
              <a:t>the confusion matrix shows that the model made </a:t>
            </a:r>
            <a:r>
              <a:rPr lang="en-US" sz="1800" dirty="0">
                <a:solidFill>
                  <a:schemeClr val="accent6">
                    <a:lumMod val="75000"/>
                  </a:schemeClr>
                </a:solidFill>
                <a:latin typeface="Abadi" panose="020B0604020104020204" pitchFamily="34" charset="0"/>
              </a:rPr>
              <a:t>5680 true positive </a:t>
            </a:r>
            <a:r>
              <a:rPr lang="en-US" sz="1800" dirty="0">
                <a:latin typeface="Abadi" panose="020B0604020104020204" pitchFamily="34" charset="0"/>
              </a:rPr>
              <a:t>predictions, </a:t>
            </a:r>
            <a:r>
              <a:rPr lang="en-US" sz="1800" dirty="0">
                <a:solidFill>
                  <a:schemeClr val="accent6">
                    <a:lumMod val="75000"/>
                  </a:schemeClr>
                </a:solidFill>
                <a:latin typeface="Abadi" panose="020B0604020104020204" pitchFamily="34" charset="0"/>
              </a:rPr>
              <a:t>3678 true negative</a:t>
            </a:r>
            <a:r>
              <a:rPr lang="en-US" sz="1800" dirty="0">
                <a:latin typeface="Abadi" panose="020B0604020104020204" pitchFamily="34" charset="0"/>
              </a:rPr>
              <a:t> predictions, </a:t>
            </a:r>
            <a:r>
              <a:rPr lang="en-US" sz="1800" dirty="0">
                <a:solidFill>
                  <a:srgbClr val="C00000"/>
                </a:solidFill>
                <a:latin typeface="Abadi" panose="020B0604020104020204" pitchFamily="34" charset="0"/>
              </a:rPr>
              <a:t>3195 false positive </a:t>
            </a:r>
            <a:r>
              <a:rPr lang="en-US" sz="1800" dirty="0">
                <a:latin typeface="Abadi" panose="020B0604020104020204" pitchFamily="34" charset="0"/>
              </a:rPr>
              <a:t>predictions, and </a:t>
            </a:r>
            <a:r>
              <a:rPr lang="en-US" sz="1800" dirty="0">
                <a:solidFill>
                  <a:srgbClr val="C00000"/>
                </a:solidFill>
                <a:latin typeface="Abadi" panose="020B0604020104020204" pitchFamily="34" charset="0"/>
              </a:rPr>
              <a:t>2492 false negative </a:t>
            </a:r>
            <a:r>
              <a:rPr lang="en-US" sz="1800" dirty="0">
                <a:latin typeface="Abadi" panose="020B0604020104020204" pitchFamily="34" charset="0"/>
              </a:rPr>
              <a:t>predictions.</a:t>
            </a:r>
          </a:p>
        </p:txBody>
      </p:sp>
    </p:spTree>
    <p:extLst>
      <p:ext uri="{BB962C8B-B14F-4D97-AF65-F5344CB8AC3E}">
        <p14:creationId xmlns:p14="http://schemas.microsoft.com/office/powerpoint/2010/main" val="111612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group of mushrooms in a forest&#10;&#10;Description automatically generated">
            <a:extLst>
              <a:ext uri="{FF2B5EF4-FFF2-40B4-BE49-F238E27FC236}">
                <a16:creationId xmlns:a16="http://schemas.microsoft.com/office/drawing/2014/main" id="{6070FF60-2531-6603-8C50-28FEF3375110}"/>
              </a:ext>
            </a:extLst>
          </p:cNvPr>
          <p:cNvPicPr>
            <a:picLocks noChangeAspect="1"/>
          </p:cNvPicPr>
          <p:nvPr/>
        </p:nvPicPr>
        <p:blipFill rotWithShape="1">
          <a:blip r:embed="rId2">
            <a:extLst>
              <a:ext uri="{28A0092B-C50C-407E-A947-70E740481C1C}">
                <a14:useLocalDpi xmlns:a14="http://schemas.microsoft.com/office/drawing/2010/main" val="0"/>
              </a:ext>
            </a:extLst>
          </a:blip>
          <a:srcRect t="39516" b="20590"/>
          <a:stretch/>
        </p:blipFill>
        <p:spPr>
          <a:xfrm>
            <a:off x="1" y="10"/>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F7C8F0A-ADFA-3422-6899-84A384EF5EAF}"/>
              </a:ext>
            </a:extLst>
          </p:cNvPr>
          <p:cNvSpPr>
            <a:spLocks noGrp="1"/>
          </p:cNvSpPr>
          <p:nvPr>
            <p:ph type="title"/>
          </p:nvPr>
        </p:nvSpPr>
        <p:spPr>
          <a:xfrm>
            <a:off x="7561953" y="713468"/>
            <a:ext cx="4736590" cy="1899912"/>
          </a:xfrm>
        </p:spPr>
        <p:txBody>
          <a:bodyPr>
            <a:normAutofit/>
          </a:bodyPr>
          <a:lstStyle/>
          <a:p>
            <a:r>
              <a:rPr lang="en-US" sz="4000" dirty="0">
                <a:solidFill>
                  <a:srgbClr val="0070C0"/>
                </a:solidFill>
                <a:latin typeface="Book Antiqua" panose="02040602050305030304" pitchFamily="18" charset="0"/>
              </a:rPr>
              <a:t>Logistic regression (Baseline model)</a:t>
            </a:r>
          </a:p>
        </p:txBody>
      </p:sp>
      <p:sp>
        <p:nvSpPr>
          <p:cNvPr id="3" name="Content Placeholder 2">
            <a:extLst>
              <a:ext uri="{FF2B5EF4-FFF2-40B4-BE49-F238E27FC236}">
                <a16:creationId xmlns:a16="http://schemas.microsoft.com/office/drawing/2014/main" id="{EFA782BA-AA6C-214F-ACDD-7100FD7986FF}"/>
              </a:ext>
            </a:extLst>
          </p:cNvPr>
          <p:cNvSpPr>
            <a:spLocks noGrp="1"/>
          </p:cNvSpPr>
          <p:nvPr>
            <p:ph idx="1"/>
          </p:nvPr>
        </p:nvSpPr>
        <p:spPr>
          <a:xfrm>
            <a:off x="6934199" y="2777999"/>
            <a:ext cx="5531955" cy="4134874"/>
          </a:xfrm>
        </p:spPr>
        <p:txBody>
          <a:bodyPr>
            <a:noAutofit/>
          </a:bodyPr>
          <a:lstStyle/>
          <a:p>
            <a:pPr marL="0" indent="0">
              <a:buNone/>
            </a:pPr>
            <a:r>
              <a:rPr lang="en-US" sz="2200" dirty="0">
                <a:latin typeface="Abadi" panose="020B0604020104020204" pitchFamily="34" charset="0"/>
              </a:rPr>
              <a:t>After hyperparameter tuning:</a:t>
            </a:r>
          </a:p>
          <a:p>
            <a:r>
              <a:rPr lang="en-US" sz="2200" dirty="0">
                <a:latin typeface="Abadi" panose="020B0604020104020204" pitchFamily="34" charset="0"/>
              </a:rPr>
              <a:t>The </a:t>
            </a:r>
            <a:r>
              <a:rPr lang="en-US" sz="2200" dirty="0">
                <a:solidFill>
                  <a:schemeClr val="accent6">
                    <a:lumMod val="75000"/>
                  </a:schemeClr>
                </a:solidFill>
                <a:latin typeface="Abadi" panose="020B0604020104020204" pitchFamily="34" charset="0"/>
              </a:rPr>
              <a:t>test accuracy</a:t>
            </a:r>
            <a:r>
              <a:rPr lang="ar-OM" sz="2200" dirty="0">
                <a:solidFill>
                  <a:schemeClr val="accent6">
                    <a:lumMod val="75000"/>
                  </a:schemeClr>
                </a:solidFill>
                <a:latin typeface="Abadi" panose="020B0604020104020204" pitchFamily="34" charset="0"/>
              </a:rPr>
              <a:t> </a:t>
            </a:r>
            <a:r>
              <a:rPr lang="en-US" sz="2200" dirty="0">
                <a:latin typeface="Abadi" panose="020B0604020104020204" pitchFamily="34" charset="0"/>
              </a:rPr>
              <a:t>become </a:t>
            </a:r>
            <a:r>
              <a:rPr lang="en-US" sz="2200" dirty="0">
                <a:solidFill>
                  <a:schemeClr val="accent6">
                    <a:lumMod val="75000"/>
                  </a:schemeClr>
                </a:solidFill>
                <a:latin typeface="Abadi" panose="020B0604020104020204" pitchFamily="34" charset="0"/>
              </a:rPr>
              <a:t>0.6493851777999335</a:t>
            </a:r>
            <a:r>
              <a:rPr lang="en-US" sz="2200" dirty="0">
                <a:latin typeface="Abadi" panose="020B0604020104020204" pitchFamily="34" charset="0"/>
              </a:rPr>
              <a:t> and the mean squared Error become  0.35061482220006646</a:t>
            </a:r>
          </a:p>
          <a:p>
            <a:r>
              <a:rPr lang="en-US" sz="2200" dirty="0">
                <a:latin typeface="Abadi" panose="020B0604020104020204" pitchFamily="34" charset="0"/>
              </a:rPr>
              <a:t>The confusion matrix: </a:t>
            </a:r>
            <a:r>
              <a:rPr lang="en-US" sz="2200" dirty="0">
                <a:solidFill>
                  <a:schemeClr val="accent6">
                    <a:lumMod val="75000"/>
                  </a:schemeClr>
                </a:solidFill>
                <a:latin typeface="Abadi" panose="020B0604020104020204" pitchFamily="34" charset="0"/>
              </a:rPr>
              <a:t>5928 true positive </a:t>
            </a:r>
            <a:r>
              <a:rPr lang="en-US" sz="2200" dirty="0">
                <a:latin typeface="Abadi" panose="020B0604020104020204" pitchFamily="34" charset="0"/>
              </a:rPr>
              <a:t>predictions, </a:t>
            </a:r>
            <a:r>
              <a:rPr lang="en-US" sz="2200" dirty="0">
                <a:solidFill>
                  <a:schemeClr val="accent6">
                    <a:lumMod val="75000"/>
                  </a:schemeClr>
                </a:solidFill>
                <a:latin typeface="Abadi" panose="020B0604020104020204" pitchFamily="34" charset="0"/>
              </a:rPr>
              <a:t>3842 true negative </a:t>
            </a:r>
            <a:r>
              <a:rPr lang="en-US" sz="2200" dirty="0">
                <a:latin typeface="Abadi" panose="020B0604020104020204" pitchFamily="34" charset="0"/>
              </a:rPr>
              <a:t>predictions, </a:t>
            </a:r>
            <a:r>
              <a:rPr lang="en-US" sz="2200" dirty="0">
                <a:solidFill>
                  <a:srgbClr val="C00000"/>
                </a:solidFill>
                <a:latin typeface="Abadi" panose="020B0604020104020204" pitchFamily="34" charset="0"/>
              </a:rPr>
              <a:t>3031 false positive </a:t>
            </a:r>
            <a:r>
              <a:rPr lang="en-US" sz="2200" dirty="0">
                <a:latin typeface="Abadi" panose="020B0604020104020204" pitchFamily="34" charset="0"/>
              </a:rPr>
              <a:t>predictions, and </a:t>
            </a:r>
            <a:r>
              <a:rPr lang="en-US" sz="2200" dirty="0">
                <a:solidFill>
                  <a:srgbClr val="C00000"/>
                </a:solidFill>
                <a:latin typeface="Abadi" panose="020B0604020104020204" pitchFamily="34" charset="0"/>
              </a:rPr>
              <a:t>2244 false negative </a:t>
            </a:r>
            <a:r>
              <a:rPr lang="en-US" sz="2200" dirty="0">
                <a:latin typeface="Abadi" panose="020B0604020104020204" pitchFamily="34" charset="0"/>
              </a:rPr>
              <a:t>predictions.</a:t>
            </a:r>
          </a:p>
        </p:txBody>
      </p:sp>
    </p:spTree>
    <p:extLst>
      <p:ext uri="{BB962C8B-B14F-4D97-AF65-F5344CB8AC3E}">
        <p14:creationId xmlns:p14="http://schemas.microsoft.com/office/powerpoint/2010/main" val="23477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ree with many mushrooms&#10;&#10;Description automatically generated">
            <a:extLst>
              <a:ext uri="{FF2B5EF4-FFF2-40B4-BE49-F238E27FC236}">
                <a16:creationId xmlns:a16="http://schemas.microsoft.com/office/drawing/2014/main" id="{1FFB5FCC-E39F-52F6-D951-2C47C2B61270}"/>
              </a:ext>
            </a:extLst>
          </p:cNvPr>
          <p:cNvPicPr>
            <a:picLocks noChangeAspect="1"/>
          </p:cNvPicPr>
          <p:nvPr/>
        </p:nvPicPr>
        <p:blipFill rotWithShape="1">
          <a:blip r:embed="rId2">
            <a:extLst>
              <a:ext uri="{28A0092B-C50C-407E-A947-70E740481C1C}">
                <a14:useLocalDpi xmlns:a14="http://schemas.microsoft.com/office/drawing/2010/main" val="0"/>
              </a:ext>
            </a:extLst>
          </a:blip>
          <a:srcRect t="39318" b="25220"/>
          <a:stretch/>
        </p:blipFill>
        <p:spPr>
          <a:xfrm>
            <a:off x="2522356"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4862F6-68E7-E88B-DB77-CC8355392340}"/>
              </a:ext>
            </a:extLst>
          </p:cNvPr>
          <p:cNvSpPr>
            <a:spLocks noGrp="1"/>
          </p:cNvSpPr>
          <p:nvPr>
            <p:ph type="title"/>
          </p:nvPr>
        </p:nvSpPr>
        <p:spPr>
          <a:xfrm>
            <a:off x="360886" y="1335083"/>
            <a:ext cx="3822189" cy="624910"/>
          </a:xfrm>
        </p:spPr>
        <p:txBody>
          <a:bodyPr>
            <a:noAutofit/>
          </a:bodyPr>
          <a:lstStyle/>
          <a:p>
            <a:r>
              <a:rPr lang="en-US" b="1" dirty="0">
                <a:solidFill>
                  <a:srgbClr val="92D050"/>
                </a:solidFill>
                <a:effectLst/>
                <a:latin typeface="Book Antiqua" panose="02040602050305030304" pitchFamily="18" charset="0"/>
                <a:ea typeface="Calibri" panose="020F0502020204030204" pitchFamily="34" charset="0"/>
                <a:cs typeface="Arial" panose="020B0604020202020204" pitchFamily="34" charset="0"/>
              </a:rPr>
              <a:t>Decision tree</a:t>
            </a:r>
            <a:br>
              <a:rPr lang="en-US" dirty="0">
                <a:solidFill>
                  <a:srgbClr val="92D050"/>
                </a:solidFill>
                <a:effectLst/>
                <a:latin typeface="Book Antiqua" panose="02040602050305030304" pitchFamily="18" charset="0"/>
                <a:ea typeface="Calibri" panose="020F0502020204030204" pitchFamily="34" charset="0"/>
                <a:cs typeface="Arial" panose="020B0604020202020204" pitchFamily="34" charset="0"/>
              </a:rPr>
            </a:br>
            <a:endParaRPr lang="en-US" dirty="0">
              <a:solidFill>
                <a:srgbClr val="92D050"/>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AECC60AD-7F16-38FC-CFE5-DB524718FD4F}"/>
              </a:ext>
            </a:extLst>
          </p:cNvPr>
          <p:cNvSpPr>
            <a:spLocks noGrp="1"/>
          </p:cNvSpPr>
          <p:nvPr>
            <p:ph idx="1"/>
          </p:nvPr>
        </p:nvSpPr>
        <p:spPr>
          <a:xfrm>
            <a:off x="164943" y="1959993"/>
            <a:ext cx="5931057" cy="4489113"/>
          </a:xfrm>
        </p:spPr>
        <p:txBody>
          <a:bodyPr>
            <a:noAutofit/>
          </a:bodyPr>
          <a:lstStyle/>
          <a:p>
            <a:pPr marL="0" indent="0">
              <a:buNone/>
            </a:pPr>
            <a:r>
              <a:rPr lang="en-US" sz="2000" dirty="0">
                <a:latin typeface="Abadi" panose="020B0604020104020204" pitchFamily="34" charset="0"/>
              </a:rPr>
              <a:t>We used entropy criterion with </a:t>
            </a:r>
            <a:r>
              <a:rPr lang="en-US" sz="2000" dirty="0" err="1">
                <a:latin typeface="Abadi" panose="020B0604020104020204" pitchFamily="34" charset="0"/>
              </a:rPr>
              <a:t>maxdepth</a:t>
            </a:r>
            <a:r>
              <a:rPr lang="en-US" sz="2000" dirty="0">
                <a:latin typeface="Abadi" panose="020B0604020104020204" pitchFamily="34" charset="0"/>
              </a:rPr>
              <a:t> = 3 (default) to create the decision tree model. First we applied the default parameters, the results are:</a:t>
            </a:r>
          </a:p>
          <a:p>
            <a:r>
              <a:rPr lang="en-US" sz="2000" dirty="0">
                <a:latin typeface="Abadi" panose="020B0604020104020204" pitchFamily="34" charset="0"/>
              </a:rPr>
              <a:t>the </a:t>
            </a:r>
            <a:r>
              <a:rPr lang="en-US" sz="2000" dirty="0">
                <a:solidFill>
                  <a:srgbClr val="C00000"/>
                </a:solidFill>
                <a:latin typeface="Abadi" panose="020B0604020104020204" pitchFamily="34" charset="0"/>
              </a:rPr>
              <a:t>mean is 0.3524759056164839</a:t>
            </a:r>
            <a:r>
              <a:rPr lang="en-US" sz="2000" dirty="0">
                <a:latin typeface="Abadi" panose="020B0604020104020204" pitchFamily="34" charset="0"/>
              </a:rPr>
              <a:t>, which means that, on average, the predicted target values are off by a squared difference of </a:t>
            </a:r>
            <a:r>
              <a:rPr lang="en-US" sz="2000" dirty="0">
                <a:solidFill>
                  <a:srgbClr val="C00000"/>
                </a:solidFill>
                <a:latin typeface="Abadi" panose="020B0604020104020204" pitchFamily="34" charset="0"/>
              </a:rPr>
              <a:t>0.352</a:t>
            </a:r>
            <a:r>
              <a:rPr lang="en-US" sz="2000" dirty="0">
                <a:latin typeface="Abadi" panose="020B0604020104020204" pitchFamily="34" charset="0"/>
              </a:rPr>
              <a:t> from the actual target values.</a:t>
            </a:r>
          </a:p>
          <a:p>
            <a:r>
              <a:rPr lang="en-US" sz="2000" dirty="0">
                <a:latin typeface="Abadi" panose="020B0604020104020204" pitchFamily="34" charset="0"/>
              </a:rPr>
              <a:t>the </a:t>
            </a:r>
            <a:r>
              <a:rPr lang="en-US" sz="2000" dirty="0">
                <a:solidFill>
                  <a:schemeClr val="accent6">
                    <a:lumMod val="75000"/>
                  </a:schemeClr>
                </a:solidFill>
                <a:latin typeface="Abadi" panose="020B0604020104020204" pitchFamily="34" charset="0"/>
              </a:rPr>
              <a:t>accuracy is 0.6475240943835161</a:t>
            </a:r>
            <a:r>
              <a:rPr lang="en-US" sz="2000" dirty="0">
                <a:latin typeface="Abadi" panose="020B0604020104020204" pitchFamily="34" charset="0"/>
              </a:rPr>
              <a:t>, which means that the Decision Tree Classifier correctly predicted the target variable </a:t>
            </a:r>
            <a:r>
              <a:rPr lang="en-US" sz="2000" dirty="0">
                <a:solidFill>
                  <a:schemeClr val="accent6">
                    <a:lumMod val="75000"/>
                  </a:schemeClr>
                </a:solidFill>
                <a:latin typeface="Abadi" panose="020B0604020104020204" pitchFamily="34" charset="0"/>
              </a:rPr>
              <a:t>64.75%</a:t>
            </a:r>
            <a:r>
              <a:rPr lang="en-US" sz="2000" dirty="0">
                <a:latin typeface="Abadi" panose="020B0604020104020204" pitchFamily="34" charset="0"/>
              </a:rPr>
              <a:t> of the time.</a:t>
            </a:r>
          </a:p>
          <a:p>
            <a:r>
              <a:rPr lang="en-US" sz="2000" dirty="0">
                <a:latin typeface="Abadi" panose="020B0604020104020204" pitchFamily="34" charset="0"/>
              </a:rPr>
              <a:t>The confusion matrix shows the number of </a:t>
            </a:r>
            <a:r>
              <a:rPr lang="en-US" sz="2000" dirty="0">
                <a:solidFill>
                  <a:schemeClr val="accent6">
                    <a:lumMod val="75000"/>
                  </a:schemeClr>
                </a:solidFill>
                <a:latin typeface="Abadi" panose="020B0604020104020204" pitchFamily="34" charset="0"/>
              </a:rPr>
              <a:t>true positive 4597</a:t>
            </a:r>
            <a:r>
              <a:rPr lang="en-US" sz="2000" dirty="0">
                <a:latin typeface="Abadi" panose="020B0604020104020204" pitchFamily="34" charset="0"/>
              </a:rPr>
              <a:t>, </a:t>
            </a:r>
            <a:r>
              <a:rPr lang="en-US" sz="2000" dirty="0">
                <a:solidFill>
                  <a:srgbClr val="C00000"/>
                </a:solidFill>
                <a:latin typeface="Abadi" panose="020B0604020104020204" pitchFamily="34" charset="0"/>
              </a:rPr>
              <a:t>false positive 1728</a:t>
            </a:r>
            <a:r>
              <a:rPr lang="en-US" sz="2000" dirty="0">
                <a:latin typeface="Abadi" panose="020B0604020104020204" pitchFamily="34" charset="0"/>
              </a:rPr>
              <a:t>, </a:t>
            </a:r>
            <a:r>
              <a:rPr lang="en-US" sz="2000" dirty="0">
                <a:solidFill>
                  <a:srgbClr val="C00000"/>
                </a:solidFill>
                <a:latin typeface="Abadi" panose="020B0604020104020204" pitchFamily="34" charset="0"/>
              </a:rPr>
              <a:t>false negative 3575</a:t>
            </a:r>
            <a:r>
              <a:rPr lang="en-US" sz="2000" dirty="0">
                <a:latin typeface="Abadi" panose="020B0604020104020204" pitchFamily="34" charset="0"/>
              </a:rPr>
              <a:t>, and </a:t>
            </a:r>
            <a:r>
              <a:rPr lang="en-US" sz="2000" dirty="0">
                <a:solidFill>
                  <a:schemeClr val="accent6">
                    <a:lumMod val="75000"/>
                  </a:schemeClr>
                </a:solidFill>
                <a:latin typeface="Abadi" panose="020B0604020104020204" pitchFamily="34" charset="0"/>
              </a:rPr>
              <a:t>true negative 5145 </a:t>
            </a:r>
            <a:r>
              <a:rPr lang="en-US" sz="2000" dirty="0">
                <a:latin typeface="Abadi" panose="020B0604020104020204" pitchFamily="34" charset="0"/>
              </a:rPr>
              <a:t>predictions made by the Decision Tree Classifier.</a:t>
            </a:r>
          </a:p>
        </p:txBody>
      </p:sp>
    </p:spTree>
    <p:extLst>
      <p:ext uri="{BB962C8B-B14F-4D97-AF65-F5344CB8AC3E}">
        <p14:creationId xmlns:p14="http://schemas.microsoft.com/office/powerpoint/2010/main" val="397330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tree with many mushrooms&#10;&#10;Description automatically generated">
            <a:extLst>
              <a:ext uri="{FF2B5EF4-FFF2-40B4-BE49-F238E27FC236}">
                <a16:creationId xmlns:a16="http://schemas.microsoft.com/office/drawing/2014/main" id="{1FFB5FCC-E39F-52F6-D951-2C47C2B61270}"/>
              </a:ext>
            </a:extLst>
          </p:cNvPr>
          <p:cNvPicPr>
            <a:picLocks noChangeAspect="1"/>
          </p:cNvPicPr>
          <p:nvPr/>
        </p:nvPicPr>
        <p:blipFill rotWithShape="1">
          <a:blip r:embed="rId2">
            <a:extLst>
              <a:ext uri="{28A0092B-C50C-407E-A947-70E740481C1C}">
                <a14:useLocalDpi xmlns:a14="http://schemas.microsoft.com/office/drawing/2010/main" val="0"/>
              </a:ext>
            </a:extLst>
          </a:blip>
          <a:srcRect t="39318" b="25220"/>
          <a:stretch/>
        </p:blipFill>
        <p:spPr>
          <a:xfrm>
            <a:off x="2522356"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84862F6-68E7-E88B-DB77-CC8355392340}"/>
              </a:ext>
            </a:extLst>
          </p:cNvPr>
          <p:cNvSpPr>
            <a:spLocks noGrp="1"/>
          </p:cNvSpPr>
          <p:nvPr>
            <p:ph type="title"/>
          </p:nvPr>
        </p:nvSpPr>
        <p:spPr>
          <a:xfrm>
            <a:off x="360886" y="1335083"/>
            <a:ext cx="3822189" cy="624910"/>
          </a:xfrm>
        </p:spPr>
        <p:txBody>
          <a:bodyPr>
            <a:noAutofit/>
          </a:bodyPr>
          <a:lstStyle/>
          <a:p>
            <a:r>
              <a:rPr lang="en-US" b="1" dirty="0">
                <a:solidFill>
                  <a:srgbClr val="92D050"/>
                </a:solidFill>
                <a:effectLst/>
                <a:latin typeface="Book Antiqua" panose="02040602050305030304" pitchFamily="18" charset="0"/>
                <a:ea typeface="Calibri" panose="020F0502020204030204" pitchFamily="34" charset="0"/>
                <a:cs typeface="Arial" panose="020B0604020202020204" pitchFamily="34" charset="0"/>
              </a:rPr>
              <a:t>Decision tree</a:t>
            </a:r>
            <a:br>
              <a:rPr lang="en-US" dirty="0">
                <a:solidFill>
                  <a:srgbClr val="92D050"/>
                </a:solidFill>
                <a:effectLst/>
                <a:latin typeface="Book Antiqua" panose="02040602050305030304" pitchFamily="18" charset="0"/>
                <a:ea typeface="Calibri" panose="020F0502020204030204" pitchFamily="34" charset="0"/>
                <a:cs typeface="Arial" panose="020B0604020202020204" pitchFamily="34" charset="0"/>
              </a:rPr>
            </a:br>
            <a:endParaRPr lang="en-US" dirty="0">
              <a:solidFill>
                <a:srgbClr val="92D050"/>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AECC60AD-7F16-38FC-CFE5-DB524718FD4F}"/>
              </a:ext>
            </a:extLst>
          </p:cNvPr>
          <p:cNvSpPr>
            <a:spLocks noGrp="1"/>
          </p:cNvSpPr>
          <p:nvPr>
            <p:ph idx="1"/>
          </p:nvPr>
        </p:nvSpPr>
        <p:spPr>
          <a:xfrm>
            <a:off x="164943" y="2164440"/>
            <a:ext cx="5550057" cy="4489113"/>
          </a:xfrm>
        </p:spPr>
        <p:txBody>
          <a:bodyPr>
            <a:noAutofit/>
          </a:bodyPr>
          <a:lstStyle/>
          <a:p>
            <a:pPr marL="0" indent="0">
              <a:buNone/>
            </a:pPr>
            <a:r>
              <a:rPr lang="en-US" sz="2200" dirty="0">
                <a:latin typeface="Abadi" panose="020B0604020104020204" pitchFamily="34" charset="0"/>
              </a:rPr>
              <a:t>After hyperparameter tuning:</a:t>
            </a:r>
          </a:p>
          <a:p>
            <a:r>
              <a:rPr lang="en-US" sz="2200" dirty="0">
                <a:latin typeface="Abadi" panose="020B0604020104020204" pitchFamily="34" charset="0"/>
              </a:rPr>
              <a:t>The </a:t>
            </a:r>
            <a:r>
              <a:rPr lang="en-US" sz="2200" dirty="0">
                <a:solidFill>
                  <a:schemeClr val="accent6">
                    <a:lumMod val="75000"/>
                  </a:schemeClr>
                </a:solidFill>
                <a:latin typeface="Abadi" panose="020B0604020104020204" pitchFamily="34" charset="0"/>
              </a:rPr>
              <a:t>test accuracy</a:t>
            </a:r>
            <a:r>
              <a:rPr lang="en-US" sz="2200" dirty="0">
                <a:latin typeface="Abadi" panose="020B0604020104020204" pitchFamily="34" charset="0"/>
              </a:rPr>
              <a:t> become </a:t>
            </a:r>
            <a:r>
              <a:rPr lang="en-US" sz="2200" dirty="0">
                <a:solidFill>
                  <a:schemeClr val="accent6">
                    <a:lumMod val="75000"/>
                  </a:schemeClr>
                </a:solidFill>
                <a:latin typeface="Abadi" panose="020B0604020104020204" pitchFamily="34" charset="0"/>
              </a:rPr>
              <a:t>0.9054170820870722</a:t>
            </a:r>
            <a:r>
              <a:rPr lang="en-US" sz="2200" dirty="0">
                <a:latin typeface="Abadi" panose="020B0604020104020204" pitchFamily="34" charset="0"/>
              </a:rPr>
              <a:t> and the </a:t>
            </a:r>
            <a:r>
              <a:rPr lang="en-US" sz="2200" dirty="0">
                <a:solidFill>
                  <a:srgbClr val="C00000"/>
                </a:solidFill>
                <a:latin typeface="Abadi" panose="020B0604020104020204" pitchFamily="34" charset="0"/>
              </a:rPr>
              <a:t>mean squared Error </a:t>
            </a:r>
            <a:r>
              <a:rPr lang="en-US" sz="2200" dirty="0">
                <a:latin typeface="Abadi" panose="020B0604020104020204" pitchFamily="34" charset="0"/>
              </a:rPr>
              <a:t>become </a:t>
            </a:r>
            <a:r>
              <a:rPr lang="en-US" sz="2200" dirty="0">
                <a:solidFill>
                  <a:srgbClr val="C00000"/>
                </a:solidFill>
                <a:latin typeface="Abadi" panose="020B0604020104020204" pitchFamily="34" charset="0"/>
              </a:rPr>
              <a:t>0.09458291791292789</a:t>
            </a:r>
          </a:p>
          <a:p>
            <a:r>
              <a:rPr lang="en-US" sz="2200" dirty="0">
                <a:latin typeface="Abadi" panose="020B0604020104020204" pitchFamily="34" charset="0"/>
              </a:rPr>
              <a:t>The confusion matrix: </a:t>
            </a:r>
            <a:r>
              <a:rPr lang="en-US" sz="2200" dirty="0">
                <a:solidFill>
                  <a:schemeClr val="accent6">
                    <a:lumMod val="75000"/>
                  </a:schemeClr>
                </a:solidFill>
                <a:latin typeface="Abadi" panose="020B0604020104020204" pitchFamily="34" charset="0"/>
              </a:rPr>
              <a:t>7114 true positive</a:t>
            </a:r>
            <a:r>
              <a:rPr lang="en-US" sz="2200" dirty="0">
                <a:latin typeface="Abadi" panose="020B0604020104020204" pitchFamily="34" charset="0"/>
              </a:rPr>
              <a:t> predictions, </a:t>
            </a:r>
            <a:r>
              <a:rPr lang="en-US" sz="2200" dirty="0">
                <a:solidFill>
                  <a:schemeClr val="accent6">
                    <a:lumMod val="75000"/>
                  </a:schemeClr>
                </a:solidFill>
                <a:latin typeface="Abadi" panose="020B0604020104020204" pitchFamily="34" charset="0"/>
              </a:rPr>
              <a:t>6508 true negative</a:t>
            </a:r>
            <a:r>
              <a:rPr lang="en-US" sz="2200" dirty="0">
                <a:latin typeface="Abadi" panose="020B0604020104020204" pitchFamily="34" charset="0"/>
              </a:rPr>
              <a:t> predictions, </a:t>
            </a:r>
            <a:r>
              <a:rPr lang="en-US" sz="2200" dirty="0">
                <a:solidFill>
                  <a:srgbClr val="C00000"/>
                </a:solidFill>
                <a:latin typeface="Abadi" panose="020B0604020104020204" pitchFamily="34" charset="0"/>
              </a:rPr>
              <a:t>365 false positive </a:t>
            </a:r>
            <a:r>
              <a:rPr lang="en-US" sz="2200" dirty="0">
                <a:latin typeface="Abadi" panose="020B0604020104020204" pitchFamily="34" charset="0"/>
              </a:rPr>
              <a:t>predictions, and </a:t>
            </a:r>
            <a:r>
              <a:rPr lang="en-US" sz="2200" dirty="0">
                <a:solidFill>
                  <a:srgbClr val="C00000"/>
                </a:solidFill>
                <a:latin typeface="Abadi" panose="020B0604020104020204" pitchFamily="34" charset="0"/>
              </a:rPr>
              <a:t>1058 false negative </a:t>
            </a:r>
            <a:r>
              <a:rPr lang="en-US" sz="2200" dirty="0">
                <a:latin typeface="Abadi" panose="020B0604020104020204" pitchFamily="34" charset="0"/>
              </a:rPr>
              <a:t>predictions.</a:t>
            </a:r>
          </a:p>
        </p:txBody>
      </p:sp>
    </p:spTree>
    <p:extLst>
      <p:ext uri="{BB962C8B-B14F-4D97-AF65-F5344CB8AC3E}">
        <p14:creationId xmlns:p14="http://schemas.microsoft.com/office/powerpoint/2010/main" val="65756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group of mushrooms with purple lights&#10;&#10;Description automatically generated">
            <a:extLst>
              <a:ext uri="{FF2B5EF4-FFF2-40B4-BE49-F238E27FC236}">
                <a16:creationId xmlns:a16="http://schemas.microsoft.com/office/drawing/2014/main" id="{966D0D3F-9BC1-15C8-F81E-A6435233BF47}"/>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25048" b="46827"/>
          <a:stretch/>
        </p:blipFill>
        <p:spPr>
          <a:xfrm>
            <a:off x="-1" y="10"/>
            <a:ext cx="12192001" cy="6857990"/>
          </a:xfrm>
          <a:prstGeom prst="rect">
            <a:avLst/>
          </a:prstGeom>
        </p:spPr>
      </p:pic>
      <p:sp>
        <p:nvSpPr>
          <p:cNvPr id="2" name="Title 1">
            <a:extLst>
              <a:ext uri="{FF2B5EF4-FFF2-40B4-BE49-F238E27FC236}">
                <a16:creationId xmlns:a16="http://schemas.microsoft.com/office/drawing/2014/main" id="{018CACB3-8EDE-9157-98EA-CD117E299A00}"/>
              </a:ext>
            </a:extLst>
          </p:cNvPr>
          <p:cNvSpPr>
            <a:spLocks noGrp="1"/>
          </p:cNvSpPr>
          <p:nvPr>
            <p:ph type="title"/>
          </p:nvPr>
        </p:nvSpPr>
        <p:spPr>
          <a:xfrm>
            <a:off x="1197429" y="1138660"/>
            <a:ext cx="4277333" cy="1393808"/>
          </a:xfrm>
        </p:spPr>
        <p:txBody>
          <a:bodyPr>
            <a:normAutofit/>
          </a:bodyPr>
          <a:lstStyle/>
          <a:p>
            <a:r>
              <a:rPr lang="en-US" b="1" dirty="0">
                <a:solidFill>
                  <a:srgbClr val="FFFFFF"/>
                </a:solidFill>
                <a:effectLst/>
                <a:latin typeface="Book Antiqua" panose="02040602050305030304" pitchFamily="18" charset="0"/>
                <a:ea typeface="Calibri" panose="020F0502020204030204" pitchFamily="34" charset="0"/>
                <a:cs typeface="Arial" panose="020B0604020202020204" pitchFamily="34" charset="0"/>
              </a:rPr>
              <a:t>Random forest</a:t>
            </a:r>
            <a:br>
              <a:rPr lang="en-US" dirty="0">
                <a:solidFill>
                  <a:srgbClr val="FFFFFF"/>
                </a:solidFill>
                <a:effectLst/>
                <a:latin typeface="Book Antiqua" panose="02040602050305030304" pitchFamily="18" charset="0"/>
                <a:ea typeface="Calibri" panose="020F0502020204030204" pitchFamily="34" charset="0"/>
                <a:cs typeface="Arial" panose="020B0604020202020204" pitchFamily="34" charset="0"/>
              </a:rPr>
            </a:br>
            <a:endParaRPr lang="en-US" dirty="0">
              <a:solidFill>
                <a:srgbClr val="FFFFFF"/>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0F39F69A-4AB7-A2BB-49A5-926ABB02B289}"/>
              </a:ext>
            </a:extLst>
          </p:cNvPr>
          <p:cNvSpPr>
            <a:spLocks noGrp="1"/>
          </p:cNvSpPr>
          <p:nvPr>
            <p:ph idx="1"/>
          </p:nvPr>
        </p:nvSpPr>
        <p:spPr>
          <a:xfrm>
            <a:off x="675666" y="2303868"/>
            <a:ext cx="10318905" cy="3171423"/>
          </a:xfrm>
        </p:spPr>
        <p:txBody>
          <a:bodyPr>
            <a:normAutofit/>
          </a:bodyPr>
          <a:lstStyle/>
          <a:p>
            <a:pPr marL="0" indent="0">
              <a:buNone/>
            </a:pPr>
            <a:r>
              <a:rPr lang="en-US" sz="2400" dirty="0">
                <a:solidFill>
                  <a:srgbClr val="FFFFFF"/>
                </a:solidFill>
                <a:latin typeface="Abadi" panose="020B0604020104020204" pitchFamily="34" charset="0"/>
              </a:rPr>
              <a:t>We used </a:t>
            </a:r>
            <a:r>
              <a:rPr lang="en-US" sz="2400" dirty="0" err="1">
                <a:solidFill>
                  <a:srgbClr val="FFFFFF"/>
                </a:solidFill>
                <a:latin typeface="Abadi" panose="020B0604020104020204" pitchFamily="34" charset="0"/>
              </a:rPr>
              <a:t>SKLearn.ensemble</a:t>
            </a:r>
            <a:r>
              <a:rPr lang="en-US" sz="2400" dirty="0">
                <a:solidFill>
                  <a:srgbClr val="FFFFFF"/>
                </a:solidFill>
                <a:latin typeface="Abadi" panose="020B0604020104020204" pitchFamily="34" charset="0"/>
              </a:rPr>
              <a:t> Random forest lib., using grid search.</a:t>
            </a:r>
          </a:p>
          <a:p>
            <a:r>
              <a:rPr lang="en-US" sz="2400" dirty="0">
                <a:solidFill>
                  <a:srgbClr val="FF0000"/>
                </a:solidFill>
                <a:latin typeface="Abadi" panose="020B0604020104020204" pitchFamily="34" charset="0"/>
              </a:rPr>
              <a:t>The mean </a:t>
            </a:r>
            <a:r>
              <a:rPr lang="en-US" sz="2400" dirty="0">
                <a:solidFill>
                  <a:srgbClr val="FFFFFF"/>
                </a:solidFill>
                <a:latin typeface="Abadi" panose="020B0604020104020204" pitchFamily="34" charset="0"/>
              </a:rPr>
              <a:t>is </a:t>
            </a:r>
            <a:r>
              <a:rPr lang="en-US" sz="2400" dirty="0">
                <a:solidFill>
                  <a:srgbClr val="FF0000"/>
                </a:solidFill>
                <a:latin typeface="Abadi" panose="020B0604020104020204" pitchFamily="34" charset="0"/>
              </a:rPr>
              <a:t>0.011365902293120638</a:t>
            </a:r>
            <a:r>
              <a:rPr lang="en-US" sz="2400" dirty="0">
                <a:solidFill>
                  <a:srgbClr val="FFFFFF"/>
                </a:solidFill>
                <a:latin typeface="Abadi" panose="020B0604020104020204" pitchFamily="34" charset="0"/>
              </a:rPr>
              <a:t>, which indicates that the Random Forest model is performing well on the dataset. </a:t>
            </a:r>
          </a:p>
          <a:p>
            <a:r>
              <a:rPr lang="en-US" sz="2400" dirty="0">
                <a:solidFill>
                  <a:srgbClr val="92D050"/>
                </a:solidFill>
                <a:latin typeface="Abadi" panose="020B0604020104020204" pitchFamily="34" charset="0"/>
              </a:rPr>
              <a:t>The accuracy </a:t>
            </a:r>
            <a:r>
              <a:rPr lang="en-US" sz="2400" dirty="0">
                <a:solidFill>
                  <a:srgbClr val="FFFFFF"/>
                </a:solidFill>
                <a:latin typeface="Abadi" panose="020B0604020104020204" pitchFamily="34" charset="0"/>
              </a:rPr>
              <a:t>score is </a:t>
            </a:r>
            <a:r>
              <a:rPr lang="en-US" sz="2400" dirty="0">
                <a:solidFill>
                  <a:srgbClr val="92D050"/>
                </a:solidFill>
                <a:latin typeface="Abadi" panose="020B0604020104020204" pitchFamily="34" charset="0"/>
              </a:rPr>
              <a:t>0.9886340977068794</a:t>
            </a:r>
            <a:r>
              <a:rPr lang="en-US" sz="2400" dirty="0">
                <a:solidFill>
                  <a:srgbClr val="FFFFFF"/>
                </a:solidFill>
                <a:latin typeface="Abadi" panose="020B0604020104020204" pitchFamily="34" charset="0"/>
              </a:rPr>
              <a:t>, which means that the Random Forest model correctly predicted the class label for 98.88% of the instances in the test set.</a:t>
            </a:r>
          </a:p>
          <a:p>
            <a:r>
              <a:rPr lang="en-US" sz="2400" dirty="0">
                <a:solidFill>
                  <a:srgbClr val="FFFFFF"/>
                </a:solidFill>
                <a:latin typeface="Abadi" panose="020B0604020104020204" pitchFamily="34" charset="0"/>
              </a:rPr>
              <a:t>Confusion matrix shows the number of </a:t>
            </a:r>
            <a:r>
              <a:rPr lang="en-US" sz="2400" dirty="0">
                <a:solidFill>
                  <a:srgbClr val="92D050"/>
                </a:solidFill>
                <a:latin typeface="Abadi" panose="020B0604020104020204" pitchFamily="34" charset="0"/>
              </a:rPr>
              <a:t>true positives 8086</a:t>
            </a:r>
            <a:r>
              <a:rPr lang="en-US" sz="2400" dirty="0">
                <a:solidFill>
                  <a:srgbClr val="FFFFFF"/>
                </a:solidFill>
                <a:latin typeface="Abadi" panose="020B0604020104020204" pitchFamily="34" charset="0"/>
              </a:rPr>
              <a:t>, </a:t>
            </a:r>
            <a:r>
              <a:rPr lang="en-US" sz="2400" dirty="0">
                <a:solidFill>
                  <a:srgbClr val="FF0000"/>
                </a:solidFill>
                <a:latin typeface="Abadi" panose="020B0604020104020204" pitchFamily="34" charset="0"/>
              </a:rPr>
              <a:t>false positives 85</a:t>
            </a:r>
            <a:r>
              <a:rPr lang="en-US" sz="2400" dirty="0">
                <a:solidFill>
                  <a:srgbClr val="FFFFFF"/>
                </a:solidFill>
                <a:latin typeface="Abadi" panose="020B0604020104020204" pitchFamily="34" charset="0"/>
              </a:rPr>
              <a:t>, </a:t>
            </a:r>
            <a:r>
              <a:rPr lang="en-US" sz="2400" dirty="0">
                <a:solidFill>
                  <a:srgbClr val="FF0000"/>
                </a:solidFill>
                <a:latin typeface="Abadi" panose="020B0604020104020204" pitchFamily="34" charset="0"/>
              </a:rPr>
              <a:t>false negatives 86</a:t>
            </a:r>
            <a:r>
              <a:rPr lang="en-US" sz="2400" dirty="0">
                <a:solidFill>
                  <a:srgbClr val="FFFFFF"/>
                </a:solidFill>
                <a:latin typeface="Abadi" panose="020B0604020104020204" pitchFamily="34" charset="0"/>
              </a:rPr>
              <a:t>, and </a:t>
            </a:r>
            <a:r>
              <a:rPr lang="en-US" sz="2400" dirty="0">
                <a:solidFill>
                  <a:srgbClr val="92D050"/>
                </a:solidFill>
                <a:latin typeface="Abadi" panose="020B0604020104020204" pitchFamily="34" charset="0"/>
              </a:rPr>
              <a:t>true negatives 6788</a:t>
            </a:r>
            <a:r>
              <a:rPr lang="en-US" sz="2400" dirty="0">
                <a:solidFill>
                  <a:srgbClr val="FFFFFF"/>
                </a:solidFill>
                <a:latin typeface="Abadi" panose="020B0604020104020204" pitchFamily="34" charset="0"/>
              </a:rPr>
              <a:t>. </a:t>
            </a:r>
          </a:p>
        </p:txBody>
      </p:sp>
    </p:spTree>
    <p:extLst>
      <p:ext uri="{BB962C8B-B14F-4D97-AF65-F5344CB8AC3E}">
        <p14:creationId xmlns:p14="http://schemas.microsoft.com/office/powerpoint/2010/main" val="386294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group of mushrooms with purple lights&#10;&#10;Description automatically generated">
            <a:extLst>
              <a:ext uri="{FF2B5EF4-FFF2-40B4-BE49-F238E27FC236}">
                <a16:creationId xmlns:a16="http://schemas.microsoft.com/office/drawing/2014/main" id="{966D0D3F-9BC1-15C8-F81E-A6435233BF47}"/>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25048" b="46827"/>
          <a:stretch/>
        </p:blipFill>
        <p:spPr>
          <a:xfrm>
            <a:off x="-1" y="10"/>
            <a:ext cx="12192001" cy="6857990"/>
          </a:xfrm>
          <a:prstGeom prst="rect">
            <a:avLst/>
          </a:prstGeom>
        </p:spPr>
      </p:pic>
      <p:sp>
        <p:nvSpPr>
          <p:cNvPr id="2" name="Title 1">
            <a:extLst>
              <a:ext uri="{FF2B5EF4-FFF2-40B4-BE49-F238E27FC236}">
                <a16:creationId xmlns:a16="http://schemas.microsoft.com/office/drawing/2014/main" id="{018CACB3-8EDE-9157-98EA-CD117E299A00}"/>
              </a:ext>
            </a:extLst>
          </p:cNvPr>
          <p:cNvSpPr>
            <a:spLocks noGrp="1"/>
          </p:cNvSpPr>
          <p:nvPr>
            <p:ph type="title"/>
          </p:nvPr>
        </p:nvSpPr>
        <p:spPr>
          <a:xfrm>
            <a:off x="1197429" y="1138660"/>
            <a:ext cx="4277333" cy="1393808"/>
          </a:xfrm>
        </p:spPr>
        <p:txBody>
          <a:bodyPr>
            <a:normAutofit/>
          </a:bodyPr>
          <a:lstStyle/>
          <a:p>
            <a:r>
              <a:rPr lang="en-US" b="1" dirty="0">
                <a:solidFill>
                  <a:srgbClr val="FFFFFF"/>
                </a:solidFill>
                <a:effectLst/>
                <a:latin typeface="Book Antiqua" panose="02040602050305030304" pitchFamily="18" charset="0"/>
                <a:ea typeface="Calibri" panose="020F0502020204030204" pitchFamily="34" charset="0"/>
                <a:cs typeface="Arial" panose="020B0604020202020204" pitchFamily="34" charset="0"/>
              </a:rPr>
              <a:t>Random forest</a:t>
            </a:r>
            <a:br>
              <a:rPr lang="en-US" dirty="0">
                <a:solidFill>
                  <a:srgbClr val="FFFFFF"/>
                </a:solidFill>
                <a:effectLst/>
                <a:latin typeface="Book Antiqua" panose="02040602050305030304" pitchFamily="18" charset="0"/>
                <a:ea typeface="Calibri" panose="020F0502020204030204" pitchFamily="34" charset="0"/>
                <a:cs typeface="Arial" panose="020B0604020202020204" pitchFamily="34" charset="0"/>
              </a:rPr>
            </a:br>
            <a:endParaRPr lang="en-US" dirty="0">
              <a:solidFill>
                <a:srgbClr val="FFFFFF"/>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0F39F69A-4AB7-A2BB-49A5-926ABB02B289}"/>
              </a:ext>
            </a:extLst>
          </p:cNvPr>
          <p:cNvSpPr>
            <a:spLocks noGrp="1"/>
          </p:cNvSpPr>
          <p:nvPr>
            <p:ph idx="1"/>
          </p:nvPr>
        </p:nvSpPr>
        <p:spPr>
          <a:xfrm>
            <a:off x="504661" y="2401839"/>
            <a:ext cx="11179629" cy="3171423"/>
          </a:xfrm>
        </p:spPr>
        <p:txBody>
          <a:bodyPr>
            <a:normAutofit/>
          </a:bodyPr>
          <a:lstStyle/>
          <a:p>
            <a:pPr marL="0" indent="0">
              <a:buNone/>
            </a:pPr>
            <a:r>
              <a:rPr lang="en-US" dirty="0">
                <a:solidFill>
                  <a:srgbClr val="FFFFFF"/>
                </a:solidFill>
                <a:latin typeface="Abadi" panose="020B0604020104020204" pitchFamily="34" charset="0"/>
              </a:rPr>
              <a:t>After hyperparameter tuning:</a:t>
            </a:r>
          </a:p>
          <a:p>
            <a:r>
              <a:rPr lang="en-US" dirty="0">
                <a:solidFill>
                  <a:srgbClr val="FFFFFF"/>
                </a:solidFill>
                <a:latin typeface="Abadi" panose="020B0604020104020204" pitchFamily="34" charset="0"/>
              </a:rPr>
              <a:t>The </a:t>
            </a:r>
            <a:r>
              <a:rPr lang="en-US" dirty="0">
                <a:solidFill>
                  <a:srgbClr val="92D050"/>
                </a:solidFill>
                <a:latin typeface="Abadi" panose="020B0604020104020204" pitchFamily="34" charset="0"/>
              </a:rPr>
              <a:t>test accuracy</a:t>
            </a:r>
            <a:r>
              <a:rPr lang="en-US" dirty="0">
                <a:solidFill>
                  <a:srgbClr val="FFFFFF"/>
                </a:solidFill>
                <a:latin typeface="Abadi" panose="020B0604020104020204" pitchFamily="34" charset="0"/>
              </a:rPr>
              <a:t> become </a:t>
            </a:r>
            <a:r>
              <a:rPr lang="en-US" dirty="0">
                <a:solidFill>
                  <a:srgbClr val="92D050"/>
                </a:solidFill>
                <a:latin typeface="Abadi" panose="020B0604020104020204" pitchFamily="34" charset="0"/>
              </a:rPr>
              <a:t>0.9885676304420074</a:t>
            </a:r>
            <a:r>
              <a:rPr lang="en-US" dirty="0">
                <a:solidFill>
                  <a:srgbClr val="FFFFFF"/>
                </a:solidFill>
                <a:latin typeface="Abadi" panose="020B0604020104020204" pitchFamily="34" charset="0"/>
              </a:rPr>
              <a:t> and </a:t>
            </a:r>
            <a:r>
              <a:rPr lang="en-US" dirty="0">
                <a:solidFill>
                  <a:srgbClr val="FF0000"/>
                </a:solidFill>
                <a:latin typeface="Abadi" panose="020B0604020104020204" pitchFamily="34" charset="0"/>
              </a:rPr>
              <a:t>mean squared error</a:t>
            </a:r>
            <a:r>
              <a:rPr lang="en-US" dirty="0">
                <a:solidFill>
                  <a:srgbClr val="FFFFFF"/>
                </a:solidFill>
                <a:latin typeface="Abadi" panose="020B0604020104020204" pitchFamily="34" charset="0"/>
              </a:rPr>
              <a:t> become </a:t>
            </a:r>
            <a:r>
              <a:rPr lang="en-US" dirty="0">
                <a:solidFill>
                  <a:srgbClr val="FF0000"/>
                </a:solidFill>
                <a:latin typeface="Abadi" panose="020B0604020104020204" pitchFamily="34" charset="0"/>
              </a:rPr>
              <a:t>0.011432369557992688</a:t>
            </a:r>
          </a:p>
          <a:p>
            <a:r>
              <a:rPr lang="en-US" dirty="0">
                <a:solidFill>
                  <a:srgbClr val="FFFFFF"/>
                </a:solidFill>
                <a:latin typeface="Abadi" panose="020B0604020104020204" pitchFamily="34" charset="0"/>
              </a:rPr>
              <a:t>The confusion matrix: </a:t>
            </a:r>
            <a:r>
              <a:rPr lang="en-US" dirty="0">
                <a:solidFill>
                  <a:srgbClr val="92D050"/>
                </a:solidFill>
                <a:latin typeface="Abadi" panose="020B0604020104020204" pitchFamily="34" charset="0"/>
              </a:rPr>
              <a:t>8085 true positive </a:t>
            </a:r>
            <a:r>
              <a:rPr lang="en-US" dirty="0">
                <a:solidFill>
                  <a:srgbClr val="FFFFFF"/>
                </a:solidFill>
                <a:latin typeface="Abadi" panose="020B0604020104020204" pitchFamily="34" charset="0"/>
              </a:rPr>
              <a:t>predictions, </a:t>
            </a:r>
            <a:r>
              <a:rPr lang="en-US" dirty="0">
                <a:solidFill>
                  <a:srgbClr val="92D050"/>
                </a:solidFill>
                <a:latin typeface="Abadi" panose="020B0604020104020204" pitchFamily="34" charset="0"/>
              </a:rPr>
              <a:t>6788 true negative</a:t>
            </a:r>
            <a:r>
              <a:rPr lang="en-US" dirty="0">
                <a:solidFill>
                  <a:srgbClr val="FFFFFF"/>
                </a:solidFill>
                <a:latin typeface="Abadi" panose="020B0604020104020204" pitchFamily="34" charset="0"/>
              </a:rPr>
              <a:t> predictions, </a:t>
            </a:r>
            <a:r>
              <a:rPr lang="en-US" dirty="0">
                <a:solidFill>
                  <a:srgbClr val="FF0000"/>
                </a:solidFill>
                <a:latin typeface="Abadi" panose="020B0604020104020204" pitchFamily="34" charset="0"/>
              </a:rPr>
              <a:t>85 false positive </a:t>
            </a:r>
            <a:r>
              <a:rPr lang="en-US" dirty="0">
                <a:solidFill>
                  <a:srgbClr val="FFFFFF"/>
                </a:solidFill>
                <a:latin typeface="Abadi" panose="020B0604020104020204" pitchFamily="34" charset="0"/>
              </a:rPr>
              <a:t>predictions, and </a:t>
            </a:r>
            <a:r>
              <a:rPr lang="en-US" dirty="0">
                <a:solidFill>
                  <a:srgbClr val="FF0000"/>
                </a:solidFill>
                <a:latin typeface="Abadi" panose="020B0604020104020204" pitchFamily="34" charset="0"/>
              </a:rPr>
              <a:t>87 false negative</a:t>
            </a:r>
            <a:r>
              <a:rPr lang="en-US" dirty="0">
                <a:solidFill>
                  <a:srgbClr val="FFFFFF"/>
                </a:solidFill>
                <a:latin typeface="Abadi" panose="020B0604020104020204" pitchFamily="34" charset="0"/>
              </a:rPr>
              <a:t> predictions.</a:t>
            </a:r>
          </a:p>
        </p:txBody>
      </p:sp>
    </p:spTree>
    <p:extLst>
      <p:ext uri="{BB962C8B-B14F-4D97-AF65-F5344CB8AC3E}">
        <p14:creationId xmlns:p14="http://schemas.microsoft.com/office/powerpoint/2010/main" val="359755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glowing mushroom in a forest&#10;&#10;Description automatically generated">
            <a:extLst>
              <a:ext uri="{FF2B5EF4-FFF2-40B4-BE49-F238E27FC236}">
                <a16:creationId xmlns:a16="http://schemas.microsoft.com/office/drawing/2014/main" id="{65F8D5FF-8ED5-ECAF-4643-0670E59F3898}"/>
              </a:ext>
            </a:extLst>
          </p:cNvPr>
          <p:cNvPicPr>
            <a:picLocks noChangeAspect="1"/>
          </p:cNvPicPr>
          <p:nvPr/>
        </p:nvPicPr>
        <p:blipFill rotWithShape="1">
          <a:blip r:embed="rId2">
            <a:extLst>
              <a:ext uri="{28A0092B-C50C-407E-A947-70E740481C1C}">
                <a14:useLocalDpi xmlns:a14="http://schemas.microsoft.com/office/drawing/2010/main" val="0"/>
              </a:ext>
            </a:extLst>
          </a:blip>
          <a:srcRect t="20949" b="31710"/>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47646B-9775-1EFF-5D8C-CD0FE05C7182}"/>
              </a:ext>
            </a:extLst>
          </p:cNvPr>
          <p:cNvSpPr>
            <a:spLocks noGrp="1"/>
          </p:cNvSpPr>
          <p:nvPr>
            <p:ph type="title"/>
          </p:nvPr>
        </p:nvSpPr>
        <p:spPr>
          <a:xfrm>
            <a:off x="696686" y="463492"/>
            <a:ext cx="3822189" cy="1115332"/>
          </a:xfrm>
        </p:spPr>
        <p:txBody>
          <a:bodyPr>
            <a:normAutofit/>
          </a:bodyPr>
          <a:lstStyle/>
          <a:p>
            <a:r>
              <a:rPr lang="en-US" sz="4000" b="1" dirty="0">
                <a:solidFill>
                  <a:schemeClr val="tx2">
                    <a:lumMod val="75000"/>
                    <a:lumOff val="25000"/>
                  </a:schemeClr>
                </a:solidFill>
                <a:effectLst/>
                <a:latin typeface="Book Antiqua" panose="02040602050305030304" pitchFamily="18" charset="0"/>
                <a:ea typeface="Calibri" panose="020F0502020204030204" pitchFamily="34" charset="0"/>
                <a:cs typeface="Arial" panose="020B0604020202020204" pitchFamily="34" charset="0"/>
              </a:rPr>
              <a:t>Bagging</a:t>
            </a:r>
            <a:endParaRPr lang="en-US" sz="4000" dirty="0">
              <a:solidFill>
                <a:schemeClr val="tx2">
                  <a:lumMod val="75000"/>
                  <a:lumOff val="25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9DBA35DF-DA66-1C2A-2E5C-77B2F377A2F9}"/>
              </a:ext>
            </a:extLst>
          </p:cNvPr>
          <p:cNvSpPr>
            <a:spLocks noGrp="1"/>
          </p:cNvSpPr>
          <p:nvPr>
            <p:ph idx="1"/>
          </p:nvPr>
        </p:nvSpPr>
        <p:spPr>
          <a:xfrm>
            <a:off x="413657" y="2042315"/>
            <a:ext cx="5682343" cy="4097228"/>
          </a:xfrm>
        </p:spPr>
        <p:txBody>
          <a:bodyPr>
            <a:noAutofit/>
          </a:bodyPr>
          <a:lstStyle/>
          <a:p>
            <a:r>
              <a:rPr lang="en-US" sz="2400" dirty="0">
                <a:solidFill>
                  <a:srgbClr val="C00000"/>
                </a:solidFill>
                <a:latin typeface="Abadi" panose="020B0604020104020204" pitchFamily="34" charset="0"/>
              </a:rPr>
              <a:t>The MSE </a:t>
            </a:r>
            <a:r>
              <a:rPr lang="en-US" sz="2400" dirty="0">
                <a:latin typeface="Abadi" panose="020B0604020104020204" pitchFamily="34" charset="0"/>
              </a:rPr>
              <a:t>is </a:t>
            </a:r>
            <a:r>
              <a:rPr lang="en-US" sz="2400" dirty="0">
                <a:solidFill>
                  <a:srgbClr val="C00000"/>
                </a:solidFill>
                <a:latin typeface="Abadi" panose="020B0604020104020204" pitchFamily="34" charset="0"/>
              </a:rPr>
              <a:t>0.04971751412429379</a:t>
            </a:r>
            <a:r>
              <a:rPr lang="en-US" sz="2400" dirty="0">
                <a:latin typeface="Abadi" panose="020B0604020104020204" pitchFamily="34" charset="0"/>
              </a:rPr>
              <a:t>, which indicates that the model is performing reasonably well.</a:t>
            </a:r>
          </a:p>
          <a:p>
            <a:r>
              <a:rPr lang="en-US" sz="2400" dirty="0">
                <a:solidFill>
                  <a:srgbClr val="00B050"/>
                </a:solidFill>
                <a:latin typeface="Abadi" panose="020B0604020104020204" pitchFamily="34" charset="0"/>
              </a:rPr>
              <a:t>The accuracy </a:t>
            </a:r>
            <a:r>
              <a:rPr lang="en-US" sz="2400" dirty="0">
                <a:latin typeface="Abadi" panose="020B0604020104020204" pitchFamily="34" charset="0"/>
              </a:rPr>
              <a:t>score is </a:t>
            </a:r>
            <a:r>
              <a:rPr lang="en-US" sz="2400" dirty="0">
                <a:solidFill>
                  <a:srgbClr val="00B050"/>
                </a:solidFill>
                <a:latin typeface="Abadi" panose="020B0604020104020204" pitchFamily="34" charset="0"/>
              </a:rPr>
              <a:t>0.9502824858757062</a:t>
            </a:r>
            <a:r>
              <a:rPr lang="en-US" sz="2400" dirty="0">
                <a:latin typeface="Abadi" panose="020B0604020104020204" pitchFamily="34" charset="0"/>
              </a:rPr>
              <a:t>, which indicates that the model is performing well.</a:t>
            </a:r>
          </a:p>
          <a:p>
            <a:r>
              <a:rPr lang="en-US" sz="2400" dirty="0">
                <a:latin typeface="Abadi" panose="020B0604020104020204" pitchFamily="34" charset="0"/>
              </a:rPr>
              <a:t>Confusion matrix shows the number of </a:t>
            </a:r>
            <a:r>
              <a:rPr lang="en-US" sz="2400" dirty="0">
                <a:solidFill>
                  <a:srgbClr val="00B050"/>
                </a:solidFill>
                <a:latin typeface="Abadi" panose="020B0604020104020204" pitchFamily="34" charset="0"/>
              </a:rPr>
              <a:t>true positives 7647</a:t>
            </a:r>
            <a:r>
              <a:rPr lang="en-US" sz="2400" dirty="0">
                <a:latin typeface="Abadi" panose="020B0604020104020204" pitchFamily="34" charset="0"/>
              </a:rPr>
              <a:t>, </a:t>
            </a:r>
            <a:r>
              <a:rPr lang="en-US" sz="2400" dirty="0">
                <a:solidFill>
                  <a:srgbClr val="C00000"/>
                </a:solidFill>
                <a:latin typeface="Abadi" panose="020B0604020104020204" pitchFamily="34" charset="0"/>
              </a:rPr>
              <a:t>false positives 223</a:t>
            </a:r>
            <a:r>
              <a:rPr lang="en-US" sz="2400" dirty="0">
                <a:latin typeface="Abadi" panose="020B0604020104020204" pitchFamily="34" charset="0"/>
              </a:rPr>
              <a:t>, </a:t>
            </a:r>
            <a:r>
              <a:rPr lang="en-US" sz="2400" dirty="0">
                <a:solidFill>
                  <a:srgbClr val="C00000"/>
                </a:solidFill>
                <a:latin typeface="Abadi" panose="020B0604020104020204" pitchFamily="34" charset="0"/>
              </a:rPr>
              <a:t>false negatives 525</a:t>
            </a:r>
            <a:r>
              <a:rPr lang="en-US" sz="2400" dirty="0">
                <a:latin typeface="Abadi" panose="020B0604020104020204" pitchFamily="34" charset="0"/>
              </a:rPr>
              <a:t>, and </a:t>
            </a:r>
            <a:r>
              <a:rPr lang="en-US" sz="2400" dirty="0">
                <a:solidFill>
                  <a:srgbClr val="00B050"/>
                </a:solidFill>
                <a:latin typeface="Abadi" panose="020B0604020104020204" pitchFamily="34" charset="0"/>
              </a:rPr>
              <a:t>true negatives 6650</a:t>
            </a:r>
            <a:r>
              <a:rPr lang="en-US" sz="2400" dirty="0">
                <a:latin typeface="Abadi" panose="020B0604020104020204" pitchFamily="34" charset="0"/>
              </a:rPr>
              <a:t>.</a:t>
            </a:r>
          </a:p>
        </p:txBody>
      </p:sp>
    </p:spTree>
    <p:extLst>
      <p:ext uri="{BB962C8B-B14F-4D97-AF65-F5344CB8AC3E}">
        <p14:creationId xmlns:p14="http://schemas.microsoft.com/office/powerpoint/2010/main" val="301315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blue glowing mushroom in a forest&#10;&#10;Description automatically generated">
            <a:extLst>
              <a:ext uri="{FF2B5EF4-FFF2-40B4-BE49-F238E27FC236}">
                <a16:creationId xmlns:a16="http://schemas.microsoft.com/office/drawing/2014/main" id="{65F8D5FF-8ED5-ECAF-4643-0670E59F3898}"/>
              </a:ext>
            </a:extLst>
          </p:cNvPr>
          <p:cNvPicPr>
            <a:picLocks noChangeAspect="1"/>
          </p:cNvPicPr>
          <p:nvPr/>
        </p:nvPicPr>
        <p:blipFill rotWithShape="1">
          <a:blip r:embed="rId2">
            <a:extLst>
              <a:ext uri="{28A0092B-C50C-407E-A947-70E740481C1C}">
                <a14:useLocalDpi xmlns:a14="http://schemas.microsoft.com/office/drawing/2010/main" val="0"/>
              </a:ext>
            </a:extLst>
          </a:blip>
          <a:srcRect t="20949" b="31710"/>
          <a:stretch/>
        </p:blipFill>
        <p:spPr>
          <a:xfrm>
            <a:off x="2522358"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147646B-9775-1EFF-5D8C-CD0FE05C7182}"/>
              </a:ext>
            </a:extLst>
          </p:cNvPr>
          <p:cNvSpPr>
            <a:spLocks noGrp="1"/>
          </p:cNvSpPr>
          <p:nvPr>
            <p:ph type="title"/>
          </p:nvPr>
        </p:nvSpPr>
        <p:spPr>
          <a:xfrm>
            <a:off x="696686" y="528411"/>
            <a:ext cx="3822189" cy="1115332"/>
          </a:xfrm>
        </p:spPr>
        <p:txBody>
          <a:bodyPr>
            <a:normAutofit/>
          </a:bodyPr>
          <a:lstStyle/>
          <a:p>
            <a:r>
              <a:rPr lang="en-US" sz="4000" b="1" dirty="0">
                <a:solidFill>
                  <a:schemeClr val="tx2">
                    <a:lumMod val="75000"/>
                    <a:lumOff val="25000"/>
                  </a:schemeClr>
                </a:solidFill>
                <a:effectLst/>
                <a:latin typeface="Book Antiqua" panose="02040602050305030304" pitchFamily="18" charset="0"/>
                <a:ea typeface="Calibri" panose="020F0502020204030204" pitchFamily="34" charset="0"/>
                <a:cs typeface="Arial" panose="020B0604020202020204" pitchFamily="34" charset="0"/>
              </a:rPr>
              <a:t>Bagging</a:t>
            </a:r>
            <a:endParaRPr lang="en-US" sz="4000" dirty="0">
              <a:solidFill>
                <a:schemeClr val="tx2">
                  <a:lumMod val="75000"/>
                  <a:lumOff val="25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9DBA35DF-DA66-1C2A-2E5C-77B2F377A2F9}"/>
              </a:ext>
            </a:extLst>
          </p:cNvPr>
          <p:cNvSpPr>
            <a:spLocks noGrp="1"/>
          </p:cNvSpPr>
          <p:nvPr>
            <p:ph idx="1"/>
          </p:nvPr>
        </p:nvSpPr>
        <p:spPr>
          <a:xfrm>
            <a:off x="293914" y="2052400"/>
            <a:ext cx="6041572" cy="4097228"/>
          </a:xfrm>
        </p:spPr>
        <p:txBody>
          <a:bodyPr>
            <a:noAutofit/>
          </a:bodyPr>
          <a:lstStyle/>
          <a:p>
            <a:pPr marL="0" indent="0">
              <a:buNone/>
            </a:pPr>
            <a:r>
              <a:rPr lang="en-US" sz="2400" dirty="0">
                <a:latin typeface="Abadi" panose="020B0604020104020204" pitchFamily="34" charset="0"/>
              </a:rPr>
              <a:t>After hyperparameter tuning:</a:t>
            </a:r>
          </a:p>
          <a:p>
            <a:r>
              <a:rPr lang="en-US" sz="2400" dirty="0">
                <a:latin typeface="Abadi" panose="020B0604020104020204" pitchFamily="34" charset="0"/>
              </a:rPr>
              <a:t>The </a:t>
            </a:r>
            <a:r>
              <a:rPr lang="en-US" sz="2400" dirty="0">
                <a:solidFill>
                  <a:schemeClr val="accent6">
                    <a:lumMod val="75000"/>
                  </a:schemeClr>
                </a:solidFill>
                <a:latin typeface="Abadi" panose="020B0604020104020204" pitchFamily="34" charset="0"/>
              </a:rPr>
              <a:t>test accuracy </a:t>
            </a:r>
            <a:r>
              <a:rPr lang="en-US" sz="2400" dirty="0">
                <a:latin typeface="Abadi" panose="020B0604020104020204" pitchFamily="34" charset="0"/>
              </a:rPr>
              <a:t>become </a:t>
            </a:r>
            <a:r>
              <a:rPr lang="en-US" sz="2400" dirty="0">
                <a:solidFill>
                  <a:schemeClr val="accent6">
                    <a:lumMod val="75000"/>
                  </a:schemeClr>
                </a:solidFill>
                <a:latin typeface="Abadi" panose="020B0604020104020204" pitchFamily="34" charset="0"/>
              </a:rPr>
              <a:t>0.9851777999335327</a:t>
            </a:r>
            <a:r>
              <a:rPr lang="en-US" sz="2400" dirty="0">
                <a:latin typeface="Abadi" panose="020B0604020104020204" pitchFamily="34" charset="0"/>
              </a:rPr>
              <a:t> and the </a:t>
            </a:r>
            <a:r>
              <a:rPr lang="en-US" sz="2400" dirty="0">
                <a:solidFill>
                  <a:srgbClr val="C00000"/>
                </a:solidFill>
                <a:latin typeface="Abadi" panose="020B0604020104020204" pitchFamily="34" charset="0"/>
              </a:rPr>
              <a:t>mean squared error </a:t>
            </a:r>
            <a:r>
              <a:rPr lang="en-US" sz="2400" dirty="0">
                <a:latin typeface="Abadi" panose="020B0604020104020204" pitchFamily="34" charset="0"/>
              </a:rPr>
              <a:t>become </a:t>
            </a:r>
            <a:r>
              <a:rPr lang="en-US" sz="2400" dirty="0">
                <a:solidFill>
                  <a:srgbClr val="C00000"/>
                </a:solidFill>
                <a:latin typeface="Abadi" panose="020B0604020104020204" pitchFamily="34" charset="0"/>
              </a:rPr>
              <a:t>0.014822200066467265</a:t>
            </a:r>
          </a:p>
          <a:p>
            <a:r>
              <a:rPr lang="en-US" sz="2400" dirty="0">
                <a:latin typeface="Abadi" panose="020B0604020104020204" pitchFamily="34" charset="0"/>
              </a:rPr>
              <a:t>Confusion matrix: </a:t>
            </a:r>
            <a:r>
              <a:rPr lang="en-US" sz="2400" dirty="0">
                <a:solidFill>
                  <a:schemeClr val="accent6">
                    <a:lumMod val="75000"/>
                  </a:schemeClr>
                </a:solidFill>
                <a:latin typeface="Abadi" panose="020B0604020104020204" pitchFamily="34" charset="0"/>
              </a:rPr>
              <a:t>8067 true positive </a:t>
            </a:r>
            <a:r>
              <a:rPr lang="en-US" sz="2400" dirty="0">
                <a:latin typeface="Abadi" panose="020B0604020104020204" pitchFamily="34" charset="0"/>
              </a:rPr>
              <a:t>predictions, </a:t>
            </a:r>
            <a:r>
              <a:rPr lang="en-US" sz="2400" dirty="0">
                <a:solidFill>
                  <a:schemeClr val="accent6">
                    <a:lumMod val="75000"/>
                  </a:schemeClr>
                </a:solidFill>
                <a:latin typeface="Abadi" panose="020B0604020104020204" pitchFamily="34" charset="0"/>
              </a:rPr>
              <a:t>6755 true negative </a:t>
            </a:r>
            <a:r>
              <a:rPr lang="en-US" sz="2400" dirty="0">
                <a:latin typeface="Abadi" panose="020B0604020104020204" pitchFamily="34" charset="0"/>
              </a:rPr>
              <a:t>predictions, </a:t>
            </a:r>
            <a:r>
              <a:rPr lang="en-US" sz="2400" dirty="0">
                <a:solidFill>
                  <a:srgbClr val="C00000"/>
                </a:solidFill>
                <a:latin typeface="Abadi" panose="020B0604020104020204" pitchFamily="34" charset="0"/>
              </a:rPr>
              <a:t>118 false positive </a:t>
            </a:r>
            <a:r>
              <a:rPr lang="en-US" sz="2400" dirty="0">
                <a:latin typeface="Abadi" panose="020B0604020104020204" pitchFamily="34" charset="0"/>
              </a:rPr>
              <a:t>predictions, and </a:t>
            </a:r>
            <a:r>
              <a:rPr lang="en-US" sz="2400" dirty="0">
                <a:solidFill>
                  <a:srgbClr val="C00000"/>
                </a:solidFill>
                <a:latin typeface="Abadi" panose="020B0604020104020204" pitchFamily="34" charset="0"/>
              </a:rPr>
              <a:t>105 false negative </a:t>
            </a:r>
            <a:r>
              <a:rPr lang="en-US" sz="2400" dirty="0">
                <a:latin typeface="Abadi" panose="020B0604020104020204" pitchFamily="34" charset="0"/>
              </a:rPr>
              <a:t>predictions.</a:t>
            </a:r>
          </a:p>
        </p:txBody>
      </p:sp>
    </p:spTree>
    <p:extLst>
      <p:ext uri="{BB962C8B-B14F-4D97-AF65-F5344CB8AC3E}">
        <p14:creationId xmlns:p14="http://schemas.microsoft.com/office/powerpoint/2010/main" val="2892997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ushrooms in a black background&#10;&#10;Description automatically generated">
            <a:extLst>
              <a:ext uri="{FF2B5EF4-FFF2-40B4-BE49-F238E27FC236}">
                <a16:creationId xmlns:a16="http://schemas.microsoft.com/office/drawing/2014/main" id="{06600F82-B12D-47BC-E8BB-511D2944BDC0}"/>
              </a:ext>
            </a:extLst>
          </p:cNvPr>
          <p:cNvPicPr>
            <a:picLocks noChangeAspect="1"/>
          </p:cNvPicPr>
          <p:nvPr/>
        </p:nvPicPr>
        <p:blipFill rotWithShape="1">
          <a:blip r:embed="rId2">
            <a:extLst>
              <a:ext uri="{28A0092B-C50C-407E-A947-70E740481C1C}">
                <a14:useLocalDpi xmlns:a14="http://schemas.microsoft.com/office/drawing/2010/main" val="0"/>
              </a:ext>
            </a:extLst>
          </a:blip>
          <a:srcRect t="14644" b="14432"/>
          <a:stretch/>
        </p:blipFill>
        <p:spPr>
          <a:xfrm>
            <a:off x="-1011134" y="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2892CD-5936-FCE0-D120-DD36B625F086}"/>
              </a:ext>
            </a:extLst>
          </p:cNvPr>
          <p:cNvSpPr>
            <a:spLocks noGrp="1"/>
          </p:cNvSpPr>
          <p:nvPr>
            <p:ph type="title"/>
          </p:nvPr>
        </p:nvSpPr>
        <p:spPr>
          <a:xfrm>
            <a:off x="7118605" y="141514"/>
            <a:ext cx="3822189" cy="1899912"/>
          </a:xfrm>
        </p:spPr>
        <p:txBody>
          <a:bodyPr>
            <a:normAutofit/>
          </a:bodyPr>
          <a:lstStyle/>
          <a:p>
            <a:r>
              <a:rPr lang="en-US" b="1" dirty="0">
                <a:solidFill>
                  <a:schemeClr val="accent5">
                    <a:lumMod val="75000"/>
                  </a:schemeClr>
                </a:solidFill>
                <a:effectLst/>
                <a:latin typeface="Book Antiqua" panose="02040602050305030304" pitchFamily="18" charset="0"/>
                <a:ea typeface="Calibri" panose="020F0502020204030204" pitchFamily="34" charset="0"/>
                <a:cs typeface="Arial" panose="020B0604020202020204" pitchFamily="34" charset="0"/>
              </a:rPr>
              <a:t>Boosting</a:t>
            </a:r>
            <a:endParaRPr lang="en-US" dirty="0">
              <a:solidFill>
                <a:schemeClr val="accent5">
                  <a:lumMod val="75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81053B12-96F6-FDBF-B76A-4CBF2450D9A1}"/>
              </a:ext>
            </a:extLst>
          </p:cNvPr>
          <p:cNvSpPr>
            <a:spLocks noGrp="1"/>
          </p:cNvSpPr>
          <p:nvPr>
            <p:ph idx="1"/>
          </p:nvPr>
        </p:nvSpPr>
        <p:spPr>
          <a:xfrm>
            <a:off x="5867401" y="1677362"/>
            <a:ext cx="6324599" cy="3742762"/>
          </a:xfrm>
        </p:spPr>
        <p:txBody>
          <a:bodyPr>
            <a:noAutofit/>
          </a:bodyPr>
          <a:lstStyle/>
          <a:p>
            <a:pPr marL="0" indent="0">
              <a:buNone/>
            </a:pPr>
            <a:r>
              <a:rPr lang="en-US" sz="1900" dirty="0">
                <a:latin typeface="Abadi" panose="020B0604020104020204" pitchFamily="34" charset="0"/>
              </a:rPr>
              <a:t>We used </a:t>
            </a:r>
            <a:r>
              <a:rPr lang="en-US" sz="1900" dirty="0" err="1">
                <a:latin typeface="Abadi" panose="020B0604020104020204" pitchFamily="34" charset="0"/>
              </a:rPr>
              <a:t>SKLearn</a:t>
            </a:r>
            <a:r>
              <a:rPr lang="en-US" sz="1900" dirty="0">
                <a:latin typeface="Abadi" panose="020B0604020104020204" pitchFamily="34" charset="0"/>
              </a:rPr>
              <a:t> ensemble bagging classifier lib with maximum depth 10 and n-estimates 500.First we applied the default parameters, the results are:</a:t>
            </a:r>
          </a:p>
          <a:p>
            <a:r>
              <a:rPr lang="en-US" sz="1900" dirty="0">
                <a:latin typeface="Abadi" panose="020B0604020104020204" pitchFamily="34" charset="0"/>
              </a:rPr>
              <a:t>The </a:t>
            </a:r>
            <a:r>
              <a:rPr lang="en-US" sz="1900" dirty="0">
                <a:solidFill>
                  <a:srgbClr val="FF0000"/>
                </a:solidFill>
                <a:latin typeface="Abadi" panose="020B0604020104020204" pitchFamily="34" charset="0"/>
              </a:rPr>
              <a:t>MSE</a:t>
            </a:r>
            <a:r>
              <a:rPr lang="en-US" sz="1900" dirty="0">
                <a:latin typeface="Abadi" panose="020B0604020104020204" pitchFamily="34" charset="0"/>
              </a:rPr>
              <a:t> is </a:t>
            </a:r>
            <a:r>
              <a:rPr lang="en-US" sz="1900" dirty="0">
                <a:solidFill>
                  <a:srgbClr val="FF0000"/>
                </a:solidFill>
                <a:latin typeface="Abadi" panose="020B0604020104020204" pitchFamily="34" charset="0"/>
              </a:rPr>
              <a:t>0.012495845795945497</a:t>
            </a:r>
            <a:r>
              <a:rPr lang="en-US" sz="1900" dirty="0">
                <a:latin typeface="Abadi" panose="020B0604020104020204" pitchFamily="34" charset="0"/>
              </a:rPr>
              <a:t>, which is a relatively low value, indicating that the Boosting model has performed well in predicting the target variable for the test set.</a:t>
            </a:r>
          </a:p>
          <a:p>
            <a:r>
              <a:rPr lang="en-US" sz="1900" dirty="0">
                <a:latin typeface="Abadi" panose="020B0604020104020204" pitchFamily="34" charset="0"/>
              </a:rPr>
              <a:t>The </a:t>
            </a:r>
            <a:r>
              <a:rPr lang="en-US" sz="1900" dirty="0">
                <a:solidFill>
                  <a:srgbClr val="00B050"/>
                </a:solidFill>
                <a:latin typeface="Abadi" panose="020B0604020104020204" pitchFamily="34" charset="0"/>
              </a:rPr>
              <a:t>accuracy </a:t>
            </a:r>
            <a:r>
              <a:rPr lang="en-US" sz="1900" dirty="0">
                <a:latin typeface="Abadi" panose="020B0604020104020204" pitchFamily="34" charset="0"/>
              </a:rPr>
              <a:t>score is </a:t>
            </a:r>
            <a:r>
              <a:rPr lang="en-US" sz="1900" dirty="0">
                <a:solidFill>
                  <a:srgbClr val="00B050"/>
                </a:solidFill>
                <a:latin typeface="Abadi" panose="020B0604020104020204" pitchFamily="34" charset="0"/>
              </a:rPr>
              <a:t>0.9875041542040545</a:t>
            </a:r>
            <a:r>
              <a:rPr lang="en-US" sz="1900" dirty="0">
                <a:latin typeface="Abadi" panose="020B0604020104020204" pitchFamily="34" charset="0"/>
              </a:rPr>
              <a:t>, which is a relatively high value, indicating that the Boosting model has performed well in predicting the target variable for the test set.</a:t>
            </a:r>
          </a:p>
          <a:p>
            <a:r>
              <a:rPr lang="en-US" sz="1900" dirty="0">
                <a:latin typeface="Abadi" panose="020B0604020104020204" pitchFamily="34" charset="0"/>
              </a:rPr>
              <a:t>Confusion matrix shows that the Boosting model </a:t>
            </a:r>
            <a:r>
              <a:rPr lang="en-US" sz="1900" dirty="0">
                <a:solidFill>
                  <a:srgbClr val="00B050"/>
                </a:solidFill>
                <a:latin typeface="Abadi" panose="020B0604020104020204" pitchFamily="34" charset="0"/>
              </a:rPr>
              <a:t>correctly</a:t>
            </a:r>
            <a:r>
              <a:rPr lang="en-US" sz="1900" dirty="0">
                <a:latin typeface="Abadi" panose="020B0604020104020204" pitchFamily="34" charset="0"/>
              </a:rPr>
              <a:t> predicted </a:t>
            </a:r>
            <a:r>
              <a:rPr lang="en-US" sz="1900" dirty="0">
                <a:solidFill>
                  <a:srgbClr val="00B050"/>
                </a:solidFill>
                <a:latin typeface="Abadi" panose="020B0604020104020204" pitchFamily="34" charset="0"/>
              </a:rPr>
              <a:t>8079</a:t>
            </a:r>
            <a:r>
              <a:rPr lang="en-US" sz="1900" dirty="0">
                <a:latin typeface="Abadi" panose="020B0604020104020204" pitchFamily="34" charset="0"/>
              </a:rPr>
              <a:t> instances where the true label is 1, but it </a:t>
            </a:r>
            <a:r>
              <a:rPr lang="en-US" sz="1900" dirty="0">
                <a:solidFill>
                  <a:srgbClr val="FF0000"/>
                </a:solidFill>
                <a:latin typeface="Abadi" panose="020B0604020104020204" pitchFamily="34" charset="0"/>
              </a:rPr>
              <a:t>incorrectly</a:t>
            </a:r>
            <a:r>
              <a:rPr lang="en-US" sz="1900" dirty="0">
                <a:latin typeface="Abadi" panose="020B0604020104020204" pitchFamily="34" charset="0"/>
              </a:rPr>
              <a:t> predicted </a:t>
            </a:r>
            <a:r>
              <a:rPr lang="en-US" sz="1900" dirty="0">
                <a:solidFill>
                  <a:srgbClr val="FF0000"/>
                </a:solidFill>
                <a:latin typeface="Abadi" panose="020B0604020104020204" pitchFamily="34" charset="0"/>
              </a:rPr>
              <a:t>93</a:t>
            </a:r>
            <a:r>
              <a:rPr lang="en-US" sz="1900" dirty="0">
                <a:latin typeface="Abadi" panose="020B0604020104020204" pitchFamily="34" charset="0"/>
              </a:rPr>
              <a:t> instances where the true label is 1 as 0. Similarly, the model </a:t>
            </a:r>
            <a:r>
              <a:rPr lang="en-US" sz="1900" dirty="0">
                <a:solidFill>
                  <a:srgbClr val="00B050"/>
                </a:solidFill>
                <a:latin typeface="Abadi" panose="020B0604020104020204" pitchFamily="34" charset="0"/>
              </a:rPr>
              <a:t>correctly</a:t>
            </a:r>
            <a:r>
              <a:rPr lang="en-US" sz="1900" dirty="0">
                <a:latin typeface="Abadi" panose="020B0604020104020204" pitchFamily="34" charset="0"/>
              </a:rPr>
              <a:t> predicted </a:t>
            </a:r>
            <a:r>
              <a:rPr lang="en-US" sz="1900" dirty="0">
                <a:solidFill>
                  <a:srgbClr val="00B050"/>
                </a:solidFill>
                <a:latin typeface="Abadi" panose="020B0604020104020204" pitchFamily="34" charset="0"/>
              </a:rPr>
              <a:t>6778</a:t>
            </a:r>
            <a:r>
              <a:rPr lang="en-US" sz="1900" dirty="0">
                <a:latin typeface="Abadi" panose="020B0604020104020204" pitchFamily="34" charset="0"/>
              </a:rPr>
              <a:t> instances where the true label is 0, but it </a:t>
            </a:r>
            <a:r>
              <a:rPr lang="en-US" sz="1900" dirty="0">
                <a:solidFill>
                  <a:srgbClr val="FF0000"/>
                </a:solidFill>
                <a:latin typeface="Abadi" panose="020B0604020104020204" pitchFamily="34" charset="0"/>
              </a:rPr>
              <a:t>incorrectl</a:t>
            </a:r>
            <a:r>
              <a:rPr lang="en-US" sz="1900" dirty="0">
                <a:latin typeface="Abadi" panose="020B0604020104020204" pitchFamily="34" charset="0"/>
              </a:rPr>
              <a:t>y predicted </a:t>
            </a:r>
            <a:r>
              <a:rPr lang="en-US" sz="1900" dirty="0">
                <a:solidFill>
                  <a:srgbClr val="FF0000"/>
                </a:solidFill>
                <a:latin typeface="Abadi" panose="020B0604020104020204" pitchFamily="34" charset="0"/>
              </a:rPr>
              <a:t>90</a:t>
            </a:r>
            <a:r>
              <a:rPr lang="en-US" sz="1900" dirty="0">
                <a:latin typeface="Abadi" panose="020B0604020104020204" pitchFamily="34" charset="0"/>
              </a:rPr>
              <a:t> instances where the true label is 0 as 1.</a:t>
            </a:r>
          </a:p>
          <a:p>
            <a:endParaRPr lang="en-US" sz="1900" dirty="0">
              <a:latin typeface="Abadi" panose="020B0604020104020204" pitchFamily="34" charset="0"/>
            </a:endParaRPr>
          </a:p>
        </p:txBody>
      </p:sp>
    </p:spTree>
    <p:extLst>
      <p:ext uri="{BB962C8B-B14F-4D97-AF65-F5344CB8AC3E}">
        <p14:creationId xmlns:p14="http://schemas.microsoft.com/office/powerpoint/2010/main" val="35357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D9BE1-B7C8-5A6D-174E-8DD8A1C4B09C}"/>
              </a:ext>
            </a:extLst>
          </p:cNvPr>
          <p:cNvSpPr>
            <a:spLocks noGrp="1"/>
          </p:cNvSpPr>
          <p:nvPr>
            <p:ph type="title"/>
          </p:nvPr>
        </p:nvSpPr>
        <p:spPr>
          <a:xfrm>
            <a:off x="4086446" y="442264"/>
            <a:ext cx="4019107" cy="1361347"/>
          </a:xfrm>
        </p:spPr>
        <p:txBody>
          <a:bodyPr anchor="b">
            <a:normAutofit/>
          </a:bodyPr>
          <a:lstStyle/>
          <a:p>
            <a:pPr algn="ctr"/>
            <a:r>
              <a:rPr lang="en-US" sz="4000" dirty="0">
                <a:solidFill>
                  <a:schemeClr val="accent1">
                    <a:lumMod val="60000"/>
                    <a:lumOff val="40000"/>
                    <a:alpha val="60000"/>
                  </a:schemeClr>
                </a:solidFill>
                <a:latin typeface="Book Antiqua" panose="02040602050305030304" pitchFamily="18" charset="0"/>
              </a:rPr>
              <a:t>Introduction</a:t>
            </a:r>
          </a:p>
        </p:txBody>
      </p:sp>
      <p:pic>
        <p:nvPicPr>
          <p:cNvPr id="5" name="Picture 4" descr="A diagram of a variety of marine life&#10;&#10;Description automatically generated">
            <a:extLst>
              <a:ext uri="{FF2B5EF4-FFF2-40B4-BE49-F238E27FC236}">
                <a16:creationId xmlns:a16="http://schemas.microsoft.com/office/drawing/2014/main" id="{49C6AF4A-2B3F-16E7-0DD3-89DE918EB0F9}"/>
              </a:ext>
            </a:extLst>
          </p:cNvPr>
          <p:cNvPicPr>
            <a:picLocks noChangeAspect="1"/>
          </p:cNvPicPr>
          <p:nvPr/>
        </p:nvPicPr>
        <p:blipFill rotWithShape="1">
          <a:blip r:embed="rId2">
            <a:extLst>
              <a:ext uri="{28A0092B-C50C-407E-A947-70E740481C1C}">
                <a14:useLocalDpi xmlns:a14="http://schemas.microsoft.com/office/drawing/2010/main" val="0"/>
              </a:ext>
            </a:extLst>
          </a:blip>
          <a:srcRect l="21606" r="30576" b="-1"/>
          <a:stretch/>
        </p:blipFill>
        <p:spPr>
          <a:xfrm>
            <a:off x="423727" y="685795"/>
            <a:ext cx="2931299" cy="5486400"/>
          </a:xfrm>
          <a:prstGeom prst="rect">
            <a:avLst/>
          </a:prstGeom>
        </p:spPr>
      </p:pic>
      <p:sp>
        <p:nvSpPr>
          <p:cNvPr id="3" name="Content Placeholder 2">
            <a:extLst>
              <a:ext uri="{FF2B5EF4-FFF2-40B4-BE49-F238E27FC236}">
                <a16:creationId xmlns:a16="http://schemas.microsoft.com/office/drawing/2014/main" id="{A4E49A39-3201-2A01-20F7-99412B4A9245}"/>
              </a:ext>
            </a:extLst>
          </p:cNvPr>
          <p:cNvSpPr>
            <a:spLocks noGrp="1"/>
          </p:cNvSpPr>
          <p:nvPr>
            <p:ph idx="1"/>
          </p:nvPr>
        </p:nvSpPr>
        <p:spPr>
          <a:xfrm>
            <a:off x="3598833" y="1979894"/>
            <a:ext cx="5267399" cy="4016023"/>
          </a:xfrm>
        </p:spPr>
        <p:txBody>
          <a:bodyPr anchor="t">
            <a:noAutofit/>
          </a:bodyPr>
          <a:lstStyle/>
          <a:p>
            <a:pPr marL="0" indent="0" algn="ctr">
              <a:buNone/>
            </a:pPr>
            <a:r>
              <a:rPr lang="en-US" sz="2200" dirty="0">
                <a:solidFill>
                  <a:schemeClr val="bg1"/>
                </a:solidFill>
                <a:latin typeface="Abadi" panose="020B0604020104020204" pitchFamily="34" charset="0"/>
              </a:rPr>
              <a:t>Classification is a fundamental task in data analysis and machine learning. It involves categorizing data items into predefined classes or categories based on their features or characteristics. A model is typically trained on a dataset where the classes or labels are already known, and then applied to make predictions on new data. There are various classification algorithms, such as Logistic Regression, Decision Trees, Random Forests, Support Vector Machines, and Neural Networks, each with its own strengths and weaknesses.</a:t>
            </a:r>
          </a:p>
        </p:txBody>
      </p:sp>
      <p:pic>
        <p:nvPicPr>
          <p:cNvPr id="9" name="Picture 8" descr="A close-up of a microscope&#10;&#10;Description automatically generated">
            <a:extLst>
              <a:ext uri="{FF2B5EF4-FFF2-40B4-BE49-F238E27FC236}">
                <a16:creationId xmlns:a16="http://schemas.microsoft.com/office/drawing/2014/main" id="{532295C9-35AD-4089-CF97-022FBCECF752}"/>
              </a:ext>
            </a:extLst>
          </p:cNvPr>
          <p:cNvPicPr>
            <a:picLocks noChangeAspect="1"/>
          </p:cNvPicPr>
          <p:nvPr/>
        </p:nvPicPr>
        <p:blipFill rotWithShape="1">
          <a:blip r:embed="rId3">
            <a:extLst>
              <a:ext uri="{28A0092B-C50C-407E-A947-70E740481C1C}">
                <a14:useLocalDpi xmlns:a14="http://schemas.microsoft.com/office/drawing/2010/main" val="0"/>
              </a:ext>
            </a:extLst>
          </a:blip>
          <a:srcRect l="1826" r="39005"/>
          <a:stretch/>
        </p:blipFill>
        <p:spPr>
          <a:xfrm>
            <a:off x="9124944" y="685795"/>
            <a:ext cx="2905400" cy="5486399"/>
          </a:xfrm>
          <a:prstGeom prst="rect">
            <a:avLst/>
          </a:prstGeom>
        </p:spPr>
      </p:pic>
    </p:spTree>
    <p:extLst>
      <p:ext uri="{BB962C8B-B14F-4D97-AF65-F5344CB8AC3E}">
        <p14:creationId xmlns:p14="http://schemas.microsoft.com/office/powerpoint/2010/main" val="379250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group of mushrooms in a black background&#10;&#10;Description automatically generated">
            <a:extLst>
              <a:ext uri="{FF2B5EF4-FFF2-40B4-BE49-F238E27FC236}">
                <a16:creationId xmlns:a16="http://schemas.microsoft.com/office/drawing/2014/main" id="{06600F82-B12D-47BC-E8BB-511D2944BDC0}"/>
              </a:ext>
            </a:extLst>
          </p:cNvPr>
          <p:cNvPicPr>
            <a:picLocks noChangeAspect="1"/>
          </p:cNvPicPr>
          <p:nvPr/>
        </p:nvPicPr>
        <p:blipFill rotWithShape="1">
          <a:blip r:embed="rId2">
            <a:extLst>
              <a:ext uri="{28A0092B-C50C-407E-A947-70E740481C1C}">
                <a14:useLocalDpi xmlns:a14="http://schemas.microsoft.com/office/drawing/2010/main" val="0"/>
              </a:ext>
            </a:extLst>
          </a:blip>
          <a:srcRect t="14644" b="14432"/>
          <a:stretch/>
        </p:blipFill>
        <p:spPr>
          <a:xfrm>
            <a:off x="-1011134" y="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12892CD-5936-FCE0-D120-DD36B625F086}"/>
              </a:ext>
            </a:extLst>
          </p:cNvPr>
          <p:cNvSpPr>
            <a:spLocks noGrp="1"/>
          </p:cNvSpPr>
          <p:nvPr>
            <p:ph type="title"/>
          </p:nvPr>
        </p:nvSpPr>
        <p:spPr>
          <a:xfrm>
            <a:off x="7249234" y="801659"/>
            <a:ext cx="3822189" cy="1899912"/>
          </a:xfrm>
        </p:spPr>
        <p:txBody>
          <a:bodyPr>
            <a:normAutofit/>
          </a:bodyPr>
          <a:lstStyle/>
          <a:p>
            <a:r>
              <a:rPr lang="en-US" b="1" dirty="0">
                <a:solidFill>
                  <a:schemeClr val="accent5">
                    <a:lumMod val="75000"/>
                  </a:schemeClr>
                </a:solidFill>
                <a:effectLst/>
                <a:latin typeface="Book Antiqua" panose="02040602050305030304" pitchFamily="18" charset="0"/>
                <a:ea typeface="Calibri" panose="020F0502020204030204" pitchFamily="34" charset="0"/>
                <a:cs typeface="Arial" panose="020B0604020202020204" pitchFamily="34" charset="0"/>
              </a:rPr>
              <a:t>Boosting</a:t>
            </a:r>
            <a:endParaRPr lang="en-US" dirty="0">
              <a:solidFill>
                <a:schemeClr val="accent5">
                  <a:lumMod val="75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81053B12-96F6-FDBF-B76A-4CBF2450D9A1}"/>
              </a:ext>
            </a:extLst>
          </p:cNvPr>
          <p:cNvSpPr>
            <a:spLocks noGrp="1"/>
          </p:cNvSpPr>
          <p:nvPr>
            <p:ph idx="1"/>
          </p:nvPr>
        </p:nvSpPr>
        <p:spPr>
          <a:xfrm>
            <a:off x="6756329" y="2683936"/>
            <a:ext cx="5432622" cy="3742762"/>
          </a:xfrm>
        </p:spPr>
        <p:txBody>
          <a:bodyPr>
            <a:noAutofit/>
          </a:bodyPr>
          <a:lstStyle/>
          <a:p>
            <a:pPr marL="0" indent="0">
              <a:buNone/>
            </a:pPr>
            <a:r>
              <a:rPr lang="en-US" sz="2200" dirty="0">
                <a:latin typeface="Abadi" panose="020B0604020104020204" pitchFamily="34" charset="0"/>
              </a:rPr>
              <a:t>After hyperparameter tuning:</a:t>
            </a:r>
          </a:p>
          <a:p>
            <a:r>
              <a:rPr lang="en-US" sz="2200" dirty="0">
                <a:latin typeface="Abadi" panose="020B0604020104020204" pitchFamily="34" charset="0"/>
              </a:rPr>
              <a:t>The </a:t>
            </a:r>
            <a:r>
              <a:rPr lang="en-US" sz="2200" dirty="0">
                <a:solidFill>
                  <a:srgbClr val="00B050"/>
                </a:solidFill>
                <a:latin typeface="Abadi" panose="020B0604020104020204" pitchFamily="34" charset="0"/>
              </a:rPr>
              <a:t>test accuracy </a:t>
            </a:r>
            <a:r>
              <a:rPr lang="en-US" sz="2200" dirty="0">
                <a:latin typeface="Abadi" panose="020B0604020104020204" pitchFamily="34" charset="0"/>
              </a:rPr>
              <a:t>become </a:t>
            </a:r>
            <a:r>
              <a:rPr lang="en-US" sz="2200" dirty="0">
                <a:solidFill>
                  <a:srgbClr val="00B050"/>
                </a:solidFill>
                <a:latin typeface="Abadi" panose="020B0604020104020204" pitchFamily="34" charset="0"/>
              </a:rPr>
              <a:t>0.9871053506148222</a:t>
            </a:r>
            <a:r>
              <a:rPr lang="en-US" sz="2200" dirty="0">
                <a:latin typeface="Abadi" panose="020B0604020104020204" pitchFamily="34" charset="0"/>
              </a:rPr>
              <a:t> and the </a:t>
            </a:r>
            <a:r>
              <a:rPr lang="en-US" sz="2200" dirty="0">
                <a:solidFill>
                  <a:srgbClr val="FF0000"/>
                </a:solidFill>
                <a:latin typeface="Abadi" panose="020B0604020104020204" pitchFamily="34" charset="0"/>
              </a:rPr>
              <a:t>mean squared error </a:t>
            </a:r>
            <a:r>
              <a:rPr lang="en-US" sz="2200" dirty="0">
                <a:latin typeface="Abadi" panose="020B0604020104020204" pitchFamily="34" charset="0"/>
              </a:rPr>
              <a:t>become </a:t>
            </a:r>
            <a:r>
              <a:rPr lang="en-US" sz="2200" dirty="0">
                <a:solidFill>
                  <a:srgbClr val="FF0000"/>
                </a:solidFill>
                <a:latin typeface="Abadi" panose="020B0604020104020204" pitchFamily="34" charset="0"/>
              </a:rPr>
              <a:t>0.0128946493851778</a:t>
            </a:r>
          </a:p>
          <a:p>
            <a:r>
              <a:rPr lang="en-US" sz="2200" dirty="0">
                <a:latin typeface="Abadi" panose="020B0604020104020204" pitchFamily="34" charset="0"/>
              </a:rPr>
              <a:t>Confusion matrix: </a:t>
            </a:r>
            <a:r>
              <a:rPr lang="en-US" sz="2200" dirty="0">
                <a:solidFill>
                  <a:srgbClr val="00B050"/>
                </a:solidFill>
                <a:latin typeface="Abadi" panose="020B0604020104020204" pitchFamily="34" charset="0"/>
              </a:rPr>
              <a:t>8072 true positive </a:t>
            </a:r>
            <a:r>
              <a:rPr lang="en-US" sz="2200" dirty="0">
                <a:latin typeface="Abadi" panose="020B0604020104020204" pitchFamily="34" charset="0"/>
              </a:rPr>
              <a:t>predictions, </a:t>
            </a:r>
            <a:r>
              <a:rPr lang="en-US" sz="2200" dirty="0">
                <a:solidFill>
                  <a:srgbClr val="00B050"/>
                </a:solidFill>
                <a:latin typeface="Abadi" panose="020B0604020104020204" pitchFamily="34" charset="0"/>
              </a:rPr>
              <a:t>6779 true negative </a:t>
            </a:r>
            <a:r>
              <a:rPr lang="en-US" sz="2200" dirty="0">
                <a:latin typeface="Abadi" panose="020B0604020104020204" pitchFamily="34" charset="0"/>
              </a:rPr>
              <a:t>predictions, </a:t>
            </a:r>
            <a:r>
              <a:rPr lang="en-US" sz="2200" dirty="0">
                <a:solidFill>
                  <a:srgbClr val="FF0000"/>
                </a:solidFill>
                <a:latin typeface="Abadi" panose="020B0604020104020204" pitchFamily="34" charset="0"/>
              </a:rPr>
              <a:t>94 false positive </a:t>
            </a:r>
            <a:r>
              <a:rPr lang="en-US" sz="2200" dirty="0">
                <a:latin typeface="Abadi" panose="020B0604020104020204" pitchFamily="34" charset="0"/>
              </a:rPr>
              <a:t>predictions, and </a:t>
            </a:r>
            <a:r>
              <a:rPr lang="en-US" sz="2200" dirty="0">
                <a:solidFill>
                  <a:srgbClr val="FF0000"/>
                </a:solidFill>
                <a:latin typeface="Abadi" panose="020B0604020104020204" pitchFamily="34" charset="0"/>
              </a:rPr>
              <a:t>100 false negative </a:t>
            </a:r>
            <a:r>
              <a:rPr lang="en-US" sz="2200" dirty="0">
                <a:latin typeface="Abadi" panose="020B0604020104020204" pitchFamily="34" charset="0"/>
              </a:rPr>
              <a:t>predictions.</a:t>
            </a:r>
          </a:p>
          <a:p>
            <a:endParaRPr lang="en-US" sz="2200" dirty="0">
              <a:latin typeface="Abadi" panose="020B0604020104020204" pitchFamily="34" charset="0"/>
            </a:endParaRPr>
          </a:p>
        </p:txBody>
      </p:sp>
    </p:spTree>
    <p:extLst>
      <p:ext uri="{BB962C8B-B14F-4D97-AF65-F5344CB8AC3E}">
        <p14:creationId xmlns:p14="http://schemas.microsoft.com/office/powerpoint/2010/main" val="421071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glowing mushrooms&#10;&#10;Description automatically generated">
            <a:extLst>
              <a:ext uri="{FF2B5EF4-FFF2-40B4-BE49-F238E27FC236}">
                <a16:creationId xmlns:a16="http://schemas.microsoft.com/office/drawing/2014/main" id="{06C925DB-BC62-D81F-416E-4572AEE36EE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6618" b="27132"/>
          <a:stretch/>
        </p:blipFill>
        <p:spPr>
          <a:xfrm>
            <a:off x="20" y="10"/>
            <a:ext cx="12191980" cy="6857990"/>
          </a:xfrm>
          <a:prstGeom prst="rect">
            <a:avLst/>
          </a:prstGeom>
        </p:spPr>
      </p:pic>
      <p:sp>
        <p:nvSpPr>
          <p:cNvPr id="2" name="Title 1">
            <a:extLst>
              <a:ext uri="{FF2B5EF4-FFF2-40B4-BE49-F238E27FC236}">
                <a16:creationId xmlns:a16="http://schemas.microsoft.com/office/drawing/2014/main" id="{D5C6A318-815B-7B23-ABBA-81F440BB6C10}"/>
              </a:ext>
            </a:extLst>
          </p:cNvPr>
          <p:cNvSpPr>
            <a:spLocks noGrp="1"/>
          </p:cNvSpPr>
          <p:nvPr>
            <p:ph type="title"/>
          </p:nvPr>
        </p:nvSpPr>
        <p:spPr>
          <a:xfrm>
            <a:off x="1444172" y="1531258"/>
            <a:ext cx="10261600" cy="3564869"/>
          </a:xfrm>
        </p:spPr>
        <p:txBody>
          <a:bodyPr vert="horz" lIns="91440" tIns="45720" rIns="91440" bIns="45720" rtlCol="0" anchor="b">
            <a:normAutofit/>
          </a:bodyPr>
          <a:lstStyle/>
          <a:p>
            <a:r>
              <a:rPr lang="en-US" sz="9600" b="1" dirty="0">
                <a:ln w="22225">
                  <a:solidFill>
                    <a:schemeClr val="tx1"/>
                  </a:solidFill>
                  <a:miter lim="800000"/>
                </a:ln>
                <a:noFill/>
                <a:effectLst/>
                <a:latin typeface="Book Antiqua" panose="02040602050305030304" pitchFamily="18" charset="0"/>
              </a:rPr>
              <a:t>Result analysis</a:t>
            </a:r>
            <a:br>
              <a:rPr lang="en-US" sz="9600" dirty="0">
                <a:ln w="22225">
                  <a:solidFill>
                    <a:schemeClr val="tx1"/>
                  </a:solidFill>
                  <a:miter lim="800000"/>
                </a:ln>
                <a:noFill/>
                <a:effectLst/>
                <a:latin typeface="Book Antiqua" panose="02040602050305030304" pitchFamily="18" charset="0"/>
              </a:rPr>
            </a:br>
            <a:endParaRPr lang="en-US" sz="9600" dirty="0">
              <a:ln w="22225">
                <a:solidFill>
                  <a:schemeClr val="tx1"/>
                </a:solidFill>
                <a:miter lim="800000"/>
              </a:ln>
              <a:noFill/>
              <a:latin typeface="Book Antiqua" panose="02040602050305030304" pitchFamily="18" charset="0"/>
            </a:endParaRPr>
          </a:p>
        </p:txBody>
      </p:sp>
    </p:spTree>
    <p:extLst>
      <p:ext uri="{BB962C8B-B14F-4D97-AF65-F5344CB8AC3E}">
        <p14:creationId xmlns:p14="http://schemas.microsoft.com/office/powerpoint/2010/main" val="90624029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mushrooms in a forest&#10;&#10;Description automatically generated">
            <a:extLst>
              <a:ext uri="{FF2B5EF4-FFF2-40B4-BE49-F238E27FC236}">
                <a16:creationId xmlns:a16="http://schemas.microsoft.com/office/drawing/2014/main" id="{5AD9DFE7-7C34-768E-51A5-1A9CA54F9D5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2260" r="-1" b="46240"/>
          <a:stretch/>
        </p:blipFill>
        <p:spPr>
          <a:xfrm>
            <a:off x="0" y="-11823"/>
            <a:ext cx="12191980" cy="6857999"/>
          </a:xfrm>
          <a:prstGeom prst="rect">
            <a:avLst/>
          </a:prstGeom>
        </p:spPr>
      </p:pic>
      <p:cxnSp>
        <p:nvCxnSpPr>
          <p:cNvPr id="14" name="Straight Connector 13">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17C3F02-3D76-8F4D-51CA-C641AB07610B}"/>
              </a:ext>
            </a:extLst>
          </p:cNvPr>
          <p:cNvSpPr>
            <a:spLocks noGrp="1"/>
          </p:cNvSpPr>
          <p:nvPr>
            <p:ph idx="1"/>
          </p:nvPr>
        </p:nvSpPr>
        <p:spPr>
          <a:xfrm>
            <a:off x="7619905" y="599324"/>
            <a:ext cx="3951610" cy="5224533"/>
          </a:xfrm>
        </p:spPr>
        <p:txBody>
          <a:bodyPr anchor="ctr">
            <a:normAutofit/>
          </a:bodyPr>
          <a:lstStyle/>
          <a:p>
            <a:pPr marL="0" marR="0" indent="0" algn="ctr">
              <a:lnSpc>
                <a:spcPct val="107000"/>
              </a:lnSpc>
              <a:spcBef>
                <a:spcPts val="0"/>
              </a:spcBef>
              <a:spcAft>
                <a:spcPts val="800"/>
              </a:spcAft>
              <a:buNone/>
            </a:pPr>
            <a:r>
              <a:rPr lang="en-US" sz="2400" b="1" dirty="0">
                <a:effectLst/>
                <a:latin typeface="Book Antiqua" panose="02040602050305030304" pitchFamily="18" charset="0"/>
                <a:ea typeface="Calibri" panose="020F0502020204030204" pitchFamily="34" charset="0"/>
                <a:cs typeface="Arial" panose="020B0604020202020204" pitchFamily="34" charset="0"/>
              </a:rPr>
              <a:t>Logistic Regression</a:t>
            </a:r>
            <a:endParaRPr lang="en-US" sz="2400" dirty="0">
              <a:effectLst/>
              <a:latin typeface="Book Antiqua" panose="02040602050305030304" pitchFamily="18"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effectLst/>
                <a:latin typeface="Abadi" panose="020B0604020104020204" pitchFamily="34" charset="0"/>
                <a:ea typeface="Calibri" panose="020F0502020204030204" pitchFamily="34" charset="0"/>
                <a:cs typeface="Arial" panose="020B0604020202020204" pitchFamily="34" charset="0"/>
              </a:rPr>
              <a:t>The logistic regression model has the highest Mean Squared Error (MSE) of 0.377999335273513 and the lowest accuracy of is 0.6220006646726487 compared to the other models.</a:t>
            </a:r>
          </a:p>
          <a:p>
            <a:pPr>
              <a:lnSpc>
                <a:spcPct val="107000"/>
              </a:lnSpc>
              <a:spcBef>
                <a:spcPts val="0"/>
              </a:spcBef>
              <a:spcAft>
                <a:spcPts val="800"/>
              </a:spcAft>
            </a:pPr>
            <a:r>
              <a:rPr lang="en-US" sz="1800" dirty="0">
                <a:effectLst/>
                <a:latin typeface="Abadi" panose="020B0604020104020204" pitchFamily="34" charset="0"/>
                <a:ea typeface="Calibri" panose="020F0502020204030204" pitchFamily="34" charset="0"/>
                <a:cs typeface="Arial" panose="020B0604020202020204" pitchFamily="34" charset="0"/>
              </a:rPr>
              <a:t>The F1-score for the "0" class is 0.56, and for the "1" class is 0.67, indicating that the model is not performing equally well for both classes.</a:t>
            </a:r>
          </a:p>
          <a:p>
            <a:pPr marL="0" indent="0">
              <a:buNone/>
            </a:pPr>
            <a:endParaRPr lang="en-US" sz="2000" dirty="0">
              <a:solidFill>
                <a:srgbClr val="FFFFFF"/>
              </a:solidFill>
            </a:endParaRPr>
          </a:p>
        </p:txBody>
      </p:sp>
      <p:sp>
        <p:nvSpPr>
          <p:cNvPr id="7" name="Content Placeholder 8">
            <a:extLst>
              <a:ext uri="{FF2B5EF4-FFF2-40B4-BE49-F238E27FC236}">
                <a16:creationId xmlns:a16="http://schemas.microsoft.com/office/drawing/2014/main" id="{4C283067-CA9F-687B-A9E5-E2D0A5BCA1C3}"/>
              </a:ext>
            </a:extLst>
          </p:cNvPr>
          <p:cNvSpPr txBox="1">
            <a:spLocks/>
          </p:cNvSpPr>
          <p:nvPr/>
        </p:nvSpPr>
        <p:spPr>
          <a:xfrm>
            <a:off x="156893" y="-11823"/>
            <a:ext cx="6649001" cy="377828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2400" b="1" dirty="0">
                <a:effectLst/>
                <a:latin typeface="Book Antiqua" panose="02040602050305030304" pitchFamily="18" charset="0"/>
                <a:ea typeface="Calibri" panose="020F0502020204030204" pitchFamily="34" charset="0"/>
                <a:cs typeface="Arial" panose="020B0604020202020204" pitchFamily="34" charset="0"/>
              </a:rPr>
              <a:t>Decision Tree</a:t>
            </a:r>
            <a:endParaRPr lang="en-US" sz="2400" dirty="0">
              <a:effectLst/>
              <a:latin typeface="Book Antiqua" panose="02040602050305030304" pitchFamily="18"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effectLst/>
                <a:latin typeface="Abadi" panose="020B0604020104020204" pitchFamily="34" charset="0"/>
                <a:ea typeface="Calibri" panose="020F0502020204030204" pitchFamily="34" charset="0"/>
                <a:cs typeface="Arial" panose="020B0604020202020204" pitchFamily="34" charset="0"/>
              </a:rPr>
              <a:t>The decision tree model has an MSE of 0.35247590564839 and an accuracy of 0.64752409435161, which is lower than the logistic regression model but higher than the other models.</a:t>
            </a:r>
          </a:p>
          <a:p>
            <a:pPr>
              <a:lnSpc>
                <a:spcPct val="107000"/>
              </a:lnSpc>
              <a:spcBef>
                <a:spcPts val="0"/>
              </a:spcBef>
              <a:spcAft>
                <a:spcPts val="800"/>
              </a:spcAft>
            </a:pPr>
            <a:r>
              <a:rPr lang="en-US" sz="1800" dirty="0">
                <a:effectLst/>
                <a:latin typeface="Abadi" panose="020B0604020104020204" pitchFamily="34" charset="0"/>
                <a:ea typeface="Calibri" panose="020F0502020204030204" pitchFamily="34" charset="0"/>
                <a:cs typeface="Arial" panose="020B0604020202020204" pitchFamily="34" charset="0"/>
              </a:rPr>
              <a:t>The F1-score for the "0" class is 0.66, and for the "1" class is 0.63, indicating that the model is not performing equally well for both classes.</a:t>
            </a:r>
          </a:p>
          <a:p>
            <a:pPr marL="0" indent="0">
              <a:buFont typeface="Arial" panose="020B0604020202020204" pitchFamily="34" charset="0"/>
              <a:buNone/>
            </a:pPr>
            <a:endParaRPr lang="en-US" sz="2000" dirty="0">
              <a:solidFill>
                <a:srgbClr val="FFFFFF"/>
              </a:solidFill>
            </a:endParaRPr>
          </a:p>
        </p:txBody>
      </p:sp>
      <p:sp>
        <p:nvSpPr>
          <p:cNvPr id="8" name="Content Placeholder 8">
            <a:extLst>
              <a:ext uri="{FF2B5EF4-FFF2-40B4-BE49-F238E27FC236}">
                <a16:creationId xmlns:a16="http://schemas.microsoft.com/office/drawing/2014/main" id="{C4B4A5B2-6F6E-2959-4E3B-5BED9FBB9A77}"/>
              </a:ext>
            </a:extLst>
          </p:cNvPr>
          <p:cNvSpPr txBox="1">
            <a:spLocks/>
          </p:cNvSpPr>
          <p:nvPr/>
        </p:nvSpPr>
        <p:spPr>
          <a:xfrm>
            <a:off x="201481" y="3067895"/>
            <a:ext cx="6559823" cy="377828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2400" dirty="0">
                <a:effectLst/>
                <a:latin typeface="Book Antiqua" panose="02040602050305030304" pitchFamily="18" charset="0"/>
                <a:ea typeface="Calibri" panose="020F0502020204030204" pitchFamily="34" charset="0"/>
                <a:cs typeface="Arial" panose="020B0604020202020204" pitchFamily="34" charset="0"/>
              </a:rPr>
              <a:t>Random Forest</a:t>
            </a:r>
          </a:p>
          <a:p>
            <a:pPr>
              <a:lnSpc>
                <a:spcPct val="107000"/>
              </a:lnSpc>
              <a:spcBef>
                <a:spcPts val="0"/>
              </a:spcBef>
              <a:spcAft>
                <a:spcPts val="800"/>
              </a:spcAft>
            </a:pPr>
            <a:r>
              <a:rPr lang="en-US" sz="1800" dirty="0">
                <a:effectLst/>
                <a:latin typeface="Abadi" panose="020B0604020104020204" pitchFamily="34" charset="0"/>
                <a:ea typeface="Calibri" panose="020F0502020204030204" pitchFamily="34" charset="0"/>
                <a:cs typeface="Arial" panose="020B0604020202020204" pitchFamily="34" charset="0"/>
              </a:rPr>
              <a:t>It has the lowest MSE of 0.01136590222993120638 among all the models.</a:t>
            </a:r>
          </a:p>
          <a:p>
            <a:pPr marL="0" marR="0">
              <a:lnSpc>
                <a:spcPct val="107000"/>
              </a:lnSpc>
              <a:spcBef>
                <a:spcPts val="0"/>
              </a:spcBef>
              <a:spcAft>
                <a:spcPts val="800"/>
              </a:spcAft>
            </a:pPr>
            <a:r>
              <a:rPr lang="en-US" sz="1800" dirty="0">
                <a:effectLst/>
                <a:latin typeface="Abadi" panose="020B0604020104020204" pitchFamily="34" charset="0"/>
                <a:ea typeface="Calibri" panose="020F0502020204030204" pitchFamily="34" charset="0"/>
                <a:cs typeface="Arial" panose="020B0604020202020204" pitchFamily="34" charset="0"/>
              </a:rPr>
              <a:t> The accuracy is 0.98863409777068794, which is the highest among the models.</a:t>
            </a:r>
          </a:p>
          <a:p>
            <a:pPr>
              <a:lnSpc>
                <a:spcPct val="107000"/>
              </a:lnSpc>
              <a:spcBef>
                <a:spcPts val="0"/>
              </a:spcBef>
              <a:spcAft>
                <a:spcPts val="800"/>
              </a:spcAft>
            </a:pPr>
            <a:r>
              <a:rPr lang="en-US" sz="1800" dirty="0">
                <a:effectLst/>
                <a:latin typeface="Abadi" panose="020B0604020104020204" pitchFamily="34" charset="0"/>
                <a:ea typeface="Calibri" panose="020F0502020204030204" pitchFamily="34" charset="0"/>
                <a:cs typeface="Arial" panose="020B0604020202020204" pitchFamily="34" charset="0"/>
              </a:rPr>
              <a:t>The F1-score for both the "0" and "1" classes is 0.99, indicating that the model is performing equally well for both classes.</a:t>
            </a:r>
          </a:p>
          <a:p>
            <a:pPr marL="0" indent="0">
              <a:buFont typeface="Arial" panose="020B0604020202020204" pitchFamily="34" charset="0"/>
              <a:buNone/>
            </a:pPr>
            <a:endParaRPr lang="en-US" sz="2000" dirty="0">
              <a:solidFill>
                <a:srgbClr val="FFFFFF"/>
              </a:solidFill>
            </a:endParaRPr>
          </a:p>
        </p:txBody>
      </p:sp>
    </p:spTree>
    <p:extLst>
      <p:ext uri="{BB962C8B-B14F-4D97-AF65-F5344CB8AC3E}">
        <p14:creationId xmlns:p14="http://schemas.microsoft.com/office/powerpoint/2010/main" val="304732390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Content Placeholder 4" descr="A group of mushrooms in a forest&#10;&#10;Description automatically generated">
            <a:extLst>
              <a:ext uri="{FF2B5EF4-FFF2-40B4-BE49-F238E27FC236}">
                <a16:creationId xmlns:a16="http://schemas.microsoft.com/office/drawing/2014/main" id="{5AD9DFE7-7C34-768E-51A5-1A9CA54F9D5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2260" r="-1" b="46240"/>
          <a:stretch/>
        </p:blipFill>
        <p:spPr>
          <a:xfrm>
            <a:off x="0" y="-11823"/>
            <a:ext cx="12191980" cy="6857999"/>
          </a:xfrm>
          <a:prstGeom prst="rect">
            <a:avLst/>
          </a:prstGeom>
        </p:spPr>
      </p:pic>
      <p:cxnSp>
        <p:nvCxnSpPr>
          <p:cNvPr id="14" name="Straight Connector 13">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17C3F02-3D76-8F4D-51CA-C641AB07610B}"/>
              </a:ext>
            </a:extLst>
          </p:cNvPr>
          <p:cNvSpPr>
            <a:spLocks noGrp="1"/>
          </p:cNvSpPr>
          <p:nvPr>
            <p:ph idx="1"/>
          </p:nvPr>
        </p:nvSpPr>
        <p:spPr>
          <a:xfrm>
            <a:off x="7619905" y="804908"/>
            <a:ext cx="3951610" cy="5224533"/>
          </a:xfrm>
        </p:spPr>
        <p:txBody>
          <a:bodyPr anchor="ctr">
            <a:normAutofit/>
          </a:bodyPr>
          <a:lstStyle/>
          <a:p>
            <a:pPr marL="0" marR="0" indent="0" algn="ctr">
              <a:lnSpc>
                <a:spcPct val="107000"/>
              </a:lnSpc>
              <a:spcBef>
                <a:spcPts val="0"/>
              </a:spcBef>
              <a:spcAft>
                <a:spcPts val="800"/>
              </a:spcAft>
              <a:buNone/>
            </a:pPr>
            <a:r>
              <a:rPr lang="en-US" sz="2400" b="1" dirty="0">
                <a:effectLst/>
                <a:latin typeface="Book Antiqua" panose="02040602050305030304" pitchFamily="18" charset="0"/>
                <a:ea typeface="Calibri" panose="020F0502020204030204" pitchFamily="34" charset="0"/>
                <a:cs typeface="Arial" panose="020B0604020202020204" pitchFamily="34" charset="0"/>
              </a:rPr>
              <a:t>Boosting</a:t>
            </a:r>
            <a:endParaRPr lang="en-US" sz="2400" dirty="0">
              <a:effectLst/>
              <a:latin typeface="Book Antiqua" panose="02040602050305030304" pitchFamily="18"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Abadi" panose="020B0604020104020204" pitchFamily="34" charset="0"/>
                <a:ea typeface="Calibri" panose="020F0502020204030204" pitchFamily="34" charset="0"/>
                <a:cs typeface="Arial" panose="020B0604020202020204" pitchFamily="34" charset="0"/>
              </a:rPr>
              <a:t>The boosting model has an MSE of 0.01249584542040545 and an accuracy of 0.98750415057955, which are very close to the random forest model.</a:t>
            </a:r>
          </a:p>
          <a:p>
            <a:pPr>
              <a:lnSpc>
                <a:spcPct val="107000"/>
              </a:lnSpc>
              <a:spcBef>
                <a:spcPts val="0"/>
              </a:spcBef>
              <a:spcAft>
                <a:spcPts val="800"/>
              </a:spcAft>
            </a:pPr>
            <a:r>
              <a:rPr lang="en-US" sz="2000" dirty="0">
                <a:effectLst/>
                <a:latin typeface="Abadi" panose="020B0604020104020204" pitchFamily="34" charset="0"/>
                <a:ea typeface="Calibri" panose="020F0502020204030204" pitchFamily="34" charset="0"/>
                <a:cs typeface="Arial" panose="020B0604020202020204" pitchFamily="34" charset="0"/>
              </a:rPr>
              <a:t>The F1-score for both the "0" and "1" classes is 0.99, indicating that the model is performing equally well for both classes.</a:t>
            </a:r>
          </a:p>
          <a:p>
            <a:pPr marL="0" indent="0">
              <a:buNone/>
            </a:pPr>
            <a:endParaRPr lang="en-US" sz="2000" dirty="0">
              <a:solidFill>
                <a:srgbClr val="FFFFFF"/>
              </a:solidFill>
            </a:endParaRPr>
          </a:p>
        </p:txBody>
      </p:sp>
      <p:sp>
        <p:nvSpPr>
          <p:cNvPr id="7" name="Content Placeholder 8">
            <a:extLst>
              <a:ext uri="{FF2B5EF4-FFF2-40B4-BE49-F238E27FC236}">
                <a16:creationId xmlns:a16="http://schemas.microsoft.com/office/drawing/2014/main" id="{4C283067-CA9F-687B-A9E5-E2D0A5BCA1C3}"/>
              </a:ext>
            </a:extLst>
          </p:cNvPr>
          <p:cNvSpPr txBox="1">
            <a:spLocks/>
          </p:cNvSpPr>
          <p:nvPr/>
        </p:nvSpPr>
        <p:spPr>
          <a:xfrm>
            <a:off x="156893" y="1528035"/>
            <a:ext cx="6649001" cy="377828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2400" b="1" dirty="0">
                <a:effectLst/>
                <a:latin typeface="Book Antiqua" panose="02040602050305030304" pitchFamily="18" charset="0"/>
                <a:ea typeface="Calibri" panose="020F0502020204030204" pitchFamily="34" charset="0"/>
                <a:cs typeface="Arial" panose="020B0604020202020204" pitchFamily="34" charset="0"/>
              </a:rPr>
              <a:t>Bagging</a:t>
            </a:r>
            <a:endParaRPr lang="en-US" sz="2400" dirty="0">
              <a:effectLst/>
              <a:latin typeface="Book Antiqua" panose="02040602050305030304" pitchFamily="18"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Abadi" panose="020B0604020104020204" pitchFamily="34" charset="0"/>
                <a:ea typeface="Calibri" panose="020F0502020204030204" pitchFamily="34" charset="0"/>
                <a:cs typeface="Arial" panose="020B0604020202020204" pitchFamily="34" charset="0"/>
              </a:rPr>
              <a:t>The bagging model has an MSE of 0.049717514429379 and an accuracy of 0.950282485757062, which are better than the logistic regression and decision tree models but worse than the random forest and boosting models.</a:t>
            </a:r>
          </a:p>
          <a:p>
            <a:pPr>
              <a:lnSpc>
                <a:spcPct val="107000"/>
              </a:lnSpc>
              <a:spcBef>
                <a:spcPts val="0"/>
              </a:spcBef>
              <a:spcAft>
                <a:spcPts val="800"/>
              </a:spcAft>
            </a:pPr>
            <a:r>
              <a:rPr lang="en-US" sz="2000" dirty="0">
                <a:effectLst/>
                <a:latin typeface="Abadi" panose="020B0604020104020204" pitchFamily="34" charset="0"/>
                <a:ea typeface="Calibri" panose="020F0502020204030204" pitchFamily="34" charset="0"/>
                <a:cs typeface="Arial" panose="020B0604020202020204" pitchFamily="34" charset="0"/>
              </a:rPr>
              <a:t>The F1-score for both the "0" and "1" classes is 0.95, indicating that the model is performing well for both classes.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FFFF"/>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0735059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tream in a forest with mushrooms&#10;&#10;Description automatically generated">
            <a:extLst>
              <a:ext uri="{FF2B5EF4-FFF2-40B4-BE49-F238E27FC236}">
                <a16:creationId xmlns:a16="http://schemas.microsoft.com/office/drawing/2014/main" id="{43673B4B-34EA-B3F2-359C-F6F240886B6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45841" b="16613"/>
          <a:stretch/>
        </p:blipFill>
        <p:spPr>
          <a:xfrm>
            <a:off x="20" y="10"/>
            <a:ext cx="12191980" cy="6857990"/>
          </a:xfrm>
          <a:prstGeom prst="rect">
            <a:avLst/>
          </a:prstGeom>
        </p:spPr>
      </p:pic>
      <p:sp>
        <p:nvSpPr>
          <p:cNvPr id="2" name="Title 1">
            <a:extLst>
              <a:ext uri="{FF2B5EF4-FFF2-40B4-BE49-F238E27FC236}">
                <a16:creationId xmlns:a16="http://schemas.microsoft.com/office/drawing/2014/main" id="{968FEE4F-BF19-D8B3-009D-9EA3DE0FBBE1}"/>
              </a:ext>
            </a:extLst>
          </p:cNvPr>
          <p:cNvSpPr>
            <a:spLocks noGrp="1"/>
          </p:cNvSpPr>
          <p:nvPr>
            <p:ph type="title"/>
          </p:nvPr>
        </p:nvSpPr>
        <p:spPr>
          <a:xfrm>
            <a:off x="533400" y="548774"/>
            <a:ext cx="10515600" cy="1325563"/>
          </a:xfrm>
        </p:spPr>
        <p:txBody>
          <a:bodyPr>
            <a:normAutofit/>
          </a:bodyPr>
          <a:lstStyle/>
          <a:p>
            <a:r>
              <a:rPr lang="en-US" dirty="0">
                <a:solidFill>
                  <a:srgbClr val="FFC000"/>
                </a:solidFill>
                <a:effectLst/>
                <a:latin typeface="Book Antiqua" panose="02040602050305030304" pitchFamily="18" charset="0"/>
                <a:ea typeface="Calibri" panose="020F0502020204030204" pitchFamily="34" charset="0"/>
                <a:cs typeface="Arial" panose="020B0604020202020204" pitchFamily="34" charset="0"/>
              </a:rPr>
              <a:t>Results After </a:t>
            </a:r>
            <a:r>
              <a:rPr lang="en-US" dirty="0">
                <a:solidFill>
                  <a:srgbClr val="FFC000"/>
                </a:solidFill>
                <a:latin typeface="Book Antiqua" panose="02040602050305030304" pitchFamily="18" charset="0"/>
                <a:ea typeface="Calibri" panose="020F0502020204030204" pitchFamily="34" charset="0"/>
                <a:cs typeface="Arial" panose="020B0604020202020204" pitchFamily="34" charset="0"/>
              </a:rPr>
              <a:t>H</a:t>
            </a:r>
            <a:r>
              <a:rPr lang="en-US" dirty="0">
                <a:solidFill>
                  <a:srgbClr val="FFC000"/>
                </a:solidFill>
                <a:effectLst/>
                <a:latin typeface="Book Antiqua" panose="02040602050305030304" pitchFamily="18" charset="0"/>
                <a:ea typeface="Calibri" panose="020F0502020204030204" pitchFamily="34" charset="0"/>
                <a:cs typeface="Arial" panose="020B0604020202020204" pitchFamily="34" charset="0"/>
              </a:rPr>
              <a:t>yperparameter </a:t>
            </a:r>
            <a:r>
              <a:rPr lang="en-US" dirty="0">
                <a:solidFill>
                  <a:srgbClr val="FFC000"/>
                </a:solidFill>
                <a:latin typeface="Book Antiqua" panose="02040602050305030304" pitchFamily="18" charset="0"/>
                <a:ea typeface="Calibri" panose="020F0502020204030204" pitchFamily="34" charset="0"/>
                <a:cs typeface="Arial" panose="020B0604020202020204" pitchFamily="34" charset="0"/>
              </a:rPr>
              <a:t>T</a:t>
            </a:r>
            <a:r>
              <a:rPr lang="en-US" dirty="0">
                <a:solidFill>
                  <a:srgbClr val="FFC000"/>
                </a:solidFill>
                <a:effectLst/>
                <a:latin typeface="Book Antiqua" panose="02040602050305030304" pitchFamily="18" charset="0"/>
                <a:ea typeface="Calibri" panose="020F0502020204030204" pitchFamily="34" charset="0"/>
                <a:cs typeface="Arial" panose="020B0604020202020204" pitchFamily="34" charset="0"/>
              </a:rPr>
              <a:t>uning</a:t>
            </a:r>
            <a:endParaRPr lang="en-US" dirty="0">
              <a:solidFill>
                <a:srgbClr val="FFC000"/>
              </a:solidFill>
              <a:latin typeface="Book Antiqua" panose="02040602050305030304" pitchFamily="18" charset="0"/>
            </a:endParaRPr>
          </a:p>
        </p:txBody>
      </p:sp>
      <p:pic>
        <p:nvPicPr>
          <p:cNvPr id="10" name="Content Placeholder 4">
            <a:extLst>
              <a:ext uri="{FF2B5EF4-FFF2-40B4-BE49-F238E27FC236}">
                <a16:creationId xmlns:a16="http://schemas.microsoft.com/office/drawing/2014/main" id="{BC76A4AB-F7E9-4181-B476-F4237A62B3F1}"/>
              </a:ext>
            </a:extLst>
          </p:cNvPr>
          <p:cNvPicPr>
            <a:picLocks noGrp="1" noChangeAspect="1"/>
          </p:cNvPicPr>
          <p:nvPr>
            <p:ph idx="1"/>
          </p:nvPr>
        </p:nvPicPr>
        <p:blipFill>
          <a:blip r:embed="rId3"/>
          <a:stretch>
            <a:fillRect/>
          </a:stretch>
        </p:blipFill>
        <p:spPr>
          <a:xfrm>
            <a:off x="291740" y="2205385"/>
            <a:ext cx="11608519" cy="3702488"/>
          </a:xfrm>
        </p:spPr>
      </p:pic>
    </p:spTree>
    <p:extLst>
      <p:ext uri="{BB962C8B-B14F-4D97-AF65-F5344CB8AC3E}">
        <p14:creationId xmlns:p14="http://schemas.microsoft.com/office/powerpoint/2010/main" val="303087033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mushrooms with lights&#10;&#10;Description automatically generated">
            <a:extLst>
              <a:ext uri="{FF2B5EF4-FFF2-40B4-BE49-F238E27FC236}">
                <a16:creationId xmlns:a16="http://schemas.microsoft.com/office/drawing/2014/main" id="{052A35BA-E6EA-BF63-1C9B-19FCC3242A4A}"/>
              </a:ext>
            </a:extLst>
          </p:cNvPr>
          <p:cNvPicPr>
            <a:picLocks noGrp="1" noChangeAspect="1"/>
          </p:cNvPicPr>
          <p:nvPr>
            <p:ph idx="1"/>
          </p:nvPr>
        </p:nvPicPr>
        <p:blipFill rotWithShape="1">
          <a:blip r:embed="rId2">
            <a:alphaModFix amt="35000"/>
            <a:extLst>
              <a:ext uri="{28A0092B-C50C-407E-A947-70E740481C1C}">
                <a14:useLocalDpi xmlns:a14="http://schemas.microsoft.com/office/drawing/2010/main" val="0"/>
              </a:ext>
            </a:extLst>
          </a:blip>
          <a:srcRect t="23809" r="1" b="44551"/>
          <a:stretch/>
        </p:blipFill>
        <p:spPr>
          <a:xfrm>
            <a:off x="20" y="10"/>
            <a:ext cx="12191980" cy="6857990"/>
          </a:xfrm>
          <a:prstGeom prst="rect">
            <a:avLst/>
          </a:prstGeom>
        </p:spPr>
      </p:pic>
      <p:sp>
        <p:nvSpPr>
          <p:cNvPr id="2" name="Title 1">
            <a:extLst>
              <a:ext uri="{FF2B5EF4-FFF2-40B4-BE49-F238E27FC236}">
                <a16:creationId xmlns:a16="http://schemas.microsoft.com/office/drawing/2014/main" id="{28AEC469-C41A-F7A7-BB34-7B4DCDF2254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effectLst/>
              </a:rPr>
              <a:t>Error Analysis</a:t>
            </a:r>
            <a:endParaRPr lang="en-US" dirty="0"/>
          </a:p>
        </p:txBody>
      </p:sp>
      <p:sp>
        <p:nvSpPr>
          <p:cNvPr id="7" name="TextBox 6">
            <a:extLst>
              <a:ext uri="{FF2B5EF4-FFF2-40B4-BE49-F238E27FC236}">
                <a16:creationId xmlns:a16="http://schemas.microsoft.com/office/drawing/2014/main" id="{251AFD89-3A04-1BE3-F1C1-B403390AC84B}"/>
              </a:ext>
            </a:extLst>
          </p:cNvPr>
          <p:cNvSpPr txBox="1"/>
          <p:nvPr/>
        </p:nvSpPr>
        <p:spPr>
          <a:xfrm>
            <a:off x="707571" y="1690688"/>
            <a:ext cx="10776857" cy="4351338"/>
          </a:xfrm>
          <a:prstGeom prst="rect">
            <a:avLst/>
          </a:prstGeom>
        </p:spPr>
        <p:txBody>
          <a:bodyPr vert="horz" lIns="91440" tIns="45720" rIns="91440" bIns="45720" rtlCol="0">
            <a:normAutofit lnSpcReduction="10000"/>
          </a:bodyPr>
          <a:lstStyle/>
          <a:p>
            <a:pPr marL="342900" marR="0" indent="-342900">
              <a:lnSpc>
                <a:spcPct val="90000"/>
              </a:lnSpc>
              <a:spcBef>
                <a:spcPts val="0"/>
              </a:spcBef>
              <a:spcAft>
                <a:spcPts val="800"/>
              </a:spcAft>
              <a:buFont typeface="Wingdings" panose="05000000000000000000" pitchFamily="2" charset="2"/>
              <a:buChar char="q"/>
            </a:pPr>
            <a:r>
              <a:rPr lang="en-US" sz="2400" b="1" dirty="0">
                <a:solidFill>
                  <a:srgbClr val="7030A0"/>
                </a:solidFill>
                <a:effectLst/>
              </a:rPr>
              <a:t>Logistic Regression</a:t>
            </a:r>
            <a:endParaRPr lang="en-US" sz="2400" dirty="0">
              <a:solidFill>
                <a:srgbClr val="7030A0"/>
              </a:solidFill>
              <a:effectLst/>
            </a:endParaRPr>
          </a:p>
          <a:p>
            <a:pPr marL="285750" marR="0" indent="-228600">
              <a:lnSpc>
                <a:spcPct val="90000"/>
              </a:lnSpc>
              <a:spcBef>
                <a:spcPts val="0"/>
              </a:spcBef>
              <a:spcAft>
                <a:spcPts val="800"/>
              </a:spcAft>
              <a:buFont typeface="Arial" panose="020B0604020202020204" pitchFamily="34" charset="0"/>
              <a:buChar char="•"/>
            </a:pPr>
            <a:r>
              <a:rPr lang="en-US" sz="1600" dirty="0">
                <a:solidFill>
                  <a:srgbClr val="FFFFFF"/>
                </a:solidFill>
                <a:effectLst/>
                <a:latin typeface="Abadi" panose="020B0604020104020204" pitchFamily="34" charset="0"/>
              </a:rPr>
              <a:t>The logistic regression model has the highest error, as indicated by its high MSE and low accuracy.</a:t>
            </a:r>
          </a:p>
          <a:p>
            <a:pPr marL="285750" marR="0" indent="-228600">
              <a:lnSpc>
                <a:spcPct val="90000"/>
              </a:lnSpc>
              <a:spcBef>
                <a:spcPts val="0"/>
              </a:spcBef>
              <a:spcAft>
                <a:spcPts val="800"/>
              </a:spcAft>
              <a:buFont typeface="Arial" panose="020B0604020202020204" pitchFamily="34" charset="0"/>
              <a:buChar char="•"/>
            </a:pPr>
            <a:r>
              <a:rPr lang="en-US" sz="1600" dirty="0">
                <a:solidFill>
                  <a:srgbClr val="FFFFFF"/>
                </a:solidFill>
                <a:effectLst/>
                <a:latin typeface="Abadi" panose="020B0604020104020204" pitchFamily="34" charset="0"/>
              </a:rPr>
              <a:t>The model is also not performing equally well for both classes, suggesting it may not be capturing the underlying patterns in the dataset effectively.</a:t>
            </a:r>
            <a:endParaRPr lang="en-US" sz="1600" dirty="0">
              <a:solidFill>
                <a:srgbClr val="FFFFFF"/>
              </a:solidFill>
              <a:latin typeface="Abadi" panose="020B0604020104020204" pitchFamily="34" charset="0"/>
            </a:endParaRPr>
          </a:p>
          <a:p>
            <a:pPr marL="285750" marR="0" indent="-228600">
              <a:lnSpc>
                <a:spcPct val="90000"/>
              </a:lnSpc>
              <a:spcBef>
                <a:spcPts val="0"/>
              </a:spcBef>
              <a:spcAft>
                <a:spcPts val="800"/>
              </a:spcAft>
              <a:buFont typeface="Arial" panose="020B0604020202020204" pitchFamily="34" charset="0"/>
              <a:buChar char="•"/>
            </a:pPr>
            <a:r>
              <a:rPr lang="en-US" sz="1600" dirty="0">
                <a:solidFill>
                  <a:srgbClr val="FFFFFF"/>
                </a:solidFill>
                <a:effectLst/>
                <a:latin typeface="Abadi" panose="020B0604020104020204" pitchFamily="34" charset="0"/>
              </a:rPr>
              <a:t> Logistic regression is not the best model for this classification task.</a:t>
            </a:r>
          </a:p>
          <a:p>
            <a:pPr marL="285750" marR="0" indent="-285750">
              <a:lnSpc>
                <a:spcPct val="90000"/>
              </a:lnSpc>
              <a:spcBef>
                <a:spcPts val="0"/>
              </a:spcBef>
              <a:spcAft>
                <a:spcPts val="800"/>
              </a:spcAft>
              <a:buFont typeface="Wingdings" panose="05000000000000000000" pitchFamily="2" charset="2"/>
              <a:buChar char="q"/>
            </a:pPr>
            <a:r>
              <a:rPr lang="en-US" sz="2400" b="1" dirty="0">
                <a:solidFill>
                  <a:srgbClr val="7030A0"/>
                </a:solidFill>
                <a:effectLst/>
              </a:rPr>
              <a:t>Decision Tree</a:t>
            </a:r>
            <a:endParaRPr lang="en-US" sz="2400" dirty="0">
              <a:solidFill>
                <a:srgbClr val="7030A0"/>
              </a:solidFill>
              <a:effectLst/>
            </a:endParaRPr>
          </a:p>
          <a:p>
            <a:pPr marL="285750" marR="0" indent="-228600">
              <a:lnSpc>
                <a:spcPct val="90000"/>
              </a:lnSpc>
              <a:spcBef>
                <a:spcPts val="0"/>
              </a:spcBef>
              <a:spcAft>
                <a:spcPts val="800"/>
              </a:spcAft>
              <a:buFont typeface="Arial" panose="020B0604020202020204" pitchFamily="34" charset="0"/>
              <a:buChar char="•"/>
            </a:pPr>
            <a:r>
              <a:rPr lang="en-US" sz="1600" dirty="0">
                <a:solidFill>
                  <a:srgbClr val="FFFFFF"/>
                </a:solidFill>
                <a:effectLst/>
                <a:latin typeface="Abadi" panose="020B0604020104020204" pitchFamily="34" charset="0"/>
              </a:rPr>
              <a:t>The decision tree model has a higher error compared to the ensemble models, though the error has been significantly reduced after hyperparameter tuning.</a:t>
            </a:r>
            <a:endParaRPr lang="en-US" sz="1600" dirty="0">
              <a:solidFill>
                <a:srgbClr val="FFFFFF"/>
              </a:solidFill>
              <a:latin typeface="Abadi" panose="020B0604020104020204" pitchFamily="34" charset="0"/>
            </a:endParaRPr>
          </a:p>
          <a:p>
            <a:pPr marL="285750" marR="0" indent="-228600">
              <a:lnSpc>
                <a:spcPct val="90000"/>
              </a:lnSpc>
              <a:spcBef>
                <a:spcPts val="0"/>
              </a:spcBef>
              <a:spcAft>
                <a:spcPts val="800"/>
              </a:spcAft>
              <a:buFont typeface="Arial" panose="020B0604020202020204" pitchFamily="34" charset="0"/>
              <a:buChar char="•"/>
            </a:pPr>
            <a:r>
              <a:rPr lang="en-US" sz="1600" dirty="0">
                <a:effectLst/>
                <a:latin typeface="Abadi" panose="020B0604020104020204" pitchFamily="34" charset="0"/>
              </a:rPr>
              <a:t> The model still exhibits unequal performance across the two classes, indicating that it may not be the optimal choice.</a:t>
            </a:r>
          </a:p>
          <a:p>
            <a:pPr marL="285750" marR="0" indent="-285750">
              <a:lnSpc>
                <a:spcPct val="90000"/>
              </a:lnSpc>
              <a:spcBef>
                <a:spcPts val="0"/>
              </a:spcBef>
              <a:spcAft>
                <a:spcPts val="800"/>
              </a:spcAft>
              <a:buFont typeface="Wingdings" panose="05000000000000000000" pitchFamily="2" charset="2"/>
              <a:buChar char="q"/>
            </a:pPr>
            <a:r>
              <a:rPr lang="en-US" sz="2400" b="1" dirty="0">
                <a:solidFill>
                  <a:srgbClr val="7030A0"/>
                </a:solidFill>
                <a:effectLst/>
              </a:rPr>
              <a:t>Random Forest, Bagging, and Boosting</a:t>
            </a:r>
            <a:endParaRPr lang="en-US" sz="2400" dirty="0">
              <a:solidFill>
                <a:srgbClr val="7030A0"/>
              </a:solidFill>
              <a:effectLst/>
            </a:endParaRPr>
          </a:p>
          <a:p>
            <a:pPr marL="285750" marR="0" indent="-285750">
              <a:lnSpc>
                <a:spcPct val="90000"/>
              </a:lnSpc>
              <a:spcBef>
                <a:spcPts val="0"/>
              </a:spcBef>
              <a:spcAft>
                <a:spcPts val="800"/>
              </a:spcAft>
              <a:buFont typeface="Arial" panose="020B0604020202020204" pitchFamily="34" charset="0"/>
              <a:buChar char="•"/>
            </a:pPr>
            <a:r>
              <a:rPr lang="en-US" sz="1600" dirty="0">
                <a:solidFill>
                  <a:srgbClr val="FFFFFF"/>
                </a:solidFill>
                <a:effectLst/>
                <a:latin typeface="Abadi" panose="020B0604020104020204" pitchFamily="34" charset="0"/>
              </a:rPr>
              <a:t>These ensemble models have the lowest errors, with very low MSE and high accuracy.</a:t>
            </a:r>
          </a:p>
          <a:p>
            <a:pPr marL="0" marR="0" indent="-228600">
              <a:lnSpc>
                <a:spcPct val="90000"/>
              </a:lnSpc>
              <a:spcBef>
                <a:spcPts val="0"/>
              </a:spcBef>
              <a:spcAft>
                <a:spcPts val="800"/>
              </a:spcAft>
              <a:buFont typeface="Arial" panose="020B0604020202020204" pitchFamily="34" charset="0"/>
              <a:buChar char="•"/>
            </a:pPr>
            <a:r>
              <a:rPr lang="en-US" sz="1600" dirty="0">
                <a:solidFill>
                  <a:srgbClr val="FFFFFF"/>
                </a:solidFill>
                <a:effectLst/>
                <a:latin typeface="Abadi" panose="020B0604020104020204" pitchFamily="34" charset="0"/>
              </a:rPr>
              <a:t> They also perform equally well on both classes, as shown by the equal F1-scores.</a:t>
            </a:r>
          </a:p>
          <a:p>
            <a:pPr marL="0" marR="0" indent="-228600">
              <a:lnSpc>
                <a:spcPct val="90000"/>
              </a:lnSpc>
              <a:spcBef>
                <a:spcPts val="0"/>
              </a:spcBef>
              <a:spcAft>
                <a:spcPts val="800"/>
              </a:spcAft>
              <a:buFont typeface="Arial" panose="020B0604020202020204" pitchFamily="34" charset="0"/>
              <a:buChar char="•"/>
            </a:pPr>
            <a:r>
              <a:rPr lang="en-US" sz="1600" dirty="0">
                <a:solidFill>
                  <a:srgbClr val="FFFFFF"/>
                </a:solidFill>
                <a:effectLst/>
                <a:latin typeface="Abadi" panose="020B0604020104020204" pitchFamily="34" charset="0"/>
              </a:rPr>
              <a:t>These ensemble models are the best choices for this classification task, with the random forest and boosting models being   the top performers.</a:t>
            </a:r>
          </a:p>
        </p:txBody>
      </p:sp>
    </p:spTree>
    <p:extLst>
      <p:ext uri="{BB962C8B-B14F-4D97-AF65-F5344CB8AC3E}">
        <p14:creationId xmlns:p14="http://schemas.microsoft.com/office/powerpoint/2010/main" val="206933369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mushrooms in a forest&#10;&#10;Description automatically generated">
            <a:extLst>
              <a:ext uri="{FF2B5EF4-FFF2-40B4-BE49-F238E27FC236}">
                <a16:creationId xmlns:a16="http://schemas.microsoft.com/office/drawing/2014/main" id="{D283CA61-16DC-DA0E-11E0-CF1F5B68A3F4}"/>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5880" b="27870"/>
          <a:stretch/>
        </p:blipFill>
        <p:spPr>
          <a:xfrm>
            <a:off x="-3027" y="-12895"/>
            <a:ext cx="12191979" cy="6857990"/>
          </a:xfrm>
          <a:prstGeom prst="rect">
            <a:avLst/>
          </a:prstGeom>
        </p:spPr>
      </p:pic>
      <p:sp>
        <p:nvSpPr>
          <p:cNvPr id="2" name="Title 1">
            <a:extLst>
              <a:ext uri="{FF2B5EF4-FFF2-40B4-BE49-F238E27FC236}">
                <a16:creationId xmlns:a16="http://schemas.microsoft.com/office/drawing/2014/main" id="{DF00A69D-BA8E-CC78-652E-A8488B10E9AD}"/>
              </a:ext>
            </a:extLst>
          </p:cNvPr>
          <p:cNvSpPr>
            <a:spLocks noGrp="1"/>
          </p:cNvSpPr>
          <p:nvPr>
            <p:ph type="title"/>
          </p:nvPr>
        </p:nvSpPr>
        <p:spPr>
          <a:xfrm>
            <a:off x="838200" y="365125"/>
            <a:ext cx="10515600" cy="1325563"/>
          </a:xfrm>
        </p:spPr>
        <p:txBody>
          <a:bodyPr>
            <a:normAutofit/>
          </a:bodyPr>
          <a:lstStyle/>
          <a:p>
            <a:r>
              <a:rPr lang="en-US" sz="5400" dirty="0">
                <a:solidFill>
                  <a:schemeClr val="bg1"/>
                </a:solidFill>
                <a:latin typeface="Book Antiqua" panose="02040602050305030304" pitchFamily="18" charset="0"/>
              </a:rPr>
              <a:t>Conclusion</a:t>
            </a: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9E9B1D-83D6-E7E0-355D-10965188F5B2}"/>
              </a:ext>
            </a:extLst>
          </p:cNvPr>
          <p:cNvSpPr>
            <a:spLocks noGrp="1"/>
          </p:cNvSpPr>
          <p:nvPr>
            <p:ph idx="1"/>
          </p:nvPr>
        </p:nvSpPr>
        <p:spPr>
          <a:xfrm>
            <a:off x="457199" y="2055813"/>
            <a:ext cx="11081657" cy="4176897"/>
          </a:xfrm>
        </p:spPr>
        <p:txBody>
          <a:bodyPr>
            <a:noAutofit/>
          </a:bodyPr>
          <a:lstStyle/>
          <a:p>
            <a:pPr marL="0" indent="0">
              <a:buNone/>
            </a:pPr>
            <a:r>
              <a:rPr lang="en-US" sz="2400" dirty="0">
                <a:solidFill>
                  <a:schemeClr val="bg1"/>
                </a:solidFill>
                <a:latin typeface="Abadi" panose="020B0604020104020204" pitchFamily="34" charset="0"/>
              </a:rPr>
              <a:t>Through the experimental simulation and evaluation of various classification algorithms, we have observed the performance of each model in predicting whether a mushroom is edible or poisonous based on its features.</a:t>
            </a:r>
          </a:p>
          <a:p>
            <a:pPr marL="0" indent="0">
              <a:buNone/>
            </a:pPr>
            <a:r>
              <a:rPr lang="en-US" sz="2400" dirty="0">
                <a:solidFill>
                  <a:schemeClr val="bg1"/>
                </a:solidFill>
                <a:latin typeface="Abadi" panose="020B0604020104020204" pitchFamily="34" charset="0"/>
              </a:rPr>
              <a:t>The ensemble models, particularly the random forest and boosting, are the recommended choices for this mushroom dataset classification problem, as they consistently outperform the logistic regression and decision tree models in terms of both performance and error analysis.</a:t>
            </a:r>
          </a:p>
          <a:p>
            <a:pPr marL="0" indent="0">
              <a:buNone/>
            </a:pPr>
            <a:r>
              <a:rPr lang="en-US" sz="2400" dirty="0">
                <a:solidFill>
                  <a:schemeClr val="bg1"/>
                </a:solidFill>
                <a:latin typeface="Abadi" panose="020B0604020104020204" pitchFamily="34" charset="0"/>
              </a:rPr>
              <a:t>The results demonstrate the importance of hyperparameter tuning in improving the performance of the models. The decision tree model, in particular, showed significant improvement in accuracy after hyperparameter tuning. The results also highlight the potential impact of data preprocessing on model performance, as the removal of outliers and duplicates improved the accuracy of all models.</a:t>
            </a:r>
          </a:p>
          <a:p>
            <a:endParaRPr lang="en-US" sz="2400" dirty="0">
              <a:solidFill>
                <a:schemeClr val="bg1"/>
              </a:solidFill>
              <a:latin typeface="Abadi" panose="020B0604020104020204" pitchFamily="34" charset="0"/>
            </a:endParaRPr>
          </a:p>
        </p:txBody>
      </p:sp>
    </p:spTree>
    <p:extLst>
      <p:ext uri="{BB962C8B-B14F-4D97-AF65-F5344CB8AC3E}">
        <p14:creationId xmlns:p14="http://schemas.microsoft.com/office/powerpoint/2010/main" val="3113080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ushrooms in a forest&#10;&#10;Description automatically generated">
            <a:extLst>
              <a:ext uri="{FF2B5EF4-FFF2-40B4-BE49-F238E27FC236}">
                <a16:creationId xmlns:a16="http://schemas.microsoft.com/office/drawing/2014/main" id="{94D8743C-C4F3-F547-C688-9A87DC14F8F7}"/>
              </a:ext>
            </a:extLst>
          </p:cNvPr>
          <p:cNvPicPr>
            <a:picLocks noChangeAspect="1"/>
          </p:cNvPicPr>
          <p:nvPr/>
        </p:nvPicPr>
        <p:blipFill rotWithShape="1">
          <a:blip r:embed="rId2">
            <a:extLst>
              <a:ext uri="{28A0092B-C50C-407E-A947-70E740481C1C}">
                <a14:useLocalDpi xmlns:a14="http://schemas.microsoft.com/office/drawing/2010/main" val="0"/>
              </a:ext>
            </a:extLst>
          </a:blip>
          <a:srcRect t="23809" b="4884"/>
          <a:stretch/>
        </p:blipFill>
        <p:spPr>
          <a:xfrm>
            <a:off x="20" y="10"/>
            <a:ext cx="5409897" cy="6857989"/>
          </a:xfrm>
          <a:prstGeom prst="rect">
            <a:avLst/>
          </a:prstGeom>
        </p:spPr>
      </p:pic>
      <p:sp>
        <p:nvSpPr>
          <p:cNvPr id="44" name="Rectangle 43">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D702E-5A88-BE46-6012-A3569079A12D}"/>
              </a:ext>
            </a:extLst>
          </p:cNvPr>
          <p:cNvSpPr>
            <a:spLocks noGrp="1"/>
          </p:cNvSpPr>
          <p:nvPr>
            <p:ph type="title"/>
          </p:nvPr>
        </p:nvSpPr>
        <p:spPr>
          <a:xfrm>
            <a:off x="6746000" y="1166884"/>
            <a:ext cx="4110197" cy="993581"/>
          </a:xfrm>
        </p:spPr>
        <p:txBody>
          <a:bodyPr anchor="b">
            <a:normAutofit/>
          </a:bodyPr>
          <a:lstStyle/>
          <a:p>
            <a:pPr algn="ctr"/>
            <a:r>
              <a:rPr lang="en-US" sz="4000" b="1" dirty="0">
                <a:solidFill>
                  <a:schemeClr val="bg1">
                    <a:alpha val="60000"/>
                  </a:schemeClr>
                </a:solidFill>
                <a:effectLst/>
                <a:latin typeface="Book Antiqua" panose="02040602050305030304" pitchFamily="18" charset="0"/>
                <a:ea typeface="Calibri" panose="020F0502020204030204" pitchFamily="34" charset="0"/>
                <a:cs typeface="Arial" panose="020B0604020202020204" pitchFamily="34" charset="0"/>
              </a:rPr>
              <a:t>Future work</a:t>
            </a:r>
            <a:endParaRPr lang="en-US" sz="4000" dirty="0">
              <a:solidFill>
                <a:schemeClr val="bg1">
                  <a:alpha val="60000"/>
                </a:schemeClr>
              </a:solidFill>
              <a:latin typeface="Book Antiqua" panose="02040602050305030304" pitchFamily="18" charset="0"/>
            </a:endParaRPr>
          </a:p>
        </p:txBody>
      </p:sp>
      <p:sp>
        <p:nvSpPr>
          <p:cNvPr id="33" name="Content Placeholder 2">
            <a:extLst>
              <a:ext uri="{FF2B5EF4-FFF2-40B4-BE49-F238E27FC236}">
                <a16:creationId xmlns:a16="http://schemas.microsoft.com/office/drawing/2014/main" id="{DDD2C0B4-8BD6-CBC9-1220-878930E1F694}"/>
              </a:ext>
            </a:extLst>
          </p:cNvPr>
          <p:cNvSpPr>
            <a:spLocks noGrp="1"/>
          </p:cNvSpPr>
          <p:nvPr>
            <p:ph idx="1"/>
          </p:nvPr>
        </p:nvSpPr>
        <p:spPr>
          <a:xfrm>
            <a:off x="6408543" y="2458223"/>
            <a:ext cx="4988799" cy="3075480"/>
          </a:xfrm>
        </p:spPr>
        <p:txBody>
          <a:bodyPr anchor="t">
            <a:noAutofit/>
          </a:bodyPr>
          <a:lstStyle/>
          <a:p>
            <a:r>
              <a:rPr lang="en-US" sz="1600" dirty="0">
                <a:solidFill>
                  <a:schemeClr val="bg1"/>
                </a:solidFill>
                <a:latin typeface="Abadi" panose="020B0604020104020204" pitchFamily="34" charset="0"/>
              </a:rPr>
              <a:t>We could explore the use of other classification algorithms, such as Support Vector Machines (SVM) or k-Nearest Neighbors (k-NN), to determine if they perform better than the current models. We could also consider using dimensionality reduction techniques, such as Principal Component Analysis (PCA), to reduce the number of features and improve the computational efficiency of the models.</a:t>
            </a:r>
          </a:p>
          <a:p>
            <a:r>
              <a:rPr lang="en-US" sz="1600" dirty="0">
                <a:solidFill>
                  <a:schemeClr val="bg1"/>
                </a:solidFill>
                <a:latin typeface="Abadi" panose="020B0604020104020204" pitchFamily="34" charset="0"/>
              </a:rPr>
              <a:t>Finally, we could deploy the best-performing model in a real-world application, such as a mobile app or a web service, to help users determine whether a mushroom is safe to eat or not. This would require further testing and validation to ensure the model's accuracy and reliability in different environments and scenarios.</a:t>
            </a:r>
          </a:p>
        </p:txBody>
      </p:sp>
    </p:spTree>
    <p:extLst>
      <p:ext uri="{BB962C8B-B14F-4D97-AF65-F5344CB8AC3E}">
        <p14:creationId xmlns:p14="http://schemas.microsoft.com/office/powerpoint/2010/main" val="573623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52A7-126A-54DB-7B9D-E1F80B85E00F}"/>
              </a:ext>
            </a:extLst>
          </p:cNvPr>
          <p:cNvSpPr>
            <a:spLocks noGrp="1"/>
          </p:cNvSpPr>
          <p:nvPr>
            <p:ph type="title"/>
          </p:nvPr>
        </p:nvSpPr>
        <p:spPr>
          <a:xfrm>
            <a:off x="489857" y="384350"/>
            <a:ext cx="10515600" cy="1325563"/>
          </a:xfrm>
        </p:spPr>
        <p:txBody>
          <a:bodyPr/>
          <a:lstStyle/>
          <a:p>
            <a:pPr algn="ctr"/>
            <a:r>
              <a:rPr lang="en-US" dirty="0">
                <a:solidFill>
                  <a:srgbClr val="FFC000"/>
                </a:solidFill>
                <a:latin typeface="Book Antiqua" panose="02040602050305030304" pitchFamily="18" charset="0"/>
              </a:rPr>
              <a:t>Team Members</a:t>
            </a:r>
          </a:p>
        </p:txBody>
      </p:sp>
      <p:pic>
        <p:nvPicPr>
          <p:cNvPr id="5" name="Content Placeholder 4" descr="A cartoon of a mushroom&#10;&#10;Description automatically generated">
            <a:extLst>
              <a:ext uri="{FF2B5EF4-FFF2-40B4-BE49-F238E27FC236}">
                <a16:creationId xmlns:a16="http://schemas.microsoft.com/office/drawing/2014/main" id="{7F94BA0C-89CD-F5E1-5E67-831A502C4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14" y="2881074"/>
            <a:ext cx="3825533" cy="3825533"/>
          </a:xfrm>
        </p:spPr>
      </p:pic>
      <p:pic>
        <p:nvPicPr>
          <p:cNvPr id="7" name="Picture 6" descr="A cartoon mushroom with a face&#10;&#10;Description automatically generated">
            <a:extLst>
              <a:ext uri="{FF2B5EF4-FFF2-40B4-BE49-F238E27FC236}">
                <a16:creationId xmlns:a16="http://schemas.microsoft.com/office/drawing/2014/main" id="{1B2038BD-0EF3-5610-0C41-AB3A8F103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848" y="2747848"/>
            <a:ext cx="4110152" cy="4110152"/>
          </a:xfrm>
          <a:prstGeom prst="rect">
            <a:avLst/>
          </a:prstGeom>
        </p:spPr>
      </p:pic>
      <p:pic>
        <p:nvPicPr>
          <p:cNvPr id="9" name="Picture 8" descr="A cartoon of a mushroom&#10;&#10;Description automatically generated">
            <a:extLst>
              <a:ext uri="{FF2B5EF4-FFF2-40B4-BE49-F238E27FC236}">
                <a16:creationId xmlns:a16="http://schemas.microsoft.com/office/drawing/2014/main" id="{DA2D319D-F4AB-EE10-B775-760D66CF8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465039"/>
            <a:ext cx="3515721" cy="4687627"/>
          </a:xfrm>
          <a:prstGeom prst="rect">
            <a:avLst/>
          </a:prstGeom>
        </p:spPr>
      </p:pic>
      <p:sp>
        <p:nvSpPr>
          <p:cNvPr id="10" name="TextBox 9">
            <a:extLst>
              <a:ext uri="{FF2B5EF4-FFF2-40B4-BE49-F238E27FC236}">
                <a16:creationId xmlns:a16="http://schemas.microsoft.com/office/drawing/2014/main" id="{A698F625-2C45-EB52-8B26-8453637F5E38}"/>
              </a:ext>
            </a:extLst>
          </p:cNvPr>
          <p:cNvSpPr txBox="1"/>
          <p:nvPr/>
        </p:nvSpPr>
        <p:spPr>
          <a:xfrm>
            <a:off x="8545286" y="2388266"/>
            <a:ext cx="3165055" cy="461665"/>
          </a:xfrm>
          <a:prstGeom prst="rect">
            <a:avLst/>
          </a:prstGeom>
          <a:noFill/>
        </p:spPr>
        <p:txBody>
          <a:bodyPr wrap="square" rtlCol="0">
            <a:spAutoFit/>
          </a:bodyPr>
          <a:lstStyle/>
          <a:p>
            <a:r>
              <a:rPr lang="en-US" sz="2400" b="1" dirty="0"/>
              <a:t>Eman Deyaa El-Deen</a:t>
            </a:r>
          </a:p>
        </p:txBody>
      </p:sp>
      <p:sp>
        <p:nvSpPr>
          <p:cNvPr id="11" name="TextBox 10">
            <a:extLst>
              <a:ext uri="{FF2B5EF4-FFF2-40B4-BE49-F238E27FC236}">
                <a16:creationId xmlns:a16="http://schemas.microsoft.com/office/drawing/2014/main" id="{5E482951-152E-3E7A-172B-71AB3E9157C2}"/>
              </a:ext>
            </a:extLst>
          </p:cNvPr>
          <p:cNvSpPr txBox="1"/>
          <p:nvPr/>
        </p:nvSpPr>
        <p:spPr>
          <a:xfrm>
            <a:off x="796980" y="2388266"/>
            <a:ext cx="3023906" cy="461665"/>
          </a:xfrm>
          <a:prstGeom prst="rect">
            <a:avLst/>
          </a:prstGeom>
          <a:noFill/>
        </p:spPr>
        <p:txBody>
          <a:bodyPr wrap="square" rtlCol="0">
            <a:spAutoFit/>
          </a:bodyPr>
          <a:lstStyle/>
          <a:p>
            <a:r>
              <a:rPr lang="en-US" sz="2400" b="1" dirty="0"/>
              <a:t>Nada Salah El-Deen</a:t>
            </a:r>
          </a:p>
        </p:txBody>
      </p:sp>
      <p:sp>
        <p:nvSpPr>
          <p:cNvPr id="12" name="TextBox 11">
            <a:extLst>
              <a:ext uri="{FF2B5EF4-FFF2-40B4-BE49-F238E27FC236}">
                <a16:creationId xmlns:a16="http://schemas.microsoft.com/office/drawing/2014/main" id="{E0006865-8888-1223-19A5-ABF94AA83B20}"/>
              </a:ext>
            </a:extLst>
          </p:cNvPr>
          <p:cNvSpPr txBox="1"/>
          <p:nvPr/>
        </p:nvSpPr>
        <p:spPr>
          <a:xfrm>
            <a:off x="5344521" y="2388266"/>
            <a:ext cx="2667000" cy="461665"/>
          </a:xfrm>
          <a:prstGeom prst="rect">
            <a:avLst/>
          </a:prstGeom>
          <a:noFill/>
        </p:spPr>
        <p:txBody>
          <a:bodyPr wrap="square" rtlCol="0">
            <a:spAutoFit/>
          </a:bodyPr>
          <a:lstStyle/>
          <a:p>
            <a:r>
              <a:rPr lang="en-US" sz="2400" b="1" dirty="0" err="1"/>
              <a:t>Nourhan</a:t>
            </a:r>
            <a:r>
              <a:rPr lang="en-US" sz="2400" b="1" dirty="0"/>
              <a:t> Amr</a:t>
            </a:r>
          </a:p>
        </p:txBody>
      </p:sp>
    </p:spTree>
    <p:extLst>
      <p:ext uri="{BB962C8B-B14F-4D97-AF65-F5344CB8AC3E}">
        <p14:creationId xmlns:p14="http://schemas.microsoft.com/office/powerpoint/2010/main" val="19437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close up of a mushroom&#10;&#10;Description automatically generated">
            <a:extLst>
              <a:ext uri="{FF2B5EF4-FFF2-40B4-BE49-F238E27FC236}">
                <a16:creationId xmlns:a16="http://schemas.microsoft.com/office/drawing/2014/main" id="{A51A5333-D1D1-0BD6-3C4D-50010E829C5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7834" b="35916"/>
          <a:stretch/>
        </p:blipFill>
        <p:spPr>
          <a:xfrm>
            <a:off x="20" y="1"/>
            <a:ext cx="12191980" cy="6857999"/>
          </a:xfrm>
          <a:prstGeom prst="rect">
            <a:avLst/>
          </a:prstGeom>
        </p:spPr>
      </p:pic>
      <p:sp>
        <p:nvSpPr>
          <p:cNvPr id="2" name="Title 1">
            <a:extLst>
              <a:ext uri="{FF2B5EF4-FFF2-40B4-BE49-F238E27FC236}">
                <a16:creationId xmlns:a16="http://schemas.microsoft.com/office/drawing/2014/main" id="{9E78951A-E230-39B7-B0D9-5DA60F4FC14B}"/>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Book Antiqua" panose="02040602050305030304" pitchFamily="18" charset="0"/>
                <a:ea typeface="Wandohope" panose="020B0503020000020004" pitchFamily="18" charset="-128"/>
              </a:rPr>
              <a:t>Thank You</a:t>
            </a:r>
          </a:p>
        </p:txBody>
      </p:sp>
    </p:spTree>
    <p:extLst>
      <p:ext uri="{BB962C8B-B14F-4D97-AF65-F5344CB8AC3E}">
        <p14:creationId xmlns:p14="http://schemas.microsoft.com/office/powerpoint/2010/main" val="14433830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4BBEF-D7DC-85EE-F722-93F76B317B0D}"/>
              </a:ext>
            </a:extLst>
          </p:cNvPr>
          <p:cNvSpPr>
            <a:spLocks noGrp="1"/>
          </p:cNvSpPr>
          <p:nvPr>
            <p:ph type="title"/>
          </p:nvPr>
        </p:nvSpPr>
        <p:spPr>
          <a:xfrm>
            <a:off x="773526" y="1015778"/>
            <a:ext cx="3228738" cy="1188465"/>
          </a:xfrm>
        </p:spPr>
        <p:txBody>
          <a:bodyPr anchor="b">
            <a:normAutofit/>
          </a:bodyPr>
          <a:lstStyle/>
          <a:p>
            <a:pPr algn="ctr"/>
            <a:r>
              <a:rPr lang="en-US" sz="4000" dirty="0">
                <a:solidFill>
                  <a:schemeClr val="accent5">
                    <a:lumMod val="40000"/>
                    <a:lumOff val="60000"/>
                  </a:schemeClr>
                </a:solidFill>
                <a:latin typeface="Book Antiqua" panose="02040602050305030304" pitchFamily="18" charset="0"/>
              </a:rPr>
              <a:t>Define Task</a:t>
            </a:r>
          </a:p>
        </p:txBody>
      </p:sp>
      <p:sp>
        <p:nvSpPr>
          <p:cNvPr id="3" name="Content Placeholder 2">
            <a:extLst>
              <a:ext uri="{FF2B5EF4-FFF2-40B4-BE49-F238E27FC236}">
                <a16:creationId xmlns:a16="http://schemas.microsoft.com/office/drawing/2014/main" id="{A2529828-64B8-195D-4C23-9A862C148450}"/>
              </a:ext>
            </a:extLst>
          </p:cNvPr>
          <p:cNvSpPr>
            <a:spLocks noGrp="1"/>
          </p:cNvSpPr>
          <p:nvPr>
            <p:ph idx="1"/>
          </p:nvPr>
        </p:nvSpPr>
        <p:spPr>
          <a:xfrm>
            <a:off x="81988" y="2496175"/>
            <a:ext cx="4611813" cy="3544498"/>
          </a:xfrm>
        </p:spPr>
        <p:txBody>
          <a:bodyPr anchor="t">
            <a:noAutofit/>
          </a:bodyPr>
          <a:lstStyle/>
          <a:p>
            <a:pPr marL="0" indent="0" algn="ctr">
              <a:buNone/>
            </a:pPr>
            <a:r>
              <a:rPr lang="en-US" sz="2400" dirty="0">
                <a:solidFill>
                  <a:schemeClr val="bg1"/>
                </a:solidFill>
                <a:latin typeface="Abadi" panose="020B0604020104020204" pitchFamily="34" charset="0"/>
              </a:rPr>
              <a:t>The task in our dataset is to find out whether the type of mushroom is poisonous or not. By analyzing the input data, the output would be </a:t>
            </a:r>
            <a:r>
              <a:rPr lang="en-US" sz="2400" dirty="0">
                <a:solidFill>
                  <a:srgbClr val="C00000"/>
                </a:solidFill>
                <a:latin typeface="Abadi" panose="020B0604020104020204" pitchFamily="34" charset="0"/>
              </a:rPr>
              <a:t>1</a:t>
            </a:r>
            <a:r>
              <a:rPr lang="en-US" sz="2400" dirty="0">
                <a:solidFill>
                  <a:schemeClr val="bg1"/>
                </a:solidFill>
                <a:latin typeface="Abadi" panose="020B0604020104020204" pitchFamily="34" charset="0"/>
              </a:rPr>
              <a:t> which means </a:t>
            </a:r>
            <a:r>
              <a:rPr lang="en-US" sz="2400" dirty="0">
                <a:solidFill>
                  <a:srgbClr val="C00000"/>
                </a:solidFill>
                <a:latin typeface="Abadi" panose="020B0604020104020204" pitchFamily="34" charset="0"/>
              </a:rPr>
              <a:t>“poisonous” </a:t>
            </a:r>
            <a:r>
              <a:rPr lang="en-US" sz="2400" dirty="0">
                <a:solidFill>
                  <a:schemeClr val="bg1"/>
                </a:solidFill>
                <a:latin typeface="Abadi" panose="020B0604020104020204" pitchFamily="34" charset="0"/>
              </a:rPr>
              <a:t>or </a:t>
            </a:r>
            <a:r>
              <a:rPr lang="en-US" sz="2400" dirty="0">
                <a:solidFill>
                  <a:srgbClr val="00B050"/>
                </a:solidFill>
                <a:latin typeface="Abadi" panose="020B0604020104020204" pitchFamily="34" charset="0"/>
              </a:rPr>
              <a:t>zero</a:t>
            </a:r>
            <a:r>
              <a:rPr lang="en-US" sz="2400" dirty="0">
                <a:solidFill>
                  <a:schemeClr val="bg1"/>
                </a:solidFill>
                <a:latin typeface="Abadi" panose="020B0604020104020204" pitchFamily="34" charset="0"/>
              </a:rPr>
              <a:t> which means </a:t>
            </a:r>
            <a:r>
              <a:rPr lang="en-US" sz="2400" dirty="0">
                <a:solidFill>
                  <a:srgbClr val="00B050"/>
                </a:solidFill>
                <a:latin typeface="Abadi" panose="020B0604020104020204" pitchFamily="34" charset="0"/>
              </a:rPr>
              <a:t>“edible”</a:t>
            </a:r>
            <a:r>
              <a:rPr lang="en-US" sz="2400" dirty="0">
                <a:solidFill>
                  <a:schemeClr val="bg1"/>
                </a:solidFill>
                <a:latin typeface="Abadi" panose="020B0604020104020204" pitchFamily="34" charset="0"/>
              </a:rPr>
              <a:t>. We are going to use different type of</a:t>
            </a:r>
            <a:r>
              <a:rPr lang="ar-OM" sz="2400" dirty="0">
                <a:solidFill>
                  <a:schemeClr val="bg1"/>
                </a:solidFill>
                <a:latin typeface="Abadi" panose="020B0604020104020204" pitchFamily="34" charset="0"/>
              </a:rPr>
              <a:t> </a:t>
            </a:r>
            <a:r>
              <a:rPr lang="en-US" sz="2400" dirty="0">
                <a:solidFill>
                  <a:schemeClr val="bg1"/>
                </a:solidFill>
                <a:latin typeface="Abadi" panose="020B0604020104020204" pitchFamily="34" charset="0"/>
              </a:rPr>
              <a:t>classification algorithms to find which would provide the best results. </a:t>
            </a:r>
          </a:p>
        </p:txBody>
      </p:sp>
      <p:pic>
        <p:nvPicPr>
          <p:cNvPr id="7" name="Picture 6" descr="A group of mushrooms in a forest&#10;&#10;Description automatically generated">
            <a:extLst>
              <a:ext uri="{FF2B5EF4-FFF2-40B4-BE49-F238E27FC236}">
                <a16:creationId xmlns:a16="http://schemas.microsoft.com/office/drawing/2014/main" id="{D5D2E2BA-29FF-202C-F6E0-1D29E33A2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274" y="817329"/>
            <a:ext cx="2938131" cy="5223344"/>
          </a:xfrm>
          <a:prstGeom prst="rect">
            <a:avLst/>
          </a:prstGeom>
        </p:spPr>
      </p:pic>
      <p:pic>
        <p:nvPicPr>
          <p:cNvPr id="5" name="Picture 4" descr="A close-up of mushrooms growing on a tree&#10;&#10;Description automatically generated">
            <a:extLst>
              <a:ext uri="{FF2B5EF4-FFF2-40B4-BE49-F238E27FC236}">
                <a16:creationId xmlns:a16="http://schemas.microsoft.com/office/drawing/2014/main" id="{4326B3BE-1BC1-AC2C-0250-6A6F2A0CFB89}"/>
              </a:ext>
            </a:extLst>
          </p:cNvPr>
          <p:cNvPicPr>
            <a:picLocks noChangeAspect="1"/>
          </p:cNvPicPr>
          <p:nvPr/>
        </p:nvPicPr>
        <p:blipFill rotWithShape="1">
          <a:blip r:embed="rId3">
            <a:extLst>
              <a:ext uri="{28A0092B-C50C-407E-A947-70E740481C1C}">
                <a14:useLocalDpi xmlns:a14="http://schemas.microsoft.com/office/drawing/2010/main" val="0"/>
              </a:ext>
            </a:extLst>
          </a:blip>
          <a:srcRect t="8691" r="1" b="16310"/>
          <a:stretch/>
        </p:blipFill>
        <p:spPr>
          <a:xfrm>
            <a:off x="8558383" y="1952438"/>
            <a:ext cx="2953135" cy="2953126"/>
          </a:xfrm>
          <a:prstGeom prst="rect">
            <a:avLst/>
          </a:prstGeom>
        </p:spPr>
      </p:pic>
      <p:sp>
        <p:nvSpPr>
          <p:cNvPr id="6" name="Title 1">
            <a:extLst>
              <a:ext uri="{FF2B5EF4-FFF2-40B4-BE49-F238E27FC236}">
                <a16:creationId xmlns:a16="http://schemas.microsoft.com/office/drawing/2014/main" id="{B55CE1D5-1BC4-0D62-8175-63D21A0D7841}"/>
              </a:ext>
            </a:extLst>
          </p:cNvPr>
          <p:cNvSpPr txBox="1">
            <a:spLocks/>
          </p:cNvSpPr>
          <p:nvPr/>
        </p:nvSpPr>
        <p:spPr>
          <a:xfrm>
            <a:off x="6099790" y="880804"/>
            <a:ext cx="6140449"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accent2">
                  <a:lumMod val="75000"/>
                </a:schemeClr>
              </a:solidFill>
              <a:latin typeface="Book Antiqua" panose="02040602050305030304" pitchFamily="18" charset="0"/>
            </a:endParaRPr>
          </a:p>
        </p:txBody>
      </p:sp>
    </p:spTree>
    <p:extLst>
      <p:ext uri="{BB962C8B-B14F-4D97-AF65-F5344CB8AC3E}">
        <p14:creationId xmlns:p14="http://schemas.microsoft.com/office/powerpoint/2010/main" val="118403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7FE8EA-4B2C-2170-06C3-968CA981B1C5}"/>
              </a:ext>
            </a:extLst>
          </p:cNvPr>
          <p:cNvPicPr>
            <a:picLocks noChangeAspect="1"/>
          </p:cNvPicPr>
          <p:nvPr/>
        </p:nvPicPr>
        <p:blipFill rotWithShape="1">
          <a:blip r:embed="rId2">
            <a:extLst>
              <a:ext uri="{28A0092B-C50C-407E-A947-70E740481C1C}">
                <a14:useLocalDpi xmlns:a14="http://schemas.microsoft.com/office/drawing/2010/main" val="0"/>
              </a:ext>
            </a:extLst>
          </a:blip>
          <a:srcRect t="8544" b="20533"/>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87F27D-FC79-542D-CFA2-8523C56ED388}"/>
              </a:ext>
            </a:extLst>
          </p:cNvPr>
          <p:cNvSpPr>
            <a:spLocks noGrp="1"/>
          </p:cNvSpPr>
          <p:nvPr>
            <p:ph type="title"/>
          </p:nvPr>
        </p:nvSpPr>
        <p:spPr>
          <a:xfrm>
            <a:off x="7542762" y="0"/>
            <a:ext cx="4065658" cy="1899912"/>
          </a:xfrm>
        </p:spPr>
        <p:txBody>
          <a:bodyPr>
            <a:normAutofit/>
          </a:bodyPr>
          <a:lstStyle/>
          <a:p>
            <a:pPr algn="ctr"/>
            <a:r>
              <a:rPr lang="en-US" sz="4000" dirty="0">
                <a:solidFill>
                  <a:schemeClr val="accent5">
                    <a:lumMod val="50000"/>
                  </a:schemeClr>
                </a:solidFill>
                <a:latin typeface="Book Antiqua" panose="02040602050305030304" pitchFamily="18" charset="0"/>
              </a:rPr>
              <a:t>Dataset description</a:t>
            </a:r>
          </a:p>
        </p:txBody>
      </p:sp>
      <p:sp>
        <p:nvSpPr>
          <p:cNvPr id="3" name="Content Placeholder 2">
            <a:extLst>
              <a:ext uri="{FF2B5EF4-FFF2-40B4-BE49-F238E27FC236}">
                <a16:creationId xmlns:a16="http://schemas.microsoft.com/office/drawing/2014/main" id="{70481301-631F-A3BE-ABB5-4F58B56F27D2}"/>
              </a:ext>
            </a:extLst>
          </p:cNvPr>
          <p:cNvSpPr>
            <a:spLocks noGrp="1"/>
          </p:cNvSpPr>
          <p:nvPr>
            <p:ph idx="1"/>
          </p:nvPr>
        </p:nvSpPr>
        <p:spPr>
          <a:xfrm>
            <a:off x="6386975" y="1746562"/>
            <a:ext cx="5805025" cy="4817514"/>
          </a:xfrm>
        </p:spPr>
        <p:txBody>
          <a:bodyPr>
            <a:noAutofit/>
          </a:bodyPr>
          <a:lstStyle/>
          <a:p>
            <a:r>
              <a:rPr lang="en-US" sz="2000" dirty="0">
                <a:solidFill>
                  <a:schemeClr val="accent5">
                    <a:lumMod val="75000"/>
                  </a:schemeClr>
                </a:solidFill>
                <a:latin typeface="Abadi" panose="020B0604020104020204" pitchFamily="34" charset="0"/>
              </a:rPr>
              <a:t>Dataset name: </a:t>
            </a:r>
            <a:r>
              <a:rPr lang="en-US" sz="2000" dirty="0">
                <a:latin typeface="Abadi" panose="020B0604020104020204" pitchFamily="34" charset="0"/>
              </a:rPr>
              <a:t>Mushroom classification dataset.</a:t>
            </a:r>
            <a:endParaRPr lang="ar-OM" sz="2000" dirty="0">
              <a:latin typeface="Abadi" panose="020B0604020104020204" pitchFamily="34" charset="0"/>
            </a:endParaRPr>
          </a:p>
          <a:p>
            <a:r>
              <a:rPr lang="en-US" sz="2000" dirty="0">
                <a:solidFill>
                  <a:schemeClr val="accent5">
                    <a:lumMod val="75000"/>
                  </a:schemeClr>
                </a:solidFill>
                <a:latin typeface="Abadi" panose="020B0604020104020204" pitchFamily="34" charset="0"/>
              </a:rPr>
              <a:t>Source: </a:t>
            </a:r>
            <a:r>
              <a:rPr lang="en-US" sz="2000" dirty="0">
                <a:latin typeface="Abadi" panose="020B0604020104020204" pitchFamily="34" charset="0"/>
              </a:rPr>
              <a:t>Kaggle.</a:t>
            </a:r>
            <a:endParaRPr lang="ar-OM" sz="2000" dirty="0">
              <a:latin typeface="Abadi" panose="020B0604020104020204" pitchFamily="34" charset="0"/>
            </a:endParaRPr>
          </a:p>
          <a:p>
            <a:r>
              <a:rPr lang="en-US" sz="2000" dirty="0">
                <a:solidFill>
                  <a:schemeClr val="accent5">
                    <a:lumMod val="75000"/>
                  </a:schemeClr>
                </a:solidFill>
                <a:latin typeface="Abadi" panose="020B0604020104020204" pitchFamily="34" charset="0"/>
              </a:rPr>
              <a:t>Dataset size: </a:t>
            </a:r>
            <a:r>
              <a:rPr lang="en-US" sz="2000" dirty="0">
                <a:latin typeface="Abadi" panose="020B0604020104020204" pitchFamily="34" charset="0"/>
              </a:rPr>
              <a:t>the dataset contains 9 attributes and 54035 records, its memory usage is 3.7MB.</a:t>
            </a:r>
            <a:endParaRPr lang="ar-OM" sz="2000" dirty="0">
              <a:latin typeface="Abadi" panose="020B0604020104020204" pitchFamily="34" charset="0"/>
            </a:endParaRPr>
          </a:p>
          <a:p>
            <a:r>
              <a:rPr lang="en-US" sz="2000" dirty="0">
                <a:solidFill>
                  <a:schemeClr val="accent5">
                    <a:lumMod val="75000"/>
                  </a:schemeClr>
                </a:solidFill>
                <a:latin typeface="Abadi" panose="020B0604020104020204" pitchFamily="34" charset="0"/>
              </a:rPr>
              <a:t>Attributes: </a:t>
            </a:r>
            <a:r>
              <a:rPr lang="en-US" sz="2000" dirty="0">
                <a:latin typeface="Abadi" panose="020B0604020104020204" pitchFamily="34" charset="0"/>
              </a:rPr>
              <a:t>the 9 columns in the dataset describe various characteristics of the mushrooms as they are </a:t>
            </a:r>
            <a:r>
              <a:rPr lang="ar-OM" sz="2000" dirty="0">
                <a:latin typeface="Abadi" panose="020B0604020104020204" pitchFamily="34" charset="0"/>
              </a:rPr>
              <a:t>)</a:t>
            </a:r>
            <a:r>
              <a:rPr lang="en-US" sz="2000" dirty="0">
                <a:solidFill>
                  <a:schemeClr val="tx2">
                    <a:lumMod val="75000"/>
                    <a:lumOff val="25000"/>
                  </a:schemeClr>
                </a:solidFill>
                <a:latin typeface="Abadi" panose="020B0604020104020204" pitchFamily="34" charset="0"/>
              </a:rPr>
              <a:t>cap diameter, cap shape, gill attachment, gill color, stem height, stem width, stem color, season, poisonous</a:t>
            </a:r>
            <a:r>
              <a:rPr lang="ar-OM" sz="2000" dirty="0">
                <a:solidFill>
                  <a:schemeClr val="tx2">
                    <a:lumMod val="75000"/>
                    <a:lumOff val="25000"/>
                  </a:schemeClr>
                </a:solidFill>
                <a:latin typeface="Abadi" panose="020B0604020104020204" pitchFamily="34" charset="0"/>
              </a:rPr>
              <a:t>(</a:t>
            </a:r>
            <a:endParaRPr lang="en-US" sz="2000" dirty="0">
              <a:solidFill>
                <a:schemeClr val="tx2">
                  <a:lumMod val="75000"/>
                  <a:lumOff val="25000"/>
                </a:schemeClr>
              </a:solidFill>
              <a:latin typeface="Abadi" panose="020B0604020104020204" pitchFamily="34" charset="0"/>
            </a:endParaRPr>
          </a:p>
          <a:p>
            <a:r>
              <a:rPr lang="en-US" sz="2000" dirty="0">
                <a:latin typeface="Abadi" panose="020B0604020104020204" pitchFamily="34" charset="0"/>
              </a:rPr>
              <a:t>There are </a:t>
            </a:r>
            <a:r>
              <a:rPr lang="en-US" sz="2000" dirty="0">
                <a:solidFill>
                  <a:schemeClr val="accent5">
                    <a:lumMod val="75000"/>
                  </a:schemeClr>
                </a:solidFill>
                <a:latin typeface="Abadi" panose="020B0604020104020204" pitchFamily="34" charset="0"/>
              </a:rPr>
              <a:t>2 float </a:t>
            </a:r>
            <a:r>
              <a:rPr lang="en-US" sz="2000" dirty="0">
                <a:latin typeface="Abadi" panose="020B0604020104020204" pitchFamily="34" charset="0"/>
              </a:rPr>
              <a:t>columns and </a:t>
            </a:r>
            <a:r>
              <a:rPr lang="en-US" sz="2000" dirty="0">
                <a:solidFill>
                  <a:schemeClr val="accent5">
                    <a:lumMod val="75000"/>
                  </a:schemeClr>
                </a:solidFill>
                <a:latin typeface="Abadi" panose="020B0604020104020204" pitchFamily="34" charset="0"/>
              </a:rPr>
              <a:t>7 int </a:t>
            </a:r>
            <a:r>
              <a:rPr lang="en-US" sz="2000" dirty="0">
                <a:latin typeface="Abadi" panose="020B0604020104020204" pitchFamily="34" charset="0"/>
              </a:rPr>
              <a:t>columns. </a:t>
            </a:r>
          </a:p>
          <a:p>
            <a:r>
              <a:rPr lang="en-US" sz="2000" dirty="0">
                <a:solidFill>
                  <a:schemeClr val="accent5">
                    <a:lumMod val="75000"/>
                  </a:schemeClr>
                </a:solidFill>
                <a:latin typeface="Abadi" panose="020B0604020104020204" pitchFamily="34" charset="0"/>
              </a:rPr>
              <a:t>Target Variable: </a:t>
            </a:r>
            <a:r>
              <a:rPr lang="en-US" sz="2000" dirty="0">
                <a:latin typeface="Abadi" panose="020B0604020104020204" pitchFamily="34" charset="0"/>
              </a:rPr>
              <a:t>The target variable is the "poisonous" column, which indicates whether the mushroom is "edible" </a:t>
            </a:r>
            <a:r>
              <a:rPr lang="en-US" sz="2000" dirty="0">
                <a:solidFill>
                  <a:schemeClr val="tx2">
                    <a:lumMod val="75000"/>
                    <a:lumOff val="25000"/>
                  </a:schemeClr>
                </a:solidFill>
                <a:latin typeface="Abadi" panose="020B0604020104020204" pitchFamily="34" charset="0"/>
              </a:rPr>
              <a:t>(45.08% of the dataset)</a:t>
            </a:r>
            <a:r>
              <a:rPr lang="en-US" sz="2000" dirty="0">
                <a:latin typeface="Abadi" panose="020B0604020104020204" pitchFamily="34" charset="0"/>
              </a:rPr>
              <a:t> or "poisonous" </a:t>
            </a:r>
            <a:r>
              <a:rPr lang="en-US" sz="2000" dirty="0">
                <a:solidFill>
                  <a:schemeClr val="tx2">
                    <a:lumMod val="75000"/>
                    <a:lumOff val="25000"/>
                  </a:schemeClr>
                </a:solidFill>
                <a:latin typeface="Abadi" panose="020B0604020104020204" pitchFamily="34" charset="0"/>
              </a:rPr>
              <a:t>(54.92% of the dataset)</a:t>
            </a:r>
            <a:r>
              <a:rPr lang="en-US" sz="2000" dirty="0">
                <a:latin typeface="Abadi" panose="020B0604020104020204" pitchFamily="34" charset="0"/>
              </a:rPr>
              <a:t>.</a:t>
            </a:r>
          </a:p>
          <a:p>
            <a:endParaRPr lang="en-US" sz="2000" dirty="0">
              <a:latin typeface="Abadi" panose="020B0604020104020204" pitchFamily="34" charset="0"/>
            </a:endParaRPr>
          </a:p>
        </p:txBody>
      </p:sp>
    </p:spTree>
    <p:extLst>
      <p:ext uri="{BB962C8B-B14F-4D97-AF65-F5344CB8AC3E}">
        <p14:creationId xmlns:p14="http://schemas.microsoft.com/office/powerpoint/2010/main" val="113173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5" name="Rectangle 71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7" name="Group 716">
            <a:extLst>
              <a:ext uri="{FF2B5EF4-FFF2-40B4-BE49-F238E27FC236}">
                <a16:creationId xmlns:a16="http://schemas.microsoft.com/office/drawing/2014/main" id="{A464D8F0-8ADF-41F0-B6EF-EDCB07786F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rgbClr val="FFFFFF"/>
          </a:solidFill>
        </p:grpSpPr>
        <p:sp>
          <p:nvSpPr>
            <p:cNvPr id="718" name="Freeform: Shape 717">
              <a:extLst>
                <a:ext uri="{FF2B5EF4-FFF2-40B4-BE49-F238E27FC236}">
                  <a16:creationId xmlns:a16="http://schemas.microsoft.com/office/drawing/2014/main" id="{75682B8C-4240-452F-96C1-4CD7E59B5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24" name="Freeform: Shape 723">
              <a:extLst>
                <a:ext uri="{FF2B5EF4-FFF2-40B4-BE49-F238E27FC236}">
                  <a16:creationId xmlns:a16="http://schemas.microsoft.com/office/drawing/2014/main" id="{52E986DD-2E0C-40E9-A0B4-1492E7C94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721" name="Group 720">
            <a:extLst>
              <a:ext uri="{FF2B5EF4-FFF2-40B4-BE49-F238E27FC236}">
                <a16:creationId xmlns:a16="http://schemas.microsoft.com/office/drawing/2014/main" id="{E21147CC-0146-459F-AC50-3DE54A0E7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chemeClr val="bg1"/>
          </a:solidFill>
        </p:grpSpPr>
        <p:sp>
          <p:nvSpPr>
            <p:cNvPr id="722" name="Freeform: Shape 721">
              <a:extLst>
                <a:ext uri="{FF2B5EF4-FFF2-40B4-BE49-F238E27FC236}">
                  <a16:creationId xmlns:a16="http://schemas.microsoft.com/office/drawing/2014/main" id="{0C8971EE-FF2D-4E91-9815-2CCC66CD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23" name="Freeform: Shape 722">
              <a:extLst>
                <a:ext uri="{FF2B5EF4-FFF2-40B4-BE49-F238E27FC236}">
                  <a16:creationId xmlns:a16="http://schemas.microsoft.com/office/drawing/2014/main" id="{4921A2CC-9B13-43D7-8074-9B7479CE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725" name="Group 724">
            <a:extLst>
              <a:ext uri="{FF2B5EF4-FFF2-40B4-BE49-F238E27FC236}">
                <a16:creationId xmlns:a16="http://schemas.microsoft.com/office/drawing/2014/main" id="{CE7D92DE-9334-4F12-AD6B-8548D4F9A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0364" y="1215898"/>
            <a:ext cx="3959478" cy="4710717"/>
            <a:chOff x="1674895" y="1345036"/>
            <a:chExt cx="5428610" cy="4210939"/>
          </a:xfrm>
        </p:grpSpPr>
        <p:sp>
          <p:nvSpPr>
            <p:cNvPr id="726" name="Rectangle 725">
              <a:extLst>
                <a:ext uri="{FF2B5EF4-FFF2-40B4-BE49-F238E27FC236}">
                  <a16:creationId xmlns:a16="http://schemas.microsoft.com/office/drawing/2014/main" id="{DA39D0FC-B65F-4D5D-A8AD-6D0E6C4D6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726">
              <a:extLst>
                <a:ext uri="{FF2B5EF4-FFF2-40B4-BE49-F238E27FC236}">
                  <a16:creationId xmlns:a16="http://schemas.microsoft.com/office/drawing/2014/main" id="{163AFBF5-FA42-4BA8-BCE4-E37A127AC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9" name="Rectangle 728">
            <a:extLst>
              <a:ext uri="{FF2B5EF4-FFF2-40B4-BE49-F238E27FC236}">
                <a16:creationId xmlns:a16="http://schemas.microsoft.com/office/drawing/2014/main" id="{BE1E800F-93B7-4AB7-B63A-E4C4E9C2C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1"/>
            <a:ext cx="4027288" cy="472773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mushroom with a yellow and blue cap&#10;&#10;Description automatically generated with medium confidence">
            <a:extLst>
              <a:ext uri="{FF2B5EF4-FFF2-40B4-BE49-F238E27FC236}">
                <a16:creationId xmlns:a16="http://schemas.microsoft.com/office/drawing/2014/main" id="{B806BA63-D381-3B87-ED70-FBA269D5D4C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930927" y="976318"/>
            <a:ext cx="3364927" cy="5060041"/>
          </a:xfrm>
          <a:prstGeom prst="rect">
            <a:avLst/>
          </a:prstGeom>
          <a:ln w="28575">
            <a:noFill/>
          </a:ln>
          <a:effectLst>
            <a:softEdge rad="317500"/>
          </a:effectLst>
        </p:spPr>
      </p:pic>
      <p:sp>
        <p:nvSpPr>
          <p:cNvPr id="2" name="Title 1">
            <a:extLst>
              <a:ext uri="{FF2B5EF4-FFF2-40B4-BE49-F238E27FC236}">
                <a16:creationId xmlns:a16="http://schemas.microsoft.com/office/drawing/2014/main" id="{6442FD9B-AA7E-96A0-14C8-6E52AAEF9D97}"/>
              </a:ext>
            </a:extLst>
          </p:cNvPr>
          <p:cNvSpPr>
            <a:spLocks noGrp="1"/>
          </p:cNvSpPr>
          <p:nvPr>
            <p:ph type="title"/>
          </p:nvPr>
        </p:nvSpPr>
        <p:spPr>
          <a:xfrm>
            <a:off x="730364" y="1274547"/>
            <a:ext cx="3538322" cy="2783077"/>
          </a:xfrm>
        </p:spPr>
        <p:txBody>
          <a:bodyPr vert="horz" lIns="91440" tIns="45720" rIns="91440" bIns="45720" rtlCol="0" anchor="b">
            <a:normAutofit/>
          </a:bodyPr>
          <a:lstStyle/>
          <a:p>
            <a:r>
              <a:rPr lang="en-US" sz="3600" dirty="0">
                <a:solidFill>
                  <a:schemeClr val="bg1"/>
                </a:solidFill>
                <a:latin typeface="Book Antiqua" panose="02040602050305030304" pitchFamily="18" charset="0"/>
              </a:rPr>
              <a:t>R</a:t>
            </a:r>
            <a:r>
              <a:rPr lang="en-US" sz="3600" b="0" i="0" dirty="0">
                <a:solidFill>
                  <a:schemeClr val="bg1"/>
                </a:solidFill>
                <a:effectLst/>
                <a:latin typeface="Book Antiqua" panose="02040602050305030304" pitchFamily="18" charset="0"/>
              </a:rPr>
              <a:t>elationship Between </a:t>
            </a:r>
            <a:r>
              <a:rPr lang="en-US" sz="3600" dirty="0">
                <a:solidFill>
                  <a:schemeClr val="bg1"/>
                </a:solidFill>
                <a:latin typeface="Book Antiqua" panose="02040602050305030304" pitchFamily="18" charset="0"/>
              </a:rPr>
              <a:t>A</a:t>
            </a:r>
            <a:r>
              <a:rPr lang="en-US" sz="3600" b="0" i="0" dirty="0">
                <a:solidFill>
                  <a:schemeClr val="bg1"/>
                </a:solidFill>
                <a:effectLst/>
                <a:latin typeface="Book Antiqua" panose="02040602050305030304" pitchFamily="18" charset="0"/>
              </a:rPr>
              <a:t>ll </a:t>
            </a:r>
            <a:r>
              <a:rPr lang="en-US" sz="3600" dirty="0">
                <a:solidFill>
                  <a:schemeClr val="bg1"/>
                </a:solidFill>
                <a:latin typeface="Book Antiqua" panose="02040602050305030304" pitchFamily="18" charset="0"/>
              </a:rPr>
              <a:t>P</a:t>
            </a:r>
            <a:r>
              <a:rPr lang="en-US" sz="3600" b="0" i="0" dirty="0">
                <a:solidFill>
                  <a:schemeClr val="bg1"/>
                </a:solidFill>
                <a:effectLst/>
                <a:latin typeface="Book Antiqua" panose="02040602050305030304" pitchFamily="18" charset="0"/>
              </a:rPr>
              <a:t>airs </a:t>
            </a:r>
            <a:r>
              <a:rPr lang="en-US" sz="3600" dirty="0">
                <a:solidFill>
                  <a:schemeClr val="bg1"/>
                </a:solidFill>
                <a:latin typeface="Book Antiqua" panose="02040602050305030304" pitchFamily="18" charset="0"/>
              </a:rPr>
              <a:t>O</a:t>
            </a:r>
            <a:r>
              <a:rPr lang="en-US" sz="3600" b="0" i="0" dirty="0">
                <a:solidFill>
                  <a:schemeClr val="bg1"/>
                </a:solidFill>
                <a:effectLst/>
                <a:latin typeface="Book Antiqua" panose="02040602050305030304" pitchFamily="18" charset="0"/>
              </a:rPr>
              <a:t>f </a:t>
            </a:r>
            <a:r>
              <a:rPr lang="en-US" sz="3600" dirty="0">
                <a:solidFill>
                  <a:schemeClr val="bg1"/>
                </a:solidFill>
                <a:latin typeface="Book Antiqua" panose="02040602050305030304" pitchFamily="18" charset="0"/>
              </a:rPr>
              <a:t>C</a:t>
            </a:r>
            <a:r>
              <a:rPr lang="en-US" sz="3600" b="0" i="0" dirty="0">
                <a:solidFill>
                  <a:schemeClr val="bg1"/>
                </a:solidFill>
                <a:effectLst/>
                <a:latin typeface="Book Antiqua" panose="02040602050305030304" pitchFamily="18" charset="0"/>
              </a:rPr>
              <a:t>olumns </a:t>
            </a:r>
            <a:r>
              <a:rPr lang="en-US" sz="3600" dirty="0">
                <a:solidFill>
                  <a:schemeClr val="bg1"/>
                </a:solidFill>
                <a:latin typeface="Book Antiqua" panose="02040602050305030304" pitchFamily="18" charset="0"/>
              </a:rPr>
              <a:t>I</a:t>
            </a:r>
            <a:r>
              <a:rPr lang="en-US" sz="3600" b="0" i="0" dirty="0">
                <a:solidFill>
                  <a:schemeClr val="bg1"/>
                </a:solidFill>
                <a:effectLst/>
                <a:latin typeface="Book Antiqua" panose="02040602050305030304" pitchFamily="18" charset="0"/>
              </a:rPr>
              <a:t>n </a:t>
            </a:r>
            <a:r>
              <a:rPr lang="en-US" sz="3600" dirty="0">
                <a:solidFill>
                  <a:schemeClr val="bg1"/>
                </a:solidFill>
                <a:latin typeface="Book Antiqua" panose="02040602050305030304" pitchFamily="18" charset="0"/>
              </a:rPr>
              <a:t>The</a:t>
            </a:r>
            <a:r>
              <a:rPr lang="en-US" sz="3600" b="0" i="0" dirty="0">
                <a:solidFill>
                  <a:schemeClr val="bg1"/>
                </a:solidFill>
                <a:effectLst/>
                <a:latin typeface="Book Antiqua" panose="02040602050305030304" pitchFamily="18" charset="0"/>
              </a:rPr>
              <a:t> </a:t>
            </a:r>
            <a:r>
              <a:rPr lang="en-US" sz="3600" dirty="0">
                <a:solidFill>
                  <a:schemeClr val="bg1"/>
                </a:solidFill>
                <a:latin typeface="Book Antiqua" panose="02040602050305030304" pitchFamily="18" charset="0"/>
              </a:rPr>
              <a:t>D</a:t>
            </a:r>
            <a:r>
              <a:rPr lang="en-US" sz="3600" b="0" i="0" dirty="0">
                <a:solidFill>
                  <a:schemeClr val="bg1"/>
                </a:solidFill>
                <a:effectLst/>
                <a:latin typeface="Book Antiqua" panose="02040602050305030304" pitchFamily="18" charset="0"/>
              </a:rPr>
              <a:t>ataset</a:t>
            </a:r>
            <a:endParaRPr lang="en-US" sz="3600" dirty="0">
              <a:solidFill>
                <a:schemeClr val="bg1"/>
              </a:solidFill>
              <a:latin typeface="Book Antiqua" panose="02040602050305030304" pitchFamily="18" charset="0"/>
            </a:endParaRPr>
          </a:p>
        </p:txBody>
      </p:sp>
      <p:sp>
        <p:nvSpPr>
          <p:cNvPr id="731" name="Freeform: Shape 730">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33" name="Freeform: Shape 732">
            <a:extLst>
              <a:ext uri="{FF2B5EF4-FFF2-40B4-BE49-F238E27FC236}">
                <a16:creationId xmlns:a16="http://schemas.microsoft.com/office/drawing/2014/main" id="{A1A59942-B6FE-4CF6-8242-F6EE3231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35" name="Oval 734">
            <a:extLst>
              <a:ext uri="{FF2B5EF4-FFF2-40B4-BE49-F238E27FC236}">
                <a16:creationId xmlns:a16="http://schemas.microsoft.com/office/drawing/2014/main" id="{F2D9628C-9189-4868-B8AA-1727266F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7" name="Oval 736">
            <a:extLst>
              <a:ext uri="{FF2B5EF4-FFF2-40B4-BE49-F238E27FC236}">
                <a16:creationId xmlns:a16="http://schemas.microsoft.com/office/drawing/2014/main" id="{1AF05241-2204-496E-AD1F-68B31922B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Content Placeholder 3" descr="A collage of red lines&#10;&#10;Description automatically generated">
            <a:extLst>
              <a:ext uri="{FF2B5EF4-FFF2-40B4-BE49-F238E27FC236}">
                <a16:creationId xmlns:a16="http://schemas.microsoft.com/office/drawing/2014/main" id="{7D00E277-A478-21B5-E08A-F4E0C8D7FE77}"/>
              </a:ext>
            </a:extLst>
          </p:cNvPr>
          <p:cNvPicPr>
            <a:picLocks noChangeAspect="1"/>
          </p:cNvPicPr>
          <p:nvPr/>
        </p:nvPicPr>
        <p:blipFill rotWithShape="1">
          <a:blip r:embed="rId3"/>
          <a:srcRect l="2000" r="5" b="5"/>
          <a:stretch/>
        </p:blipFill>
        <p:spPr>
          <a:xfrm>
            <a:off x="5646112" y="213871"/>
            <a:ext cx="6397351" cy="6397357"/>
          </a:xfrm>
          <a:prstGeom prst="rect">
            <a:avLst/>
          </a:prstGeom>
        </p:spPr>
      </p:pic>
      <p:grpSp>
        <p:nvGrpSpPr>
          <p:cNvPr id="73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740" name="Freeform: Shape 73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304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ushrooms in a forest&#10;&#10;Description automatically generated">
            <a:extLst>
              <a:ext uri="{FF2B5EF4-FFF2-40B4-BE49-F238E27FC236}">
                <a16:creationId xmlns:a16="http://schemas.microsoft.com/office/drawing/2014/main" id="{20BA5343-7106-68EE-333A-5E984AD879F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34201" r="1" b="23601"/>
          <a:stretch/>
        </p:blipFill>
        <p:spPr>
          <a:xfrm>
            <a:off x="20" y="10"/>
            <a:ext cx="12188931" cy="6857990"/>
          </a:xfrm>
          <a:prstGeom prst="rect">
            <a:avLst/>
          </a:prstGeom>
        </p:spPr>
      </p:pic>
      <p:sp>
        <p:nvSpPr>
          <p:cNvPr id="2" name="Title 1">
            <a:extLst>
              <a:ext uri="{FF2B5EF4-FFF2-40B4-BE49-F238E27FC236}">
                <a16:creationId xmlns:a16="http://schemas.microsoft.com/office/drawing/2014/main" id="{B5FF8F7D-3DCC-C04A-B5AC-55665BA427E1}"/>
              </a:ext>
            </a:extLst>
          </p:cNvPr>
          <p:cNvSpPr>
            <a:spLocks noGrp="1"/>
          </p:cNvSpPr>
          <p:nvPr>
            <p:ph type="title"/>
          </p:nvPr>
        </p:nvSpPr>
        <p:spPr>
          <a:xfrm>
            <a:off x="1527048" y="1124712"/>
            <a:ext cx="9144000" cy="3063240"/>
          </a:xfrm>
        </p:spPr>
        <p:txBody>
          <a:bodyPr vert="horz" lIns="91440" tIns="45720" rIns="91440" bIns="45720" rtlCol="0" anchor="b">
            <a:normAutofit/>
          </a:bodyPr>
          <a:lstStyle/>
          <a:p>
            <a:pPr algn="ctr"/>
            <a:r>
              <a:rPr lang="en-US" sz="6600" dirty="0">
                <a:solidFill>
                  <a:schemeClr val="bg1"/>
                </a:solidFill>
                <a:latin typeface="Book Antiqua" panose="02040602050305030304" pitchFamily="18" charset="0"/>
              </a:rPr>
              <a:t>Data Preprocessing</a:t>
            </a:r>
          </a:p>
        </p:txBody>
      </p:sp>
      <p:sp>
        <p:nvSpPr>
          <p:cNvPr id="2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9067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 name="Rectangle 426">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9" name="Group 428">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430" name="Rectangle 429">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3" name="Freeform: Shape 432">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35" name="Freeform: Shape 434">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37" name="Rectangle 436">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9BEAE1-930A-CFF9-6B1B-F1463AE566F0}"/>
              </a:ext>
            </a:extLst>
          </p:cNvPr>
          <p:cNvSpPr>
            <a:spLocks/>
          </p:cNvSpPr>
          <p:nvPr/>
        </p:nvSpPr>
        <p:spPr>
          <a:xfrm>
            <a:off x="1497224" y="2432914"/>
            <a:ext cx="4203323" cy="1143291"/>
          </a:xfrm>
          <a:prstGeom prst="rect">
            <a:avLst/>
          </a:prstGeom>
        </p:spPr>
        <p:txBody>
          <a:bodyPr vert="horz" lIns="91440" tIns="45720" rIns="91440" bIns="45720" rtlCol="0">
            <a:normAutofit/>
          </a:bodyPr>
          <a:lstStyle/>
          <a:p>
            <a:pPr>
              <a:lnSpc>
                <a:spcPct val="90000"/>
              </a:lnSpc>
              <a:spcBef>
                <a:spcPts val="1000"/>
              </a:spcBef>
              <a:spcAft>
                <a:spcPts val="600"/>
              </a:spcAft>
            </a:pPr>
            <a:r>
              <a:rPr lang="en-US" sz="2000" kern="1200" dirty="0">
                <a:solidFill>
                  <a:schemeClr val="bg1"/>
                </a:solidFill>
                <a:latin typeface="Abadi" panose="020B0604020104020204" pitchFamily="34" charset="0"/>
              </a:rPr>
              <a:t>There are some outliers specially in “Cap-diameter” and “stem-width”. </a:t>
            </a:r>
          </a:p>
        </p:txBody>
      </p:sp>
      <p:sp>
        <p:nvSpPr>
          <p:cNvPr id="2" name="Title 1">
            <a:extLst>
              <a:ext uri="{FF2B5EF4-FFF2-40B4-BE49-F238E27FC236}">
                <a16:creationId xmlns:a16="http://schemas.microsoft.com/office/drawing/2014/main" id="{305AB79E-A5B3-B8A6-14A4-32E06BD7D16A}"/>
              </a:ext>
            </a:extLst>
          </p:cNvPr>
          <p:cNvSpPr>
            <a:spLocks noGrp="1"/>
          </p:cNvSpPr>
          <p:nvPr>
            <p:ph type="title"/>
          </p:nvPr>
        </p:nvSpPr>
        <p:spPr>
          <a:xfrm>
            <a:off x="1497224" y="1573394"/>
            <a:ext cx="4203323" cy="852881"/>
          </a:xfrm>
        </p:spPr>
        <p:txBody>
          <a:bodyPr vert="horz" lIns="91440" tIns="45720" rIns="91440" bIns="45720" rtlCol="0" anchor="b">
            <a:normAutofit fontScale="90000"/>
          </a:bodyPr>
          <a:lstStyle/>
          <a:p>
            <a:pPr algn="r"/>
            <a:r>
              <a:rPr lang="en-US" sz="5400" kern="1200" dirty="0">
                <a:solidFill>
                  <a:srgbClr val="FF0000"/>
                </a:solidFill>
                <a:latin typeface="Book Antiqua" panose="02040602050305030304" pitchFamily="18" charset="0"/>
              </a:rPr>
              <a:t>First Problem</a:t>
            </a:r>
          </a:p>
        </p:txBody>
      </p:sp>
      <p:sp>
        <p:nvSpPr>
          <p:cNvPr id="441" name="Oval 440">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3" name="Oval 442">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a:extLst>
              <a:ext uri="{FF2B5EF4-FFF2-40B4-BE49-F238E27FC236}">
                <a16:creationId xmlns:a16="http://schemas.microsoft.com/office/drawing/2014/main" id="{095E6761-565E-791D-B77D-D00E93D81921}"/>
              </a:ext>
            </a:extLst>
          </p:cNvPr>
          <p:cNvPicPr>
            <a:picLocks noChangeAspect="1"/>
          </p:cNvPicPr>
          <p:nvPr/>
        </p:nvPicPr>
        <p:blipFill rotWithShape="1">
          <a:blip r:embed="rId2"/>
          <a:srcRect l="6822" r="4867" b="-3"/>
          <a:stretch/>
        </p:blipFill>
        <p:spPr>
          <a:xfrm>
            <a:off x="6709196" y="1485008"/>
            <a:ext cx="5012287" cy="3887984"/>
          </a:xfrm>
          <a:prstGeom prst="rect">
            <a:avLst/>
          </a:prstGeom>
          <a:ln w="28575">
            <a:noFill/>
          </a:ln>
        </p:spPr>
      </p:pic>
      <p:sp>
        <p:nvSpPr>
          <p:cNvPr id="445"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6EAED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13" name="Picture 12">
            <a:extLst>
              <a:ext uri="{FF2B5EF4-FFF2-40B4-BE49-F238E27FC236}">
                <a16:creationId xmlns:a16="http://schemas.microsoft.com/office/drawing/2014/main" id="{C3A1EFB2-BB34-66D3-2412-07425BDF1FC1}"/>
              </a:ext>
            </a:extLst>
          </p:cNvPr>
          <p:cNvPicPr>
            <a:picLocks noChangeAspect="1"/>
          </p:cNvPicPr>
          <p:nvPr/>
        </p:nvPicPr>
        <p:blipFill>
          <a:blip r:embed="rId3">
            <a:alphaModFix amt="85000"/>
          </a:blip>
          <a:stretch>
            <a:fillRect/>
          </a:stretch>
        </p:blipFill>
        <p:spPr>
          <a:xfrm>
            <a:off x="1705176" y="752653"/>
            <a:ext cx="4230629" cy="5931176"/>
          </a:xfrm>
          <a:prstGeom prst="rect">
            <a:avLst/>
          </a:prstGeom>
        </p:spPr>
      </p:pic>
      <p:sp>
        <p:nvSpPr>
          <p:cNvPr id="447"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6EAEDB">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49"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50" name="Freeform: Shape 449">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1" name="TextBox 10">
            <a:extLst>
              <a:ext uri="{FF2B5EF4-FFF2-40B4-BE49-F238E27FC236}">
                <a16:creationId xmlns:a16="http://schemas.microsoft.com/office/drawing/2014/main" id="{8D1BD8C9-5BD0-1F8B-E5C1-D3727501456D}"/>
              </a:ext>
            </a:extLst>
          </p:cNvPr>
          <p:cNvSpPr txBox="1"/>
          <p:nvPr/>
        </p:nvSpPr>
        <p:spPr>
          <a:xfrm>
            <a:off x="1566484" y="3219160"/>
            <a:ext cx="4203323" cy="1754326"/>
          </a:xfrm>
          <a:prstGeom prst="rect">
            <a:avLst/>
          </a:prstGeom>
          <a:noFill/>
        </p:spPr>
        <p:txBody>
          <a:bodyPr wrap="square">
            <a:spAutoFit/>
          </a:bodyPr>
          <a:lstStyle/>
          <a:p>
            <a:pPr algn="ctr"/>
            <a:r>
              <a:rPr lang="en-US" sz="4800" dirty="0">
                <a:solidFill>
                  <a:srgbClr val="00B050"/>
                </a:solidFill>
                <a:latin typeface="Book Antiqua" panose="02040602050305030304" pitchFamily="18" charset="0"/>
              </a:rPr>
              <a:t>Solution</a:t>
            </a:r>
          </a:p>
          <a:p>
            <a:r>
              <a:rPr lang="en-US" sz="2000" dirty="0">
                <a:solidFill>
                  <a:schemeClr val="bg1"/>
                </a:solidFill>
                <a:latin typeface="Abadi" panose="020B0604020104020204" pitchFamily="34" charset="0"/>
              </a:rPr>
              <a:t>On applying Z-score way, it detected the outliers, so we dropped them. It was a total of “3827” outlier.</a:t>
            </a:r>
          </a:p>
        </p:txBody>
      </p:sp>
    </p:spTree>
    <p:extLst>
      <p:ext uri="{BB962C8B-B14F-4D97-AF65-F5344CB8AC3E}">
        <p14:creationId xmlns:p14="http://schemas.microsoft.com/office/powerpoint/2010/main" val="177610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 name="Rectangle 426">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29" name="Group 428">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430" name="Rectangle 429">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1" name="Rectangle 430">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433" name="Freeform: Shape 432">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35" name="Freeform: Shape 434">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37" name="Rectangle 436">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9" name="Rectangle 438">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3D9BEAE1-930A-CFF9-6B1B-F1463AE566F0}"/>
              </a:ext>
            </a:extLst>
          </p:cNvPr>
          <p:cNvSpPr>
            <a:spLocks/>
          </p:cNvSpPr>
          <p:nvPr/>
        </p:nvSpPr>
        <p:spPr>
          <a:xfrm>
            <a:off x="1635744" y="2459503"/>
            <a:ext cx="4203323" cy="1143291"/>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600"/>
              </a:spcAft>
              <a:buClrTx/>
              <a:buSzTx/>
              <a:buFontTx/>
              <a:buNone/>
              <a:tabLst/>
              <a:defRPr/>
            </a:pPr>
            <a:r>
              <a:rPr lang="en-US" sz="2000" dirty="0">
                <a:solidFill>
                  <a:prstClr val="white"/>
                </a:solidFill>
                <a:latin typeface="Abadi" panose="020B0604020104020204" pitchFamily="34" charset="0"/>
              </a:rPr>
              <a:t>T</a:t>
            </a:r>
            <a:r>
              <a:rPr kumimoji="0" lang="en-US" sz="2000" b="0" i="0" u="none" strike="noStrike" kern="1200" cap="none" spc="0" normalizeH="0" baseline="0" noProof="0" dirty="0">
                <a:ln>
                  <a:noFill/>
                </a:ln>
                <a:solidFill>
                  <a:prstClr val="white"/>
                </a:solidFill>
                <a:effectLst/>
                <a:uLnTx/>
                <a:uFillTx/>
                <a:latin typeface="Abadi" panose="020B0604020104020204" pitchFamily="34" charset="0"/>
                <a:ea typeface="+mn-ea"/>
                <a:cs typeface="+mn-cs"/>
              </a:rPr>
              <a:t>here are some duplicates in the dataset.</a:t>
            </a:r>
          </a:p>
        </p:txBody>
      </p:sp>
      <p:sp>
        <p:nvSpPr>
          <p:cNvPr id="2" name="Title 1">
            <a:extLst>
              <a:ext uri="{FF2B5EF4-FFF2-40B4-BE49-F238E27FC236}">
                <a16:creationId xmlns:a16="http://schemas.microsoft.com/office/drawing/2014/main" id="{305AB79E-A5B3-B8A6-14A4-32E06BD7D16A}"/>
              </a:ext>
            </a:extLst>
          </p:cNvPr>
          <p:cNvSpPr>
            <a:spLocks noGrp="1"/>
          </p:cNvSpPr>
          <p:nvPr>
            <p:ph type="title"/>
          </p:nvPr>
        </p:nvSpPr>
        <p:spPr>
          <a:xfrm>
            <a:off x="1037496" y="1580033"/>
            <a:ext cx="4855479" cy="852881"/>
          </a:xfrm>
        </p:spPr>
        <p:txBody>
          <a:bodyPr vert="horz" lIns="91440" tIns="45720" rIns="91440" bIns="45720" rtlCol="0" anchor="b">
            <a:normAutofit/>
          </a:bodyPr>
          <a:lstStyle/>
          <a:p>
            <a:pPr algn="r"/>
            <a:r>
              <a:rPr lang="en-US" dirty="0">
                <a:solidFill>
                  <a:srgbClr val="FF0000"/>
                </a:solidFill>
                <a:latin typeface="Book Antiqua" panose="02040602050305030304" pitchFamily="18" charset="0"/>
              </a:rPr>
              <a:t>Second</a:t>
            </a:r>
            <a:r>
              <a:rPr lang="en-US" kern="1200" dirty="0">
                <a:solidFill>
                  <a:srgbClr val="FF0000"/>
                </a:solidFill>
                <a:latin typeface="Book Antiqua" panose="02040602050305030304" pitchFamily="18" charset="0"/>
              </a:rPr>
              <a:t> Problem</a:t>
            </a:r>
          </a:p>
        </p:txBody>
      </p:sp>
      <p:sp>
        <p:nvSpPr>
          <p:cNvPr id="441" name="Oval 440">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43" name="Oval 442">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45"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6EAEDB"/>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7"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6EAEDB">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49"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50" name="Freeform: Shape 449">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51" name="Freeform: Shape 450">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52" name="Freeform: Shape 451">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53" name="Freeform: Shape 452">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54" name="Freeform: Shape 453">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 name="TextBox 10">
            <a:extLst>
              <a:ext uri="{FF2B5EF4-FFF2-40B4-BE49-F238E27FC236}">
                <a16:creationId xmlns:a16="http://schemas.microsoft.com/office/drawing/2014/main" id="{8D1BD8C9-5BD0-1F8B-E5C1-D3727501456D}"/>
              </a:ext>
            </a:extLst>
          </p:cNvPr>
          <p:cNvSpPr txBox="1"/>
          <p:nvPr/>
        </p:nvSpPr>
        <p:spPr>
          <a:xfrm>
            <a:off x="1705004" y="3028137"/>
            <a:ext cx="4203323" cy="175432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00B050"/>
                </a:solidFill>
                <a:effectLst/>
                <a:uLnTx/>
                <a:uFillTx/>
                <a:latin typeface="Book Antiqua" panose="02040602050305030304" pitchFamily="18" charset="0"/>
                <a:ea typeface="+mn-ea"/>
                <a:cs typeface="+mn-cs"/>
              </a:rPr>
              <a:t>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Abadi" panose="020B0604020104020204" pitchFamily="34" charset="0"/>
              </a:rPr>
              <a:t>A</a:t>
            </a:r>
            <a:r>
              <a:rPr kumimoji="0" lang="en-US" sz="2000" b="0" i="0" u="none" strike="noStrike" kern="1200" cap="none" spc="0" normalizeH="0" baseline="0" noProof="0" dirty="0" err="1">
                <a:ln>
                  <a:noFill/>
                </a:ln>
                <a:solidFill>
                  <a:prstClr val="white"/>
                </a:solidFill>
                <a:effectLst/>
                <a:uLnTx/>
                <a:uFillTx/>
                <a:latin typeface="Abadi" panose="020B0604020104020204" pitchFamily="34" charset="0"/>
                <a:ea typeface="+mn-ea"/>
                <a:cs typeface="+mn-cs"/>
              </a:rPr>
              <a:t>fter</a:t>
            </a:r>
            <a:r>
              <a:rPr kumimoji="0" lang="en-US" sz="2000" b="0" i="0" u="none" strike="noStrike" kern="1200" cap="none" spc="0" normalizeH="0" baseline="0" noProof="0" dirty="0">
                <a:ln>
                  <a:noFill/>
                </a:ln>
                <a:solidFill>
                  <a:prstClr val="white"/>
                </a:solidFill>
                <a:effectLst/>
                <a:uLnTx/>
                <a:uFillTx/>
                <a:latin typeface="Abadi" panose="020B0604020104020204" pitchFamily="34" charset="0"/>
                <a:ea typeface="+mn-ea"/>
                <a:cs typeface="+mn-cs"/>
              </a:rPr>
              <a:t> detecting the duplicates, we dropped them from the data. It was a total of “250” duplicate.</a:t>
            </a:r>
          </a:p>
        </p:txBody>
      </p:sp>
      <p:pic>
        <p:nvPicPr>
          <p:cNvPr id="6" name="Picture 5" descr="A close-up of a plant&#10;&#10;Description automatically generated">
            <a:extLst>
              <a:ext uri="{FF2B5EF4-FFF2-40B4-BE49-F238E27FC236}">
                <a16:creationId xmlns:a16="http://schemas.microsoft.com/office/drawing/2014/main" id="{E0E8BB86-FF03-14C0-0366-B5800AB47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589" y="478736"/>
            <a:ext cx="1550694" cy="2758152"/>
          </a:xfrm>
          <a:prstGeom prst="rect">
            <a:avLst/>
          </a:prstGeom>
        </p:spPr>
      </p:pic>
      <p:pic>
        <p:nvPicPr>
          <p:cNvPr id="10" name="Picture 9">
            <a:extLst>
              <a:ext uri="{FF2B5EF4-FFF2-40B4-BE49-F238E27FC236}">
                <a16:creationId xmlns:a16="http://schemas.microsoft.com/office/drawing/2014/main" id="{3A2F6A84-432F-63C5-42B2-DDEDA945EF2F}"/>
              </a:ext>
            </a:extLst>
          </p:cNvPr>
          <p:cNvPicPr>
            <a:picLocks noChangeAspect="1"/>
          </p:cNvPicPr>
          <p:nvPr/>
        </p:nvPicPr>
        <p:blipFill>
          <a:blip r:embed="rId3"/>
          <a:stretch>
            <a:fillRect/>
          </a:stretch>
        </p:blipFill>
        <p:spPr>
          <a:xfrm>
            <a:off x="6452157" y="478735"/>
            <a:ext cx="1548518" cy="2755631"/>
          </a:xfrm>
          <a:prstGeom prst="rect">
            <a:avLst/>
          </a:prstGeom>
        </p:spPr>
      </p:pic>
      <p:pic>
        <p:nvPicPr>
          <p:cNvPr id="12" name="Picture 11">
            <a:extLst>
              <a:ext uri="{FF2B5EF4-FFF2-40B4-BE49-F238E27FC236}">
                <a16:creationId xmlns:a16="http://schemas.microsoft.com/office/drawing/2014/main" id="{E9DDABAD-1F17-0046-6AFF-336C8DF6DC27}"/>
              </a:ext>
            </a:extLst>
          </p:cNvPr>
          <p:cNvPicPr>
            <a:picLocks noChangeAspect="1"/>
          </p:cNvPicPr>
          <p:nvPr/>
        </p:nvPicPr>
        <p:blipFill>
          <a:blip r:embed="rId3"/>
          <a:stretch>
            <a:fillRect/>
          </a:stretch>
        </p:blipFill>
        <p:spPr>
          <a:xfrm>
            <a:off x="8097994" y="478736"/>
            <a:ext cx="1548518" cy="2755631"/>
          </a:xfrm>
          <a:prstGeom prst="rect">
            <a:avLst/>
          </a:prstGeom>
        </p:spPr>
      </p:pic>
      <p:pic>
        <p:nvPicPr>
          <p:cNvPr id="13" name="Picture 12">
            <a:extLst>
              <a:ext uri="{FF2B5EF4-FFF2-40B4-BE49-F238E27FC236}">
                <a16:creationId xmlns:a16="http://schemas.microsoft.com/office/drawing/2014/main" id="{1B5843BA-CE62-85FC-2A2A-0B20147FFEE3}"/>
              </a:ext>
            </a:extLst>
          </p:cNvPr>
          <p:cNvPicPr>
            <a:picLocks noChangeAspect="1"/>
          </p:cNvPicPr>
          <p:nvPr/>
        </p:nvPicPr>
        <p:blipFill>
          <a:blip r:embed="rId3"/>
          <a:stretch>
            <a:fillRect/>
          </a:stretch>
        </p:blipFill>
        <p:spPr>
          <a:xfrm>
            <a:off x="10048247" y="3349829"/>
            <a:ext cx="1548518" cy="2755631"/>
          </a:xfrm>
          <a:prstGeom prst="rect">
            <a:avLst/>
          </a:prstGeom>
        </p:spPr>
      </p:pic>
      <p:pic>
        <p:nvPicPr>
          <p:cNvPr id="14" name="Picture 13">
            <a:extLst>
              <a:ext uri="{FF2B5EF4-FFF2-40B4-BE49-F238E27FC236}">
                <a16:creationId xmlns:a16="http://schemas.microsoft.com/office/drawing/2014/main" id="{A0AA84DB-A70A-D36F-FC71-DFC61B25E6C7}"/>
              </a:ext>
            </a:extLst>
          </p:cNvPr>
          <p:cNvPicPr>
            <a:picLocks noChangeAspect="1"/>
          </p:cNvPicPr>
          <p:nvPr/>
        </p:nvPicPr>
        <p:blipFill>
          <a:blip r:embed="rId3"/>
          <a:stretch>
            <a:fillRect/>
          </a:stretch>
        </p:blipFill>
        <p:spPr>
          <a:xfrm>
            <a:off x="8193256" y="3355862"/>
            <a:ext cx="1548518" cy="2755631"/>
          </a:xfrm>
          <a:prstGeom prst="rect">
            <a:avLst/>
          </a:prstGeom>
        </p:spPr>
      </p:pic>
      <p:pic>
        <p:nvPicPr>
          <p:cNvPr id="15" name="Picture 14">
            <a:extLst>
              <a:ext uri="{FF2B5EF4-FFF2-40B4-BE49-F238E27FC236}">
                <a16:creationId xmlns:a16="http://schemas.microsoft.com/office/drawing/2014/main" id="{DD562D4F-937D-C654-E3F6-48DDCEE6AF2A}"/>
              </a:ext>
            </a:extLst>
          </p:cNvPr>
          <p:cNvPicPr>
            <a:picLocks noChangeAspect="1"/>
          </p:cNvPicPr>
          <p:nvPr/>
        </p:nvPicPr>
        <p:blipFill>
          <a:blip r:embed="rId3"/>
          <a:stretch>
            <a:fillRect/>
          </a:stretch>
        </p:blipFill>
        <p:spPr>
          <a:xfrm>
            <a:off x="6444606" y="3349829"/>
            <a:ext cx="1548518" cy="2755631"/>
          </a:xfrm>
          <a:prstGeom prst="rect">
            <a:avLst/>
          </a:prstGeom>
        </p:spPr>
      </p:pic>
    </p:spTree>
    <p:extLst>
      <p:ext uri="{BB962C8B-B14F-4D97-AF65-F5344CB8AC3E}">
        <p14:creationId xmlns:p14="http://schemas.microsoft.com/office/powerpoint/2010/main" val="191116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E0EBB7-3EDF-4FFC-906D-3BCD31A72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ushrooms in a forest&#10;&#10;Description automatically generated">
            <a:extLst>
              <a:ext uri="{FF2B5EF4-FFF2-40B4-BE49-F238E27FC236}">
                <a16:creationId xmlns:a16="http://schemas.microsoft.com/office/drawing/2014/main" id="{1A3F0E54-2761-E2B6-12D6-9F4E080866EF}"/>
              </a:ext>
            </a:extLst>
          </p:cNvPr>
          <p:cNvPicPr>
            <a:picLocks noChangeAspect="1"/>
          </p:cNvPicPr>
          <p:nvPr/>
        </p:nvPicPr>
        <p:blipFill rotWithShape="1">
          <a:blip r:embed="rId2">
            <a:extLst>
              <a:ext uri="{28A0092B-C50C-407E-A947-70E740481C1C}">
                <a14:useLocalDpi xmlns:a14="http://schemas.microsoft.com/office/drawing/2010/main" val="0"/>
              </a:ext>
            </a:extLst>
          </a:blip>
          <a:srcRect t="5146"/>
          <a:stretch/>
        </p:blipFill>
        <p:spPr>
          <a:xfrm>
            <a:off x="20" y="10"/>
            <a:ext cx="5422526" cy="6857991"/>
          </a:xfrm>
          <a:prstGeom prst="rect">
            <a:avLst/>
          </a:prstGeom>
        </p:spPr>
      </p:pic>
      <p:sp>
        <p:nvSpPr>
          <p:cNvPr id="12" name="Rectangle 11">
            <a:extLst>
              <a:ext uri="{FF2B5EF4-FFF2-40B4-BE49-F238E27FC236}">
                <a16:creationId xmlns:a16="http://schemas.microsoft.com/office/drawing/2014/main" id="{F25F397F-5BF8-43B6-8679-E2C8E2ABF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7413" y="685800"/>
            <a:ext cx="5363530" cy="5486399"/>
          </a:xfrm>
          <a:prstGeom prst="rect">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AF729-7A5C-D84C-0305-1A8A46A9860D}"/>
              </a:ext>
            </a:extLst>
          </p:cNvPr>
          <p:cNvSpPr>
            <a:spLocks noGrp="1"/>
          </p:cNvSpPr>
          <p:nvPr>
            <p:ph type="title"/>
          </p:nvPr>
        </p:nvSpPr>
        <p:spPr>
          <a:xfrm>
            <a:off x="6639636" y="1108134"/>
            <a:ext cx="4217486" cy="887819"/>
          </a:xfrm>
        </p:spPr>
        <p:txBody>
          <a:bodyPr anchor="b">
            <a:normAutofit/>
          </a:bodyPr>
          <a:lstStyle/>
          <a:p>
            <a:pPr algn="ctr"/>
            <a:r>
              <a:rPr lang="en-US" sz="4000" dirty="0">
                <a:solidFill>
                  <a:schemeClr val="bg1">
                    <a:lumMod val="95000"/>
                    <a:alpha val="50000"/>
                  </a:schemeClr>
                </a:solidFill>
                <a:latin typeface="Book Antiqua" panose="02040602050305030304" pitchFamily="18" charset="0"/>
              </a:rPr>
              <a:t>Data splitting </a:t>
            </a:r>
          </a:p>
        </p:txBody>
      </p:sp>
      <p:sp>
        <p:nvSpPr>
          <p:cNvPr id="3" name="Content Placeholder 2">
            <a:extLst>
              <a:ext uri="{FF2B5EF4-FFF2-40B4-BE49-F238E27FC236}">
                <a16:creationId xmlns:a16="http://schemas.microsoft.com/office/drawing/2014/main" id="{7B44C64C-AB64-CB73-D4EB-67B0E4B95C6D}"/>
              </a:ext>
            </a:extLst>
          </p:cNvPr>
          <p:cNvSpPr>
            <a:spLocks noGrp="1"/>
          </p:cNvSpPr>
          <p:nvPr>
            <p:ph idx="1"/>
          </p:nvPr>
        </p:nvSpPr>
        <p:spPr>
          <a:xfrm>
            <a:off x="6392351" y="2247008"/>
            <a:ext cx="5078592" cy="3361344"/>
          </a:xfrm>
        </p:spPr>
        <p:txBody>
          <a:bodyPr anchor="t">
            <a:noAutofit/>
          </a:bodyPr>
          <a:lstStyle/>
          <a:p>
            <a:pPr marL="0" indent="0" algn="ctr">
              <a:buNone/>
            </a:pPr>
            <a:r>
              <a:rPr lang="en-US" sz="2400" dirty="0">
                <a:solidFill>
                  <a:schemeClr val="bg1"/>
                </a:solidFill>
                <a:latin typeface="Abadi" panose="020B0604020104020204" pitchFamily="34" charset="0"/>
              </a:rPr>
              <a:t>We used </a:t>
            </a:r>
            <a:r>
              <a:rPr lang="en-US" sz="2400" dirty="0">
                <a:solidFill>
                  <a:schemeClr val="accent1">
                    <a:lumMod val="60000"/>
                    <a:lumOff val="40000"/>
                  </a:schemeClr>
                </a:solidFill>
                <a:latin typeface="Abadi" panose="020B0604020104020204" pitchFamily="34" charset="0"/>
              </a:rPr>
              <a:t>"train-test-split" </a:t>
            </a:r>
            <a:r>
              <a:rPr lang="en-US" sz="2400" dirty="0">
                <a:solidFill>
                  <a:schemeClr val="bg1"/>
                </a:solidFill>
                <a:latin typeface="Abadi" panose="020B0604020104020204" pitchFamily="34" charset="0"/>
              </a:rPr>
              <a:t>from </a:t>
            </a:r>
            <a:r>
              <a:rPr lang="en-US" sz="2400" dirty="0">
                <a:solidFill>
                  <a:schemeClr val="accent1">
                    <a:lumMod val="60000"/>
                    <a:lumOff val="40000"/>
                  </a:schemeClr>
                </a:solidFill>
                <a:latin typeface="Abadi" panose="020B0604020104020204" pitchFamily="34" charset="0"/>
              </a:rPr>
              <a:t>"</a:t>
            </a:r>
            <a:r>
              <a:rPr lang="en-US" sz="2400" dirty="0" err="1">
                <a:solidFill>
                  <a:schemeClr val="accent1">
                    <a:lumMod val="60000"/>
                    <a:lumOff val="40000"/>
                  </a:schemeClr>
                </a:solidFill>
                <a:latin typeface="Abadi" panose="020B0604020104020204" pitchFamily="34" charset="0"/>
              </a:rPr>
              <a:t>Sklearn.model</a:t>
            </a:r>
            <a:r>
              <a:rPr lang="en-US" sz="2400" dirty="0">
                <a:solidFill>
                  <a:schemeClr val="accent1">
                    <a:lumMod val="60000"/>
                    <a:lumOff val="40000"/>
                  </a:schemeClr>
                </a:solidFill>
                <a:latin typeface="Abadi" panose="020B0604020104020204" pitchFamily="34" charset="0"/>
              </a:rPr>
              <a:t> selection" </a:t>
            </a:r>
            <a:r>
              <a:rPr lang="en-US" sz="2400" dirty="0">
                <a:solidFill>
                  <a:schemeClr val="bg1"/>
                </a:solidFill>
                <a:latin typeface="Abadi" panose="020B0604020104020204" pitchFamily="34" charset="0"/>
              </a:rPr>
              <a:t>to split the data, </a:t>
            </a:r>
            <a:r>
              <a:rPr lang="en-US" sz="2400" dirty="0">
                <a:solidFill>
                  <a:schemeClr val="bg1">
                    <a:lumMod val="75000"/>
                  </a:schemeClr>
                </a:solidFill>
                <a:latin typeface="Abadi" panose="020B0604020104020204" pitchFamily="34" charset="0"/>
              </a:rPr>
              <a:t>"y"</a:t>
            </a:r>
            <a:r>
              <a:rPr lang="en-US" sz="2400" dirty="0">
                <a:solidFill>
                  <a:schemeClr val="bg1"/>
                </a:solidFill>
                <a:latin typeface="Abadi" panose="020B0604020104020204" pitchFamily="34" charset="0"/>
              </a:rPr>
              <a:t> for </a:t>
            </a:r>
            <a:r>
              <a:rPr lang="en-US" sz="2400" dirty="0">
                <a:solidFill>
                  <a:srgbClr val="C00000"/>
                </a:solidFill>
                <a:latin typeface="Abadi" panose="020B0604020104020204" pitchFamily="34" charset="0"/>
              </a:rPr>
              <a:t>"poisonous" </a:t>
            </a:r>
            <a:r>
              <a:rPr lang="en-US" sz="2400" dirty="0">
                <a:solidFill>
                  <a:schemeClr val="bg1"/>
                </a:solidFill>
                <a:latin typeface="Abadi" panose="020B0604020104020204" pitchFamily="34" charset="0"/>
              </a:rPr>
              <a:t>class and </a:t>
            </a:r>
            <a:r>
              <a:rPr lang="en-US" sz="2400" dirty="0">
                <a:solidFill>
                  <a:schemeClr val="bg1">
                    <a:lumMod val="75000"/>
                  </a:schemeClr>
                </a:solidFill>
                <a:latin typeface="Abadi" panose="020B0604020104020204" pitchFamily="34" charset="0"/>
              </a:rPr>
              <a:t>"x" </a:t>
            </a:r>
            <a:r>
              <a:rPr lang="en-US" sz="2400" dirty="0">
                <a:solidFill>
                  <a:schemeClr val="bg1"/>
                </a:solidFill>
                <a:latin typeface="Abadi" panose="020B0604020104020204" pitchFamily="34" charset="0"/>
              </a:rPr>
              <a:t>for the rest attributes. we applied </a:t>
            </a:r>
            <a:r>
              <a:rPr lang="en-US" sz="2400" dirty="0">
                <a:solidFill>
                  <a:schemeClr val="accent1">
                    <a:lumMod val="60000"/>
                    <a:lumOff val="40000"/>
                  </a:schemeClr>
                </a:solidFill>
                <a:latin typeface="Abadi" panose="020B0604020104020204" pitchFamily="34" charset="0"/>
              </a:rPr>
              <a:t>"</a:t>
            </a:r>
            <a:r>
              <a:rPr lang="en-US" sz="2400" dirty="0" err="1">
                <a:solidFill>
                  <a:schemeClr val="accent1">
                    <a:lumMod val="60000"/>
                    <a:lumOff val="40000"/>
                  </a:schemeClr>
                </a:solidFill>
                <a:latin typeface="Abadi" panose="020B0604020104020204" pitchFamily="34" charset="0"/>
              </a:rPr>
              <a:t>pd.crosstab</a:t>
            </a:r>
            <a:r>
              <a:rPr lang="en-US" sz="2400" dirty="0">
                <a:solidFill>
                  <a:schemeClr val="accent1">
                    <a:lumMod val="60000"/>
                    <a:lumOff val="40000"/>
                  </a:schemeClr>
                </a:solidFill>
                <a:latin typeface="Abadi" panose="020B0604020104020204" pitchFamily="34" charset="0"/>
              </a:rPr>
              <a:t>" </a:t>
            </a:r>
            <a:r>
              <a:rPr lang="en-US" sz="2400" dirty="0">
                <a:solidFill>
                  <a:schemeClr val="bg1"/>
                </a:solidFill>
                <a:latin typeface="Abadi" panose="020B0604020104020204" pitchFamily="34" charset="0"/>
              </a:rPr>
              <a:t>to examine the relationship between attributes with respect to </a:t>
            </a:r>
            <a:r>
              <a:rPr lang="en-US" sz="2400" dirty="0">
                <a:solidFill>
                  <a:srgbClr val="C00000"/>
                </a:solidFill>
                <a:latin typeface="Abadi" panose="020B0604020104020204" pitchFamily="34" charset="0"/>
              </a:rPr>
              <a:t>"poisonous" </a:t>
            </a:r>
            <a:r>
              <a:rPr lang="en-US" sz="2400" dirty="0">
                <a:solidFill>
                  <a:schemeClr val="bg1"/>
                </a:solidFill>
                <a:latin typeface="Abadi" panose="020B0604020104020204" pitchFamily="34" charset="0"/>
              </a:rPr>
              <a:t>class, it shows that its possible to predict if the mushroom is poisonous from the rest of the attributes.</a:t>
            </a:r>
          </a:p>
        </p:txBody>
      </p:sp>
    </p:spTree>
    <p:extLst>
      <p:ext uri="{BB962C8B-B14F-4D97-AF65-F5344CB8AC3E}">
        <p14:creationId xmlns:p14="http://schemas.microsoft.com/office/powerpoint/2010/main" val="252860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1667</TotalTime>
  <Words>1926</Words>
  <Application>Microsoft Office PowerPoint</Application>
  <PresentationFormat>Widescreen</PresentationFormat>
  <Paragraphs>113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Abadi</vt:lpstr>
      <vt:lpstr>Aptos</vt:lpstr>
      <vt:lpstr>Aptos Display</vt:lpstr>
      <vt:lpstr>Arial</vt:lpstr>
      <vt:lpstr>Book Antiqua</vt:lpstr>
      <vt:lpstr>Calibri</vt:lpstr>
      <vt:lpstr>Wingdings</vt:lpstr>
      <vt:lpstr>Office Theme</vt:lpstr>
      <vt:lpstr>Mushroom Dataset Classification</vt:lpstr>
      <vt:lpstr>Introduction</vt:lpstr>
      <vt:lpstr>Define Task</vt:lpstr>
      <vt:lpstr>Dataset description</vt:lpstr>
      <vt:lpstr>Relationship Between All Pairs Of Columns In The Dataset</vt:lpstr>
      <vt:lpstr>Data Preprocessing</vt:lpstr>
      <vt:lpstr>First Problem</vt:lpstr>
      <vt:lpstr>Second Problem</vt:lpstr>
      <vt:lpstr>Data splitting </vt:lpstr>
      <vt:lpstr>Methods </vt:lpstr>
      <vt:lpstr>Logistic regression (Baseline model)</vt:lpstr>
      <vt:lpstr>Logistic regression (Baseline model)</vt:lpstr>
      <vt:lpstr>Decision tree </vt:lpstr>
      <vt:lpstr>Decision tree </vt:lpstr>
      <vt:lpstr>Random forest </vt:lpstr>
      <vt:lpstr>Random forest </vt:lpstr>
      <vt:lpstr>Bagging</vt:lpstr>
      <vt:lpstr>Bagging</vt:lpstr>
      <vt:lpstr>Boosting</vt:lpstr>
      <vt:lpstr>Boosting</vt:lpstr>
      <vt:lpstr>Result analysis </vt:lpstr>
      <vt:lpstr>PowerPoint Presentation</vt:lpstr>
      <vt:lpstr>PowerPoint Presentation</vt:lpstr>
      <vt:lpstr>Results After Hyperparameter Tuning</vt:lpstr>
      <vt:lpstr>Error Analysis</vt:lpstr>
      <vt:lpstr>Conclusion</vt:lpstr>
      <vt:lpstr>Future work</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Dataset Classification</dc:title>
  <dc:creator>eman diaa</dc:creator>
  <cp:lastModifiedBy>eman diaa</cp:lastModifiedBy>
  <cp:revision>15</cp:revision>
  <dcterms:created xsi:type="dcterms:W3CDTF">2024-05-19T23:25:49Z</dcterms:created>
  <dcterms:modified xsi:type="dcterms:W3CDTF">2024-05-21T06:46:46Z</dcterms:modified>
</cp:coreProperties>
</file>