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129" r:id="rId1"/>
  </p:sldMasterIdLst>
  <p:sldIdLst>
    <p:sldId id="435" r:id="rId2"/>
    <p:sldId id="453" r:id="rId3"/>
    <p:sldId id="455" r:id="rId4"/>
    <p:sldId id="436" r:id="rId5"/>
    <p:sldId id="437" r:id="rId6"/>
    <p:sldId id="440" r:id="rId7"/>
    <p:sldId id="441" r:id="rId8"/>
    <p:sldId id="442" r:id="rId9"/>
    <p:sldId id="443" r:id="rId10"/>
    <p:sldId id="444" r:id="rId11"/>
    <p:sldId id="445" r:id="rId12"/>
    <p:sldId id="4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4BBF1-678D-3558-3B25-F7D62103BC02}" v="1" dt="2023-03-19T14:48:56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תמש אורח" userId="S::urn:spo:anon#6d82076d5f32c682acc05385573fa4965c1383f32ae31aaceb64b3eea4aca828::" providerId="AD" clId="Web-{F0F4BBF1-678D-3558-3B25-F7D62103BC02}"/>
    <pc:docChg chg="modSld">
      <pc:chgData name="משתמש אורח" userId="S::urn:spo:anon#6d82076d5f32c682acc05385573fa4965c1383f32ae31aaceb64b3eea4aca828::" providerId="AD" clId="Web-{F0F4BBF1-678D-3558-3B25-F7D62103BC02}" dt="2023-03-19T14:48:56.310" v="0" actId="1076"/>
      <pc:docMkLst>
        <pc:docMk/>
      </pc:docMkLst>
      <pc:sldChg chg="modSp">
        <pc:chgData name="משתמש אורח" userId="S::urn:spo:anon#6d82076d5f32c682acc05385573fa4965c1383f32ae31aaceb64b3eea4aca828::" providerId="AD" clId="Web-{F0F4BBF1-678D-3558-3B25-F7D62103BC02}" dt="2023-03-19T14:48:56.310" v="0" actId="1076"/>
        <pc:sldMkLst>
          <pc:docMk/>
          <pc:sldMk cId="3595948796" sldId="455"/>
        </pc:sldMkLst>
        <pc:spChg chg="mod">
          <ac:chgData name="משתמש אורח" userId="S::urn:spo:anon#6d82076d5f32c682acc05385573fa4965c1383f32ae31aaceb64b3eea4aca828::" providerId="AD" clId="Web-{F0F4BBF1-678D-3558-3B25-F7D62103BC02}" dt="2023-03-19T14:48:56.310" v="0" actId="1076"/>
          <ac:spMkLst>
            <pc:docMk/>
            <pc:sldMk cId="3595948796" sldId="455"/>
            <ac:spMk id="3" creationId="{4722AEB3-8091-DBBC-59A4-E04195B9438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2F966-9851-4C98-904D-FBA24C56B63D}" type="doc">
      <dgm:prSet loTypeId="urn:microsoft.com/office/officeart/2018/2/layout/IconVerticalSolidList" loCatId="icon" qsTypeId="urn:microsoft.com/office/officeart/2005/8/quickstyle/3d1" qsCatId="3D" csTypeId="urn:microsoft.com/office/officeart/2018/5/colors/Iconchunking_neutralbg_colorful1" csCatId="colorful" phldr="1"/>
      <dgm:spPr/>
      <dgm:t>
        <a:bodyPr/>
        <a:lstStyle/>
        <a:p>
          <a:pPr rtl="1"/>
          <a:endParaRPr lang="he-IL"/>
        </a:p>
      </dgm:t>
    </dgm:pt>
    <dgm:pt modelId="{4E096503-9035-40A6-946F-285754638703}">
      <dgm:prSet phldrT="[טקסט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Easy to implement and easy to learn</a:t>
          </a:r>
          <a:endParaRPr lang="he-IL"/>
        </a:p>
      </dgm:t>
    </dgm:pt>
    <dgm:pt modelId="{1BB05C43-D8B0-4971-9BDC-E4059C369E19}" type="parTrans" cxnId="{1658608C-4A40-4766-B6D7-E0E3960CD2A7}">
      <dgm:prSet/>
      <dgm:spPr/>
      <dgm:t>
        <a:bodyPr/>
        <a:lstStyle/>
        <a:p>
          <a:pPr rtl="1"/>
          <a:endParaRPr lang="he-IL"/>
        </a:p>
      </dgm:t>
    </dgm:pt>
    <dgm:pt modelId="{E635C858-D96D-4B7E-862F-47CF0380B10E}" type="sibTrans" cxnId="{1658608C-4A40-4766-B6D7-E0E3960CD2A7}">
      <dgm:prSet/>
      <dgm:spPr/>
      <dgm:t>
        <a:bodyPr/>
        <a:lstStyle/>
        <a:p>
          <a:pPr rtl="1"/>
          <a:endParaRPr lang="he-IL"/>
        </a:p>
      </dgm:t>
    </dgm:pt>
    <dgm:pt modelId="{4FA98999-8931-4C49-9C8A-1403CA29D869}">
      <dgm:prSet phldrT="[טקסט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Widely accepted and well-known package for data validation</a:t>
          </a:r>
          <a:endParaRPr lang="he-IL"/>
        </a:p>
      </dgm:t>
    </dgm:pt>
    <dgm:pt modelId="{9F3CAC56-88CA-4436-9E03-5183B8B0D32E}" type="parTrans" cxnId="{991234AF-C64B-41AE-94B3-16624F396A7F}">
      <dgm:prSet/>
      <dgm:spPr/>
      <dgm:t>
        <a:bodyPr/>
        <a:lstStyle/>
        <a:p>
          <a:pPr rtl="1"/>
          <a:endParaRPr lang="he-IL"/>
        </a:p>
      </dgm:t>
    </dgm:pt>
    <dgm:pt modelId="{75301202-8D2C-4DC6-84EB-28A442E2DB23}" type="sibTrans" cxnId="{991234AF-C64B-41AE-94B3-16624F396A7F}">
      <dgm:prSet/>
      <dgm:spPr/>
      <dgm:t>
        <a:bodyPr/>
        <a:lstStyle/>
        <a:p>
          <a:pPr rtl="1"/>
          <a:endParaRPr lang="he-IL"/>
        </a:p>
      </dgm:t>
    </dgm:pt>
    <dgm:pt modelId="{FE70242D-30F3-46C6-B6D3-F54588106451}">
      <dgm:prSet phldrT="[טקסט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Supports validation based on the schema</a:t>
          </a:r>
          <a:endParaRPr lang="he-IL"/>
        </a:p>
      </dgm:t>
    </dgm:pt>
    <dgm:pt modelId="{B5D613AE-D1B3-486D-928B-90855E24DEEE}" type="parTrans" cxnId="{A0D832C5-E7E7-4D36-9A15-0EA16491AEDB}">
      <dgm:prSet/>
      <dgm:spPr/>
      <dgm:t>
        <a:bodyPr/>
        <a:lstStyle/>
        <a:p>
          <a:pPr rtl="1"/>
          <a:endParaRPr lang="he-IL"/>
        </a:p>
      </dgm:t>
    </dgm:pt>
    <dgm:pt modelId="{B96A0CF2-6383-43CC-B77B-D9B14D15D5E8}" type="sibTrans" cxnId="{A0D832C5-E7E7-4D36-9A15-0EA16491AEDB}">
      <dgm:prSet/>
      <dgm:spPr/>
      <dgm:t>
        <a:bodyPr/>
        <a:lstStyle/>
        <a:p>
          <a:pPr rtl="1"/>
          <a:endParaRPr lang="he-IL"/>
        </a:p>
      </dgm:t>
    </dgm:pt>
    <dgm:pt modelId="{8FA61F05-D85E-48ED-B4C2-96786D8F1FA8}">
      <dgm:prSet phldrT="[טקסט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validate data coming from clients.</a:t>
          </a:r>
          <a:endParaRPr lang="he-IL"/>
        </a:p>
      </dgm:t>
    </dgm:pt>
    <dgm:pt modelId="{C9B216CC-672B-4AEC-B2EA-6C3F88C4CF05}" type="parTrans" cxnId="{37ED5731-6EF7-4C41-BA93-518D23A1A0B1}">
      <dgm:prSet/>
      <dgm:spPr/>
      <dgm:t>
        <a:bodyPr/>
        <a:lstStyle/>
        <a:p>
          <a:pPr rtl="1"/>
          <a:endParaRPr lang="he-IL"/>
        </a:p>
      </dgm:t>
    </dgm:pt>
    <dgm:pt modelId="{EB2519B2-9EB1-4585-A42D-4374DDBBE7F1}" type="sibTrans" cxnId="{37ED5731-6EF7-4C41-BA93-518D23A1A0B1}">
      <dgm:prSet/>
      <dgm:spPr/>
      <dgm:t>
        <a:bodyPr/>
        <a:lstStyle/>
        <a:p>
          <a:pPr rtl="1"/>
          <a:endParaRPr lang="he-IL"/>
        </a:p>
      </dgm:t>
    </dgm:pt>
    <dgm:pt modelId="{C8DD0B4D-A5DF-4002-8570-CE454B3B42CF}">
      <dgm:prSet phldrT="[טקסט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 documentation</a:t>
          </a:r>
          <a:endParaRPr lang="he-IL"/>
        </a:p>
      </dgm:t>
    </dgm:pt>
    <dgm:pt modelId="{47531547-418C-473D-AA96-74BC20CD8E13}" type="parTrans" cxnId="{3E860C93-7812-4781-9107-A1E437BE9ABC}">
      <dgm:prSet/>
      <dgm:spPr/>
      <dgm:t>
        <a:bodyPr/>
        <a:lstStyle/>
        <a:p>
          <a:pPr rtl="1"/>
          <a:endParaRPr lang="he-IL"/>
        </a:p>
      </dgm:t>
    </dgm:pt>
    <dgm:pt modelId="{873484F2-A5FF-49ED-994F-CE58E2A9B34E}" type="sibTrans" cxnId="{3E860C93-7812-4781-9107-A1E437BE9ABC}">
      <dgm:prSet/>
      <dgm:spPr/>
      <dgm:t>
        <a:bodyPr/>
        <a:lstStyle/>
        <a:p>
          <a:pPr rtl="1"/>
          <a:endParaRPr lang="he-IL"/>
        </a:p>
      </dgm:t>
    </dgm:pt>
    <dgm:pt modelId="{4C45D27E-4F6A-40E3-97C3-3689FF801E12}" type="pres">
      <dgm:prSet presAssocID="{3812F966-9851-4C98-904D-FBA24C56B63D}" presName="root" presStyleCnt="0">
        <dgm:presLayoutVars>
          <dgm:dir/>
          <dgm:resizeHandles val="exact"/>
        </dgm:presLayoutVars>
      </dgm:prSet>
      <dgm:spPr/>
    </dgm:pt>
    <dgm:pt modelId="{2D352F66-F62D-4467-AF4E-218CA9B5703E}" type="pres">
      <dgm:prSet presAssocID="{4E096503-9035-40A6-946F-285754638703}" presName="compNode" presStyleCnt="0"/>
      <dgm:spPr/>
    </dgm:pt>
    <dgm:pt modelId="{F0059F4B-7554-4935-83BC-3D7A5D11E350}" type="pres">
      <dgm:prSet presAssocID="{4E096503-9035-40A6-946F-285754638703}" presName="bgRect" presStyleLbl="bgShp" presStyleIdx="0" presStyleCnt="5"/>
      <dgm:spPr/>
    </dgm:pt>
    <dgm:pt modelId="{781AADA3-99D9-4A33-8A4A-16651C9C364F}" type="pres">
      <dgm:prSet presAssocID="{4E096503-9035-40A6-946F-285754638703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מחשב נייד"/>
        </a:ext>
      </dgm:extLst>
    </dgm:pt>
    <dgm:pt modelId="{27688FF1-FC90-4396-B8C2-86E104627529}" type="pres">
      <dgm:prSet presAssocID="{4E096503-9035-40A6-946F-285754638703}" presName="spaceRect" presStyleCnt="0"/>
      <dgm:spPr/>
    </dgm:pt>
    <dgm:pt modelId="{85AF81BC-6538-47F3-AC2B-66AFFAD619C8}" type="pres">
      <dgm:prSet presAssocID="{4E096503-9035-40A6-946F-285754638703}" presName="parTx" presStyleLbl="revTx" presStyleIdx="0" presStyleCnt="5">
        <dgm:presLayoutVars>
          <dgm:chMax val="0"/>
          <dgm:chPref val="0"/>
        </dgm:presLayoutVars>
      </dgm:prSet>
      <dgm:spPr/>
    </dgm:pt>
    <dgm:pt modelId="{172BBB0A-CAC0-42E8-868D-8BAFC9585B3E}" type="pres">
      <dgm:prSet presAssocID="{E635C858-D96D-4B7E-862F-47CF0380B10E}" presName="sibTrans" presStyleCnt="0"/>
      <dgm:spPr/>
    </dgm:pt>
    <dgm:pt modelId="{7EB2316C-B1E7-4706-B2B5-820E799D5B21}" type="pres">
      <dgm:prSet presAssocID="{4FA98999-8931-4C49-9C8A-1403CA29D869}" presName="compNode" presStyleCnt="0"/>
      <dgm:spPr/>
    </dgm:pt>
    <dgm:pt modelId="{5640143E-3176-4C79-940D-24ED1E5527F4}" type="pres">
      <dgm:prSet presAssocID="{4FA98999-8931-4C49-9C8A-1403CA29D869}" presName="bgRect" presStyleLbl="bgShp" presStyleIdx="1" presStyleCnt="5"/>
      <dgm:spPr/>
    </dgm:pt>
    <dgm:pt modelId="{8B9D6B20-701F-44CA-A67A-70FCE89F9C4B}" type="pres">
      <dgm:prSet presAssocID="{4FA98999-8931-4C49-9C8A-1403CA29D869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מסד נתונים"/>
        </a:ext>
      </dgm:extLst>
    </dgm:pt>
    <dgm:pt modelId="{1442DF48-CC79-4007-B6E2-60AA6AD94A64}" type="pres">
      <dgm:prSet presAssocID="{4FA98999-8931-4C49-9C8A-1403CA29D869}" presName="spaceRect" presStyleCnt="0"/>
      <dgm:spPr/>
    </dgm:pt>
    <dgm:pt modelId="{246B88F0-6FBF-4F4A-9D4E-A12DB560E8A0}" type="pres">
      <dgm:prSet presAssocID="{4FA98999-8931-4C49-9C8A-1403CA29D869}" presName="parTx" presStyleLbl="revTx" presStyleIdx="1" presStyleCnt="5">
        <dgm:presLayoutVars>
          <dgm:chMax val="0"/>
          <dgm:chPref val="0"/>
        </dgm:presLayoutVars>
      </dgm:prSet>
      <dgm:spPr/>
    </dgm:pt>
    <dgm:pt modelId="{6237EEC0-6604-45F5-89BB-793D6AF4A58A}" type="pres">
      <dgm:prSet presAssocID="{75301202-8D2C-4DC6-84EB-28A442E2DB23}" presName="sibTrans" presStyleCnt="0"/>
      <dgm:spPr/>
    </dgm:pt>
    <dgm:pt modelId="{C10F3BD8-6EEE-473F-A354-9843274718DD}" type="pres">
      <dgm:prSet presAssocID="{FE70242D-30F3-46C6-B6D3-F54588106451}" presName="compNode" presStyleCnt="0"/>
      <dgm:spPr/>
    </dgm:pt>
    <dgm:pt modelId="{42838EE9-37EF-481A-8F4B-CF145B2F2CFA}" type="pres">
      <dgm:prSet presAssocID="{FE70242D-30F3-46C6-B6D3-F54588106451}" presName="bgRect" presStyleLbl="bgShp" presStyleIdx="2" presStyleCnt="5"/>
      <dgm:spPr/>
    </dgm:pt>
    <dgm:pt modelId="{8159E2A6-F424-4643-BF80-07FC84F00252}" type="pres">
      <dgm:prSet presAssocID="{FE70242D-30F3-46C6-B6D3-F54588106451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סימן ביקורת"/>
        </a:ext>
      </dgm:extLst>
    </dgm:pt>
    <dgm:pt modelId="{664F6FE0-D2D0-41CB-82EF-C6DAE860A94F}" type="pres">
      <dgm:prSet presAssocID="{FE70242D-30F3-46C6-B6D3-F54588106451}" presName="spaceRect" presStyleCnt="0"/>
      <dgm:spPr/>
    </dgm:pt>
    <dgm:pt modelId="{F58100B3-7AF2-44BF-A3F3-39B5CB7C2B91}" type="pres">
      <dgm:prSet presAssocID="{FE70242D-30F3-46C6-B6D3-F54588106451}" presName="parTx" presStyleLbl="revTx" presStyleIdx="2" presStyleCnt="5">
        <dgm:presLayoutVars>
          <dgm:chMax val="0"/>
          <dgm:chPref val="0"/>
        </dgm:presLayoutVars>
      </dgm:prSet>
      <dgm:spPr/>
    </dgm:pt>
    <dgm:pt modelId="{922BCE40-8555-4F5B-95E5-5F8C804E927E}" type="pres">
      <dgm:prSet presAssocID="{B96A0CF2-6383-43CC-B77B-D9B14D15D5E8}" presName="sibTrans" presStyleCnt="0"/>
      <dgm:spPr/>
    </dgm:pt>
    <dgm:pt modelId="{AC63EDE0-D355-44EE-B448-66F7F69864F0}" type="pres">
      <dgm:prSet presAssocID="{8FA61F05-D85E-48ED-B4C2-96786D8F1FA8}" presName="compNode" presStyleCnt="0"/>
      <dgm:spPr/>
    </dgm:pt>
    <dgm:pt modelId="{8B899233-B618-4591-A671-E430F4E7671D}" type="pres">
      <dgm:prSet presAssocID="{8FA61F05-D85E-48ED-B4C2-96786D8F1FA8}" presName="bgRect" presStyleLbl="bgShp" presStyleIdx="3" presStyleCnt="5"/>
      <dgm:spPr/>
    </dgm:pt>
    <dgm:pt modelId="{BD482677-6409-4D77-A6EB-DE3B831227D0}" type="pres">
      <dgm:prSet presAssocID="{8FA61F05-D85E-48ED-B4C2-96786D8F1FA8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מסנן"/>
        </a:ext>
      </dgm:extLst>
    </dgm:pt>
    <dgm:pt modelId="{562ACB14-5AC4-4B42-9FE6-82322D973228}" type="pres">
      <dgm:prSet presAssocID="{8FA61F05-D85E-48ED-B4C2-96786D8F1FA8}" presName="spaceRect" presStyleCnt="0"/>
      <dgm:spPr/>
    </dgm:pt>
    <dgm:pt modelId="{5412B0BF-6E43-4509-BD42-02D0058FD4FB}" type="pres">
      <dgm:prSet presAssocID="{8FA61F05-D85E-48ED-B4C2-96786D8F1FA8}" presName="parTx" presStyleLbl="revTx" presStyleIdx="3" presStyleCnt="5">
        <dgm:presLayoutVars>
          <dgm:chMax val="0"/>
          <dgm:chPref val="0"/>
        </dgm:presLayoutVars>
      </dgm:prSet>
      <dgm:spPr/>
    </dgm:pt>
    <dgm:pt modelId="{86050DC3-648C-4A15-A587-963782A5C389}" type="pres">
      <dgm:prSet presAssocID="{EB2519B2-9EB1-4585-A42D-4374DDBBE7F1}" presName="sibTrans" presStyleCnt="0"/>
      <dgm:spPr/>
    </dgm:pt>
    <dgm:pt modelId="{54C4E563-7F71-4702-818B-B723F11A1EC8}" type="pres">
      <dgm:prSet presAssocID="{C8DD0B4D-A5DF-4002-8570-CE454B3B42CF}" presName="compNode" presStyleCnt="0"/>
      <dgm:spPr/>
    </dgm:pt>
    <dgm:pt modelId="{C2DBCE59-3A61-4E9F-A4BE-548F20C35A61}" type="pres">
      <dgm:prSet presAssocID="{C8DD0B4D-A5DF-4002-8570-CE454B3B42CF}" presName="bgRect" presStyleLbl="bgShp" presStyleIdx="4" presStyleCnt="5"/>
      <dgm:spPr/>
    </dgm:pt>
    <dgm:pt modelId="{2C5E5C61-A626-4044-8361-F55CB047A1C8}" type="pres">
      <dgm:prSet presAssocID="{C8DD0B4D-A5DF-4002-8570-CE454B3B42CF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F712546C-2609-4A61-99D5-81AB4CA018E5}" type="pres">
      <dgm:prSet presAssocID="{C8DD0B4D-A5DF-4002-8570-CE454B3B42CF}" presName="spaceRect" presStyleCnt="0"/>
      <dgm:spPr/>
    </dgm:pt>
    <dgm:pt modelId="{7609FAA4-F535-4320-915D-A69B4279CA9F}" type="pres">
      <dgm:prSet presAssocID="{C8DD0B4D-A5DF-4002-8570-CE454B3B42C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7ED5731-6EF7-4C41-BA93-518D23A1A0B1}" srcId="{3812F966-9851-4C98-904D-FBA24C56B63D}" destId="{8FA61F05-D85E-48ED-B4C2-96786D8F1FA8}" srcOrd="3" destOrd="0" parTransId="{C9B216CC-672B-4AEC-B2EA-6C3F88C4CF05}" sibTransId="{EB2519B2-9EB1-4585-A42D-4374DDBBE7F1}"/>
    <dgm:cxn modelId="{050AE64D-66DE-4135-BF44-158AA73D4AA8}" type="presOf" srcId="{FE70242D-30F3-46C6-B6D3-F54588106451}" destId="{F58100B3-7AF2-44BF-A3F3-39B5CB7C2B91}" srcOrd="0" destOrd="0" presId="urn:microsoft.com/office/officeart/2018/2/layout/IconVerticalSolidList"/>
    <dgm:cxn modelId="{1658608C-4A40-4766-B6D7-E0E3960CD2A7}" srcId="{3812F966-9851-4C98-904D-FBA24C56B63D}" destId="{4E096503-9035-40A6-946F-285754638703}" srcOrd="0" destOrd="0" parTransId="{1BB05C43-D8B0-4971-9BDC-E4059C369E19}" sibTransId="{E635C858-D96D-4B7E-862F-47CF0380B10E}"/>
    <dgm:cxn modelId="{3E860C93-7812-4781-9107-A1E437BE9ABC}" srcId="{3812F966-9851-4C98-904D-FBA24C56B63D}" destId="{C8DD0B4D-A5DF-4002-8570-CE454B3B42CF}" srcOrd="4" destOrd="0" parTransId="{47531547-418C-473D-AA96-74BC20CD8E13}" sibTransId="{873484F2-A5FF-49ED-994F-CE58E2A9B34E}"/>
    <dgm:cxn modelId="{991234AF-C64B-41AE-94B3-16624F396A7F}" srcId="{3812F966-9851-4C98-904D-FBA24C56B63D}" destId="{4FA98999-8931-4C49-9C8A-1403CA29D869}" srcOrd="1" destOrd="0" parTransId="{9F3CAC56-88CA-4436-9E03-5183B8B0D32E}" sibTransId="{75301202-8D2C-4DC6-84EB-28A442E2DB23}"/>
    <dgm:cxn modelId="{88AFCAB5-B021-4186-953D-904A3575E4FA}" type="presOf" srcId="{4E096503-9035-40A6-946F-285754638703}" destId="{85AF81BC-6538-47F3-AC2B-66AFFAD619C8}" srcOrd="0" destOrd="0" presId="urn:microsoft.com/office/officeart/2018/2/layout/IconVerticalSolidList"/>
    <dgm:cxn modelId="{7BF3BCB6-3593-482C-A901-D20FE5253EB8}" type="presOf" srcId="{C8DD0B4D-A5DF-4002-8570-CE454B3B42CF}" destId="{7609FAA4-F535-4320-915D-A69B4279CA9F}" srcOrd="0" destOrd="0" presId="urn:microsoft.com/office/officeart/2018/2/layout/IconVerticalSolidList"/>
    <dgm:cxn modelId="{A0D832C5-E7E7-4D36-9A15-0EA16491AEDB}" srcId="{3812F966-9851-4C98-904D-FBA24C56B63D}" destId="{FE70242D-30F3-46C6-B6D3-F54588106451}" srcOrd="2" destOrd="0" parTransId="{B5D613AE-D1B3-486D-928B-90855E24DEEE}" sibTransId="{B96A0CF2-6383-43CC-B77B-D9B14D15D5E8}"/>
    <dgm:cxn modelId="{63362CC8-3295-4EB6-94A9-B9280D2F743B}" type="presOf" srcId="{4FA98999-8931-4C49-9C8A-1403CA29D869}" destId="{246B88F0-6FBF-4F4A-9D4E-A12DB560E8A0}" srcOrd="0" destOrd="0" presId="urn:microsoft.com/office/officeart/2018/2/layout/IconVerticalSolidList"/>
    <dgm:cxn modelId="{617354D3-45CC-429B-915B-E5637CBAB807}" type="presOf" srcId="{3812F966-9851-4C98-904D-FBA24C56B63D}" destId="{4C45D27E-4F6A-40E3-97C3-3689FF801E12}" srcOrd="0" destOrd="0" presId="urn:microsoft.com/office/officeart/2018/2/layout/IconVerticalSolidList"/>
    <dgm:cxn modelId="{AC3927F9-AC80-4C64-9030-95AF17AA7427}" type="presOf" srcId="{8FA61F05-D85E-48ED-B4C2-96786D8F1FA8}" destId="{5412B0BF-6E43-4509-BD42-02D0058FD4FB}" srcOrd="0" destOrd="0" presId="urn:microsoft.com/office/officeart/2018/2/layout/IconVerticalSolidList"/>
    <dgm:cxn modelId="{05180FCB-F9A9-498F-B4C1-D5C3BCDDDFF8}" type="presParOf" srcId="{4C45D27E-4F6A-40E3-97C3-3689FF801E12}" destId="{2D352F66-F62D-4467-AF4E-218CA9B5703E}" srcOrd="0" destOrd="0" presId="urn:microsoft.com/office/officeart/2018/2/layout/IconVerticalSolidList"/>
    <dgm:cxn modelId="{196ECB02-9462-46FA-8817-C04EB0CA77F4}" type="presParOf" srcId="{2D352F66-F62D-4467-AF4E-218CA9B5703E}" destId="{F0059F4B-7554-4935-83BC-3D7A5D11E350}" srcOrd="0" destOrd="0" presId="urn:microsoft.com/office/officeart/2018/2/layout/IconVerticalSolidList"/>
    <dgm:cxn modelId="{9149DE88-282B-4830-9CE6-6934AC8DDB65}" type="presParOf" srcId="{2D352F66-F62D-4467-AF4E-218CA9B5703E}" destId="{781AADA3-99D9-4A33-8A4A-16651C9C364F}" srcOrd="1" destOrd="0" presId="urn:microsoft.com/office/officeart/2018/2/layout/IconVerticalSolidList"/>
    <dgm:cxn modelId="{0680908A-A596-4B58-ACD0-19A8E7B4FDEB}" type="presParOf" srcId="{2D352F66-F62D-4467-AF4E-218CA9B5703E}" destId="{27688FF1-FC90-4396-B8C2-86E104627529}" srcOrd="2" destOrd="0" presId="urn:microsoft.com/office/officeart/2018/2/layout/IconVerticalSolidList"/>
    <dgm:cxn modelId="{CAE75D49-F926-46A2-9CF8-90659315B97C}" type="presParOf" srcId="{2D352F66-F62D-4467-AF4E-218CA9B5703E}" destId="{85AF81BC-6538-47F3-AC2B-66AFFAD619C8}" srcOrd="3" destOrd="0" presId="urn:microsoft.com/office/officeart/2018/2/layout/IconVerticalSolidList"/>
    <dgm:cxn modelId="{4A2B34EE-2967-46E7-AF61-D03B9D9FF81C}" type="presParOf" srcId="{4C45D27E-4F6A-40E3-97C3-3689FF801E12}" destId="{172BBB0A-CAC0-42E8-868D-8BAFC9585B3E}" srcOrd="1" destOrd="0" presId="urn:microsoft.com/office/officeart/2018/2/layout/IconVerticalSolidList"/>
    <dgm:cxn modelId="{C061DF75-B0AE-4EA5-93EE-88C045AAA372}" type="presParOf" srcId="{4C45D27E-4F6A-40E3-97C3-3689FF801E12}" destId="{7EB2316C-B1E7-4706-B2B5-820E799D5B21}" srcOrd="2" destOrd="0" presId="urn:microsoft.com/office/officeart/2018/2/layout/IconVerticalSolidList"/>
    <dgm:cxn modelId="{1F807BDC-406A-4791-86F9-0FAB7D35F6BE}" type="presParOf" srcId="{7EB2316C-B1E7-4706-B2B5-820E799D5B21}" destId="{5640143E-3176-4C79-940D-24ED1E5527F4}" srcOrd="0" destOrd="0" presId="urn:microsoft.com/office/officeart/2018/2/layout/IconVerticalSolidList"/>
    <dgm:cxn modelId="{062F7E0A-78EE-4BB5-AC75-B0C8492AC929}" type="presParOf" srcId="{7EB2316C-B1E7-4706-B2B5-820E799D5B21}" destId="{8B9D6B20-701F-44CA-A67A-70FCE89F9C4B}" srcOrd="1" destOrd="0" presId="urn:microsoft.com/office/officeart/2018/2/layout/IconVerticalSolidList"/>
    <dgm:cxn modelId="{BF41D4F6-75E5-4957-A627-1D79090688BE}" type="presParOf" srcId="{7EB2316C-B1E7-4706-B2B5-820E799D5B21}" destId="{1442DF48-CC79-4007-B6E2-60AA6AD94A64}" srcOrd="2" destOrd="0" presId="urn:microsoft.com/office/officeart/2018/2/layout/IconVerticalSolidList"/>
    <dgm:cxn modelId="{6FB904C6-53A6-4E7B-9CC0-E6B90C295500}" type="presParOf" srcId="{7EB2316C-B1E7-4706-B2B5-820E799D5B21}" destId="{246B88F0-6FBF-4F4A-9D4E-A12DB560E8A0}" srcOrd="3" destOrd="0" presId="urn:microsoft.com/office/officeart/2018/2/layout/IconVerticalSolidList"/>
    <dgm:cxn modelId="{36AE7619-0FA8-4D5C-B49D-53F95D18CE5D}" type="presParOf" srcId="{4C45D27E-4F6A-40E3-97C3-3689FF801E12}" destId="{6237EEC0-6604-45F5-89BB-793D6AF4A58A}" srcOrd="3" destOrd="0" presId="urn:microsoft.com/office/officeart/2018/2/layout/IconVerticalSolidList"/>
    <dgm:cxn modelId="{661C4684-29CF-419F-A4CB-CB30014D04AA}" type="presParOf" srcId="{4C45D27E-4F6A-40E3-97C3-3689FF801E12}" destId="{C10F3BD8-6EEE-473F-A354-9843274718DD}" srcOrd="4" destOrd="0" presId="urn:microsoft.com/office/officeart/2018/2/layout/IconVerticalSolidList"/>
    <dgm:cxn modelId="{910EF867-6838-41CA-A66A-A61B688457F1}" type="presParOf" srcId="{C10F3BD8-6EEE-473F-A354-9843274718DD}" destId="{42838EE9-37EF-481A-8F4B-CF145B2F2CFA}" srcOrd="0" destOrd="0" presId="urn:microsoft.com/office/officeart/2018/2/layout/IconVerticalSolidList"/>
    <dgm:cxn modelId="{998204D4-29DD-493B-AF97-5C31BFA479D6}" type="presParOf" srcId="{C10F3BD8-6EEE-473F-A354-9843274718DD}" destId="{8159E2A6-F424-4643-BF80-07FC84F00252}" srcOrd="1" destOrd="0" presId="urn:microsoft.com/office/officeart/2018/2/layout/IconVerticalSolidList"/>
    <dgm:cxn modelId="{6B0F6B34-256C-4731-847E-FED1E845407C}" type="presParOf" srcId="{C10F3BD8-6EEE-473F-A354-9843274718DD}" destId="{664F6FE0-D2D0-41CB-82EF-C6DAE860A94F}" srcOrd="2" destOrd="0" presId="urn:microsoft.com/office/officeart/2018/2/layout/IconVerticalSolidList"/>
    <dgm:cxn modelId="{FF234E32-157C-41EA-A12A-2EFA170D8114}" type="presParOf" srcId="{C10F3BD8-6EEE-473F-A354-9843274718DD}" destId="{F58100B3-7AF2-44BF-A3F3-39B5CB7C2B91}" srcOrd="3" destOrd="0" presId="urn:microsoft.com/office/officeart/2018/2/layout/IconVerticalSolidList"/>
    <dgm:cxn modelId="{4BDB91A8-DAA3-45EC-A40B-DE1BA1D21760}" type="presParOf" srcId="{4C45D27E-4F6A-40E3-97C3-3689FF801E12}" destId="{922BCE40-8555-4F5B-95E5-5F8C804E927E}" srcOrd="5" destOrd="0" presId="urn:microsoft.com/office/officeart/2018/2/layout/IconVerticalSolidList"/>
    <dgm:cxn modelId="{D01C99B4-41A3-44CD-BDA6-6E7958D87635}" type="presParOf" srcId="{4C45D27E-4F6A-40E3-97C3-3689FF801E12}" destId="{AC63EDE0-D355-44EE-B448-66F7F69864F0}" srcOrd="6" destOrd="0" presId="urn:microsoft.com/office/officeart/2018/2/layout/IconVerticalSolidList"/>
    <dgm:cxn modelId="{A73E5B14-435C-4710-AE13-492FD42E9101}" type="presParOf" srcId="{AC63EDE0-D355-44EE-B448-66F7F69864F0}" destId="{8B899233-B618-4591-A671-E430F4E7671D}" srcOrd="0" destOrd="0" presId="urn:microsoft.com/office/officeart/2018/2/layout/IconVerticalSolidList"/>
    <dgm:cxn modelId="{655CEA0E-550D-430F-B1F5-539524B747EE}" type="presParOf" srcId="{AC63EDE0-D355-44EE-B448-66F7F69864F0}" destId="{BD482677-6409-4D77-A6EB-DE3B831227D0}" srcOrd="1" destOrd="0" presId="urn:microsoft.com/office/officeart/2018/2/layout/IconVerticalSolidList"/>
    <dgm:cxn modelId="{E20D57AF-5983-4FEA-B5C3-272CCE437CE0}" type="presParOf" srcId="{AC63EDE0-D355-44EE-B448-66F7F69864F0}" destId="{562ACB14-5AC4-4B42-9FE6-82322D973228}" srcOrd="2" destOrd="0" presId="urn:microsoft.com/office/officeart/2018/2/layout/IconVerticalSolidList"/>
    <dgm:cxn modelId="{71AC1893-F466-4C88-A38B-FAE0340F5EC3}" type="presParOf" srcId="{AC63EDE0-D355-44EE-B448-66F7F69864F0}" destId="{5412B0BF-6E43-4509-BD42-02D0058FD4FB}" srcOrd="3" destOrd="0" presId="urn:microsoft.com/office/officeart/2018/2/layout/IconVerticalSolidList"/>
    <dgm:cxn modelId="{F4217340-870B-4741-A0B7-C89CCC1289DB}" type="presParOf" srcId="{4C45D27E-4F6A-40E3-97C3-3689FF801E12}" destId="{86050DC3-648C-4A15-A587-963782A5C389}" srcOrd="7" destOrd="0" presId="urn:microsoft.com/office/officeart/2018/2/layout/IconVerticalSolidList"/>
    <dgm:cxn modelId="{C1D32AF1-765B-4D6A-A024-304715E323C9}" type="presParOf" srcId="{4C45D27E-4F6A-40E3-97C3-3689FF801E12}" destId="{54C4E563-7F71-4702-818B-B723F11A1EC8}" srcOrd="8" destOrd="0" presId="urn:microsoft.com/office/officeart/2018/2/layout/IconVerticalSolidList"/>
    <dgm:cxn modelId="{64673570-4993-44D9-B093-AEFBB2C350E9}" type="presParOf" srcId="{54C4E563-7F71-4702-818B-B723F11A1EC8}" destId="{C2DBCE59-3A61-4E9F-A4BE-548F20C35A61}" srcOrd="0" destOrd="0" presId="urn:microsoft.com/office/officeart/2018/2/layout/IconVerticalSolidList"/>
    <dgm:cxn modelId="{C79C6071-63BC-4740-9873-12363108F5D4}" type="presParOf" srcId="{54C4E563-7F71-4702-818B-B723F11A1EC8}" destId="{2C5E5C61-A626-4044-8361-F55CB047A1C8}" srcOrd="1" destOrd="0" presId="urn:microsoft.com/office/officeart/2018/2/layout/IconVerticalSolidList"/>
    <dgm:cxn modelId="{BE27D3B4-FD65-4C93-9BB3-605B627A517A}" type="presParOf" srcId="{54C4E563-7F71-4702-818B-B723F11A1EC8}" destId="{F712546C-2609-4A61-99D5-81AB4CA018E5}" srcOrd="2" destOrd="0" presId="urn:microsoft.com/office/officeart/2018/2/layout/IconVerticalSolidList"/>
    <dgm:cxn modelId="{C746A41C-70EA-4FE4-86E6-BFAC3F7C1B3E}" type="presParOf" srcId="{54C4E563-7F71-4702-818B-B723F11A1EC8}" destId="{7609FAA4-F535-4320-915D-A69B4279CA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59F4B-7554-4935-83BC-3D7A5D11E350}">
      <dsp:nvSpPr>
        <dsp:cNvPr id="0" name=""/>
        <dsp:cNvSpPr/>
      </dsp:nvSpPr>
      <dsp:spPr>
        <a:xfrm>
          <a:off x="0" y="3844"/>
          <a:ext cx="6656769" cy="81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95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bg1">
                <a:lumMod val="95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81AADA3-99D9-4A33-8A4A-16651C9C364F}">
      <dsp:nvSpPr>
        <dsp:cNvPr id="0" name=""/>
        <dsp:cNvSpPr/>
      </dsp:nvSpPr>
      <dsp:spPr>
        <a:xfrm>
          <a:off x="247723" y="188101"/>
          <a:ext cx="450406" cy="450406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AF81BC-6538-47F3-AC2B-66AFFAD619C8}">
      <dsp:nvSpPr>
        <dsp:cNvPr id="0" name=""/>
        <dsp:cNvSpPr/>
      </dsp:nvSpPr>
      <dsp:spPr>
        <a:xfrm>
          <a:off x="945853" y="3844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Easy to implement and easy to learn</a:t>
          </a:r>
          <a:endParaRPr lang="he-IL" sz="1900" kern="1200"/>
        </a:p>
      </dsp:txBody>
      <dsp:txXfrm>
        <a:off x="945853" y="3844"/>
        <a:ext cx="5710915" cy="818920"/>
      </dsp:txXfrm>
    </dsp:sp>
    <dsp:sp modelId="{5640143E-3176-4C79-940D-24ED1E5527F4}">
      <dsp:nvSpPr>
        <dsp:cNvPr id="0" name=""/>
        <dsp:cNvSpPr/>
      </dsp:nvSpPr>
      <dsp:spPr>
        <a:xfrm>
          <a:off x="0" y="1027495"/>
          <a:ext cx="6656769" cy="81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95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bg1">
                <a:lumMod val="95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B9D6B20-701F-44CA-A67A-70FCE89F9C4B}">
      <dsp:nvSpPr>
        <dsp:cNvPr id="0" name=""/>
        <dsp:cNvSpPr/>
      </dsp:nvSpPr>
      <dsp:spPr>
        <a:xfrm>
          <a:off x="247723" y="1211753"/>
          <a:ext cx="450406" cy="450406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6B88F0-6FBF-4F4A-9D4E-A12DB560E8A0}">
      <dsp:nvSpPr>
        <dsp:cNvPr id="0" name=""/>
        <dsp:cNvSpPr/>
      </dsp:nvSpPr>
      <dsp:spPr>
        <a:xfrm>
          <a:off x="945853" y="1027495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Widely accepted and well-known package for data validation</a:t>
          </a:r>
          <a:endParaRPr lang="he-IL" sz="1900" kern="1200"/>
        </a:p>
      </dsp:txBody>
      <dsp:txXfrm>
        <a:off x="945853" y="1027495"/>
        <a:ext cx="5710915" cy="818920"/>
      </dsp:txXfrm>
    </dsp:sp>
    <dsp:sp modelId="{42838EE9-37EF-481A-8F4B-CF145B2F2CFA}">
      <dsp:nvSpPr>
        <dsp:cNvPr id="0" name=""/>
        <dsp:cNvSpPr/>
      </dsp:nvSpPr>
      <dsp:spPr>
        <a:xfrm>
          <a:off x="0" y="2051147"/>
          <a:ext cx="6656769" cy="81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95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bg1">
                <a:lumMod val="95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159E2A6-F424-4643-BF80-07FC84F00252}">
      <dsp:nvSpPr>
        <dsp:cNvPr id="0" name=""/>
        <dsp:cNvSpPr/>
      </dsp:nvSpPr>
      <dsp:spPr>
        <a:xfrm>
          <a:off x="247723" y="2235404"/>
          <a:ext cx="450406" cy="450406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8100B3-7AF2-44BF-A3F3-39B5CB7C2B91}">
      <dsp:nvSpPr>
        <dsp:cNvPr id="0" name=""/>
        <dsp:cNvSpPr/>
      </dsp:nvSpPr>
      <dsp:spPr>
        <a:xfrm>
          <a:off x="945853" y="2051147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Supports validation based on the schema</a:t>
          </a:r>
          <a:endParaRPr lang="he-IL" sz="1900" kern="1200"/>
        </a:p>
      </dsp:txBody>
      <dsp:txXfrm>
        <a:off x="945853" y="2051147"/>
        <a:ext cx="5710915" cy="818920"/>
      </dsp:txXfrm>
    </dsp:sp>
    <dsp:sp modelId="{8B899233-B618-4591-A671-E430F4E7671D}">
      <dsp:nvSpPr>
        <dsp:cNvPr id="0" name=""/>
        <dsp:cNvSpPr/>
      </dsp:nvSpPr>
      <dsp:spPr>
        <a:xfrm>
          <a:off x="0" y="3074798"/>
          <a:ext cx="6656769" cy="81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95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bg1">
                <a:lumMod val="95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D482677-6409-4D77-A6EB-DE3B831227D0}">
      <dsp:nvSpPr>
        <dsp:cNvPr id="0" name=""/>
        <dsp:cNvSpPr/>
      </dsp:nvSpPr>
      <dsp:spPr>
        <a:xfrm>
          <a:off x="247723" y="3259055"/>
          <a:ext cx="450406" cy="450406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12B0BF-6E43-4509-BD42-02D0058FD4FB}">
      <dsp:nvSpPr>
        <dsp:cNvPr id="0" name=""/>
        <dsp:cNvSpPr/>
      </dsp:nvSpPr>
      <dsp:spPr>
        <a:xfrm>
          <a:off x="945853" y="3074798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validate data coming from clients.</a:t>
          </a:r>
          <a:endParaRPr lang="he-IL" sz="1900" kern="1200"/>
        </a:p>
      </dsp:txBody>
      <dsp:txXfrm>
        <a:off x="945853" y="3074798"/>
        <a:ext cx="5710915" cy="818920"/>
      </dsp:txXfrm>
    </dsp:sp>
    <dsp:sp modelId="{C2DBCE59-3A61-4E9F-A4BE-548F20C35A61}">
      <dsp:nvSpPr>
        <dsp:cNvPr id="0" name=""/>
        <dsp:cNvSpPr/>
      </dsp:nvSpPr>
      <dsp:spPr>
        <a:xfrm>
          <a:off x="0" y="4098449"/>
          <a:ext cx="6656769" cy="81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95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bg1">
                <a:lumMod val="95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C5E5C61-A626-4044-8361-F55CB047A1C8}">
      <dsp:nvSpPr>
        <dsp:cNvPr id="0" name=""/>
        <dsp:cNvSpPr/>
      </dsp:nvSpPr>
      <dsp:spPr>
        <a:xfrm>
          <a:off x="247723" y="4282706"/>
          <a:ext cx="450406" cy="450406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9FAA4-F535-4320-915D-A69B4279CA9F}">
      <dsp:nvSpPr>
        <dsp:cNvPr id="0" name=""/>
        <dsp:cNvSpPr/>
      </dsp:nvSpPr>
      <dsp:spPr>
        <a:xfrm>
          <a:off x="945853" y="4098449"/>
          <a:ext cx="5710915" cy="8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69" tIns="86669" rIns="86669" bIns="866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Good documentation</a:t>
          </a:r>
          <a:endParaRPr lang="he-IL" sz="1900" kern="1200"/>
        </a:p>
      </dsp:txBody>
      <dsp:txXfrm>
        <a:off x="945853" y="4098449"/>
        <a:ext cx="5710915" cy="81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4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953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98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05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173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675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287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736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852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851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2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406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04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493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5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738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007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30FC95-D184-46F2-A186-A4484C61FAC2}" type="datetimeFigureOut">
              <a:rPr lang="he-IL" smtClean="0"/>
              <a:t>כ"ו/אדר/תשפ"ג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D0FDBD-6E50-4C67-BFC5-174E6253F4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4285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  <p:sldLayoutId id="2147484142" r:id="rId13"/>
    <p:sldLayoutId id="2147484143" r:id="rId14"/>
    <p:sldLayoutId id="2147484144" r:id="rId15"/>
    <p:sldLayoutId id="2147484145" r:id="rId16"/>
    <p:sldLayoutId id="2147484146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i.dev/api/?v=17.6.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6D33C7-AF95-0A67-935C-AE30FDF4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5425"/>
            <a:ext cx="12191999" cy="28496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1" rIns="91440" bIns="45721" rtlCol="0" anchor="b">
            <a:normAutofit/>
          </a:bodyPr>
          <a:lstStyle/>
          <a:p>
            <a:pPr algn="ctr" rtl="0"/>
            <a:r>
              <a:rPr lang="en-US" sz="7200" b="1" dirty="0">
                <a:solidFill>
                  <a:srgbClr val="FFFFFF"/>
                </a:solidFill>
              </a:rPr>
              <a:t>Joi</a:t>
            </a:r>
            <a:endParaRPr lang="en-US" sz="6601" b="1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B27CD8-6A2E-9A90-2E80-5930AE9BB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686" y="3838405"/>
            <a:ext cx="7066625" cy="9623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1" rIns="91440" bIns="45721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tx1">
                    <a:lumMod val="25000"/>
                    <a:lumOff val="75000"/>
                  </a:schemeClr>
                </a:solidFill>
                <a:latin typeface="Source Sans Pro" panose="020B0503030403020204" pitchFamily="34" charset="0"/>
              </a:rPr>
              <a:t>The most powerful schema description language and data validator for JavaScript.</a:t>
            </a: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6E476B93-B11F-F3FC-D8D5-078FF8EB2A2D}"/>
              </a:ext>
            </a:extLst>
          </p:cNvPr>
          <p:cNvCxnSpPr/>
          <p:nvPr/>
        </p:nvCxnSpPr>
        <p:spPr>
          <a:xfrm>
            <a:off x="5601813" y="3821750"/>
            <a:ext cx="4563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D66114E-B1DD-9471-5DF2-2BE83C4B55C9}"/>
              </a:ext>
            </a:extLst>
          </p:cNvPr>
          <p:cNvSpPr txBox="1"/>
          <p:nvPr/>
        </p:nvSpPr>
        <p:spPr>
          <a:xfrm>
            <a:off x="-1" y="4504931"/>
            <a:ext cx="121919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1" dirty="0">
                <a:solidFill>
                  <a:srgbClr val="99FF99"/>
                </a:solidFill>
                <a:hlinkClick r:id="rId2"/>
              </a:rPr>
              <a:t>https://joi.dev/api/?v=17.6.1</a:t>
            </a:r>
            <a:r>
              <a:rPr lang="he-IL" sz="1801" dirty="0">
                <a:solidFill>
                  <a:srgbClr val="99FF99"/>
                </a:solidFill>
              </a:rPr>
              <a:t> 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EA2B8A5-39CE-1A98-3ECC-BF3F8BBE8917}"/>
              </a:ext>
            </a:extLst>
          </p:cNvPr>
          <p:cNvSpPr txBox="1"/>
          <p:nvPr/>
        </p:nvSpPr>
        <p:spPr>
          <a:xfrm>
            <a:off x="-4" y="6142272"/>
            <a:ext cx="121920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Created by: David Yakin ©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0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FE6F19B-CE7D-E1F0-0A59-91D3F305B1F6}"/>
              </a:ext>
            </a:extLst>
          </p:cNvPr>
          <p:cNvSpPr txBox="1"/>
          <p:nvPr/>
        </p:nvSpPr>
        <p:spPr>
          <a:xfrm>
            <a:off x="-9721" y="0"/>
            <a:ext cx="7531481" cy="6853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24C6EC6-B3C2-A365-5571-7204734C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318" y="-8468"/>
            <a:ext cx="4657344" cy="8696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Segoe UI" panose="020B0502040204020203" pitchFamily="34" charset="0"/>
              </a:rPr>
              <a:t>Custom error message</a:t>
            </a:r>
            <a:endParaRPr lang="he-IL" sz="6601" u="sng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7A778-2551-23A1-4ADC-2F988AFC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829" y="754602"/>
            <a:ext cx="4601838" cy="6103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marL="457211" lvl="1" indent="0">
              <a:buNone/>
            </a:pPr>
            <a:r>
              <a:rPr lang="he-IL" sz="2000" dirty="0">
                <a:solidFill>
                  <a:schemeClr val="bg1"/>
                </a:solidFill>
                <a:latin typeface="almoniNeue"/>
              </a:rPr>
              <a:t>כפי שניתן היה לראות בשקף הקודם הגולש הממוצע לא ידע להבין מהודעת השגיאה מה הוא צריך לתקן ולכן </a:t>
            </a:r>
            <a:r>
              <a:rPr lang="en-US" sz="2000" dirty="0">
                <a:solidFill>
                  <a:schemeClr val="bg1"/>
                </a:solidFill>
                <a:latin typeface="almoniNeue"/>
              </a:rPr>
              <a:t>Joi</a:t>
            </a:r>
            <a:r>
              <a:rPr lang="he-IL" sz="2000" dirty="0">
                <a:solidFill>
                  <a:schemeClr val="bg1"/>
                </a:solidFill>
                <a:latin typeface="almoniNeue"/>
              </a:rPr>
              <a:t> מאפשרת לנו לרשום הודעות משלנו במקרה והוולידציה על שדה מסוים לא עוברת.</a:t>
            </a:r>
          </a:p>
          <a:p>
            <a:pPr lvl="1"/>
            <a:r>
              <a:rPr lang="he-IL" sz="1801" u="sng" dirty="0">
                <a:solidFill>
                  <a:schemeClr val="bg1"/>
                </a:solidFill>
                <a:latin typeface="almoniNeue"/>
              </a:rPr>
              <a:t>בדוגמה שלהלן: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השארתי את הפרמטר במטודת ה –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regex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אותו דבר אולם לפניו הוספתי את המפתח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.ruleset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ואחריו הפעלתי את המטודה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rule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עם אובייקט קונפיגורציות שדרכו אני אשפיע על המפתח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message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שיחזור מהפעלת הפונקציה במקרה ותהיה שגיאת וולידציה.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אני מעביר לוולידציה אובייקט שלא יעבור אותה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ההתניה תיכנס לפעולה ותדפיס לי בקונסול את השגיאה שהגדרתי באובייקט הקונפיגורציה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התוצאה ניתן לראות את השגיאה שכתבתי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7BED8F6-A95A-746F-296B-A72224CD9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79"/>
          <a:stretch/>
        </p:blipFill>
        <p:spPr>
          <a:xfrm>
            <a:off x="430654" y="1810761"/>
            <a:ext cx="6634539" cy="219105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43EF88C-2B3E-E4C7-D3CA-E2ECAEDA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37" y="4186891"/>
            <a:ext cx="6639852" cy="666843"/>
          </a:xfrm>
          <a:prstGeom prst="rect">
            <a:avLst/>
          </a:prstGeom>
        </p:spPr>
      </p:pic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3186D6B7-67EF-403B-848C-5D037FB463AC}"/>
              </a:ext>
            </a:extLst>
          </p:cNvPr>
          <p:cNvCxnSpPr/>
          <p:nvPr/>
        </p:nvCxnSpPr>
        <p:spPr>
          <a:xfrm rot="10800000">
            <a:off x="3471172" y="2379220"/>
            <a:ext cx="4580878" cy="668784"/>
          </a:xfrm>
          <a:prstGeom prst="bentConnector3">
            <a:avLst>
              <a:gd name="adj1" fmla="val 13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E9BB043E-899B-9B8F-934F-8F4A24C17192}"/>
              </a:ext>
            </a:extLst>
          </p:cNvPr>
          <p:cNvCxnSpPr/>
          <p:nvPr/>
        </p:nvCxnSpPr>
        <p:spPr>
          <a:xfrm rot="10800000">
            <a:off x="3719744" y="3005471"/>
            <a:ext cx="4001856" cy="1750948"/>
          </a:xfrm>
          <a:prstGeom prst="bentConnector3">
            <a:avLst>
              <a:gd name="adj1" fmla="val 10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רפקי 29">
            <a:extLst>
              <a:ext uri="{FF2B5EF4-FFF2-40B4-BE49-F238E27FC236}">
                <a16:creationId xmlns:a16="http://schemas.microsoft.com/office/drawing/2014/main" id="{33360A89-4251-5972-99A1-A154DCC61D94}"/>
              </a:ext>
            </a:extLst>
          </p:cNvPr>
          <p:cNvCxnSpPr/>
          <p:nvPr/>
        </p:nvCxnSpPr>
        <p:spPr>
          <a:xfrm rot="10800000">
            <a:off x="6051123" y="3721397"/>
            <a:ext cx="2143499" cy="1551942"/>
          </a:xfrm>
          <a:prstGeom prst="bentConnector3">
            <a:avLst>
              <a:gd name="adj1" fmla="val 47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: מרפקי 33">
            <a:extLst>
              <a:ext uri="{FF2B5EF4-FFF2-40B4-BE49-F238E27FC236}">
                <a16:creationId xmlns:a16="http://schemas.microsoft.com/office/drawing/2014/main" id="{F90E4240-C16F-7261-0DE4-3D2FEC321944}"/>
              </a:ext>
            </a:extLst>
          </p:cNvPr>
          <p:cNvCxnSpPr/>
          <p:nvPr/>
        </p:nvCxnSpPr>
        <p:spPr>
          <a:xfrm rot="10800000">
            <a:off x="1109714" y="4887947"/>
            <a:ext cx="7132907" cy="1194084"/>
          </a:xfrm>
          <a:prstGeom prst="bentConnector3">
            <a:avLst>
              <a:gd name="adj1" fmla="val 100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F6B443C-490C-87E7-519D-2FF7E3D238C4}"/>
              </a:ext>
            </a:extLst>
          </p:cNvPr>
          <p:cNvSpPr txBox="1"/>
          <p:nvPr/>
        </p:nvSpPr>
        <p:spPr>
          <a:xfrm>
            <a:off x="-9721" y="0"/>
            <a:ext cx="7531481" cy="6853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24C6EC6-B3C2-A365-5571-7204734C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318" y="-8468"/>
            <a:ext cx="4657344" cy="8696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Segoe UI" panose="020B0502040204020203" pitchFamily="34" charset="0"/>
              </a:rPr>
              <a:t>validation function</a:t>
            </a:r>
            <a:endParaRPr lang="he-IL" sz="6601" u="sng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7A778-2551-23A1-4ADC-2F988AFC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829" y="754602"/>
            <a:ext cx="4601838" cy="6103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marL="457211" lvl="1" indent="0">
              <a:buNone/>
            </a:pPr>
            <a:r>
              <a:rPr lang="he-IL" sz="2000" dirty="0">
                <a:solidFill>
                  <a:schemeClr val="bg1"/>
                </a:solidFill>
                <a:latin typeface="almoniNeue"/>
              </a:rPr>
              <a:t>כמובן שאת הוולידציה ארצה להפעיל במסגרת </a:t>
            </a:r>
            <a:r>
              <a:rPr lang="en-US" sz="2000" dirty="0">
                <a:solidFill>
                  <a:schemeClr val="bg1"/>
                </a:solidFill>
                <a:latin typeface="almoniNeue"/>
              </a:rPr>
              <a:t>scope</a:t>
            </a:r>
            <a:r>
              <a:rPr lang="he-IL" sz="2000" dirty="0">
                <a:solidFill>
                  <a:schemeClr val="bg1"/>
                </a:solidFill>
                <a:latin typeface="almoniNeue"/>
              </a:rPr>
              <a:t> של פונקציה שתופעל רק במקרה ותיורט על אחד מה - </a:t>
            </a:r>
            <a:r>
              <a:rPr lang="en-US" sz="2000" dirty="0">
                <a:solidFill>
                  <a:schemeClr val="bg1"/>
                </a:solidFill>
                <a:latin typeface="almoniNeue"/>
              </a:rPr>
              <a:t>end point</a:t>
            </a:r>
            <a:r>
              <a:rPr lang="he-IL" sz="2000" dirty="0">
                <a:solidFill>
                  <a:schemeClr val="bg1"/>
                </a:solidFill>
                <a:latin typeface="almoniNeue"/>
              </a:rPr>
              <a:t> בבקשת </a:t>
            </a:r>
            <a:r>
              <a:rPr lang="en-US" sz="2000" dirty="0">
                <a:solidFill>
                  <a:schemeClr val="bg1"/>
                </a:solidFill>
                <a:latin typeface="almoniNeue"/>
              </a:rPr>
              <a:t>HTTP </a:t>
            </a:r>
            <a:r>
              <a:rPr lang="he-IL" sz="2000" dirty="0">
                <a:solidFill>
                  <a:schemeClr val="bg1"/>
                </a:solidFill>
                <a:latin typeface="almoniNeue"/>
              </a:rPr>
              <a:t> עם אובייקט שעליו ארצה לעשות את הוולידציה</a:t>
            </a:r>
          </a:p>
          <a:p>
            <a:pPr lvl="1"/>
            <a:r>
              <a:rPr lang="he-IL" sz="1801" u="sng" dirty="0">
                <a:solidFill>
                  <a:schemeClr val="bg1"/>
                </a:solidFill>
                <a:latin typeface="almoniNeue"/>
              </a:rPr>
              <a:t>בדוגמה שלהלן: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ניצור את הקבוע </a:t>
            </a:r>
            <a:r>
              <a:rPr lang="en-US" sz="1600" dirty="0" err="1">
                <a:solidFill>
                  <a:schemeClr val="bg1"/>
                </a:solidFill>
                <a:latin typeface="almoniNeue"/>
              </a:rPr>
              <a:t>validationFunction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:</a:t>
            </a:r>
          </a:p>
          <a:p>
            <a:pPr lvl="3"/>
            <a:r>
              <a:rPr lang="he-IL" sz="1401" dirty="0">
                <a:solidFill>
                  <a:schemeClr val="bg1"/>
                </a:solidFill>
                <a:latin typeface="almoniNeue"/>
              </a:rPr>
              <a:t>שיקבל בפרמטר אובייקט לבדיקה</a:t>
            </a:r>
          </a:p>
          <a:p>
            <a:pPr lvl="3"/>
            <a:r>
              <a:rPr lang="he-IL" sz="1401" dirty="0">
                <a:solidFill>
                  <a:schemeClr val="bg1"/>
                </a:solidFill>
                <a:latin typeface="almoniNeue"/>
              </a:rPr>
              <a:t>ניצור </a:t>
            </a:r>
            <a:r>
              <a:rPr lang="en-US" sz="1401" dirty="0">
                <a:solidFill>
                  <a:schemeClr val="bg1"/>
                </a:solidFill>
                <a:latin typeface="almoniNeue"/>
              </a:rPr>
              <a:t>schema</a:t>
            </a:r>
            <a:r>
              <a:rPr lang="he-IL" sz="1401" dirty="0">
                <a:solidFill>
                  <a:schemeClr val="bg1"/>
                </a:solidFill>
                <a:latin typeface="almoniNeue"/>
              </a:rPr>
              <a:t> של </a:t>
            </a:r>
            <a:r>
              <a:rPr lang="en-US" sz="1401" dirty="0">
                <a:solidFill>
                  <a:schemeClr val="bg1"/>
                </a:solidFill>
                <a:latin typeface="almoniNeue"/>
              </a:rPr>
              <a:t>Joi</a:t>
            </a:r>
            <a:r>
              <a:rPr lang="he-IL" sz="1401" dirty="0">
                <a:solidFill>
                  <a:schemeClr val="bg1"/>
                </a:solidFill>
                <a:latin typeface="almoniNeue"/>
              </a:rPr>
              <a:t> כפי שראינו בשקפים הקודמים</a:t>
            </a:r>
          </a:p>
          <a:p>
            <a:pPr lvl="3"/>
            <a:r>
              <a:rPr lang="he-IL" sz="1401" dirty="0">
                <a:solidFill>
                  <a:schemeClr val="bg1"/>
                </a:solidFill>
                <a:latin typeface="almoniNeue"/>
              </a:rPr>
              <a:t>ונחזיר מהפונקציה את האובייקט שיחזור מהפעלת מטודת </a:t>
            </a:r>
            <a:r>
              <a:rPr lang="en-US" sz="1401" dirty="0">
                <a:solidFill>
                  <a:schemeClr val="bg1"/>
                </a:solidFill>
                <a:latin typeface="almoniNeue"/>
              </a:rPr>
              <a:t>validate</a:t>
            </a:r>
            <a:r>
              <a:rPr lang="he-IL" sz="1401" dirty="0">
                <a:solidFill>
                  <a:schemeClr val="bg1"/>
                </a:solidFill>
                <a:latin typeface="almoniNeue"/>
              </a:rPr>
              <a:t> על הסכמה שיצרנו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ניצור אובייקט שיעבור את הוולידציה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נחלץ את מפתח השגיאה מהערך שיחזור אלינו מהפעלת מטודת </a:t>
            </a:r>
            <a:r>
              <a:rPr lang="en-US" sz="1600" dirty="0" err="1">
                <a:solidFill>
                  <a:schemeClr val="bg1"/>
                </a:solidFill>
                <a:latin typeface="almoniNeue"/>
              </a:rPr>
              <a:t>validationFunction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אליה נעביר את האובייקט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נתנה לקבוע של השגיאה יש ערך את נדפיס את השגיאה בקונסול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אחרת נדפיס את מחרוזת התווים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“valid!”</a:t>
            </a:r>
            <a:endParaRPr lang="he-IL" sz="1600" dirty="0">
              <a:solidFill>
                <a:schemeClr val="bg1"/>
              </a:solidFill>
              <a:latin typeface="almoniNeue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C87A83E-2D19-2E32-1188-9E2523606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7379"/>
          <a:stretch/>
        </p:blipFill>
        <p:spPr>
          <a:xfrm>
            <a:off x="458728" y="1609528"/>
            <a:ext cx="6608708" cy="287695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D2E86D34-C779-57BA-5504-958209B7C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25" y="4689009"/>
            <a:ext cx="6658905" cy="685897"/>
          </a:xfrm>
          <a:prstGeom prst="rect">
            <a:avLst/>
          </a:prstGeom>
        </p:spPr>
      </p:pic>
      <p:cxnSp>
        <p:nvCxnSpPr>
          <p:cNvPr id="17" name="מחבר: מרפקי 16">
            <a:extLst>
              <a:ext uri="{FF2B5EF4-FFF2-40B4-BE49-F238E27FC236}">
                <a16:creationId xmlns:a16="http://schemas.microsoft.com/office/drawing/2014/main" id="{9B7AA8DB-2AA1-6AC5-EE7E-9EB8CE46FBE2}"/>
              </a:ext>
            </a:extLst>
          </p:cNvPr>
          <p:cNvCxnSpPr>
            <a:cxnSpLocks/>
          </p:cNvCxnSpPr>
          <p:nvPr/>
        </p:nvCxnSpPr>
        <p:spPr>
          <a:xfrm rot="10800000">
            <a:off x="4367818" y="1740023"/>
            <a:ext cx="3994905" cy="1465888"/>
          </a:xfrm>
          <a:prstGeom prst="bentConnector3">
            <a:avLst>
              <a:gd name="adj1" fmla="val 2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: מרפקי 28">
            <a:extLst>
              <a:ext uri="{FF2B5EF4-FFF2-40B4-BE49-F238E27FC236}">
                <a16:creationId xmlns:a16="http://schemas.microsoft.com/office/drawing/2014/main" id="{55D6ABC5-5617-D647-510F-4427257E8B70}"/>
              </a:ext>
            </a:extLst>
          </p:cNvPr>
          <p:cNvCxnSpPr/>
          <p:nvPr/>
        </p:nvCxnSpPr>
        <p:spPr>
          <a:xfrm rot="10800000">
            <a:off x="3838665" y="1979721"/>
            <a:ext cx="3882938" cy="1539143"/>
          </a:xfrm>
          <a:prstGeom prst="bentConnector3">
            <a:avLst>
              <a:gd name="adj1" fmla="val 10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רפקי 32">
            <a:extLst>
              <a:ext uri="{FF2B5EF4-FFF2-40B4-BE49-F238E27FC236}">
                <a16:creationId xmlns:a16="http://schemas.microsoft.com/office/drawing/2014/main" id="{3F780E7C-BF94-3180-081F-47D30E0F4A27}"/>
              </a:ext>
            </a:extLst>
          </p:cNvPr>
          <p:cNvCxnSpPr/>
          <p:nvPr/>
        </p:nvCxnSpPr>
        <p:spPr>
          <a:xfrm rot="10800000">
            <a:off x="3950791" y="2615131"/>
            <a:ext cx="3935397" cy="1469673"/>
          </a:xfrm>
          <a:prstGeom prst="bentConnector3">
            <a:avLst>
              <a:gd name="adj1" fmla="val 161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: מרפקי 36">
            <a:extLst>
              <a:ext uri="{FF2B5EF4-FFF2-40B4-BE49-F238E27FC236}">
                <a16:creationId xmlns:a16="http://schemas.microsoft.com/office/drawing/2014/main" id="{9BB4AC50-9193-CC52-E5C3-CC26C1EDFC9A}"/>
              </a:ext>
            </a:extLst>
          </p:cNvPr>
          <p:cNvCxnSpPr>
            <a:cxnSpLocks/>
          </p:cNvCxnSpPr>
          <p:nvPr/>
        </p:nvCxnSpPr>
        <p:spPr>
          <a:xfrm rot="10800000">
            <a:off x="5074637" y="3721397"/>
            <a:ext cx="2861748" cy="1438478"/>
          </a:xfrm>
          <a:prstGeom prst="bentConnector3">
            <a:avLst>
              <a:gd name="adj1" fmla="val 27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6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EF8940E-9633-CB25-EC38-BB2F3000F12C}"/>
              </a:ext>
            </a:extLst>
          </p:cNvPr>
          <p:cNvSpPr txBox="1"/>
          <p:nvPr/>
        </p:nvSpPr>
        <p:spPr>
          <a:xfrm>
            <a:off x="-9721" y="0"/>
            <a:ext cx="7531481" cy="6853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24C6EC6-B3C2-A365-5571-7204734C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318" y="-8468"/>
            <a:ext cx="4657344" cy="8696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Segoe UI" panose="020B0502040204020203" pitchFamily="34" charset="0"/>
              </a:rPr>
              <a:t>Joi.allow</a:t>
            </a:r>
            <a:endParaRPr lang="he-IL" sz="6601" u="sng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7A778-2551-23A1-4ADC-2F988AFC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829" y="754602"/>
            <a:ext cx="4601838" cy="6103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marL="457211" lvl="1" indent="0">
              <a:buNone/>
            </a:pPr>
            <a:r>
              <a:rPr lang="he-IL" sz="2000" dirty="0">
                <a:solidFill>
                  <a:schemeClr val="bg1"/>
                </a:solidFill>
                <a:latin typeface="almoniNeue"/>
              </a:rPr>
              <a:t>במקרים בהם אנו קובעים כי שדה מסוים בטופס הוא לא חובה נצטרך לתת ביטוי לכך בוולידציה. </a:t>
            </a:r>
          </a:p>
          <a:p>
            <a:pPr lvl="1"/>
            <a:r>
              <a:rPr lang="he-IL" sz="2000" u="sng" dirty="0">
                <a:solidFill>
                  <a:schemeClr val="bg1"/>
                </a:solidFill>
                <a:latin typeface="almoniNeue"/>
              </a:rPr>
              <a:t>בדוגמה שלהלן:</a:t>
            </a:r>
          </a:p>
          <a:p>
            <a:pPr lvl="2"/>
            <a:r>
              <a:rPr lang="he-IL" sz="1801" dirty="0">
                <a:solidFill>
                  <a:schemeClr val="bg1"/>
                </a:solidFill>
                <a:latin typeface="almoniNeue"/>
              </a:rPr>
              <a:t>ניצור את הקבוע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 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</a:t>
            </a:r>
            <a:r>
              <a:rPr lang="en-US" sz="1801" dirty="0" err="1">
                <a:solidFill>
                  <a:schemeClr val="bg1"/>
                </a:solidFill>
                <a:latin typeface="almoniNeue"/>
              </a:rPr>
              <a:t>validationFunction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שיהיה שווה ערך למטודה ש:</a:t>
            </a:r>
          </a:p>
          <a:p>
            <a:pPr lvl="3"/>
            <a:r>
              <a:rPr lang="he-IL" sz="1600" dirty="0">
                <a:solidFill>
                  <a:schemeClr val="bg1"/>
                </a:solidFill>
                <a:latin typeface="almoniNeue"/>
              </a:rPr>
              <a:t>תקבל בפרמטר אובייקט לבדיקה</a:t>
            </a:r>
          </a:p>
          <a:p>
            <a:pPr lvl="3"/>
            <a:r>
              <a:rPr lang="he-IL" sz="1600" dirty="0">
                <a:solidFill>
                  <a:schemeClr val="bg1"/>
                </a:solidFill>
                <a:latin typeface="almoniNeue"/>
              </a:rPr>
              <a:t>ניצור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schema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של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Joi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שתבדוק את המפתח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name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כך שיהיה מחרוזת תווים עם מינימום שני תווים אבל גם נאפשר באמצעות מטודת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allow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לקבל שדה שהוא ריק או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undefined</a:t>
            </a:r>
            <a:endParaRPr lang="he-IL" sz="1600" dirty="0">
              <a:solidFill>
                <a:schemeClr val="bg1"/>
              </a:solidFill>
              <a:latin typeface="almoniNeue"/>
            </a:endParaRPr>
          </a:p>
          <a:p>
            <a:pPr lvl="3"/>
            <a:r>
              <a:rPr lang="he-IL" sz="1600" dirty="0">
                <a:solidFill>
                  <a:schemeClr val="bg1"/>
                </a:solidFill>
                <a:latin typeface="almoniNeue"/>
              </a:rPr>
              <a:t>ונחזיר מהפונקציה את האובייקט שיחזור מהפעלת מטודת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validate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על הסכמה שיצרנו</a:t>
            </a:r>
          </a:p>
          <a:p>
            <a:pPr lvl="2"/>
            <a:r>
              <a:rPr lang="he-IL" sz="1801" dirty="0">
                <a:solidFill>
                  <a:schemeClr val="bg1"/>
                </a:solidFill>
                <a:latin typeface="almoniNeue"/>
              </a:rPr>
              <a:t>ניצור כל שאר הקוד זהה לשקף הקודם</a:t>
            </a:r>
          </a:p>
          <a:p>
            <a:pPr lvl="2"/>
            <a:r>
              <a:rPr lang="he-IL" sz="1801" dirty="0">
                <a:solidFill>
                  <a:schemeClr val="bg1"/>
                </a:solidFill>
                <a:latin typeface="almoniNeue"/>
              </a:rPr>
              <a:t>אחרת נדפיס את מחרוזת התווים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“valid!”</a:t>
            </a:r>
            <a:endParaRPr lang="he-IL" sz="1801" dirty="0">
              <a:solidFill>
                <a:schemeClr val="bg1"/>
              </a:solidFill>
              <a:latin typeface="almoniNeue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D2E86D34-C779-57BA-5504-958209B7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5" y="4689009"/>
            <a:ext cx="6658905" cy="68589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BBD5826-D909-3908-9D3A-5D999F8B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66" y="1245899"/>
            <a:ext cx="6666658" cy="3294505"/>
          </a:xfrm>
          <a:prstGeom prst="rect">
            <a:avLst/>
          </a:prstGeom>
        </p:spPr>
      </p:pic>
      <p:cxnSp>
        <p:nvCxnSpPr>
          <p:cNvPr id="9" name="מחבר: מרפקי 8">
            <a:extLst>
              <a:ext uri="{FF2B5EF4-FFF2-40B4-BE49-F238E27FC236}">
                <a16:creationId xmlns:a16="http://schemas.microsoft.com/office/drawing/2014/main" id="{2CAE7BBE-0D64-72ED-B0C4-604226B1F238}"/>
              </a:ext>
            </a:extLst>
          </p:cNvPr>
          <p:cNvCxnSpPr>
            <a:cxnSpLocks/>
          </p:cNvCxnSpPr>
          <p:nvPr/>
        </p:nvCxnSpPr>
        <p:spPr>
          <a:xfrm rot="10800000">
            <a:off x="5373283" y="1866512"/>
            <a:ext cx="2313658" cy="2309567"/>
          </a:xfrm>
          <a:prstGeom prst="bentConnector3">
            <a:avLst>
              <a:gd name="adj1" fmla="val 14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: מרפקי 5">
            <a:extLst>
              <a:ext uri="{FF2B5EF4-FFF2-40B4-BE49-F238E27FC236}">
                <a16:creationId xmlns:a16="http://schemas.microsoft.com/office/drawing/2014/main" id="{82308237-2F39-9C74-67E1-CE3A4AF853D4}"/>
              </a:ext>
            </a:extLst>
          </p:cNvPr>
          <p:cNvCxnSpPr/>
          <p:nvPr/>
        </p:nvCxnSpPr>
        <p:spPr>
          <a:xfrm rot="10800000">
            <a:off x="4432663" y="2420983"/>
            <a:ext cx="3413760" cy="2268025"/>
          </a:xfrm>
          <a:prstGeom prst="bentConnector3">
            <a:avLst>
              <a:gd name="adj1" fmla="val 18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DD81A5-97BC-AE74-3BAA-A022F434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223" y="1617976"/>
            <a:ext cx="3039611" cy="3786516"/>
          </a:xfrm>
        </p:spPr>
        <p:txBody>
          <a:bodyPr anchor="ctr">
            <a:normAutofit/>
          </a:bodyPr>
          <a:lstStyle/>
          <a:p>
            <a:r>
              <a:rPr lang="en-US" sz="4400" dirty="0"/>
              <a:t>Advantages</a:t>
            </a:r>
            <a:endParaRPr lang="he-IL" sz="4400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47860645-1428-1914-9124-BA158D15CC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6851" y="944566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גרפיקה 4" descr="סימן אגודל למעלה עם מילוי מלא">
            <a:extLst>
              <a:ext uri="{FF2B5EF4-FFF2-40B4-BE49-F238E27FC236}">
                <a16:creationId xmlns:a16="http://schemas.microsoft.com/office/drawing/2014/main" id="{7B54B652-F8B5-7367-1BF4-9F9E085250E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224" y="3147597"/>
            <a:ext cx="727282" cy="7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1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8B60B2-5021-CBC2-72EB-A106233A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52" y="816638"/>
            <a:ext cx="2969372" cy="5224724"/>
          </a:xfrm>
        </p:spPr>
        <p:txBody>
          <a:bodyPr anchor="ctr">
            <a:normAutofit/>
          </a:bodyPr>
          <a:lstStyle/>
          <a:p>
            <a:r>
              <a:rPr lang="en-US" sz="4400" dirty="0"/>
              <a:t>installation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22AEB3-8091-DBBC-59A4-E04195B9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530" y="861462"/>
            <a:ext cx="4323422" cy="52247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almoniNeue"/>
              </a:rPr>
              <a:t>npm i joi</a:t>
            </a:r>
            <a:r>
              <a:rPr lang="he-IL" sz="3600" dirty="0">
                <a:latin typeface="almoniNeue"/>
              </a:rPr>
              <a:t> </a:t>
            </a:r>
          </a:p>
        </p:txBody>
      </p:sp>
      <p:pic>
        <p:nvPicPr>
          <p:cNvPr id="5" name="גרפיקה 4" descr="גלגל שיניים יחיד קו מיתאר">
            <a:extLst>
              <a:ext uri="{FF2B5EF4-FFF2-40B4-BE49-F238E27FC236}">
                <a16:creationId xmlns:a16="http://schemas.microsoft.com/office/drawing/2014/main" id="{E15851AF-48F4-F56C-12C1-21E8737EBA8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50" y="2971800"/>
            <a:ext cx="914400" cy="914400"/>
          </a:xfrm>
          <a:prstGeom prst="rect">
            <a:avLst/>
          </a:prstGeom>
        </p:spPr>
      </p:pic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00A892E1-725D-A7F3-C395-2E2FAFE1FFD4}"/>
              </a:ext>
            </a:extLst>
          </p:cNvPr>
          <p:cNvCxnSpPr>
            <a:cxnSpLocks/>
          </p:cNvCxnSpPr>
          <p:nvPr/>
        </p:nvCxnSpPr>
        <p:spPr>
          <a:xfrm>
            <a:off x="5403542" y="2282671"/>
            <a:ext cx="0" cy="2314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4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4C6EC6-B3C2-A365-5571-7204734C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81" y="1423822"/>
            <a:ext cx="4657344" cy="4860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he-IL" sz="2800" u="sng" dirty="0">
                <a:solidFill>
                  <a:schemeClr val="bg1"/>
                </a:solidFill>
                <a:latin typeface="Consolas" panose="020B0609020204030204" pitchFamily="49" charset="0"/>
              </a:rPr>
              <a:t>הכנת התשתית לעבודה עם </a:t>
            </a:r>
            <a:r>
              <a:rPr lang="en-US" sz="2800" u="sng" dirty="0">
                <a:solidFill>
                  <a:schemeClr val="bg1"/>
                </a:solidFill>
                <a:latin typeface="Consolas" panose="020B0609020204030204" pitchFamily="49" charset="0"/>
              </a:rPr>
              <a:t>joi</a:t>
            </a:r>
            <a:endParaRPr lang="he-IL" sz="2800" u="sng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7A778-2551-23A1-4ADC-2F988AFC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990" y="1965363"/>
            <a:ext cx="4601838" cy="33802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marL="457211" lvl="1" indent="0">
              <a:buNone/>
            </a:pPr>
            <a:r>
              <a:rPr lang="he-IL" sz="2000" dirty="0">
                <a:solidFill>
                  <a:schemeClr val="bg1"/>
                </a:solidFill>
                <a:latin typeface="Source Sans Pro" panose="020B0503030403020204" pitchFamily="34" charset="0"/>
              </a:rPr>
              <a:t>ספרייה </a:t>
            </a: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</a:rPr>
              <a:t>Joi</a:t>
            </a:r>
            <a:r>
              <a:rPr lang="he-IL" sz="2000" dirty="0">
                <a:solidFill>
                  <a:schemeClr val="bg1"/>
                </a:solidFill>
                <a:latin typeface="Source Sans Pro" panose="020B0503030403020204" pitchFamily="34" charset="0"/>
              </a:rPr>
              <a:t> משמשת לביצוע ולידציות בצד שרת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ניצור תיקייה נוספת בתוך תיקיית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cards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ונקרה לה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validations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בתוך תיקייה זאת ניצור קובץ בשם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cardValidation.js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שבו נבצע את הוולידציה באמצעות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Joi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על אובייקט של כרטיס</a:t>
            </a:r>
          </a:p>
          <a:p>
            <a:pPr lvl="1"/>
            <a:endParaRPr lang="he-IL" sz="1801" dirty="0">
              <a:solidFill>
                <a:schemeClr val="bg1"/>
              </a:solidFill>
              <a:latin typeface="almoniNeue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8B59AC0-2D8D-EE80-D47C-C8A98E5D1808}"/>
              </a:ext>
            </a:extLst>
          </p:cNvPr>
          <p:cNvSpPr txBox="1"/>
          <p:nvPr/>
        </p:nvSpPr>
        <p:spPr>
          <a:xfrm>
            <a:off x="7753088" y="5777725"/>
            <a:ext cx="4118654" cy="739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pPr marL="285757" indent="-285757" algn="r" rtl="1">
              <a:buFont typeface="Symbol" panose="05050102010706020507" pitchFamily="18" charset="2"/>
              <a:buChar char="!"/>
            </a:pPr>
            <a:r>
              <a:rPr lang="he-IL" sz="1401" b="1" dirty="0">
                <a:solidFill>
                  <a:schemeClr val="bg1"/>
                </a:solidFill>
              </a:rPr>
              <a:t>יש גם את ספריית  </a:t>
            </a:r>
            <a:r>
              <a:rPr lang="en-US" sz="1401" b="1" dirty="0" err="1">
                <a:solidFill>
                  <a:schemeClr val="bg1"/>
                </a:solidFill>
              </a:rPr>
              <a:t>joi</a:t>
            </a:r>
            <a:r>
              <a:rPr lang="en-US" sz="1401" b="1" dirty="0">
                <a:solidFill>
                  <a:schemeClr val="bg1"/>
                </a:solidFill>
              </a:rPr>
              <a:t>-browser</a:t>
            </a:r>
            <a:r>
              <a:rPr lang="he-IL" sz="1401" b="1" dirty="0">
                <a:solidFill>
                  <a:schemeClr val="bg1"/>
                </a:solidFill>
              </a:rPr>
              <a:t> שזאת אותה ספרייה עם אותה לוגיקה רק לצד לקוח ועליה נלמד בחלק של </a:t>
            </a:r>
            <a:r>
              <a:rPr lang="en-US" sz="1401" b="1" dirty="0">
                <a:solidFill>
                  <a:schemeClr val="bg1"/>
                </a:solidFill>
              </a:rPr>
              <a:t>react</a:t>
            </a:r>
            <a:endParaRPr lang="he-IL" sz="1401" b="1" dirty="0">
              <a:solidFill>
                <a:schemeClr val="bg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23399FE-4C9E-5FD7-29BC-9800453DBC56}"/>
              </a:ext>
            </a:extLst>
          </p:cNvPr>
          <p:cNvSpPr txBox="1"/>
          <p:nvPr/>
        </p:nvSpPr>
        <p:spPr>
          <a:xfrm>
            <a:off x="-9721" y="0"/>
            <a:ext cx="7531481" cy="6853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86E6F73-7DAF-2D9A-6192-1A2194EC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49" y="1249427"/>
            <a:ext cx="4308905" cy="4359154"/>
          </a:xfrm>
          <a:prstGeom prst="rect">
            <a:avLst/>
          </a:prstGeom>
        </p:spPr>
      </p:pic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78B18AA7-824E-CBC3-7884-BBF6068759FC}"/>
              </a:ext>
            </a:extLst>
          </p:cNvPr>
          <p:cNvCxnSpPr/>
          <p:nvPr/>
        </p:nvCxnSpPr>
        <p:spPr>
          <a:xfrm rot="10800000">
            <a:off x="4248666" y="2783022"/>
            <a:ext cx="3943094" cy="1469383"/>
          </a:xfrm>
          <a:prstGeom prst="bentConnector3">
            <a:avLst>
              <a:gd name="adj1" fmla="val 37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5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4C6EC6-B3C2-A365-5571-7204734C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81" y="55443"/>
            <a:ext cx="4657344" cy="4860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</a:rPr>
              <a:t>Joi.object</a:t>
            </a:r>
            <a:endParaRPr lang="he-IL" sz="2000" u="sng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7A778-2551-23A1-4ADC-2F988AFC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990" y="596980"/>
            <a:ext cx="4601838" cy="54043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 fontScale="92500" lnSpcReduction="10000"/>
          </a:bodyPr>
          <a:lstStyle/>
          <a:p>
            <a:pPr marL="457211" lvl="1" indent="0">
              <a:buNone/>
            </a:pPr>
            <a:r>
              <a:rPr lang="he-IL" sz="2000" dirty="0">
                <a:solidFill>
                  <a:schemeClr val="bg1"/>
                </a:solidFill>
                <a:latin typeface="almoniNeue"/>
              </a:rPr>
              <a:t>דוגמה לעבודה בסיסית עם הספרייה: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ניצור קבוע בשם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Joi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שערכו יהיה האובייקט שיחזור אלינו ממטודת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require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ניצור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schema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שתהווה הבסיס לוולידציה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הסכמה תהה שווה למטודת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object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של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Joi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והיא מקבלת כפרמטר אובייקט שיבדוק כל מפתח שיימצא בתוכו לפי הערכים שנגדיר לו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ניצור אובייקט לדוגמה בשם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user</a:t>
            </a:r>
            <a:endParaRPr lang="he-IL" sz="1801" dirty="0">
              <a:solidFill>
                <a:schemeClr val="bg1"/>
              </a:solidFill>
              <a:latin typeface="almoniNeue"/>
            </a:endParaRP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ונעשה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object destructor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למפתח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error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שיחזור מהפעלת מטודת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.validate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שנפעיל על הסכמה שיצרנו עם אובייקט ה -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user</a:t>
            </a:r>
            <a:endParaRPr lang="he-IL" sz="1801" dirty="0">
              <a:solidFill>
                <a:schemeClr val="bg1"/>
              </a:solidFill>
              <a:latin typeface="almoniNeue"/>
            </a:endParaRP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נתנה שאם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error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הוא לא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undefined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(כלומר אם חזר לנו אובייקט של שגיאות) נעצור את הקוד ונדפיס בקונסול את הודעת השגיאה הראשונה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אם הגענו לשורה זאת אזי לא חזרו שגיאות ובמקרה זה נדפיס בקונסול את מחרוזת התווים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8B59AC0-2D8D-EE80-D47C-C8A98E5D1808}"/>
              </a:ext>
            </a:extLst>
          </p:cNvPr>
          <p:cNvSpPr txBox="1"/>
          <p:nvPr/>
        </p:nvSpPr>
        <p:spPr>
          <a:xfrm>
            <a:off x="7606288" y="6073172"/>
            <a:ext cx="4588889" cy="5234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pPr marL="285757" indent="-285757" algn="r" rtl="1">
              <a:buFont typeface="Symbol" panose="05050102010706020507" pitchFamily="18" charset="2"/>
              <a:buChar char="!"/>
            </a:pPr>
            <a:r>
              <a:rPr lang="he-IL" sz="1401" b="1" dirty="0">
                <a:solidFill>
                  <a:schemeClr val="bg1"/>
                </a:solidFill>
              </a:rPr>
              <a:t>אובייקט השגיאה שיחזור אלינו ממטודת </a:t>
            </a:r>
            <a:r>
              <a:rPr lang="en-US" sz="1401" b="1" dirty="0">
                <a:solidFill>
                  <a:schemeClr val="bg1"/>
                </a:solidFill>
              </a:rPr>
              <a:t>validate</a:t>
            </a:r>
            <a:r>
              <a:rPr lang="he-IL" sz="1401" b="1" dirty="0">
                <a:solidFill>
                  <a:schemeClr val="bg1"/>
                </a:solidFill>
              </a:rPr>
              <a:t> הוא לא אובייקט שגיאה רגיל של </a:t>
            </a:r>
            <a:r>
              <a:rPr lang="en-US" sz="1401" b="1" dirty="0">
                <a:solidFill>
                  <a:schemeClr val="bg1"/>
                </a:solidFill>
              </a:rPr>
              <a:t>javascript</a:t>
            </a:r>
            <a:r>
              <a:rPr lang="he-IL" sz="1401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F7D14B3-321E-F70C-59A2-09FA120BE491}"/>
              </a:ext>
            </a:extLst>
          </p:cNvPr>
          <p:cNvSpPr txBox="1"/>
          <p:nvPr/>
        </p:nvSpPr>
        <p:spPr>
          <a:xfrm>
            <a:off x="-9721" y="0"/>
            <a:ext cx="7531481" cy="6853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E66A867-DA9C-3D1C-E04B-679EEF992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19" y="1331653"/>
            <a:ext cx="6359370" cy="323147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8C3811C-664C-3C6A-D761-FEB953531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56" y="4766313"/>
            <a:ext cx="6355487" cy="650918"/>
          </a:xfrm>
          <a:prstGeom prst="rect">
            <a:avLst/>
          </a:prstGeom>
        </p:spPr>
      </p:pic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B8A0CF30-8A02-65CE-4948-C9DAB07B17D5}"/>
              </a:ext>
            </a:extLst>
          </p:cNvPr>
          <p:cNvCxnSpPr/>
          <p:nvPr/>
        </p:nvCxnSpPr>
        <p:spPr>
          <a:xfrm rot="10800000" flipV="1">
            <a:off x="3586583" y="1100835"/>
            <a:ext cx="4135022" cy="710214"/>
          </a:xfrm>
          <a:prstGeom prst="bentConnector3">
            <a:avLst>
              <a:gd name="adj1" fmla="val 99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67963EF1-79DB-2AB2-3F3B-18F912FAB8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64461" y="1645388"/>
            <a:ext cx="2610601" cy="669510"/>
          </a:xfrm>
          <a:prstGeom prst="bentConnector3">
            <a:avLst>
              <a:gd name="adj1" fmla="val 9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73098F46-964E-A71F-CD51-76C35A31270C}"/>
              </a:ext>
            </a:extLst>
          </p:cNvPr>
          <p:cNvCxnSpPr/>
          <p:nvPr/>
        </p:nvCxnSpPr>
        <p:spPr>
          <a:xfrm flipH="1">
            <a:off x="4530818" y="3024841"/>
            <a:ext cx="399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E310B93B-CFA6-BCA3-BDFC-79CAD0787BB3}"/>
              </a:ext>
            </a:extLst>
          </p:cNvPr>
          <p:cNvCxnSpPr/>
          <p:nvPr/>
        </p:nvCxnSpPr>
        <p:spPr>
          <a:xfrm flipH="1">
            <a:off x="5264458" y="3515558"/>
            <a:ext cx="2457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רפקי 32">
            <a:extLst>
              <a:ext uri="{FF2B5EF4-FFF2-40B4-BE49-F238E27FC236}">
                <a16:creationId xmlns:a16="http://schemas.microsoft.com/office/drawing/2014/main" id="{B083CF83-728D-448F-884A-FF237E55B307}"/>
              </a:ext>
            </a:extLst>
          </p:cNvPr>
          <p:cNvCxnSpPr/>
          <p:nvPr/>
        </p:nvCxnSpPr>
        <p:spPr>
          <a:xfrm rot="10800000">
            <a:off x="6826928" y="3986079"/>
            <a:ext cx="1411550" cy="248575"/>
          </a:xfrm>
          <a:prstGeom prst="bentConnector3">
            <a:avLst>
              <a:gd name="adj1" fmla="val 68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: מרפקי 35">
            <a:extLst>
              <a:ext uri="{FF2B5EF4-FFF2-40B4-BE49-F238E27FC236}">
                <a16:creationId xmlns:a16="http://schemas.microsoft.com/office/drawing/2014/main" id="{2ED589F5-578E-4FCC-ACD9-6540518A13AC}"/>
              </a:ext>
            </a:extLst>
          </p:cNvPr>
          <p:cNvCxnSpPr/>
          <p:nvPr/>
        </p:nvCxnSpPr>
        <p:spPr>
          <a:xfrm rot="10800000">
            <a:off x="3586584" y="4436303"/>
            <a:ext cx="4146593" cy="853399"/>
          </a:xfrm>
          <a:prstGeom prst="bentConnector3">
            <a:avLst>
              <a:gd name="adj1" fmla="val 13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BEDDE42-6B02-5EB1-4636-E8B5F2AD72AB}"/>
              </a:ext>
            </a:extLst>
          </p:cNvPr>
          <p:cNvSpPr txBox="1"/>
          <p:nvPr/>
        </p:nvSpPr>
        <p:spPr>
          <a:xfrm>
            <a:off x="810453" y="298493"/>
            <a:ext cx="595312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u="sng" dirty="0"/>
              <a:t>node.js-sandbox/</a:t>
            </a:r>
            <a:r>
              <a:rPr lang="en-US" sz="2800" b="1" u="sng" dirty="0" err="1"/>
              <a:t>Joi_validations</a:t>
            </a:r>
            <a:endParaRPr lang="he-IL" sz="2800" b="1" u="sng" dirty="0"/>
          </a:p>
        </p:txBody>
      </p:sp>
    </p:spTree>
    <p:extLst>
      <p:ext uri="{BB962C8B-B14F-4D97-AF65-F5344CB8AC3E}">
        <p14:creationId xmlns:p14="http://schemas.microsoft.com/office/powerpoint/2010/main" val="324703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5DBE932-EDF2-2D20-096F-5032A4B38C44}"/>
              </a:ext>
            </a:extLst>
          </p:cNvPr>
          <p:cNvSpPr txBox="1"/>
          <p:nvPr/>
        </p:nvSpPr>
        <p:spPr>
          <a:xfrm>
            <a:off x="-9721" y="0"/>
            <a:ext cx="7531481" cy="6853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24C6EC6-B3C2-A365-5571-7204734C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81" y="1056381"/>
            <a:ext cx="4657344" cy="4860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he-IL" sz="4400" u="sng" dirty="0">
                <a:solidFill>
                  <a:schemeClr val="bg1"/>
                </a:solidFill>
                <a:latin typeface="Consolas" panose="020B0609020204030204" pitchFamily="49" charset="0"/>
              </a:rPr>
              <a:t>דוגמה לשגיאה</a:t>
            </a:r>
            <a:endParaRPr lang="he-IL" sz="4400" u="sng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7A778-2551-23A1-4ADC-2F988AFC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990" y="1597921"/>
            <a:ext cx="4601838" cy="39838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marL="457211" lvl="1" indent="0">
              <a:buNone/>
            </a:pPr>
            <a:r>
              <a:rPr lang="he-IL" sz="2000" dirty="0">
                <a:solidFill>
                  <a:schemeClr val="bg1"/>
                </a:solidFill>
                <a:latin typeface="almoniNeue"/>
              </a:rPr>
              <a:t>דוגמה לשגיאה נפוצה ש </a:t>
            </a:r>
            <a:r>
              <a:rPr lang="en-US" sz="2000" dirty="0">
                <a:solidFill>
                  <a:schemeClr val="bg1"/>
                </a:solidFill>
                <a:latin typeface="almoniNeue"/>
              </a:rPr>
              <a:t>joi</a:t>
            </a:r>
            <a:r>
              <a:rPr lang="he-IL" sz="2000" dirty="0">
                <a:solidFill>
                  <a:schemeClr val="bg1"/>
                </a:solidFill>
                <a:latin typeface="almoniNeue"/>
              </a:rPr>
              <a:t> מיירט: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נשאיר את הקבוע של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schema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בדיוק אותו דבר אולם הפעם נעביר לוולידציה אובייקט שיש בו מפתח שלא נמצא בסכמה. 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בהפעלת המטודה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schema.validate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יחזור אלינו אובייקט של שגיאה ממנו נחלץ את מפתח ה –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error</a:t>
            </a:r>
            <a:endParaRPr lang="he-IL" sz="1801" dirty="0">
              <a:solidFill>
                <a:schemeClr val="bg1"/>
              </a:solidFill>
              <a:latin typeface="almoniNeue"/>
            </a:endParaRP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הפעם נכנס לתוך ההתניה כי לשגיאה אין ערך פולסיבי ונדפיס את הודעת השגיאה בקונסול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התוצאה בקונסול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9993C6B-4F68-2429-CD85-9CD91BD0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98" y="1916292"/>
            <a:ext cx="6337569" cy="2263417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DBB542DE-4A71-18F3-C123-D5259D67A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93" y="4386505"/>
            <a:ext cx="6363929" cy="698037"/>
          </a:xfrm>
          <a:prstGeom prst="rect">
            <a:avLst/>
          </a:prstGeom>
        </p:spPr>
      </p:pic>
      <p:cxnSp>
        <p:nvCxnSpPr>
          <p:cNvPr id="19" name="מחבר: מרפקי 18">
            <a:extLst>
              <a:ext uri="{FF2B5EF4-FFF2-40B4-BE49-F238E27FC236}">
                <a16:creationId xmlns:a16="http://schemas.microsoft.com/office/drawing/2014/main" id="{450161CC-B3E9-F083-CE71-CF0ABD5B909B}"/>
              </a:ext>
            </a:extLst>
          </p:cNvPr>
          <p:cNvCxnSpPr>
            <a:cxnSpLocks/>
          </p:cNvCxnSpPr>
          <p:nvPr/>
        </p:nvCxnSpPr>
        <p:spPr>
          <a:xfrm rot="10800000">
            <a:off x="5943999" y="2575322"/>
            <a:ext cx="2219761" cy="187470"/>
          </a:xfrm>
          <a:prstGeom prst="bentConnector3">
            <a:avLst>
              <a:gd name="adj1" fmla="val 34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23ABD55F-7213-05DD-A039-5DEA1E7AD8AA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5566302" y="3110322"/>
            <a:ext cx="2020688" cy="479547"/>
          </a:xfrm>
          <a:prstGeom prst="bentConnector3">
            <a:avLst>
              <a:gd name="adj1" fmla="val 16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: מרפקי 40">
            <a:extLst>
              <a:ext uri="{FF2B5EF4-FFF2-40B4-BE49-F238E27FC236}">
                <a16:creationId xmlns:a16="http://schemas.microsoft.com/office/drawing/2014/main" id="{F9E97B8D-4D97-6DB8-FD7F-DA0CF48E4523}"/>
              </a:ext>
            </a:extLst>
          </p:cNvPr>
          <p:cNvCxnSpPr>
            <a:cxnSpLocks/>
          </p:cNvCxnSpPr>
          <p:nvPr/>
        </p:nvCxnSpPr>
        <p:spPr>
          <a:xfrm rot="10800000">
            <a:off x="6861815" y="3589869"/>
            <a:ext cx="832577" cy="796633"/>
          </a:xfrm>
          <a:prstGeom prst="bentConnector3">
            <a:avLst>
              <a:gd name="adj1" fmla="val 67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: מרפקי 47">
            <a:extLst>
              <a:ext uri="{FF2B5EF4-FFF2-40B4-BE49-F238E27FC236}">
                <a16:creationId xmlns:a16="http://schemas.microsoft.com/office/drawing/2014/main" id="{1F3928F6-3936-42D2-28B7-15A71128E8C3}"/>
              </a:ext>
            </a:extLst>
          </p:cNvPr>
          <p:cNvCxnSpPr/>
          <p:nvPr/>
        </p:nvCxnSpPr>
        <p:spPr>
          <a:xfrm rot="10800000">
            <a:off x="2539014" y="4909355"/>
            <a:ext cx="7141524" cy="428757"/>
          </a:xfrm>
          <a:prstGeom prst="bentConnector3">
            <a:avLst>
              <a:gd name="adj1" fmla="val 36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FC44616-72F3-20DE-6428-5494177CC024}"/>
              </a:ext>
            </a:extLst>
          </p:cNvPr>
          <p:cNvSpPr txBox="1"/>
          <p:nvPr/>
        </p:nvSpPr>
        <p:spPr>
          <a:xfrm>
            <a:off x="0" y="0"/>
            <a:ext cx="7521760" cy="6853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24C6EC6-B3C2-A365-5571-7204734C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318" y="-8464"/>
            <a:ext cx="4657344" cy="6742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schema.keys main types</a:t>
            </a:r>
            <a:endParaRPr lang="he-IL" sz="6601" u="sng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7A778-2551-23A1-4ADC-2F988AFC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990" y="732892"/>
            <a:ext cx="4601838" cy="57139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 fontScale="92500" lnSpcReduction="10000"/>
          </a:bodyPr>
          <a:lstStyle/>
          <a:p>
            <a:pPr marL="457211" lvl="1" indent="0">
              <a:buNone/>
            </a:pPr>
            <a:r>
              <a:rPr lang="he-IL" sz="2000" dirty="0">
                <a:solidFill>
                  <a:schemeClr val="bg1"/>
                </a:solidFill>
                <a:latin typeface="almoniNeue"/>
              </a:rPr>
              <a:t>דוגמה הבאה אפרט הדרך לבדוק סוגי ערכים שונים למפתחות באובייקט הסכמה: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מחרוזת תווים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מספר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ערך בוליאני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מפתח חובה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אובייקט עם מפתחות וערכים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מערך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מערך של אובייקטים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אובייקט עם מערך של מספרים בתוכו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ניצור אובייקט עם כל המפתחות שבאובייקט ה –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schema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שערכיהם תואמים את הערכים שהמטודות בתוך אובייקט ה –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schema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מחפשות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נתנה שאם יחזרו שגיאות וולידציה מהפעלת מטודת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validate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שאנו מעבירים אליה את האובייקט תודפס לנו השגיאה הראשונה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אחרת תודפס לנו מחרוזת התווים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“valid!”</a:t>
            </a:r>
            <a:endParaRPr lang="he-IL" sz="1801" dirty="0">
              <a:solidFill>
                <a:schemeClr val="bg1"/>
              </a:solidFill>
              <a:latin typeface="almoniNeue"/>
            </a:endParaRPr>
          </a:p>
        </p:txBody>
      </p:sp>
      <p:pic>
        <p:nvPicPr>
          <p:cNvPr id="38" name="תמונה 37">
            <a:extLst>
              <a:ext uri="{FF2B5EF4-FFF2-40B4-BE49-F238E27FC236}">
                <a16:creationId xmlns:a16="http://schemas.microsoft.com/office/drawing/2014/main" id="{52B95BB4-5076-CBC8-4C14-D3CAD0993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9"/>
          <a:stretch/>
        </p:blipFill>
        <p:spPr>
          <a:xfrm>
            <a:off x="-11732" y="-8464"/>
            <a:ext cx="7152290" cy="6858000"/>
          </a:xfrm>
          <a:prstGeom prst="rect">
            <a:avLst/>
          </a:prstGeom>
        </p:spPr>
      </p:pic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4F845B10-95F7-AC95-76E0-962300CECDBD}"/>
              </a:ext>
            </a:extLst>
          </p:cNvPr>
          <p:cNvCxnSpPr/>
          <p:nvPr/>
        </p:nvCxnSpPr>
        <p:spPr>
          <a:xfrm rot="10800000">
            <a:off x="2388096" y="321738"/>
            <a:ext cx="7421732" cy="1329513"/>
          </a:xfrm>
          <a:prstGeom prst="bentConnector3">
            <a:avLst>
              <a:gd name="adj1" fmla="val 36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: מרפקי 22">
            <a:extLst>
              <a:ext uri="{FF2B5EF4-FFF2-40B4-BE49-F238E27FC236}">
                <a16:creationId xmlns:a16="http://schemas.microsoft.com/office/drawing/2014/main" id="{314F2D3B-5D0E-4F8C-7F23-16EAB5D58B89}"/>
              </a:ext>
            </a:extLst>
          </p:cNvPr>
          <p:cNvCxnSpPr/>
          <p:nvPr/>
        </p:nvCxnSpPr>
        <p:spPr>
          <a:xfrm rot="10800000">
            <a:off x="2432486" y="506032"/>
            <a:ext cx="7939184" cy="1482571"/>
          </a:xfrm>
          <a:prstGeom prst="bentConnector3">
            <a:avLst>
              <a:gd name="adj1" fmla="val 43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רפקי 29">
            <a:extLst>
              <a:ext uri="{FF2B5EF4-FFF2-40B4-BE49-F238E27FC236}">
                <a16:creationId xmlns:a16="http://schemas.microsoft.com/office/drawing/2014/main" id="{61904140-EA1A-0723-3691-1E072C877F62}"/>
              </a:ext>
            </a:extLst>
          </p:cNvPr>
          <p:cNvCxnSpPr/>
          <p:nvPr/>
        </p:nvCxnSpPr>
        <p:spPr>
          <a:xfrm rot="10800000">
            <a:off x="2382175" y="674293"/>
            <a:ext cx="7587449" cy="1650351"/>
          </a:xfrm>
          <a:prstGeom prst="bentConnector3">
            <a:avLst>
              <a:gd name="adj1" fmla="val 43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רפקי 32">
            <a:extLst>
              <a:ext uri="{FF2B5EF4-FFF2-40B4-BE49-F238E27FC236}">
                <a16:creationId xmlns:a16="http://schemas.microsoft.com/office/drawing/2014/main" id="{C27991BB-3B93-41AA-30AF-B0F5A6AFD1A7}"/>
              </a:ext>
            </a:extLst>
          </p:cNvPr>
          <p:cNvCxnSpPr>
            <a:cxnSpLocks/>
          </p:cNvCxnSpPr>
          <p:nvPr/>
        </p:nvCxnSpPr>
        <p:spPr>
          <a:xfrm rot="10800000">
            <a:off x="3104860" y="850120"/>
            <a:ext cx="6820377" cy="1786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: מרפקי 39">
            <a:extLst>
              <a:ext uri="{FF2B5EF4-FFF2-40B4-BE49-F238E27FC236}">
                <a16:creationId xmlns:a16="http://schemas.microsoft.com/office/drawing/2014/main" id="{DA16B0B6-3832-980C-C2C5-A38B50F96E97}"/>
              </a:ext>
            </a:extLst>
          </p:cNvPr>
          <p:cNvCxnSpPr/>
          <p:nvPr/>
        </p:nvCxnSpPr>
        <p:spPr>
          <a:xfrm rot="10800000">
            <a:off x="3108035" y="1091956"/>
            <a:ext cx="5568652" cy="1846556"/>
          </a:xfrm>
          <a:prstGeom prst="bentConnector3">
            <a:avLst>
              <a:gd name="adj1" fmla="val 43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: מרפקי 44">
            <a:extLst>
              <a:ext uri="{FF2B5EF4-FFF2-40B4-BE49-F238E27FC236}">
                <a16:creationId xmlns:a16="http://schemas.microsoft.com/office/drawing/2014/main" id="{371ED7E6-98C0-D855-4C34-3ACCF289EB4F}"/>
              </a:ext>
            </a:extLst>
          </p:cNvPr>
          <p:cNvCxnSpPr/>
          <p:nvPr/>
        </p:nvCxnSpPr>
        <p:spPr>
          <a:xfrm rot="10800000">
            <a:off x="3915055" y="1647547"/>
            <a:ext cx="6456614" cy="1524118"/>
          </a:xfrm>
          <a:prstGeom prst="bentConnector3">
            <a:avLst>
              <a:gd name="adj1" fmla="val 66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: מרפקי 48">
            <a:extLst>
              <a:ext uri="{FF2B5EF4-FFF2-40B4-BE49-F238E27FC236}">
                <a16:creationId xmlns:a16="http://schemas.microsoft.com/office/drawing/2014/main" id="{0C85C8BE-083E-1CAE-58E8-1F153E6917CA}"/>
              </a:ext>
            </a:extLst>
          </p:cNvPr>
          <p:cNvCxnSpPr/>
          <p:nvPr/>
        </p:nvCxnSpPr>
        <p:spPr>
          <a:xfrm rot="10800000">
            <a:off x="3462296" y="1835543"/>
            <a:ext cx="5869035" cy="1682555"/>
          </a:xfrm>
          <a:prstGeom prst="bentConnector3">
            <a:avLst>
              <a:gd name="adj1" fmla="val 59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: מרפקי 51">
            <a:extLst>
              <a:ext uri="{FF2B5EF4-FFF2-40B4-BE49-F238E27FC236}">
                <a16:creationId xmlns:a16="http://schemas.microsoft.com/office/drawing/2014/main" id="{3A06C700-E8E7-79DB-E91F-239603CA7083}"/>
              </a:ext>
            </a:extLst>
          </p:cNvPr>
          <p:cNvCxnSpPr>
            <a:cxnSpLocks/>
          </p:cNvCxnSpPr>
          <p:nvPr/>
        </p:nvCxnSpPr>
        <p:spPr>
          <a:xfrm rot="10800000">
            <a:off x="3696509" y="2840146"/>
            <a:ext cx="4330482" cy="1013022"/>
          </a:xfrm>
          <a:prstGeom prst="bentConnector3">
            <a:avLst>
              <a:gd name="adj1" fmla="val 541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: מרפקי 55">
            <a:extLst>
              <a:ext uri="{FF2B5EF4-FFF2-40B4-BE49-F238E27FC236}">
                <a16:creationId xmlns:a16="http://schemas.microsoft.com/office/drawing/2014/main" id="{768DCD63-A531-EADC-CA4B-5C222FD05C9E}"/>
              </a:ext>
            </a:extLst>
          </p:cNvPr>
          <p:cNvCxnSpPr/>
          <p:nvPr/>
        </p:nvCxnSpPr>
        <p:spPr>
          <a:xfrm rot="10800000">
            <a:off x="1723647" y="3796057"/>
            <a:ext cx="5876290" cy="591457"/>
          </a:xfrm>
          <a:prstGeom prst="bentConnector3">
            <a:avLst>
              <a:gd name="adj1" fmla="val 39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: מרפקי 58">
            <a:extLst>
              <a:ext uri="{FF2B5EF4-FFF2-40B4-BE49-F238E27FC236}">
                <a16:creationId xmlns:a16="http://schemas.microsoft.com/office/drawing/2014/main" id="{7833E468-0F27-47AE-6326-190CCC93B495}"/>
              </a:ext>
            </a:extLst>
          </p:cNvPr>
          <p:cNvCxnSpPr/>
          <p:nvPr/>
        </p:nvCxnSpPr>
        <p:spPr>
          <a:xfrm rot="10800000" flipV="1">
            <a:off x="5088843" y="5055623"/>
            <a:ext cx="2537058" cy="1480646"/>
          </a:xfrm>
          <a:prstGeom prst="bentConnector3">
            <a:avLst>
              <a:gd name="adj1" fmla="val 73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: מרפקי 61">
            <a:extLst>
              <a:ext uri="{FF2B5EF4-FFF2-40B4-BE49-F238E27FC236}">
                <a16:creationId xmlns:a16="http://schemas.microsoft.com/office/drawing/2014/main" id="{0682A954-5021-8216-DC73-DB624B35C242}"/>
              </a:ext>
            </a:extLst>
          </p:cNvPr>
          <p:cNvCxnSpPr/>
          <p:nvPr/>
        </p:nvCxnSpPr>
        <p:spPr>
          <a:xfrm rot="10800000" flipV="1">
            <a:off x="2382175" y="5874056"/>
            <a:ext cx="5373428" cy="850745"/>
          </a:xfrm>
          <a:prstGeom prst="bentConnector3">
            <a:avLst>
              <a:gd name="adj1" fmla="val 32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תמונה 64">
            <a:extLst>
              <a:ext uri="{FF2B5EF4-FFF2-40B4-BE49-F238E27FC236}">
                <a16:creationId xmlns:a16="http://schemas.microsoft.com/office/drawing/2014/main" id="{2042F3AD-AA52-E75B-9764-A854C502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539" y="6249370"/>
            <a:ext cx="4357374" cy="5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6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EC7BC93-F7C1-69B5-ABD6-49EB010CE072}"/>
              </a:ext>
            </a:extLst>
          </p:cNvPr>
          <p:cNvSpPr txBox="1"/>
          <p:nvPr/>
        </p:nvSpPr>
        <p:spPr>
          <a:xfrm>
            <a:off x="-9721" y="0"/>
            <a:ext cx="7531481" cy="6853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24C6EC6-B3C2-A365-5571-7204734C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318" y="-8469"/>
            <a:ext cx="4657344" cy="1152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he-IL" sz="3200" u="sng" dirty="0">
                <a:solidFill>
                  <a:schemeClr val="bg1"/>
                </a:solidFill>
                <a:latin typeface="Segoe UI" panose="020B0502040204020203" pitchFamily="34" charset="0"/>
              </a:rPr>
              <a:t>שרשור מטודות לבדיקת ערכים של מפתח</a:t>
            </a:r>
            <a:endParaRPr lang="he-IL" sz="6601" u="sng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7A778-2551-23A1-4ADC-2F988AFC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829" y="1144047"/>
            <a:ext cx="4601838" cy="57139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marL="457211" lvl="1" indent="0">
              <a:buNone/>
            </a:pPr>
            <a:r>
              <a:rPr lang="he-IL" sz="2000" dirty="0">
                <a:solidFill>
                  <a:schemeClr val="bg1"/>
                </a:solidFill>
                <a:latin typeface="almoniNeue"/>
              </a:rPr>
              <a:t>כל מטודה של </a:t>
            </a:r>
            <a:r>
              <a:rPr lang="en-US" sz="2000" dirty="0">
                <a:solidFill>
                  <a:schemeClr val="bg1"/>
                </a:solidFill>
                <a:latin typeface="almoniNeue"/>
              </a:rPr>
              <a:t>Joi</a:t>
            </a:r>
            <a:r>
              <a:rPr lang="he-IL" sz="2000" dirty="0">
                <a:solidFill>
                  <a:schemeClr val="bg1"/>
                </a:solidFill>
                <a:latin typeface="almoniNeue"/>
              </a:rPr>
              <a:t> מחזירה את האובייקט של </a:t>
            </a:r>
            <a:r>
              <a:rPr lang="en-US" sz="2000" dirty="0">
                <a:solidFill>
                  <a:schemeClr val="bg1"/>
                </a:solidFill>
                <a:latin typeface="almoniNeue"/>
              </a:rPr>
              <a:t>Joi</a:t>
            </a:r>
            <a:r>
              <a:rPr lang="he-IL" sz="2000" dirty="0">
                <a:solidFill>
                  <a:schemeClr val="bg1"/>
                </a:solidFill>
                <a:latin typeface="almoniNeue"/>
              </a:rPr>
              <a:t> וכך ניתן לבדוק מספר בפירוט כל סוג של ערך: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ניצור קבוע בשם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schema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שהערך שלו יהיה מטודת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Joi.object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שנעביר לו אובייקט עם מפתח אחד בשם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key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ונבדוק: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האם הוא מסוג של מחרוזת תווים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האם הוא מינימום שני תווים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האם הוא מקסימום חמשה תווים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ונציין שהוא ערך חובה 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ניצור אובייקט שעומד בתנאים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נפעיל את מטודת 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validate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 עם האובייקט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נתפוס שגיאות במידה והיו ונדפיס אותם בקונסול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אם אין שגיאות נדפיס בקונסול "</a:t>
            </a:r>
            <a:r>
              <a:rPr lang="en-US" sz="1801" dirty="0">
                <a:solidFill>
                  <a:schemeClr val="bg1"/>
                </a:solidFill>
                <a:latin typeface="almoniNeue"/>
              </a:rPr>
              <a:t>valid!</a:t>
            </a:r>
            <a:r>
              <a:rPr lang="he-IL" sz="1801" dirty="0">
                <a:solidFill>
                  <a:schemeClr val="bg1"/>
                </a:solidFill>
                <a:latin typeface="almoniNeue"/>
              </a:rPr>
              <a:t>"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B888CDC-BE95-9316-CF34-652A7628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1" y="1730515"/>
            <a:ext cx="6593454" cy="199088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4A88AAC-4263-8B01-E60B-A0D267E73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18" y="4001022"/>
            <a:ext cx="6580064" cy="792921"/>
          </a:xfrm>
          <a:prstGeom prst="rect">
            <a:avLst/>
          </a:prstGeom>
        </p:spPr>
      </p:pic>
      <p:cxnSp>
        <p:nvCxnSpPr>
          <p:cNvPr id="9" name="מחבר: מרפקי 8">
            <a:extLst>
              <a:ext uri="{FF2B5EF4-FFF2-40B4-BE49-F238E27FC236}">
                <a16:creationId xmlns:a16="http://schemas.microsoft.com/office/drawing/2014/main" id="{D55A582A-D67F-2C21-9346-9E947A1DFAAC}"/>
              </a:ext>
            </a:extLst>
          </p:cNvPr>
          <p:cNvCxnSpPr>
            <a:cxnSpLocks/>
          </p:cNvCxnSpPr>
          <p:nvPr/>
        </p:nvCxnSpPr>
        <p:spPr>
          <a:xfrm rot="10800000">
            <a:off x="3835153" y="1864314"/>
            <a:ext cx="4345561" cy="798990"/>
          </a:xfrm>
          <a:prstGeom prst="bentConnector3">
            <a:avLst>
              <a:gd name="adj1" fmla="val 18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E3497A20-C943-5836-20D4-8F2BAE79F388}"/>
              </a:ext>
            </a:extLst>
          </p:cNvPr>
          <p:cNvCxnSpPr/>
          <p:nvPr/>
        </p:nvCxnSpPr>
        <p:spPr>
          <a:xfrm rot="10800000">
            <a:off x="3835156" y="2556774"/>
            <a:ext cx="4807632" cy="2516799"/>
          </a:xfrm>
          <a:prstGeom prst="bentConnector3">
            <a:avLst>
              <a:gd name="adj1" fmla="val 28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רפקי 30">
            <a:extLst>
              <a:ext uri="{FF2B5EF4-FFF2-40B4-BE49-F238E27FC236}">
                <a16:creationId xmlns:a16="http://schemas.microsoft.com/office/drawing/2014/main" id="{42028516-B6C8-7DAC-0A3E-404753ACF938}"/>
              </a:ext>
            </a:extLst>
          </p:cNvPr>
          <p:cNvCxnSpPr/>
          <p:nvPr/>
        </p:nvCxnSpPr>
        <p:spPr>
          <a:xfrm rot="10800000">
            <a:off x="834502" y="4886024"/>
            <a:ext cx="7013359" cy="1674578"/>
          </a:xfrm>
          <a:prstGeom prst="bentConnector3">
            <a:avLst>
              <a:gd name="adj1" fmla="val 99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: מרפקי 34">
            <a:extLst>
              <a:ext uri="{FF2B5EF4-FFF2-40B4-BE49-F238E27FC236}">
                <a16:creationId xmlns:a16="http://schemas.microsoft.com/office/drawing/2014/main" id="{206CF66F-AA07-069F-3AE8-42171ED0103C}"/>
              </a:ext>
            </a:extLst>
          </p:cNvPr>
          <p:cNvCxnSpPr>
            <a:cxnSpLocks/>
          </p:cNvCxnSpPr>
          <p:nvPr/>
        </p:nvCxnSpPr>
        <p:spPr>
          <a:xfrm rot="10800000">
            <a:off x="5007011" y="2814222"/>
            <a:ext cx="2711418" cy="2637689"/>
          </a:xfrm>
          <a:prstGeom prst="bentConnector3">
            <a:avLst>
              <a:gd name="adj1" fmla="val 22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BE77E69-EAFA-F4C1-6B0D-FF03677F5A1C}"/>
              </a:ext>
            </a:extLst>
          </p:cNvPr>
          <p:cNvSpPr txBox="1"/>
          <p:nvPr/>
        </p:nvSpPr>
        <p:spPr>
          <a:xfrm>
            <a:off x="-9721" y="0"/>
            <a:ext cx="7531481" cy="6853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24C6EC6-B3C2-A365-5571-7204734C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318" y="-8469"/>
            <a:ext cx="4657344" cy="1152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en-US" sz="4400" u="sng" dirty="0">
                <a:solidFill>
                  <a:schemeClr val="bg1"/>
                </a:solidFill>
                <a:latin typeface="Segoe UI" panose="020B0502040204020203" pitchFamily="34" charset="0"/>
              </a:rPr>
              <a:t>Joi.regex</a:t>
            </a:r>
            <a:endParaRPr lang="he-IL" sz="8800" u="sng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7A778-2551-23A1-4ADC-2F988AFC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829" y="1144047"/>
            <a:ext cx="4601838" cy="57139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marL="457211" lvl="1" indent="0">
              <a:buNone/>
            </a:pPr>
            <a:r>
              <a:rPr lang="he-IL" sz="2000" dirty="0">
                <a:solidFill>
                  <a:schemeClr val="bg1"/>
                </a:solidFill>
                <a:latin typeface="almoniNeue"/>
              </a:rPr>
              <a:t>בעזרת מטודת </a:t>
            </a:r>
            <a:r>
              <a:rPr lang="en-US" sz="2000" dirty="0">
                <a:solidFill>
                  <a:schemeClr val="bg1"/>
                </a:solidFill>
                <a:latin typeface="almoniNeue"/>
              </a:rPr>
              <a:t>regex</a:t>
            </a:r>
            <a:r>
              <a:rPr lang="he-IL" sz="2000" dirty="0">
                <a:solidFill>
                  <a:schemeClr val="bg1"/>
                </a:solidFill>
                <a:latin typeface="almoniNeue"/>
              </a:rPr>
              <a:t> נוכל לבדוק במחרוזת התווים כל דבר שנחפוץ בו: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בדוגמה הראשונה: 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אני מחפש בתוך מטודת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regex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של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Joi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את המילה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David</a:t>
            </a:r>
            <a:endParaRPr lang="he-IL" sz="1600" dirty="0">
              <a:solidFill>
                <a:schemeClr val="bg1"/>
              </a:solidFill>
              <a:latin typeface="almoniNeue"/>
            </a:endParaRP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אני יוצר קבוע בשם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obj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שהערך שלו זה אובייקט שהערך של המפתח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key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שלו שווה למה שמטודת הוולידציה מחפשת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ניתן לראות שבהפעלת הקוד אני מקבל את מחרוזת התווים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valid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בקונסול</a:t>
            </a:r>
          </a:p>
          <a:p>
            <a:pPr lvl="1"/>
            <a:r>
              <a:rPr lang="he-IL" sz="1801" dirty="0">
                <a:solidFill>
                  <a:schemeClr val="bg1"/>
                </a:solidFill>
                <a:latin typeface="almoniNeue"/>
              </a:rPr>
              <a:t>בדוגמה השנייה: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אני עדיין מחפש במטודת ה –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regex</a:t>
            </a:r>
            <a:r>
              <a:rPr lang="he-IL" sz="1600" dirty="0">
                <a:solidFill>
                  <a:schemeClr val="bg1"/>
                </a:solidFill>
                <a:latin typeface="almoniNeue"/>
              </a:rPr>
              <a:t> את מחרוזת התווים </a:t>
            </a:r>
            <a:r>
              <a:rPr lang="en-US" sz="1600" dirty="0">
                <a:solidFill>
                  <a:schemeClr val="bg1"/>
                </a:solidFill>
                <a:latin typeface="almoniNeue"/>
              </a:rPr>
              <a:t>David 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אולם הפעם אני מעביר לו מחרוזת תווים אחרת</a:t>
            </a:r>
          </a:p>
          <a:p>
            <a:pPr lvl="2"/>
            <a:r>
              <a:rPr lang="he-IL" sz="1600" dirty="0">
                <a:solidFill>
                  <a:schemeClr val="bg1"/>
                </a:solidFill>
                <a:latin typeface="almoniNeue"/>
              </a:rPr>
              <a:t>התוצאה בקונסול היא הודעת השגיאה שיורטה על ידי ההתניה שיצרתי</a:t>
            </a:r>
            <a:endParaRPr lang="he-IL" sz="1801" dirty="0">
              <a:solidFill>
                <a:schemeClr val="bg1"/>
              </a:solidFill>
              <a:latin typeface="almoniNeue"/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8E487DEA-98FD-8FA7-F204-A6949C1C1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77" y="5705928"/>
            <a:ext cx="6653647" cy="694873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78B7D767-8220-5F91-7E2D-0E1ABFE76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38"/>
          <a:stretch/>
        </p:blipFill>
        <p:spPr>
          <a:xfrm>
            <a:off x="446811" y="3635869"/>
            <a:ext cx="6675014" cy="199100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8517FD93-4969-61E8-D437-09A4358D07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540"/>
          <a:stretch/>
        </p:blipFill>
        <p:spPr>
          <a:xfrm>
            <a:off x="460724" y="600996"/>
            <a:ext cx="6670719" cy="1962425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3E5C0E7C-96C1-D3C0-DEEF-2EA1B6415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09" y="2628178"/>
            <a:ext cx="6668431" cy="676369"/>
          </a:xfrm>
          <a:prstGeom prst="rect">
            <a:avLst/>
          </a:prstGeom>
        </p:spPr>
      </p:pic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id="{48F34493-95FE-1526-2368-B17F536F51BC}"/>
              </a:ext>
            </a:extLst>
          </p:cNvPr>
          <p:cNvCxnSpPr/>
          <p:nvPr/>
        </p:nvCxnSpPr>
        <p:spPr>
          <a:xfrm rot="10800000">
            <a:off x="4172508" y="923279"/>
            <a:ext cx="3419657" cy="1535838"/>
          </a:xfrm>
          <a:prstGeom prst="bentConnector3">
            <a:avLst>
              <a:gd name="adj1" fmla="val 4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: מרפקי 35">
            <a:extLst>
              <a:ext uri="{FF2B5EF4-FFF2-40B4-BE49-F238E27FC236}">
                <a16:creationId xmlns:a16="http://schemas.microsoft.com/office/drawing/2014/main" id="{CCE09DD2-FE0B-0A02-31FE-50541BDC0B96}"/>
              </a:ext>
            </a:extLst>
          </p:cNvPr>
          <p:cNvCxnSpPr/>
          <p:nvPr/>
        </p:nvCxnSpPr>
        <p:spPr>
          <a:xfrm rot="10800000">
            <a:off x="3686991" y="1397054"/>
            <a:ext cx="4186491" cy="1650950"/>
          </a:xfrm>
          <a:prstGeom prst="bentConnector3">
            <a:avLst>
              <a:gd name="adj1" fmla="val 13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: מרפקי 38">
            <a:extLst>
              <a:ext uri="{FF2B5EF4-FFF2-40B4-BE49-F238E27FC236}">
                <a16:creationId xmlns:a16="http://schemas.microsoft.com/office/drawing/2014/main" id="{FB0D62C9-4698-4CC1-9876-168045DB5C61}"/>
              </a:ext>
            </a:extLst>
          </p:cNvPr>
          <p:cNvCxnSpPr/>
          <p:nvPr/>
        </p:nvCxnSpPr>
        <p:spPr>
          <a:xfrm rot="10800000">
            <a:off x="1216244" y="3164423"/>
            <a:ext cx="6633082" cy="772969"/>
          </a:xfrm>
          <a:prstGeom prst="bentConnector3">
            <a:avLst>
              <a:gd name="adj1" fmla="val 9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: מרפקי 41">
            <a:extLst>
              <a:ext uri="{FF2B5EF4-FFF2-40B4-BE49-F238E27FC236}">
                <a16:creationId xmlns:a16="http://schemas.microsoft.com/office/drawing/2014/main" id="{B9B8F169-32E2-EBA4-84FA-FFE1604C84C6}"/>
              </a:ext>
            </a:extLst>
          </p:cNvPr>
          <p:cNvCxnSpPr/>
          <p:nvPr/>
        </p:nvCxnSpPr>
        <p:spPr>
          <a:xfrm rot="10800000">
            <a:off x="3764702" y="4631373"/>
            <a:ext cx="3956900" cy="993983"/>
          </a:xfrm>
          <a:prstGeom prst="bentConnector3">
            <a:avLst>
              <a:gd name="adj1" fmla="val 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: מרפקי 44">
            <a:extLst>
              <a:ext uri="{FF2B5EF4-FFF2-40B4-BE49-F238E27FC236}">
                <a16:creationId xmlns:a16="http://schemas.microsoft.com/office/drawing/2014/main" id="{BE3DC8EF-CF96-1CC7-B359-37DBDB9B8610}"/>
              </a:ext>
            </a:extLst>
          </p:cNvPr>
          <p:cNvCxnSpPr/>
          <p:nvPr/>
        </p:nvCxnSpPr>
        <p:spPr>
          <a:xfrm rot="10800000">
            <a:off x="6094417" y="5289700"/>
            <a:ext cx="1805419" cy="894150"/>
          </a:xfrm>
          <a:prstGeom prst="bentConnector3">
            <a:avLst>
              <a:gd name="adj1" fmla="val 34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: מרפקי 47">
            <a:extLst>
              <a:ext uri="{FF2B5EF4-FFF2-40B4-BE49-F238E27FC236}">
                <a16:creationId xmlns:a16="http://schemas.microsoft.com/office/drawing/2014/main" id="{BB84853E-EEFF-1437-C7E7-8346E1CAD893}"/>
              </a:ext>
            </a:extLst>
          </p:cNvPr>
          <p:cNvCxnSpPr/>
          <p:nvPr/>
        </p:nvCxnSpPr>
        <p:spPr>
          <a:xfrm rot="10800000" flipV="1">
            <a:off x="6612475" y="6182327"/>
            <a:ext cx="1292578" cy="116425"/>
          </a:xfrm>
          <a:prstGeom prst="bentConnector3">
            <a:avLst>
              <a:gd name="adj1" fmla="val 49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99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פחה">
  <a:themeElements>
    <a:clrScheme name="התאמה אישית 2">
      <a:dk1>
        <a:srgbClr val="FFFFFF"/>
      </a:dk1>
      <a:lt1>
        <a:srgbClr val="212123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צפח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29</TotalTime>
  <Words>868</Words>
  <Application>Microsoft Office PowerPoint</Application>
  <PresentationFormat>מסך רחב</PresentationFormat>
  <Paragraphs>95</Paragraphs>
  <Slides>12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3" baseType="lpstr">
      <vt:lpstr>צפחה</vt:lpstr>
      <vt:lpstr>Joi</vt:lpstr>
      <vt:lpstr>Advantages</vt:lpstr>
      <vt:lpstr>installation</vt:lpstr>
      <vt:lpstr>הכנת התשתית לעבודה עם joi</vt:lpstr>
      <vt:lpstr>Joi.object</vt:lpstr>
      <vt:lpstr>דוגמה לשגיאה</vt:lpstr>
      <vt:lpstr>schema.keys main types</vt:lpstr>
      <vt:lpstr>שרשור מטודות לבדיקת ערכים של מפתח</vt:lpstr>
      <vt:lpstr>Joi.regex</vt:lpstr>
      <vt:lpstr>Custom error message</vt:lpstr>
      <vt:lpstr>validation function</vt:lpstr>
      <vt:lpstr>Joi.allow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</dc:title>
  <dc:creator>דוד יכין</dc:creator>
  <cp:lastModifiedBy>דוד יכין</cp:lastModifiedBy>
  <cp:revision>2</cp:revision>
  <dcterms:created xsi:type="dcterms:W3CDTF">2023-01-12T10:18:59Z</dcterms:created>
  <dcterms:modified xsi:type="dcterms:W3CDTF">2023-03-19T14:48:56Z</dcterms:modified>
</cp:coreProperties>
</file>