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27"/>
  </p:notesMasterIdLst>
  <p:sldIdLst>
    <p:sldId id="256" r:id="rId2"/>
    <p:sldId id="257" r:id="rId3"/>
    <p:sldId id="259" r:id="rId4"/>
    <p:sldId id="260" r:id="rId5"/>
    <p:sldId id="261" r:id="rId6"/>
    <p:sldId id="258" r:id="rId7"/>
    <p:sldId id="262" r:id="rId8"/>
    <p:sldId id="263" r:id="rId9"/>
    <p:sldId id="264" r:id="rId10"/>
    <p:sldId id="265" r:id="rId11"/>
    <p:sldId id="266" r:id="rId12"/>
    <p:sldId id="267" r:id="rId13"/>
    <p:sldId id="268" r:id="rId14"/>
    <p:sldId id="269" r:id="rId15"/>
    <p:sldId id="270" r:id="rId16"/>
    <p:sldId id="272" r:id="rId17"/>
    <p:sldId id="273" r:id="rId18"/>
    <p:sldId id="275" r:id="rId19"/>
    <p:sldId id="276" r:id="rId20"/>
    <p:sldId id="279" r:id="rId21"/>
    <p:sldId id="274" r:id="rId22"/>
    <p:sldId id="277" r:id="rId23"/>
    <p:sldId id="280" r:id="rId24"/>
    <p:sldId id="278" r:id="rId25"/>
    <p:sldId id="271" r:id="rId26"/>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66" autoAdjust="0"/>
    <p:restoredTop sz="94662" autoAdjust="0"/>
  </p:normalViewPr>
  <p:slideViewPr>
    <p:cSldViewPr>
      <p:cViewPr>
        <p:scale>
          <a:sx n="100" d="100"/>
          <a:sy n="100" d="100"/>
        </p:scale>
        <p:origin x="-198"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D:\My%20Documents\nadav\Data%20Science%20workshop\Kmeans%20Inertia%20graph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My%20Documents\nadav\Data%20Science%20workshop\Kmeans%20Inertia%20graph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My%20Documents\nadav\Data%20Science%20workshop\Kmeans%20Inertia%20graph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My%20Documents\nadav\Data%20Science%20workshop\Kmeans%20Inertia%20graph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inertia Aid not Normalized</c:v>
          </c:tx>
          <c:spPr>
            <a:ln w="28575">
              <a:solidFill>
                <a:schemeClr val="accent1"/>
              </a:solidFill>
            </a:ln>
          </c:spPr>
          <c:xVal>
            <c:numRef>
              <c:f>גיליון1!$A$2:$A$24</c:f>
              <c:numCache>
                <c:formatCode>General</c:formatCode>
                <c:ptCount val="23"/>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pt idx="19">
                  <c:v>21</c:v>
                </c:pt>
                <c:pt idx="20">
                  <c:v>22</c:v>
                </c:pt>
                <c:pt idx="21">
                  <c:v>23</c:v>
                </c:pt>
                <c:pt idx="22">
                  <c:v>24</c:v>
                </c:pt>
              </c:numCache>
            </c:numRef>
          </c:xVal>
          <c:yVal>
            <c:numRef>
              <c:f>גיליון1!$C$2:$C$24</c:f>
              <c:numCache>
                <c:formatCode>General</c:formatCode>
                <c:ptCount val="23"/>
                <c:pt idx="0">
                  <c:v>1173585613.8099999</c:v>
                </c:pt>
                <c:pt idx="1">
                  <c:v>752928956.82200003</c:v>
                </c:pt>
                <c:pt idx="2">
                  <c:v>604451492.13800001</c:v>
                </c:pt>
                <c:pt idx="3">
                  <c:v>508884385.63800001</c:v>
                </c:pt>
                <c:pt idx="4">
                  <c:v>430239883.96799999</c:v>
                </c:pt>
                <c:pt idx="5">
                  <c:v>373448730.77499998</c:v>
                </c:pt>
                <c:pt idx="6">
                  <c:v>337476430.829</c:v>
                </c:pt>
                <c:pt idx="7">
                  <c:v>303623559.51999998</c:v>
                </c:pt>
                <c:pt idx="8">
                  <c:v>279460221.79000002</c:v>
                </c:pt>
                <c:pt idx="9">
                  <c:v>258499008.06099999</c:v>
                </c:pt>
                <c:pt idx="10">
                  <c:v>238463609.454</c:v>
                </c:pt>
                <c:pt idx="11">
                  <c:v>222092391.85800001</c:v>
                </c:pt>
                <c:pt idx="12">
                  <c:v>208681729.829</c:v>
                </c:pt>
                <c:pt idx="13">
                  <c:v>197510027.58899999</c:v>
                </c:pt>
                <c:pt idx="14">
                  <c:v>186644796.11899999</c:v>
                </c:pt>
                <c:pt idx="15">
                  <c:v>177068924.13100001</c:v>
                </c:pt>
                <c:pt idx="16">
                  <c:v>167601488.081</c:v>
                </c:pt>
                <c:pt idx="17">
                  <c:v>159231313.31</c:v>
                </c:pt>
                <c:pt idx="18">
                  <c:v>151589224.87799999</c:v>
                </c:pt>
                <c:pt idx="19">
                  <c:v>145249464.90700001</c:v>
                </c:pt>
                <c:pt idx="20">
                  <c:v>139927160.866</c:v>
                </c:pt>
                <c:pt idx="21">
                  <c:v>135276814.52200001</c:v>
                </c:pt>
                <c:pt idx="22">
                  <c:v>130520557.633</c:v>
                </c:pt>
              </c:numCache>
            </c:numRef>
          </c:yVal>
          <c:smooth val="0"/>
        </c:ser>
        <c:dLbls>
          <c:showLegendKey val="0"/>
          <c:showVal val="0"/>
          <c:showCatName val="0"/>
          <c:showSerName val="0"/>
          <c:showPercent val="0"/>
          <c:showBubbleSize val="0"/>
        </c:dLbls>
        <c:axId val="37841152"/>
        <c:axId val="37848576"/>
      </c:scatterChart>
      <c:valAx>
        <c:axId val="37841152"/>
        <c:scaling>
          <c:orientation val="minMax"/>
        </c:scaling>
        <c:delete val="0"/>
        <c:axPos val="b"/>
        <c:numFmt formatCode="General" sourceLinked="1"/>
        <c:majorTickMark val="out"/>
        <c:minorTickMark val="none"/>
        <c:tickLblPos val="nextTo"/>
        <c:crossAx val="37848576"/>
        <c:crosses val="autoZero"/>
        <c:crossBetween val="midCat"/>
      </c:valAx>
      <c:valAx>
        <c:axId val="37848576"/>
        <c:scaling>
          <c:orientation val="minMax"/>
        </c:scaling>
        <c:delete val="0"/>
        <c:axPos val="l"/>
        <c:majorGridlines/>
        <c:numFmt formatCode="0.00E+00" sourceLinked="0"/>
        <c:majorTickMark val="out"/>
        <c:minorTickMark val="none"/>
        <c:tickLblPos val="nextTo"/>
        <c:crossAx val="37841152"/>
        <c:crosses val="autoZero"/>
        <c:crossBetween val="midCat"/>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tx>
            <c:v>inertia Aid Normalized</c:v>
          </c:tx>
          <c:spPr>
            <a:ln w="28575">
              <a:solidFill>
                <a:schemeClr val="accent1"/>
              </a:solidFill>
            </a:ln>
          </c:spPr>
          <c:marker>
            <c:spPr>
              <a:solidFill>
                <a:schemeClr val="accent1"/>
              </a:solidFill>
            </c:spPr>
          </c:marker>
          <c:xVal>
            <c:numRef>
              <c:f>גיליון1!$A$2:$A$23</c:f>
              <c:numCache>
                <c:formatCode>General</c:formatCode>
                <c:ptCount val="22"/>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pt idx="19">
                  <c:v>21</c:v>
                </c:pt>
                <c:pt idx="20">
                  <c:v>22</c:v>
                </c:pt>
                <c:pt idx="21">
                  <c:v>23</c:v>
                </c:pt>
              </c:numCache>
            </c:numRef>
          </c:xVal>
          <c:yVal>
            <c:numRef>
              <c:f>גיליון1!$B$2:$B$23</c:f>
              <c:numCache>
                <c:formatCode>General</c:formatCode>
                <c:ptCount val="22"/>
                <c:pt idx="0">
                  <c:v>2611376.4136100002</c:v>
                </c:pt>
                <c:pt idx="1">
                  <c:v>2470891.66072</c:v>
                </c:pt>
                <c:pt idx="2">
                  <c:v>2334461.1420800001</c:v>
                </c:pt>
                <c:pt idx="3">
                  <c:v>2214291.11889</c:v>
                </c:pt>
                <c:pt idx="4">
                  <c:v>2102032.67515</c:v>
                </c:pt>
                <c:pt idx="5">
                  <c:v>2001945.3918900001</c:v>
                </c:pt>
                <c:pt idx="6">
                  <c:v>1892971.26009</c:v>
                </c:pt>
                <c:pt idx="7">
                  <c:v>1832557.56755</c:v>
                </c:pt>
                <c:pt idx="8">
                  <c:v>1778845.0990800001</c:v>
                </c:pt>
                <c:pt idx="9">
                  <c:v>1720093.8971599999</c:v>
                </c:pt>
                <c:pt idx="10">
                  <c:v>1669160.9880599999</c:v>
                </c:pt>
                <c:pt idx="11">
                  <c:v>1631855</c:v>
                </c:pt>
                <c:pt idx="12">
                  <c:v>1537701.90606</c:v>
                </c:pt>
                <c:pt idx="13">
                  <c:v>1491158.65539</c:v>
                </c:pt>
                <c:pt idx="14">
                  <c:v>1456287.21156</c:v>
                </c:pt>
                <c:pt idx="15">
                  <c:v>1422224.19279</c:v>
                </c:pt>
                <c:pt idx="16">
                  <c:v>1377275.92833</c:v>
                </c:pt>
                <c:pt idx="17">
                  <c:v>1345838.0613299999</c:v>
                </c:pt>
                <c:pt idx="18">
                  <c:v>1314229.8572499999</c:v>
                </c:pt>
                <c:pt idx="19">
                  <c:v>1280211.8145900001</c:v>
                </c:pt>
                <c:pt idx="20">
                  <c:v>1248920.73184</c:v>
                </c:pt>
                <c:pt idx="21">
                  <c:v>1225278.9854299999</c:v>
                </c:pt>
              </c:numCache>
            </c:numRef>
          </c:yVal>
          <c:smooth val="0"/>
        </c:ser>
        <c:dLbls>
          <c:showLegendKey val="0"/>
          <c:showVal val="0"/>
          <c:showCatName val="0"/>
          <c:showSerName val="0"/>
          <c:showPercent val="0"/>
          <c:showBubbleSize val="0"/>
        </c:dLbls>
        <c:axId val="194632704"/>
        <c:axId val="195722240"/>
      </c:scatterChart>
      <c:valAx>
        <c:axId val="194632704"/>
        <c:scaling>
          <c:orientation val="minMax"/>
        </c:scaling>
        <c:delete val="0"/>
        <c:axPos val="b"/>
        <c:numFmt formatCode="General" sourceLinked="1"/>
        <c:majorTickMark val="out"/>
        <c:minorTickMark val="none"/>
        <c:tickLblPos val="nextTo"/>
        <c:crossAx val="195722240"/>
        <c:crosses val="autoZero"/>
        <c:crossBetween val="midCat"/>
      </c:valAx>
      <c:valAx>
        <c:axId val="195722240"/>
        <c:scaling>
          <c:orientation val="minMax"/>
        </c:scaling>
        <c:delete val="0"/>
        <c:axPos val="l"/>
        <c:majorGridlines/>
        <c:numFmt formatCode="0.00E+00" sourceLinked="0"/>
        <c:majorTickMark val="out"/>
        <c:minorTickMark val="none"/>
        <c:tickLblPos val="nextTo"/>
        <c:crossAx val="194632704"/>
        <c:crosses val="autoZero"/>
        <c:crossBetween val="midCat"/>
      </c:valAx>
    </c:plotArea>
    <c:plotVisOnly val="1"/>
    <c:dispBlanksAs val="gap"/>
    <c:showDLblsOverMax val="0"/>
  </c:chart>
  <c:txPr>
    <a:bodyPr/>
    <a:lstStyle/>
    <a:p>
      <a:pPr>
        <a:defRPr b="0"/>
      </a:pPr>
      <a:endParaRPr lang="he-IL"/>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Inertia Sid Normalizied</c:v>
          </c:tx>
          <c:spPr>
            <a:ln w="28575">
              <a:solidFill>
                <a:schemeClr val="accent1"/>
              </a:solidFill>
            </a:ln>
          </c:spPr>
          <c:xVal>
            <c:numRef>
              <c:f>גיליון1!$A$2:$A$24</c:f>
              <c:numCache>
                <c:formatCode>General</c:formatCode>
                <c:ptCount val="23"/>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pt idx="19">
                  <c:v>21</c:v>
                </c:pt>
                <c:pt idx="20">
                  <c:v>22</c:v>
                </c:pt>
                <c:pt idx="21">
                  <c:v>23</c:v>
                </c:pt>
                <c:pt idx="22">
                  <c:v>24</c:v>
                </c:pt>
              </c:numCache>
            </c:numRef>
          </c:xVal>
          <c:yVal>
            <c:numRef>
              <c:f>גיליון1!$D$2:$D$24</c:f>
              <c:numCache>
                <c:formatCode>General</c:formatCode>
                <c:ptCount val="23"/>
                <c:pt idx="0">
                  <c:v>6336588.0223500002</c:v>
                </c:pt>
                <c:pt idx="1">
                  <c:v>5860354.7243400002</c:v>
                </c:pt>
                <c:pt idx="2">
                  <c:v>5495162.9830200002</c:v>
                </c:pt>
                <c:pt idx="3">
                  <c:v>5216299.66842</c:v>
                </c:pt>
                <c:pt idx="4">
                  <c:v>4972921.0266300002</c:v>
                </c:pt>
                <c:pt idx="5">
                  <c:v>4733897.7863100003</c:v>
                </c:pt>
                <c:pt idx="6">
                  <c:v>4545968.8969400004</c:v>
                </c:pt>
                <c:pt idx="7">
                  <c:v>4389486.5119000003</c:v>
                </c:pt>
                <c:pt idx="8">
                  <c:v>4258301.5499900002</c:v>
                </c:pt>
                <c:pt idx="9">
                  <c:v>4129615.7522999998</c:v>
                </c:pt>
                <c:pt idx="10">
                  <c:v>4030416.45475</c:v>
                </c:pt>
                <c:pt idx="11">
                  <c:v>3904974.2105299998</c:v>
                </c:pt>
                <c:pt idx="12">
                  <c:v>3802079.1975699998</c:v>
                </c:pt>
                <c:pt idx="13">
                  <c:v>3717231.79422</c:v>
                </c:pt>
                <c:pt idx="14">
                  <c:v>3659619.4057100001</c:v>
                </c:pt>
                <c:pt idx="15">
                  <c:v>3562368.6323099998</c:v>
                </c:pt>
                <c:pt idx="16">
                  <c:v>3488962.85464</c:v>
                </c:pt>
                <c:pt idx="17">
                  <c:v>3414158.1161699998</c:v>
                </c:pt>
                <c:pt idx="18">
                  <c:v>3333433.9673100002</c:v>
                </c:pt>
                <c:pt idx="19">
                  <c:v>3281365.5057100002</c:v>
                </c:pt>
                <c:pt idx="20">
                  <c:v>3198798.4131299998</c:v>
                </c:pt>
                <c:pt idx="21">
                  <c:v>3144485.24248</c:v>
                </c:pt>
                <c:pt idx="22">
                  <c:v>3081843.6431800001</c:v>
                </c:pt>
              </c:numCache>
            </c:numRef>
          </c:yVal>
          <c:smooth val="0"/>
        </c:ser>
        <c:dLbls>
          <c:showLegendKey val="0"/>
          <c:showVal val="0"/>
          <c:showCatName val="0"/>
          <c:showSerName val="0"/>
          <c:showPercent val="0"/>
          <c:showBubbleSize val="0"/>
        </c:dLbls>
        <c:axId val="42312064"/>
        <c:axId val="42313600"/>
      </c:scatterChart>
      <c:valAx>
        <c:axId val="42312064"/>
        <c:scaling>
          <c:orientation val="minMax"/>
        </c:scaling>
        <c:delete val="0"/>
        <c:axPos val="b"/>
        <c:numFmt formatCode="General" sourceLinked="1"/>
        <c:majorTickMark val="out"/>
        <c:minorTickMark val="none"/>
        <c:tickLblPos val="nextTo"/>
        <c:crossAx val="42313600"/>
        <c:crosses val="autoZero"/>
        <c:crossBetween val="midCat"/>
      </c:valAx>
      <c:valAx>
        <c:axId val="42313600"/>
        <c:scaling>
          <c:orientation val="minMax"/>
        </c:scaling>
        <c:delete val="0"/>
        <c:axPos val="l"/>
        <c:majorGridlines/>
        <c:numFmt formatCode="0.00E+00" sourceLinked="0"/>
        <c:majorTickMark val="out"/>
        <c:minorTickMark val="none"/>
        <c:tickLblPos val="nextTo"/>
        <c:crossAx val="42312064"/>
        <c:crosses val="autoZero"/>
        <c:crossBetween val="midCat"/>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Inertia Sid Not Normalized</c:v>
          </c:tx>
          <c:spPr>
            <a:ln w="28575">
              <a:solidFill>
                <a:schemeClr val="accent1"/>
              </a:solidFill>
            </a:ln>
          </c:spPr>
          <c:xVal>
            <c:numRef>
              <c:f>גיליון1!$A$2:$A$24</c:f>
              <c:numCache>
                <c:formatCode>General</c:formatCode>
                <c:ptCount val="23"/>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pt idx="19">
                  <c:v>21</c:v>
                </c:pt>
                <c:pt idx="20">
                  <c:v>22</c:v>
                </c:pt>
                <c:pt idx="21">
                  <c:v>23</c:v>
                </c:pt>
                <c:pt idx="22">
                  <c:v>24</c:v>
                </c:pt>
              </c:numCache>
            </c:numRef>
          </c:xVal>
          <c:yVal>
            <c:numRef>
              <c:f>גיליון1!$E$2:$E$24</c:f>
              <c:numCache>
                <c:formatCode>General</c:formatCode>
                <c:ptCount val="23"/>
                <c:pt idx="0">
                  <c:v>171210409.426</c:v>
                </c:pt>
                <c:pt idx="1">
                  <c:v>144189200.116</c:v>
                </c:pt>
                <c:pt idx="2">
                  <c:v>124514512.455</c:v>
                </c:pt>
                <c:pt idx="3">
                  <c:v>112466378.016</c:v>
                </c:pt>
                <c:pt idx="4">
                  <c:v>102850847.391</c:v>
                </c:pt>
                <c:pt idx="5">
                  <c:v>95140395.084000006</c:v>
                </c:pt>
                <c:pt idx="6">
                  <c:v>89296266.454699993</c:v>
                </c:pt>
                <c:pt idx="7">
                  <c:v>83614080.002800003</c:v>
                </c:pt>
                <c:pt idx="8">
                  <c:v>78068795.390900001</c:v>
                </c:pt>
                <c:pt idx="9">
                  <c:v>73173691.731999993</c:v>
                </c:pt>
                <c:pt idx="10">
                  <c:v>68434945.087699994</c:v>
                </c:pt>
                <c:pt idx="11">
                  <c:v>64510802.710000001</c:v>
                </c:pt>
                <c:pt idx="12">
                  <c:v>60974881.667099997</c:v>
                </c:pt>
                <c:pt idx="13">
                  <c:v>58516493.285300002</c:v>
                </c:pt>
                <c:pt idx="14">
                  <c:v>56323333.578500003</c:v>
                </c:pt>
                <c:pt idx="15">
                  <c:v>54027680.098399997</c:v>
                </c:pt>
                <c:pt idx="16">
                  <c:v>51965843.25</c:v>
                </c:pt>
                <c:pt idx="17">
                  <c:v>50176171.386100002</c:v>
                </c:pt>
                <c:pt idx="18">
                  <c:v>48582258.659100004</c:v>
                </c:pt>
                <c:pt idx="19">
                  <c:v>47125485.675700001</c:v>
                </c:pt>
                <c:pt idx="20">
                  <c:v>45779368.219099998</c:v>
                </c:pt>
                <c:pt idx="21">
                  <c:v>44474941.106399998</c:v>
                </c:pt>
                <c:pt idx="22">
                  <c:v>43142317.358999997</c:v>
                </c:pt>
              </c:numCache>
            </c:numRef>
          </c:yVal>
          <c:smooth val="0"/>
        </c:ser>
        <c:dLbls>
          <c:showLegendKey val="0"/>
          <c:showVal val="0"/>
          <c:showCatName val="0"/>
          <c:showSerName val="0"/>
          <c:showPercent val="0"/>
          <c:showBubbleSize val="0"/>
        </c:dLbls>
        <c:axId val="93685248"/>
        <c:axId val="93687168"/>
      </c:scatterChart>
      <c:valAx>
        <c:axId val="93685248"/>
        <c:scaling>
          <c:orientation val="minMax"/>
        </c:scaling>
        <c:delete val="0"/>
        <c:axPos val="b"/>
        <c:numFmt formatCode="General" sourceLinked="1"/>
        <c:majorTickMark val="out"/>
        <c:minorTickMark val="none"/>
        <c:tickLblPos val="nextTo"/>
        <c:crossAx val="93687168"/>
        <c:crosses val="autoZero"/>
        <c:crossBetween val="midCat"/>
      </c:valAx>
      <c:valAx>
        <c:axId val="93687168"/>
        <c:scaling>
          <c:orientation val="minMax"/>
        </c:scaling>
        <c:delete val="0"/>
        <c:axPos val="l"/>
        <c:majorGridlines/>
        <c:numFmt formatCode="0.00E+00" sourceLinked="0"/>
        <c:majorTickMark val="out"/>
        <c:minorTickMark val="none"/>
        <c:tickLblPos val="nextTo"/>
        <c:crossAx val="93685248"/>
        <c:crosses val="autoZero"/>
        <c:crossBetween val="midCat"/>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57076C6F-3B5A-4A67-8A84-A21116002CE2}" type="datetimeFigureOut">
              <a:rPr lang="he-IL" smtClean="0"/>
              <a:t>כ"ח/אייר/תשע"ו</a:t>
            </a:fld>
            <a:endParaRPr lang="he-I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2C34F011-42FC-4088-A2FA-A3253A70296E}" type="slidenum">
              <a:rPr lang="he-IL" smtClean="0"/>
              <a:t>‹#›</a:t>
            </a:fld>
            <a:endParaRPr lang="he-IL"/>
          </a:p>
        </p:txBody>
      </p:sp>
    </p:spTree>
    <p:extLst>
      <p:ext uri="{BB962C8B-B14F-4D97-AF65-F5344CB8AC3E}">
        <p14:creationId xmlns:p14="http://schemas.microsoft.com/office/powerpoint/2010/main" val="423419570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2C34F011-42FC-4088-A2FA-A3253A70296E}" type="slidenum">
              <a:rPr lang="he-IL" smtClean="0"/>
              <a:t>11</a:t>
            </a:fld>
            <a:endParaRPr lang="he-IL"/>
          </a:p>
        </p:txBody>
      </p:sp>
    </p:spTree>
    <p:extLst>
      <p:ext uri="{BB962C8B-B14F-4D97-AF65-F5344CB8AC3E}">
        <p14:creationId xmlns:p14="http://schemas.microsoft.com/office/powerpoint/2010/main" val="1137729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rtl="0">
              <a:defRPr/>
            </a:lvl1pPr>
          </a:lstStyle>
          <a:p>
            <a:r>
              <a:rPr lang="en-US" dirty="0" smtClean="0"/>
              <a:t>Click to edit Master title style</a:t>
            </a:r>
            <a:endParaRPr lang="he-IL" dirty="0"/>
          </a:p>
        </p:txBody>
      </p:sp>
      <p:sp>
        <p:nvSpPr>
          <p:cNvPr id="3" name="Subtitle 2"/>
          <p:cNvSpPr>
            <a:spLocks noGrp="1"/>
          </p:cNvSpPr>
          <p:nvPr>
            <p:ph type="subTitle" idx="1"/>
          </p:nvPr>
        </p:nvSpPr>
        <p:spPr>
          <a:xfrm>
            <a:off x="1371600" y="3886200"/>
            <a:ext cx="6400800" cy="1752600"/>
          </a:xfrm>
        </p:spPr>
        <p:txBody>
          <a:bodyPr/>
          <a:lstStyle>
            <a:lvl1pPr marL="0" indent="0" algn="ctr" rtl="0">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he-IL" dirty="0"/>
          </a:p>
        </p:txBody>
      </p:sp>
      <p:sp>
        <p:nvSpPr>
          <p:cNvPr id="4" name="Date Placeholder 3"/>
          <p:cNvSpPr>
            <a:spLocks noGrp="1"/>
          </p:cNvSpPr>
          <p:nvPr>
            <p:ph type="dt" sz="half" idx="10"/>
          </p:nvPr>
        </p:nvSpPr>
        <p:spPr/>
        <p:txBody>
          <a:bodyPr/>
          <a:lstStyle/>
          <a:p>
            <a:fld id="{DE0F3D8E-E2F9-4F86-8396-19F59C6C8A19}" type="datetimeFigureOut">
              <a:rPr lang="he-IL" smtClean="0"/>
              <a:t>כ"ח/אייר/תשע"ו</a:t>
            </a:fld>
            <a:endParaRPr lang="he-IL"/>
          </a:p>
        </p:txBody>
      </p:sp>
      <p:sp>
        <p:nvSpPr>
          <p:cNvPr id="5" name="Footer Placeholder 4"/>
          <p:cNvSpPr>
            <a:spLocks noGrp="1"/>
          </p:cNvSpPr>
          <p:nvPr>
            <p:ph type="ftr" sz="quarter" idx="11"/>
          </p:nvPr>
        </p:nvSpPr>
        <p:spPr/>
        <p:txBody>
          <a:bodyPr/>
          <a:lstStyle>
            <a:lvl1pPr rtl="0">
              <a:defRPr/>
            </a:lvl1pPr>
          </a:lstStyle>
          <a:p>
            <a:r>
              <a:rPr lang="en-US" dirty="0" smtClean="0"/>
              <a:t>Data Science Workshop 2016</a:t>
            </a:r>
            <a:endParaRPr lang="he-IL" dirty="0"/>
          </a:p>
        </p:txBody>
      </p:sp>
      <p:sp>
        <p:nvSpPr>
          <p:cNvPr id="6" name="Slide Number Placeholder 5"/>
          <p:cNvSpPr>
            <a:spLocks noGrp="1"/>
          </p:cNvSpPr>
          <p:nvPr>
            <p:ph type="sldNum" sz="quarter" idx="12"/>
          </p:nvPr>
        </p:nvSpPr>
        <p:spPr/>
        <p:txBody>
          <a:bodyPr/>
          <a:lstStyle/>
          <a:p>
            <a:fld id="{21B2B096-844A-48F8-A3C8-A85F03C0A774}" type="slidenum">
              <a:rPr lang="he-IL" smtClean="0"/>
              <a:t>‹#›</a:t>
            </a:fld>
            <a:endParaRPr lang="he-IL"/>
          </a:p>
        </p:txBody>
      </p:sp>
    </p:spTree>
    <p:extLst>
      <p:ext uri="{BB962C8B-B14F-4D97-AF65-F5344CB8AC3E}">
        <p14:creationId xmlns:p14="http://schemas.microsoft.com/office/powerpoint/2010/main" val="10911121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DE0F3D8E-E2F9-4F86-8396-19F59C6C8A19}" type="datetimeFigureOut">
              <a:rPr lang="he-IL" smtClean="0"/>
              <a:t>כ"ח/אייר/תשע"ו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B2B096-844A-48F8-A3C8-A85F03C0A774}" type="slidenum">
              <a:rPr lang="he-IL" smtClean="0"/>
              <a:t>‹#›</a:t>
            </a:fld>
            <a:endParaRPr lang="he-IL"/>
          </a:p>
        </p:txBody>
      </p:sp>
    </p:spTree>
    <p:extLst>
      <p:ext uri="{BB962C8B-B14F-4D97-AF65-F5344CB8AC3E}">
        <p14:creationId xmlns:p14="http://schemas.microsoft.com/office/powerpoint/2010/main" val="1846730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DE0F3D8E-E2F9-4F86-8396-19F59C6C8A19}" type="datetimeFigureOut">
              <a:rPr lang="he-IL" smtClean="0"/>
              <a:t>כ"ח/אייר/תשע"ו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B2B096-844A-48F8-A3C8-A85F03C0A774}" type="slidenum">
              <a:rPr lang="he-IL" smtClean="0"/>
              <a:t>‹#›</a:t>
            </a:fld>
            <a:endParaRPr lang="he-IL"/>
          </a:p>
        </p:txBody>
      </p:sp>
    </p:spTree>
    <p:extLst>
      <p:ext uri="{BB962C8B-B14F-4D97-AF65-F5344CB8AC3E}">
        <p14:creationId xmlns:p14="http://schemas.microsoft.com/office/powerpoint/2010/main" val="394683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rtl="0">
              <a:defRPr sz="2800" b="1"/>
            </a:lvl1pPr>
          </a:lstStyle>
          <a:p>
            <a:r>
              <a:rPr lang="en-US" dirty="0" smtClean="0"/>
              <a:t>Click to edit Master title style</a:t>
            </a:r>
            <a:endParaRPr lang="he-IL" dirty="0"/>
          </a:p>
        </p:txBody>
      </p:sp>
      <p:sp>
        <p:nvSpPr>
          <p:cNvPr id="3" name="Content Placeholder 2"/>
          <p:cNvSpPr>
            <a:spLocks noGrp="1"/>
          </p:cNvSpPr>
          <p:nvPr>
            <p:ph idx="1"/>
          </p:nvPr>
        </p:nvSpPr>
        <p:spPr/>
        <p:txBody>
          <a:bodyPr>
            <a:normAutofit/>
          </a:bodyPr>
          <a:lstStyle>
            <a:lvl1pPr algn="l" rtl="0">
              <a:defRPr sz="2000"/>
            </a:lvl1pPr>
            <a:lvl2pPr algn="l" rtl="0">
              <a:defRPr sz="2000"/>
            </a:lvl2pPr>
            <a:lvl3pPr marL="1143000" indent="-228600" algn="l" rtl="0">
              <a:buSzPct val="60000"/>
              <a:buFont typeface="Calibri" panose="020F0502020204030204" pitchFamily="34" charset="0"/>
              <a:buChar char="˃"/>
              <a:defRPr sz="2000"/>
            </a:lvl3pPr>
            <a:lvl4pPr algn="l" rtl="0">
              <a:defRPr sz="2000"/>
            </a:lvl4pPr>
            <a:lvl5pPr algn="l" rtl="0">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he-IL" dirty="0"/>
          </a:p>
        </p:txBody>
      </p:sp>
      <p:sp>
        <p:nvSpPr>
          <p:cNvPr id="4" name="Date Placeholder 3"/>
          <p:cNvSpPr>
            <a:spLocks noGrp="1"/>
          </p:cNvSpPr>
          <p:nvPr>
            <p:ph type="dt" sz="half" idx="10"/>
          </p:nvPr>
        </p:nvSpPr>
        <p:spPr/>
        <p:txBody>
          <a:bodyPr/>
          <a:lstStyle/>
          <a:p>
            <a:fld id="{DE0F3D8E-E2F9-4F86-8396-19F59C6C8A19}" type="datetimeFigureOut">
              <a:rPr lang="he-IL" smtClean="0"/>
              <a:t>כ"ח/אייר/תשע"ו</a:t>
            </a:fld>
            <a:endParaRPr lang="he-IL"/>
          </a:p>
        </p:txBody>
      </p:sp>
      <p:sp>
        <p:nvSpPr>
          <p:cNvPr id="5" name="Footer Placeholder 4"/>
          <p:cNvSpPr>
            <a:spLocks noGrp="1"/>
          </p:cNvSpPr>
          <p:nvPr>
            <p:ph type="ftr" sz="quarter" idx="11"/>
          </p:nvPr>
        </p:nvSpPr>
        <p:spPr/>
        <p:txBody>
          <a:bodyPr/>
          <a:lstStyle/>
          <a:p>
            <a:pPr rtl="0"/>
            <a:r>
              <a:rPr lang="en-US" dirty="0" smtClean="0"/>
              <a:t>Data Science Workshop 2016</a:t>
            </a:r>
            <a:endParaRPr lang="he-IL" dirty="0"/>
          </a:p>
        </p:txBody>
      </p:sp>
      <p:sp>
        <p:nvSpPr>
          <p:cNvPr id="6" name="Slide Number Placeholder 5"/>
          <p:cNvSpPr>
            <a:spLocks noGrp="1"/>
          </p:cNvSpPr>
          <p:nvPr>
            <p:ph type="sldNum" sz="quarter" idx="12"/>
          </p:nvPr>
        </p:nvSpPr>
        <p:spPr/>
        <p:txBody>
          <a:bodyPr/>
          <a:lstStyle/>
          <a:p>
            <a:fld id="{21B2B096-844A-48F8-A3C8-A85F03C0A774}" type="slidenum">
              <a:rPr lang="he-IL" smtClean="0"/>
              <a:t>‹#›</a:t>
            </a:fld>
            <a:endParaRPr lang="he-IL"/>
          </a:p>
        </p:txBody>
      </p:sp>
    </p:spTree>
    <p:extLst>
      <p:ext uri="{BB962C8B-B14F-4D97-AF65-F5344CB8AC3E}">
        <p14:creationId xmlns:p14="http://schemas.microsoft.com/office/powerpoint/2010/main" val="361914101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0F3D8E-E2F9-4F86-8396-19F59C6C8A19}" type="datetimeFigureOut">
              <a:rPr lang="he-IL" smtClean="0"/>
              <a:t>כ"ח/אייר/תשע"ו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B2B096-844A-48F8-A3C8-A85F03C0A774}" type="slidenum">
              <a:rPr lang="he-IL" smtClean="0"/>
              <a:t>‹#›</a:t>
            </a:fld>
            <a:endParaRPr lang="he-IL"/>
          </a:p>
        </p:txBody>
      </p:sp>
    </p:spTree>
    <p:extLst>
      <p:ext uri="{BB962C8B-B14F-4D97-AF65-F5344CB8AC3E}">
        <p14:creationId xmlns:p14="http://schemas.microsoft.com/office/powerpoint/2010/main" val="23345478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rtl="0">
              <a:defRPr sz="2800" b="1"/>
            </a:lvl1pPr>
          </a:lstStyle>
          <a:p>
            <a:r>
              <a:rPr lang="en-US" dirty="0" smtClean="0"/>
              <a:t>Click to edit Master title style</a:t>
            </a:r>
            <a:endParaRPr lang="he-IL" dirty="0"/>
          </a:p>
        </p:txBody>
      </p:sp>
      <p:sp>
        <p:nvSpPr>
          <p:cNvPr id="3" name="Content Placeholder 2"/>
          <p:cNvSpPr>
            <a:spLocks noGrp="1"/>
          </p:cNvSpPr>
          <p:nvPr>
            <p:ph sz="half" idx="1"/>
          </p:nvPr>
        </p:nvSpPr>
        <p:spPr>
          <a:xfrm>
            <a:off x="457200" y="1600200"/>
            <a:ext cx="4038600" cy="4525963"/>
          </a:xfrm>
        </p:spPr>
        <p:txBody>
          <a:bodyPr>
            <a:normAutofit/>
          </a:bodyPr>
          <a:lstStyle>
            <a:lvl1pPr algn="l" rtl="0">
              <a:defRPr sz="2000"/>
            </a:lvl1pPr>
            <a:lvl2pPr algn="l" rtl="0">
              <a:defRPr sz="2000"/>
            </a:lvl2pPr>
            <a:lvl3pPr algn="l" rtl="0">
              <a:defRPr sz="2000"/>
            </a:lvl3pPr>
            <a:lvl4pPr algn="l" rtl="0">
              <a:defRPr sz="2000"/>
            </a:lvl4pPr>
            <a:lvl5pPr algn="l" rtl="0">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he-IL" dirty="0"/>
          </a:p>
        </p:txBody>
      </p:sp>
      <p:sp>
        <p:nvSpPr>
          <p:cNvPr id="4" name="Content Placeholder 3"/>
          <p:cNvSpPr>
            <a:spLocks noGrp="1"/>
          </p:cNvSpPr>
          <p:nvPr>
            <p:ph sz="half" idx="2"/>
          </p:nvPr>
        </p:nvSpPr>
        <p:spPr>
          <a:xfrm>
            <a:off x="4648200" y="1600200"/>
            <a:ext cx="4038600" cy="4525963"/>
          </a:xfrm>
        </p:spPr>
        <p:txBody>
          <a:bodyPr>
            <a:normAutofit/>
          </a:bodyPr>
          <a:lstStyle>
            <a:lvl1pPr algn="l" rtl="0">
              <a:defRPr sz="2000"/>
            </a:lvl1pPr>
            <a:lvl2pPr algn="l" rtl="0">
              <a:defRPr sz="2000"/>
            </a:lvl2pPr>
            <a:lvl3pPr algn="l" rtl="0">
              <a:defRPr sz="2000"/>
            </a:lvl3pPr>
            <a:lvl4pPr algn="l" rtl="0">
              <a:defRPr sz="2000"/>
            </a:lvl4pPr>
            <a:lvl5pPr algn="l" rtl="0">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he-IL" dirty="0"/>
          </a:p>
        </p:txBody>
      </p:sp>
      <p:sp>
        <p:nvSpPr>
          <p:cNvPr id="5" name="Date Placeholder 4"/>
          <p:cNvSpPr>
            <a:spLocks noGrp="1"/>
          </p:cNvSpPr>
          <p:nvPr>
            <p:ph type="dt" sz="half" idx="10"/>
          </p:nvPr>
        </p:nvSpPr>
        <p:spPr/>
        <p:txBody>
          <a:bodyPr/>
          <a:lstStyle/>
          <a:p>
            <a:fld id="{DE0F3D8E-E2F9-4F86-8396-19F59C6C8A19}" type="datetimeFigureOut">
              <a:rPr lang="he-IL" smtClean="0"/>
              <a:t>כ"ח/אייר/תשע"ו</a:t>
            </a:fld>
            <a:endParaRPr lang="he-IL"/>
          </a:p>
        </p:txBody>
      </p:sp>
      <p:sp>
        <p:nvSpPr>
          <p:cNvPr id="6" name="Footer Placeholder 5"/>
          <p:cNvSpPr>
            <a:spLocks noGrp="1"/>
          </p:cNvSpPr>
          <p:nvPr>
            <p:ph type="ftr" sz="quarter" idx="11"/>
          </p:nvPr>
        </p:nvSpPr>
        <p:spPr/>
        <p:txBody>
          <a:bodyPr/>
          <a:lstStyle/>
          <a:p>
            <a:r>
              <a:rPr lang="en-US" dirty="0" smtClean="0"/>
              <a:t>Data Science Workshop 2016</a:t>
            </a:r>
            <a:endParaRPr lang="he-IL" dirty="0"/>
          </a:p>
        </p:txBody>
      </p:sp>
      <p:sp>
        <p:nvSpPr>
          <p:cNvPr id="7" name="Slide Number Placeholder 6"/>
          <p:cNvSpPr>
            <a:spLocks noGrp="1"/>
          </p:cNvSpPr>
          <p:nvPr>
            <p:ph type="sldNum" sz="quarter" idx="12"/>
          </p:nvPr>
        </p:nvSpPr>
        <p:spPr/>
        <p:txBody>
          <a:bodyPr/>
          <a:lstStyle/>
          <a:p>
            <a:fld id="{21B2B096-844A-48F8-A3C8-A85F03C0A774}" type="slidenum">
              <a:rPr lang="he-IL" smtClean="0"/>
              <a:t>‹#›</a:t>
            </a:fld>
            <a:endParaRPr lang="he-IL"/>
          </a:p>
        </p:txBody>
      </p:sp>
    </p:spTree>
    <p:extLst>
      <p:ext uri="{BB962C8B-B14F-4D97-AF65-F5344CB8AC3E}">
        <p14:creationId xmlns:p14="http://schemas.microsoft.com/office/powerpoint/2010/main" val="1373559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rtl="0">
              <a:defRPr sz="2800" b="1"/>
            </a:lvl1pPr>
          </a:lstStyle>
          <a:p>
            <a:r>
              <a:rPr lang="en-US" dirty="0" smtClean="0"/>
              <a:t>Click to edit Master title style</a:t>
            </a:r>
            <a:endParaRPr lang="he-IL" dirty="0"/>
          </a:p>
        </p:txBody>
      </p:sp>
      <p:sp>
        <p:nvSpPr>
          <p:cNvPr id="3" name="Text Placeholder 2"/>
          <p:cNvSpPr>
            <a:spLocks noGrp="1"/>
          </p:cNvSpPr>
          <p:nvPr>
            <p:ph type="body" idx="1"/>
          </p:nvPr>
        </p:nvSpPr>
        <p:spPr>
          <a:xfrm>
            <a:off x="457200" y="1535113"/>
            <a:ext cx="4040188" cy="639762"/>
          </a:xfrm>
        </p:spPr>
        <p:txBody>
          <a:bodyPr anchor="b"/>
          <a:lstStyle>
            <a:lvl1pPr marL="0" indent="0" algn="l" rtl="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lgn="l" rtl="0">
              <a:defRPr sz="2000"/>
            </a:lvl1pPr>
            <a:lvl2pPr algn="l" rtl="0">
              <a:defRPr sz="2000"/>
            </a:lvl2pPr>
            <a:lvl3pPr algn="l" rtl="0">
              <a:defRPr sz="2000"/>
            </a:lvl3pPr>
            <a:lvl4pPr algn="l" rtl="0">
              <a:defRPr sz="2000"/>
            </a:lvl4pPr>
            <a:lvl5pPr algn="l" rtl="0">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he-IL"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lgn="l" rtl="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a:t>
            </a:r>
            <a:r>
              <a:rPr lang="en-US" dirty="0" smtClean="0"/>
              <a:t>Master </a:t>
            </a:r>
            <a:r>
              <a:rPr lang="en-US" dirty="0" smtClean="0"/>
              <a:t>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lgn="l" rtl="0">
              <a:defRPr sz="2000"/>
            </a:lvl1pPr>
            <a:lvl2pPr algn="l" rtl="0">
              <a:defRPr sz="2000"/>
            </a:lvl2pPr>
            <a:lvl3pPr algn="l" rtl="0">
              <a:defRPr sz="2000"/>
            </a:lvl3pPr>
            <a:lvl4pPr algn="l" rtl="0">
              <a:defRPr sz="2000"/>
            </a:lvl4pPr>
            <a:lvl5pPr algn="l" rtl="0">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he-IL" dirty="0"/>
          </a:p>
        </p:txBody>
      </p:sp>
      <p:sp>
        <p:nvSpPr>
          <p:cNvPr id="7" name="Date Placeholder 6"/>
          <p:cNvSpPr>
            <a:spLocks noGrp="1"/>
          </p:cNvSpPr>
          <p:nvPr>
            <p:ph type="dt" sz="half" idx="10"/>
          </p:nvPr>
        </p:nvSpPr>
        <p:spPr/>
        <p:txBody>
          <a:bodyPr/>
          <a:lstStyle/>
          <a:p>
            <a:fld id="{DE0F3D8E-E2F9-4F86-8396-19F59C6C8A19}" type="datetimeFigureOut">
              <a:rPr lang="he-IL" smtClean="0"/>
              <a:t>כ"ח/אייר/תשע"ו</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21B2B096-844A-48F8-A3C8-A85F03C0A774}" type="slidenum">
              <a:rPr lang="he-IL" smtClean="0"/>
              <a:t>‹#›</a:t>
            </a:fld>
            <a:endParaRPr lang="he-IL"/>
          </a:p>
        </p:txBody>
      </p:sp>
    </p:spTree>
    <p:extLst>
      <p:ext uri="{BB962C8B-B14F-4D97-AF65-F5344CB8AC3E}">
        <p14:creationId xmlns:p14="http://schemas.microsoft.com/office/powerpoint/2010/main" val="595691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Date Placeholder 2"/>
          <p:cNvSpPr>
            <a:spLocks noGrp="1"/>
          </p:cNvSpPr>
          <p:nvPr>
            <p:ph type="dt" sz="half" idx="10"/>
          </p:nvPr>
        </p:nvSpPr>
        <p:spPr/>
        <p:txBody>
          <a:bodyPr/>
          <a:lstStyle/>
          <a:p>
            <a:fld id="{DE0F3D8E-E2F9-4F86-8396-19F59C6C8A19}" type="datetimeFigureOut">
              <a:rPr lang="he-IL" smtClean="0"/>
              <a:t>כ"ח/אייר/תשע"ו</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21B2B096-844A-48F8-A3C8-A85F03C0A774}" type="slidenum">
              <a:rPr lang="he-IL" smtClean="0"/>
              <a:t>‹#›</a:t>
            </a:fld>
            <a:endParaRPr lang="he-IL"/>
          </a:p>
        </p:txBody>
      </p:sp>
    </p:spTree>
    <p:extLst>
      <p:ext uri="{BB962C8B-B14F-4D97-AF65-F5344CB8AC3E}">
        <p14:creationId xmlns:p14="http://schemas.microsoft.com/office/powerpoint/2010/main" val="1598777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0F3D8E-E2F9-4F86-8396-19F59C6C8A19}" type="datetimeFigureOut">
              <a:rPr lang="he-IL" smtClean="0"/>
              <a:t>כ"ח/אייר/תשע"ו</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21B2B096-844A-48F8-A3C8-A85F03C0A774}" type="slidenum">
              <a:rPr lang="he-IL" smtClean="0"/>
              <a:t>‹#›</a:t>
            </a:fld>
            <a:endParaRPr lang="he-IL"/>
          </a:p>
        </p:txBody>
      </p:sp>
    </p:spTree>
    <p:extLst>
      <p:ext uri="{BB962C8B-B14F-4D97-AF65-F5344CB8AC3E}">
        <p14:creationId xmlns:p14="http://schemas.microsoft.com/office/powerpoint/2010/main" val="617129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0F3D8E-E2F9-4F86-8396-19F59C6C8A19}" type="datetimeFigureOut">
              <a:rPr lang="he-IL" smtClean="0"/>
              <a:t>כ"ח/אייר/תשע"ו</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1B2B096-844A-48F8-A3C8-A85F03C0A774}" type="slidenum">
              <a:rPr lang="he-IL" smtClean="0"/>
              <a:t>‹#›</a:t>
            </a:fld>
            <a:endParaRPr lang="he-IL"/>
          </a:p>
        </p:txBody>
      </p:sp>
    </p:spTree>
    <p:extLst>
      <p:ext uri="{BB962C8B-B14F-4D97-AF65-F5344CB8AC3E}">
        <p14:creationId xmlns:p14="http://schemas.microsoft.com/office/powerpoint/2010/main" val="3531585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0F3D8E-E2F9-4F86-8396-19F59C6C8A19}" type="datetimeFigureOut">
              <a:rPr lang="he-IL" smtClean="0"/>
              <a:t>כ"ח/אייר/תשע"ו</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1B2B096-844A-48F8-A3C8-A85F03C0A774}" type="slidenum">
              <a:rPr lang="he-IL" smtClean="0"/>
              <a:t>‹#›</a:t>
            </a:fld>
            <a:endParaRPr lang="he-IL"/>
          </a:p>
        </p:txBody>
      </p:sp>
    </p:spTree>
    <p:extLst>
      <p:ext uri="{BB962C8B-B14F-4D97-AF65-F5344CB8AC3E}">
        <p14:creationId xmlns:p14="http://schemas.microsoft.com/office/powerpoint/2010/main" val="3524368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en-US" smtClean="0"/>
              <a:t>Click to edit Master title style</a:t>
            </a:r>
            <a:endParaRPr lang="he-IL"/>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DE0F3D8E-E2F9-4F86-8396-19F59C6C8A19}" type="datetimeFigureOut">
              <a:rPr lang="he-IL" smtClean="0"/>
              <a:t>כ"ח/אייר/תשע"ו</a:t>
            </a:fld>
            <a:endParaRPr lang="he-IL"/>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21B2B096-844A-48F8-A3C8-A85F03C0A774}" type="slidenum">
              <a:rPr lang="he-IL" smtClean="0"/>
              <a:t>‹#›</a:t>
            </a:fld>
            <a:endParaRPr lang="he-IL"/>
          </a:p>
        </p:txBody>
      </p:sp>
    </p:spTree>
    <p:extLst>
      <p:ext uri="{BB962C8B-B14F-4D97-AF65-F5344CB8AC3E}">
        <p14:creationId xmlns:p14="http://schemas.microsoft.com/office/powerpoint/2010/main" val="2455141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0"/>
            <a:r>
              <a:rPr lang="en-US" dirty="0" smtClean="0"/>
              <a:t>Methods</a:t>
            </a:r>
            <a:endParaRPr lang="he-IL" dirty="0"/>
          </a:p>
        </p:txBody>
      </p:sp>
      <p:sp>
        <p:nvSpPr>
          <p:cNvPr id="5" name="Content Placeholder 4"/>
          <p:cNvSpPr>
            <a:spLocks noGrp="1"/>
          </p:cNvSpPr>
          <p:nvPr>
            <p:ph idx="1"/>
          </p:nvPr>
        </p:nvSpPr>
        <p:spPr/>
        <p:txBody>
          <a:bodyPr/>
          <a:lstStyle/>
          <a:p>
            <a:pPr algn="l" rtl="0"/>
            <a:r>
              <a:rPr lang="en-US" dirty="0" smtClean="0"/>
              <a:t>GRU (Neural network)</a:t>
            </a:r>
          </a:p>
          <a:p>
            <a:pPr algn="l" rtl="0"/>
            <a:r>
              <a:rPr lang="en-US" dirty="0" smtClean="0"/>
              <a:t>Displaying function distribution in sessions.</a:t>
            </a:r>
          </a:p>
          <a:p>
            <a:pPr algn="l" rtl="0"/>
            <a:r>
              <a:rPr lang="en-US" dirty="0" smtClean="0"/>
              <a:t>PCA</a:t>
            </a:r>
          </a:p>
          <a:p>
            <a:pPr algn="l" rtl="0"/>
            <a:r>
              <a:rPr lang="en-US" dirty="0" smtClean="0"/>
              <a:t>K-means with and without running PCA</a:t>
            </a:r>
          </a:p>
          <a:p>
            <a:pPr algn="l" rtl="0"/>
            <a:r>
              <a:rPr lang="en-US" dirty="0" smtClean="0"/>
              <a:t>Hierarchical Clustering with and without PCA</a:t>
            </a:r>
          </a:p>
          <a:p>
            <a:pPr algn="l" rtl="0"/>
            <a:r>
              <a:rPr lang="en-US" dirty="0" smtClean="0"/>
              <a:t>Displaying amount of sessions per user</a:t>
            </a:r>
            <a:r>
              <a:rPr lang="en-US" dirty="0" smtClean="0"/>
              <a:t>.</a:t>
            </a:r>
          </a:p>
          <a:p>
            <a:pPr algn="l" rtl="0"/>
            <a:r>
              <a:rPr lang="en-US" dirty="0" smtClean="0"/>
              <a:t>Searching for connections in the data.</a:t>
            </a:r>
            <a:endParaRPr lang="en-US" dirty="0" smtClean="0"/>
          </a:p>
          <a:p>
            <a:pPr algn="l" rtl="0"/>
            <a:endParaRPr lang="en-US" dirty="0" smtClean="0"/>
          </a:p>
          <a:p>
            <a:pPr algn="l" rtl="0"/>
            <a:endParaRPr lang="he-IL" dirty="0"/>
          </a:p>
        </p:txBody>
      </p:sp>
    </p:spTree>
    <p:extLst>
      <p:ext uri="{BB962C8B-B14F-4D97-AF65-F5344CB8AC3E}">
        <p14:creationId xmlns:p14="http://schemas.microsoft.com/office/powerpoint/2010/main" val="6017259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403"/>
            <a:ext cx="8229600" cy="1143000"/>
          </a:xfrm>
        </p:spPr>
        <p:txBody>
          <a:bodyPr>
            <a:normAutofit fontScale="90000"/>
          </a:bodyPr>
          <a:lstStyle/>
          <a:p>
            <a:pPr rtl="0"/>
            <a:r>
              <a:rPr lang="en-US" sz="4000" dirty="0" smtClean="0"/>
              <a:t>Displaying function distribution in sessions</a:t>
            </a:r>
            <a:endParaRPr lang="he-IL" dirty="0"/>
          </a:p>
        </p:txBody>
      </p:sp>
      <p:sp>
        <p:nvSpPr>
          <p:cNvPr id="3" name="Content Placeholder 2"/>
          <p:cNvSpPr>
            <a:spLocks noGrp="1"/>
          </p:cNvSpPr>
          <p:nvPr>
            <p:ph idx="1"/>
          </p:nvPr>
        </p:nvSpPr>
        <p:spPr>
          <a:xfrm>
            <a:off x="529208" y="880120"/>
            <a:ext cx="8507288" cy="604664"/>
          </a:xfrm>
        </p:spPr>
        <p:txBody>
          <a:bodyPr>
            <a:normAutofit/>
          </a:bodyPr>
          <a:lstStyle/>
          <a:p>
            <a:pPr marL="0" indent="0" algn="l" rtl="0">
              <a:buNone/>
            </a:pPr>
            <a:r>
              <a:rPr lang="en-US" dirty="0" smtClean="0"/>
              <a:t>Looking at a user with above 60 sessions. </a:t>
            </a:r>
            <a:endParaRPr lang="he-IL"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8043" r="8730" b="8148"/>
          <a:stretch/>
        </p:blipFill>
        <p:spPr>
          <a:xfrm>
            <a:off x="1359571" y="1268760"/>
            <a:ext cx="5948733" cy="5462489"/>
          </a:xfrm>
          <a:prstGeom prst="rect">
            <a:avLst/>
          </a:prstGeom>
        </p:spPr>
      </p:pic>
    </p:spTree>
    <p:extLst>
      <p:ext uri="{BB962C8B-B14F-4D97-AF65-F5344CB8AC3E}">
        <p14:creationId xmlns:p14="http://schemas.microsoft.com/office/powerpoint/2010/main" val="3076380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Remarks - looking at specific users</a:t>
            </a:r>
            <a:endParaRPr lang="he-IL" dirty="0"/>
          </a:p>
        </p:txBody>
      </p:sp>
      <p:sp>
        <p:nvSpPr>
          <p:cNvPr id="3" name="Content Placeholder 2"/>
          <p:cNvSpPr>
            <a:spLocks noGrp="1"/>
          </p:cNvSpPr>
          <p:nvPr>
            <p:ph idx="1"/>
          </p:nvPr>
        </p:nvSpPr>
        <p:spPr/>
        <p:txBody>
          <a:bodyPr>
            <a:normAutofit lnSpcReduction="10000"/>
          </a:bodyPr>
          <a:lstStyle/>
          <a:p>
            <a:r>
              <a:rPr lang="en-US" dirty="0" smtClean="0"/>
              <a:t>For the users with above 30 sessions, about half of the sessions are considerably short, meaning that there are less than 100 queries per session, while some sessions may reach 1000 queries. However, the first user had only short sessions, most of length below 20.</a:t>
            </a:r>
          </a:p>
          <a:p>
            <a:endParaRPr lang="en-US" dirty="0"/>
          </a:p>
          <a:p>
            <a:r>
              <a:rPr lang="en-US" dirty="0" smtClean="0"/>
              <a:t>Looking at the first user (20&lt; queries &lt;30), we can see that the most common queries are:</a:t>
            </a:r>
          </a:p>
          <a:p>
            <a:pPr lvl="1"/>
            <a:r>
              <a:rPr lang="en-US" dirty="0" err="1" smtClean="0"/>
              <a:t>RequestSeriesandSummaryQuery</a:t>
            </a:r>
            <a:endParaRPr lang="en-US" dirty="0"/>
          </a:p>
          <a:p>
            <a:pPr lvl="1"/>
            <a:r>
              <a:rPr lang="en-US" dirty="0" err="1" smtClean="0"/>
              <a:t>RequestSummaryQuery</a:t>
            </a:r>
            <a:endParaRPr lang="en-US" dirty="0" smtClean="0"/>
          </a:p>
          <a:p>
            <a:pPr lvl="1"/>
            <a:r>
              <a:rPr lang="en-US" dirty="0" err="1" smtClean="0"/>
              <a:t>SearchResultsQuery</a:t>
            </a:r>
            <a:endParaRPr lang="en-US" dirty="0" smtClean="0"/>
          </a:p>
          <a:p>
            <a:pPr lvl="1"/>
            <a:r>
              <a:rPr lang="en-US" dirty="0" err="1" smtClean="0"/>
              <a:t>SearchTimelineQuery</a:t>
            </a:r>
            <a:endParaRPr lang="en-US" dirty="0" smtClean="0"/>
          </a:p>
          <a:p>
            <a:pPr lvl="1"/>
            <a:r>
              <a:rPr lang="en-US" dirty="0" err="1" smtClean="0"/>
              <a:t>SegmentationSummaryQuery</a:t>
            </a:r>
            <a:endParaRPr lang="en-US" dirty="0" smtClean="0"/>
          </a:p>
          <a:p>
            <a:pPr lvl="1"/>
            <a:r>
              <a:rPr lang="en-US" b="1" dirty="0" err="1" smtClean="0"/>
              <a:t>GetTokenQuery</a:t>
            </a:r>
            <a:endParaRPr lang="en-US" b="1" dirty="0" smtClean="0"/>
          </a:p>
          <a:p>
            <a:pPr lvl="1"/>
            <a:endParaRPr lang="en-US" dirty="0" smtClean="0"/>
          </a:p>
          <a:p>
            <a:pPr lvl="1"/>
            <a:endParaRPr lang="en-US" dirty="0" smtClean="0"/>
          </a:p>
          <a:p>
            <a:endParaRPr lang="he-IL" dirty="0"/>
          </a:p>
        </p:txBody>
      </p:sp>
    </p:spTree>
    <p:extLst>
      <p:ext uri="{BB962C8B-B14F-4D97-AF65-F5344CB8AC3E}">
        <p14:creationId xmlns:p14="http://schemas.microsoft.com/office/powerpoint/2010/main" val="5273525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Remarks - looking at specific users</a:t>
            </a:r>
            <a:endParaRPr lang="he-IL" dirty="0"/>
          </a:p>
        </p:txBody>
      </p:sp>
      <p:sp>
        <p:nvSpPr>
          <p:cNvPr id="3" name="Content Placeholder 2"/>
          <p:cNvSpPr>
            <a:spLocks noGrp="1"/>
          </p:cNvSpPr>
          <p:nvPr>
            <p:ph idx="1"/>
          </p:nvPr>
        </p:nvSpPr>
        <p:spPr/>
        <p:txBody>
          <a:bodyPr>
            <a:normAutofit fontScale="92500" lnSpcReduction="10000"/>
          </a:bodyPr>
          <a:lstStyle/>
          <a:p>
            <a:r>
              <a:rPr lang="en-US" dirty="0" smtClean="0"/>
              <a:t>Examining the second user (30&lt; queries &lt;40), we can see that </a:t>
            </a:r>
            <a:r>
              <a:rPr lang="en-US" dirty="0" err="1" smtClean="0"/>
              <a:t>RequestSummaryQuery</a:t>
            </a:r>
            <a:r>
              <a:rPr lang="en-US" dirty="0" smtClean="0"/>
              <a:t> is the most common query in his sessions.</a:t>
            </a:r>
          </a:p>
          <a:p>
            <a:r>
              <a:rPr lang="en-US" dirty="0" smtClean="0"/>
              <a:t>The longer sessions are similar, having the queries:</a:t>
            </a:r>
          </a:p>
          <a:p>
            <a:pPr lvl="1"/>
            <a:r>
              <a:rPr lang="en-US" dirty="0" err="1" smtClean="0"/>
              <a:t>AggregateQuery</a:t>
            </a:r>
            <a:endParaRPr lang="en-US" dirty="0" smtClean="0"/>
          </a:p>
          <a:p>
            <a:pPr lvl="1"/>
            <a:r>
              <a:rPr lang="en-US" dirty="0" err="1" smtClean="0"/>
              <a:t>ComponentAggregateMetricsQuery</a:t>
            </a:r>
            <a:endParaRPr lang="en-US" dirty="0" smtClean="0"/>
          </a:p>
          <a:p>
            <a:pPr lvl="1"/>
            <a:r>
              <a:rPr lang="en-US" dirty="0" err="1" smtClean="0"/>
              <a:t>AlertQuery</a:t>
            </a:r>
            <a:endParaRPr lang="en-US" dirty="0" smtClean="0"/>
          </a:p>
          <a:p>
            <a:pPr lvl="1"/>
            <a:r>
              <a:rPr lang="en-US" dirty="0" err="1" smtClean="0"/>
              <a:t>GetToken</a:t>
            </a:r>
            <a:endParaRPr lang="en-US" dirty="0" smtClean="0"/>
          </a:p>
          <a:p>
            <a:pPr lvl="1"/>
            <a:r>
              <a:rPr lang="en-US" dirty="0" err="1" smtClean="0"/>
              <a:t>NoCustomEventsEverQuery</a:t>
            </a:r>
            <a:endParaRPr lang="en-US" dirty="0" smtClean="0"/>
          </a:p>
          <a:p>
            <a:pPr lvl="1"/>
            <a:r>
              <a:rPr lang="en-US" dirty="0" err="1" smtClean="0"/>
              <a:t>NoPageViewsEverQuery</a:t>
            </a:r>
            <a:endParaRPr lang="en-US" dirty="0" smtClean="0"/>
          </a:p>
          <a:p>
            <a:pPr lvl="1"/>
            <a:r>
              <a:rPr lang="en-US" dirty="0" err="1" smtClean="0"/>
              <a:t>NoRequestsEverQuery</a:t>
            </a:r>
            <a:endParaRPr lang="en-US" dirty="0" smtClean="0"/>
          </a:p>
          <a:p>
            <a:pPr lvl="1"/>
            <a:r>
              <a:rPr lang="en-US" dirty="0" err="1" smtClean="0"/>
              <a:t>RequestsSeriesandSummaryQuery</a:t>
            </a:r>
            <a:endParaRPr lang="en-US" dirty="0" smtClean="0"/>
          </a:p>
          <a:p>
            <a:pPr lvl="1"/>
            <a:r>
              <a:rPr lang="en-US" dirty="0" err="1" smtClean="0"/>
              <a:t>RequestSummaryQuery</a:t>
            </a:r>
            <a:endParaRPr lang="en-US" dirty="0" smtClean="0"/>
          </a:p>
          <a:p>
            <a:pPr lvl="1"/>
            <a:r>
              <a:rPr lang="en-US" dirty="0" err="1" smtClean="0"/>
              <a:t>SegmentationSummaryQuery</a:t>
            </a:r>
            <a:endParaRPr lang="en-US" dirty="0" smtClean="0"/>
          </a:p>
          <a:p>
            <a:pPr lvl="1"/>
            <a:r>
              <a:rPr lang="en-US" dirty="0" err="1" smtClean="0"/>
              <a:t>WebtestsQuery</a:t>
            </a:r>
            <a:endParaRPr lang="en-US" dirty="0" smtClean="0"/>
          </a:p>
          <a:p>
            <a:pPr lvl="1"/>
            <a:endParaRPr lang="he-IL" dirty="0"/>
          </a:p>
        </p:txBody>
      </p:sp>
    </p:spTree>
    <p:extLst>
      <p:ext uri="{BB962C8B-B14F-4D97-AF65-F5344CB8AC3E}">
        <p14:creationId xmlns:p14="http://schemas.microsoft.com/office/powerpoint/2010/main" val="18133068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Remarks - looking at specific users</a:t>
            </a:r>
            <a:endParaRPr lang="he-IL" dirty="0"/>
          </a:p>
        </p:txBody>
      </p:sp>
      <p:sp>
        <p:nvSpPr>
          <p:cNvPr id="3" name="Content Placeholder 2"/>
          <p:cNvSpPr>
            <a:spLocks noGrp="1"/>
          </p:cNvSpPr>
          <p:nvPr>
            <p:ph idx="1"/>
          </p:nvPr>
        </p:nvSpPr>
        <p:spPr/>
        <p:txBody>
          <a:bodyPr/>
          <a:lstStyle/>
          <a:p>
            <a:r>
              <a:rPr lang="en-US" dirty="0" smtClean="0"/>
              <a:t>The third user’s (40 &lt; queries &lt; 50) behavior is similar to the second user, but his sessions are shorter compared to the second user’s sessions.</a:t>
            </a:r>
            <a:endParaRPr lang="he-IL" dirty="0"/>
          </a:p>
        </p:txBody>
      </p:sp>
    </p:spTree>
    <p:extLst>
      <p:ext uri="{BB962C8B-B14F-4D97-AF65-F5344CB8AC3E}">
        <p14:creationId xmlns:p14="http://schemas.microsoft.com/office/powerpoint/2010/main" val="12965785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Remarks - looking at specific users</a:t>
            </a:r>
            <a:endParaRPr lang="he-IL" dirty="0"/>
          </a:p>
        </p:txBody>
      </p:sp>
      <p:sp>
        <p:nvSpPr>
          <p:cNvPr id="3" name="Content Placeholder 2"/>
          <p:cNvSpPr>
            <a:spLocks noGrp="1"/>
          </p:cNvSpPr>
          <p:nvPr>
            <p:ph idx="1"/>
          </p:nvPr>
        </p:nvSpPr>
        <p:spPr/>
        <p:txBody>
          <a:bodyPr/>
          <a:lstStyle/>
          <a:p>
            <a:r>
              <a:rPr lang="en-US" dirty="0" smtClean="0"/>
              <a:t>The fourth user (50 &lt; query &lt; 60) behavior is very similar to the last two users, while adding the queries:</a:t>
            </a:r>
          </a:p>
          <a:p>
            <a:pPr lvl="1"/>
            <a:r>
              <a:rPr lang="en-US" dirty="0" err="1" smtClean="0"/>
              <a:t>SearchResultsQuery</a:t>
            </a:r>
            <a:endParaRPr lang="en-US" dirty="0" smtClean="0"/>
          </a:p>
          <a:p>
            <a:pPr lvl="1"/>
            <a:r>
              <a:rPr lang="en-US" dirty="0" err="1" smtClean="0"/>
              <a:t>SearchTimelineQuery</a:t>
            </a:r>
            <a:endParaRPr lang="en-US" dirty="0" smtClean="0"/>
          </a:p>
          <a:p>
            <a:pPr lvl="1"/>
            <a:r>
              <a:rPr lang="en-US" dirty="0" err="1" smtClean="0"/>
              <a:t>SegmentationSeriesQuery</a:t>
            </a:r>
            <a:endParaRPr lang="en-US" dirty="0" smtClean="0"/>
          </a:p>
          <a:p>
            <a:pPr lvl="1"/>
            <a:r>
              <a:rPr lang="en-US" dirty="0" err="1" smtClean="0"/>
              <a:t>SegmentationSummaryQuery</a:t>
            </a:r>
            <a:endParaRPr lang="en-US" dirty="0" smtClean="0"/>
          </a:p>
        </p:txBody>
      </p:sp>
    </p:spTree>
    <p:extLst>
      <p:ext uri="{BB962C8B-B14F-4D97-AF65-F5344CB8AC3E}">
        <p14:creationId xmlns:p14="http://schemas.microsoft.com/office/powerpoint/2010/main" val="39139653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Remarks - looking at specific users</a:t>
            </a:r>
            <a:endParaRPr lang="he-IL" dirty="0"/>
          </a:p>
        </p:txBody>
      </p:sp>
      <p:sp>
        <p:nvSpPr>
          <p:cNvPr id="3" name="Content Placeholder 2"/>
          <p:cNvSpPr>
            <a:spLocks noGrp="1"/>
          </p:cNvSpPr>
          <p:nvPr>
            <p:ph idx="1"/>
          </p:nvPr>
        </p:nvSpPr>
        <p:spPr/>
        <p:txBody>
          <a:bodyPr/>
          <a:lstStyle/>
          <a:p>
            <a:r>
              <a:rPr lang="en-US" dirty="0" smtClean="0"/>
              <a:t>The last user behavior (60 &lt; queries) is similar to the previous users, while his rate of short sessions is higher (over 60% of his sessions are shorter than 100 queries). His common queries are:</a:t>
            </a:r>
          </a:p>
          <a:p>
            <a:pPr lvl="1"/>
            <a:r>
              <a:rPr lang="en-US" dirty="0" err="1" smtClean="0"/>
              <a:t>ComponentAggregateMetricsQuery</a:t>
            </a:r>
            <a:endParaRPr lang="en-US" dirty="0" smtClean="0"/>
          </a:p>
          <a:p>
            <a:pPr lvl="1"/>
            <a:r>
              <a:rPr lang="en-US" dirty="0" err="1" smtClean="0"/>
              <a:t>GetTokenQuery</a:t>
            </a:r>
            <a:endParaRPr lang="en-US" dirty="0" smtClean="0"/>
          </a:p>
          <a:p>
            <a:pPr lvl="1"/>
            <a:r>
              <a:rPr lang="en-US" dirty="0" err="1" smtClean="0"/>
              <a:t>NoRequestsEverQuery</a:t>
            </a:r>
            <a:endParaRPr lang="en-US" dirty="0" smtClean="0"/>
          </a:p>
          <a:p>
            <a:pPr lvl="1"/>
            <a:r>
              <a:rPr lang="en-US" dirty="0" err="1" smtClean="0"/>
              <a:t>RequestsSummaryQuery</a:t>
            </a:r>
            <a:endParaRPr lang="en-US" dirty="0" smtClean="0"/>
          </a:p>
          <a:p>
            <a:pPr lvl="1"/>
            <a:r>
              <a:rPr lang="en-US" b="1" dirty="0" err="1" smtClean="0"/>
              <a:t>SearchResultsquery</a:t>
            </a:r>
            <a:endParaRPr lang="en-US" b="1" dirty="0" smtClean="0"/>
          </a:p>
          <a:p>
            <a:pPr lvl="1"/>
            <a:r>
              <a:rPr lang="en-US" dirty="0" err="1" smtClean="0"/>
              <a:t>WebTestQuery</a:t>
            </a:r>
            <a:endParaRPr lang="en-US" dirty="0" smtClean="0"/>
          </a:p>
          <a:p>
            <a:pPr lvl="1"/>
            <a:r>
              <a:rPr lang="en-US" dirty="0" err="1" smtClean="0"/>
              <a:t>NoPageViewsEverQuery</a:t>
            </a:r>
            <a:endParaRPr lang="en-US" dirty="0" smtClean="0"/>
          </a:p>
        </p:txBody>
      </p:sp>
    </p:spTree>
    <p:extLst>
      <p:ext uri="{BB962C8B-B14F-4D97-AF65-F5344CB8AC3E}">
        <p14:creationId xmlns:p14="http://schemas.microsoft.com/office/powerpoint/2010/main" val="14978362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Clustering</a:t>
            </a:r>
            <a:endParaRPr lang="he-IL" dirty="0"/>
          </a:p>
        </p:txBody>
      </p:sp>
      <p:sp>
        <p:nvSpPr>
          <p:cNvPr id="3" name="Content Placeholder 2"/>
          <p:cNvSpPr>
            <a:spLocks noGrp="1"/>
          </p:cNvSpPr>
          <p:nvPr>
            <p:ph idx="1"/>
          </p:nvPr>
        </p:nvSpPr>
        <p:spPr/>
        <p:txBody>
          <a:bodyPr/>
          <a:lstStyle/>
          <a:p>
            <a:r>
              <a:rPr lang="en-US" dirty="0" smtClean="0"/>
              <a:t>First, we have tried to cluster users according to the Ajax queries they have invoked in the application. </a:t>
            </a:r>
          </a:p>
          <a:p>
            <a:pPr lvl="1"/>
            <a:r>
              <a:rPr lang="en-US" dirty="0" smtClean="0"/>
              <a:t>The vectors were created using a “One of K” vector (aka “hot-one” vector) decoding.</a:t>
            </a:r>
          </a:p>
          <a:p>
            <a:pPr lvl="1"/>
            <a:endParaRPr lang="en-US" dirty="0" smtClean="0"/>
          </a:p>
          <a:p>
            <a:pPr lvl="1"/>
            <a:endParaRPr lang="en-US" dirty="0" smtClean="0"/>
          </a:p>
          <a:p>
            <a:r>
              <a:rPr lang="en-US" dirty="0" smtClean="0"/>
              <a:t>The clusters were tested for k ranging from 2 to 24, using the Euclidian matric.</a:t>
            </a:r>
          </a:p>
          <a:p>
            <a:pPr lvl="1"/>
            <a:r>
              <a:rPr lang="en-US" dirty="0" smtClean="0"/>
              <a:t>The clustering was performed over normalized and non normalized vectors</a:t>
            </a:r>
            <a:r>
              <a:rPr lang="en-US" dirty="0" smtClean="0"/>
              <a:t>.</a:t>
            </a:r>
            <a:br>
              <a:rPr lang="en-US" dirty="0" smtClean="0"/>
            </a:br>
            <a:r>
              <a:rPr lang="en-US" dirty="0" smtClean="0"/>
              <a:t>The normalized vectors were multiplied by 100 for better readability of the outcomes.</a:t>
            </a:r>
            <a:endParaRPr lang="en-US" dirty="0" smtClean="0"/>
          </a:p>
          <a:p>
            <a:pPr lvl="1"/>
            <a:r>
              <a:rPr lang="en-US" dirty="0" smtClean="0"/>
              <a:t>The clustering was performed over </a:t>
            </a:r>
            <a:r>
              <a:rPr lang="en-US" dirty="0" err="1" smtClean="0"/>
              <a:t>Sids</a:t>
            </a:r>
            <a:r>
              <a:rPr lang="en-US" dirty="0" smtClean="0"/>
              <a:t> and Aids.</a:t>
            </a:r>
          </a:p>
        </p:txBody>
      </p:sp>
    </p:spTree>
    <p:extLst>
      <p:ext uri="{BB962C8B-B14F-4D97-AF65-F5344CB8AC3E}">
        <p14:creationId xmlns:p14="http://schemas.microsoft.com/office/powerpoint/2010/main" val="13865410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of K-Means</a:t>
            </a:r>
            <a:endParaRPr lang="he-IL"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smtClean="0"/>
                  <a:t>In all 4 test instances the clustering mainly created one big cluster (more than 80% of the points), and many smaller clusters (the second biggest cluster contained no more than 5% of the data). </a:t>
                </a:r>
              </a:p>
              <a:p>
                <a:endParaRPr lang="en-US" dirty="0" smtClean="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a:rPr>
                        <m:t>𝐼𝑛𝑒𝑟𝑡𝑖𝑎</m:t>
                      </m:r>
                      <m:d>
                        <m:dPr>
                          <m:ctrlPr>
                            <a:rPr lang="en-US" b="0" i="1" smtClean="0">
                              <a:latin typeface="Cambria Math"/>
                            </a:rPr>
                          </m:ctrlPr>
                        </m:dPr>
                        <m:e>
                          <m:r>
                            <a:rPr lang="en-US" b="0" i="1" smtClean="0">
                              <a:latin typeface="Cambria Math"/>
                            </a:rPr>
                            <m:t>𝑘</m:t>
                          </m:r>
                        </m:e>
                      </m:d>
                      <m:r>
                        <a:rPr lang="en-US" b="0" i="1" smtClean="0">
                          <a:latin typeface="Cambria Math"/>
                        </a:rPr>
                        <m:t>=</m:t>
                      </m:r>
                      <m:nary>
                        <m:naryPr>
                          <m:chr m:val="∑"/>
                          <m:ctrlPr>
                            <a:rPr lang="en-US" b="0" i="1" smtClean="0">
                              <a:latin typeface="Cambria Math"/>
                            </a:rPr>
                          </m:ctrlPr>
                        </m:naryPr>
                        <m:sub>
                          <m:r>
                            <m:rPr>
                              <m:brk m:alnAt="23"/>
                            </m:rPr>
                            <a:rPr lang="en-US" b="0" i="1" smtClean="0">
                              <a:latin typeface="Cambria Math"/>
                            </a:rPr>
                            <m:t>𝑖</m:t>
                          </m:r>
                          <m:r>
                            <m:rPr>
                              <m:brk m:alnAt="23"/>
                            </m:rPr>
                            <a:rPr lang="en-US" b="0" i="1" smtClean="0">
                              <a:latin typeface="Cambria Math"/>
                            </a:rPr>
                            <m:t>=</m:t>
                          </m:r>
                          <m:r>
                            <m:rPr>
                              <m:brk m:alnAt="23"/>
                            </m:rPr>
                            <a:rPr lang="en-US" b="0" i="1" smtClean="0">
                              <a:latin typeface="Cambria Math"/>
                            </a:rPr>
                            <m:t>1</m:t>
                          </m:r>
                        </m:sub>
                        <m:sup>
                          <m:r>
                            <a:rPr lang="en-US" b="0" i="1" smtClean="0">
                              <a:latin typeface="Cambria Math"/>
                            </a:rPr>
                            <m:t>#</m:t>
                          </m:r>
                          <m:r>
                            <a:rPr lang="en-US" b="0" i="1" smtClean="0">
                              <a:latin typeface="Cambria Math"/>
                            </a:rPr>
                            <m:t>𝑆𝑎𝑚𝑝𝑙𝑒𝑠</m:t>
                          </m:r>
                        </m:sup>
                        <m:e>
                          <m:func>
                            <m:funcPr>
                              <m:ctrlPr>
                                <a:rPr lang="en-US" b="0" i="1" smtClean="0">
                                  <a:latin typeface="Cambria Math"/>
                                </a:rPr>
                              </m:ctrlPr>
                            </m:funcPr>
                            <m:fName>
                              <m:limLow>
                                <m:limLowPr>
                                  <m:ctrlPr>
                                    <a:rPr lang="en-US" b="0" i="1" smtClean="0">
                                      <a:latin typeface="Cambria Math"/>
                                    </a:rPr>
                                  </m:ctrlPr>
                                </m:limLowPr>
                                <m:e>
                                  <m:r>
                                    <m:rPr>
                                      <m:sty m:val="p"/>
                                    </m:rPr>
                                    <a:rPr lang="en-US" b="0" i="0" smtClean="0">
                                      <a:latin typeface="Cambria Math"/>
                                    </a:rPr>
                                    <m:t>min</m:t>
                                  </m:r>
                                </m:e>
                                <m:lim>
                                  <m:r>
                                    <a:rPr lang="en-US" b="0" i="1" smtClean="0">
                                      <a:latin typeface="Cambria Math"/>
                                    </a:rPr>
                                    <m:t>1</m:t>
                                  </m:r>
                                  <m:r>
                                    <a:rPr lang="en-US" b="0" i="1" smtClean="0">
                                      <a:latin typeface="Cambria Math"/>
                                    </a:rPr>
                                    <m:t>≤</m:t>
                                  </m:r>
                                  <m:r>
                                    <a:rPr lang="en-US" b="0" i="1" smtClean="0">
                                      <a:latin typeface="Cambria Math"/>
                                    </a:rPr>
                                    <m:t>𝑗</m:t>
                                  </m:r>
                                  <m:r>
                                    <a:rPr lang="en-US" b="0" i="1" smtClean="0">
                                      <a:latin typeface="Cambria Math"/>
                                    </a:rPr>
                                    <m:t>≤</m:t>
                                  </m:r>
                                  <m:r>
                                    <a:rPr lang="en-US" b="0" i="1" smtClean="0">
                                      <a:latin typeface="Cambria Math"/>
                                    </a:rPr>
                                    <m:t>𝑘</m:t>
                                  </m:r>
                                </m:lim>
                              </m:limLow>
                            </m:fName>
                            <m:e>
                              <m:sSup>
                                <m:sSupPr>
                                  <m:ctrlPr>
                                    <a:rPr lang="en-US" b="0" i="1" smtClean="0">
                                      <a:latin typeface="Cambria Math"/>
                                    </a:rPr>
                                  </m:ctrlPr>
                                </m:sSupPr>
                                <m:e>
                                  <m:d>
                                    <m:dPr>
                                      <m:ctrlPr>
                                        <a:rPr lang="en-US" b="0" i="1" smtClean="0">
                                          <a:latin typeface="Cambria Math"/>
                                        </a:rPr>
                                      </m:ctrlPr>
                                    </m:dPr>
                                    <m:e>
                                      <m:sSub>
                                        <m:sSubPr>
                                          <m:ctrlPr>
                                            <a:rPr lang="en-US" b="0" i="1" smtClean="0">
                                              <a:latin typeface="Cambria Math"/>
                                            </a:rPr>
                                          </m:ctrlPr>
                                        </m:sSubPr>
                                        <m:e>
                                          <m:d>
                                            <m:dPr>
                                              <m:begChr m:val="‖"/>
                                              <m:endChr m:val="‖"/>
                                              <m:ctrlPr>
                                                <a:rPr lang="en-US" b="0" i="1" smtClean="0">
                                                  <a:latin typeface="Cambria Math"/>
                                                </a:rPr>
                                              </m:ctrlPr>
                                            </m:dPr>
                                            <m:e>
                                              <m:sSub>
                                                <m:sSubPr>
                                                  <m:ctrlPr>
                                                    <a:rPr lang="en-US" b="0" i="1" smtClean="0">
                                                      <a:latin typeface="Cambria Math"/>
                                                    </a:rPr>
                                                  </m:ctrlPr>
                                                </m:sSubPr>
                                                <m:e>
                                                  <m:r>
                                                    <a:rPr lang="en-US" b="0" i="1" smtClean="0">
                                                      <a:latin typeface="Cambria Math"/>
                                                    </a:rPr>
                                                    <m:t>𝑐</m:t>
                                                  </m:r>
                                                </m:e>
                                                <m:sub>
                                                  <m:r>
                                                    <a:rPr lang="en-US" b="0" i="1" smtClean="0">
                                                      <a:latin typeface="Cambria Math"/>
                                                    </a:rPr>
                                                    <m:t>𝑗</m:t>
                                                  </m:r>
                                                </m:sub>
                                              </m:sSub>
                                              <m:r>
                                                <a:rPr lang="en-US" b="0" i="1" smtClean="0">
                                                  <a:latin typeface="Cambria Math"/>
                                                </a:rPr>
                                                <m:t>−</m:t>
                                              </m:r>
                                              <m:sSub>
                                                <m:sSubPr>
                                                  <m:ctrlPr>
                                                    <a:rPr lang="en-US" b="0" i="1" smtClean="0">
                                                      <a:latin typeface="Cambria Math"/>
                                                    </a:rPr>
                                                  </m:ctrlPr>
                                                </m:sSubPr>
                                                <m:e>
                                                  <m:r>
                                                    <a:rPr lang="en-US" b="0" i="1" smtClean="0">
                                                      <a:latin typeface="Cambria Math"/>
                                                    </a:rPr>
                                                    <m:t>𝑣</m:t>
                                                  </m:r>
                                                </m:e>
                                                <m:sub>
                                                  <m:r>
                                                    <a:rPr lang="en-US" b="0" i="1" smtClean="0">
                                                      <a:latin typeface="Cambria Math"/>
                                                    </a:rPr>
                                                    <m:t>𝑖</m:t>
                                                  </m:r>
                                                </m:sub>
                                              </m:sSub>
                                            </m:e>
                                          </m:d>
                                        </m:e>
                                        <m:sub>
                                          <m:r>
                                            <a:rPr lang="en-US" b="0" i="1" smtClean="0">
                                              <a:latin typeface="Cambria Math"/>
                                            </a:rPr>
                                            <m:t>2</m:t>
                                          </m:r>
                                        </m:sub>
                                      </m:sSub>
                                    </m:e>
                                  </m:d>
                                </m:e>
                                <m:sup>
                                  <m:r>
                                    <a:rPr lang="en-US" b="0" i="1" smtClean="0">
                                      <a:latin typeface="Cambria Math"/>
                                    </a:rPr>
                                    <m:t>2</m:t>
                                  </m:r>
                                </m:sup>
                              </m:sSup>
                            </m:e>
                          </m:func>
                          <m:r>
                            <a:rPr lang="en-US" b="0" i="1" smtClean="0">
                              <a:latin typeface="Cambria Math"/>
                            </a:rPr>
                            <m:t> </m:t>
                          </m:r>
                        </m:e>
                      </m:nary>
                    </m:oMath>
                  </m:oMathPara>
                </a14:m>
                <a:endParaRPr lang="en-US" dirty="0"/>
              </a:p>
              <a:p>
                <a:pPr marL="0" indent="0">
                  <a:buNone/>
                </a:pPr>
                <a:r>
                  <a:rPr lang="en-US" dirty="0" smtClean="0"/>
                  <a:t>Where </a:t>
                </a:r>
                <a14:m>
                  <m:oMath xmlns:m="http://schemas.openxmlformats.org/officeDocument/2006/math">
                    <m:sSub>
                      <m:sSubPr>
                        <m:ctrlPr>
                          <a:rPr lang="en-US" b="0" i="1" smtClean="0">
                            <a:latin typeface="Cambria Math"/>
                          </a:rPr>
                        </m:ctrlPr>
                      </m:sSubPr>
                      <m:e>
                        <m:r>
                          <a:rPr lang="en-US" b="0" i="1" smtClean="0">
                            <a:latin typeface="Cambria Math"/>
                          </a:rPr>
                          <m:t>𝑣</m:t>
                        </m:r>
                      </m:e>
                      <m:sub>
                        <m:r>
                          <a:rPr lang="en-US" b="0" i="1" smtClean="0">
                            <a:latin typeface="Cambria Math"/>
                          </a:rPr>
                          <m:t>𝑖</m:t>
                        </m:r>
                      </m:sub>
                    </m:sSub>
                  </m:oMath>
                </a14:m>
                <a:r>
                  <a:rPr lang="en-US" dirty="0" smtClean="0"/>
                  <a:t> is the </a:t>
                </a:r>
                <a:r>
                  <a:rPr lang="en-US" dirty="0" err="1" smtClean="0"/>
                  <a:t>i-th</a:t>
                </a:r>
                <a:r>
                  <a:rPr lang="en-US" dirty="0" smtClean="0"/>
                  <a:t> sample, and </a:t>
                </a:r>
                <a14:m>
                  <m:oMath xmlns:m="http://schemas.openxmlformats.org/officeDocument/2006/math">
                    <m:sSub>
                      <m:sSubPr>
                        <m:ctrlPr>
                          <a:rPr lang="en-US" b="0" i="1" smtClean="0">
                            <a:latin typeface="Cambria Math"/>
                          </a:rPr>
                        </m:ctrlPr>
                      </m:sSubPr>
                      <m:e>
                        <m:r>
                          <a:rPr lang="en-US" b="0" i="1" smtClean="0">
                            <a:latin typeface="Cambria Math"/>
                          </a:rPr>
                          <m:t>𝑐</m:t>
                        </m:r>
                      </m:e>
                      <m:sub>
                        <m:r>
                          <a:rPr lang="en-US" b="0" i="1" smtClean="0">
                            <a:latin typeface="Cambria Math"/>
                          </a:rPr>
                          <m:t>𝑗</m:t>
                        </m:r>
                      </m:sub>
                    </m:sSub>
                  </m:oMath>
                </a14:m>
                <a:r>
                  <a:rPr lang="en-US" dirty="0" smtClean="0"/>
                  <a:t> is the j-</a:t>
                </a:r>
                <a:r>
                  <a:rPr lang="en-US" dirty="0" err="1" smtClean="0"/>
                  <a:t>th</a:t>
                </a:r>
                <a:r>
                  <a:rPr lang="en-US" dirty="0" smtClean="0"/>
                  <a:t> cluster’s center.</a:t>
                </a:r>
              </a:p>
              <a:p>
                <a:r>
                  <a:rPr lang="en-US" dirty="0" smtClean="0"/>
                  <a:t>Examining the inertia –</a:t>
                </a:r>
              </a:p>
              <a:p>
                <a:pPr lvl="1"/>
                <a:r>
                  <a:rPr lang="en-US" dirty="0" smtClean="0"/>
                  <a:t>Using normalized vectors caused a linear decrease in the inertia as a function of k, while the original vectors showed an exponential decrease.</a:t>
                </a:r>
              </a:p>
              <a:p>
                <a:pPr lvl="1"/>
                <a:r>
                  <a:rPr lang="en-US" dirty="0" smtClean="0"/>
                  <a:t>In all instances, the inertia was quiet high, and looking at:</a:t>
                </a:r>
              </a:p>
              <a:p>
                <a:pPr marL="914400" lvl="2" indent="0" algn="ctr">
                  <a:buNone/>
                </a:pPr>
                <a14:m>
                  <m:oMathPara xmlns:m="http://schemas.openxmlformats.org/officeDocument/2006/math">
                    <m:oMathParaPr>
                      <m:jc m:val="centerGroup"/>
                    </m:oMathParaPr>
                    <m:oMath xmlns:m="http://schemas.openxmlformats.org/officeDocument/2006/math">
                      <m:r>
                        <a:rPr lang="en-US" b="0" i="1" smtClean="0">
                          <a:latin typeface="Cambria Math"/>
                        </a:rPr>
                        <m:t>𝑎𝑣𝑔</m:t>
                      </m:r>
                      <m:d>
                        <m:dPr>
                          <m:ctrlPr>
                            <a:rPr lang="en-US" b="0" i="1" smtClean="0">
                              <a:latin typeface="Cambria Math"/>
                            </a:rPr>
                          </m:ctrlPr>
                        </m:dPr>
                        <m:e>
                          <m:r>
                            <a:rPr lang="en-US" b="0" i="1" smtClean="0">
                              <a:latin typeface="Cambria Math"/>
                            </a:rPr>
                            <m:t>𝐼𝑛𝑒𝑟𝑡𝑖𝑎</m:t>
                          </m:r>
                          <m:d>
                            <m:dPr>
                              <m:ctrlPr>
                                <a:rPr lang="en-US" b="0" i="1" smtClean="0">
                                  <a:latin typeface="Cambria Math"/>
                                </a:rPr>
                              </m:ctrlPr>
                            </m:dPr>
                            <m:e>
                              <m:r>
                                <a:rPr lang="en-US" b="0" i="1" smtClean="0">
                                  <a:latin typeface="Cambria Math"/>
                                </a:rPr>
                                <m:t>𝑘</m:t>
                              </m:r>
                            </m:e>
                          </m:d>
                        </m:e>
                      </m:d>
                      <m:r>
                        <a:rPr lang="en-US" b="0" i="1" smtClean="0">
                          <a:latin typeface="Cambria Math"/>
                        </a:rPr>
                        <m:t>=</m:t>
                      </m:r>
                      <m:f>
                        <m:fPr>
                          <m:ctrlPr>
                            <a:rPr lang="en-US" b="0" i="1" smtClean="0">
                              <a:latin typeface="Cambria Math"/>
                            </a:rPr>
                          </m:ctrlPr>
                        </m:fPr>
                        <m:num>
                          <m:r>
                            <a:rPr lang="en-US" b="0" i="1" smtClean="0">
                              <a:latin typeface="Cambria Math"/>
                            </a:rPr>
                            <m:t>1</m:t>
                          </m:r>
                        </m:num>
                        <m:den>
                          <m:r>
                            <a:rPr lang="en-US" b="0" i="1" smtClean="0">
                              <a:latin typeface="Cambria Math"/>
                            </a:rPr>
                            <m:t>#</m:t>
                          </m:r>
                          <m:r>
                            <a:rPr lang="en-US" b="0" i="1" smtClean="0">
                              <a:latin typeface="Cambria Math"/>
                            </a:rPr>
                            <m:t>𝑠𝑎𝑚𝑝𝑙𝑒𝑠</m:t>
                          </m:r>
                        </m:den>
                      </m:f>
                      <m:r>
                        <a:rPr lang="en-US" b="0" i="1" smtClean="0">
                          <a:latin typeface="Cambria Math"/>
                        </a:rPr>
                        <m:t>𝐼𝑛𝑒𝑟𝑡𝑖𝑎</m:t>
                      </m:r>
                      <m:r>
                        <a:rPr lang="en-US" b="0" i="1" smtClean="0">
                          <a:latin typeface="Cambria Math"/>
                        </a:rPr>
                        <m:t>(</m:t>
                      </m:r>
                      <m:r>
                        <a:rPr lang="en-US" b="0" i="1" smtClean="0">
                          <a:latin typeface="Cambria Math"/>
                        </a:rPr>
                        <m:t>𝑘</m:t>
                      </m:r>
                      <m:r>
                        <a:rPr lang="en-US" b="0" i="1" smtClean="0">
                          <a:latin typeface="Cambria Math"/>
                        </a:rPr>
                        <m:t>)</m:t>
                      </m:r>
                    </m:oMath>
                  </m:oMathPara>
                </a14:m>
                <a:endParaRPr lang="en-US" dirty="0"/>
              </a:p>
              <a:p>
                <a:pPr marL="0" indent="0">
                  <a:buNone/>
                </a:pPr>
                <a:r>
                  <a:rPr lang="en-US" dirty="0" smtClean="0"/>
                  <a:t>Was high compared to the average norm of the vectors.</a:t>
                </a:r>
              </a:p>
              <a:p>
                <a:pPr marL="0" indent="0">
                  <a:buNone/>
                </a:pPr>
                <a:endParaRPr lang="he-IL"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667" t="-1348" b="-1348"/>
                </a:stretch>
              </a:blipFill>
            </p:spPr>
            <p:txBody>
              <a:bodyPr/>
              <a:lstStyle/>
              <a:p>
                <a:r>
                  <a:rPr lang="he-IL">
                    <a:noFill/>
                  </a:rPr>
                  <a:t> </a:t>
                </a:r>
              </a:p>
            </p:txBody>
          </p:sp>
        </mc:Fallback>
      </mc:AlternateContent>
    </p:spTree>
    <p:extLst>
      <p:ext uri="{BB962C8B-B14F-4D97-AF65-F5344CB8AC3E}">
        <p14:creationId xmlns:p14="http://schemas.microsoft.com/office/powerpoint/2010/main" val="37123816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rtl="0"/>
            <a:r>
              <a:rPr lang="en-US" dirty="0" smtClean="0"/>
              <a:t>Results of K-Means</a:t>
            </a:r>
            <a:endParaRPr lang="he-IL" dirty="0"/>
          </a:p>
        </p:txBody>
      </p:sp>
      <p:sp>
        <p:nvSpPr>
          <p:cNvPr id="3" name="מציין מיקום טקסט 2"/>
          <p:cNvSpPr>
            <a:spLocks noGrp="1"/>
          </p:cNvSpPr>
          <p:nvPr>
            <p:ph type="body" idx="1"/>
          </p:nvPr>
        </p:nvSpPr>
        <p:spPr/>
        <p:txBody>
          <a:bodyPr>
            <a:normAutofit fontScale="92500" lnSpcReduction="20000"/>
          </a:bodyPr>
          <a:lstStyle/>
          <a:p>
            <a:pPr algn="l" rtl="0"/>
            <a:r>
              <a:rPr lang="en-US" dirty="0" smtClean="0"/>
              <a:t>Inertia value by </a:t>
            </a:r>
            <a:r>
              <a:rPr lang="en-US" dirty="0"/>
              <a:t>Aid </a:t>
            </a:r>
            <a:r>
              <a:rPr lang="en-US" dirty="0" smtClean="0"/>
              <a:t>without normalization</a:t>
            </a:r>
            <a:endParaRPr lang="en-US" dirty="0"/>
          </a:p>
        </p:txBody>
      </p:sp>
      <p:sp>
        <p:nvSpPr>
          <p:cNvPr id="5" name="מציין מיקום טקסט 4"/>
          <p:cNvSpPr>
            <a:spLocks noGrp="1"/>
          </p:cNvSpPr>
          <p:nvPr>
            <p:ph type="body" sz="quarter" idx="3"/>
          </p:nvPr>
        </p:nvSpPr>
        <p:spPr/>
        <p:txBody>
          <a:bodyPr>
            <a:normAutofit fontScale="92500" lnSpcReduction="20000"/>
          </a:bodyPr>
          <a:lstStyle/>
          <a:p>
            <a:pPr algn="l" rtl="0"/>
            <a:r>
              <a:rPr lang="en-US" dirty="0"/>
              <a:t>Inertia value by Aid </a:t>
            </a:r>
            <a:r>
              <a:rPr lang="en-US" dirty="0" smtClean="0"/>
              <a:t>with normalization</a:t>
            </a:r>
            <a:endParaRPr lang="en-US" dirty="0"/>
          </a:p>
        </p:txBody>
      </p:sp>
      <p:graphicFrame>
        <p:nvGraphicFramePr>
          <p:cNvPr id="10" name="מציין מיקום תוכן 9"/>
          <p:cNvGraphicFramePr>
            <a:graphicFrameLocks noGrp="1"/>
          </p:cNvGraphicFramePr>
          <p:nvPr>
            <p:ph sz="half" idx="2"/>
            <p:extLst>
              <p:ext uri="{D42A27DB-BD31-4B8C-83A1-F6EECF244321}">
                <p14:modId xmlns:p14="http://schemas.microsoft.com/office/powerpoint/2010/main" val="4271373810"/>
              </p:ext>
            </p:extLst>
          </p:nvPr>
        </p:nvGraphicFramePr>
        <p:xfrm>
          <a:off x="457200" y="2174875"/>
          <a:ext cx="4040188" cy="39512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מציין מיקום תוכן 10"/>
          <p:cNvGraphicFramePr>
            <a:graphicFrameLocks noGrp="1"/>
          </p:cNvGraphicFramePr>
          <p:nvPr>
            <p:ph sz="quarter" idx="4"/>
            <p:extLst>
              <p:ext uri="{D42A27DB-BD31-4B8C-83A1-F6EECF244321}">
                <p14:modId xmlns:p14="http://schemas.microsoft.com/office/powerpoint/2010/main" val="3476753434"/>
              </p:ext>
            </p:extLst>
          </p:nvPr>
        </p:nvGraphicFramePr>
        <p:xfrm>
          <a:off x="4645025" y="2174875"/>
          <a:ext cx="4041775" cy="39512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97775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r>
              <a:rPr lang="en-US" dirty="0"/>
              <a:t>Results of K-Means</a:t>
            </a:r>
            <a:endParaRPr lang="he-IL" dirty="0"/>
          </a:p>
        </p:txBody>
      </p:sp>
      <p:sp>
        <p:nvSpPr>
          <p:cNvPr id="5" name="מציין מיקום טקסט 4"/>
          <p:cNvSpPr>
            <a:spLocks noGrp="1"/>
          </p:cNvSpPr>
          <p:nvPr>
            <p:ph type="body" idx="1"/>
          </p:nvPr>
        </p:nvSpPr>
        <p:spPr/>
        <p:txBody>
          <a:bodyPr>
            <a:normAutofit fontScale="92500" lnSpcReduction="20000"/>
          </a:bodyPr>
          <a:lstStyle/>
          <a:p>
            <a:pPr algn="l" rtl="0"/>
            <a:r>
              <a:rPr lang="en-US" dirty="0"/>
              <a:t>Inertia value by </a:t>
            </a:r>
            <a:r>
              <a:rPr lang="en-US" dirty="0" smtClean="0"/>
              <a:t>Sid </a:t>
            </a:r>
            <a:r>
              <a:rPr lang="en-US" dirty="0"/>
              <a:t>without </a:t>
            </a:r>
            <a:r>
              <a:rPr lang="en-US" dirty="0" smtClean="0"/>
              <a:t>normalization</a:t>
            </a:r>
            <a:endParaRPr lang="he-IL" dirty="0"/>
          </a:p>
        </p:txBody>
      </p:sp>
      <p:sp>
        <p:nvSpPr>
          <p:cNvPr id="7" name="מציין מיקום טקסט 6"/>
          <p:cNvSpPr>
            <a:spLocks noGrp="1"/>
          </p:cNvSpPr>
          <p:nvPr>
            <p:ph type="body" sz="quarter" idx="3"/>
          </p:nvPr>
        </p:nvSpPr>
        <p:spPr/>
        <p:txBody>
          <a:bodyPr>
            <a:normAutofit fontScale="92500" lnSpcReduction="20000"/>
          </a:bodyPr>
          <a:lstStyle/>
          <a:p>
            <a:pPr algn="l" rtl="0"/>
            <a:r>
              <a:rPr lang="en-US" dirty="0"/>
              <a:t>Inertia value by </a:t>
            </a:r>
            <a:r>
              <a:rPr lang="en-US" dirty="0" smtClean="0"/>
              <a:t>Sid with normalization</a:t>
            </a:r>
            <a:endParaRPr lang="en-US" dirty="0"/>
          </a:p>
        </p:txBody>
      </p:sp>
      <p:graphicFrame>
        <p:nvGraphicFramePr>
          <p:cNvPr id="9" name="מציין מיקום תוכן 8"/>
          <p:cNvGraphicFramePr>
            <a:graphicFrameLocks noGrp="1"/>
          </p:cNvGraphicFramePr>
          <p:nvPr>
            <p:ph sz="quarter" idx="4"/>
            <p:extLst>
              <p:ext uri="{D42A27DB-BD31-4B8C-83A1-F6EECF244321}">
                <p14:modId xmlns:p14="http://schemas.microsoft.com/office/powerpoint/2010/main" val="2649757541"/>
              </p:ext>
            </p:extLst>
          </p:nvPr>
        </p:nvGraphicFramePr>
        <p:xfrm>
          <a:off x="4645025" y="2174875"/>
          <a:ext cx="4041775" cy="39512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מציין מיקום תוכן 9"/>
          <p:cNvGraphicFramePr>
            <a:graphicFrameLocks noGrp="1"/>
          </p:cNvGraphicFramePr>
          <p:nvPr>
            <p:ph sz="half" idx="2"/>
            <p:extLst>
              <p:ext uri="{D42A27DB-BD31-4B8C-83A1-F6EECF244321}">
                <p14:modId xmlns:p14="http://schemas.microsoft.com/office/powerpoint/2010/main" val="3319749090"/>
              </p:ext>
            </p:extLst>
          </p:nvPr>
        </p:nvGraphicFramePr>
        <p:xfrm>
          <a:off x="457200" y="2174875"/>
          <a:ext cx="4040188" cy="39512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297776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 - GRU</a:t>
            </a:r>
            <a:endParaRPr lang="he-IL" dirty="0"/>
          </a:p>
        </p:txBody>
      </p:sp>
      <p:sp>
        <p:nvSpPr>
          <p:cNvPr id="3" name="Content Placeholder 2"/>
          <p:cNvSpPr>
            <a:spLocks noGrp="1"/>
          </p:cNvSpPr>
          <p:nvPr>
            <p:ph idx="1"/>
          </p:nvPr>
        </p:nvSpPr>
        <p:spPr/>
        <p:txBody>
          <a:bodyPr/>
          <a:lstStyle/>
          <a:p>
            <a:pPr algn="l" rtl="0"/>
            <a:r>
              <a:rPr lang="en-US" dirty="0"/>
              <a:t>d</a:t>
            </a:r>
            <a:endParaRPr lang="he-IL" dirty="0"/>
          </a:p>
        </p:txBody>
      </p:sp>
    </p:spTree>
    <p:extLst>
      <p:ext uri="{BB962C8B-B14F-4D97-AF65-F5344CB8AC3E}">
        <p14:creationId xmlns:p14="http://schemas.microsoft.com/office/powerpoint/2010/main" val="27262430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The Size of Clusters created for k=5</a:t>
            </a:r>
            <a:endParaRPr lang="he-IL" dirty="0"/>
          </a:p>
        </p:txBody>
      </p:sp>
      <p:sp>
        <p:nvSpPr>
          <p:cNvPr id="3" name="מציין מיקום טקסט 2"/>
          <p:cNvSpPr>
            <a:spLocks noGrp="1"/>
          </p:cNvSpPr>
          <p:nvPr>
            <p:ph type="body" idx="1"/>
          </p:nvPr>
        </p:nvSpPr>
        <p:spPr/>
        <p:txBody>
          <a:bodyPr/>
          <a:lstStyle/>
          <a:p>
            <a:pPr algn="l" rtl="0"/>
            <a:r>
              <a:rPr lang="en-US" dirty="0" smtClean="0"/>
              <a:t>Cluster sizes for </a:t>
            </a:r>
            <a:r>
              <a:rPr lang="en-US" dirty="0" err="1" smtClean="0"/>
              <a:t>sid</a:t>
            </a:r>
            <a:r>
              <a:rPr lang="en-US" dirty="0" smtClean="0"/>
              <a:t> pivot</a:t>
            </a:r>
            <a:endParaRPr lang="he-IL" dirty="0"/>
          </a:p>
        </p:txBody>
      </p:sp>
      <p:graphicFrame>
        <p:nvGraphicFramePr>
          <p:cNvPr id="8" name="מציין מיקום תוכן 7"/>
          <p:cNvGraphicFramePr>
            <a:graphicFrameLocks noGrp="1"/>
          </p:cNvGraphicFramePr>
          <p:nvPr>
            <p:ph sz="half" idx="2"/>
            <p:extLst>
              <p:ext uri="{D42A27DB-BD31-4B8C-83A1-F6EECF244321}">
                <p14:modId xmlns:p14="http://schemas.microsoft.com/office/powerpoint/2010/main" val="3822122614"/>
              </p:ext>
            </p:extLst>
          </p:nvPr>
        </p:nvGraphicFramePr>
        <p:xfrm>
          <a:off x="457201" y="2174875"/>
          <a:ext cx="4040187" cy="2494280"/>
        </p:xfrm>
        <a:graphic>
          <a:graphicData uri="http://schemas.openxmlformats.org/drawingml/2006/table">
            <a:tbl>
              <a:tblPr rtl="1" firstRow="1" bandRow="1">
                <a:tableStyleId>{5C22544A-7EE6-4342-B048-85BDC9FD1C3A}</a:tableStyleId>
              </a:tblPr>
              <a:tblGrid>
                <a:gridCol w="1346729"/>
                <a:gridCol w="1346729"/>
                <a:gridCol w="1346729"/>
              </a:tblGrid>
              <a:tr h="370840">
                <a:tc>
                  <a:txBody>
                    <a:bodyPr/>
                    <a:lstStyle/>
                    <a:p>
                      <a:pPr algn="l" rtl="0"/>
                      <a:r>
                        <a:rPr lang="en-US" dirty="0" smtClean="0"/>
                        <a:t>Percentage of the data</a:t>
                      </a:r>
                      <a:endParaRPr lang="he-IL" dirty="0"/>
                    </a:p>
                  </a:txBody>
                  <a:tcPr/>
                </a:tc>
                <a:tc>
                  <a:txBody>
                    <a:bodyPr/>
                    <a:lstStyle/>
                    <a:p>
                      <a:pPr algn="l" rtl="0"/>
                      <a:r>
                        <a:rPr lang="en-US" dirty="0" smtClean="0"/>
                        <a:t>Cluster size</a:t>
                      </a:r>
                      <a:endParaRPr lang="he-IL" dirty="0"/>
                    </a:p>
                  </a:txBody>
                  <a:tcPr/>
                </a:tc>
                <a:tc>
                  <a:txBody>
                    <a:bodyPr/>
                    <a:lstStyle/>
                    <a:p>
                      <a:pPr algn="l" rtl="0"/>
                      <a:r>
                        <a:rPr lang="en-US" dirty="0" smtClean="0"/>
                        <a:t>Cluster number</a:t>
                      </a:r>
                      <a:endParaRPr lang="he-IL" dirty="0"/>
                    </a:p>
                  </a:txBody>
                  <a:tcPr/>
                </a:tc>
              </a:tr>
              <a:tr h="370840">
                <a:tc>
                  <a:txBody>
                    <a:bodyPr/>
                    <a:lstStyle/>
                    <a:p>
                      <a:pPr algn="l" rtl="0"/>
                      <a:r>
                        <a:rPr lang="en-US" dirty="0" smtClean="0"/>
                        <a:t>92.3%</a:t>
                      </a:r>
                      <a:endParaRPr lang="he-IL" dirty="0"/>
                    </a:p>
                  </a:txBody>
                  <a:tcPr/>
                </a:tc>
                <a:tc>
                  <a:txBody>
                    <a:bodyPr/>
                    <a:lstStyle/>
                    <a:p>
                      <a:pPr algn="l" rtl="0"/>
                      <a:r>
                        <a:rPr lang="he-IL" dirty="0" smtClean="0"/>
                        <a:t>89301</a:t>
                      </a:r>
                      <a:endParaRPr lang="he-IL" dirty="0"/>
                    </a:p>
                  </a:txBody>
                  <a:tcPr/>
                </a:tc>
                <a:tc>
                  <a:txBody>
                    <a:bodyPr/>
                    <a:lstStyle/>
                    <a:p>
                      <a:pPr algn="l" rtl="0"/>
                      <a:r>
                        <a:rPr lang="en-US" dirty="0" smtClean="0"/>
                        <a:t>1</a:t>
                      </a:r>
                      <a:endParaRPr lang="he-IL" dirty="0"/>
                    </a:p>
                  </a:txBody>
                  <a:tcPr/>
                </a:tc>
              </a:tr>
              <a:tr h="370840">
                <a:tc>
                  <a:txBody>
                    <a:bodyPr/>
                    <a:lstStyle/>
                    <a:p>
                      <a:pPr algn="l" rtl="0"/>
                      <a:r>
                        <a:rPr lang="en-US" dirty="0" smtClean="0"/>
                        <a:t>6.35%</a:t>
                      </a:r>
                      <a:endParaRPr lang="he-IL" dirty="0"/>
                    </a:p>
                  </a:txBody>
                  <a:tcPr/>
                </a:tc>
                <a:tc>
                  <a:txBody>
                    <a:bodyPr/>
                    <a:lstStyle/>
                    <a:p>
                      <a:pPr algn="l" rtl="0"/>
                      <a:r>
                        <a:rPr lang="he-IL" dirty="0" smtClean="0"/>
                        <a:t>6148</a:t>
                      </a:r>
                      <a:endParaRPr lang="he-IL" dirty="0"/>
                    </a:p>
                  </a:txBody>
                  <a:tcPr/>
                </a:tc>
                <a:tc>
                  <a:txBody>
                    <a:bodyPr/>
                    <a:lstStyle/>
                    <a:p>
                      <a:pPr algn="l" rtl="0"/>
                      <a:r>
                        <a:rPr lang="en-US" dirty="0" smtClean="0"/>
                        <a:t>2</a:t>
                      </a:r>
                      <a:endParaRPr lang="he-IL" dirty="0"/>
                    </a:p>
                  </a:txBody>
                  <a:tcPr/>
                </a:tc>
              </a:tr>
              <a:tr h="370840">
                <a:tc>
                  <a:txBody>
                    <a:bodyPr/>
                    <a:lstStyle/>
                    <a:p>
                      <a:pPr algn="l" rtl="0"/>
                      <a:r>
                        <a:rPr lang="en-US" dirty="0" smtClean="0"/>
                        <a:t>0.1%</a:t>
                      </a:r>
                      <a:endParaRPr lang="he-IL" dirty="0"/>
                    </a:p>
                  </a:txBody>
                  <a:tcPr/>
                </a:tc>
                <a:tc>
                  <a:txBody>
                    <a:bodyPr/>
                    <a:lstStyle/>
                    <a:p>
                      <a:pPr algn="l" rtl="0"/>
                      <a:r>
                        <a:rPr lang="he-IL" dirty="0" smtClean="0"/>
                        <a:t>97</a:t>
                      </a:r>
                      <a:endParaRPr lang="he-IL" dirty="0"/>
                    </a:p>
                  </a:txBody>
                  <a:tcPr/>
                </a:tc>
                <a:tc>
                  <a:txBody>
                    <a:bodyPr/>
                    <a:lstStyle/>
                    <a:p>
                      <a:pPr algn="l" rtl="0"/>
                      <a:r>
                        <a:rPr lang="en-US" dirty="0" smtClean="0"/>
                        <a:t>3</a:t>
                      </a:r>
                      <a:endParaRPr lang="he-IL" dirty="0"/>
                    </a:p>
                  </a:txBody>
                  <a:tcPr/>
                </a:tc>
              </a:tr>
              <a:tr h="370840">
                <a:tc>
                  <a:txBody>
                    <a:bodyPr/>
                    <a:lstStyle/>
                    <a:p>
                      <a:pPr algn="l" rtl="0"/>
                      <a:r>
                        <a:rPr lang="en-US" dirty="0" smtClean="0"/>
                        <a:t>0.03%</a:t>
                      </a:r>
                      <a:endParaRPr lang="he-IL" dirty="0"/>
                    </a:p>
                  </a:txBody>
                  <a:tcPr/>
                </a:tc>
                <a:tc>
                  <a:txBody>
                    <a:bodyPr/>
                    <a:lstStyle/>
                    <a:p>
                      <a:pPr algn="l" rtl="0"/>
                      <a:r>
                        <a:rPr lang="he-IL" dirty="0" smtClean="0"/>
                        <a:t>32</a:t>
                      </a:r>
                      <a:endParaRPr lang="he-IL" dirty="0"/>
                    </a:p>
                  </a:txBody>
                  <a:tcPr/>
                </a:tc>
                <a:tc>
                  <a:txBody>
                    <a:bodyPr/>
                    <a:lstStyle/>
                    <a:p>
                      <a:pPr algn="l" rtl="0"/>
                      <a:r>
                        <a:rPr lang="en-US" dirty="0" smtClean="0"/>
                        <a:t>4</a:t>
                      </a:r>
                      <a:endParaRPr lang="he-IL" dirty="0"/>
                    </a:p>
                  </a:txBody>
                  <a:tcPr/>
                </a:tc>
              </a:tr>
              <a:tr h="370840">
                <a:tc>
                  <a:txBody>
                    <a:bodyPr/>
                    <a:lstStyle/>
                    <a:p>
                      <a:pPr algn="l" rtl="0"/>
                      <a:r>
                        <a:rPr lang="en-US" dirty="0" smtClean="0"/>
                        <a:t>1.22%</a:t>
                      </a:r>
                      <a:endParaRPr lang="he-IL" dirty="0"/>
                    </a:p>
                  </a:txBody>
                  <a:tcPr/>
                </a:tc>
                <a:tc>
                  <a:txBody>
                    <a:bodyPr/>
                    <a:lstStyle/>
                    <a:p>
                      <a:pPr algn="l" rtl="0"/>
                      <a:r>
                        <a:rPr lang="he-IL" dirty="0" smtClean="0"/>
                        <a:t>1178</a:t>
                      </a:r>
                      <a:endParaRPr lang="he-IL" dirty="0"/>
                    </a:p>
                  </a:txBody>
                  <a:tcPr/>
                </a:tc>
                <a:tc>
                  <a:txBody>
                    <a:bodyPr/>
                    <a:lstStyle/>
                    <a:p>
                      <a:pPr algn="l" rtl="0"/>
                      <a:r>
                        <a:rPr lang="en-US" dirty="0" smtClean="0"/>
                        <a:t>5</a:t>
                      </a:r>
                      <a:endParaRPr lang="he-IL" dirty="0"/>
                    </a:p>
                  </a:txBody>
                  <a:tcPr/>
                </a:tc>
              </a:tr>
            </a:tbl>
          </a:graphicData>
        </a:graphic>
      </p:graphicFrame>
      <p:sp>
        <p:nvSpPr>
          <p:cNvPr id="5" name="מציין מיקום טקסט 4"/>
          <p:cNvSpPr>
            <a:spLocks noGrp="1"/>
          </p:cNvSpPr>
          <p:nvPr>
            <p:ph type="body" sz="quarter" idx="3"/>
          </p:nvPr>
        </p:nvSpPr>
        <p:spPr/>
        <p:txBody>
          <a:bodyPr/>
          <a:lstStyle/>
          <a:p>
            <a:pPr algn="l" rtl="0"/>
            <a:r>
              <a:rPr lang="en-US" dirty="0"/>
              <a:t>Cluster sizes for </a:t>
            </a:r>
            <a:r>
              <a:rPr lang="en-US" dirty="0" smtClean="0"/>
              <a:t>Aid pivot</a:t>
            </a:r>
            <a:endParaRPr lang="he-IL" dirty="0"/>
          </a:p>
        </p:txBody>
      </p:sp>
      <p:graphicFrame>
        <p:nvGraphicFramePr>
          <p:cNvPr id="9" name="מציין מיקום תוכן 8"/>
          <p:cNvGraphicFramePr>
            <a:graphicFrameLocks noGrp="1"/>
          </p:cNvGraphicFramePr>
          <p:nvPr>
            <p:ph sz="quarter" idx="4"/>
            <p:extLst>
              <p:ext uri="{D42A27DB-BD31-4B8C-83A1-F6EECF244321}">
                <p14:modId xmlns:p14="http://schemas.microsoft.com/office/powerpoint/2010/main" val="2755359170"/>
              </p:ext>
            </p:extLst>
          </p:nvPr>
        </p:nvGraphicFramePr>
        <p:xfrm>
          <a:off x="4645026" y="2174875"/>
          <a:ext cx="4041774" cy="2494280"/>
        </p:xfrm>
        <a:graphic>
          <a:graphicData uri="http://schemas.openxmlformats.org/drawingml/2006/table">
            <a:tbl>
              <a:tblPr rtl="1" firstRow="1" bandRow="1">
                <a:tableStyleId>{5C22544A-7EE6-4342-B048-85BDC9FD1C3A}</a:tableStyleId>
              </a:tblPr>
              <a:tblGrid>
                <a:gridCol w="1347258"/>
                <a:gridCol w="1347258"/>
                <a:gridCol w="1347258"/>
              </a:tblGrid>
              <a:tr h="370840">
                <a:tc>
                  <a:txBody>
                    <a:bodyPr/>
                    <a:lstStyle/>
                    <a:p>
                      <a:pPr algn="l" rtl="0"/>
                      <a:r>
                        <a:rPr lang="en-US" dirty="0" smtClean="0"/>
                        <a:t>Percentage of the data</a:t>
                      </a:r>
                      <a:endParaRPr lang="he-IL" dirty="0"/>
                    </a:p>
                  </a:txBody>
                  <a:tcPr/>
                </a:tc>
                <a:tc>
                  <a:txBody>
                    <a:bodyPr/>
                    <a:lstStyle/>
                    <a:p>
                      <a:pPr algn="l" rtl="0"/>
                      <a:r>
                        <a:rPr lang="en-US" dirty="0" smtClean="0"/>
                        <a:t>Cluster size</a:t>
                      </a:r>
                      <a:endParaRPr lang="he-IL" dirty="0"/>
                    </a:p>
                  </a:txBody>
                  <a:tcPr/>
                </a:tc>
                <a:tc>
                  <a:txBody>
                    <a:bodyPr/>
                    <a:lstStyle/>
                    <a:p>
                      <a:pPr algn="l" rtl="0"/>
                      <a:r>
                        <a:rPr lang="en-US" dirty="0" smtClean="0"/>
                        <a:t>Cluster number</a:t>
                      </a:r>
                      <a:endParaRPr lang="he-IL" dirty="0"/>
                    </a:p>
                  </a:txBody>
                  <a:tcPr/>
                </a:tc>
              </a:tr>
              <a:tr h="370840">
                <a:tc>
                  <a:txBody>
                    <a:bodyPr/>
                    <a:lstStyle/>
                    <a:p>
                      <a:pPr algn="l" rtl="0"/>
                      <a:r>
                        <a:rPr lang="en-US" dirty="0" smtClean="0"/>
                        <a:t>97.35%</a:t>
                      </a:r>
                    </a:p>
                  </a:txBody>
                  <a:tcPr/>
                </a:tc>
                <a:tc>
                  <a:txBody>
                    <a:bodyPr/>
                    <a:lstStyle/>
                    <a:p>
                      <a:pPr algn="l" rtl="0"/>
                      <a:r>
                        <a:rPr lang="en-US" dirty="0" smtClean="0"/>
                        <a:t>27869</a:t>
                      </a:r>
                      <a:endParaRPr lang="he-IL" dirty="0"/>
                    </a:p>
                  </a:txBody>
                  <a:tcPr/>
                </a:tc>
                <a:tc>
                  <a:txBody>
                    <a:bodyPr/>
                    <a:lstStyle/>
                    <a:p>
                      <a:pPr algn="l" rtl="0"/>
                      <a:r>
                        <a:rPr lang="en-US" dirty="0" smtClean="0"/>
                        <a:t>1</a:t>
                      </a:r>
                      <a:endParaRPr lang="he-IL" dirty="0"/>
                    </a:p>
                  </a:txBody>
                  <a:tcPr/>
                </a:tc>
              </a:tr>
              <a:tr h="370840">
                <a:tc>
                  <a:txBody>
                    <a:bodyPr/>
                    <a:lstStyle/>
                    <a:p>
                      <a:pPr algn="l" rtl="0"/>
                      <a:r>
                        <a:rPr lang="en-US" dirty="0" smtClean="0"/>
                        <a:t>0%</a:t>
                      </a:r>
                      <a:endParaRPr lang="he-IL" dirty="0"/>
                    </a:p>
                  </a:txBody>
                  <a:tcPr/>
                </a:tc>
                <a:tc>
                  <a:txBody>
                    <a:bodyPr/>
                    <a:lstStyle/>
                    <a:p>
                      <a:pPr algn="l" rtl="0"/>
                      <a:r>
                        <a:rPr lang="en-US" dirty="0" smtClean="0"/>
                        <a:t>1</a:t>
                      </a:r>
                      <a:endParaRPr lang="he-IL" dirty="0"/>
                    </a:p>
                  </a:txBody>
                  <a:tcPr/>
                </a:tc>
                <a:tc>
                  <a:txBody>
                    <a:bodyPr/>
                    <a:lstStyle/>
                    <a:p>
                      <a:pPr algn="l" rtl="0"/>
                      <a:r>
                        <a:rPr lang="en-US" dirty="0" smtClean="0"/>
                        <a:t>2</a:t>
                      </a:r>
                      <a:endParaRPr lang="he-IL" dirty="0"/>
                    </a:p>
                  </a:txBody>
                  <a:tcPr/>
                </a:tc>
              </a:tr>
              <a:tr h="370840">
                <a:tc>
                  <a:txBody>
                    <a:bodyPr/>
                    <a:lstStyle/>
                    <a:p>
                      <a:pPr algn="l" rtl="0"/>
                      <a:r>
                        <a:rPr lang="en-US" dirty="0" smtClean="0"/>
                        <a:t>0%</a:t>
                      </a:r>
                      <a:endParaRPr lang="he-IL" dirty="0"/>
                    </a:p>
                  </a:txBody>
                  <a:tcPr/>
                </a:tc>
                <a:tc>
                  <a:txBody>
                    <a:bodyPr/>
                    <a:lstStyle/>
                    <a:p>
                      <a:pPr algn="l" rtl="0"/>
                      <a:r>
                        <a:rPr lang="en-US" dirty="0" smtClean="0"/>
                        <a:t>1</a:t>
                      </a:r>
                      <a:endParaRPr lang="he-IL" dirty="0"/>
                    </a:p>
                  </a:txBody>
                  <a:tcPr/>
                </a:tc>
                <a:tc>
                  <a:txBody>
                    <a:bodyPr/>
                    <a:lstStyle/>
                    <a:p>
                      <a:pPr algn="l" rtl="0"/>
                      <a:r>
                        <a:rPr lang="en-US" dirty="0" smtClean="0"/>
                        <a:t>3</a:t>
                      </a:r>
                      <a:endParaRPr lang="he-IL" dirty="0"/>
                    </a:p>
                  </a:txBody>
                  <a:tcPr/>
                </a:tc>
              </a:tr>
              <a:tr h="370840">
                <a:tc>
                  <a:txBody>
                    <a:bodyPr/>
                    <a:lstStyle/>
                    <a:p>
                      <a:pPr algn="l" rtl="0"/>
                      <a:r>
                        <a:rPr lang="en-US" dirty="0" smtClean="0"/>
                        <a:t>2.45%</a:t>
                      </a:r>
                      <a:endParaRPr lang="he-IL" dirty="0"/>
                    </a:p>
                  </a:txBody>
                  <a:tcPr/>
                </a:tc>
                <a:tc>
                  <a:txBody>
                    <a:bodyPr/>
                    <a:lstStyle/>
                    <a:p>
                      <a:pPr algn="l" rtl="0"/>
                      <a:r>
                        <a:rPr lang="en-US" dirty="0" smtClean="0"/>
                        <a:t>702</a:t>
                      </a:r>
                      <a:endParaRPr lang="he-IL" dirty="0"/>
                    </a:p>
                  </a:txBody>
                  <a:tcPr/>
                </a:tc>
                <a:tc>
                  <a:txBody>
                    <a:bodyPr/>
                    <a:lstStyle/>
                    <a:p>
                      <a:pPr algn="l" rtl="0"/>
                      <a:r>
                        <a:rPr lang="en-US" dirty="0" smtClean="0"/>
                        <a:t>4</a:t>
                      </a:r>
                      <a:endParaRPr lang="he-IL" dirty="0"/>
                    </a:p>
                  </a:txBody>
                  <a:tcPr/>
                </a:tc>
              </a:tr>
              <a:tr h="370840">
                <a:tc>
                  <a:txBody>
                    <a:bodyPr/>
                    <a:lstStyle/>
                    <a:p>
                      <a:pPr algn="l" rtl="0"/>
                      <a:r>
                        <a:rPr lang="en-US" dirty="0" smtClean="0"/>
                        <a:t>0.2%</a:t>
                      </a:r>
                      <a:endParaRPr lang="he-IL" dirty="0"/>
                    </a:p>
                  </a:txBody>
                  <a:tcPr/>
                </a:tc>
                <a:tc>
                  <a:txBody>
                    <a:bodyPr/>
                    <a:lstStyle/>
                    <a:p>
                      <a:pPr algn="l" rtl="0"/>
                      <a:r>
                        <a:rPr lang="en-US" dirty="0" smtClean="0"/>
                        <a:t>56</a:t>
                      </a:r>
                      <a:endParaRPr lang="he-IL" dirty="0"/>
                    </a:p>
                  </a:txBody>
                  <a:tcPr/>
                </a:tc>
                <a:tc>
                  <a:txBody>
                    <a:bodyPr/>
                    <a:lstStyle/>
                    <a:p>
                      <a:pPr algn="l" rtl="0"/>
                      <a:r>
                        <a:rPr lang="en-US" dirty="0" smtClean="0"/>
                        <a:t>5</a:t>
                      </a:r>
                      <a:endParaRPr lang="he-IL" dirty="0"/>
                    </a:p>
                  </a:txBody>
                  <a:tcPr/>
                </a:tc>
              </a:tr>
            </a:tbl>
          </a:graphicData>
        </a:graphic>
      </p:graphicFrame>
    </p:spTree>
    <p:extLst>
      <p:ext uri="{BB962C8B-B14F-4D97-AF65-F5344CB8AC3E}">
        <p14:creationId xmlns:p14="http://schemas.microsoft.com/office/powerpoint/2010/main" val="41652632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Clustering</a:t>
            </a:r>
            <a:endParaRPr lang="he-IL"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In order to better visualize the clustering process, we have attempted using </a:t>
                </a:r>
                <a:r>
                  <a:rPr lang="en-US" i="1" dirty="0" smtClean="0"/>
                  <a:t>hierarchical clustering</a:t>
                </a:r>
                <a:r>
                  <a:rPr lang="en-US" dirty="0" smtClean="0"/>
                  <a:t> and </a:t>
                </a:r>
                <a:r>
                  <a:rPr lang="en-US" i="1" dirty="0" err="1" smtClean="0"/>
                  <a:t>dendrograms</a:t>
                </a:r>
                <a:r>
                  <a:rPr lang="en-US" dirty="0" smtClean="0"/>
                  <a:t>. </a:t>
                </a:r>
              </a:p>
              <a:p>
                <a:pPr lvl="1"/>
                <a:r>
                  <a:rPr lang="en-US" dirty="0" smtClean="0"/>
                  <a:t>Using cosine similarity:</a:t>
                </a:r>
              </a:p>
              <a:p>
                <a:pPr marL="457200" lvl="1" indent="0" algn="ctr">
                  <a:buNone/>
                </a:pPr>
                <a:r>
                  <a:rPr lang="en-US" dirty="0"/>
                  <a:t>	</a:t>
                </a:r>
                <a14:m>
                  <m:oMath xmlns:m="http://schemas.openxmlformats.org/officeDocument/2006/math">
                    <m:r>
                      <a:rPr lang="en-US" b="0" i="1" smtClean="0">
                        <a:latin typeface="Cambria Math"/>
                      </a:rPr>
                      <m:t>𝐶𝑜𝑠𝑖𝑛𝑒</m:t>
                    </m:r>
                    <m:d>
                      <m:dPr>
                        <m:ctrlPr>
                          <a:rPr lang="en-US" b="0" i="1" smtClean="0">
                            <a:latin typeface="Cambria Math"/>
                          </a:rPr>
                        </m:ctrlPr>
                      </m:dPr>
                      <m:e>
                        <m:r>
                          <a:rPr lang="en-US" b="0" i="1" smtClean="0">
                            <a:latin typeface="Cambria Math"/>
                          </a:rPr>
                          <m:t>𝑥</m:t>
                        </m:r>
                        <m:r>
                          <a:rPr lang="en-US" b="0" i="1" smtClean="0">
                            <a:latin typeface="Cambria Math"/>
                          </a:rPr>
                          <m:t>,</m:t>
                        </m:r>
                        <m:r>
                          <a:rPr lang="en-US" b="0" i="1" smtClean="0">
                            <a:latin typeface="Cambria Math"/>
                          </a:rPr>
                          <m:t>𝑦</m:t>
                        </m:r>
                      </m:e>
                    </m:d>
                    <m:r>
                      <a:rPr lang="en-US" b="0" i="1" smtClean="0">
                        <a:latin typeface="Cambria Math"/>
                      </a:rPr>
                      <m:t>=</m:t>
                    </m:r>
                    <m:f>
                      <m:fPr>
                        <m:ctrlPr>
                          <a:rPr lang="en-US" b="0" i="1" smtClean="0">
                            <a:latin typeface="Cambria Math"/>
                          </a:rPr>
                        </m:ctrlPr>
                      </m:fPr>
                      <m:num>
                        <m:r>
                          <a:rPr lang="en-US" b="0" i="1" smtClean="0">
                            <a:latin typeface="Cambria Math"/>
                          </a:rPr>
                          <m:t>&lt;</m:t>
                        </m:r>
                        <m:r>
                          <a:rPr lang="en-US" b="0" i="1" smtClean="0">
                            <a:latin typeface="Cambria Math"/>
                          </a:rPr>
                          <m:t>𝑥</m:t>
                        </m:r>
                        <m:r>
                          <a:rPr lang="en-US" b="0" i="1" smtClean="0">
                            <a:latin typeface="Cambria Math"/>
                          </a:rPr>
                          <m:t>,</m:t>
                        </m:r>
                        <m:r>
                          <a:rPr lang="en-US" b="0" i="1" smtClean="0">
                            <a:latin typeface="Cambria Math"/>
                          </a:rPr>
                          <m:t>𝑦</m:t>
                        </m:r>
                        <m:r>
                          <a:rPr lang="en-US" b="0" i="1" smtClean="0">
                            <a:latin typeface="Cambria Math"/>
                          </a:rPr>
                          <m:t>&gt;</m:t>
                        </m:r>
                      </m:num>
                      <m:den>
                        <m:d>
                          <m:dPr>
                            <m:begChr m:val="‖"/>
                            <m:endChr m:val="‖"/>
                            <m:ctrlPr>
                              <a:rPr lang="en-US" b="0" i="1" smtClean="0">
                                <a:latin typeface="Cambria Math"/>
                              </a:rPr>
                            </m:ctrlPr>
                          </m:dPr>
                          <m:e>
                            <m:r>
                              <a:rPr lang="en-US" b="0" i="1" smtClean="0">
                                <a:latin typeface="Cambria Math"/>
                              </a:rPr>
                              <m:t>𝑥</m:t>
                            </m:r>
                          </m:e>
                        </m:d>
                        <m:r>
                          <a:rPr lang="en-US" b="0" i="1" smtClean="0">
                            <a:latin typeface="Cambria Math"/>
                          </a:rPr>
                          <m:t>⋅</m:t>
                        </m:r>
                        <m:d>
                          <m:dPr>
                            <m:begChr m:val="‖"/>
                            <m:endChr m:val="‖"/>
                            <m:ctrlPr>
                              <a:rPr lang="en-US" b="0" i="1" smtClean="0">
                                <a:latin typeface="Cambria Math"/>
                              </a:rPr>
                            </m:ctrlPr>
                          </m:dPr>
                          <m:e>
                            <m:r>
                              <a:rPr lang="en-US" b="0" i="1" smtClean="0">
                                <a:latin typeface="Cambria Math"/>
                              </a:rPr>
                              <m:t>𝑦</m:t>
                            </m:r>
                          </m:e>
                        </m:d>
                      </m:den>
                    </m:f>
                    <m:r>
                      <a:rPr lang="en-US" b="0" i="1" smtClean="0">
                        <a:latin typeface="Cambria Math"/>
                      </a:rPr>
                      <m:t>=</m:t>
                    </m:r>
                    <m:f>
                      <m:fPr>
                        <m:ctrlPr>
                          <a:rPr lang="en-US" b="0" i="1" smtClean="0">
                            <a:latin typeface="Cambria Math"/>
                          </a:rPr>
                        </m:ctrlPr>
                      </m:fPr>
                      <m:num>
                        <m:nary>
                          <m:naryPr>
                            <m:chr m:val="∑"/>
                            <m:ctrlPr>
                              <a:rPr lang="en-US" b="0" i="1" smtClean="0">
                                <a:latin typeface="Cambria Math"/>
                              </a:rPr>
                            </m:ctrlPr>
                          </m:naryPr>
                          <m:sub>
                            <m:r>
                              <m:rPr>
                                <m:brk m:alnAt="23"/>
                              </m:rPr>
                              <a:rPr lang="en-US" b="0" i="1" smtClean="0">
                                <a:latin typeface="Cambria Math"/>
                              </a:rPr>
                              <m:t>𝑖</m:t>
                            </m:r>
                            <m:r>
                              <m:rPr>
                                <m:brk m:alnAt="23"/>
                              </m:rPr>
                              <a:rPr lang="en-US" b="0" i="1" smtClean="0">
                                <a:latin typeface="Cambria Math"/>
                              </a:rPr>
                              <m:t>=</m:t>
                            </m:r>
                            <m:r>
                              <m:rPr>
                                <m:brk m:alnAt="23"/>
                              </m:rPr>
                              <a:rPr lang="en-US" b="0" i="1" smtClean="0">
                                <a:latin typeface="Cambria Math"/>
                              </a:rPr>
                              <m:t>1</m:t>
                            </m:r>
                          </m:sub>
                          <m:sup>
                            <m:r>
                              <a:rPr lang="en-US" b="0" i="1" smtClean="0">
                                <a:latin typeface="Cambria Math"/>
                              </a:rPr>
                              <m:t>𝑛</m:t>
                            </m:r>
                          </m:sup>
                          <m:e>
                            <m:sSub>
                              <m:sSubPr>
                                <m:ctrlPr>
                                  <a:rPr lang="en-US" b="0" i="1" smtClean="0">
                                    <a:latin typeface="Cambria Math"/>
                                  </a:rPr>
                                </m:ctrlPr>
                              </m:sSubPr>
                              <m:e>
                                <m:r>
                                  <a:rPr lang="en-US" b="0" i="1" smtClean="0">
                                    <a:latin typeface="Cambria Math"/>
                                  </a:rPr>
                                  <m:t>𝑥</m:t>
                                </m:r>
                              </m:e>
                              <m:sub>
                                <m:r>
                                  <a:rPr lang="en-US" b="0" i="1" smtClean="0">
                                    <a:latin typeface="Cambria Math"/>
                                  </a:rPr>
                                  <m:t>𝑖</m:t>
                                </m:r>
                              </m:sub>
                            </m:sSub>
                            <m:r>
                              <a:rPr lang="en-US" b="0" i="1" smtClean="0">
                                <a:latin typeface="Cambria Math"/>
                              </a:rPr>
                              <m:t>⋅</m:t>
                            </m:r>
                            <m:sSub>
                              <m:sSubPr>
                                <m:ctrlPr>
                                  <a:rPr lang="en-US" b="0" i="1" smtClean="0">
                                    <a:latin typeface="Cambria Math"/>
                                  </a:rPr>
                                </m:ctrlPr>
                              </m:sSubPr>
                              <m:e>
                                <m:r>
                                  <a:rPr lang="en-US" b="0" i="1" smtClean="0">
                                    <a:latin typeface="Cambria Math"/>
                                  </a:rPr>
                                  <m:t>𝑦</m:t>
                                </m:r>
                              </m:e>
                              <m:sub>
                                <m:r>
                                  <a:rPr lang="en-US" b="0" i="1" smtClean="0">
                                    <a:latin typeface="Cambria Math"/>
                                  </a:rPr>
                                  <m:t>𝑖</m:t>
                                </m:r>
                              </m:sub>
                            </m:sSub>
                          </m:e>
                        </m:nary>
                      </m:num>
                      <m:den>
                        <m:rad>
                          <m:radPr>
                            <m:degHide m:val="on"/>
                            <m:ctrlPr>
                              <a:rPr lang="en-US" b="0" i="1" smtClean="0">
                                <a:latin typeface="Cambria Math"/>
                              </a:rPr>
                            </m:ctrlPr>
                          </m:radPr>
                          <m:deg/>
                          <m:e>
                            <m:nary>
                              <m:naryPr>
                                <m:chr m:val="∑"/>
                                <m:ctrlPr>
                                  <a:rPr lang="en-US" b="0" i="1" smtClean="0">
                                    <a:latin typeface="Cambria Math"/>
                                  </a:rPr>
                                </m:ctrlPr>
                              </m:naryPr>
                              <m:sub>
                                <m:r>
                                  <m:rPr>
                                    <m:brk m:alnAt="23"/>
                                  </m:rPr>
                                  <a:rPr lang="en-US" b="0" i="1" smtClean="0">
                                    <a:latin typeface="Cambria Math"/>
                                  </a:rPr>
                                  <m:t>𝑖</m:t>
                                </m:r>
                                <m:r>
                                  <m:rPr>
                                    <m:brk m:alnAt="23"/>
                                  </m:rPr>
                                  <a:rPr lang="en-US" b="0" i="1" smtClean="0">
                                    <a:latin typeface="Cambria Math"/>
                                  </a:rPr>
                                  <m:t>=</m:t>
                                </m:r>
                                <m:r>
                                  <m:rPr>
                                    <m:brk m:alnAt="23"/>
                                  </m:rPr>
                                  <a:rPr lang="en-US" b="0" i="1" smtClean="0">
                                    <a:latin typeface="Cambria Math"/>
                                  </a:rPr>
                                  <m:t>1</m:t>
                                </m:r>
                              </m:sub>
                              <m:sup>
                                <m:r>
                                  <a:rPr lang="en-US" b="0" i="1" smtClean="0">
                                    <a:latin typeface="Cambria Math"/>
                                  </a:rPr>
                                  <m:t>𝑛</m:t>
                                </m:r>
                              </m:sup>
                              <m:e>
                                <m:sSubSup>
                                  <m:sSubSupPr>
                                    <m:ctrlPr>
                                      <a:rPr lang="en-US" b="0" i="1" smtClean="0">
                                        <a:latin typeface="Cambria Math"/>
                                      </a:rPr>
                                    </m:ctrlPr>
                                  </m:sSubSupPr>
                                  <m:e>
                                    <m:r>
                                      <a:rPr lang="en-US" b="0" i="1" smtClean="0">
                                        <a:latin typeface="Cambria Math"/>
                                      </a:rPr>
                                      <m:t>𝑥</m:t>
                                    </m:r>
                                  </m:e>
                                  <m:sub>
                                    <m:r>
                                      <a:rPr lang="en-US" b="0" i="1" smtClean="0">
                                        <a:latin typeface="Cambria Math"/>
                                      </a:rPr>
                                      <m:t>𝑖</m:t>
                                    </m:r>
                                  </m:sub>
                                  <m:sup>
                                    <m:r>
                                      <a:rPr lang="en-US" b="0" i="1" smtClean="0">
                                        <a:latin typeface="Cambria Math"/>
                                      </a:rPr>
                                      <m:t>2</m:t>
                                    </m:r>
                                  </m:sup>
                                </m:sSubSup>
                              </m:e>
                            </m:nary>
                          </m:e>
                        </m:rad>
                        <m:r>
                          <a:rPr lang="en-US" b="0" i="1" smtClean="0">
                            <a:latin typeface="Cambria Math"/>
                          </a:rPr>
                          <m:t>⋅</m:t>
                        </m:r>
                        <m:rad>
                          <m:radPr>
                            <m:degHide m:val="on"/>
                            <m:ctrlPr>
                              <a:rPr lang="en-US" b="0" i="1" smtClean="0">
                                <a:latin typeface="Cambria Math"/>
                              </a:rPr>
                            </m:ctrlPr>
                          </m:radPr>
                          <m:deg/>
                          <m:e>
                            <m:nary>
                              <m:naryPr>
                                <m:chr m:val="∑"/>
                                <m:ctrlPr>
                                  <a:rPr lang="en-US" b="0" i="1" smtClean="0">
                                    <a:latin typeface="Cambria Math"/>
                                  </a:rPr>
                                </m:ctrlPr>
                              </m:naryPr>
                              <m:sub>
                                <m:r>
                                  <m:rPr>
                                    <m:brk m:alnAt="23"/>
                                  </m:rPr>
                                  <a:rPr lang="en-US" b="0" i="1" smtClean="0">
                                    <a:latin typeface="Cambria Math"/>
                                  </a:rPr>
                                  <m:t>𝑖</m:t>
                                </m:r>
                                <m:r>
                                  <m:rPr>
                                    <m:brk m:alnAt="23"/>
                                  </m:rPr>
                                  <a:rPr lang="en-US" b="0" i="1" smtClean="0">
                                    <a:latin typeface="Cambria Math"/>
                                  </a:rPr>
                                  <m:t>=</m:t>
                                </m:r>
                                <m:r>
                                  <m:rPr>
                                    <m:brk m:alnAt="23"/>
                                  </m:rPr>
                                  <a:rPr lang="en-US" b="0" i="1" smtClean="0">
                                    <a:latin typeface="Cambria Math"/>
                                  </a:rPr>
                                  <m:t>1</m:t>
                                </m:r>
                              </m:sub>
                              <m:sup>
                                <m:r>
                                  <a:rPr lang="en-US" b="0" i="1" smtClean="0">
                                    <a:latin typeface="Cambria Math"/>
                                  </a:rPr>
                                  <m:t>𝑛</m:t>
                                </m:r>
                              </m:sup>
                              <m:e>
                                <m:sSubSup>
                                  <m:sSubSupPr>
                                    <m:ctrlPr>
                                      <a:rPr lang="en-US" b="0" i="1" smtClean="0">
                                        <a:latin typeface="Cambria Math"/>
                                      </a:rPr>
                                    </m:ctrlPr>
                                  </m:sSubSupPr>
                                  <m:e>
                                    <m:r>
                                      <a:rPr lang="en-US" b="0" i="1" smtClean="0">
                                        <a:latin typeface="Cambria Math"/>
                                      </a:rPr>
                                      <m:t>𝑦</m:t>
                                    </m:r>
                                  </m:e>
                                  <m:sub>
                                    <m:r>
                                      <a:rPr lang="en-US" b="0" i="1" smtClean="0">
                                        <a:latin typeface="Cambria Math"/>
                                      </a:rPr>
                                      <m:t>𝑖</m:t>
                                    </m:r>
                                  </m:sub>
                                  <m:sup>
                                    <m:r>
                                      <a:rPr lang="en-US" b="0" i="1" smtClean="0">
                                        <a:latin typeface="Cambria Math"/>
                                      </a:rPr>
                                      <m:t>2</m:t>
                                    </m:r>
                                  </m:sup>
                                </m:sSubSup>
                              </m:e>
                            </m:nary>
                          </m:e>
                        </m:rad>
                      </m:den>
                    </m:f>
                  </m:oMath>
                </a14:m>
                <a:endParaRPr lang="en-US" dirty="0" smtClean="0"/>
              </a:p>
              <a:p>
                <a:pPr marL="457200" lvl="1" indent="0">
                  <a:buNone/>
                </a:pPr>
                <a:r>
                  <a:rPr lang="en-US" dirty="0" smtClean="0"/>
                  <a:t>Which represents the similarity of the properties of two vectors rather than their </a:t>
                </a:r>
                <a:r>
                  <a:rPr lang="en-US" dirty="0" smtClean="0"/>
                  <a:t>distance</a:t>
                </a:r>
                <a:r>
                  <a:rPr lang="en-US" dirty="0"/>
                  <a:t> </a:t>
                </a:r>
                <a:r>
                  <a:rPr lang="en-US" dirty="0" smtClean="0"/>
                  <a:t>– two vectors will have cosine 0 if and only if </a:t>
                </a:r>
                <a14:m>
                  <m:oMath xmlns:m="http://schemas.openxmlformats.org/officeDocument/2006/math">
                    <m:acc>
                      <m:accPr>
                        <m:chr m:val="⃗"/>
                        <m:ctrlPr>
                          <a:rPr lang="en-US" b="0" i="1" smtClean="0">
                            <a:latin typeface="Cambria Math"/>
                          </a:rPr>
                        </m:ctrlPr>
                      </m:accPr>
                      <m:e>
                        <m:r>
                          <a:rPr lang="en-US" b="0" i="1" smtClean="0">
                            <a:latin typeface="Cambria Math"/>
                          </a:rPr>
                          <m:t>𝑣</m:t>
                        </m:r>
                      </m:e>
                    </m:acc>
                    <m:r>
                      <a:rPr lang="en-US" b="0" i="1" smtClean="0">
                        <a:latin typeface="Cambria Math"/>
                      </a:rPr>
                      <m:t>=</m:t>
                    </m:r>
                    <m:r>
                      <a:rPr lang="en-US" b="0" i="1" smtClean="0">
                        <a:latin typeface="Cambria Math"/>
                      </a:rPr>
                      <m:t>𝑎</m:t>
                    </m:r>
                    <m:r>
                      <a:rPr lang="en-US" b="0" i="1" smtClean="0">
                        <a:latin typeface="Cambria Math"/>
                      </a:rPr>
                      <m:t>⋅</m:t>
                    </m:r>
                    <m:acc>
                      <m:accPr>
                        <m:chr m:val="⃗"/>
                        <m:ctrlPr>
                          <a:rPr lang="en-US" b="0" i="1" smtClean="0">
                            <a:latin typeface="Cambria Math"/>
                          </a:rPr>
                        </m:ctrlPr>
                      </m:accPr>
                      <m:e>
                        <m:r>
                          <a:rPr lang="en-US" b="0" i="1" smtClean="0">
                            <a:latin typeface="Cambria Math"/>
                          </a:rPr>
                          <m:t>𝑢</m:t>
                        </m:r>
                      </m:e>
                    </m:acc>
                  </m:oMath>
                </a14:m>
                <a:r>
                  <a:rPr lang="en-US" dirty="0" smtClean="0"/>
                  <a:t> , for </a:t>
                </a:r>
                <a14:m>
                  <m:oMath xmlns:m="http://schemas.openxmlformats.org/officeDocument/2006/math">
                    <m:r>
                      <a:rPr lang="en-US" b="0" i="1" smtClean="0">
                        <a:latin typeface="Cambria Math"/>
                      </a:rPr>
                      <m:t>𝑎</m:t>
                    </m:r>
                    <m:r>
                      <a:rPr lang="en-US" b="0" i="1" smtClean="0">
                        <a:latin typeface="Cambria Math"/>
                      </a:rPr>
                      <m:t>≥</m:t>
                    </m:r>
                    <m:r>
                      <a:rPr lang="en-US" b="0" i="1" smtClean="0">
                        <a:latin typeface="Cambria Math"/>
                      </a:rPr>
                      <m:t>0</m:t>
                    </m:r>
                  </m:oMath>
                </a14:m>
                <a:r>
                  <a:rPr lang="en-US" dirty="0" smtClean="0"/>
                  <a:t>.</a:t>
                </a: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93" t="-674"/>
                </a:stretch>
              </a:blipFill>
            </p:spPr>
            <p:txBody>
              <a:bodyPr/>
              <a:lstStyle/>
              <a:p>
                <a:r>
                  <a:rPr lang="he-IL">
                    <a:noFill/>
                  </a:rPr>
                  <a:t> </a:t>
                </a:r>
              </a:p>
            </p:txBody>
          </p:sp>
        </mc:Fallback>
      </mc:AlternateContent>
    </p:spTree>
    <p:extLst>
      <p:ext uri="{BB962C8B-B14F-4D97-AF65-F5344CB8AC3E}">
        <p14:creationId xmlns:p14="http://schemas.microsoft.com/office/powerpoint/2010/main" val="6710547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b="1" dirty="0"/>
              <a:t>Principal C</a:t>
            </a:r>
            <a:r>
              <a:rPr lang="en-US" b="1" dirty="0" smtClean="0"/>
              <a:t>omponent Analysis</a:t>
            </a:r>
            <a:endParaRPr lang="he-IL" dirty="0"/>
          </a:p>
        </p:txBody>
      </p:sp>
      <p:sp>
        <p:nvSpPr>
          <p:cNvPr id="3" name="מציין מיקום תוכן 2"/>
          <p:cNvSpPr>
            <a:spLocks noGrp="1"/>
          </p:cNvSpPr>
          <p:nvPr>
            <p:ph idx="1"/>
          </p:nvPr>
        </p:nvSpPr>
        <p:spPr/>
        <p:txBody>
          <a:bodyPr/>
          <a:lstStyle/>
          <a:p>
            <a:r>
              <a:rPr lang="en-US" dirty="0" smtClean="0"/>
              <a:t>After acquiring the previous results, we have attempted lowering the problem’s dimensionality using PCA.</a:t>
            </a:r>
          </a:p>
          <a:p>
            <a:pPr lvl="1"/>
            <a:r>
              <a:rPr lang="en-US" dirty="0" smtClean="0"/>
              <a:t>We have applied PCA on the matrix we </a:t>
            </a:r>
            <a:r>
              <a:rPr lang="en-US" dirty="0"/>
              <a:t>have </a:t>
            </a:r>
            <a:r>
              <a:rPr lang="en-US" dirty="0" smtClean="0"/>
              <a:t>obtained by one-hot encoding the vectors by </a:t>
            </a:r>
            <a:r>
              <a:rPr lang="en-US" dirty="0" err="1" smtClean="0"/>
              <a:t>Sids</a:t>
            </a:r>
            <a:r>
              <a:rPr lang="en-US" dirty="0" smtClean="0"/>
              <a:t> and Aids.</a:t>
            </a:r>
          </a:p>
          <a:p>
            <a:pPr lvl="1"/>
            <a:r>
              <a:rPr lang="en-US" dirty="0" smtClean="0"/>
              <a:t>After acquiring the optimal number of components, we have reconstructed the matrix by looking at the projection of the original vectors to the linear sub-space spanned by the most significant singular vectors.</a:t>
            </a:r>
          </a:p>
          <a:p>
            <a:endParaRPr lang="en-US" dirty="0"/>
          </a:p>
          <a:p>
            <a:r>
              <a:rPr lang="en-US" dirty="0" smtClean="0"/>
              <a:t>Looking at the singular values, we have deduced that there are only 5 relevant singular vectors, therefore, we have reduced the matrix to the projection to the matching sub-space.</a:t>
            </a:r>
            <a:endParaRPr lang="he-IL" dirty="0"/>
          </a:p>
        </p:txBody>
      </p:sp>
    </p:spTree>
    <p:extLst>
      <p:ext uri="{BB962C8B-B14F-4D97-AF65-F5344CB8AC3E}">
        <p14:creationId xmlns:p14="http://schemas.microsoft.com/office/powerpoint/2010/main" val="28136538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rtl="0"/>
            <a:r>
              <a:rPr lang="en-US" b="1" dirty="0"/>
              <a:t>Principal Component Analysis</a:t>
            </a:r>
            <a:endParaRPr lang="he-IL" dirty="0"/>
          </a:p>
        </p:txBody>
      </p:sp>
      <p:sp>
        <p:nvSpPr>
          <p:cNvPr id="5" name="מציין מיקום טקסט 4"/>
          <p:cNvSpPr>
            <a:spLocks noGrp="1"/>
          </p:cNvSpPr>
          <p:nvPr>
            <p:ph type="body" idx="1"/>
          </p:nvPr>
        </p:nvSpPr>
        <p:spPr/>
        <p:txBody>
          <a:bodyPr/>
          <a:lstStyle/>
          <a:p>
            <a:r>
              <a:rPr lang="en-US" dirty="0"/>
              <a:t>PCA results for pivot </a:t>
            </a:r>
            <a:r>
              <a:rPr lang="en-US" dirty="0" smtClean="0"/>
              <a:t>Sid</a:t>
            </a:r>
            <a:endParaRPr lang="he-IL" dirty="0"/>
          </a:p>
        </p:txBody>
      </p:sp>
      <p:pic>
        <p:nvPicPr>
          <p:cNvPr id="9" name="מציין מיקום תוכן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8490" y="2778916"/>
            <a:ext cx="3657608" cy="2743206"/>
          </a:xfrm>
        </p:spPr>
      </p:pic>
      <p:sp>
        <p:nvSpPr>
          <p:cNvPr id="7" name="מציין מיקום טקסט 6"/>
          <p:cNvSpPr>
            <a:spLocks noGrp="1"/>
          </p:cNvSpPr>
          <p:nvPr>
            <p:ph type="body" sz="quarter" idx="3"/>
          </p:nvPr>
        </p:nvSpPr>
        <p:spPr/>
        <p:txBody>
          <a:bodyPr/>
          <a:lstStyle/>
          <a:p>
            <a:r>
              <a:rPr lang="en-US" dirty="0" smtClean="0"/>
              <a:t>PCA results for pivot Aid</a:t>
            </a:r>
            <a:endParaRPr lang="he-IL" dirty="0"/>
          </a:p>
        </p:txBody>
      </p:sp>
      <p:pic>
        <p:nvPicPr>
          <p:cNvPr id="10" name="מציין מיקום תוכן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837108" y="2778916"/>
            <a:ext cx="3657608" cy="2743206"/>
          </a:xfrm>
        </p:spPr>
      </p:pic>
    </p:spTree>
    <p:extLst>
      <p:ext uri="{BB962C8B-B14F-4D97-AF65-F5344CB8AC3E}">
        <p14:creationId xmlns:p14="http://schemas.microsoft.com/office/powerpoint/2010/main" val="32499043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Hierarchical Clustering after PCA</a:t>
            </a:r>
            <a:endParaRPr lang="he-IL" dirty="0"/>
          </a:p>
        </p:txBody>
      </p:sp>
      <p:sp>
        <p:nvSpPr>
          <p:cNvPr id="3" name="מציין מיקום תוכן 2"/>
          <p:cNvSpPr>
            <a:spLocks noGrp="1"/>
          </p:cNvSpPr>
          <p:nvPr>
            <p:ph idx="1"/>
          </p:nvPr>
        </p:nvSpPr>
        <p:spPr/>
        <p:txBody>
          <a:bodyPr/>
          <a:lstStyle/>
          <a:p>
            <a:endParaRPr lang="he-IL" dirty="0"/>
          </a:p>
        </p:txBody>
      </p:sp>
    </p:spTree>
    <p:extLst>
      <p:ext uri="{BB962C8B-B14F-4D97-AF65-F5344CB8AC3E}">
        <p14:creationId xmlns:p14="http://schemas.microsoft.com/office/powerpoint/2010/main" val="7356071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amount of logins of “new” and “experienced” users</a:t>
            </a:r>
            <a:endParaRPr lang="he-IL" dirty="0"/>
          </a:p>
        </p:txBody>
      </p:sp>
      <p:sp>
        <p:nvSpPr>
          <p:cNvPr id="3" name="Content Placeholder 2"/>
          <p:cNvSpPr>
            <a:spLocks noGrp="1"/>
          </p:cNvSpPr>
          <p:nvPr>
            <p:ph idx="1"/>
          </p:nvPr>
        </p:nvSpPr>
        <p:spPr/>
        <p:txBody>
          <a:bodyPr/>
          <a:lstStyle/>
          <a:p>
            <a:r>
              <a:rPr lang="en-US" b="1" i="1" dirty="0" smtClean="0"/>
              <a:t>Overall</a:t>
            </a:r>
            <a:r>
              <a:rPr lang="en-US" dirty="0" smtClean="0"/>
              <a:t>, there are 28629 unique users (counted by Aid).</a:t>
            </a:r>
          </a:p>
          <a:p>
            <a:pPr lvl="1"/>
            <a:r>
              <a:rPr lang="en-US" dirty="0" smtClean="0"/>
              <a:t>19211 users logged in for the </a:t>
            </a:r>
            <a:r>
              <a:rPr lang="en-US" b="1" i="1" dirty="0" smtClean="0"/>
              <a:t>first time</a:t>
            </a:r>
            <a:r>
              <a:rPr lang="en-US" dirty="0" smtClean="0"/>
              <a:t> during October, these are 67.1% of the users.</a:t>
            </a:r>
          </a:p>
          <a:p>
            <a:pPr lvl="1"/>
            <a:r>
              <a:rPr lang="en-US" dirty="0" smtClean="0"/>
              <a:t>9418 users logged in prior to October, and we consider these as “experienced” users.</a:t>
            </a:r>
          </a:p>
          <a:p>
            <a:r>
              <a:rPr lang="en-US" b="1" i="1" dirty="0" smtClean="0"/>
              <a:t>Overall</a:t>
            </a:r>
            <a:r>
              <a:rPr lang="en-US" dirty="0" smtClean="0"/>
              <a:t>, 22759 haven’t logged in more than 3 times during October.</a:t>
            </a:r>
          </a:p>
          <a:p>
            <a:pPr lvl="1"/>
            <a:r>
              <a:rPr lang="en-US" dirty="0" smtClean="0"/>
              <a:t>15451 of the “new” users logged less than 3 times, which is 80.4% of the users.</a:t>
            </a:r>
          </a:p>
          <a:p>
            <a:pPr lvl="1"/>
            <a:r>
              <a:rPr lang="en-US" dirty="0" smtClean="0"/>
              <a:t>7308 of the “experienced” users logged less than 3 times, which is 77.6% of the users.</a:t>
            </a:r>
          </a:p>
          <a:p>
            <a:r>
              <a:rPr lang="en-US" dirty="0" smtClean="0"/>
              <a:t>The ratio of new users out of those who haven’t logged in more than 3 times is 67.9% .</a:t>
            </a:r>
            <a:endParaRPr lang="en-US" dirty="0"/>
          </a:p>
        </p:txBody>
      </p:sp>
    </p:spTree>
    <p:extLst>
      <p:ext uri="{BB962C8B-B14F-4D97-AF65-F5344CB8AC3E}">
        <p14:creationId xmlns:p14="http://schemas.microsoft.com/office/powerpoint/2010/main" val="35970492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0"/>
            <a:r>
              <a:rPr lang="en-US" sz="2800" dirty="0" smtClean="0"/>
              <a:t>Comparing queries of new and experienced users</a:t>
            </a:r>
            <a:endParaRPr lang="he-IL" sz="2800" dirty="0"/>
          </a:p>
        </p:txBody>
      </p:sp>
      <p:sp>
        <p:nvSpPr>
          <p:cNvPr id="3" name="Content Placeholder 2"/>
          <p:cNvSpPr>
            <a:spLocks noGrp="1"/>
          </p:cNvSpPr>
          <p:nvPr>
            <p:ph idx="1"/>
          </p:nvPr>
        </p:nvSpPr>
        <p:spPr>
          <a:xfrm>
            <a:off x="457200" y="1600201"/>
            <a:ext cx="8229600" cy="1180728"/>
          </a:xfrm>
        </p:spPr>
        <p:txBody>
          <a:bodyPr>
            <a:normAutofit/>
          </a:bodyPr>
          <a:lstStyle/>
          <a:p>
            <a:pPr algn="l" rtl="0"/>
            <a:r>
              <a:rPr lang="en-US" dirty="0" smtClean="0"/>
              <a:t>Using the tag “</a:t>
            </a:r>
            <a:r>
              <a:rPr lang="en-US" dirty="0" err="1" smtClean="0"/>
              <a:t>IsFirst</a:t>
            </a:r>
            <a:r>
              <a:rPr lang="en-US" dirty="0" smtClean="0"/>
              <a:t>” we have examined the types of queries made by experienced users compared to new users in the application:</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9150" r="9454"/>
          <a:stretch/>
        </p:blipFill>
        <p:spPr>
          <a:xfrm>
            <a:off x="755576" y="2276871"/>
            <a:ext cx="7560840" cy="4542311"/>
          </a:xfrm>
          <a:prstGeom prst="rect">
            <a:avLst/>
          </a:prstGeom>
        </p:spPr>
      </p:pic>
    </p:spTree>
    <p:extLst>
      <p:ext uri="{BB962C8B-B14F-4D97-AF65-F5344CB8AC3E}">
        <p14:creationId xmlns:p14="http://schemas.microsoft.com/office/powerpoint/2010/main" val="343628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Comparing queries of new and experienced users</a:t>
            </a:r>
            <a:endParaRPr lang="he-IL" dirty="0"/>
          </a:p>
        </p:txBody>
      </p:sp>
      <p:sp>
        <p:nvSpPr>
          <p:cNvPr id="4" name="Content Placeholder 3"/>
          <p:cNvSpPr>
            <a:spLocks noGrp="1"/>
          </p:cNvSpPr>
          <p:nvPr>
            <p:ph idx="1"/>
          </p:nvPr>
        </p:nvSpPr>
        <p:spPr>
          <a:xfrm>
            <a:off x="457200" y="1600200"/>
            <a:ext cx="8229600" cy="4709120"/>
          </a:xfrm>
        </p:spPr>
        <p:txBody>
          <a:bodyPr>
            <a:normAutofit/>
          </a:bodyPr>
          <a:lstStyle/>
          <a:p>
            <a:r>
              <a:rPr lang="en-US" dirty="0" smtClean="0"/>
              <a:t>It is visible that there are several dominant queries:</a:t>
            </a:r>
          </a:p>
          <a:p>
            <a:pPr lvl="1"/>
            <a:r>
              <a:rPr lang="en-US" dirty="0" err="1" smtClean="0"/>
              <a:t>RequestSummaryQuery</a:t>
            </a:r>
            <a:endParaRPr lang="en-US" dirty="0" smtClean="0"/>
          </a:p>
          <a:p>
            <a:pPr lvl="1"/>
            <a:r>
              <a:rPr lang="en-US" dirty="0" err="1" smtClean="0"/>
              <a:t>SearchTimelineQuery</a:t>
            </a:r>
            <a:endParaRPr lang="en-US" dirty="0" smtClean="0"/>
          </a:p>
          <a:p>
            <a:pPr lvl="1"/>
            <a:r>
              <a:rPr lang="en-US" dirty="0" err="1" smtClean="0"/>
              <a:t>RequestSeriesAndSummaryQuery</a:t>
            </a:r>
            <a:endParaRPr lang="en-US" dirty="0" smtClean="0"/>
          </a:p>
          <a:p>
            <a:endParaRPr lang="en-US" dirty="0"/>
          </a:p>
          <a:p>
            <a:pPr lvl="1"/>
            <a:endParaRPr lang="en-US" dirty="0" smtClean="0"/>
          </a:p>
        </p:txBody>
      </p:sp>
    </p:spTree>
    <p:extLst>
      <p:ext uri="{BB962C8B-B14F-4D97-AF65-F5344CB8AC3E}">
        <p14:creationId xmlns:p14="http://schemas.microsoft.com/office/powerpoint/2010/main" val="17880582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Comparing queries of new and experienced users</a:t>
            </a:r>
            <a:endParaRPr lang="he-IL" dirty="0"/>
          </a:p>
        </p:txBody>
      </p:sp>
      <p:sp>
        <p:nvSpPr>
          <p:cNvPr id="8" name="Content Placeholder 7"/>
          <p:cNvSpPr>
            <a:spLocks noGrp="1"/>
          </p:cNvSpPr>
          <p:nvPr>
            <p:ph idx="1"/>
          </p:nvPr>
        </p:nvSpPr>
        <p:spPr/>
        <p:txBody>
          <a:bodyPr/>
          <a:lstStyle/>
          <a:p>
            <a:r>
              <a:rPr lang="en-US" dirty="0" smtClean="0"/>
              <a:t>New users doesn’t seem to send different queries than those who logged in before. The most visible differences between experienced and new users are:</a:t>
            </a:r>
          </a:p>
          <a:p>
            <a:pPr lvl="1"/>
            <a:r>
              <a:rPr lang="en-US" dirty="0" smtClean="0"/>
              <a:t>New users send more </a:t>
            </a:r>
            <a:r>
              <a:rPr lang="en-US" dirty="0" err="1" smtClean="0"/>
              <a:t>AggregateQuery</a:t>
            </a:r>
            <a:r>
              <a:rPr lang="en-US" dirty="0" smtClean="0"/>
              <a:t>.</a:t>
            </a:r>
          </a:p>
          <a:p>
            <a:pPr lvl="1"/>
            <a:r>
              <a:rPr lang="en-US" dirty="0" smtClean="0"/>
              <a:t>New users send more </a:t>
            </a:r>
            <a:r>
              <a:rPr lang="en-US" dirty="0" err="1" smtClean="0"/>
              <a:t>BillingFeatureFlagQuery</a:t>
            </a:r>
            <a:r>
              <a:rPr lang="en-US" dirty="0" smtClean="0"/>
              <a:t>, </a:t>
            </a:r>
            <a:r>
              <a:rPr lang="en-US" dirty="0" err="1" smtClean="0"/>
              <a:t>BillingPlanQuery</a:t>
            </a:r>
            <a:r>
              <a:rPr lang="en-US" dirty="0" smtClean="0"/>
              <a:t> and </a:t>
            </a:r>
            <a:r>
              <a:rPr lang="en-US" dirty="0" err="1" smtClean="0"/>
              <a:t>ComponenetsForSubscriptionquery</a:t>
            </a:r>
            <a:r>
              <a:rPr lang="en-US" dirty="0" smtClean="0"/>
              <a:t>.</a:t>
            </a:r>
          </a:p>
          <a:p>
            <a:pPr lvl="1"/>
            <a:r>
              <a:rPr lang="en-US" dirty="0" smtClean="0"/>
              <a:t>Experienced users send more </a:t>
            </a:r>
            <a:r>
              <a:rPr lang="en-US" dirty="0" err="1" smtClean="0"/>
              <a:t>SearchTinelineQuery</a:t>
            </a:r>
            <a:r>
              <a:rPr lang="en-US" dirty="0" smtClean="0"/>
              <a:t>, </a:t>
            </a:r>
            <a:r>
              <a:rPr lang="en-US" dirty="0" err="1" smtClean="0"/>
              <a:t>SearchResultsQuert</a:t>
            </a:r>
            <a:r>
              <a:rPr lang="en-US" dirty="0" smtClean="0"/>
              <a:t> and </a:t>
            </a:r>
            <a:r>
              <a:rPr lang="en-US" dirty="0" err="1" smtClean="0"/>
              <a:t>SegmentationSeriesQuery</a:t>
            </a:r>
            <a:r>
              <a:rPr lang="en-US" dirty="0" smtClean="0"/>
              <a:t>.</a:t>
            </a:r>
          </a:p>
          <a:p>
            <a:endParaRPr lang="he-IL" dirty="0"/>
          </a:p>
        </p:txBody>
      </p:sp>
    </p:spTree>
    <p:extLst>
      <p:ext uri="{BB962C8B-B14F-4D97-AF65-F5344CB8AC3E}">
        <p14:creationId xmlns:p14="http://schemas.microsoft.com/office/powerpoint/2010/main" val="40616210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403"/>
            <a:ext cx="8229600" cy="1143000"/>
          </a:xfrm>
        </p:spPr>
        <p:txBody>
          <a:bodyPr>
            <a:normAutofit fontScale="90000"/>
          </a:bodyPr>
          <a:lstStyle/>
          <a:p>
            <a:pPr rtl="0"/>
            <a:r>
              <a:rPr lang="en-US" sz="4000" dirty="0" smtClean="0"/>
              <a:t>Displaying function distribution in sessions</a:t>
            </a:r>
            <a:endParaRPr lang="he-IL" dirty="0"/>
          </a:p>
        </p:txBody>
      </p:sp>
      <p:sp>
        <p:nvSpPr>
          <p:cNvPr id="3" name="Content Placeholder 2"/>
          <p:cNvSpPr>
            <a:spLocks noGrp="1"/>
          </p:cNvSpPr>
          <p:nvPr>
            <p:ph idx="1"/>
          </p:nvPr>
        </p:nvSpPr>
        <p:spPr>
          <a:xfrm>
            <a:off x="529208" y="880120"/>
            <a:ext cx="8507288" cy="604664"/>
          </a:xfrm>
        </p:spPr>
        <p:txBody>
          <a:bodyPr>
            <a:normAutofit/>
          </a:bodyPr>
          <a:lstStyle/>
          <a:p>
            <a:pPr marL="0" indent="0" algn="l" rtl="0">
              <a:buNone/>
            </a:pPr>
            <a:r>
              <a:rPr lang="en-US" dirty="0" smtClean="0"/>
              <a:t>Looking at a user with between 20 and 30 sessions. </a:t>
            </a:r>
            <a:endParaRPr lang="he-IL"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8159" r="9602" b="8259"/>
          <a:stretch/>
        </p:blipFill>
        <p:spPr>
          <a:xfrm>
            <a:off x="1403648" y="1340768"/>
            <a:ext cx="5832648" cy="5392872"/>
          </a:xfrm>
          <a:prstGeom prst="rect">
            <a:avLst/>
          </a:prstGeom>
        </p:spPr>
      </p:pic>
    </p:spTree>
    <p:extLst>
      <p:ext uri="{BB962C8B-B14F-4D97-AF65-F5344CB8AC3E}">
        <p14:creationId xmlns:p14="http://schemas.microsoft.com/office/powerpoint/2010/main" val="1796926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403"/>
            <a:ext cx="8229600" cy="1143000"/>
          </a:xfrm>
        </p:spPr>
        <p:txBody>
          <a:bodyPr>
            <a:normAutofit fontScale="90000"/>
          </a:bodyPr>
          <a:lstStyle/>
          <a:p>
            <a:pPr rtl="0"/>
            <a:r>
              <a:rPr lang="en-US" sz="4000" dirty="0" smtClean="0"/>
              <a:t>Displaying function distribution in sessions</a:t>
            </a:r>
            <a:endParaRPr lang="he-IL" dirty="0"/>
          </a:p>
        </p:txBody>
      </p:sp>
      <p:sp>
        <p:nvSpPr>
          <p:cNvPr id="3" name="Content Placeholder 2"/>
          <p:cNvSpPr>
            <a:spLocks noGrp="1"/>
          </p:cNvSpPr>
          <p:nvPr>
            <p:ph idx="1"/>
          </p:nvPr>
        </p:nvSpPr>
        <p:spPr>
          <a:xfrm>
            <a:off x="529208" y="880120"/>
            <a:ext cx="8507288" cy="604664"/>
          </a:xfrm>
        </p:spPr>
        <p:txBody>
          <a:bodyPr>
            <a:normAutofit/>
          </a:bodyPr>
          <a:lstStyle/>
          <a:p>
            <a:pPr marL="0" indent="0" algn="l" rtl="0">
              <a:buNone/>
            </a:pPr>
            <a:r>
              <a:rPr lang="en-US" dirty="0" smtClean="0"/>
              <a:t>Looking at a user with between 30 and 40 sessions. </a:t>
            </a:r>
            <a:endParaRPr lang="he-IL"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7830" r="8942" b="7726"/>
          <a:stretch/>
        </p:blipFill>
        <p:spPr>
          <a:xfrm>
            <a:off x="1403648" y="1268760"/>
            <a:ext cx="5864628" cy="5438668"/>
          </a:xfrm>
          <a:prstGeom prst="rect">
            <a:avLst/>
          </a:prstGeom>
        </p:spPr>
      </p:pic>
    </p:spTree>
    <p:extLst>
      <p:ext uri="{BB962C8B-B14F-4D97-AF65-F5344CB8AC3E}">
        <p14:creationId xmlns:p14="http://schemas.microsoft.com/office/powerpoint/2010/main" val="30763806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403"/>
            <a:ext cx="8229600" cy="1143000"/>
          </a:xfrm>
        </p:spPr>
        <p:txBody>
          <a:bodyPr>
            <a:normAutofit fontScale="90000"/>
          </a:bodyPr>
          <a:lstStyle/>
          <a:p>
            <a:pPr rtl="0"/>
            <a:r>
              <a:rPr lang="en-US" sz="4000" dirty="0" smtClean="0"/>
              <a:t>Displaying function distribution in sessions</a:t>
            </a:r>
            <a:endParaRPr lang="he-IL" dirty="0"/>
          </a:p>
        </p:txBody>
      </p:sp>
      <p:sp>
        <p:nvSpPr>
          <p:cNvPr id="3" name="Content Placeholder 2"/>
          <p:cNvSpPr>
            <a:spLocks noGrp="1"/>
          </p:cNvSpPr>
          <p:nvPr>
            <p:ph idx="1"/>
          </p:nvPr>
        </p:nvSpPr>
        <p:spPr>
          <a:xfrm>
            <a:off x="529208" y="880120"/>
            <a:ext cx="8507288" cy="604664"/>
          </a:xfrm>
        </p:spPr>
        <p:txBody>
          <a:bodyPr>
            <a:normAutofit/>
          </a:bodyPr>
          <a:lstStyle/>
          <a:p>
            <a:pPr marL="0" indent="0" algn="l" rtl="0">
              <a:buNone/>
            </a:pPr>
            <a:r>
              <a:rPr lang="en-US" dirty="0" smtClean="0"/>
              <a:t>Looking at a user with between 40 and 50 sessions. </a:t>
            </a:r>
            <a:endParaRPr lang="he-IL"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7831" r="8942" b="8148"/>
          <a:stretch/>
        </p:blipFill>
        <p:spPr>
          <a:xfrm>
            <a:off x="1403648" y="1268760"/>
            <a:ext cx="5976664" cy="5514784"/>
          </a:xfrm>
          <a:prstGeom prst="rect">
            <a:avLst/>
          </a:prstGeom>
        </p:spPr>
      </p:pic>
    </p:spTree>
    <p:extLst>
      <p:ext uri="{BB962C8B-B14F-4D97-AF65-F5344CB8AC3E}">
        <p14:creationId xmlns:p14="http://schemas.microsoft.com/office/powerpoint/2010/main" val="30763806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403"/>
            <a:ext cx="8229600" cy="1143000"/>
          </a:xfrm>
        </p:spPr>
        <p:txBody>
          <a:bodyPr>
            <a:normAutofit fontScale="90000"/>
          </a:bodyPr>
          <a:lstStyle/>
          <a:p>
            <a:pPr rtl="0"/>
            <a:r>
              <a:rPr lang="en-US" sz="4000" dirty="0" smtClean="0"/>
              <a:t>Displaying function distribution in sessions</a:t>
            </a:r>
            <a:endParaRPr lang="he-IL" dirty="0"/>
          </a:p>
        </p:txBody>
      </p:sp>
      <p:sp>
        <p:nvSpPr>
          <p:cNvPr id="3" name="Content Placeholder 2"/>
          <p:cNvSpPr>
            <a:spLocks noGrp="1"/>
          </p:cNvSpPr>
          <p:nvPr>
            <p:ph idx="1"/>
          </p:nvPr>
        </p:nvSpPr>
        <p:spPr>
          <a:xfrm>
            <a:off x="529208" y="880120"/>
            <a:ext cx="8507288" cy="604664"/>
          </a:xfrm>
        </p:spPr>
        <p:txBody>
          <a:bodyPr>
            <a:normAutofit/>
          </a:bodyPr>
          <a:lstStyle/>
          <a:p>
            <a:pPr marL="0" indent="0" algn="l" rtl="0">
              <a:buNone/>
            </a:pPr>
            <a:r>
              <a:rPr lang="en-US" dirty="0" smtClean="0"/>
              <a:t>Looking at a user with between 50 and 60 sessions. </a:t>
            </a:r>
            <a:endParaRPr lang="he-IL"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8254" r="7249" b="7514"/>
          <a:stretch/>
        </p:blipFill>
        <p:spPr>
          <a:xfrm>
            <a:off x="1403648" y="1268760"/>
            <a:ext cx="6120680" cy="5558542"/>
          </a:xfrm>
          <a:prstGeom prst="rect">
            <a:avLst/>
          </a:prstGeom>
        </p:spPr>
      </p:pic>
    </p:spTree>
    <p:extLst>
      <p:ext uri="{BB962C8B-B14F-4D97-AF65-F5344CB8AC3E}">
        <p14:creationId xmlns:p14="http://schemas.microsoft.com/office/powerpoint/2010/main" val="30763806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510</TotalTime>
  <Words>1123</Words>
  <Application>Microsoft Office PowerPoint</Application>
  <PresentationFormat>‫הצגה על המסך (4:3)</PresentationFormat>
  <Paragraphs>161</Paragraphs>
  <Slides>25</Slides>
  <Notes>1</Notes>
  <HiddenSlides>0</HiddenSlides>
  <MMClips>0</MMClips>
  <ScaleCrop>false</ScaleCrop>
  <HeadingPairs>
    <vt:vector size="4" baseType="variant">
      <vt:variant>
        <vt:lpstr>ערכת נושא</vt:lpstr>
      </vt:variant>
      <vt:variant>
        <vt:i4>1</vt:i4>
      </vt:variant>
      <vt:variant>
        <vt:lpstr>כותרות שקופיות</vt:lpstr>
      </vt:variant>
      <vt:variant>
        <vt:i4>25</vt:i4>
      </vt:variant>
    </vt:vector>
  </HeadingPairs>
  <TitlesOfParts>
    <vt:vector size="26" baseType="lpstr">
      <vt:lpstr>Office Theme</vt:lpstr>
      <vt:lpstr>Methods</vt:lpstr>
      <vt:lpstr>Neural Network - GRU</vt:lpstr>
      <vt:lpstr>Comparing queries of new and experienced users</vt:lpstr>
      <vt:lpstr>Comparing queries of new and experienced users</vt:lpstr>
      <vt:lpstr>Comparing queries of new and experienced users</vt:lpstr>
      <vt:lpstr>Displaying function distribution in sessions</vt:lpstr>
      <vt:lpstr>Displaying function distribution in sessions</vt:lpstr>
      <vt:lpstr>Displaying function distribution in sessions</vt:lpstr>
      <vt:lpstr>Displaying function distribution in sessions</vt:lpstr>
      <vt:lpstr>Displaying function distribution in sessions</vt:lpstr>
      <vt:lpstr>Remarks - looking at specific users</vt:lpstr>
      <vt:lpstr>Remarks - looking at specific users</vt:lpstr>
      <vt:lpstr>Remarks - looking at specific users</vt:lpstr>
      <vt:lpstr>Remarks - looking at specific users</vt:lpstr>
      <vt:lpstr>Remarks - looking at specific users</vt:lpstr>
      <vt:lpstr>K-Means Clustering</vt:lpstr>
      <vt:lpstr>Results of K-Means</vt:lpstr>
      <vt:lpstr>Results of K-Means</vt:lpstr>
      <vt:lpstr>Results of K-Means</vt:lpstr>
      <vt:lpstr>The Size of Clusters created for k=5</vt:lpstr>
      <vt:lpstr>Hierarchical Clustering</vt:lpstr>
      <vt:lpstr>Principal Component Analysis</vt:lpstr>
      <vt:lpstr>Principal Component Analysis</vt:lpstr>
      <vt:lpstr>Hierarchical Clustering after PCA</vt:lpstr>
      <vt:lpstr>Comparing amount of logins of “new” and “experienced” users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dc:title>
  <dc:creator>Nadav Keren</dc:creator>
  <cp:lastModifiedBy>Keren</cp:lastModifiedBy>
  <cp:revision>39</cp:revision>
  <dcterms:created xsi:type="dcterms:W3CDTF">2016-05-30T09:52:25Z</dcterms:created>
  <dcterms:modified xsi:type="dcterms:W3CDTF">2016-06-05T18:11:08Z</dcterms:modified>
</cp:coreProperties>
</file>