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4"/>
  </p:notesMasterIdLst>
  <p:sldIdLst>
    <p:sldId id="256" r:id="rId2"/>
    <p:sldId id="257" r:id="rId3"/>
    <p:sldId id="284" r:id="rId4"/>
    <p:sldId id="283" r:id="rId5"/>
    <p:sldId id="286" r:id="rId6"/>
    <p:sldId id="287" r:id="rId7"/>
    <p:sldId id="288" r:id="rId8"/>
    <p:sldId id="259" r:id="rId9"/>
    <p:sldId id="260" r:id="rId10"/>
    <p:sldId id="261" r:id="rId11"/>
    <p:sldId id="258" r:id="rId12"/>
    <p:sldId id="262" r:id="rId13"/>
    <p:sldId id="263" r:id="rId14"/>
    <p:sldId id="264" r:id="rId15"/>
    <p:sldId id="265" r:id="rId16"/>
    <p:sldId id="266" r:id="rId17"/>
    <p:sldId id="267" r:id="rId18"/>
    <p:sldId id="268" r:id="rId19"/>
    <p:sldId id="269" r:id="rId20"/>
    <p:sldId id="270" r:id="rId21"/>
    <p:sldId id="272" r:id="rId22"/>
    <p:sldId id="273" r:id="rId23"/>
    <p:sldId id="275" r:id="rId24"/>
    <p:sldId id="276" r:id="rId25"/>
    <p:sldId id="279" r:id="rId26"/>
    <p:sldId id="274" r:id="rId27"/>
    <p:sldId id="277" r:id="rId28"/>
    <p:sldId id="280" r:id="rId29"/>
    <p:sldId id="278" r:id="rId30"/>
    <p:sldId id="281" r:id="rId31"/>
    <p:sldId id="282" r:id="rId32"/>
    <p:sldId id="271" r:id="rId3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66" autoAdjust="0"/>
    <p:restoredTop sz="94662" autoAdjust="0"/>
  </p:normalViewPr>
  <p:slideViewPr>
    <p:cSldViewPr>
      <p:cViewPr varScale="1">
        <p:scale>
          <a:sx n="104" d="100"/>
          <a:sy n="104" d="100"/>
        </p:scale>
        <p:origin x="1122"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Aid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גיליון1!$C$2:$C$24</c:f>
              <c:numCache>
                <c:formatCode>General</c:formatCode>
                <c:ptCount val="23"/>
                <c:pt idx="0">
                  <c:v>1173585613.8099999</c:v>
                </c:pt>
                <c:pt idx="1">
                  <c:v>752928956.82200003</c:v>
                </c:pt>
                <c:pt idx="2">
                  <c:v>604451492.13800001</c:v>
                </c:pt>
                <c:pt idx="3">
                  <c:v>508884385.63800001</c:v>
                </c:pt>
                <c:pt idx="4">
                  <c:v>430239883.96799999</c:v>
                </c:pt>
                <c:pt idx="5">
                  <c:v>373448730.77499998</c:v>
                </c:pt>
                <c:pt idx="6">
                  <c:v>337476430.829</c:v>
                </c:pt>
                <c:pt idx="7">
                  <c:v>303623559.51999998</c:v>
                </c:pt>
                <c:pt idx="8">
                  <c:v>279460221.79000002</c:v>
                </c:pt>
                <c:pt idx="9">
                  <c:v>258499008.06099999</c:v>
                </c:pt>
                <c:pt idx="10">
                  <c:v>238463609.454</c:v>
                </c:pt>
                <c:pt idx="11">
                  <c:v>222092391.85800001</c:v>
                </c:pt>
                <c:pt idx="12">
                  <c:v>208681729.829</c:v>
                </c:pt>
                <c:pt idx="13">
                  <c:v>197510027.58899999</c:v>
                </c:pt>
                <c:pt idx="14">
                  <c:v>186644796.11899999</c:v>
                </c:pt>
                <c:pt idx="15">
                  <c:v>177068924.13100001</c:v>
                </c:pt>
                <c:pt idx="16">
                  <c:v>167601488.081</c:v>
                </c:pt>
                <c:pt idx="17">
                  <c:v>159231313.31</c:v>
                </c:pt>
                <c:pt idx="18">
                  <c:v>151589224.87799999</c:v>
                </c:pt>
                <c:pt idx="19">
                  <c:v>145249464.90700001</c:v>
                </c:pt>
                <c:pt idx="20">
                  <c:v>139927160.866</c:v>
                </c:pt>
                <c:pt idx="21">
                  <c:v>135276814.52200001</c:v>
                </c:pt>
                <c:pt idx="22">
                  <c:v>130520557.633</c:v>
                </c:pt>
              </c:numCache>
            </c:numRef>
          </c:yVal>
          <c:smooth val="0"/>
          <c:extLst>
            <c:ext xmlns:c16="http://schemas.microsoft.com/office/drawing/2014/chart" uri="{C3380CC4-5D6E-409C-BE32-E72D297353CC}">
              <c16:uniqueId val="{00000000-0F41-4E2C-A0D5-5599FC0A45F9}"/>
            </c:ext>
          </c:extLst>
        </c:ser>
        <c:dLbls>
          <c:showLegendKey val="0"/>
          <c:showVal val="0"/>
          <c:showCatName val="0"/>
          <c:showSerName val="0"/>
          <c:showPercent val="0"/>
          <c:showBubbleSize val="0"/>
        </c:dLbls>
        <c:axId val="37841152"/>
        <c:axId val="37848576"/>
      </c:scatterChart>
      <c:valAx>
        <c:axId val="37841152"/>
        <c:scaling>
          <c:orientation val="minMax"/>
        </c:scaling>
        <c:delete val="0"/>
        <c:axPos val="b"/>
        <c:numFmt formatCode="General" sourceLinked="1"/>
        <c:majorTickMark val="out"/>
        <c:minorTickMark val="none"/>
        <c:tickLblPos val="nextTo"/>
        <c:crossAx val="37848576"/>
        <c:crosses val="autoZero"/>
        <c:crossBetween val="midCat"/>
      </c:valAx>
      <c:valAx>
        <c:axId val="37848576"/>
        <c:scaling>
          <c:orientation val="minMax"/>
        </c:scaling>
        <c:delete val="0"/>
        <c:axPos val="l"/>
        <c:majorGridlines/>
        <c:numFmt formatCode="0.00E+00" sourceLinked="0"/>
        <c:majorTickMark val="out"/>
        <c:minorTickMark val="none"/>
        <c:tickLblPos val="nextTo"/>
        <c:crossAx val="3784115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inertia Aid Normalized</c:v>
          </c:tx>
          <c:spPr>
            <a:ln w="28575">
              <a:solidFill>
                <a:schemeClr val="accent1"/>
              </a:solidFill>
            </a:ln>
          </c:spPr>
          <c:marker>
            <c:spPr>
              <a:solidFill>
                <a:schemeClr val="accent1"/>
              </a:solidFill>
            </c:spPr>
          </c:marker>
          <c:xVal>
            <c:numRef>
              <c:f>גיליון1!$A$2:$A$23</c:f>
              <c:numCache>
                <c:formatCode>General</c:formatCode>
                <c:ptCount val="22"/>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numCache>
            </c:numRef>
          </c:xVal>
          <c:yVal>
            <c:numRef>
              <c:f>גיליון1!$B$2:$B$23</c:f>
              <c:numCache>
                <c:formatCode>General</c:formatCode>
                <c:ptCount val="22"/>
                <c:pt idx="0">
                  <c:v>2611376.4136100002</c:v>
                </c:pt>
                <c:pt idx="1">
                  <c:v>2470891.66072</c:v>
                </c:pt>
                <c:pt idx="2">
                  <c:v>2334461.1420800001</c:v>
                </c:pt>
                <c:pt idx="3">
                  <c:v>2214291.11889</c:v>
                </c:pt>
                <c:pt idx="4">
                  <c:v>2102032.67515</c:v>
                </c:pt>
                <c:pt idx="5">
                  <c:v>2001945.3918900001</c:v>
                </c:pt>
                <c:pt idx="6">
                  <c:v>1892971.26009</c:v>
                </c:pt>
                <c:pt idx="7">
                  <c:v>1832557.56755</c:v>
                </c:pt>
                <c:pt idx="8">
                  <c:v>1778845.0990800001</c:v>
                </c:pt>
                <c:pt idx="9">
                  <c:v>1720093.8971599999</c:v>
                </c:pt>
                <c:pt idx="10">
                  <c:v>1669160.9880599999</c:v>
                </c:pt>
                <c:pt idx="11">
                  <c:v>1631855</c:v>
                </c:pt>
                <c:pt idx="12">
                  <c:v>1537701.90606</c:v>
                </c:pt>
                <c:pt idx="13">
                  <c:v>1491158.65539</c:v>
                </c:pt>
                <c:pt idx="14">
                  <c:v>1456287.21156</c:v>
                </c:pt>
                <c:pt idx="15">
                  <c:v>1422224.19279</c:v>
                </c:pt>
                <c:pt idx="16">
                  <c:v>1377275.92833</c:v>
                </c:pt>
                <c:pt idx="17">
                  <c:v>1345838.0613299999</c:v>
                </c:pt>
                <c:pt idx="18">
                  <c:v>1314229.8572499999</c:v>
                </c:pt>
                <c:pt idx="19">
                  <c:v>1280211.8145900001</c:v>
                </c:pt>
                <c:pt idx="20">
                  <c:v>1248920.73184</c:v>
                </c:pt>
                <c:pt idx="21">
                  <c:v>1225278.9854299999</c:v>
                </c:pt>
              </c:numCache>
            </c:numRef>
          </c:yVal>
          <c:smooth val="0"/>
          <c:extLst>
            <c:ext xmlns:c16="http://schemas.microsoft.com/office/drawing/2014/chart" uri="{C3380CC4-5D6E-409C-BE32-E72D297353CC}">
              <c16:uniqueId val="{00000000-1417-4BFC-908A-25631ACAC8C7}"/>
            </c:ext>
          </c:extLst>
        </c:ser>
        <c:dLbls>
          <c:showLegendKey val="0"/>
          <c:showVal val="0"/>
          <c:showCatName val="0"/>
          <c:showSerName val="0"/>
          <c:showPercent val="0"/>
          <c:showBubbleSize val="0"/>
        </c:dLbls>
        <c:axId val="194632704"/>
        <c:axId val="195722240"/>
      </c:scatterChart>
      <c:valAx>
        <c:axId val="194632704"/>
        <c:scaling>
          <c:orientation val="minMax"/>
        </c:scaling>
        <c:delete val="0"/>
        <c:axPos val="b"/>
        <c:numFmt formatCode="General" sourceLinked="1"/>
        <c:majorTickMark val="out"/>
        <c:minorTickMark val="none"/>
        <c:tickLblPos val="nextTo"/>
        <c:crossAx val="195722240"/>
        <c:crosses val="autoZero"/>
        <c:crossBetween val="midCat"/>
      </c:valAx>
      <c:valAx>
        <c:axId val="195722240"/>
        <c:scaling>
          <c:orientation val="minMax"/>
        </c:scaling>
        <c:delete val="0"/>
        <c:axPos val="l"/>
        <c:majorGridlines/>
        <c:numFmt formatCode="0.00E+00" sourceLinked="0"/>
        <c:majorTickMark val="out"/>
        <c:minorTickMark val="none"/>
        <c:tickLblPos val="nextTo"/>
        <c:crossAx val="194632704"/>
        <c:crosses val="autoZero"/>
        <c:crossBetween val="midCat"/>
      </c:valAx>
    </c:plotArea>
    <c:plotVisOnly val="1"/>
    <c:dispBlanksAs val="gap"/>
    <c:showDLblsOverMax val="0"/>
  </c:chart>
  <c:txPr>
    <a:bodyPr/>
    <a:lstStyle/>
    <a:p>
      <a:pPr>
        <a:defRPr b="0"/>
      </a:pPr>
      <a:endParaRPr lang="he-I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Normalizied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גיליון1!$D$2:$D$24</c:f>
              <c:numCache>
                <c:formatCode>General</c:formatCode>
                <c:ptCount val="23"/>
                <c:pt idx="0">
                  <c:v>6336588.0223500002</c:v>
                </c:pt>
                <c:pt idx="1">
                  <c:v>5860354.7243400002</c:v>
                </c:pt>
                <c:pt idx="2">
                  <c:v>5495162.9830200002</c:v>
                </c:pt>
                <c:pt idx="3">
                  <c:v>5216299.66842</c:v>
                </c:pt>
                <c:pt idx="4">
                  <c:v>4972921.0266300002</c:v>
                </c:pt>
                <c:pt idx="5">
                  <c:v>4733897.7863100003</c:v>
                </c:pt>
                <c:pt idx="6">
                  <c:v>4545968.8969400004</c:v>
                </c:pt>
                <c:pt idx="7">
                  <c:v>4389486.5119000003</c:v>
                </c:pt>
                <c:pt idx="8">
                  <c:v>4258301.5499900002</c:v>
                </c:pt>
                <c:pt idx="9">
                  <c:v>4129615.7522999998</c:v>
                </c:pt>
                <c:pt idx="10">
                  <c:v>4030416.45475</c:v>
                </c:pt>
                <c:pt idx="11">
                  <c:v>3904974.2105299998</c:v>
                </c:pt>
                <c:pt idx="12">
                  <c:v>3802079.1975699998</c:v>
                </c:pt>
                <c:pt idx="13">
                  <c:v>3717231.79422</c:v>
                </c:pt>
                <c:pt idx="14">
                  <c:v>3659619.4057100001</c:v>
                </c:pt>
                <c:pt idx="15">
                  <c:v>3562368.6323099998</c:v>
                </c:pt>
                <c:pt idx="16">
                  <c:v>3488962.85464</c:v>
                </c:pt>
                <c:pt idx="17">
                  <c:v>3414158.1161699998</c:v>
                </c:pt>
                <c:pt idx="18">
                  <c:v>3333433.9673100002</c:v>
                </c:pt>
                <c:pt idx="19">
                  <c:v>3281365.5057100002</c:v>
                </c:pt>
                <c:pt idx="20">
                  <c:v>3198798.4131299998</c:v>
                </c:pt>
                <c:pt idx="21">
                  <c:v>3144485.24248</c:v>
                </c:pt>
                <c:pt idx="22">
                  <c:v>3081843.6431800001</c:v>
                </c:pt>
              </c:numCache>
            </c:numRef>
          </c:yVal>
          <c:smooth val="0"/>
          <c:extLst>
            <c:ext xmlns:c16="http://schemas.microsoft.com/office/drawing/2014/chart" uri="{C3380CC4-5D6E-409C-BE32-E72D297353CC}">
              <c16:uniqueId val="{00000000-DCE1-47EB-924B-4B0DF6FAEEB5}"/>
            </c:ext>
          </c:extLst>
        </c:ser>
        <c:dLbls>
          <c:showLegendKey val="0"/>
          <c:showVal val="0"/>
          <c:showCatName val="0"/>
          <c:showSerName val="0"/>
          <c:showPercent val="0"/>
          <c:showBubbleSize val="0"/>
        </c:dLbls>
        <c:axId val="42312064"/>
        <c:axId val="42313600"/>
      </c:scatterChart>
      <c:valAx>
        <c:axId val="42312064"/>
        <c:scaling>
          <c:orientation val="minMax"/>
        </c:scaling>
        <c:delete val="0"/>
        <c:axPos val="b"/>
        <c:numFmt formatCode="General" sourceLinked="1"/>
        <c:majorTickMark val="out"/>
        <c:minorTickMark val="none"/>
        <c:tickLblPos val="nextTo"/>
        <c:crossAx val="42313600"/>
        <c:crosses val="autoZero"/>
        <c:crossBetween val="midCat"/>
      </c:valAx>
      <c:valAx>
        <c:axId val="42313600"/>
        <c:scaling>
          <c:orientation val="minMax"/>
        </c:scaling>
        <c:delete val="0"/>
        <c:axPos val="l"/>
        <c:majorGridlines/>
        <c:numFmt formatCode="0.00E+00" sourceLinked="0"/>
        <c:majorTickMark val="out"/>
        <c:minorTickMark val="none"/>
        <c:tickLblPos val="nextTo"/>
        <c:crossAx val="42312064"/>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גיליון1!$E$2:$E$24</c:f>
              <c:numCache>
                <c:formatCode>General</c:formatCode>
                <c:ptCount val="23"/>
                <c:pt idx="0">
                  <c:v>171210409.426</c:v>
                </c:pt>
                <c:pt idx="1">
                  <c:v>144189200.116</c:v>
                </c:pt>
                <c:pt idx="2">
                  <c:v>124514512.455</c:v>
                </c:pt>
                <c:pt idx="3">
                  <c:v>112466378.016</c:v>
                </c:pt>
                <c:pt idx="4">
                  <c:v>102850847.391</c:v>
                </c:pt>
                <c:pt idx="5">
                  <c:v>95140395.084000006</c:v>
                </c:pt>
                <c:pt idx="6">
                  <c:v>89296266.454699993</c:v>
                </c:pt>
                <c:pt idx="7">
                  <c:v>83614080.002800003</c:v>
                </c:pt>
                <c:pt idx="8">
                  <c:v>78068795.390900001</c:v>
                </c:pt>
                <c:pt idx="9">
                  <c:v>73173691.731999993</c:v>
                </c:pt>
                <c:pt idx="10">
                  <c:v>68434945.087699994</c:v>
                </c:pt>
                <c:pt idx="11">
                  <c:v>64510802.710000001</c:v>
                </c:pt>
                <c:pt idx="12">
                  <c:v>60974881.667099997</c:v>
                </c:pt>
                <c:pt idx="13">
                  <c:v>58516493.285300002</c:v>
                </c:pt>
                <c:pt idx="14">
                  <c:v>56323333.578500003</c:v>
                </c:pt>
                <c:pt idx="15">
                  <c:v>54027680.098399997</c:v>
                </c:pt>
                <c:pt idx="16">
                  <c:v>51965843.25</c:v>
                </c:pt>
                <c:pt idx="17">
                  <c:v>50176171.386100002</c:v>
                </c:pt>
                <c:pt idx="18">
                  <c:v>48582258.659100004</c:v>
                </c:pt>
                <c:pt idx="19">
                  <c:v>47125485.675700001</c:v>
                </c:pt>
                <c:pt idx="20">
                  <c:v>45779368.219099998</c:v>
                </c:pt>
                <c:pt idx="21">
                  <c:v>44474941.106399998</c:v>
                </c:pt>
                <c:pt idx="22">
                  <c:v>43142317.358999997</c:v>
                </c:pt>
              </c:numCache>
            </c:numRef>
          </c:yVal>
          <c:smooth val="0"/>
          <c:extLst>
            <c:ext xmlns:c16="http://schemas.microsoft.com/office/drawing/2014/chart" uri="{C3380CC4-5D6E-409C-BE32-E72D297353CC}">
              <c16:uniqueId val="{00000000-CC55-4455-887F-E4F323666716}"/>
            </c:ext>
          </c:extLst>
        </c:ser>
        <c:dLbls>
          <c:showLegendKey val="0"/>
          <c:showVal val="0"/>
          <c:showCatName val="0"/>
          <c:showSerName val="0"/>
          <c:showPercent val="0"/>
          <c:showBubbleSize val="0"/>
        </c:dLbls>
        <c:axId val="93685248"/>
        <c:axId val="93687168"/>
      </c:scatterChart>
      <c:valAx>
        <c:axId val="93685248"/>
        <c:scaling>
          <c:orientation val="minMax"/>
        </c:scaling>
        <c:delete val="0"/>
        <c:axPos val="b"/>
        <c:numFmt formatCode="General" sourceLinked="1"/>
        <c:majorTickMark val="out"/>
        <c:minorTickMark val="none"/>
        <c:tickLblPos val="nextTo"/>
        <c:crossAx val="93687168"/>
        <c:crosses val="autoZero"/>
        <c:crossBetween val="midCat"/>
      </c:valAx>
      <c:valAx>
        <c:axId val="93687168"/>
        <c:scaling>
          <c:orientation val="minMax"/>
        </c:scaling>
        <c:delete val="0"/>
        <c:axPos val="l"/>
        <c:majorGridlines/>
        <c:numFmt formatCode="0.00E+00" sourceLinked="0"/>
        <c:majorTickMark val="out"/>
        <c:minorTickMark val="none"/>
        <c:tickLblPos val="nextTo"/>
        <c:crossAx val="9368524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076C6F-3B5A-4A67-8A84-A21116002CE2}" type="datetimeFigureOut">
              <a:rPr lang="he-IL" smtClean="0"/>
              <a:t>ה'/סיון/תשע"ו</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C34F011-42FC-4088-A2FA-A3253A70296E}" type="slidenum">
              <a:rPr lang="he-IL" smtClean="0"/>
              <a:t>‹#›</a:t>
            </a:fld>
            <a:endParaRPr lang="he-IL"/>
          </a:p>
        </p:txBody>
      </p:sp>
    </p:spTree>
    <p:extLst>
      <p:ext uri="{BB962C8B-B14F-4D97-AF65-F5344CB8AC3E}">
        <p14:creationId xmlns:p14="http://schemas.microsoft.com/office/powerpoint/2010/main" val="423419570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2C34F011-42FC-4088-A2FA-A3253A70296E}" type="slidenum">
              <a:rPr lang="he-IL" smtClean="0"/>
              <a:t>16</a:t>
            </a:fld>
            <a:endParaRPr lang="he-IL"/>
          </a:p>
        </p:txBody>
      </p:sp>
    </p:spTree>
    <p:extLst>
      <p:ext uri="{BB962C8B-B14F-4D97-AF65-F5344CB8AC3E}">
        <p14:creationId xmlns:p14="http://schemas.microsoft.com/office/powerpoint/2010/main" val="11377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rtl="0">
              <a:defRPr/>
            </a:lvl1pPr>
          </a:lstStyle>
          <a:p>
            <a:r>
              <a:rPr lang="en-US" dirty="0"/>
              <a:t>Click to edit Master title style</a:t>
            </a:r>
            <a:endParaRPr lang="he-IL" dirty="0"/>
          </a:p>
        </p:txBody>
      </p:sp>
      <p:sp>
        <p:nvSpPr>
          <p:cNvPr id="3" name="Subtitle 2"/>
          <p:cNvSpPr>
            <a:spLocks noGrp="1"/>
          </p:cNvSpPr>
          <p:nvPr>
            <p:ph type="subTitle" idx="1"/>
          </p:nvPr>
        </p:nvSpPr>
        <p:spPr>
          <a:xfrm>
            <a:off x="1371600" y="3886200"/>
            <a:ext cx="6400800" cy="1752600"/>
          </a:xfrm>
        </p:spPr>
        <p:txBody>
          <a:bodyPr/>
          <a:lstStyle>
            <a:lvl1pPr marL="0" indent="0" algn="ctr" rtl="0">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5" name="Footer Placeholder 4"/>
          <p:cNvSpPr>
            <a:spLocks noGrp="1"/>
          </p:cNvSpPr>
          <p:nvPr>
            <p:ph type="ftr" sz="quarter" idx="11"/>
          </p:nvPr>
        </p:nvSpPr>
        <p:spPr/>
        <p:txBody>
          <a:bodyPr/>
          <a:lstStyle>
            <a:lvl1pPr rtl="0">
              <a:defRPr/>
            </a:lvl1pPr>
          </a:lstStyle>
          <a:p>
            <a:r>
              <a:rPr lang="en-US" dirty="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09111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84673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9468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Content Placeholder 2"/>
          <p:cNvSpPr>
            <a:spLocks noGrp="1"/>
          </p:cNvSpPr>
          <p:nvPr>
            <p:ph idx="1"/>
          </p:nvPr>
        </p:nvSpPr>
        <p:spPr/>
        <p:txBody>
          <a:bodyPr>
            <a:normAutofit/>
          </a:bodyPr>
          <a:lstStyle>
            <a:lvl1pPr algn="l" rtl="0">
              <a:defRPr sz="2000"/>
            </a:lvl1pPr>
            <a:lvl2pPr algn="l" rtl="0">
              <a:defRPr sz="2000"/>
            </a:lvl2pPr>
            <a:lvl3pPr marL="1143000" indent="-228600" algn="l" rtl="0">
              <a:buSzPct val="60000"/>
              <a:buFont typeface="Calibri" panose="020F0502020204030204" pitchFamily="34" charset="0"/>
              <a:buChar char="˃"/>
              <a:defRPr sz="2000"/>
            </a:lvl3pPr>
            <a:lvl4pPr algn="l" rtl="0">
              <a:defRPr sz="2000"/>
            </a:lvl4pPr>
            <a:lvl5pPr algn="l" rtl="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5" name="Footer Placeholder 4"/>
          <p:cNvSpPr>
            <a:spLocks noGrp="1"/>
          </p:cNvSpPr>
          <p:nvPr>
            <p:ph type="ftr" sz="quarter" idx="11"/>
          </p:nvPr>
        </p:nvSpPr>
        <p:spPr/>
        <p:txBody>
          <a:bodyPr/>
          <a:lstStyle/>
          <a:p>
            <a:pPr rtl="0"/>
            <a:r>
              <a:rPr lang="en-US" dirty="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61914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23345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Content Placeholder 2"/>
          <p:cNvSpPr>
            <a:spLocks noGrp="1"/>
          </p:cNvSpPr>
          <p:nvPr>
            <p:ph sz="half" idx="1"/>
          </p:nvPr>
        </p:nvSpPr>
        <p:spPr>
          <a:xfrm>
            <a:off x="457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Content Placeholder 3"/>
          <p:cNvSpPr>
            <a:spLocks noGrp="1"/>
          </p:cNvSpPr>
          <p:nvPr>
            <p:ph sz="half" idx="2"/>
          </p:nvPr>
        </p:nvSpPr>
        <p:spPr>
          <a:xfrm>
            <a:off x="4648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Date Placeholder 4"/>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6" name="Footer Placeholder 5"/>
          <p:cNvSpPr>
            <a:spLocks noGrp="1"/>
          </p:cNvSpPr>
          <p:nvPr>
            <p:ph type="ftr" sz="quarter" idx="11"/>
          </p:nvPr>
        </p:nvSpPr>
        <p:spPr/>
        <p:txBody>
          <a:bodyPr/>
          <a:lstStyle/>
          <a:p>
            <a:r>
              <a:rPr lang="en-US" dirty="0"/>
              <a:t>Data Science Workshop 2016</a:t>
            </a:r>
            <a:endParaRPr lang="he-IL" dirty="0"/>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3735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Text Placeholder 2"/>
          <p:cNvSpPr>
            <a:spLocks noGrp="1"/>
          </p:cNvSpPr>
          <p:nvPr>
            <p:ph type="body" idx="1"/>
          </p:nvPr>
        </p:nvSpPr>
        <p:spPr>
          <a:xfrm>
            <a:off x="457200" y="1535113"/>
            <a:ext cx="4040188"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Date Placeholder 6"/>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59569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59877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61712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3158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ה'/סיון/תשע"ו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2436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E0F3D8E-E2F9-4F86-8396-19F59C6C8A19}" type="datetimeFigureOut">
              <a:rPr lang="he-IL" smtClean="0"/>
              <a:t>ה'/סיון/תשע"ו</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1B2B096-844A-48F8-A3C8-A85F03C0A774}" type="slidenum">
              <a:rPr lang="he-IL" smtClean="0"/>
              <a:t>‹#›</a:t>
            </a:fld>
            <a:endParaRPr lang="he-IL"/>
          </a:p>
        </p:txBody>
      </p:sp>
    </p:spTree>
    <p:extLst>
      <p:ext uri="{BB962C8B-B14F-4D97-AF65-F5344CB8AC3E}">
        <p14:creationId xmlns:p14="http://schemas.microsoft.com/office/powerpoint/2010/main" val="2455141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9984"/>
            <a:ext cx="8229600" cy="1143000"/>
          </a:xfrm>
        </p:spPr>
        <p:txBody>
          <a:bodyPr/>
          <a:lstStyle/>
          <a:p>
            <a:pPr rtl="0"/>
            <a:r>
              <a:rPr lang="en-US" dirty="0"/>
              <a:t>Methods</a:t>
            </a:r>
            <a:endParaRPr lang="he-IL" dirty="0"/>
          </a:p>
        </p:txBody>
      </p:sp>
      <p:sp>
        <p:nvSpPr>
          <p:cNvPr id="5" name="Content Placeholder 4"/>
          <p:cNvSpPr>
            <a:spLocks noGrp="1"/>
          </p:cNvSpPr>
          <p:nvPr>
            <p:ph idx="1"/>
          </p:nvPr>
        </p:nvSpPr>
        <p:spPr/>
        <p:txBody>
          <a:bodyPr/>
          <a:lstStyle/>
          <a:p>
            <a:pPr algn="l" rtl="0"/>
            <a:r>
              <a:rPr lang="en-US" dirty="0"/>
              <a:t>GRU (Neural network)</a:t>
            </a:r>
          </a:p>
          <a:p>
            <a:pPr algn="l" rtl="0"/>
            <a:r>
              <a:rPr lang="en-US" dirty="0"/>
              <a:t>Displaying function distribution in sessions.</a:t>
            </a:r>
          </a:p>
          <a:p>
            <a:pPr algn="l" rtl="0"/>
            <a:r>
              <a:rPr lang="en-US" dirty="0"/>
              <a:t>PCA</a:t>
            </a:r>
          </a:p>
          <a:p>
            <a:pPr algn="l" rtl="0"/>
            <a:r>
              <a:rPr lang="en-US" dirty="0"/>
              <a:t>K-means with and without running PCA</a:t>
            </a:r>
          </a:p>
          <a:p>
            <a:pPr algn="l" rtl="0"/>
            <a:r>
              <a:rPr lang="en-US" dirty="0"/>
              <a:t>Hierarchical Clustering with and without PCA</a:t>
            </a:r>
          </a:p>
          <a:p>
            <a:pPr algn="l" rtl="0"/>
            <a:r>
              <a:rPr lang="en-US" dirty="0"/>
              <a:t>Displaying amount of sessions per user.</a:t>
            </a:r>
          </a:p>
          <a:p>
            <a:pPr algn="l" rtl="0"/>
            <a:r>
              <a:rPr lang="en-US" dirty="0"/>
              <a:t>Searching for connections in the data.</a:t>
            </a:r>
          </a:p>
          <a:p>
            <a:pPr algn="l" rtl="0"/>
            <a:endParaRPr lang="en-US" dirty="0"/>
          </a:p>
          <a:p>
            <a:pPr algn="l" rtl="0"/>
            <a:endParaRPr lang="he-IL" dirty="0"/>
          </a:p>
        </p:txBody>
      </p:sp>
    </p:spTree>
    <p:extLst>
      <p:ext uri="{BB962C8B-B14F-4D97-AF65-F5344CB8AC3E}">
        <p14:creationId xmlns:p14="http://schemas.microsoft.com/office/powerpoint/2010/main" val="60172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Comparing queries of new and experienced users</a:t>
            </a:r>
            <a:endParaRPr lang="he-IL" dirty="0"/>
          </a:p>
        </p:txBody>
      </p:sp>
      <p:sp>
        <p:nvSpPr>
          <p:cNvPr id="8" name="Content Placeholder 7"/>
          <p:cNvSpPr>
            <a:spLocks noGrp="1"/>
          </p:cNvSpPr>
          <p:nvPr>
            <p:ph idx="1"/>
          </p:nvPr>
        </p:nvSpPr>
        <p:spPr/>
        <p:txBody>
          <a:bodyPr/>
          <a:lstStyle/>
          <a:p>
            <a:r>
              <a:rPr lang="en-US" dirty="0"/>
              <a:t>New users don’t seem to send different queries than those who logged in before. The most visible differences between experienced and new users are:</a:t>
            </a:r>
          </a:p>
          <a:p>
            <a:pPr lvl="1"/>
            <a:r>
              <a:rPr lang="en-US" dirty="0"/>
              <a:t>New users send more </a:t>
            </a:r>
            <a:r>
              <a:rPr lang="en-US" dirty="0" err="1"/>
              <a:t>AggregateQuery</a:t>
            </a:r>
            <a:r>
              <a:rPr lang="en-US" dirty="0"/>
              <a:t>.</a:t>
            </a:r>
          </a:p>
          <a:p>
            <a:pPr lvl="1"/>
            <a:r>
              <a:rPr lang="en-US" dirty="0"/>
              <a:t>New users send more </a:t>
            </a:r>
            <a:r>
              <a:rPr lang="en-US" dirty="0" err="1"/>
              <a:t>BillingFeatureFlagQuery</a:t>
            </a:r>
            <a:r>
              <a:rPr lang="en-US" dirty="0"/>
              <a:t>, </a:t>
            </a:r>
            <a:r>
              <a:rPr lang="en-US" dirty="0" err="1"/>
              <a:t>BillingPlanQuery</a:t>
            </a:r>
            <a:r>
              <a:rPr lang="en-US" dirty="0"/>
              <a:t> and </a:t>
            </a:r>
            <a:r>
              <a:rPr lang="en-US" dirty="0" err="1"/>
              <a:t>ComponenetsForSubscriptionquery</a:t>
            </a:r>
            <a:r>
              <a:rPr lang="en-US" dirty="0"/>
              <a:t>.</a:t>
            </a:r>
          </a:p>
          <a:p>
            <a:pPr lvl="1"/>
            <a:r>
              <a:rPr lang="en-US" dirty="0"/>
              <a:t>Experienced users send more </a:t>
            </a:r>
            <a:r>
              <a:rPr lang="en-US" dirty="0" err="1"/>
              <a:t>SearchTinelineQuery</a:t>
            </a:r>
            <a:r>
              <a:rPr lang="en-US" dirty="0"/>
              <a:t>, </a:t>
            </a:r>
            <a:r>
              <a:rPr lang="en-US" dirty="0" err="1"/>
              <a:t>SearchResultsQuert</a:t>
            </a:r>
            <a:r>
              <a:rPr lang="en-US" dirty="0"/>
              <a:t> and </a:t>
            </a:r>
            <a:r>
              <a:rPr lang="en-US" dirty="0" err="1"/>
              <a:t>SegmentationSeriesQuery</a:t>
            </a:r>
            <a:r>
              <a:rPr lang="en-US" dirty="0"/>
              <a:t>.</a:t>
            </a:r>
          </a:p>
          <a:p>
            <a:endParaRPr lang="he-IL" dirty="0"/>
          </a:p>
        </p:txBody>
      </p:sp>
    </p:spTree>
    <p:extLst>
      <p:ext uri="{BB962C8B-B14F-4D97-AF65-F5344CB8AC3E}">
        <p14:creationId xmlns:p14="http://schemas.microsoft.com/office/powerpoint/2010/main" val="406162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20 and 30 sessions. </a:t>
            </a:r>
            <a:endParaRPr lang="he-IL"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159" r="9602" b="8259"/>
          <a:stretch/>
        </p:blipFill>
        <p:spPr>
          <a:xfrm>
            <a:off x="1403648" y="1340768"/>
            <a:ext cx="5832648" cy="5392872"/>
          </a:xfrm>
          <a:prstGeom prst="rect">
            <a:avLst/>
          </a:prstGeom>
        </p:spPr>
      </p:pic>
    </p:spTree>
    <p:extLst>
      <p:ext uri="{BB962C8B-B14F-4D97-AF65-F5344CB8AC3E}">
        <p14:creationId xmlns:p14="http://schemas.microsoft.com/office/powerpoint/2010/main" val="17969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30 and 40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0" r="8942" b="7726"/>
          <a:stretch/>
        </p:blipFill>
        <p:spPr>
          <a:xfrm>
            <a:off x="1403648" y="1268760"/>
            <a:ext cx="5864628" cy="5438668"/>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40 and 50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1" r="8942" b="8148"/>
          <a:stretch/>
        </p:blipFill>
        <p:spPr>
          <a:xfrm>
            <a:off x="1403648" y="1268760"/>
            <a:ext cx="5976664" cy="5514784"/>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50 and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254" r="7249" b="7514"/>
          <a:stretch/>
        </p:blipFill>
        <p:spPr>
          <a:xfrm>
            <a:off x="1403648" y="1268760"/>
            <a:ext cx="6120680" cy="5558542"/>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above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043" r="8730" b="8148"/>
          <a:stretch/>
        </p:blipFill>
        <p:spPr>
          <a:xfrm>
            <a:off x="1359571" y="1268760"/>
            <a:ext cx="5948733" cy="5462489"/>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normAutofit lnSpcReduction="10000"/>
          </a:bodyPr>
          <a:lstStyle/>
          <a:p>
            <a:r>
              <a:rPr lang="en-US" dirty="0"/>
              <a:t>For the users with above 30 sessions, about half of the sessions are considerably short, meaning that there are less than 100 queries per session, while some sessions may reach 1000 queries. However, the first user had only short sessions, most of length below 20.</a:t>
            </a:r>
          </a:p>
          <a:p>
            <a:endParaRPr lang="en-US" dirty="0"/>
          </a:p>
          <a:p>
            <a:r>
              <a:rPr lang="en-US" dirty="0"/>
              <a:t>Looking at the first user (20&lt; queries &lt;30), we can see that the most common queries are:</a:t>
            </a:r>
          </a:p>
          <a:p>
            <a:pPr lvl="1"/>
            <a:r>
              <a:rPr lang="en-US" dirty="0" err="1"/>
              <a:t>RequestSeriesandSummaryQuery</a:t>
            </a:r>
            <a:endParaRPr lang="en-US" dirty="0"/>
          </a:p>
          <a:p>
            <a:pPr lvl="1"/>
            <a:r>
              <a:rPr lang="en-US" dirty="0" err="1"/>
              <a:t>RequestSummaryQuery</a:t>
            </a:r>
            <a:endParaRPr lang="en-US" dirty="0"/>
          </a:p>
          <a:p>
            <a:pPr lvl="1"/>
            <a:r>
              <a:rPr lang="en-US" dirty="0" err="1"/>
              <a:t>SearchResultsQuery</a:t>
            </a:r>
            <a:endParaRPr lang="en-US" dirty="0"/>
          </a:p>
          <a:p>
            <a:pPr lvl="1"/>
            <a:r>
              <a:rPr lang="en-US" dirty="0" err="1"/>
              <a:t>SearchTimelineQuery</a:t>
            </a:r>
            <a:endParaRPr lang="en-US" dirty="0"/>
          </a:p>
          <a:p>
            <a:pPr lvl="1"/>
            <a:r>
              <a:rPr lang="en-US" dirty="0" err="1"/>
              <a:t>SegmentationSummaryQuery</a:t>
            </a:r>
            <a:endParaRPr lang="en-US" dirty="0"/>
          </a:p>
          <a:p>
            <a:pPr lvl="1"/>
            <a:r>
              <a:rPr lang="en-US" b="1" dirty="0" err="1"/>
              <a:t>GetTokenQuery</a:t>
            </a:r>
            <a:endParaRPr lang="en-US" b="1" dirty="0"/>
          </a:p>
          <a:p>
            <a:pPr lvl="1"/>
            <a:endParaRPr lang="en-US" dirty="0"/>
          </a:p>
          <a:p>
            <a:pPr lvl="1"/>
            <a:endParaRPr lang="en-US" dirty="0"/>
          </a:p>
          <a:p>
            <a:endParaRPr lang="he-IL" dirty="0"/>
          </a:p>
        </p:txBody>
      </p:sp>
    </p:spTree>
    <p:extLst>
      <p:ext uri="{BB962C8B-B14F-4D97-AF65-F5344CB8AC3E}">
        <p14:creationId xmlns:p14="http://schemas.microsoft.com/office/powerpoint/2010/main" val="52735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normAutofit fontScale="92500" lnSpcReduction="10000"/>
          </a:bodyPr>
          <a:lstStyle/>
          <a:p>
            <a:r>
              <a:rPr lang="en-US" dirty="0"/>
              <a:t>Examining the second user (30&lt; queries &lt;40), we can see that </a:t>
            </a:r>
            <a:r>
              <a:rPr lang="en-US" dirty="0" err="1"/>
              <a:t>RequestSummaryQuery</a:t>
            </a:r>
            <a:r>
              <a:rPr lang="en-US" dirty="0"/>
              <a:t> is the most common query in his sessions.</a:t>
            </a:r>
          </a:p>
          <a:p>
            <a:r>
              <a:rPr lang="en-US" dirty="0"/>
              <a:t>The longer sessions are similar, having the queries:</a:t>
            </a:r>
          </a:p>
          <a:p>
            <a:pPr lvl="1"/>
            <a:r>
              <a:rPr lang="en-US" dirty="0" err="1"/>
              <a:t>AggregateQuery</a:t>
            </a:r>
            <a:endParaRPr lang="en-US" dirty="0"/>
          </a:p>
          <a:p>
            <a:pPr lvl="1"/>
            <a:r>
              <a:rPr lang="en-US" dirty="0" err="1"/>
              <a:t>ComponentAggregateMetricsQuery</a:t>
            </a:r>
            <a:endParaRPr lang="en-US" dirty="0"/>
          </a:p>
          <a:p>
            <a:pPr lvl="1"/>
            <a:r>
              <a:rPr lang="en-US" dirty="0" err="1"/>
              <a:t>AlertQuery</a:t>
            </a:r>
            <a:endParaRPr lang="en-US" dirty="0"/>
          </a:p>
          <a:p>
            <a:pPr lvl="1"/>
            <a:r>
              <a:rPr lang="en-US" dirty="0" err="1"/>
              <a:t>GetToken</a:t>
            </a:r>
            <a:endParaRPr lang="en-US" dirty="0"/>
          </a:p>
          <a:p>
            <a:pPr lvl="1"/>
            <a:r>
              <a:rPr lang="en-US" dirty="0" err="1"/>
              <a:t>NoCustomEventsEverQuery</a:t>
            </a:r>
            <a:endParaRPr lang="en-US" dirty="0"/>
          </a:p>
          <a:p>
            <a:pPr lvl="1"/>
            <a:r>
              <a:rPr lang="en-US" dirty="0" err="1"/>
              <a:t>NoPageViewsEverQuery</a:t>
            </a:r>
            <a:endParaRPr lang="en-US" dirty="0"/>
          </a:p>
          <a:p>
            <a:pPr lvl="1"/>
            <a:r>
              <a:rPr lang="en-US" dirty="0" err="1"/>
              <a:t>NoRequestsEverQuery</a:t>
            </a:r>
            <a:endParaRPr lang="en-US" dirty="0"/>
          </a:p>
          <a:p>
            <a:pPr lvl="1"/>
            <a:r>
              <a:rPr lang="en-US" dirty="0" err="1"/>
              <a:t>RequestsSeriesandSummaryQuery</a:t>
            </a:r>
            <a:endParaRPr lang="en-US" dirty="0"/>
          </a:p>
          <a:p>
            <a:pPr lvl="1"/>
            <a:r>
              <a:rPr lang="en-US" dirty="0" err="1"/>
              <a:t>RequestSummaryQuery</a:t>
            </a:r>
            <a:endParaRPr lang="en-US" dirty="0"/>
          </a:p>
          <a:p>
            <a:pPr lvl="1"/>
            <a:r>
              <a:rPr lang="en-US" dirty="0" err="1"/>
              <a:t>SegmentationSummaryQuery</a:t>
            </a:r>
            <a:endParaRPr lang="en-US" dirty="0"/>
          </a:p>
          <a:p>
            <a:pPr lvl="1"/>
            <a:r>
              <a:rPr lang="en-US" dirty="0" err="1"/>
              <a:t>WebtestsQuery</a:t>
            </a:r>
            <a:endParaRPr lang="en-US" dirty="0"/>
          </a:p>
          <a:p>
            <a:pPr lvl="1"/>
            <a:endParaRPr lang="he-IL" dirty="0"/>
          </a:p>
        </p:txBody>
      </p:sp>
    </p:spTree>
    <p:extLst>
      <p:ext uri="{BB962C8B-B14F-4D97-AF65-F5344CB8AC3E}">
        <p14:creationId xmlns:p14="http://schemas.microsoft.com/office/powerpoint/2010/main" val="1813306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third user’s (40 &lt; queries &lt; 50) behavior is similar to the second user, but his sessions are shorter compared to the second user’s sessions.</a:t>
            </a:r>
            <a:endParaRPr lang="he-IL" dirty="0"/>
          </a:p>
        </p:txBody>
      </p:sp>
    </p:spTree>
    <p:extLst>
      <p:ext uri="{BB962C8B-B14F-4D97-AF65-F5344CB8AC3E}">
        <p14:creationId xmlns:p14="http://schemas.microsoft.com/office/powerpoint/2010/main" val="129657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fourth user (50 &lt; query &lt; 60) behavior is very similar to the last two users, while adding the queries:</a:t>
            </a:r>
          </a:p>
          <a:p>
            <a:pPr lvl="1"/>
            <a:r>
              <a:rPr lang="en-US" dirty="0" err="1"/>
              <a:t>SearchResultsQuery</a:t>
            </a:r>
            <a:endParaRPr lang="en-US" dirty="0"/>
          </a:p>
          <a:p>
            <a:pPr lvl="1"/>
            <a:r>
              <a:rPr lang="en-US" dirty="0" err="1"/>
              <a:t>SearchTimelineQuery</a:t>
            </a:r>
            <a:endParaRPr lang="en-US" dirty="0"/>
          </a:p>
          <a:p>
            <a:pPr lvl="1"/>
            <a:r>
              <a:rPr lang="en-US" dirty="0" err="1"/>
              <a:t>SegmentationSeriesQuery</a:t>
            </a:r>
            <a:endParaRPr lang="en-US" dirty="0"/>
          </a:p>
          <a:p>
            <a:pPr lvl="1"/>
            <a:r>
              <a:rPr lang="en-US" dirty="0" err="1"/>
              <a:t>SegmentationSummaryQuery</a:t>
            </a:r>
            <a:endParaRPr lang="en-US" dirty="0"/>
          </a:p>
        </p:txBody>
      </p:sp>
    </p:spTree>
    <p:extLst>
      <p:ext uri="{BB962C8B-B14F-4D97-AF65-F5344CB8AC3E}">
        <p14:creationId xmlns:p14="http://schemas.microsoft.com/office/powerpoint/2010/main" val="391396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Average number of sessions per user is 3.43</a:t>
            </a:r>
            <a:endParaRPr lang="he-IL" dirty="0"/>
          </a:p>
          <a:p>
            <a:r>
              <a:rPr lang="en-US" dirty="0"/>
              <a:t>Therefore we wanted some way to predict the user’s activity while having small number of sessions</a:t>
            </a:r>
          </a:p>
          <a:p>
            <a:endParaRPr lang="en-US" dirty="0"/>
          </a:p>
          <a:p>
            <a:r>
              <a:rPr lang="en-US" dirty="0"/>
              <a:t>Session-based recommendations are good when we don’t have knowledge about the users. For example: new users or users who rarely return.</a:t>
            </a:r>
            <a:endParaRPr lang="he-IL" dirty="0"/>
          </a:p>
        </p:txBody>
      </p:sp>
    </p:spTree>
    <p:extLst>
      <p:ext uri="{BB962C8B-B14F-4D97-AF65-F5344CB8AC3E}">
        <p14:creationId xmlns:p14="http://schemas.microsoft.com/office/powerpoint/2010/main" val="272624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last user behavior (60 &lt; queries) is similar to the previous users, while his rate of short sessions is higher (over 60% of his sessions are shorter than 100 queries). His common queries are:</a:t>
            </a:r>
          </a:p>
          <a:p>
            <a:pPr lvl="1"/>
            <a:r>
              <a:rPr lang="en-US" dirty="0" err="1"/>
              <a:t>ComponentAggregateMetricsQuery</a:t>
            </a:r>
            <a:endParaRPr lang="en-US" dirty="0"/>
          </a:p>
          <a:p>
            <a:pPr lvl="1"/>
            <a:r>
              <a:rPr lang="en-US" dirty="0" err="1"/>
              <a:t>GetTokenQuery</a:t>
            </a:r>
            <a:endParaRPr lang="en-US" dirty="0"/>
          </a:p>
          <a:p>
            <a:pPr lvl="1"/>
            <a:r>
              <a:rPr lang="en-US" dirty="0" err="1"/>
              <a:t>NoRequestsEverQuery</a:t>
            </a:r>
            <a:endParaRPr lang="en-US" dirty="0"/>
          </a:p>
          <a:p>
            <a:pPr lvl="1"/>
            <a:r>
              <a:rPr lang="en-US" dirty="0" err="1"/>
              <a:t>RequestsSummaryQuery</a:t>
            </a:r>
            <a:endParaRPr lang="en-US" dirty="0"/>
          </a:p>
          <a:p>
            <a:pPr lvl="1"/>
            <a:r>
              <a:rPr lang="en-US" b="1" dirty="0" err="1"/>
              <a:t>SearchResultsquery</a:t>
            </a:r>
            <a:endParaRPr lang="en-US" b="1" dirty="0"/>
          </a:p>
          <a:p>
            <a:pPr lvl="1"/>
            <a:r>
              <a:rPr lang="en-US" dirty="0" err="1"/>
              <a:t>WebTestQuery</a:t>
            </a:r>
            <a:endParaRPr lang="en-US" dirty="0"/>
          </a:p>
          <a:p>
            <a:pPr lvl="1"/>
            <a:r>
              <a:rPr lang="en-US" dirty="0" err="1"/>
              <a:t>NoPageViewsEverQuery</a:t>
            </a:r>
            <a:endParaRPr lang="en-US" dirty="0"/>
          </a:p>
        </p:txBody>
      </p:sp>
    </p:spTree>
    <p:extLst>
      <p:ext uri="{BB962C8B-B14F-4D97-AF65-F5344CB8AC3E}">
        <p14:creationId xmlns:p14="http://schemas.microsoft.com/office/powerpoint/2010/main" val="149783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endParaRPr lang="he-IL" dirty="0"/>
          </a:p>
        </p:txBody>
      </p:sp>
      <p:sp>
        <p:nvSpPr>
          <p:cNvPr id="3" name="Content Placeholder 2"/>
          <p:cNvSpPr>
            <a:spLocks noGrp="1"/>
          </p:cNvSpPr>
          <p:nvPr>
            <p:ph idx="1"/>
          </p:nvPr>
        </p:nvSpPr>
        <p:spPr/>
        <p:txBody>
          <a:bodyPr/>
          <a:lstStyle/>
          <a:p>
            <a:r>
              <a:rPr lang="en-US" dirty="0"/>
              <a:t>First, we have tried to cluster users according to the Ajax queries they have invoked in the application. </a:t>
            </a:r>
          </a:p>
          <a:p>
            <a:pPr lvl="1"/>
            <a:r>
              <a:rPr lang="en-US" dirty="0"/>
              <a:t>The vectors were created using a “One of K” vector (aka “hot-one” vector) decoding.</a:t>
            </a:r>
          </a:p>
          <a:p>
            <a:pPr lvl="1"/>
            <a:endParaRPr lang="en-US" dirty="0"/>
          </a:p>
          <a:p>
            <a:pPr lvl="1"/>
            <a:endParaRPr lang="en-US" dirty="0"/>
          </a:p>
          <a:p>
            <a:r>
              <a:rPr lang="en-US" dirty="0"/>
              <a:t>The clusters were tested for k ranging from 2 to 24, using the Euclidian matric.</a:t>
            </a:r>
          </a:p>
          <a:p>
            <a:pPr lvl="1"/>
            <a:r>
              <a:rPr lang="en-US" dirty="0"/>
              <a:t>The clustering was performed over normalized and non normalized vectors.</a:t>
            </a:r>
            <a:br>
              <a:rPr lang="en-US" dirty="0"/>
            </a:br>
            <a:r>
              <a:rPr lang="en-US" dirty="0"/>
              <a:t>The normalized vectors were multiplied by 100 for better readability of the outcomes.</a:t>
            </a:r>
          </a:p>
          <a:p>
            <a:pPr lvl="1"/>
            <a:r>
              <a:rPr lang="en-US" dirty="0"/>
              <a:t>The clustering was performed over </a:t>
            </a:r>
            <a:r>
              <a:rPr lang="en-US" dirty="0" err="1"/>
              <a:t>Sids</a:t>
            </a:r>
            <a:r>
              <a:rPr lang="en-US" dirty="0"/>
              <a:t> and Aids.</a:t>
            </a:r>
          </a:p>
        </p:txBody>
      </p:sp>
    </p:spTree>
    <p:extLst>
      <p:ext uri="{BB962C8B-B14F-4D97-AF65-F5344CB8AC3E}">
        <p14:creationId xmlns:p14="http://schemas.microsoft.com/office/powerpoint/2010/main" val="138654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K-Means</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 all 4 test instances the clustering mainly created one big cluster (more than 80% of the points), and many smaller clusters (the second biggest cluster contained no more than 5% of the data). </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𝐼𝑛𝑒𝑟𝑡𝑖𝑎</m:t>
                      </m:r>
                      <m:d>
                        <m:dPr>
                          <m:ctrlPr>
                            <a:rPr lang="en-US" b="0" i="1" smtClean="0">
                              <a:latin typeface="Cambria Math" panose="02040503050406030204" pitchFamily="18" charset="0"/>
                            </a:rPr>
                          </m:ctrlPr>
                        </m:dPr>
                        <m:e>
                          <m:r>
                            <a:rPr lang="en-US" b="0" i="1" smtClean="0">
                              <a:latin typeface="Cambria Math"/>
                            </a:rPr>
                            <m:t>𝑘</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m:t>
                          </m:r>
                          <m:r>
                            <a:rPr lang="en-US" b="0" i="1" smtClean="0">
                              <a:latin typeface="Cambria Math"/>
                            </a:rPr>
                            <m:t>𝑆𝑎𝑚𝑝𝑙𝑒𝑠</m:t>
                          </m:r>
                        </m:sup>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1</m:t>
                                  </m:r>
                                  <m:r>
                                    <a:rPr lang="en-US" b="0" i="1" smtClean="0">
                                      <a:latin typeface="Cambria Math"/>
                                    </a:rPr>
                                    <m:t>≤</m:t>
                                  </m:r>
                                  <m:r>
                                    <a:rPr lang="en-US" b="0" i="1" smtClean="0">
                                      <a:latin typeface="Cambria Math"/>
                                    </a:rPr>
                                    <m:t>𝑗</m:t>
                                  </m:r>
                                  <m:r>
                                    <a:rPr lang="en-US" b="0" i="1" smtClean="0">
                                      <a:latin typeface="Cambria Math"/>
                                    </a:rPr>
                                    <m:t>≤</m:t>
                                  </m:r>
                                  <m:r>
                                    <a:rPr lang="en-US" b="0" i="1" smtClean="0">
                                      <a:latin typeface="Cambria Math"/>
                                    </a:rPr>
                                    <m:t>𝑘</m:t>
                                  </m:r>
                                </m:lim>
                              </m:limLow>
                            </m:fName>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e>
                                          </m:d>
                                        </m:e>
                                        <m:sub>
                                          <m:r>
                                            <a:rPr lang="en-US" b="0" i="1" smtClean="0">
                                              <a:latin typeface="Cambria Math"/>
                                            </a:rPr>
                                            <m:t>2</m:t>
                                          </m:r>
                                        </m:sub>
                                      </m:sSub>
                                    </m:e>
                                  </m:d>
                                </m:e>
                                <m:sup>
                                  <m:r>
                                    <a:rPr lang="en-US" b="0" i="1" smtClean="0">
                                      <a:latin typeface="Cambria Math"/>
                                    </a:rPr>
                                    <m:t>2</m:t>
                                  </m:r>
                                </m:sup>
                              </m:sSup>
                            </m:e>
                          </m:func>
                          <m:r>
                            <a:rPr lang="en-US" b="0" i="1" smtClean="0">
                              <a:latin typeface="Cambria Math"/>
                            </a:rPr>
                            <m:t> </m:t>
                          </m:r>
                        </m:e>
                      </m:nary>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oMath>
                </a14:m>
                <a:r>
                  <a:rPr lang="en-US" dirty="0"/>
                  <a:t> is the </a:t>
                </a:r>
                <a:r>
                  <a:rPr lang="en-US" dirty="0" err="1"/>
                  <a:t>i-th</a:t>
                </a:r>
                <a:r>
                  <a:rPr lang="en-US" dirty="0"/>
                  <a:t> sample,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𝑗</m:t>
                        </m:r>
                      </m:sub>
                    </m:sSub>
                  </m:oMath>
                </a14:m>
                <a:r>
                  <a:rPr lang="en-US" dirty="0"/>
                  <a:t> is the j-</a:t>
                </a:r>
                <a:r>
                  <a:rPr lang="en-US" dirty="0" err="1"/>
                  <a:t>th</a:t>
                </a:r>
                <a:r>
                  <a:rPr lang="en-US" dirty="0"/>
                  <a:t> cluster’s center.</a:t>
                </a:r>
              </a:p>
              <a:p>
                <a:r>
                  <a:rPr lang="en-US" dirty="0"/>
                  <a:t>Examining the inertia –</a:t>
                </a:r>
              </a:p>
              <a:p>
                <a:pPr lvl="1"/>
                <a:r>
                  <a:rPr lang="en-US" dirty="0"/>
                  <a:t>Using normalized vectors caused a linear decrease in the inertia as a function of k, while the original vectors showed an exponential decrease.</a:t>
                </a:r>
              </a:p>
              <a:p>
                <a:pPr lvl="1"/>
                <a:r>
                  <a:rPr lang="en-US" dirty="0"/>
                  <a:t>In all instances, the inertia was quiet high, and looking at:</a:t>
                </a:r>
              </a:p>
              <a:p>
                <a:pPr marL="914400" lvl="2"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𝑎𝑣𝑔</m:t>
                      </m:r>
                      <m:d>
                        <m:dPr>
                          <m:ctrlPr>
                            <a:rPr lang="en-US" b="0" i="1" smtClean="0">
                              <a:latin typeface="Cambria Math" panose="02040503050406030204" pitchFamily="18" charset="0"/>
                            </a:rPr>
                          </m:ctrlPr>
                        </m:dPr>
                        <m:e>
                          <m:r>
                            <a:rPr lang="en-US" b="0" i="1" smtClean="0">
                              <a:latin typeface="Cambria Math"/>
                            </a:rPr>
                            <m:t>𝐼𝑛𝑒𝑟𝑡𝑖𝑎</m:t>
                          </m:r>
                          <m:d>
                            <m:dPr>
                              <m:ctrlPr>
                                <a:rPr lang="en-US" b="0" i="1" smtClean="0">
                                  <a:latin typeface="Cambria Math" panose="02040503050406030204" pitchFamily="18" charset="0"/>
                                </a:rPr>
                              </m:ctrlPr>
                            </m:dPr>
                            <m:e>
                              <m:r>
                                <a:rPr lang="en-US" b="0" i="1" smtClean="0">
                                  <a:latin typeface="Cambria Math"/>
                                </a:rPr>
                                <m:t>𝑘</m:t>
                              </m:r>
                            </m:e>
                          </m:d>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m:t>
                          </m:r>
                          <m:r>
                            <a:rPr lang="en-US" b="0" i="1" smtClean="0">
                              <a:latin typeface="Cambria Math"/>
                            </a:rPr>
                            <m:t>𝑠𝑎𝑚𝑝𝑙𝑒𝑠</m:t>
                          </m:r>
                        </m:den>
                      </m:f>
                      <m:r>
                        <a:rPr lang="en-US" b="0" i="1" smtClean="0">
                          <a:latin typeface="Cambria Math"/>
                        </a:rPr>
                        <m:t>𝐼𝑛𝑒𝑟𝑡𝑖𝑎</m:t>
                      </m:r>
                      <m:r>
                        <a:rPr lang="en-US" b="0" i="1" smtClean="0">
                          <a:latin typeface="Cambria Math"/>
                        </a:rPr>
                        <m:t>(</m:t>
                      </m:r>
                      <m:r>
                        <a:rPr lang="en-US" b="0" i="1" smtClean="0">
                          <a:latin typeface="Cambria Math"/>
                        </a:rPr>
                        <m:t>𝑘</m:t>
                      </m:r>
                      <m:r>
                        <a:rPr lang="en-US" b="0" i="1" smtClean="0">
                          <a:latin typeface="Cambria Math"/>
                        </a:rPr>
                        <m:t>)</m:t>
                      </m:r>
                    </m:oMath>
                  </m:oMathPara>
                </a14:m>
                <a:endParaRPr lang="en-US" dirty="0"/>
              </a:p>
              <a:p>
                <a:pPr marL="0" indent="0">
                  <a:buNone/>
                </a:pPr>
                <a:r>
                  <a:rPr lang="en-US" dirty="0"/>
                  <a:t>Was high compared to the average norm of the vectors.</a:t>
                </a:r>
              </a:p>
              <a:p>
                <a:pPr marL="0" indent="0">
                  <a:buNone/>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1348" b="-1348"/>
                </a:stretch>
              </a:blipFill>
            </p:spPr>
            <p:txBody>
              <a:bodyPr/>
              <a:lstStyle/>
              <a:p>
                <a:r>
                  <a:rPr lang="he-IL">
                    <a:noFill/>
                  </a:rPr>
                  <a:t> </a:t>
                </a:r>
              </a:p>
            </p:txBody>
          </p:sp>
        </mc:Fallback>
      </mc:AlternateContent>
    </p:spTree>
    <p:extLst>
      <p:ext uri="{BB962C8B-B14F-4D97-AF65-F5344CB8AC3E}">
        <p14:creationId xmlns:p14="http://schemas.microsoft.com/office/powerpoint/2010/main" val="371238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Results of K-Means</a:t>
            </a:r>
            <a:endParaRPr lang="he-IL" dirty="0"/>
          </a:p>
        </p:txBody>
      </p:sp>
      <p:sp>
        <p:nvSpPr>
          <p:cNvPr id="3" name="מציין מיקום טקסט 2"/>
          <p:cNvSpPr>
            <a:spLocks noGrp="1"/>
          </p:cNvSpPr>
          <p:nvPr>
            <p:ph type="body" idx="1"/>
          </p:nvPr>
        </p:nvSpPr>
        <p:spPr/>
        <p:txBody>
          <a:bodyPr>
            <a:normAutofit fontScale="92500" lnSpcReduction="20000"/>
          </a:bodyPr>
          <a:lstStyle/>
          <a:p>
            <a:pPr algn="l" rtl="0"/>
            <a:r>
              <a:rPr lang="en-US" dirty="0"/>
              <a:t>Inertia value by Aid without normalization</a:t>
            </a:r>
          </a:p>
        </p:txBody>
      </p:sp>
      <p:sp>
        <p:nvSpPr>
          <p:cNvPr id="5" name="מציין מיקום טקסט 4"/>
          <p:cNvSpPr>
            <a:spLocks noGrp="1"/>
          </p:cNvSpPr>
          <p:nvPr>
            <p:ph type="body" sz="quarter" idx="3"/>
          </p:nvPr>
        </p:nvSpPr>
        <p:spPr/>
        <p:txBody>
          <a:bodyPr>
            <a:normAutofit fontScale="92500" lnSpcReduction="20000"/>
          </a:bodyPr>
          <a:lstStyle/>
          <a:p>
            <a:pPr algn="l" rtl="0"/>
            <a:r>
              <a:rPr lang="en-US" dirty="0"/>
              <a:t>Inertia value by Aid with normalization</a:t>
            </a:r>
          </a:p>
        </p:txBody>
      </p:sp>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427137381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מציין מיקום תוכן 10"/>
          <p:cNvGraphicFramePr>
            <a:graphicFrameLocks noGrp="1"/>
          </p:cNvGraphicFramePr>
          <p:nvPr>
            <p:ph sz="quarter" idx="4"/>
            <p:extLst>
              <p:ext uri="{D42A27DB-BD31-4B8C-83A1-F6EECF244321}">
                <p14:modId xmlns:p14="http://schemas.microsoft.com/office/powerpoint/2010/main" val="3476753434"/>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777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a:t>Results of K-Means</a:t>
            </a:r>
            <a:endParaRPr lang="he-IL" dirty="0"/>
          </a:p>
        </p:txBody>
      </p:sp>
      <p:sp>
        <p:nvSpPr>
          <p:cNvPr id="5" name="מציין מיקום טקסט 4"/>
          <p:cNvSpPr>
            <a:spLocks noGrp="1"/>
          </p:cNvSpPr>
          <p:nvPr>
            <p:ph type="body" idx="1"/>
          </p:nvPr>
        </p:nvSpPr>
        <p:spPr/>
        <p:txBody>
          <a:bodyPr>
            <a:normAutofit fontScale="92500" lnSpcReduction="20000"/>
          </a:bodyPr>
          <a:lstStyle/>
          <a:p>
            <a:pPr algn="l" rtl="0"/>
            <a:r>
              <a:rPr lang="en-US" dirty="0"/>
              <a:t>Inertia value by Sid without normalization</a:t>
            </a:r>
            <a:endParaRPr lang="he-IL" dirty="0"/>
          </a:p>
        </p:txBody>
      </p:sp>
      <p:sp>
        <p:nvSpPr>
          <p:cNvPr id="7" name="מציין מיקום טקסט 6"/>
          <p:cNvSpPr>
            <a:spLocks noGrp="1"/>
          </p:cNvSpPr>
          <p:nvPr>
            <p:ph type="body" sz="quarter" idx="3"/>
          </p:nvPr>
        </p:nvSpPr>
        <p:spPr/>
        <p:txBody>
          <a:bodyPr>
            <a:normAutofit fontScale="92500" lnSpcReduction="20000"/>
          </a:bodyPr>
          <a:lstStyle/>
          <a:p>
            <a:pPr algn="l" rtl="0"/>
            <a:r>
              <a:rPr lang="en-US" dirty="0"/>
              <a:t>Inertia value by Sid with normalization</a:t>
            </a:r>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649757541"/>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331974909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977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Size of Clusters created for k=5</a:t>
            </a:r>
            <a:endParaRPr lang="he-IL" dirty="0"/>
          </a:p>
        </p:txBody>
      </p:sp>
      <p:sp>
        <p:nvSpPr>
          <p:cNvPr id="3" name="מציין מיקום טקסט 2"/>
          <p:cNvSpPr>
            <a:spLocks noGrp="1"/>
          </p:cNvSpPr>
          <p:nvPr>
            <p:ph type="body" idx="1"/>
          </p:nvPr>
        </p:nvSpPr>
        <p:spPr/>
        <p:txBody>
          <a:bodyPr/>
          <a:lstStyle/>
          <a:p>
            <a:pPr algn="l" rtl="0"/>
            <a:r>
              <a:rPr lang="en-US" dirty="0"/>
              <a:t>Cluster sizes for </a:t>
            </a:r>
            <a:r>
              <a:rPr lang="en-US" dirty="0" err="1"/>
              <a:t>sid</a:t>
            </a:r>
            <a:r>
              <a:rPr lang="en-US" dirty="0"/>
              <a:t> pivot</a:t>
            </a:r>
            <a:endParaRPr lang="he-IL" dirty="0"/>
          </a:p>
        </p:txBody>
      </p:sp>
      <p:graphicFrame>
        <p:nvGraphicFramePr>
          <p:cNvPr id="8" name="מציין מיקום תוכן 7"/>
          <p:cNvGraphicFramePr>
            <a:graphicFrameLocks noGrp="1"/>
          </p:cNvGraphicFramePr>
          <p:nvPr>
            <p:ph sz="half" idx="2"/>
            <p:extLst>
              <p:ext uri="{D42A27DB-BD31-4B8C-83A1-F6EECF244321}">
                <p14:modId xmlns:p14="http://schemas.microsoft.com/office/powerpoint/2010/main" val="3822122614"/>
              </p:ext>
            </p:extLst>
          </p:nvPr>
        </p:nvGraphicFramePr>
        <p:xfrm>
          <a:off x="457201" y="2174875"/>
          <a:ext cx="4040187" cy="2494280"/>
        </p:xfrm>
        <a:graphic>
          <a:graphicData uri="http://schemas.openxmlformats.org/drawingml/2006/table">
            <a:tbl>
              <a:tblPr rtl="1" firstRow="1" bandRow="1">
                <a:tableStyleId>{5C22544A-7EE6-4342-B048-85BDC9FD1C3A}</a:tableStyleId>
              </a:tblPr>
              <a:tblGrid>
                <a:gridCol w="1346729">
                  <a:extLst>
                    <a:ext uri="{9D8B030D-6E8A-4147-A177-3AD203B41FA5}">
                      <a16:colId xmlns:a16="http://schemas.microsoft.com/office/drawing/2014/main" val="20000"/>
                    </a:ext>
                  </a:extLst>
                </a:gridCol>
                <a:gridCol w="1346729">
                  <a:extLst>
                    <a:ext uri="{9D8B030D-6E8A-4147-A177-3AD203B41FA5}">
                      <a16:colId xmlns:a16="http://schemas.microsoft.com/office/drawing/2014/main" val="20001"/>
                    </a:ext>
                  </a:extLst>
                </a:gridCol>
                <a:gridCol w="1346729">
                  <a:extLst>
                    <a:ext uri="{9D8B030D-6E8A-4147-A177-3AD203B41FA5}">
                      <a16:colId xmlns:a16="http://schemas.microsoft.com/office/drawing/2014/main" val="20002"/>
                    </a:ext>
                  </a:extLst>
                </a:gridCol>
              </a:tblGrid>
              <a:tr h="370840">
                <a:tc>
                  <a:txBody>
                    <a:bodyPr/>
                    <a:lstStyle/>
                    <a:p>
                      <a:pPr algn="l" rtl="0"/>
                      <a:r>
                        <a:rPr lang="en-US" dirty="0"/>
                        <a:t>Percentage of the data</a:t>
                      </a:r>
                      <a:endParaRPr lang="he-IL" dirty="0"/>
                    </a:p>
                  </a:txBody>
                  <a:tcPr/>
                </a:tc>
                <a:tc>
                  <a:txBody>
                    <a:bodyPr/>
                    <a:lstStyle/>
                    <a:p>
                      <a:pPr algn="l" rtl="0"/>
                      <a:r>
                        <a:rPr lang="en-US" dirty="0"/>
                        <a:t>Cluster size</a:t>
                      </a:r>
                      <a:endParaRPr lang="he-IL" dirty="0"/>
                    </a:p>
                  </a:txBody>
                  <a:tcPr/>
                </a:tc>
                <a:tc>
                  <a:txBody>
                    <a:bodyPr/>
                    <a:lstStyle/>
                    <a:p>
                      <a:pPr algn="l" rtl="0"/>
                      <a:r>
                        <a:rPr lang="en-US" dirty="0"/>
                        <a:t>Cluster number</a:t>
                      </a:r>
                      <a:endParaRPr lang="he-IL" dirty="0"/>
                    </a:p>
                  </a:txBody>
                  <a:tcPr/>
                </a:tc>
                <a:extLst>
                  <a:ext uri="{0D108BD9-81ED-4DB2-BD59-A6C34878D82A}">
                    <a16:rowId xmlns:a16="http://schemas.microsoft.com/office/drawing/2014/main" val="10000"/>
                  </a:ext>
                </a:extLst>
              </a:tr>
              <a:tr h="370840">
                <a:tc>
                  <a:txBody>
                    <a:bodyPr/>
                    <a:lstStyle/>
                    <a:p>
                      <a:pPr algn="l" rtl="0"/>
                      <a:r>
                        <a:rPr lang="en-US" dirty="0"/>
                        <a:t>92.3%</a:t>
                      </a:r>
                      <a:endParaRPr lang="he-IL" dirty="0"/>
                    </a:p>
                  </a:txBody>
                  <a:tcPr/>
                </a:tc>
                <a:tc>
                  <a:txBody>
                    <a:bodyPr/>
                    <a:lstStyle/>
                    <a:p>
                      <a:pPr algn="l" rtl="0"/>
                      <a:r>
                        <a:rPr lang="he-IL" dirty="0"/>
                        <a:t>89301</a:t>
                      </a:r>
                    </a:p>
                  </a:txBody>
                  <a:tcPr/>
                </a:tc>
                <a:tc>
                  <a:txBody>
                    <a:bodyPr/>
                    <a:lstStyle/>
                    <a:p>
                      <a:pPr algn="l" rtl="0"/>
                      <a:r>
                        <a:rPr lang="en-US" dirty="0"/>
                        <a:t>1</a:t>
                      </a:r>
                      <a:endParaRPr lang="he-IL" dirty="0"/>
                    </a:p>
                  </a:txBody>
                  <a:tcPr/>
                </a:tc>
                <a:extLst>
                  <a:ext uri="{0D108BD9-81ED-4DB2-BD59-A6C34878D82A}">
                    <a16:rowId xmlns:a16="http://schemas.microsoft.com/office/drawing/2014/main" val="10001"/>
                  </a:ext>
                </a:extLst>
              </a:tr>
              <a:tr h="370840">
                <a:tc>
                  <a:txBody>
                    <a:bodyPr/>
                    <a:lstStyle/>
                    <a:p>
                      <a:pPr algn="l" rtl="0"/>
                      <a:r>
                        <a:rPr lang="en-US" dirty="0"/>
                        <a:t>6.35%</a:t>
                      </a:r>
                      <a:endParaRPr lang="he-IL" dirty="0"/>
                    </a:p>
                  </a:txBody>
                  <a:tcPr/>
                </a:tc>
                <a:tc>
                  <a:txBody>
                    <a:bodyPr/>
                    <a:lstStyle/>
                    <a:p>
                      <a:pPr algn="l" rtl="0"/>
                      <a:r>
                        <a:rPr lang="he-IL" dirty="0"/>
                        <a:t>6148</a:t>
                      </a:r>
                    </a:p>
                  </a:txBody>
                  <a:tcPr/>
                </a:tc>
                <a:tc>
                  <a:txBody>
                    <a:bodyPr/>
                    <a:lstStyle/>
                    <a:p>
                      <a:pPr algn="l" rtl="0"/>
                      <a:r>
                        <a:rPr lang="en-US" dirty="0"/>
                        <a:t>2</a:t>
                      </a:r>
                      <a:endParaRPr lang="he-IL" dirty="0"/>
                    </a:p>
                  </a:txBody>
                  <a:tcPr/>
                </a:tc>
                <a:extLst>
                  <a:ext uri="{0D108BD9-81ED-4DB2-BD59-A6C34878D82A}">
                    <a16:rowId xmlns:a16="http://schemas.microsoft.com/office/drawing/2014/main" val="10002"/>
                  </a:ext>
                </a:extLst>
              </a:tr>
              <a:tr h="370840">
                <a:tc>
                  <a:txBody>
                    <a:bodyPr/>
                    <a:lstStyle/>
                    <a:p>
                      <a:pPr algn="l" rtl="0"/>
                      <a:r>
                        <a:rPr lang="en-US" dirty="0"/>
                        <a:t>0.1%</a:t>
                      </a:r>
                      <a:endParaRPr lang="he-IL" dirty="0"/>
                    </a:p>
                  </a:txBody>
                  <a:tcPr/>
                </a:tc>
                <a:tc>
                  <a:txBody>
                    <a:bodyPr/>
                    <a:lstStyle/>
                    <a:p>
                      <a:pPr algn="l" rtl="0"/>
                      <a:r>
                        <a:rPr lang="he-IL" dirty="0"/>
                        <a:t>97</a:t>
                      </a:r>
                    </a:p>
                  </a:txBody>
                  <a:tcPr/>
                </a:tc>
                <a:tc>
                  <a:txBody>
                    <a:bodyPr/>
                    <a:lstStyle/>
                    <a:p>
                      <a:pPr algn="l" rtl="0"/>
                      <a:r>
                        <a:rPr lang="en-US" dirty="0"/>
                        <a:t>3</a:t>
                      </a:r>
                      <a:endParaRPr lang="he-IL" dirty="0"/>
                    </a:p>
                  </a:txBody>
                  <a:tcPr/>
                </a:tc>
                <a:extLst>
                  <a:ext uri="{0D108BD9-81ED-4DB2-BD59-A6C34878D82A}">
                    <a16:rowId xmlns:a16="http://schemas.microsoft.com/office/drawing/2014/main" val="10003"/>
                  </a:ext>
                </a:extLst>
              </a:tr>
              <a:tr h="370840">
                <a:tc>
                  <a:txBody>
                    <a:bodyPr/>
                    <a:lstStyle/>
                    <a:p>
                      <a:pPr algn="l" rtl="0"/>
                      <a:r>
                        <a:rPr lang="en-US" dirty="0"/>
                        <a:t>0.03%</a:t>
                      </a:r>
                      <a:endParaRPr lang="he-IL" dirty="0"/>
                    </a:p>
                  </a:txBody>
                  <a:tcPr/>
                </a:tc>
                <a:tc>
                  <a:txBody>
                    <a:bodyPr/>
                    <a:lstStyle/>
                    <a:p>
                      <a:pPr algn="l" rtl="0"/>
                      <a:r>
                        <a:rPr lang="he-IL" dirty="0"/>
                        <a:t>32</a:t>
                      </a:r>
                    </a:p>
                  </a:txBody>
                  <a:tcPr/>
                </a:tc>
                <a:tc>
                  <a:txBody>
                    <a:bodyPr/>
                    <a:lstStyle/>
                    <a:p>
                      <a:pPr algn="l" rtl="0"/>
                      <a:r>
                        <a:rPr lang="en-US" dirty="0"/>
                        <a:t>4</a:t>
                      </a:r>
                      <a:endParaRPr lang="he-IL" dirty="0"/>
                    </a:p>
                  </a:txBody>
                  <a:tcPr/>
                </a:tc>
                <a:extLst>
                  <a:ext uri="{0D108BD9-81ED-4DB2-BD59-A6C34878D82A}">
                    <a16:rowId xmlns:a16="http://schemas.microsoft.com/office/drawing/2014/main" val="10004"/>
                  </a:ext>
                </a:extLst>
              </a:tr>
              <a:tr h="370840">
                <a:tc>
                  <a:txBody>
                    <a:bodyPr/>
                    <a:lstStyle/>
                    <a:p>
                      <a:pPr algn="l" rtl="0"/>
                      <a:r>
                        <a:rPr lang="en-US" dirty="0"/>
                        <a:t>1.22%</a:t>
                      </a:r>
                      <a:endParaRPr lang="he-IL" dirty="0"/>
                    </a:p>
                  </a:txBody>
                  <a:tcPr/>
                </a:tc>
                <a:tc>
                  <a:txBody>
                    <a:bodyPr/>
                    <a:lstStyle/>
                    <a:p>
                      <a:pPr algn="l" rtl="0"/>
                      <a:r>
                        <a:rPr lang="he-IL" dirty="0"/>
                        <a:t>1178</a:t>
                      </a:r>
                    </a:p>
                  </a:txBody>
                  <a:tcPr/>
                </a:tc>
                <a:tc>
                  <a:txBody>
                    <a:bodyPr/>
                    <a:lstStyle/>
                    <a:p>
                      <a:pPr algn="l" rtl="0"/>
                      <a:r>
                        <a:rPr lang="en-US" dirty="0"/>
                        <a:t>5</a:t>
                      </a:r>
                      <a:endParaRPr lang="he-IL" dirty="0"/>
                    </a:p>
                  </a:txBody>
                  <a:tcPr/>
                </a:tc>
                <a:extLst>
                  <a:ext uri="{0D108BD9-81ED-4DB2-BD59-A6C34878D82A}">
                    <a16:rowId xmlns:a16="http://schemas.microsoft.com/office/drawing/2014/main" val="10005"/>
                  </a:ext>
                </a:extLst>
              </a:tr>
            </a:tbl>
          </a:graphicData>
        </a:graphic>
      </p:graphicFrame>
      <p:sp>
        <p:nvSpPr>
          <p:cNvPr id="5" name="מציין מיקום טקסט 4"/>
          <p:cNvSpPr>
            <a:spLocks noGrp="1"/>
          </p:cNvSpPr>
          <p:nvPr>
            <p:ph type="body" sz="quarter" idx="3"/>
          </p:nvPr>
        </p:nvSpPr>
        <p:spPr/>
        <p:txBody>
          <a:bodyPr/>
          <a:lstStyle/>
          <a:p>
            <a:pPr algn="l" rtl="0"/>
            <a:r>
              <a:rPr lang="en-US" dirty="0"/>
              <a:t>Cluster sizes for Aid pivot</a:t>
            </a:r>
            <a:endParaRPr lang="he-IL" dirty="0"/>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755359170"/>
              </p:ext>
            </p:extLst>
          </p:nvPr>
        </p:nvGraphicFramePr>
        <p:xfrm>
          <a:off x="4645026" y="2174875"/>
          <a:ext cx="4041774" cy="2494280"/>
        </p:xfrm>
        <a:graphic>
          <a:graphicData uri="http://schemas.openxmlformats.org/drawingml/2006/table">
            <a:tbl>
              <a:tblPr rtl="1" firstRow="1" bandRow="1">
                <a:tableStyleId>{5C22544A-7EE6-4342-B048-85BDC9FD1C3A}</a:tableStyleId>
              </a:tblPr>
              <a:tblGrid>
                <a:gridCol w="1347258">
                  <a:extLst>
                    <a:ext uri="{9D8B030D-6E8A-4147-A177-3AD203B41FA5}">
                      <a16:colId xmlns:a16="http://schemas.microsoft.com/office/drawing/2014/main" val="20000"/>
                    </a:ext>
                  </a:extLst>
                </a:gridCol>
                <a:gridCol w="1347258">
                  <a:extLst>
                    <a:ext uri="{9D8B030D-6E8A-4147-A177-3AD203B41FA5}">
                      <a16:colId xmlns:a16="http://schemas.microsoft.com/office/drawing/2014/main" val="20001"/>
                    </a:ext>
                  </a:extLst>
                </a:gridCol>
                <a:gridCol w="1347258">
                  <a:extLst>
                    <a:ext uri="{9D8B030D-6E8A-4147-A177-3AD203B41FA5}">
                      <a16:colId xmlns:a16="http://schemas.microsoft.com/office/drawing/2014/main" val="20002"/>
                    </a:ext>
                  </a:extLst>
                </a:gridCol>
              </a:tblGrid>
              <a:tr h="370840">
                <a:tc>
                  <a:txBody>
                    <a:bodyPr/>
                    <a:lstStyle/>
                    <a:p>
                      <a:pPr algn="l" rtl="0"/>
                      <a:r>
                        <a:rPr lang="en-US" dirty="0"/>
                        <a:t>Percentage of the data</a:t>
                      </a:r>
                      <a:endParaRPr lang="he-IL" dirty="0"/>
                    </a:p>
                  </a:txBody>
                  <a:tcPr/>
                </a:tc>
                <a:tc>
                  <a:txBody>
                    <a:bodyPr/>
                    <a:lstStyle/>
                    <a:p>
                      <a:pPr algn="l" rtl="0"/>
                      <a:r>
                        <a:rPr lang="en-US" dirty="0"/>
                        <a:t>Cluster size</a:t>
                      </a:r>
                      <a:endParaRPr lang="he-IL" dirty="0"/>
                    </a:p>
                  </a:txBody>
                  <a:tcPr/>
                </a:tc>
                <a:tc>
                  <a:txBody>
                    <a:bodyPr/>
                    <a:lstStyle/>
                    <a:p>
                      <a:pPr algn="l" rtl="0"/>
                      <a:r>
                        <a:rPr lang="en-US" dirty="0"/>
                        <a:t>Cluster number</a:t>
                      </a:r>
                      <a:endParaRPr lang="he-IL" dirty="0"/>
                    </a:p>
                  </a:txBody>
                  <a:tcPr/>
                </a:tc>
                <a:extLst>
                  <a:ext uri="{0D108BD9-81ED-4DB2-BD59-A6C34878D82A}">
                    <a16:rowId xmlns:a16="http://schemas.microsoft.com/office/drawing/2014/main" val="10000"/>
                  </a:ext>
                </a:extLst>
              </a:tr>
              <a:tr h="370840">
                <a:tc>
                  <a:txBody>
                    <a:bodyPr/>
                    <a:lstStyle/>
                    <a:p>
                      <a:pPr algn="l" rtl="0"/>
                      <a:r>
                        <a:rPr lang="en-US" dirty="0"/>
                        <a:t>97.35%</a:t>
                      </a:r>
                    </a:p>
                  </a:txBody>
                  <a:tcPr/>
                </a:tc>
                <a:tc>
                  <a:txBody>
                    <a:bodyPr/>
                    <a:lstStyle/>
                    <a:p>
                      <a:pPr algn="l" rtl="0"/>
                      <a:r>
                        <a:rPr lang="en-US" dirty="0"/>
                        <a:t>27869</a:t>
                      </a:r>
                      <a:endParaRPr lang="he-IL" dirty="0"/>
                    </a:p>
                  </a:txBody>
                  <a:tcPr/>
                </a:tc>
                <a:tc>
                  <a:txBody>
                    <a:bodyPr/>
                    <a:lstStyle/>
                    <a:p>
                      <a:pPr algn="l" rtl="0"/>
                      <a:r>
                        <a:rPr lang="en-US" dirty="0"/>
                        <a:t>1</a:t>
                      </a:r>
                      <a:endParaRPr lang="he-IL" dirty="0"/>
                    </a:p>
                  </a:txBody>
                  <a:tcPr/>
                </a:tc>
                <a:extLst>
                  <a:ext uri="{0D108BD9-81ED-4DB2-BD59-A6C34878D82A}">
                    <a16:rowId xmlns:a16="http://schemas.microsoft.com/office/drawing/2014/main" val="10001"/>
                  </a:ext>
                </a:extLst>
              </a:tr>
              <a:tr h="370840">
                <a:tc>
                  <a:txBody>
                    <a:bodyPr/>
                    <a:lstStyle/>
                    <a:p>
                      <a:pPr algn="l" rtl="0"/>
                      <a:r>
                        <a:rPr lang="en-US" dirty="0"/>
                        <a:t>0%</a:t>
                      </a:r>
                      <a:endParaRPr lang="he-IL" dirty="0"/>
                    </a:p>
                  </a:txBody>
                  <a:tcPr/>
                </a:tc>
                <a:tc>
                  <a:txBody>
                    <a:bodyPr/>
                    <a:lstStyle/>
                    <a:p>
                      <a:pPr algn="l" rtl="0"/>
                      <a:r>
                        <a:rPr lang="en-US" dirty="0"/>
                        <a:t>1</a:t>
                      </a:r>
                      <a:endParaRPr lang="he-IL" dirty="0"/>
                    </a:p>
                  </a:txBody>
                  <a:tcPr/>
                </a:tc>
                <a:tc>
                  <a:txBody>
                    <a:bodyPr/>
                    <a:lstStyle/>
                    <a:p>
                      <a:pPr algn="l" rtl="0"/>
                      <a:r>
                        <a:rPr lang="en-US" dirty="0"/>
                        <a:t>2</a:t>
                      </a:r>
                      <a:endParaRPr lang="he-IL" dirty="0"/>
                    </a:p>
                  </a:txBody>
                  <a:tcPr/>
                </a:tc>
                <a:extLst>
                  <a:ext uri="{0D108BD9-81ED-4DB2-BD59-A6C34878D82A}">
                    <a16:rowId xmlns:a16="http://schemas.microsoft.com/office/drawing/2014/main" val="10002"/>
                  </a:ext>
                </a:extLst>
              </a:tr>
              <a:tr h="370840">
                <a:tc>
                  <a:txBody>
                    <a:bodyPr/>
                    <a:lstStyle/>
                    <a:p>
                      <a:pPr algn="l" rtl="0"/>
                      <a:r>
                        <a:rPr lang="en-US" dirty="0"/>
                        <a:t>0%</a:t>
                      </a:r>
                      <a:endParaRPr lang="he-IL" dirty="0"/>
                    </a:p>
                  </a:txBody>
                  <a:tcPr/>
                </a:tc>
                <a:tc>
                  <a:txBody>
                    <a:bodyPr/>
                    <a:lstStyle/>
                    <a:p>
                      <a:pPr algn="l" rtl="0"/>
                      <a:r>
                        <a:rPr lang="en-US" dirty="0"/>
                        <a:t>1</a:t>
                      </a:r>
                      <a:endParaRPr lang="he-IL" dirty="0"/>
                    </a:p>
                  </a:txBody>
                  <a:tcPr/>
                </a:tc>
                <a:tc>
                  <a:txBody>
                    <a:bodyPr/>
                    <a:lstStyle/>
                    <a:p>
                      <a:pPr algn="l" rtl="0"/>
                      <a:r>
                        <a:rPr lang="en-US" dirty="0"/>
                        <a:t>3</a:t>
                      </a:r>
                      <a:endParaRPr lang="he-IL" dirty="0"/>
                    </a:p>
                  </a:txBody>
                  <a:tcPr/>
                </a:tc>
                <a:extLst>
                  <a:ext uri="{0D108BD9-81ED-4DB2-BD59-A6C34878D82A}">
                    <a16:rowId xmlns:a16="http://schemas.microsoft.com/office/drawing/2014/main" val="10003"/>
                  </a:ext>
                </a:extLst>
              </a:tr>
              <a:tr h="370840">
                <a:tc>
                  <a:txBody>
                    <a:bodyPr/>
                    <a:lstStyle/>
                    <a:p>
                      <a:pPr algn="l" rtl="0"/>
                      <a:r>
                        <a:rPr lang="en-US" dirty="0"/>
                        <a:t>2.45%</a:t>
                      </a:r>
                      <a:endParaRPr lang="he-IL" dirty="0"/>
                    </a:p>
                  </a:txBody>
                  <a:tcPr/>
                </a:tc>
                <a:tc>
                  <a:txBody>
                    <a:bodyPr/>
                    <a:lstStyle/>
                    <a:p>
                      <a:pPr algn="l" rtl="0"/>
                      <a:r>
                        <a:rPr lang="en-US" dirty="0"/>
                        <a:t>702</a:t>
                      </a:r>
                      <a:endParaRPr lang="he-IL" dirty="0"/>
                    </a:p>
                  </a:txBody>
                  <a:tcPr/>
                </a:tc>
                <a:tc>
                  <a:txBody>
                    <a:bodyPr/>
                    <a:lstStyle/>
                    <a:p>
                      <a:pPr algn="l" rtl="0"/>
                      <a:r>
                        <a:rPr lang="en-US" dirty="0"/>
                        <a:t>4</a:t>
                      </a:r>
                      <a:endParaRPr lang="he-IL" dirty="0"/>
                    </a:p>
                  </a:txBody>
                  <a:tcPr/>
                </a:tc>
                <a:extLst>
                  <a:ext uri="{0D108BD9-81ED-4DB2-BD59-A6C34878D82A}">
                    <a16:rowId xmlns:a16="http://schemas.microsoft.com/office/drawing/2014/main" val="10004"/>
                  </a:ext>
                </a:extLst>
              </a:tr>
              <a:tr h="370840">
                <a:tc>
                  <a:txBody>
                    <a:bodyPr/>
                    <a:lstStyle/>
                    <a:p>
                      <a:pPr algn="l" rtl="0"/>
                      <a:r>
                        <a:rPr lang="en-US" dirty="0"/>
                        <a:t>0.2%</a:t>
                      </a:r>
                      <a:endParaRPr lang="he-IL" dirty="0"/>
                    </a:p>
                  </a:txBody>
                  <a:tcPr/>
                </a:tc>
                <a:tc>
                  <a:txBody>
                    <a:bodyPr/>
                    <a:lstStyle/>
                    <a:p>
                      <a:pPr algn="l" rtl="0"/>
                      <a:r>
                        <a:rPr lang="en-US" dirty="0"/>
                        <a:t>56</a:t>
                      </a:r>
                      <a:endParaRPr lang="he-IL" dirty="0"/>
                    </a:p>
                  </a:txBody>
                  <a:tcPr/>
                </a:tc>
                <a:tc>
                  <a:txBody>
                    <a:bodyPr/>
                    <a:lstStyle/>
                    <a:p>
                      <a:pPr algn="l" rtl="0"/>
                      <a:r>
                        <a:rPr lang="en-US" dirty="0"/>
                        <a:t>5</a:t>
                      </a:r>
                      <a:endParaRPr lang="he-IL"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5263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order to better visualize the clustering process, we have attempted using </a:t>
                </a:r>
                <a:r>
                  <a:rPr lang="en-US" i="1" dirty="0"/>
                  <a:t>hierarchical clustering</a:t>
                </a:r>
                <a:r>
                  <a:rPr lang="en-US" dirty="0"/>
                  <a:t> and </a:t>
                </a:r>
                <a:r>
                  <a:rPr lang="en-US" i="1" dirty="0" err="1"/>
                  <a:t>dendrograms</a:t>
                </a:r>
                <a:r>
                  <a:rPr lang="en-US" dirty="0"/>
                  <a:t>. </a:t>
                </a:r>
              </a:p>
              <a:p>
                <a:pPr lvl="1"/>
                <a:r>
                  <a:rPr lang="en-US" dirty="0"/>
                  <a:t>Using cosine similarity:</a:t>
                </a:r>
              </a:p>
              <a:p>
                <a:pPr marL="457200" lvl="1" indent="0" algn="ctr">
                  <a:buNone/>
                </a:pPr>
                <a:r>
                  <a:rPr lang="en-US" dirty="0"/>
                  <a:t>	</a:t>
                </a:r>
                <a14:m>
                  <m:oMath xmlns:m="http://schemas.openxmlformats.org/officeDocument/2006/math">
                    <m:r>
                      <a:rPr lang="en-US" b="0" i="1" smtClean="0">
                        <a:latin typeface="Cambria Math"/>
                      </a:rPr>
                      <m:t>𝐶𝑜𝑠𝑖𝑛𝑒</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&lt;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&gt;</m:t>
                        </m:r>
                      </m:num>
                      <m:den>
                        <m:d>
                          <m:dPr>
                            <m:begChr m:val="‖"/>
                            <m:endChr m:val="‖"/>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𝑦</m:t>
                            </m:r>
                          </m:e>
                        </m:d>
                      </m:den>
                    </m:f>
                    <m:r>
                      <a:rPr lang="en-US" b="0" i="1" smtClean="0">
                        <a:latin typeface="Cambria Math"/>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e>
                        </m:nary>
                      </m:num>
                      <m:den>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𝑥</m:t>
                                    </m:r>
                                  </m:e>
                                  <m:sub>
                                    <m:r>
                                      <a:rPr lang="en-US" b="0" i="1" smtClean="0">
                                        <a:latin typeface="Cambria Math"/>
                                      </a:rPr>
                                      <m:t>𝑖</m:t>
                                    </m:r>
                                  </m:sub>
                                  <m:sup>
                                    <m:r>
                                      <a:rPr lang="en-US" b="0" i="1" smtClean="0">
                                        <a:latin typeface="Cambria Math"/>
                                      </a:rPr>
                                      <m:t>2</m:t>
                                    </m:r>
                                  </m:sup>
                                </m:sSubSup>
                              </m:e>
                            </m:nary>
                          </m:e>
                        </m:rad>
                        <m:r>
                          <a:rPr lang="en-US" b="0" i="1" smtClean="0">
                            <a:latin typeface="Cambria Math"/>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𝑦</m:t>
                                    </m:r>
                                  </m:e>
                                  <m:sub>
                                    <m:r>
                                      <a:rPr lang="en-US" b="0" i="1" smtClean="0">
                                        <a:latin typeface="Cambria Math"/>
                                      </a:rPr>
                                      <m:t>𝑖</m:t>
                                    </m:r>
                                  </m:sub>
                                  <m:sup>
                                    <m:r>
                                      <a:rPr lang="en-US" b="0" i="1" smtClean="0">
                                        <a:latin typeface="Cambria Math"/>
                                      </a:rPr>
                                      <m:t>2</m:t>
                                    </m:r>
                                  </m:sup>
                                </m:sSubSup>
                              </m:e>
                            </m:nary>
                          </m:e>
                        </m:rad>
                      </m:den>
                    </m:f>
                  </m:oMath>
                </a14:m>
                <a:endParaRPr lang="en-US" dirty="0"/>
              </a:p>
              <a:p>
                <a:pPr marL="457200" lvl="1" indent="0">
                  <a:buNone/>
                </a:pPr>
                <a:r>
                  <a:rPr lang="en-US" dirty="0"/>
                  <a:t>Which represents the similarity of the properties of two vectors rather than their distance – two vectors will have cosine 0 if and only 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𝑣</m:t>
                        </m:r>
                      </m:e>
                    </m:acc>
                    <m:r>
                      <a:rPr lang="en-US" b="0" i="1" smtClean="0">
                        <a:latin typeface="Cambria Math"/>
                      </a:rPr>
                      <m:t>=</m:t>
                    </m:r>
                    <m:r>
                      <a:rPr lang="en-US" b="0" i="1" smtClean="0">
                        <a:latin typeface="Cambria Math"/>
                      </a:rPr>
                      <m:t>𝑎</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𝑢</m:t>
                        </m:r>
                      </m:e>
                    </m:acc>
                  </m:oMath>
                </a14:m>
                <a:r>
                  <a:rPr lang="en-US" dirty="0"/>
                  <a:t> , for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he-IL">
                    <a:noFill/>
                  </a:rPr>
                  <a:t> </a:t>
                </a:r>
              </a:p>
            </p:txBody>
          </p:sp>
        </mc:Fallback>
      </mc:AlternateContent>
    </p:spTree>
    <p:extLst>
      <p:ext uri="{BB962C8B-B14F-4D97-AF65-F5344CB8AC3E}">
        <p14:creationId xmlns:p14="http://schemas.microsoft.com/office/powerpoint/2010/main" val="67105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Principal Component Analysis</a:t>
            </a:r>
            <a:endParaRPr lang="he-IL" dirty="0"/>
          </a:p>
        </p:txBody>
      </p:sp>
      <p:sp>
        <p:nvSpPr>
          <p:cNvPr id="3" name="מציין מיקום תוכן 2"/>
          <p:cNvSpPr>
            <a:spLocks noGrp="1"/>
          </p:cNvSpPr>
          <p:nvPr>
            <p:ph idx="1"/>
          </p:nvPr>
        </p:nvSpPr>
        <p:spPr/>
        <p:txBody>
          <a:bodyPr/>
          <a:lstStyle/>
          <a:p>
            <a:r>
              <a:rPr lang="en-US" dirty="0"/>
              <a:t>After acquiring the previous results, we have attempted lowering the problem’s dimensionality using PCA.</a:t>
            </a:r>
          </a:p>
          <a:p>
            <a:pPr lvl="1"/>
            <a:r>
              <a:rPr lang="en-US" dirty="0"/>
              <a:t>We have applied PCA on the matrix we have obtained by one-hot encoding the vectors by </a:t>
            </a:r>
            <a:r>
              <a:rPr lang="en-US" dirty="0" err="1"/>
              <a:t>Sids</a:t>
            </a:r>
            <a:r>
              <a:rPr lang="en-US" dirty="0"/>
              <a:t> and Aids.</a:t>
            </a:r>
          </a:p>
          <a:p>
            <a:pPr lvl="1"/>
            <a:r>
              <a:rPr lang="en-US" dirty="0"/>
              <a:t>After acquiring the optimal number of components, we have reconstructed the matrix by looking at the projection of the original vectors to the linear sub-space spanned by the most significant singular vectors.</a:t>
            </a:r>
          </a:p>
          <a:p>
            <a:endParaRPr lang="en-US" dirty="0"/>
          </a:p>
          <a:p>
            <a:r>
              <a:rPr lang="en-US" dirty="0"/>
              <a:t>Looking at the singular values, we have deduced that there are only 5 relevant singular vectors, therefore, we have reduced the matrix to the projection to the matching sub-space.</a:t>
            </a:r>
            <a:endParaRPr lang="he-IL" dirty="0"/>
          </a:p>
        </p:txBody>
      </p:sp>
    </p:spTree>
    <p:extLst>
      <p:ext uri="{BB962C8B-B14F-4D97-AF65-F5344CB8AC3E}">
        <p14:creationId xmlns:p14="http://schemas.microsoft.com/office/powerpoint/2010/main" val="2813653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b="1" dirty="0"/>
              <a:t>Principal Component Analysis</a:t>
            </a:r>
            <a:endParaRPr lang="he-IL" dirty="0"/>
          </a:p>
        </p:txBody>
      </p:sp>
      <p:sp>
        <p:nvSpPr>
          <p:cNvPr id="5" name="מציין מיקום טקסט 4"/>
          <p:cNvSpPr>
            <a:spLocks noGrp="1"/>
          </p:cNvSpPr>
          <p:nvPr>
            <p:ph type="body" idx="1"/>
          </p:nvPr>
        </p:nvSpPr>
        <p:spPr/>
        <p:txBody>
          <a:bodyPr/>
          <a:lstStyle/>
          <a:p>
            <a:r>
              <a:rPr lang="en-US" dirty="0"/>
              <a:t>PCA results for pivot Sid</a:t>
            </a:r>
            <a:endParaRPr lang="he-IL" dirty="0"/>
          </a:p>
        </p:txBody>
      </p:sp>
      <p:pic>
        <p:nvPicPr>
          <p:cNvPr id="9" name="מציין מיקום תוכן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490" y="2778916"/>
            <a:ext cx="3657608" cy="2743206"/>
          </a:xfrm>
        </p:spPr>
      </p:pic>
      <p:sp>
        <p:nvSpPr>
          <p:cNvPr id="7" name="מציין מיקום טקסט 6"/>
          <p:cNvSpPr>
            <a:spLocks noGrp="1"/>
          </p:cNvSpPr>
          <p:nvPr>
            <p:ph type="body" sz="quarter" idx="3"/>
          </p:nvPr>
        </p:nvSpPr>
        <p:spPr/>
        <p:txBody>
          <a:bodyPr/>
          <a:lstStyle/>
          <a:p>
            <a:r>
              <a:rPr lang="en-US" dirty="0"/>
              <a:t>PCA results for pivot Aid</a:t>
            </a:r>
            <a:endParaRPr lang="he-IL" dirty="0"/>
          </a:p>
        </p:txBody>
      </p:sp>
      <p:pic>
        <p:nvPicPr>
          <p:cNvPr id="10" name="מציין מיקום תוכן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7108" y="2778916"/>
            <a:ext cx="3657608" cy="2743206"/>
          </a:xfrm>
        </p:spPr>
      </p:pic>
    </p:spTree>
    <p:extLst>
      <p:ext uri="{BB962C8B-B14F-4D97-AF65-F5344CB8AC3E}">
        <p14:creationId xmlns:p14="http://schemas.microsoft.com/office/powerpoint/2010/main" val="324990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Hierarchical Clustering after PCA</a:t>
            </a:r>
            <a:endParaRPr lang="he-IL" dirty="0"/>
          </a:p>
        </p:txBody>
      </p:sp>
      <p:sp>
        <p:nvSpPr>
          <p:cNvPr id="3" name="מציין מיקום תוכן 2"/>
          <p:cNvSpPr>
            <a:spLocks noGrp="1"/>
          </p:cNvSpPr>
          <p:nvPr>
            <p:ph idx="1"/>
          </p:nvPr>
        </p:nvSpPr>
        <p:spPr/>
        <p:txBody>
          <a:bodyPr/>
          <a:lstStyle/>
          <a:p>
            <a:endParaRPr lang="he-IL" dirty="0"/>
          </a:p>
        </p:txBody>
      </p:sp>
    </p:spTree>
    <p:extLst>
      <p:ext uri="{BB962C8B-B14F-4D97-AF65-F5344CB8AC3E}">
        <p14:creationId xmlns:p14="http://schemas.microsoft.com/office/powerpoint/2010/main" val="73560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normAutofit lnSpcReduction="10000"/>
          </a:bodyPr>
          <a:lstStyle/>
          <a:p>
            <a:r>
              <a:rPr lang="en-US" dirty="0"/>
              <a:t>Used implementation of the algorithm of the "Session-based Recommendations with Recurrent Neural Networks" paper, published at </a:t>
            </a:r>
            <a:r>
              <a:rPr lang="en-US" b="1" dirty="0"/>
              <a:t>ICLR 2016 </a:t>
            </a:r>
            <a:r>
              <a:rPr lang="en-US" dirty="0"/>
              <a:t>(two month ago)</a:t>
            </a:r>
          </a:p>
          <a:p>
            <a:endParaRPr lang="en-US" b="1" dirty="0"/>
          </a:p>
          <a:p>
            <a:r>
              <a:rPr lang="en-US" dirty="0"/>
              <a:t>Real-life recommender systems often face the problem of having to base recommendations only on short session-based data instead of long user histories. In this situation matrix factorization approaches are not accurate.</a:t>
            </a:r>
          </a:p>
          <a:p>
            <a:endParaRPr lang="en-US" b="1" dirty="0"/>
          </a:p>
          <a:p>
            <a:r>
              <a:rPr lang="en-US" dirty="0"/>
              <a:t>In the session-based recommendation we can consider the first item a user clicks when entering a web-site as the initial input of the RNN, we then would like to query the model based on this initial input for a recommendation. Each consecutive click of the user will then produce an output (a recommendation) that depends on all the previous clicks.</a:t>
            </a:r>
          </a:p>
          <a:p>
            <a:endParaRPr lang="he-IL" b="1" dirty="0"/>
          </a:p>
        </p:txBody>
      </p:sp>
    </p:spTree>
    <p:extLst>
      <p:ext uri="{BB962C8B-B14F-4D97-AF65-F5344CB8AC3E}">
        <p14:creationId xmlns:p14="http://schemas.microsoft.com/office/powerpoint/2010/main" val="421426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Retention rate is very low</a:t>
            </a:r>
            <a:endParaRPr lang="he-IL" dirty="0"/>
          </a:p>
        </p:txBody>
      </p:sp>
      <p:sp>
        <p:nvSpPr>
          <p:cNvPr id="3" name="Content Placeholder 2"/>
          <p:cNvSpPr>
            <a:spLocks noGrp="1"/>
          </p:cNvSpPr>
          <p:nvPr>
            <p:ph idx="1"/>
          </p:nvPr>
        </p:nvSpPr>
        <p:spPr/>
        <p:txBody>
          <a:bodyPr/>
          <a:lstStyle/>
          <a:p>
            <a:r>
              <a:rPr lang="en-US" dirty="0"/>
              <a:t>28,629 unique users used application insights in October, 2015</a:t>
            </a:r>
          </a:p>
          <a:p>
            <a:r>
              <a:rPr lang="en-US" dirty="0"/>
              <a:t>Average number of sessions per user is 3.43</a:t>
            </a:r>
            <a:endParaRPr lang="he-IL" dirty="0"/>
          </a:p>
          <a:p>
            <a:r>
              <a:rPr lang="en-US" dirty="0"/>
              <a:t>79.5% of the unique users are using the site 3 times or less</a:t>
            </a:r>
          </a:p>
          <a:p>
            <a:pPr lvl="1"/>
            <a:endParaRPr lang="en-US" dirty="0"/>
          </a:p>
          <a:p>
            <a:pPr lvl="1"/>
            <a:endParaRPr lang="en-US" dirty="0"/>
          </a:p>
          <a:p>
            <a:endParaRPr lang="he-IL" dirty="0"/>
          </a:p>
        </p:txBody>
      </p:sp>
    </p:spTree>
    <p:extLst>
      <p:ext uri="{BB962C8B-B14F-4D97-AF65-F5344CB8AC3E}">
        <p14:creationId xmlns:p14="http://schemas.microsoft.com/office/powerpoint/2010/main" val="2321442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6672"/>
            <a:ext cx="7886700" cy="1153175"/>
          </a:xfrm>
        </p:spPr>
        <p:txBody>
          <a:bodyPr>
            <a:normAutofit fontScale="90000"/>
          </a:bodyPr>
          <a:lstStyle/>
          <a:p>
            <a:r>
              <a:rPr lang="en-US" dirty="0"/>
              <a:t>Session duration for users that visited the site more than 3 times is significantly higher than those who visited 3 times or less</a:t>
            </a:r>
            <a:endParaRPr lang="he-IL" dirty="0"/>
          </a:p>
        </p:txBody>
      </p:sp>
      <p:sp>
        <p:nvSpPr>
          <p:cNvPr id="3" name="Content Placeholder 2"/>
          <p:cNvSpPr>
            <a:spLocks noGrp="1"/>
          </p:cNvSpPr>
          <p:nvPr>
            <p:ph idx="1"/>
          </p:nvPr>
        </p:nvSpPr>
        <p:spPr>
          <a:xfrm>
            <a:off x="-108520" y="1629281"/>
            <a:ext cx="7886700" cy="3263504"/>
          </a:xfrm>
        </p:spPr>
        <p:txBody>
          <a:bodyPr/>
          <a:lstStyle/>
          <a:p>
            <a:pPr lvl="1"/>
            <a:r>
              <a:rPr lang="en-US" dirty="0"/>
              <a:t>Average duration per session</a:t>
            </a:r>
          </a:p>
          <a:p>
            <a:pPr lvl="1"/>
            <a:r>
              <a:rPr lang="en-US" dirty="0"/>
              <a:t>Calculated using Welch's t-test (p-value below 0.001)</a:t>
            </a:r>
          </a:p>
          <a:p>
            <a:endParaRPr lang="he-IL" dirty="0"/>
          </a:p>
        </p:txBody>
      </p:sp>
      <p:pic>
        <p:nvPicPr>
          <p:cNvPr id="7" name="Picture 6"/>
          <p:cNvPicPr>
            <a:picLocks noChangeAspect="1"/>
          </p:cNvPicPr>
          <p:nvPr/>
        </p:nvPicPr>
        <p:blipFill>
          <a:blip r:embed="rId2"/>
          <a:stretch>
            <a:fillRect/>
          </a:stretch>
        </p:blipFill>
        <p:spPr>
          <a:xfrm>
            <a:off x="967762" y="2492896"/>
            <a:ext cx="6030328" cy="4248472"/>
          </a:xfrm>
          <a:prstGeom prst="rect">
            <a:avLst/>
          </a:prstGeom>
        </p:spPr>
      </p:pic>
    </p:spTree>
    <p:extLst>
      <p:ext uri="{BB962C8B-B14F-4D97-AF65-F5344CB8AC3E}">
        <p14:creationId xmlns:p14="http://schemas.microsoft.com/office/powerpoint/2010/main" val="1214868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amount of logins of “new” and “experienced” users</a:t>
            </a:r>
            <a:endParaRPr lang="he-IL" dirty="0"/>
          </a:p>
        </p:txBody>
      </p:sp>
      <p:sp>
        <p:nvSpPr>
          <p:cNvPr id="3" name="Content Placeholder 2"/>
          <p:cNvSpPr>
            <a:spLocks noGrp="1"/>
          </p:cNvSpPr>
          <p:nvPr>
            <p:ph idx="1"/>
          </p:nvPr>
        </p:nvSpPr>
        <p:spPr/>
        <p:txBody>
          <a:bodyPr/>
          <a:lstStyle/>
          <a:p>
            <a:r>
              <a:rPr lang="en-US" b="1" i="1" dirty="0"/>
              <a:t>Overall</a:t>
            </a:r>
            <a:r>
              <a:rPr lang="en-US" dirty="0"/>
              <a:t>, there are 28629 unique users (counted by Aid).</a:t>
            </a:r>
          </a:p>
          <a:p>
            <a:pPr lvl="1"/>
            <a:r>
              <a:rPr lang="en-US" dirty="0"/>
              <a:t>19211 users logged in for the </a:t>
            </a:r>
            <a:r>
              <a:rPr lang="en-US" b="1" i="1" dirty="0"/>
              <a:t>first time</a:t>
            </a:r>
            <a:r>
              <a:rPr lang="en-US" dirty="0"/>
              <a:t> during October, these are 67.1% of the users.</a:t>
            </a:r>
          </a:p>
          <a:p>
            <a:pPr lvl="1"/>
            <a:r>
              <a:rPr lang="en-US" dirty="0"/>
              <a:t>9418 users logged in prior to October, and we consider these as “experienced” users.</a:t>
            </a:r>
          </a:p>
          <a:p>
            <a:r>
              <a:rPr lang="en-US" b="1" i="1" dirty="0"/>
              <a:t>Overall</a:t>
            </a:r>
            <a:r>
              <a:rPr lang="en-US" dirty="0"/>
              <a:t>, 22759 haven’t logged in more than 3 times during October.</a:t>
            </a:r>
          </a:p>
          <a:p>
            <a:pPr lvl="1"/>
            <a:r>
              <a:rPr lang="en-US" dirty="0"/>
              <a:t>15451 of the “new” users logged less than 3 times, which is 80.4% of the users.</a:t>
            </a:r>
          </a:p>
          <a:p>
            <a:pPr lvl="1"/>
            <a:r>
              <a:rPr lang="en-US" dirty="0"/>
              <a:t>7308 of the “experienced” users logged less than 3 times, which is 77.6% of the users.</a:t>
            </a:r>
          </a:p>
          <a:p>
            <a:r>
              <a:rPr lang="en-US" dirty="0"/>
              <a:t>The ratio of new users out of those who haven’t logged in more than 3 times is 67.9% .</a:t>
            </a:r>
          </a:p>
        </p:txBody>
      </p:sp>
    </p:spTree>
    <p:extLst>
      <p:ext uri="{BB962C8B-B14F-4D97-AF65-F5344CB8AC3E}">
        <p14:creationId xmlns:p14="http://schemas.microsoft.com/office/powerpoint/2010/main" val="359704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393554" y="1534270"/>
                <a:ext cx="8356892" cy="5323730"/>
              </a:xfrm>
              <a:prstGeom prst="rect">
                <a:avLst/>
              </a:prstGeom>
            </p:spPr>
            <p:txBody>
              <a:bodyPr vert="horz" lIns="97566" tIns="48783" rIns="97566" bIns="48783" rtlCol="0">
                <a:noAutofit/>
              </a:bodyPr>
              <a:lstStyle>
                <a:defPPr>
                  <a:defRPr lang="hu-HU"/>
                </a:defPPr>
                <a:lvl1pPr marL="0" algn="l" defTabSz="914393" rtl="0" eaLnBrk="1" latinLnBrk="0" hangingPunct="1">
                  <a:defRPr sz="1800" kern="1200">
                    <a:solidFill>
                      <a:schemeClr val="tx1"/>
                    </a:solidFill>
                    <a:latin typeface="+mn-lt"/>
                    <a:ea typeface="+mn-ea"/>
                    <a:cs typeface="+mn-cs"/>
                  </a:defRPr>
                </a:lvl1pPr>
                <a:lvl2pPr marL="457197"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0"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9" algn="l" defTabSz="914393" rtl="0" eaLnBrk="1" latinLnBrk="0" hangingPunct="1">
                  <a:defRPr sz="1800" kern="1200">
                    <a:solidFill>
                      <a:schemeClr val="tx1"/>
                    </a:solidFill>
                    <a:latin typeface="+mn-lt"/>
                    <a:ea typeface="+mn-ea"/>
                    <a:cs typeface="+mn-cs"/>
                  </a:defRPr>
                </a:lvl7pPr>
                <a:lvl8pPr marL="3200376"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a:lstStyle>
              <a:p>
                <a:r>
                  <a:rPr lang="hu-HU" sz="2800" dirty="0"/>
                  <a:t>Gated Recurrent Unit (GRU)</a:t>
                </a:r>
              </a:p>
              <a:p>
                <a:pPr marL="742947" lvl="1" indent="-285750">
                  <a:buFont typeface="Arial" panose="020B0604020202020204" pitchFamily="34" charset="0"/>
                  <a:buChar char="•"/>
                </a:pPr>
                <a:r>
                  <a:rPr lang="hu-HU" sz="2000" dirty="0"/>
                  <a:t>Hidden state is the mix of</a:t>
                </a:r>
              </a:p>
              <a:p>
                <a:pPr marL="1200143" lvl="2" indent="-285750">
                  <a:buFont typeface="Arial" panose="020B0604020202020204" pitchFamily="34" charset="0"/>
                  <a:buChar char="•"/>
                </a:pPr>
                <a:r>
                  <a:rPr lang="hu-HU" dirty="0"/>
                  <a:t>the previous hidden state</a:t>
                </a:r>
              </a:p>
              <a:p>
                <a:pPr marL="1200143" lvl="2" indent="-285750">
                  <a:buFont typeface="Arial" panose="020B0604020202020204" pitchFamily="34" charset="0"/>
                  <a:buChar char="•"/>
                </a:pPr>
                <a:r>
                  <a:rPr lang="hu-HU" dirty="0"/>
                  <a:t>the hidden state candidate (</a:t>
                </a:r>
                <a14:m>
                  <m:oMath xmlns:m="http://schemas.openxmlformats.org/officeDocument/2006/math">
                    <m:sSub>
                      <m:sSubPr>
                        <m:ctrlPr>
                          <a:rPr lang="hu-HU" i="1" dirty="0">
                            <a:latin typeface="Cambria Math" panose="02040503050406030204" pitchFamily="18" charset="0"/>
                          </a:rPr>
                        </m:ctrlPr>
                      </m:sSubPr>
                      <m:e>
                        <m:acc>
                          <m:accPr>
                            <m:chr m:val="̂"/>
                            <m:ctrlPr>
                              <a:rPr lang="hu-HU" i="1">
                                <a:latin typeface="Cambria Math" panose="02040503050406030204" pitchFamily="18" charset="0"/>
                              </a:rPr>
                            </m:ctrlPr>
                          </m:accPr>
                          <m:e>
                            <m:r>
                              <a:rPr lang="hu-HU" b="0" i="1" smtClean="0">
                                <a:latin typeface="Cambria Math"/>
                              </a:rPr>
                              <m:t>h</m:t>
                            </m:r>
                          </m:e>
                        </m:acc>
                      </m:e>
                      <m:sub>
                        <m:r>
                          <a:rPr lang="hu-HU" i="1" dirty="0">
                            <a:latin typeface="Cambria Math"/>
                          </a:rPr>
                          <m:t>𝑡</m:t>
                        </m:r>
                      </m:sub>
                    </m:sSub>
                  </m:oMath>
                </a14:m>
                <a:r>
                  <a:rPr lang="hu-HU" dirty="0"/>
                  <a:t>) </a:t>
                </a:r>
              </a:p>
              <a:p>
                <a:pPr marL="1200143" lvl="2" indent="-285750">
                  <a:buFont typeface="Arial" panose="020B0604020202020204" pitchFamily="34" charset="0"/>
                  <a:buChar char="•"/>
                </a:pPr>
                <a:r>
                  <a:rPr lang="hu-HU" dirty="0"/>
                  <a:t>governed by the update gate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a:rPr>
                          <m:t>𝑧</m:t>
                        </m:r>
                      </m:e>
                      <m:sub>
                        <m:r>
                          <a:rPr lang="hu-HU" b="0" i="1" smtClean="0">
                            <a:latin typeface="Cambria Math"/>
                          </a:rPr>
                          <m:t>𝑡</m:t>
                        </m:r>
                      </m:sub>
                    </m:sSub>
                  </m:oMath>
                </a14:m>
                <a:r>
                  <a:rPr lang="hu-HU" dirty="0"/>
                  <a:t>)</a:t>
                </a:r>
              </a:p>
              <a:p>
                <a:pPr marL="1543040" lvl="3" indent="-171450">
                  <a:buFont typeface="Arial" panose="020B0604020202020204" pitchFamily="34" charset="0"/>
                  <a:buChar char="•"/>
                </a:pPr>
                <a:r>
                  <a:rPr lang="hu-HU" sz="1200" dirty="0"/>
                  <a:t>merged input+forget gate</a:t>
                </a:r>
              </a:p>
              <a:p>
                <a:pPr marL="742947" lvl="1" indent="-285750">
                  <a:buFont typeface="Arial" panose="020B0604020202020204" pitchFamily="34" charset="0"/>
                  <a:buChar char="•"/>
                </a:pPr>
                <a:r>
                  <a:rPr lang="hu-HU" sz="2000" dirty="0"/>
                  <a:t>Hidden state candidate depends on the input and the previous hidden state through a reset gate (</a:t>
                </a:r>
                <a14:m>
                  <m:oMath xmlns:m="http://schemas.openxmlformats.org/officeDocument/2006/math">
                    <m:sSub>
                      <m:sSubPr>
                        <m:ctrlPr>
                          <a:rPr lang="hu-HU" sz="2000" b="0" i="1" smtClean="0">
                            <a:latin typeface="Cambria Math" panose="02040503050406030204" pitchFamily="18" charset="0"/>
                          </a:rPr>
                        </m:ctrlPr>
                      </m:sSubPr>
                      <m:e>
                        <m:r>
                          <a:rPr lang="hu-HU" sz="2000" b="0" i="1" smtClean="0">
                            <a:latin typeface="Cambria Math"/>
                          </a:rPr>
                          <m:t>𝑟</m:t>
                        </m:r>
                      </m:e>
                      <m:sub>
                        <m:r>
                          <a:rPr lang="hu-HU" sz="2000" b="0" i="1" smtClean="0">
                            <a:latin typeface="Cambria Math"/>
                          </a:rPr>
                          <m:t>𝑡</m:t>
                        </m:r>
                      </m:sub>
                    </m:sSub>
                  </m:oMath>
                </a14:m>
                <a:r>
                  <a:rPr lang="hu-HU" sz="2000" dirty="0"/>
                  <a:t>)</a:t>
                </a:r>
                <a:endParaRPr lang="en-US" sz="2000" dirty="0"/>
              </a:p>
              <a:p>
                <a:pPr marL="742947" lvl="1" indent="-285750">
                  <a:buFont typeface="Arial" panose="020B0604020202020204" pitchFamily="34" charset="0"/>
                  <a:buChar char="•"/>
                </a:pPr>
                <a:endParaRPr lang="en-US" sz="2000" dirty="0"/>
              </a:p>
              <a:p>
                <a:pPr lvl="5"/>
                <a:r>
                  <a:rPr lang="en-US" sz="2000" dirty="0"/>
                  <a:t>	</a:t>
                </a:r>
                <a:r>
                  <a:rPr lang="hu-HU" sz="2000" dirty="0"/>
                  <a:t>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a:rPr>
                          <m:t>𝑧</m:t>
                        </m:r>
                      </m:e>
                      <m:sub>
                        <m:r>
                          <a:rPr lang="hu-HU" b="0" i="1" smtClean="0">
                            <a:latin typeface="Cambria Math"/>
                          </a:rPr>
                          <m:t>𝑡</m:t>
                        </m:r>
                      </m:sub>
                    </m:sSub>
                    <m:r>
                      <a:rPr lang="hu-HU" b="0" i="1" smtClean="0">
                        <a:latin typeface="Cambria Math"/>
                      </a:rPr>
                      <m:t>=</m:t>
                    </m:r>
                    <m:r>
                      <a:rPr lang="hu-HU" b="0" i="1" smtClean="0">
                        <a:latin typeface="Cambria Math"/>
                      </a:rPr>
                      <m:t>𝜎</m:t>
                    </m:r>
                    <m:d>
                      <m:dPr>
                        <m:ctrlPr>
                          <a:rPr lang="hu-HU" b="0" i="1" smtClean="0">
                            <a:latin typeface="Cambria Math" panose="02040503050406030204" pitchFamily="18" charset="0"/>
                          </a:rPr>
                        </m:ctrlPr>
                      </m:dPr>
                      <m:e>
                        <m:sSup>
                          <m:sSupPr>
                            <m:ctrlPr>
                              <a:rPr lang="hu-HU" b="0" i="1" smtClean="0">
                                <a:latin typeface="Cambria Math" panose="02040503050406030204" pitchFamily="18" charset="0"/>
                              </a:rPr>
                            </m:ctrlPr>
                          </m:sSupPr>
                          <m:e>
                            <m:r>
                              <a:rPr lang="hu-HU" b="0" i="1" smtClean="0">
                                <a:latin typeface="Cambria Math"/>
                              </a:rPr>
                              <m:t>𝑊</m:t>
                            </m:r>
                          </m:e>
                          <m:sup>
                            <m:r>
                              <a:rPr lang="hu-HU" b="0" i="1" smtClean="0">
                                <a:latin typeface="Cambria Math"/>
                              </a:rPr>
                              <m:t>𝑧</m:t>
                            </m:r>
                          </m:sup>
                        </m:sSup>
                        <m:sSub>
                          <m:sSubPr>
                            <m:ctrlPr>
                              <a:rPr lang="hu-HU" b="0" i="1" smtClean="0">
                                <a:latin typeface="Cambria Math" panose="02040503050406030204" pitchFamily="18" charset="0"/>
                              </a:rPr>
                            </m:ctrlPr>
                          </m:sSubPr>
                          <m:e>
                            <m:r>
                              <a:rPr lang="hu-HU" b="0" i="1" smtClean="0">
                                <a:latin typeface="Cambria Math"/>
                              </a:rPr>
                              <m:t>𝑥</m:t>
                            </m:r>
                          </m:e>
                          <m:sub>
                            <m:r>
                              <a:rPr lang="hu-HU" b="0" i="1" smtClean="0">
                                <a:latin typeface="Cambria Math"/>
                              </a:rPr>
                              <m:t>𝑡</m:t>
                            </m:r>
                          </m:sub>
                        </m:sSub>
                        <m:r>
                          <a:rPr lang="hu-HU" b="0" i="1" smtClean="0">
                            <a:latin typeface="Cambria Math"/>
                          </a:rPr>
                          <m:t>+</m:t>
                        </m:r>
                        <m:sSup>
                          <m:sSupPr>
                            <m:ctrlPr>
                              <a:rPr lang="hu-HU" b="0" i="1" smtClean="0">
                                <a:latin typeface="Cambria Math" panose="02040503050406030204" pitchFamily="18" charset="0"/>
                              </a:rPr>
                            </m:ctrlPr>
                          </m:sSupPr>
                          <m:e>
                            <m:r>
                              <a:rPr lang="hu-HU" b="0" i="1" smtClean="0">
                                <a:latin typeface="Cambria Math"/>
                              </a:rPr>
                              <m:t>𝑈</m:t>
                            </m:r>
                          </m:e>
                          <m:sup>
                            <m:r>
                              <a:rPr lang="hu-HU" b="0" i="1" smtClean="0">
                                <a:latin typeface="Cambria Math"/>
                              </a:rPr>
                              <m:t>𝑧</m:t>
                            </m:r>
                          </m:sup>
                        </m:sSup>
                        <m:sSub>
                          <m:sSubPr>
                            <m:ctrlPr>
                              <a:rPr lang="hu-HU" b="0" i="1" smtClean="0">
                                <a:latin typeface="Cambria Math" panose="02040503050406030204" pitchFamily="18" charset="0"/>
                              </a:rPr>
                            </m:ctrlPr>
                          </m:sSubPr>
                          <m:e>
                            <m:r>
                              <a:rPr lang="hu-HU" b="0" i="1" smtClean="0">
                                <a:latin typeface="Cambria Math"/>
                              </a:rPr>
                              <m:t>h</m:t>
                            </m:r>
                          </m:e>
                          <m:sub>
                            <m:r>
                              <a:rPr lang="hu-HU" b="0" i="1" smtClean="0">
                                <a:latin typeface="Cambria Math"/>
                              </a:rPr>
                              <m:t>𝑡</m:t>
                            </m:r>
                            <m:r>
                              <a:rPr lang="hu-HU" b="0" i="1" smtClean="0">
                                <a:latin typeface="Cambria Math"/>
                              </a:rPr>
                              <m:t>−</m:t>
                            </m:r>
                            <m:r>
                              <a:rPr lang="hu-HU" b="0" i="1" smtClean="0">
                                <a:latin typeface="Cambria Math"/>
                              </a:rPr>
                              <m:t>1</m:t>
                            </m:r>
                          </m:sub>
                        </m:sSub>
                      </m:e>
                    </m:d>
                  </m:oMath>
                </a14:m>
                <a:endParaRPr lang="en-US" b="0" dirty="0"/>
              </a:p>
              <a:p>
                <a:endParaRPr lang="hu-HU" b="0"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b="0" i="1" smtClean="0">
                              <a:latin typeface="Cambria Math"/>
                            </a:rPr>
                            <m:t>𝑟</m:t>
                          </m:r>
                        </m:e>
                        <m:sub>
                          <m:r>
                            <a:rPr lang="hu-HU" i="1">
                              <a:latin typeface="Cambria Math"/>
                            </a:rPr>
                            <m:t>𝑡</m:t>
                          </m:r>
                        </m:sub>
                      </m:sSub>
                      <m:r>
                        <a:rPr lang="hu-HU" i="1">
                          <a:latin typeface="Cambria Math"/>
                        </a:rPr>
                        <m:t>=</m:t>
                      </m:r>
                      <m:r>
                        <a:rPr lang="hu-HU" i="1">
                          <a:latin typeface="Cambria Math"/>
                        </a:rPr>
                        <m:t>𝜎</m:t>
                      </m:r>
                      <m:d>
                        <m:dPr>
                          <m:ctrlPr>
                            <a:rPr lang="hu-HU" i="1">
                              <a:latin typeface="Cambria Math" panose="02040503050406030204" pitchFamily="18" charset="0"/>
                            </a:rPr>
                          </m:ctrlPr>
                        </m:dPr>
                        <m:e>
                          <m:sSup>
                            <m:sSupPr>
                              <m:ctrlPr>
                                <a:rPr lang="hu-HU" i="1">
                                  <a:latin typeface="Cambria Math" panose="02040503050406030204" pitchFamily="18" charset="0"/>
                                </a:rPr>
                              </m:ctrlPr>
                            </m:sSupPr>
                            <m:e>
                              <m:r>
                                <a:rPr lang="hu-HU" i="1">
                                  <a:latin typeface="Cambria Math"/>
                                </a:rPr>
                                <m:t>𝑊</m:t>
                              </m:r>
                            </m:e>
                            <m:sup>
                              <m:r>
                                <a:rPr lang="hu-HU" b="0" i="1" smtClean="0">
                                  <a:latin typeface="Cambria Math"/>
                                </a:rPr>
                                <m:t>𝑟</m:t>
                              </m:r>
                            </m:sup>
                          </m:sSup>
                          <m:sSub>
                            <m:sSubPr>
                              <m:ctrlPr>
                                <a:rPr lang="hu-HU" i="1">
                                  <a:latin typeface="Cambria Math" panose="02040503050406030204" pitchFamily="18" charset="0"/>
                                </a:rPr>
                              </m:ctrlPr>
                            </m:sSubPr>
                            <m:e>
                              <m:r>
                                <a:rPr lang="hu-HU" i="1">
                                  <a:latin typeface="Cambria Math"/>
                                </a:rPr>
                                <m:t>𝑥</m:t>
                              </m:r>
                            </m:e>
                            <m:sub>
                              <m:r>
                                <a:rPr lang="hu-HU" i="1">
                                  <a:latin typeface="Cambria Math"/>
                                </a:rPr>
                                <m:t>𝑡</m:t>
                              </m:r>
                            </m:sub>
                          </m:sSub>
                          <m:r>
                            <a:rPr lang="hu-HU" i="1">
                              <a:latin typeface="Cambria Math"/>
                            </a:rPr>
                            <m:t>+</m:t>
                          </m:r>
                          <m:sSup>
                            <m:sSupPr>
                              <m:ctrlPr>
                                <a:rPr lang="hu-HU" i="1">
                                  <a:latin typeface="Cambria Math" panose="02040503050406030204" pitchFamily="18" charset="0"/>
                                </a:rPr>
                              </m:ctrlPr>
                            </m:sSupPr>
                            <m:e>
                              <m:r>
                                <a:rPr lang="hu-HU" i="1">
                                  <a:latin typeface="Cambria Math"/>
                                </a:rPr>
                                <m:t>𝑈</m:t>
                              </m:r>
                            </m:e>
                            <m:sup>
                              <m:r>
                                <a:rPr lang="hu-HU" b="0" i="1" smtClean="0">
                                  <a:latin typeface="Cambria Math"/>
                                </a:rPr>
                                <m:t>𝑟</m:t>
                              </m:r>
                            </m:sup>
                          </m:sSup>
                          <m:sSub>
                            <m:sSubPr>
                              <m:ctrlPr>
                                <a:rPr lang="hu-HU" i="1">
                                  <a:latin typeface="Cambria Math" panose="02040503050406030204" pitchFamily="18" charset="0"/>
                                </a:rPr>
                              </m:ctrlPr>
                            </m:sSubPr>
                            <m:e>
                              <m:r>
                                <a:rPr lang="hu-HU" i="1">
                                  <a:latin typeface="Cambria Math"/>
                                </a:rPr>
                                <m:t>h</m:t>
                              </m:r>
                            </m:e>
                            <m:sub>
                              <m:r>
                                <a:rPr lang="hu-HU" i="1">
                                  <a:latin typeface="Cambria Math"/>
                                </a:rPr>
                                <m:t>𝑡</m:t>
                              </m:r>
                              <m:r>
                                <a:rPr lang="hu-HU" i="1">
                                  <a:latin typeface="Cambria Math"/>
                                </a:rPr>
                                <m:t>−</m:t>
                              </m:r>
                              <m:r>
                                <a:rPr lang="hu-HU" i="1">
                                  <a:latin typeface="Cambria Math"/>
                                </a:rPr>
                                <m:t>1</m:t>
                              </m:r>
                            </m:sub>
                          </m:sSub>
                        </m:e>
                      </m:d>
                    </m:oMath>
                  </m:oMathPara>
                </a14:m>
                <a:endParaRPr lang="en-US" dirty="0"/>
              </a:p>
              <a:p>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acc>
                            <m:accPr>
                              <m:chr m:val="̂"/>
                              <m:ctrlPr>
                                <a:rPr lang="hu-HU" b="0" i="1" smtClean="0">
                                  <a:latin typeface="Cambria Math" panose="02040503050406030204" pitchFamily="18" charset="0"/>
                                </a:rPr>
                              </m:ctrlPr>
                            </m:accPr>
                            <m:e>
                              <m:r>
                                <a:rPr lang="hu-HU" b="0" i="1" smtClean="0">
                                  <a:latin typeface="Cambria Math"/>
                                </a:rPr>
                                <m:t>h</m:t>
                              </m:r>
                            </m:e>
                          </m:acc>
                        </m:e>
                        <m:sub>
                          <m:r>
                            <a:rPr lang="hu-HU" i="1">
                              <a:latin typeface="Cambria Math"/>
                            </a:rPr>
                            <m:t>𝑡</m:t>
                          </m:r>
                        </m:sub>
                      </m:sSub>
                      <m:r>
                        <a:rPr lang="hu-HU" i="1">
                          <a:latin typeface="Cambria Math"/>
                        </a:rPr>
                        <m:t>=</m:t>
                      </m:r>
                      <m:r>
                        <a:rPr lang="hu-HU" i="1">
                          <a:latin typeface="Cambria Math"/>
                        </a:rPr>
                        <m:t>𝜎</m:t>
                      </m:r>
                      <m:d>
                        <m:dPr>
                          <m:ctrlPr>
                            <a:rPr lang="hu-HU" i="1">
                              <a:latin typeface="Cambria Math" panose="02040503050406030204" pitchFamily="18" charset="0"/>
                            </a:rPr>
                          </m:ctrlPr>
                        </m:dPr>
                        <m:e>
                          <m:r>
                            <a:rPr lang="hu-HU" b="0" i="1" smtClean="0">
                              <a:latin typeface="Cambria Math"/>
                            </a:rPr>
                            <m:t>𝑊</m:t>
                          </m:r>
                          <m:sSub>
                            <m:sSubPr>
                              <m:ctrlPr>
                                <a:rPr lang="hu-HU" i="1">
                                  <a:latin typeface="Cambria Math" panose="02040503050406030204" pitchFamily="18" charset="0"/>
                                </a:rPr>
                              </m:ctrlPr>
                            </m:sSubPr>
                            <m:e>
                              <m:r>
                                <a:rPr lang="hu-HU" i="1">
                                  <a:latin typeface="Cambria Math"/>
                                </a:rPr>
                                <m:t>𝑥</m:t>
                              </m:r>
                            </m:e>
                            <m:sub>
                              <m:r>
                                <a:rPr lang="hu-HU" i="1">
                                  <a:latin typeface="Cambria Math"/>
                                </a:rPr>
                                <m:t>𝑡</m:t>
                              </m:r>
                            </m:sub>
                          </m:sSub>
                          <m:r>
                            <a:rPr lang="hu-HU" i="1">
                              <a:latin typeface="Cambria Math"/>
                            </a:rPr>
                            <m:t>+</m:t>
                          </m:r>
                          <m:r>
                            <a:rPr lang="hu-HU" b="0" i="1" smtClean="0">
                              <a:latin typeface="Cambria Math"/>
                            </a:rPr>
                            <m:t>𝑈</m:t>
                          </m:r>
                          <m:sSub>
                            <m:sSubPr>
                              <m:ctrlPr>
                                <a:rPr lang="hu-HU" b="0" i="1" smtClean="0">
                                  <a:latin typeface="Cambria Math" panose="02040503050406030204" pitchFamily="18" charset="0"/>
                                </a:rPr>
                              </m:ctrlPr>
                            </m:sSubPr>
                            <m:e>
                              <m:r>
                                <a:rPr lang="hu-HU" b="0" i="1" smtClean="0">
                                  <a:latin typeface="Cambria Math"/>
                                </a:rPr>
                                <m:t>(</m:t>
                              </m:r>
                              <m:r>
                                <a:rPr lang="hu-HU" b="0" i="1" smtClean="0">
                                  <a:latin typeface="Cambria Math"/>
                                </a:rPr>
                                <m:t>𝑟</m:t>
                              </m:r>
                            </m:e>
                            <m:sub>
                              <m:r>
                                <a:rPr lang="hu-HU" b="0" i="1" smtClean="0">
                                  <a:latin typeface="Cambria Math"/>
                                </a:rPr>
                                <m:t>𝑡</m:t>
                              </m:r>
                            </m:sub>
                          </m:sSub>
                          <m:r>
                            <a:rPr lang="hu-HU" b="0" i="1" smtClean="0">
                              <a:latin typeface="Cambria Math"/>
                            </a:rPr>
                            <m:t>∘</m:t>
                          </m:r>
                          <m:sSub>
                            <m:sSubPr>
                              <m:ctrlPr>
                                <a:rPr lang="hu-HU" i="1">
                                  <a:latin typeface="Cambria Math" panose="02040503050406030204" pitchFamily="18" charset="0"/>
                                </a:rPr>
                              </m:ctrlPr>
                            </m:sSubPr>
                            <m:e>
                              <m:r>
                                <a:rPr lang="hu-HU" i="1">
                                  <a:latin typeface="Cambria Math"/>
                                </a:rPr>
                                <m:t>h</m:t>
                              </m:r>
                            </m:e>
                            <m:sub>
                              <m:r>
                                <a:rPr lang="hu-HU" i="1">
                                  <a:latin typeface="Cambria Math"/>
                                </a:rPr>
                                <m:t>𝑡</m:t>
                              </m:r>
                              <m:r>
                                <a:rPr lang="hu-HU" i="1">
                                  <a:latin typeface="Cambria Math"/>
                                </a:rPr>
                                <m:t>−</m:t>
                              </m:r>
                              <m:r>
                                <a:rPr lang="hu-HU" i="1">
                                  <a:latin typeface="Cambria Math"/>
                                </a:rPr>
                                <m:t>1</m:t>
                              </m:r>
                            </m:sub>
                          </m:sSub>
                          <m:r>
                            <a:rPr lang="hu-HU" b="0" i="1" smtClean="0">
                              <a:latin typeface="Cambria Math"/>
                            </a:rPr>
                            <m:t>)</m:t>
                          </m:r>
                        </m:e>
                      </m:d>
                    </m:oMath>
                  </m:oMathPara>
                </a14:m>
                <a:endParaRPr lang="en-US" dirty="0"/>
              </a:p>
              <a:p>
                <a:endParaRPr lang="hu-HU" dirty="0"/>
              </a:p>
              <a:p>
                <a:pPr/>
                <a14:m>
                  <m:oMathPara xmlns:m="http://schemas.openxmlformats.org/officeDocument/2006/math">
                    <m:oMathParaPr>
                      <m:jc m:val="centerGroup"/>
                    </m:oMathParaPr>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a:rPr>
                            <m:t>h</m:t>
                          </m:r>
                        </m:e>
                        <m:sub>
                          <m:r>
                            <a:rPr lang="hu-HU" b="0" i="1" smtClean="0">
                              <a:latin typeface="Cambria Math"/>
                            </a:rPr>
                            <m:t>𝑡</m:t>
                          </m:r>
                        </m:sub>
                      </m:sSub>
                      <m:r>
                        <a:rPr lang="hu-HU" b="0" i="1" smtClean="0">
                          <a:latin typeface="Cambria Math"/>
                        </a:rPr>
                        <m:t>=</m:t>
                      </m:r>
                      <m:d>
                        <m:dPr>
                          <m:ctrlPr>
                            <a:rPr lang="hu-HU" b="0" i="1" smtClean="0">
                              <a:latin typeface="Cambria Math" panose="02040503050406030204" pitchFamily="18" charset="0"/>
                            </a:rPr>
                          </m:ctrlPr>
                        </m:dPr>
                        <m:e>
                          <m:r>
                            <a:rPr lang="hu-HU" b="0" i="1" smtClean="0">
                              <a:latin typeface="Cambria Math"/>
                            </a:rPr>
                            <m:t>1</m:t>
                          </m:r>
                          <m:r>
                            <a:rPr lang="hu-HU" b="0" i="1" smtClean="0">
                              <a:latin typeface="Cambria Math"/>
                            </a:rPr>
                            <m:t>−</m:t>
                          </m:r>
                          <m:sSub>
                            <m:sSubPr>
                              <m:ctrlPr>
                                <a:rPr lang="hu-HU" b="0" i="1" smtClean="0">
                                  <a:latin typeface="Cambria Math" panose="02040503050406030204" pitchFamily="18" charset="0"/>
                                </a:rPr>
                              </m:ctrlPr>
                            </m:sSubPr>
                            <m:e>
                              <m:r>
                                <a:rPr lang="hu-HU" b="0" i="1" smtClean="0">
                                  <a:latin typeface="Cambria Math"/>
                                </a:rPr>
                                <m:t>𝑧</m:t>
                              </m:r>
                            </m:e>
                            <m:sub>
                              <m:r>
                                <a:rPr lang="hu-HU" b="0" i="1" smtClean="0">
                                  <a:latin typeface="Cambria Math"/>
                                </a:rPr>
                                <m:t>𝑡</m:t>
                              </m:r>
                            </m:sub>
                          </m:sSub>
                        </m:e>
                      </m:d>
                      <m:sSub>
                        <m:sSubPr>
                          <m:ctrlPr>
                            <a:rPr lang="hu-HU" b="0" i="1" smtClean="0">
                              <a:latin typeface="Cambria Math" panose="02040503050406030204" pitchFamily="18" charset="0"/>
                            </a:rPr>
                          </m:ctrlPr>
                        </m:sSubPr>
                        <m:e>
                          <m:r>
                            <a:rPr lang="hu-HU" b="0" i="1" smtClean="0">
                              <a:latin typeface="Cambria Math"/>
                            </a:rPr>
                            <m:t>h</m:t>
                          </m:r>
                        </m:e>
                        <m:sub>
                          <m:r>
                            <a:rPr lang="hu-HU" b="0" i="1" smtClean="0">
                              <a:latin typeface="Cambria Math"/>
                            </a:rPr>
                            <m:t>𝑡</m:t>
                          </m:r>
                          <m:r>
                            <a:rPr lang="hu-HU" b="0" i="1" smtClean="0">
                              <a:latin typeface="Cambria Math"/>
                            </a:rPr>
                            <m:t>−</m:t>
                          </m:r>
                          <m:r>
                            <a:rPr lang="hu-HU" b="0" i="1" smtClean="0">
                              <a:latin typeface="Cambria Math"/>
                            </a:rPr>
                            <m:t>1</m:t>
                          </m:r>
                        </m:sub>
                      </m:sSub>
                      <m:r>
                        <a:rPr lang="hu-HU" b="0" i="1" smtClean="0">
                          <a:latin typeface="Cambria Math"/>
                        </a:rPr>
                        <m:t>+</m:t>
                      </m:r>
                      <m:sSub>
                        <m:sSubPr>
                          <m:ctrlPr>
                            <a:rPr lang="hu-HU" b="0" i="1" smtClean="0">
                              <a:latin typeface="Cambria Math" panose="02040503050406030204" pitchFamily="18" charset="0"/>
                            </a:rPr>
                          </m:ctrlPr>
                        </m:sSubPr>
                        <m:e>
                          <m:r>
                            <a:rPr lang="hu-HU" b="0" i="1" smtClean="0">
                              <a:latin typeface="Cambria Math"/>
                            </a:rPr>
                            <m:t>𝑧</m:t>
                          </m:r>
                        </m:e>
                        <m:sub>
                          <m:r>
                            <a:rPr lang="hu-HU" b="0" i="1" smtClean="0">
                              <a:latin typeface="Cambria Math"/>
                            </a:rPr>
                            <m:t>𝑡</m:t>
                          </m:r>
                        </m:sub>
                      </m:sSub>
                      <m:sSub>
                        <m:sSubPr>
                          <m:ctrlPr>
                            <a:rPr lang="hu-HU" i="1">
                              <a:latin typeface="Cambria Math" panose="02040503050406030204" pitchFamily="18" charset="0"/>
                            </a:rPr>
                          </m:ctrlPr>
                        </m:sSubPr>
                        <m:e>
                          <m:acc>
                            <m:accPr>
                              <m:chr m:val="̂"/>
                              <m:ctrlPr>
                                <a:rPr lang="hu-HU" i="1">
                                  <a:latin typeface="Cambria Math" panose="02040503050406030204" pitchFamily="18" charset="0"/>
                                </a:rPr>
                              </m:ctrlPr>
                            </m:accPr>
                            <m:e>
                              <m:r>
                                <a:rPr lang="hu-HU" i="1">
                                  <a:latin typeface="Cambria Math"/>
                                </a:rPr>
                                <m:t>h</m:t>
                              </m:r>
                            </m:e>
                          </m:acc>
                        </m:e>
                        <m:sub>
                          <m:r>
                            <a:rPr lang="hu-HU" i="1">
                              <a:latin typeface="Cambria Math"/>
                            </a:rPr>
                            <m:t>𝑡</m:t>
                          </m:r>
                        </m:sub>
                      </m:sSub>
                    </m:oMath>
                  </m:oMathPara>
                </a14:m>
                <a:endParaRPr lang="hu-HU" sz="2000" dirty="0"/>
              </a:p>
              <a:p>
                <a:pPr lvl="1"/>
                <a:endParaRPr lang="hu-HU"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393554" y="1534270"/>
                <a:ext cx="8356892" cy="5323730"/>
              </a:xfrm>
              <a:prstGeom prst="rect">
                <a:avLst/>
              </a:prstGeom>
              <a:blipFill>
                <a:blip r:embed="rId2"/>
                <a:stretch>
                  <a:fillRect l="-1460" t="-103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églalap 3"/>
              <p:cNvSpPr/>
              <p:nvPr/>
            </p:nvSpPr>
            <p:spPr>
              <a:xfrm>
                <a:off x="7732788" y="2367364"/>
                <a:ext cx="253475" cy="261946"/>
              </a:xfrm>
              <a:prstGeom prst="rect">
                <a:avLst/>
              </a:prstGeom>
              <a:solidFill>
                <a:srgbClr val="6DA42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393" rtl="0" eaLnBrk="1" latinLnBrk="0" hangingPunct="1">
                  <a:defRPr sz="1800" kern="1200">
                    <a:solidFill>
                      <a:schemeClr val="lt1"/>
                    </a:solidFill>
                    <a:latin typeface="+mn-lt"/>
                    <a:ea typeface="+mn-ea"/>
                    <a:cs typeface="+mn-cs"/>
                  </a:defRPr>
                </a:lvl1pPr>
                <a:lvl2pPr marL="457197" algn="l" defTabSz="914393" rtl="0" eaLnBrk="1" latinLnBrk="0" hangingPunct="1">
                  <a:defRPr sz="1800" kern="1200">
                    <a:solidFill>
                      <a:schemeClr val="lt1"/>
                    </a:solidFill>
                    <a:latin typeface="+mn-lt"/>
                    <a:ea typeface="+mn-ea"/>
                    <a:cs typeface="+mn-cs"/>
                  </a:defRPr>
                </a:lvl2pPr>
                <a:lvl3pPr marL="914393" algn="l" defTabSz="914393" rtl="0" eaLnBrk="1" latinLnBrk="0" hangingPunct="1">
                  <a:defRPr sz="1800" kern="1200">
                    <a:solidFill>
                      <a:schemeClr val="lt1"/>
                    </a:solidFill>
                    <a:latin typeface="+mn-lt"/>
                    <a:ea typeface="+mn-ea"/>
                    <a:cs typeface="+mn-cs"/>
                  </a:defRPr>
                </a:lvl3pPr>
                <a:lvl4pPr marL="1371590" algn="l" defTabSz="914393" rtl="0" eaLnBrk="1" latinLnBrk="0" hangingPunct="1">
                  <a:defRPr sz="1800" kern="1200">
                    <a:solidFill>
                      <a:schemeClr val="lt1"/>
                    </a:solidFill>
                    <a:latin typeface="+mn-lt"/>
                    <a:ea typeface="+mn-ea"/>
                    <a:cs typeface="+mn-cs"/>
                  </a:defRPr>
                </a:lvl4pPr>
                <a:lvl5pPr marL="1828786" algn="l" defTabSz="914393" rtl="0" eaLnBrk="1" latinLnBrk="0" hangingPunct="1">
                  <a:defRPr sz="1800" kern="1200">
                    <a:solidFill>
                      <a:schemeClr val="lt1"/>
                    </a:solidFill>
                    <a:latin typeface="+mn-lt"/>
                    <a:ea typeface="+mn-ea"/>
                    <a:cs typeface="+mn-cs"/>
                  </a:defRPr>
                </a:lvl5pPr>
                <a:lvl6pPr marL="2285982" algn="l" defTabSz="914393" rtl="0" eaLnBrk="1" latinLnBrk="0" hangingPunct="1">
                  <a:defRPr sz="1800" kern="1200">
                    <a:solidFill>
                      <a:schemeClr val="lt1"/>
                    </a:solidFill>
                    <a:latin typeface="+mn-lt"/>
                    <a:ea typeface="+mn-ea"/>
                    <a:cs typeface="+mn-cs"/>
                  </a:defRPr>
                </a:lvl6pPr>
                <a:lvl7pPr marL="2743179" algn="l" defTabSz="914393" rtl="0" eaLnBrk="1" latinLnBrk="0" hangingPunct="1">
                  <a:defRPr sz="1800" kern="1200">
                    <a:solidFill>
                      <a:schemeClr val="lt1"/>
                    </a:solidFill>
                    <a:latin typeface="+mn-lt"/>
                    <a:ea typeface="+mn-ea"/>
                    <a:cs typeface="+mn-cs"/>
                  </a:defRPr>
                </a:lvl7pPr>
                <a:lvl8pPr marL="3200376" algn="l" defTabSz="914393" rtl="0" eaLnBrk="1" latinLnBrk="0" hangingPunct="1">
                  <a:defRPr sz="1800" kern="1200">
                    <a:solidFill>
                      <a:schemeClr val="lt1"/>
                    </a:solidFill>
                    <a:latin typeface="+mn-lt"/>
                    <a:ea typeface="+mn-ea"/>
                    <a:cs typeface="+mn-cs"/>
                  </a:defRPr>
                </a:lvl8pPr>
                <a:lvl9pPr marL="3657573" algn="l" defTabSz="914393"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acc>
                        <m:accPr>
                          <m:chr m:val="̂"/>
                          <m:ctrlPr>
                            <a:rPr lang="hu-HU" sz="1400" b="0" i="1" smtClean="0">
                              <a:solidFill>
                                <a:schemeClr val="tx1"/>
                              </a:solidFill>
                              <a:latin typeface="Cambria Math" panose="02040503050406030204" pitchFamily="18" charset="0"/>
                            </a:rPr>
                          </m:ctrlPr>
                        </m:accPr>
                        <m:e>
                          <m:r>
                            <a:rPr lang="hu-HU" sz="1400" b="0" i="1" smtClean="0">
                              <a:solidFill>
                                <a:schemeClr val="tx1"/>
                              </a:solidFill>
                              <a:latin typeface="Cambria Math"/>
                            </a:rPr>
                            <m:t>h</m:t>
                          </m:r>
                        </m:e>
                      </m:acc>
                    </m:oMath>
                  </m:oMathPara>
                </a14:m>
                <a:endParaRPr lang="hu-HU" sz="1400" dirty="0">
                  <a:solidFill>
                    <a:schemeClr val="tx1"/>
                  </a:solidFill>
                  <a:latin typeface="Exo 2 Light" panose="00000400000000000000" pitchFamily="2" charset="-18"/>
                </a:endParaRPr>
              </a:p>
            </p:txBody>
          </p:sp>
        </mc:Choice>
        <mc:Fallback xmlns="">
          <p:sp>
            <p:nvSpPr>
              <p:cNvPr id="5" name="Téglalap 3"/>
              <p:cNvSpPr>
                <a:spLocks noRot="1" noChangeAspect="1" noMove="1" noResize="1" noEditPoints="1" noAdjustHandles="1" noChangeArrowheads="1" noChangeShapeType="1" noTextEdit="1"/>
              </p:cNvSpPr>
              <p:nvPr/>
            </p:nvSpPr>
            <p:spPr>
              <a:xfrm>
                <a:off x="7732788" y="2367364"/>
                <a:ext cx="253475" cy="261946"/>
              </a:xfrm>
              <a:prstGeom prst="rect">
                <a:avLst/>
              </a:prstGeom>
              <a:blipFill>
                <a:blip r:embed="rId3"/>
                <a:stretch>
                  <a:fillRect l="-13636" t="-13043"/>
                </a:stretch>
              </a:blipFill>
              <a:ln w="19050">
                <a:solidFill>
                  <a:schemeClr val="tx1"/>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Ellipszis 4"/>
              <p:cNvSpPr/>
              <p:nvPr/>
            </p:nvSpPr>
            <p:spPr>
              <a:xfrm>
                <a:off x="6853148" y="2358172"/>
                <a:ext cx="278234" cy="280328"/>
              </a:xfrm>
              <a:prstGeom prst="ellipse">
                <a:avLst/>
              </a:prstGeom>
              <a:solidFill>
                <a:srgbClr val="6DA42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393" rtl="0" eaLnBrk="1" latinLnBrk="0" hangingPunct="1">
                  <a:defRPr sz="1800" kern="1200">
                    <a:solidFill>
                      <a:schemeClr val="lt1"/>
                    </a:solidFill>
                    <a:latin typeface="+mn-lt"/>
                    <a:ea typeface="+mn-ea"/>
                    <a:cs typeface="+mn-cs"/>
                  </a:defRPr>
                </a:lvl1pPr>
                <a:lvl2pPr marL="457197" algn="l" defTabSz="914393" rtl="0" eaLnBrk="1" latinLnBrk="0" hangingPunct="1">
                  <a:defRPr sz="1800" kern="1200">
                    <a:solidFill>
                      <a:schemeClr val="lt1"/>
                    </a:solidFill>
                    <a:latin typeface="+mn-lt"/>
                    <a:ea typeface="+mn-ea"/>
                    <a:cs typeface="+mn-cs"/>
                  </a:defRPr>
                </a:lvl2pPr>
                <a:lvl3pPr marL="914393" algn="l" defTabSz="914393" rtl="0" eaLnBrk="1" latinLnBrk="0" hangingPunct="1">
                  <a:defRPr sz="1800" kern="1200">
                    <a:solidFill>
                      <a:schemeClr val="lt1"/>
                    </a:solidFill>
                    <a:latin typeface="+mn-lt"/>
                    <a:ea typeface="+mn-ea"/>
                    <a:cs typeface="+mn-cs"/>
                  </a:defRPr>
                </a:lvl3pPr>
                <a:lvl4pPr marL="1371590" algn="l" defTabSz="914393" rtl="0" eaLnBrk="1" latinLnBrk="0" hangingPunct="1">
                  <a:defRPr sz="1800" kern="1200">
                    <a:solidFill>
                      <a:schemeClr val="lt1"/>
                    </a:solidFill>
                    <a:latin typeface="+mn-lt"/>
                    <a:ea typeface="+mn-ea"/>
                    <a:cs typeface="+mn-cs"/>
                  </a:defRPr>
                </a:lvl4pPr>
                <a:lvl5pPr marL="1828786" algn="l" defTabSz="914393" rtl="0" eaLnBrk="1" latinLnBrk="0" hangingPunct="1">
                  <a:defRPr sz="1800" kern="1200">
                    <a:solidFill>
                      <a:schemeClr val="lt1"/>
                    </a:solidFill>
                    <a:latin typeface="+mn-lt"/>
                    <a:ea typeface="+mn-ea"/>
                    <a:cs typeface="+mn-cs"/>
                  </a:defRPr>
                </a:lvl5pPr>
                <a:lvl6pPr marL="2285982" algn="l" defTabSz="914393" rtl="0" eaLnBrk="1" latinLnBrk="0" hangingPunct="1">
                  <a:defRPr sz="1800" kern="1200">
                    <a:solidFill>
                      <a:schemeClr val="lt1"/>
                    </a:solidFill>
                    <a:latin typeface="+mn-lt"/>
                    <a:ea typeface="+mn-ea"/>
                    <a:cs typeface="+mn-cs"/>
                  </a:defRPr>
                </a:lvl6pPr>
                <a:lvl7pPr marL="2743179" algn="l" defTabSz="914393" rtl="0" eaLnBrk="1" latinLnBrk="0" hangingPunct="1">
                  <a:defRPr sz="1800" kern="1200">
                    <a:solidFill>
                      <a:schemeClr val="lt1"/>
                    </a:solidFill>
                    <a:latin typeface="+mn-lt"/>
                    <a:ea typeface="+mn-ea"/>
                    <a:cs typeface="+mn-cs"/>
                  </a:defRPr>
                </a:lvl7pPr>
                <a:lvl8pPr marL="3200376" algn="l" defTabSz="914393" rtl="0" eaLnBrk="1" latinLnBrk="0" hangingPunct="1">
                  <a:defRPr sz="1800" kern="1200">
                    <a:solidFill>
                      <a:schemeClr val="lt1"/>
                    </a:solidFill>
                    <a:latin typeface="+mn-lt"/>
                    <a:ea typeface="+mn-ea"/>
                    <a:cs typeface="+mn-cs"/>
                  </a:defRPr>
                </a:lvl8pPr>
                <a:lvl9pPr marL="3657573" algn="l" defTabSz="914393"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hu-HU" sz="1400" b="0" i="1" smtClean="0">
                          <a:solidFill>
                            <a:schemeClr val="tx1"/>
                          </a:solidFill>
                          <a:latin typeface="Cambria Math"/>
                        </a:rPr>
                        <m:t>h</m:t>
                      </m:r>
                    </m:oMath>
                  </m:oMathPara>
                </a14:m>
                <a:endParaRPr lang="hu-HU" sz="1400" dirty="0">
                  <a:solidFill>
                    <a:schemeClr val="tx1"/>
                  </a:solidFill>
                  <a:latin typeface="Exo 2 Light" panose="00000400000000000000" pitchFamily="2" charset="-18"/>
                </a:endParaRPr>
              </a:p>
            </p:txBody>
          </p:sp>
        </mc:Choice>
        <mc:Fallback xmlns="">
          <p:sp>
            <p:nvSpPr>
              <p:cNvPr id="6" name="Ellipszis 4"/>
              <p:cNvSpPr>
                <a:spLocks noRot="1" noChangeAspect="1" noMove="1" noResize="1" noEditPoints="1" noAdjustHandles="1" noChangeArrowheads="1" noChangeShapeType="1" noTextEdit="1"/>
              </p:cNvSpPr>
              <p:nvPr/>
            </p:nvSpPr>
            <p:spPr>
              <a:xfrm>
                <a:off x="6853148" y="2358172"/>
                <a:ext cx="278234" cy="280328"/>
              </a:xfrm>
              <a:prstGeom prst="ellipse">
                <a:avLst/>
              </a:prstGeom>
              <a:blipFill>
                <a:blip r:embed="rId4"/>
                <a:stretch>
                  <a:fillRect l="-8163"/>
                </a:stretch>
              </a:blipFill>
              <a:ln w="19050">
                <a:solidFill>
                  <a:schemeClr val="tx1"/>
                </a:solidFill>
              </a:ln>
            </p:spPr>
            <p:txBody>
              <a:bodyPr/>
              <a:lstStyle/>
              <a:p>
                <a:r>
                  <a:rPr lang="he-IL">
                    <a:noFill/>
                  </a:rPr>
                  <a:t> </a:t>
                </a:r>
              </a:p>
            </p:txBody>
          </p:sp>
        </mc:Fallback>
      </mc:AlternateContent>
      <p:cxnSp>
        <p:nvCxnSpPr>
          <p:cNvPr id="7" name="Egyenes összekötő nyíllal 6"/>
          <p:cNvCxnSpPr>
            <a:stCxn id="6" idx="6"/>
            <a:endCxn id="20" idx="2"/>
          </p:cNvCxnSpPr>
          <p:nvPr/>
        </p:nvCxnSpPr>
        <p:spPr>
          <a:xfrm>
            <a:off x="7131382" y="2498336"/>
            <a:ext cx="195675" cy="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Egyenes összekötő nyíllal 8"/>
          <p:cNvCxnSpPr>
            <a:stCxn id="20" idx="0"/>
            <a:endCxn id="5" idx="1"/>
          </p:cNvCxnSpPr>
          <p:nvPr/>
        </p:nvCxnSpPr>
        <p:spPr>
          <a:xfrm>
            <a:off x="7542688" y="2498337"/>
            <a:ext cx="1901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gyenes összekötő nyíllal 13"/>
          <p:cNvCxnSpPr>
            <a:endCxn id="5" idx="3"/>
          </p:cNvCxnSpPr>
          <p:nvPr/>
        </p:nvCxnSpPr>
        <p:spPr>
          <a:xfrm flipH="1">
            <a:off x="7986263" y="2498336"/>
            <a:ext cx="441456" cy="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Szövegdoboz 14"/>
              <p:cNvSpPr txBox="1"/>
              <p:nvPr/>
            </p:nvSpPr>
            <p:spPr>
              <a:xfrm>
                <a:off x="8194737" y="2213475"/>
                <a:ext cx="222607" cy="307777"/>
              </a:xfrm>
              <a:prstGeom prst="rect">
                <a:avLst/>
              </a:prstGeom>
              <a:noFill/>
            </p:spPr>
            <p:txBody>
              <a:bodyPr wrap="square" rtlCol="0">
                <a:spAutoFit/>
              </a:bodyPr>
              <a:lstStyle>
                <a:defPPr>
                  <a:defRPr lang="hu-HU"/>
                </a:defPPr>
                <a:lvl1pPr marL="0" algn="l" defTabSz="914393" rtl="0" eaLnBrk="1" latinLnBrk="0" hangingPunct="1">
                  <a:defRPr sz="1800" kern="1200">
                    <a:solidFill>
                      <a:schemeClr val="tx1"/>
                    </a:solidFill>
                    <a:latin typeface="+mn-lt"/>
                    <a:ea typeface="+mn-ea"/>
                    <a:cs typeface="+mn-cs"/>
                  </a:defRPr>
                </a:lvl1pPr>
                <a:lvl2pPr marL="457197"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0"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9" algn="l" defTabSz="914393" rtl="0" eaLnBrk="1" latinLnBrk="0" hangingPunct="1">
                  <a:defRPr sz="1800" kern="1200">
                    <a:solidFill>
                      <a:schemeClr val="tx1"/>
                    </a:solidFill>
                    <a:latin typeface="+mn-lt"/>
                    <a:ea typeface="+mn-ea"/>
                    <a:cs typeface="+mn-cs"/>
                  </a:defRPr>
                </a:lvl7pPr>
                <a:lvl8pPr marL="3200376"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hu-HU" sz="1400" b="0" i="1" dirty="0" smtClean="0">
                              <a:latin typeface="Cambria Math" panose="02040503050406030204" pitchFamily="18" charset="0"/>
                            </a:rPr>
                          </m:ctrlPr>
                        </m:sSubPr>
                        <m:e>
                          <m:r>
                            <a:rPr lang="hu-HU" sz="1400" b="0" i="1" dirty="0" smtClean="0">
                              <a:latin typeface="Cambria Math"/>
                            </a:rPr>
                            <m:t>𝑥</m:t>
                          </m:r>
                        </m:e>
                        <m:sub>
                          <m:r>
                            <a:rPr lang="hu-HU" sz="1400" b="0" i="1" dirty="0" smtClean="0">
                              <a:latin typeface="Cambria Math"/>
                            </a:rPr>
                            <m:t>𝑡</m:t>
                          </m:r>
                        </m:sub>
                      </m:sSub>
                    </m:oMath>
                  </m:oMathPara>
                </a14:m>
                <a:endParaRPr lang="hu-HU" sz="1400" dirty="0">
                  <a:latin typeface="Exo 2 Light" panose="00000400000000000000" pitchFamily="2" charset="-18"/>
                </a:endParaRPr>
              </a:p>
            </p:txBody>
          </p:sp>
        </mc:Choice>
        <mc:Fallback xmlns="">
          <p:sp>
            <p:nvSpPr>
              <p:cNvPr id="10" name="Szövegdoboz 14"/>
              <p:cNvSpPr txBox="1">
                <a:spLocks noRot="1" noChangeAspect="1" noMove="1" noResize="1" noEditPoints="1" noAdjustHandles="1" noChangeArrowheads="1" noChangeShapeType="1" noTextEdit="1"/>
              </p:cNvSpPr>
              <p:nvPr/>
            </p:nvSpPr>
            <p:spPr>
              <a:xfrm>
                <a:off x="8194737" y="2213475"/>
                <a:ext cx="222607" cy="307777"/>
              </a:xfrm>
              <a:prstGeom prst="rect">
                <a:avLst/>
              </a:prstGeom>
              <a:blipFill>
                <a:blip r:embed="rId5"/>
                <a:stretch>
                  <a:fillRect r="-24324"/>
                </a:stretch>
              </a:blipFill>
            </p:spPr>
            <p:txBody>
              <a:bodyPr/>
              <a:lstStyle/>
              <a:p>
                <a:r>
                  <a:rPr lang="he-IL">
                    <a:noFill/>
                  </a:rPr>
                  <a:t> </a:t>
                </a:r>
              </a:p>
            </p:txBody>
          </p:sp>
        </mc:Fallback>
      </mc:AlternateContent>
      <p:cxnSp>
        <p:nvCxnSpPr>
          <p:cNvPr id="11" name="Egyenes összekötő 22"/>
          <p:cNvCxnSpPr>
            <a:stCxn id="5" idx="0"/>
          </p:cNvCxnSpPr>
          <p:nvPr/>
        </p:nvCxnSpPr>
        <p:spPr>
          <a:xfrm flipH="1" flipV="1">
            <a:off x="7859525" y="1895672"/>
            <a:ext cx="1" cy="4716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gyenes összekötő nyíllal 24"/>
          <p:cNvCxnSpPr>
            <a:endCxn id="21" idx="5"/>
          </p:cNvCxnSpPr>
          <p:nvPr/>
        </p:nvCxnSpPr>
        <p:spPr>
          <a:xfrm flipH="1">
            <a:off x="7114167" y="1895672"/>
            <a:ext cx="74535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gyenes összekötő nyíllal 26"/>
          <p:cNvCxnSpPr/>
          <p:nvPr/>
        </p:nvCxnSpPr>
        <p:spPr>
          <a:xfrm>
            <a:off x="6693465" y="1887879"/>
            <a:ext cx="206826" cy="2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Egyenes összekötő nyíllal 30"/>
          <p:cNvCxnSpPr>
            <a:stCxn id="21" idx="0"/>
            <a:endCxn id="6" idx="0"/>
          </p:cNvCxnSpPr>
          <p:nvPr/>
        </p:nvCxnSpPr>
        <p:spPr>
          <a:xfrm>
            <a:off x="6992265" y="1811416"/>
            <a:ext cx="0" cy="5467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Egyenes összekötő 32"/>
          <p:cNvCxnSpPr>
            <a:stCxn id="6" idx="2"/>
          </p:cNvCxnSpPr>
          <p:nvPr/>
        </p:nvCxnSpPr>
        <p:spPr>
          <a:xfrm flipH="1">
            <a:off x="6693465" y="2498336"/>
            <a:ext cx="159683"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gyenes összekötő 34"/>
          <p:cNvCxnSpPr/>
          <p:nvPr/>
        </p:nvCxnSpPr>
        <p:spPr>
          <a:xfrm flipV="1">
            <a:off x="6693465" y="1888132"/>
            <a:ext cx="0" cy="610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zögletes összekötő 36"/>
          <p:cNvCxnSpPr>
            <a:stCxn id="6" idx="4"/>
          </p:cNvCxnSpPr>
          <p:nvPr/>
        </p:nvCxnSpPr>
        <p:spPr>
          <a:xfrm rot="16200000" flipH="1">
            <a:off x="7619129" y="2011635"/>
            <a:ext cx="214438" cy="1468167"/>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Szövegdoboz 37"/>
              <p:cNvSpPr txBox="1"/>
              <p:nvPr/>
            </p:nvSpPr>
            <p:spPr>
              <a:xfrm>
                <a:off x="8206991" y="2799978"/>
                <a:ext cx="222606" cy="307777"/>
              </a:xfrm>
              <a:prstGeom prst="rect">
                <a:avLst/>
              </a:prstGeom>
              <a:noFill/>
            </p:spPr>
            <p:txBody>
              <a:bodyPr wrap="square" rtlCol="0">
                <a:spAutoFit/>
              </a:bodyPr>
              <a:lstStyle>
                <a:defPPr>
                  <a:defRPr lang="hu-HU"/>
                </a:defPPr>
                <a:lvl1pPr marL="0" algn="l" defTabSz="914393" rtl="0" eaLnBrk="1" latinLnBrk="0" hangingPunct="1">
                  <a:defRPr sz="1800" kern="1200">
                    <a:solidFill>
                      <a:schemeClr val="tx1"/>
                    </a:solidFill>
                    <a:latin typeface="+mn-lt"/>
                    <a:ea typeface="+mn-ea"/>
                    <a:cs typeface="+mn-cs"/>
                  </a:defRPr>
                </a:lvl1pPr>
                <a:lvl2pPr marL="457197"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0"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9" algn="l" defTabSz="914393" rtl="0" eaLnBrk="1" latinLnBrk="0" hangingPunct="1">
                  <a:defRPr sz="1800" kern="1200">
                    <a:solidFill>
                      <a:schemeClr val="tx1"/>
                    </a:solidFill>
                    <a:latin typeface="+mn-lt"/>
                    <a:ea typeface="+mn-ea"/>
                    <a:cs typeface="+mn-cs"/>
                  </a:defRPr>
                </a:lvl7pPr>
                <a:lvl8pPr marL="3200376"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hu-HU" sz="1400" b="0" i="1" dirty="0" smtClean="0">
                              <a:latin typeface="Cambria Math" panose="02040503050406030204" pitchFamily="18" charset="0"/>
                            </a:rPr>
                          </m:ctrlPr>
                        </m:sSubPr>
                        <m:e>
                          <m:r>
                            <a:rPr lang="hu-HU" sz="1400" b="0" i="1" dirty="0" smtClean="0">
                              <a:latin typeface="Cambria Math"/>
                            </a:rPr>
                            <m:t>h</m:t>
                          </m:r>
                        </m:e>
                        <m:sub>
                          <m:r>
                            <a:rPr lang="hu-HU" sz="1400" b="0" i="1" dirty="0" smtClean="0">
                              <a:latin typeface="Cambria Math"/>
                            </a:rPr>
                            <m:t>𝑡</m:t>
                          </m:r>
                        </m:sub>
                      </m:sSub>
                    </m:oMath>
                  </m:oMathPara>
                </a14:m>
                <a:endParaRPr lang="hu-HU" sz="1400" dirty="0">
                  <a:latin typeface="Exo 2 Light" panose="00000400000000000000" pitchFamily="2" charset="-18"/>
                </a:endParaRPr>
              </a:p>
            </p:txBody>
          </p:sp>
        </mc:Choice>
        <mc:Fallback xmlns="">
          <p:sp>
            <p:nvSpPr>
              <p:cNvPr id="18" name="Szövegdoboz 37"/>
              <p:cNvSpPr txBox="1">
                <a:spLocks noRot="1" noChangeAspect="1" noMove="1" noResize="1" noEditPoints="1" noAdjustHandles="1" noChangeArrowheads="1" noChangeShapeType="1" noTextEdit="1"/>
              </p:cNvSpPr>
              <p:nvPr/>
            </p:nvSpPr>
            <p:spPr>
              <a:xfrm>
                <a:off x="8206991" y="2799978"/>
                <a:ext cx="222606" cy="307777"/>
              </a:xfrm>
              <a:prstGeom prst="rect">
                <a:avLst/>
              </a:prstGeom>
              <a:blipFill>
                <a:blip r:embed="rId6"/>
                <a:stretch>
                  <a:fillRect r="-27027"/>
                </a:stretch>
              </a:blipFill>
            </p:spPr>
            <p:txBody>
              <a:bodyPr/>
              <a:lstStyle/>
              <a:p>
                <a:r>
                  <a:rPr lang="he-IL">
                    <a:noFill/>
                  </a:rPr>
                  <a:t> </a:t>
                </a:r>
              </a:p>
            </p:txBody>
          </p:sp>
        </mc:Fallback>
      </mc:AlternateContent>
      <p:sp>
        <p:nvSpPr>
          <p:cNvPr id="19" name="Téglalap 39"/>
          <p:cNvSpPr/>
          <p:nvPr/>
        </p:nvSpPr>
        <p:spPr>
          <a:xfrm>
            <a:off x="6588224" y="1700808"/>
            <a:ext cx="1588140" cy="1328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393" rtl="0" eaLnBrk="1" latinLnBrk="0" hangingPunct="1">
              <a:defRPr sz="1800" kern="1200">
                <a:solidFill>
                  <a:schemeClr val="lt1"/>
                </a:solidFill>
                <a:latin typeface="+mn-lt"/>
                <a:ea typeface="+mn-ea"/>
                <a:cs typeface="+mn-cs"/>
              </a:defRPr>
            </a:lvl1pPr>
            <a:lvl2pPr marL="457197" algn="l" defTabSz="914393" rtl="0" eaLnBrk="1" latinLnBrk="0" hangingPunct="1">
              <a:defRPr sz="1800" kern="1200">
                <a:solidFill>
                  <a:schemeClr val="lt1"/>
                </a:solidFill>
                <a:latin typeface="+mn-lt"/>
                <a:ea typeface="+mn-ea"/>
                <a:cs typeface="+mn-cs"/>
              </a:defRPr>
            </a:lvl2pPr>
            <a:lvl3pPr marL="914393" algn="l" defTabSz="914393" rtl="0" eaLnBrk="1" latinLnBrk="0" hangingPunct="1">
              <a:defRPr sz="1800" kern="1200">
                <a:solidFill>
                  <a:schemeClr val="lt1"/>
                </a:solidFill>
                <a:latin typeface="+mn-lt"/>
                <a:ea typeface="+mn-ea"/>
                <a:cs typeface="+mn-cs"/>
              </a:defRPr>
            </a:lvl3pPr>
            <a:lvl4pPr marL="1371590" algn="l" defTabSz="914393" rtl="0" eaLnBrk="1" latinLnBrk="0" hangingPunct="1">
              <a:defRPr sz="1800" kern="1200">
                <a:solidFill>
                  <a:schemeClr val="lt1"/>
                </a:solidFill>
                <a:latin typeface="+mn-lt"/>
                <a:ea typeface="+mn-ea"/>
                <a:cs typeface="+mn-cs"/>
              </a:defRPr>
            </a:lvl4pPr>
            <a:lvl5pPr marL="1828786" algn="l" defTabSz="914393" rtl="0" eaLnBrk="1" latinLnBrk="0" hangingPunct="1">
              <a:defRPr sz="1800" kern="1200">
                <a:solidFill>
                  <a:schemeClr val="lt1"/>
                </a:solidFill>
                <a:latin typeface="+mn-lt"/>
                <a:ea typeface="+mn-ea"/>
                <a:cs typeface="+mn-cs"/>
              </a:defRPr>
            </a:lvl5pPr>
            <a:lvl6pPr marL="2285982" algn="l" defTabSz="914393" rtl="0" eaLnBrk="1" latinLnBrk="0" hangingPunct="1">
              <a:defRPr sz="1800" kern="1200">
                <a:solidFill>
                  <a:schemeClr val="lt1"/>
                </a:solidFill>
                <a:latin typeface="+mn-lt"/>
                <a:ea typeface="+mn-ea"/>
                <a:cs typeface="+mn-cs"/>
              </a:defRPr>
            </a:lvl6pPr>
            <a:lvl7pPr marL="2743179" algn="l" defTabSz="914393" rtl="0" eaLnBrk="1" latinLnBrk="0" hangingPunct="1">
              <a:defRPr sz="1800" kern="1200">
                <a:solidFill>
                  <a:schemeClr val="lt1"/>
                </a:solidFill>
                <a:latin typeface="+mn-lt"/>
                <a:ea typeface="+mn-ea"/>
                <a:cs typeface="+mn-cs"/>
              </a:defRPr>
            </a:lvl7pPr>
            <a:lvl8pPr marL="3200376" algn="l" defTabSz="914393" rtl="0" eaLnBrk="1" latinLnBrk="0" hangingPunct="1">
              <a:defRPr sz="1800" kern="1200">
                <a:solidFill>
                  <a:schemeClr val="lt1"/>
                </a:solidFill>
                <a:latin typeface="+mn-lt"/>
                <a:ea typeface="+mn-ea"/>
                <a:cs typeface="+mn-cs"/>
              </a:defRPr>
            </a:lvl8pPr>
            <a:lvl9pPr marL="3657573" algn="l" defTabSz="914393" rtl="0" eaLnBrk="1" latinLnBrk="0" hangingPunct="1">
              <a:defRPr sz="1800" kern="1200">
                <a:solidFill>
                  <a:schemeClr val="lt1"/>
                </a:solidFill>
                <a:latin typeface="+mn-lt"/>
                <a:ea typeface="+mn-ea"/>
                <a:cs typeface="+mn-cs"/>
              </a:defRPr>
            </a:lvl9pPr>
          </a:lstStyle>
          <a:p>
            <a:pPr algn="ctr"/>
            <a:endParaRPr lang="hu-HU" sz="1400">
              <a:latin typeface="Exo 2 Light" panose="00000400000000000000" pitchFamily="2" charset="-18"/>
            </a:endParaRPr>
          </a:p>
        </p:txBody>
      </p:sp>
      <mc:AlternateContent xmlns:mc="http://schemas.openxmlformats.org/markup-compatibility/2006" xmlns:a14="http://schemas.microsoft.com/office/drawing/2010/main">
        <mc:Choice Requires="a14">
          <p:sp>
            <p:nvSpPr>
              <p:cNvPr id="20" name="Trapezoid 19"/>
              <p:cNvSpPr/>
              <p:nvPr/>
            </p:nvSpPr>
            <p:spPr bwMode="gray">
              <a:xfrm rot="5400000">
                <a:off x="7303899" y="2390521"/>
                <a:ext cx="261946" cy="215631"/>
              </a:xfrm>
              <a:prstGeom prst="trapezoid">
                <a:avLst/>
              </a:prstGeom>
              <a:solidFill>
                <a:srgbClr val="347EB1"/>
              </a:solidFill>
              <a:ln w="19050">
                <a:solidFill>
                  <a:schemeClr val="tx1"/>
                </a:solidFill>
              </a:ln>
              <a:effectLst/>
              <a:extLst/>
            </p:spPr>
            <p:txBody>
              <a:bodyPr vert="vert270" lIns="0" tIns="0" rIns="0" bIns="0" rtlCol="0" anchor="ctr"/>
              <a:lstStyle>
                <a:defPPr>
                  <a:defRPr lang="hu-HU"/>
                </a:defPPr>
                <a:lvl1pPr marL="0" algn="l" defTabSz="914393" rtl="0" eaLnBrk="1" latinLnBrk="0" hangingPunct="1">
                  <a:defRPr sz="1800" kern="1200">
                    <a:solidFill>
                      <a:schemeClr val="tx1"/>
                    </a:solidFill>
                    <a:latin typeface="+mn-lt"/>
                    <a:ea typeface="+mn-ea"/>
                    <a:cs typeface="+mn-cs"/>
                  </a:defRPr>
                </a:lvl1pPr>
                <a:lvl2pPr marL="457197"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0"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9" algn="l" defTabSz="914393" rtl="0" eaLnBrk="1" latinLnBrk="0" hangingPunct="1">
                  <a:defRPr sz="1800" kern="1200">
                    <a:solidFill>
                      <a:schemeClr val="tx1"/>
                    </a:solidFill>
                    <a:latin typeface="+mn-lt"/>
                    <a:ea typeface="+mn-ea"/>
                    <a:cs typeface="+mn-cs"/>
                  </a:defRPr>
                </a:lvl7pPr>
                <a:lvl8pPr marL="3200376"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a:lstStyle>
              <a:p>
                <a:pPr marL="95250" algn="l" defTabSz="917575" eaLnBrk="0" hangingPunct="0">
                  <a:lnSpc>
                    <a:spcPct val="90000"/>
                  </a:lnSpc>
                  <a:spcBef>
                    <a:spcPct val="30000"/>
                  </a:spcBef>
                  <a:buClr>
                    <a:srgbClr val="11436E"/>
                  </a:buClr>
                  <a:buSzPct val="75000"/>
                </a:pPr>
                <a14:m>
                  <m:oMathPara xmlns:m="http://schemas.openxmlformats.org/officeDocument/2006/math">
                    <m:oMathParaPr>
                      <m:jc m:val="centerGroup"/>
                    </m:oMathParaPr>
                    <m:oMath xmlns:m="http://schemas.openxmlformats.org/officeDocument/2006/math">
                      <m:r>
                        <a:rPr lang="hu-HU" sz="1400" b="0" i="1" smtClean="0">
                          <a:solidFill>
                            <a:schemeClr val="tx1"/>
                          </a:solidFill>
                          <a:latin typeface="Cambria Math"/>
                          <a:cs typeface="Times New Roman" pitchFamily="18" charset="0"/>
                        </a:rPr>
                        <m:t>𝑟</m:t>
                      </m:r>
                    </m:oMath>
                  </m:oMathPara>
                </a14:m>
                <a:endParaRPr lang="hu-HU" sz="1400" dirty="0">
                  <a:solidFill>
                    <a:schemeClr val="tx1"/>
                  </a:solidFill>
                  <a:latin typeface="Exo 2 Light" panose="00000400000000000000" pitchFamily="2" charset="-18"/>
                  <a:cs typeface="Times New Roman" pitchFamily="18" charset="0"/>
                </a:endParaRPr>
              </a:p>
            </p:txBody>
          </p:sp>
        </mc:Choice>
        <mc:Fallback xmlns="">
          <p:sp>
            <p:nvSpPr>
              <p:cNvPr id="20" name="Trapezoid 19"/>
              <p:cNvSpPr>
                <a:spLocks noRot="1" noChangeAspect="1" noMove="1" noResize="1" noEditPoints="1" noAdjustHandles="1" noChangeArrowheads="1" noChangeShapeType="1" noTextEdit="1"/>
              </p:cNvSpPr>
              <p:nvPr/>
            </p:nvSpPr>
            <p:spPr bwMode="gray">
              <a:xfrm rot="5400000">
                <a:off x="7303899" y="2390521"/>
                <a:ext cx="261946" cy="215631"/>
              </a:xfrm>
              <a:prstGeom prst="trapezoid">
                <a:avLst/>
              </a:prstGeom>
              <a:blipFill>
                <a:blip r:embed="rId7"/>
                <a:stretch>
                  <a:fillRect/>
                </a:stretch>
              </a:blipFill>
              <a:ln w="19050">
                <a:solidFill>
                  <a:schemeClr val="tx1"/>
                </a:solidFill>
              </a:ln>
              <a:effectLst/>
              <a:extLst/>
            </p:spPr>
            <p:txBody>
              <a:bodyPr/>
              <a:lstStyle/>
              <a:p>
                <a:r>
                  <a:rPr lang="he-IL">
                    <a:noFill/>
                  </a:rPr>
                  <a:t> </a:t>
                </a:r>
              </a:p>
            </p:txBody>
          </p:sp>
        </mc:Fallback>
      </mc:AlternateContent>
      <p:sp>
        <p:nvSpPr>
          <p:cNvPr id="21" name="Regular Pentagon 20"/>
          <p:cNvSpPr/>
          <p:nvPr/>
        </p:nvSpPr>
        <p:spPr bwMode="gray">
          <a:xfrm>
            <a:off x="6870363" y="1811416"/>
            <a:ext cx="243804" cy="220586"/>
          </a:xfrm>
          <a:prstGeom prst="pentagon">
            <a:avLst/>
          </a:prstGeom>
          <a:solidFill>
            <a:srgbClr val="347EB1"/>
          </a:solidFill>
          <a:ln w="19050">
            <a:solidFill>
              <a:schemeClr val="tx1"/>
            </a:solidFill>
          </a:ln>
          <a:effectLst/>
          <a:scene3d>
            <a:camera prst="orthographicFront">
              <a:rot lat="0" lon="0" rev="10800000"/>
            </a:camera>
            <a:lightRig rig="threePt" dir="t"/>
          </a:scene3d>
          <a:extLst/>
        </p:spPr>
        <p:txBody>
          <a:bodyPr lIns="0" tIns="0" rIns="0" bIns="0" rtlCol="0" anchor="ctr"/>
          <a:lstStyle>
            <a:defPPr>
              <a:defRPr lang="hu-HU"/>
            </a:defPPr>
            <a:lvl1pPr marL="0" algn="l" defTabSz="914393" rtl="0" eaLnBrk="1" latinLnBrk="0" hangingPunct="1">
              <a:defRPr sz="1800" kern="1200">
                <a:solidFill>
                  <a:schemeClr val="tx1"/>
                </a:solidFill>
                <a:latin typeface="+mn-lt"/>
                <a:ea typeface="+mn-ea"/>
                <a:cs typeface="+mn-cs"/>
              </a:defRPr>
            </a:lvl1pPr>
            <a:lvl2pPr marL="457197"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0"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9" algn="l" defTabSz="914393" rtl="0" eaLnBrk="1" latinLnBrk="0" hangingPunct="1">
              <a:defRPr sz="1800" kern="1200">
                <a:solidFill>
                  <a:schemeClr val="tx1"/>
                </a:solidFill>
                <a:latin typeface="+mn-lt"/>
                <a:ea typeface="+mn-ea"/>
                <a:cs typeface="+mn-cs"/>
              </a:defRPr>
            </a:lvl7pPr>
            <a:lvl8pPr marL="3200376"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a:lstStyle>
          <a:p>
            <a:pPr marL="95250" defTabSz="917575" eaLnBrk="0" hangingPunct="0">
              <a:lnSpc>
                <a:spcPct val="90000"/>
              </a:lnSpc>
              <a:spcBef>
                <a:spcPct val="30000"/>
              </a:spcBef>
              <a:buClr>
                <a:srgbClr val="11436E"/>
              </a:buClr>
              <a:buSzPct val="75000"/>
            </a:pPr>
            <a:endParaRPr lang="hu-HU" sz="1400" dirty="0">
              <a:latin typeface="Exo 2 Light" panose="00000400000000000000" pitchFamily="2" charset="-18"/>
              <a:cs typeface="Times New Roman" pitchFamily="18" charset="0"/>
            </a:endParaRPr>
          </a:p>
        </p:txBody>
      </p:sp>
      <mc:AlternateContent xmlns:mc="http://schemas.openxmlformats.org/markup-compatibility/2006" xmlns:a14="http://schemas.microsoft.com/office/drawing/2010/main">
        <mc:Choice Requires="a14">
          <p:sp>
            <p:nvSpPr>
              <p:cNvPr id="22" name="TextBox 21"/>
              <p:cNvSpPr txBox="1"/>
              <p:nvPr/>
            </p:nvSpPr>
            <p:spPr>
              <a:xfrm>
                <a:off x="6853148" y="1734243"/>
                <a:ext cx="195127" cy="307777"/>
              </a:xfrm>
              <a:prstGeom prst="rect">
                <a:avLst/>
              </a:prstGeom>
              <a:noFill/>
            </p:spPr>
            <p:txBody>
              <a:bodyPr wrap="square" rtlCol="0">
                <a:spAutoFit/>
              </a:bodyPr>
              <a:lstStyle>
                <a:defPPr>
                  <a:defRPr lang="hu-HU"/>
                </a:defPPr>
                <a:lvl1pPr marL="0" algn="l" defTabSz="914393" rtl="0" eaLnBrk="1" latinLnBrk="0" hangingPunct="1">
                  <a:defRPr sz="1800" kern="1200">
                    <a:solidFill>
                      <a:schemeClr val="tx1"/>
                    </a:solidFill>
                    <a:latin typeface="+mn-lt"/>
                    <a:ea typeface="+mn-ea"/>
                    <a:cs typeface="+mn-cs"/>
                  </a:defRPr>
                </a:lvl1pPr>
                <a:lvl2pPr marL="457197"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0"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9" algn="l" defTabSz="914393" rtl="0" eaLnBrk="1" latinLnBrk="0" hangingPunct="1">
                  <a:defRPr sz="1800" kern="1200">
                    <a:solidFill>
                      <a:schemeClr val="tx1"/>
                    </a:solidFill>
                    <a:latin typeface="+mn-lt"/>
                    <a:ea typeface="+mn-ea"/>
                    <a:cs typeface="+mn-cs"/>
                  </a:defRPr>
                </a:lvl7pPr>
                <a:lvl8pPr marL="3200376"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hu-HU" sz="1400" b="0" i="1" smtClean="0">
                          <a:latin typeface="Cambria Math"/>
                        </a:rPr>
                        <m:t>𝑧</m:t>
                      </m:r>
                    </m:oMath>
                  </m:oMathPara>
                </a14:m>
                <a:endParaRPr lang="hu-HU" sz="1400" dirty="0">
                  <a:latin typeface="Exo 2 Light" panose="00000400000000000000" pitchFamily="2" charset="-18"/>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853148" y="1734243"/>
                <a:ext cx="195127" cy="307777"/>
              </a:xfrm>
              <a:prstGeom prst="rect">
                <a:avLst/>
              </a:prstGeom>
              <a:blipFill>
                <a:blip r:embed="rId8"/>
                <a:stretch>
                  <a:fillRect r="-15625"/>
                </a:stretch>
              </a:blipFill>
            </p:spPr>
            <p:txBody>
              <a:bodyPr/>
              <a:lstStyle/>
              <a:p>
                <a:r>
                  <a:rPr lang="he-IL">
                    <a:noFill/>
                  </a:rPr>
                  <a:t> </a:t>
                </a:r>
              </a:p>
            </p:txBody>
          </p:sp>
        </mc:Fallback>
      </mc:AlternateContent>
    </p:spTree>
    <p:extLst>
      <p:ext uri="{BB962C8B-B14F-4D97-AF65-F5344CB8AC3E}">
        <p14:creationId xmlns:p14="http://schemas.microsoft.com/office/powerpoint/2010/main" val="315286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normAutofit/>
          </a:bodyPr>
          <a:lstStyle/>
          <a:p>
            <a:r>
              <a:rPr lang="en-US" dirty="0"/>
              <a:t>The input of the network is the actual state of the session while the output is the item of the next method in the session. </a:t>
            </a:r>
          </a:p>
          <a:p>
            <a:r>
              <a:rPr lang="en-US" dirty="0"/>
              <a:t>The input vector’s length equals to the number of methods and only the coordinate corresponding to the current method is one, the others are zeros (1-of-N encoding)</a:t>
            </a:r>
          </a:p>
          <a:p>
            <a:r>
              <a:rPr lang="en-US" dirty="0"/>
              <a:t>The output is the predicted preference of the methods, i.e. the likelihood of being the next in the session for each method</a:t>
            </a:r>
            <a:endParaRPr lang="en-US" b="1" dirty="0"/>
          </a:p>
        </p:txBody>
      </p:sp>
      <p:pic>
        <p:nvPicPr>
          <p:cNvPr id="4" name="Picture 3"/>
          <p:cNvPicPr>
            <a:picLocks noChangeAspect="1"/>
          </p:cNvPicPr>
          <p:nvPr/>
        </p:nvPicPr>
        <p:blipFill>
          <a:blip r:embed="rId2"/>
          <a:stretch>
            <a:fillRect/>
          </a:stretch>
        </p:blipFill>
        <p:spPr>
          <a:xfrm>
            <a:off x="2770732" y="4077072"/>
            <a:ext cx="3602535" cy="2433549"/>
          </a:xfrm>
          <a:prstGeom prst="rect">
            <a:avLst/>
          </a:prstGeom>
        </p:spPr>
      </p:pic>
    </p:spTree>
    <p:extLst>
      <p:ext uri="{BB962C8B-B14F-4D97-AF65-F5344CB8AC3E}">
        <p14:creationId xmlns:p14="http://schemas.microsoft.com/office/powerpoint/2010/main" val="216936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SESSION-PARALLEL MINI-BATCHES </a:t>
            </a:r>
          </a:p>
          <a:p>
            <a:pPr lvl="1"/>
            <a:r>
              <a:rPr lang="en-US" dirty="0"/>
              <a:t>Create an order for the sessions</a:t>
            </a:r>
          </a:p>
          <a:p>
            <a:pPr lvl="1"/>
            <a:r>
              <a:rPr lang="en-US" dirty="0"/>
              <a:t>The first event of the first X sessions form the input of the first mini-batch (the desired output is the second events of our active sessions). The second mini-batch is formed from the second events and so on. If any of the sessions end, the next available session is put in its place. </a:t>
            </a:r>
            <a:endParaRPr lang="he-IL" dirty="0"/>
          </a:p>
        </p:txBody>
      </p:sp>
      <p:pic>
        <p:nvPicPr>
          <p:cNvPr id="4" name="Picture 3"/>
          <p:cNvPicPr>
            <a:picLocks noChangeAspect="1"/>
          </p:cNvPicPr>
          <p:nvPr/>
        </p:nvPicPr>
        <p:blipFill>
          <a:blip r:embed="rId2"/>
          <a:stretch>
            <a:fillRect/>
          </a:stretch>
        </p:blipFill>
        <p:spPr>
          <a:xfrm>
            <a:off x="1979712" y="3645024"/>
            <a:ext cx="4877439" cy="3082849"/>
          </a:xfrm>
          <a:prstGeom prst="rect">
            <a:avLst/>
          </a:prstGeom>
        </p:spPr>
      </p:pic>
    </p:spTree>
    <p:extLst>
      <p:ext uri="{BB962C8B-B14F-4D97-AF65-F5344CB8AC3E}">
        <p14:creationId xmlns:p14="http://schemas.microsoft.com/office/powerpoint/2010/main" val="337862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TOP1 Ranking Loss:</a:t>
                </a:r>
              </a:p>
              <a:p>
                <a:pPr lvl="1"/>
                <a:r>
                  <a:rPr lang="en-US" dirty="0"/>
                  <a:t>It is the regularized approximation of the relative rank of the relevant method. The relative rank of the relevant method is given by</a:t>
                </a:r>
              </a:p>
              <a:p>
                <a:pPr lvl="1"/>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den>
                    </m:f>
                    <m:nary>
                      <m:naryPr>
                        <m:chr m:val="∑"/>
                        <m:ctrlPr>
                          <a:rPr lang="en-US" b="0" i="1" smtClean="0">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sup>
                      <m:e>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US" dirty="0"/>
                  <a:t> . Approximate I{·} with a sigmoid</a:t>
                </a:r>
              </a:p>
              <a:p>
                <a:pPr lvl="1"/>
                <a:r>
                  <a:rPr lang="en-US" dirty="0"/>
                  <a:t>Added a regularization term to the loss</a:t>
                </a:r>
              </a:p>
              <a:p>
                <a:pPr lvl="1"/>
                <a:r>
                  <a:rPr lang="en-US" dirty="0"/>
                  <a:t>Final Loss: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𝑆</m:t>
                            </m:r>
                          </m:sub>
                        </m:sSub>
                      </m:den>
                    </m:f>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sup>
                      <m:e>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e>
                    </m:nary>
                  </m:oMath>
                </a14:m>
                <a:endParaRPr lang="en-US" dirty="0"/>
              </a:p>
              <a:p>
                <a:pPr lvl="1"/>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809"/>
                </a:stretch>
              </a:blipFill>
            </p:spPr>
            <p:txBody>
              <a:bodyPr/>
              <a:lstStyle/>
              <a:p>
                <a:r>
                  <a:rPr lang="he-IL">
                    <a:noFill/>
                  </a:rPr>
                  <a:t> </a:t>
                </a:r>
              </a:p>
            </p:txBody>
          </p:sp>
        </mc:Fallback>
      </mc:AlternateContent>
    </p:spTree>
    <p:extLst>
      <p:ext uri="{BB962C8B-B14F-4D97-AF65-F5344CB8AC3E}">
        <p14:creationId xmlns:p14="http://schemas.microsoft.com/office/powerpoint/2010/main" val="317230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r>
              <a:rPr lang="en-US" sz="2800" dirty="0"/>
              <a:t>Comparing queries of new and experienced users</a:t>
            </a:r>
            <a:endParaRPr lang="he-IL" sz="2800" dirty="0"/>
          </a:p>
        </p:txBody>
      </p:sp>
      <p:sp>
        <p:nvSpPr>
          <p:cNvPr id="3" name="Content Placeholder 2"/>
          <p:cNvSpPr>
            <a:spLocks noGrp="1"/>
          </p:cNvSpPr>
          <p:nvPr>
            <p:ph idx="1"/>
          </p:nvPr>
        </p:nvSpPr>
        <p:spPr>
          <a:xfrm>
            <a:off x="457200" y="1600201"/>
            <a:ext cx="8229600" cy="1180728"/>
          </a:xfrm>
        </p:spPr>
        <p:txBody>
          <a:bodyPr>
            <a:normAutofit/>
          </a:bodyPr>
          <a:lstStyle/>
          <a:p>
            <a:pPr algn="l" rtl="0"/>
            <a:r>
              <a:rPr lang="en-US" dirty="0"/>
              <a:t>Using the tag “</a:t>
            </a:r>
            <a:r>
              <a:rPr lang="en-US" dirty="0" err="1"/>
              <a:t>IsFirst</a:t>
            </a:r>
            <a:r>
              <a:rPr lang="en-US" dirty="0"/>
              <a:t>” we have examined the types of queries made by experienced users compared to new users in the application: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50" r="9454"/>
          <a:stretch/>
        </p:blipFill>
        <p:spPr>
          <a:xfrm>
            <a:off x="755576" y="2276871"/>
            <a:ext cx="7560840" cy="4542311"/>
          </a:xfrm>
          <a:prstGeom prst="rect">
            <a:avLst/>
          </a:prstGeom>
        </p:spPr>
      </p:pic>
    </p:spTree>
    <p:extLst>
      <p:ext uri="{BB962C8B-B14F-4D97-AF65-F5344CB8AC3E}">
        <p14:creationId xmlns:p14="http://schemas.microsoft.com/office/powerpoint/2010/main" val="3436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queries of new and experienced users</a:t>
            </a:r>
            <a:endParaRPr lang="he-IL" dirty="0"/>
          </a:p>
        </p:txBody>
      </p:sp>
      <p:sp>
        <p:nvSpPr>
          <p:cNvPr id="4" name="Content Placeholder 3"/>
          <p:cNvSpPr>
            <a:spLocks noGrp="1"/>
          </p:cNvSpPr>
          <p:nvPr>
            <p:ph idx="1"/>
          </p:nvPr>
        </p:nvSpPr>
        <p:spPr>
          <a:xfrm>
            <a:off x="457200" y="1600200"/>
            <a:ext cx="8229600" cy="4709120"/>
          </a:xfrm>
        </p:spPr>
        <p:txBody>
          <a:bodyPr>
            <a:normAutofit/>
          </a:bodyPr>
          <a:lstStyle/>
          <a:p>
            <a:r>
              <a:rPr lang="en-US" dirty="0"/>
              <a:t>It is visible that there are several dominant queries:</a:t>
            </a:r>
          </a:p>
          <a:p>
            <a:pPr lvl="1"/>
            <a:r>
              <a:rPr lang="en-US" dirty="0" err="1"/>
              <a:t>RequestSummaryQuery</a:t>
            </a:r>
            <a:endParaRPr lang="en-US" dirty="0"/>
          </a:p>
          <a:p>
            <a:pPr lvl="1"/>
            <a:r>
              <a:rPr lang="en-US" dirty="0" err="1"/>
              <a:t>SearchTimelineQuery</a:t>
            </a:r>
            <a:endParaRPr lang="en-US" dirty="0"/>
          </a:p>
          <a:p>
            <a:pPr lvl="1"/>
            <a:r>
              <a:rPr lang="en-US" dirty="0" err="1"/>
              <a:t>RequestSeriesAndSummaryQuery</a:t>
            </a:r>
            <a:endParaRPr lang="en-US" dirty="0"/>
          </a:p>
          <a:p>
            <a:endParaRPr lang="en-US" dirty="0"/>
          </a:p>
          <a:p>
            <a:pPr lvl="1"/>
            <a:endParaRPr lang="en-US" dirty="0"/>
          </a:p>
        </p:txBody>
      </p:sp>
    </p:spTree>
    <p:extLst>
      <p:ext uri="{BB962C8B-B14F-4D97-AF65-F5344CB8AC3E}">
        <p14:creationId xmlns:p14="http://schemas.microsoft.com/office/powerpoint/2010/main" val="1788058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5506</TotalTime>
  <Words>1457</Words>
  <Application>Microsoft Office PowerPoint</Application>
  <PresentationFormat>On-screen Show (4:3)</PresentationFormat>
  <Paragraphs>214</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Exo 2 Light</vt:lpstr>
      <vt:lpstr>Times New Roman</vt:lpstr>
      <vt:lpstr>Office Theme</vt:lpstr>
      <vt:lpstr>Methods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Comparing queries of new and experienced users</vt:lpstr>
      <vt:lpstr>Comparing queries of new and experienced users</vt:lpstr>
      <vt:lpstr>Comparing queries of new and experienced users</vt:lpstr>
      <vt:lpstr>Displaying function distribution in sessions</vt:lpstr>
      <vt:lpstr>Displaying function distribution in sessions</vt:lpstr>
      <vt:lpstr>Displaying function distribution in sessions</vt:lpstr>
      <vt:lpstr>Displaying function distribution in sessions</vt:lpstr>
      <vt:lpstr>Displaying function distribution in sessions</vt:lpstr>
      <vt:lpstr>Remarks - looking at specific users</vt:lpstr>
      <vt:lpstr>Remarks - looking at specific users</vt:lpstr>
      <vt:lpstr>Remarks - looking at specific users</vt:lpstr>
      <vt:lpstr>Remarks - looking at specific users</vt:lpstr>
      <vt:lpstr>Remarks - looking at specific users</vt:lpstr>
      <vt:lpstr>K-Means Clustering</vt:lpstr>
      <vt:lpstr>Results of K-Means</vt:lpstr>
      <vt:lpstr>Results of K-Means</vt:lpstr>
      <vt:lpstr>Results of K-Means</vt:lpstr>
      <vt:lpstr>The Size of Clusters created for k=5</vt:lpstr>
      <vt:lpstr>Hierarchical Clustering</vt:lpstr>
      <vt:lpstr>Principal Component Analysis</vt:lpstr>
      <vt:lpstr>Principal Component Analysis</vt:lpstr>
      <vt:lpstr>Hierarchical Clustering after PCA</vt:lpstr>
      <vt:lpstr>Retention rate is very low</vt:lpstr>
      <vt:lpstr>Session duration for users that visited the site more than 3 times is significantly higher than those who visited 3 times or less</vt:lpstr>
      <vt:lpstr>Comparing amount of logins of “new” and “experienced”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Nadav Keren</dc:creator>
  <cp:lastModifiedBy>Lior Shkiller</cp:lastModifiedBy>
  <cp:revision>62</cp:revision>
  <dcterms:created xsi:type="dcterms:W3CDTF">2016-05-30T09:52:25Z</dcterms:created>
  <dcterms:modified xsi:type="dcterms:W3CDTF">2016-06-13T16:35:11Z</dcterms:modified>
</cp:coreProperties>
</file>