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6" r:id="rId9"/>
    <p:sldId id="264" r:id="rId10"/>
    <p:sldId id="265" r:id="rId11"/>
    <p:sldId id="263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B29E800-4C1C-4D60-9F8E-7DF3DD7E491F}">
          <p14:sldIdLst>
            <p14:sldId id="256"/>
            <p14:sldId id="257"/>
            <p14:sldId id="258"/>
            <p14:sldId id="262"/>
            <p14:sldId id="259"/>
            <p14:sldId id="260"/>
            <p14:sldId id="261"/>
            <p14:sldId id="266"/>
            <p14:sldId id="264"/>
            <p14:sldId id="265"/>
            <p14:sldId id="263"/>
            <p14:sldId id="268"/>
            <p14:sldId id="267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996A-8B4E-46A9-B64F-EDC9025760C4}" type="datetimeFigureOut">
              <a:rPr lang="he-IL" smtClean="0"/>
              <a:t>כ"ה/אדר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DC6F-8941-4DD9-87ED-55974158AC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149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996A-8B4E-46A9-B64F-EDC9025760C4}" type="datetimeFigureOut">
              <a:rPr lang="he-IL" smtClean="0"/>
              <a:t>כ"ה/אדר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DC6F-8941-4DD9-87ED-55974158AC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6439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996A-8B4E-46A9-B64F-EDC9025760C4}" type="datetimeFigureOut">
              <a:rPr lang="he-IL" smtClean="0"/>
              <a:t>כ"ה/אדר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DC6F-8941-4DD9-87ED-55974158AC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803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996A-8B4E-46A9-B64F-EDC9025760C4}" type="datetimeFigureOut">
              <a:rPr lang="he-IL" smtClean="0"/>
              <a:t>כ"ה/אדר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DC6F-8941-4DD9-87ED-55974158AC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050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996A-8B4E-46A9-B64F-EDC9025760C4}" type="datetimeFigureOut">
              <a:rPr lang="he-IL" smtClean="0"/>
              <a:t>כ"ה/אדר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DC6F-8941-4DD9-87ED-55974158AC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4368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996A-8B4E-46A9-B64F-EDC9025760C4}" type="datetimeFigureOut">
              <a:rPr lang="he-IL" smtClean="0"/>
              <a:t>כ"ה/אדר א/תשע"ט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DC6F-8941-4DD9-87ED-55974158AC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7531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996A-8B4E-46A9-B64F-EDC9025760C4}" type="datetimeFigureOut">
              <a:rPr lang="he-IL" smtClean="0"/>
              <a:t>כ"ה/אדר א/תשע"ט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DC6F-8941-4DD9-87ED-55974158AC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079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996A-8B4E-46A9-B64F-EDC9025760C4}" type="datetimeFigureOut">
              <a:rPr lang="he-IL" smtClean="0"/>
              <a:t>כ"ה/אדר א/תשע"ט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DC6F-8941-4DD9-87ED-55974158AC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37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996A-8B4E-46A9-B64F-EDC9025760C4}" type="datetimeFigureOut">
              <a:rPr lang="he-IL" smtClean="0"/>
              <a:t>כ"ה/אדר א/תשע"ט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DC6F-8941-4DD9-87ED-55974158AC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719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996A-8B4E-46A9-B64F-EDC9025760C4}" type="datetimeFigureOut">
              <a:rPr lang="he-IL" smtClean="0"/>
              <a:t>כ"ה/אדר א/תשע"ט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DC6F-8941-4DD9-87ED-55974158AC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694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996A-8B4E-46A9-B64F-EDC9025760C4}" type="datetimeFigureOut">
              <a:rPr lang="he-IL" smtClean="0"/>
              <a:t>כ"ה/אדר א/תשע"ט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DC6F-8941-4DD9-87ED-55974158AC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1153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4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E996A-8B4E-46A9-B64F-EDC9025760C4}" type="datetimeFigureOut">
              <a:rPr lang="he-IL" smtClean="0"/>
              <a:t>כ"ה/אדר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2DC6F-8941-4DD9-87ED-55974158AC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7041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1625" y="123557"/>
            <a:ext cx="9144000" cy="162083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Data Science Capstone Project –</a:t>
            </a:r>
            <a:br>
              <a:rPr lang="en-US" b="1" dirty="0" smtClean="0"/>
            </a:br>
            <a:r>
              <a:rPr lang="en-US" b="1" dirty="0" smtClean="0"/>
              <a:t>The Battle of Neighborhoods</a:t>
            </a:r>
            <a:endParaRPr lang="he-IL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Finding optimal locations for new hotels in Toronto</a:t>
            </a:r>
          </a:p>
          <a:p>
            <a:r>
              <a:rPr lang="en-US" dirty="0" smtClean="0"/>
              <a:t>Using Data analysis and machine learning</a:t>
            </a:r>
          </a:p>
          <a:p>
            <a:endParaRPr lang="en-US" dirty="0"/>
          </a:p>
          <a:p>
            <a:r>
              <a:rPr lang="en-US" dirty="0" smtClean="0"/>
              <a:t>By Nadav </a:t>
            </a:r>
            <a:r>
              <a:rPr lang="en-US" dirty="0" err="1" smtClean="0"/>
              <a:t>Lavy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215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9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 smtClean="0"/>
              <a:t>Results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blipFill>
            <a:blip r:embed="rId2">
              <a:alphaModFix amt="74000"/>
            </a:blip>
            <a:stretch>
              <a:fillRect/>
            </a:stretch>
          </a:blipFill>
        </p:spPr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3634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9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Discussion: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 smtClean="0"/>
              <a:t> South central Toronto (Downtown) is the Central area with venues to support the presence of a hotel</a:t>
            </a:r>
          </a:p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 smtClean="0"/>
              <a:t>There are no other areas in Toronto that fit our criteria</a:t>
            </a:r>
          </a:p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 smtClean="0"/>
              <a:t>We found five areas recommended for a new hotel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2655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9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Recommendations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 smtClean="0"/>
              <a:t>All five areas displayed above were found optimal in the aspects considered</a:t>
            </a:r>
          </a:p>
          <a:p>
            <a:pPr algn="l" rtl="0"/>
            <a:r>
              <a:rPr lang="en-US" dirty="0" smtClean="0"/>
              <a:t>Additional aspects such as crime rate, traffic, housing prices, etc. should also be considered (based on market research, or stake holders insights) to get a more accurate result</a:t>
            </a:r>
          </a:p>
          <a:p>
            <a:pPr algn="l" rtl="0"/>
            <a:r>
              <a:rPr lang="en-US" dirty="0" smtClean="0"/>
              <a:t>When exploring the results, 2 areas stand out :</a:t>
            </a:r>
          </a:p>
          <a:p>
            <a:pPr marL="0" indent="0" algn="l" rtl="0">
              <a:buNone/>
            </a:pPr>
            <a:r>
              <a:rPr lang="en-US" dirty="0"/>
              <a:t> </a:t>
            </a:r>
            <a:r>
              <a:rPr lang="en-US" dirty="0" smtClean="0"/>
              <a:t>  - </a:t>
            </a:r>
            <a:r>
              <a:rPr lang="en-US" dirty="0" err="1"/>
              <a:t>Berczy</a:t>
            </a:r>
            <a:r>
              <a:rPr lang="en-US" dirty="0"/>
              <a:t> Park </a:t>
            </a:r>
            <a:r>
              <a:rPr lang="en-US" dirty="0" smtClean="0"/>
              <a:t>: </a:t>
            </a:r>
          </a:p>
          <a:p>
            <a:pPr marL="0" indent="0" algn="l" rtl="0">
              <a:buNone/>
            </a:pPr>
            <a:r>
              <a:rPr lang="en-US" dirty="0"/>
              <a:t> </a:t>
            </a:r>
            <a:r>
              <a:rPr lang="en-US" dirty="0" smtClean="0"/>
              <a:t>     having the lowest number of hotels (4, while the rest have 9)</a:t>
            </a:r>
          </a:p>
          <a:p>
            <a:pPr marL="0" indent="0" algn="l" rtl="0">
              <a:buNone/>
            </a:pPr>
            <a:r>
              <a:rPr lang="en-US" dirty="0"/>
              <a:t> </a:t>
            </a:r>
            <a:r>
              <a:rPr lang="en-US" dirty="0" smtClean="0"/>
              <a:t>  - </a:t>
            </a:r>
            <a:r>
              <a:rPr lang="en-US" dirty="0" err="1"/>
              <a:t>Harbourfront</a:t>
            </a:r>
            <a:r>
              <a:rPr lang="en-US" dirty="0"/>
              <a:t> East, Toronto Islands, Union Station </a:t>
            </a:r>
            <a:r>
              <a:rPr lang="en-US" dirty="0" smtClean="0"/>
              <a:t>: </a:t>
            </a:r>
          </a:p>
          <a:p>
            <a:pPr marL="0" indent="0" algn="l" rtl="0">
              <a:buNone/>
            </a:pPr>
            <a:r>
              <a:rPr lang="en-US" dirty="0"/>
              <a:t> </a:t>
            </a:r>
            <a:r>
              <a:rPr lang="en-US" dirty="0" smtClean="0"/>
              <a:t>     having the </a:t>
            </a:r>
            <a:r>
              <a:rPr lang="en-US" dirty="0"/>
              <a:t>highest number of all other venues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91064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9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 smtClean="0"/>
              <a:t>Conclusion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Using data from the web and foursquare API we were able to define</a:t>
            </a:r>
          </a:p>
          <a:p>
            <a:pPr marL="0" indent="0" algn="l" rtl="0">
              <a:buNone/>
            </a:pPr>
            <a:r>
              <a:rPr lang="en-US" dirty="0" smtClean="0"/>
              <a:t>   downtown Toronto as the central area for Tourists and activities</a:t>
            </a:r>
          </a:p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 smtClean="0"/>
              <a:t>In this area we identified 5 neighborhoods who lack hotels and are open for competition by a new hotel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We then managed to identify 2 neighborhoods that stand out and require additional research</a:t>
            </a:r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29897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 for </a:t>
            </a:r>
            <a:r>
              <a:rPr lang="en-US" smtClean="0"/>
              <a:t>the attention !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0187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9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Introduction</a:t>
            </a:r>
            <a:endParaRPr lang="he-IL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Finding a good location for a new hotel requires considering many variables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 smtClean="0"/>
              <a:t>For a hotel to be attractive it should be in the center of things</a:t>
            </a:r>
          </a:p>
          <a:p>
            <a:pPr marL="0" indent="0" algn="l" rtl="0">
              <a:buNone/>
            </a:pPr>
            <a:r>
              <a:rPr lang="en-US" dirty="0" smtClean="0"/>
              <a:t>Where there are many day and night attractions, and facilities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 smtClean="0"/>
              <a:t>But what about other existing hotels ? Are they just competition ?</a:t>
            </a:r>
          </a:p>
          <a:p>
            <a:pPr marL="0" indent="0" algn="l" rtl="0">
              <a:buNone/>
            </a:pPr>
            <a:r>
              <a:rPr lang="en-US" dirty="0" smtClean="0"/>
              <a:t>Or do they show us there is high demand in these areas ?</a:t>
            </a:r>
          </a:p>
        </p:txBody>
      </p:sp>
    </p:spTree>
    <p:extLst>
      <p:ext uri="{BB962C8B-B14F-4D97-AF65-F5344CB8AC3E}">
        <p14:creationId xmlns:p14="http://schemas.microsoft.com/office/powerpoint/2010/main" val="24981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9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Data</a:t>
            </a:r>
            <a:endParaRPr lang="he-IL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174"/>
            <a:ext cx="10515600" cy="4811151"/>
          </a:xfrm>
        </p:spPr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dirty="0" smtClean="0"/>
              <a:t>In order to find the best locations for hotels in Toronto we need :</a:t>
            </a:r>
          </a:p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 smtClean="0"/>
              <a:t>Geospatial Data regarding Toronto –</a:t>
            </a:r>
          </a:p>
          <a:p>
            <a:pPr marL="0" indent="0" algn="l" rtl="0">
              <a:buNone/>
            </a:pPr>
            <a:r>
              <a:rPr lang="en-US" dirty="0" smtClean="0"/>
              <a:t>   A list of postal codes was scraped from Wikipedia, </a:t>
            </a:r>
          </a:p>
          <a:p>
            <a:pPr marL="0" indent="0" algn="l" rtl="0">
              <a:buNone/>
            </a:pPr>
            <a:r>
              <a:rPr lang="en-US" dirty="0"/>
              <a:t> </a:t>
            </a:r>
            <a:r>
              <a:rPr lang="en-US" dirty="0" smtClean="0"/>
              <a:t>  from this list I extracted all of the neighborhoods in Toronto</a:t>
            </a:r>
          </a:p>
          <a:p>
            <a:pPr marL="0" indent="0" algn="l" rtl="0">
              <a:buNone/>
            </a:pPr>
            <a:r>
              <a:rPr lang="en-US" dirty="0"/>
              <a:t> </a:t>
            </a:r>
            <a:r>
              <a:rPr lang="en-US" dirty="0" smtClean="0"/>
              <a:t>  and added their coordinates from a .csv file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/>
            <a:r>
              <a:rPr lang="en-US" dirty="0" smtClean="0"/>
              <a:t>Data regarding food and art &amp; entertainment venues,</a:t>
            </a:r>
          </a:p>
          <a:p>
            <a:pPr marL="0" indent="0" algn="l" rtl="0">
              <a:buNone/>
            </a:pPr>
            <a:r>
              <a:rPr lang="en-US" dirty="0"/>
              <a:t> </a:t>
            </a:r>
            <a:r>
              <a:rPr lang="en-US" dirty="0" smtClean="0"/>
              <a:t>  nightlife spots and hotels, in Toronto – this was acquired using</a:t>
            </a:r>
          </a:p>
          <a:p>
            <a:pPr marL="0" indent="0" algn="l" rtl="0">
              <a:buNone/>
            </a:pPr>
            <a:r>
              <a:rPr lang="en-US" dirty="0"/>
              <a:t> </a:t>
            </a:r>
            <a:r>
              <a:rPr lang="en-US" dirty="0" smtClean="0"/>
              <a:t>  Foursquare API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8712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4000"/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11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9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b="1" u="sng" dirty="0" smtClean="0"/>
              <a:t>Methodology</a:t>
            </a:r>
            <a:endParaRPr lang="he-IL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I explored Venues in the different neighborhoods using foursquare API</a:t>
            </a:r>
          </a:p>
          <a:p>
            <a:pPr marL="0" indent="0" algn="l" rtl="0">
              <a:buNone/>
            </a:pPr>
            <a:r>
              <a:rPr lang="en-US" dirty="0" smtClean="0"/>
              <a:t>By types :</a:t>
            </a:r>
          </a:p>
          <a:p>
            <a:pPr algn="l" rtl="0"/>
            <a:r>
              <a:rPr lang="en-US" dirty="0" smtClean="0"/>
              <a:t>Food venues</a:t>
            </a:r>
          </a:p>
          <a:p>
            <a:pPr algn="l" rtl="0"/>
            <a:r>
              <a:rPr lang="en-US" dirty="0" smtClean="0"/>
              <a:t>Arts &amp; entertainment venues</a:t>
            </a:r>
          </a:p>
          <a:p>
            <a:pPr algn="l" rtl="0"/>
            <a:r>
              <a:rPr lang="en-US" dirty="0" smtClean="0"/>
              <a:t>Nightlife spots</a:t>
            </a:r>
          </a:p>
          <a:p>
            <a:pPr algn="l" rtl="0"/>
            <a:r>
              <a:rPr lang="en-US" dirty="0" smtClean="0"/>
              <a:t>Hotels</a:t>
            </a:r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And summed the results by neighborhoods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5055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>
          <a:gsLst>
            <a:gs pos="0">
              <a:schemeClr val="accent1">
                <a:lumMod val="5000"/>
                <a:lumOff val="95000"/>
              </a:schemeClr>
            </a:gs>
            <a:gs pos="59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Here a the first five rows from the table: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12012"/>
            <a:ext cx="10516511" cy="2827606"/>
          </a:xfrm>
          <a:prstGeom prst="rect">
            <a:avLst/>
          </a:prstGeom>
          <a:blipFill>
            <a:blip r:embed="rId3">
              <a:alphaModFix amt="74000"/>
            </a:blip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327504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9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877" y="26665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Then using K-Means we clustered the neighborhoods :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553" y="1783421"/>
            <a:ext cx="9628163" cy="4842461"/>
          </a:xfrm>
          <a:blipFill>
            <a:blip r:embed="rId2">
              <a:alphaModFix amt="74000"/>
            </a:blip>
            <a:stretch>
              <a:fillRect/>
            </a:stretch>
          </a:blipFill>
        </p:spPr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5894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9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 smtClean="0"/>
              <a:t>Characterizing the clusters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We explored the clusters and found out that :</a:t>
            </a:r>
          </a:p>
          <a:p>
            <a:pPr algn="l" rtl="0"/>
            <a:r>
              <a:rPr lang="en-US" dirty="0" smtClean="0"/>
              <a:t>cluster </a:t>
            </a:r>
            <a:r>
              <a:rPr lang="en-US" dirty="0"/>
              <a:t>0 - neighborhoods with few to none art &amp; entertainment venues, nightlife spots or hotels (food venues were basically </a:t>
            </a:r>
            <a:r>
              <a:rPr lang="en-US" dirty="0" smtClean="0"/>
              <a:t>everywhere)</a:t>
            </a:r>
          </a:p>
          <a:p>
            <a:pPr algn="l" rtl="0"/>
            <a:r>
              <a:rPr lang="en-US" dirty="0" smtClean="0"/>
              <a:t>cluster </a:t>
            </a:r>
            <a:r>
              <a:rPr lang="en-US" dirty="0"/>
              <a:t>1 - neighborhoods with high numbers of venues from all above </a:t>
            </a:r>
            <a:r>
              <a:rPr lang="en-US" dirty="0" smtClean="0"/>
              <a:t>types</a:t>
            </a:r>
            <a:endParaRPr lang="en-US" dirty="0"/>
          </a:p>
          <a:p>
            <a:pPr algn="l" rtl="0"/>
            <a:r>
              <a:rPr lang="en-US" dirty="0" smtClean="0"/>
              <a:t>from </a:t>
            </a:r>
            <a:r>
              <a:rPr lang="en-US" dirty="0"/>
              <a:t>this we can deduce that cluster 0 is more residential or industrial neighborhoods and cluster 1 is more of centers of attractions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92464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9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/>
              <a:t>We removed all neighborhoods containing more then 10 hotels :</a:t>
            </a:r>
            <a:endParaRPr lang="he-I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4201" y="1575581"/>
            <a:ext cx="8263597" cy="4910871"/>
          </a:xfrm>
          <a:blipFill>
            <a:blip r:embed="rId2">
              <a:alphaModFix amt="74000"/>
            </a:blip>
            <a:stretch>
              <a:fillRect/>
            </a:stretch>
          </a:blipFill>
        </p:spPr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4614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498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Data Science Capstone Project – The Battle of Neighborhoods</vt:lpstr>
      <vt:lpstr>Introduction</vt:lpstr>
      <vt:lpstr>Data</vt:lpstr>
      <vt:lpstr>PowerPoint Presentation</vt:lpstr>
      <vt:lpstr>Methodology</vt:lpstr>
      <vt:lpstr>Here a the first five rows from the table:</vt:lpstr>
      <vt:lpstr>Then using K-Means we clustered the neighborhoods :</vt:lpstr>
      <vt:lpstr>Characterizing the clusters</vt:lpstr>
      <vt:lpstr>We removed all neighborhoods containing more then 10 hotels :</vt:lpstr>
      <vt:lpstr>Results</vt:lpstr>
      <vt:lpstr>Discussion:</vt:lpstr>
      <vt:lpstr>Recommendations</vt:lpstr>
      <vt:lpstr>Conclusion</vt:lpstr>
      <vt:lpstr>Thank you for the attention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Capstone Project – The Battle of Neighborhoods</dc:title>
  <dc:creator>Nadav</dc:creator>
  <cp:lastModifiedBy>Nadav</cp:lastModifiedBy>
  <cp:revision>10</cp:revision>
  <dcterms:created xsi:type="dcterms:W3CDTF">2019-03-02T17:50:06Z</dcterms:created>
  <dcterms:modified xsi:type="dcterms:W3CDTF">2019-03-02T18:56:53Z</dcterms:modified>
</cp:coreProperties>
</file>