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NAVYA%20DATA%20ANA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'NAVYA DATA ANA'!$B$3:$B$4</c:f>
              <c:strCache>
                <c:ptCount val="1"/>
                <c:pt idx="0">
                  <c:v>Column Labels HIGH</c:v>
                </c:pt>
              </c:strCache>
            </c:strRef>
          </c:tx>
          <c:invertIfNegative val="0"/>
          <c:cat>
            <c:strRef>
              <c:f>'NAVYA DATA ANA'!$A$5:$A$15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'NAVYA DATA ANA'!$B$5:$B$15</c:f>
              <c:numCache>
                <c:formatCode>General</c:formatCode>
                <c:ptCount val="11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  <c:pt idx="10">
                  <c:v>220</c:v>
                </c:pt>
              </c:numCache>
            </c:numRef>
          </c:val>
        </c:ser>
        <c:ser>
          <c:idx val="1"/>
          <c:order val="1"/>
          <c:tx>
            <c:strRef>
              <c:f>'NAVYA DATA ANA'!$C$3:$C$4</c:f>
              <c:strCache>
                <c:ptCount val="1"/>
                <c:pt idx="0">
                  <c:v>Column Labels LOW</c:v>
                </c:pt>
              </c:strCache>
            </c:strRef>
          </c:tx>
          <c:invertIfNegative val="0"/>
          <c:cat>
            <c:strRef>
              <c:f>'NAVYA DATA ANA'!$A$5:$A$15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'NAVYA DATA ANA'!$C$5:$C$15</c:f>
              <c:numCache>
                <c:formatCode>General</c:formatCode>
                <c:ptCount val="11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  <c:pt idx="10">
                  <c:v>398</c:v>
                </c:pt>
              </c:numCache>
            </c:numRef>
          </c:val>
        </c:ser>
        <c:ser>
          <c:idx val="2"/>
          <c:order val="2"/>
          <c:tx>
            <c:strRef>
              <c:f>'NAVYA DATA ANA'!$D$3:$D$4</c:f>
              <c:strCache>
                <c:ptCount val="1"/>
                <c:pt idx="0">
                  <c:v>Column Labels MED</c:v>
                </c:pt>
              </c:strCache>
            </c:strRef>
          </c:tx>
          <c:invertIfNegative val="0"/>
          <c:cat>
            <c:strRef>
              <c:f>'NAVYA DATA ANA'!$A$5:$A$15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'NAVYA DATA ANA'!$D$5:$D$15</c:f>
              <c:numCache>
                <c:formatCode>General</c:formatCode>
                <c:ptCount val="11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  <c:pt idx="10">
                  <c:v>778</c:v>
                </c:pt>
              </c:numCache>
            </c:numRef>
          </c:val>
        </c:ser>
        <c:ser>
          <c:idx val="3"/>
          <c:order val="3"/>
          <c:tx>
            <c:strRef>
              <c:f>'NAVYA DATA ANA'!$E$3:$E$4</c:f>
              <c:strCache>
                <c:ptCount val="1"/>
                <c:pt idx="0">
                  <c:v>Column Labels VERY HIGH</c:v>
                </c:pt>
              </c:strCache>
            </c:strRef>
          </c:tx>
          <c:invertIfNegative val="0"/>
          <c:cat>
            <c:strRef>
              <c:f>'NAVYA DATA ANA'!$A$5:$A$15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'NAVYA DATA ANA'!$E$5:$E$15</c:f>
              <c:numCache>
                <c:formatCode>General</c:formatCode>
                <c:ptCount val="11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  <c:pt idx="10">
                  <c:v>137</c:v>
                </c:pt>
              </c:numCache>
            </c:numRef>
          </c:val>
        </c:ser>
        <c:ser>
          <c:idx val="4"/>
          <c:order val="4"/>
          <c:tx>
            <c:strRef>
              <c:f>'NAVYA DATA ANA'!$F$3:$F$4</c:f>
              <c:strCache>
                <c:ptCount val="1"/>
                <c:pt idx="0">
                  <c:v>Column Labels (blank)</c:v>
                </c:pt>
              </c:strCache>
            </c:strRef>
          </c:tx>
          <c:invertIfNegative val="0"/>
          <c:cat>
            <c:strRef>
              <c:f>'NAVYA DATA ANA'!$A$5:$A$15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'NAVYA DATA ANA'!$F$5:$F$15</c:f>
              <c:numCache>
                <c:formatCode>General</c:formatCode>
                <c:ptCount val="11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  <c:pt idx="10">
                  <c:v>1467</c:v>
                </c:pt>
              </c:numCache>
            </c:numRef>
          </c:val>
        </c:ser>
        <c:ser>
          <c:idx val="5"/>
          <c:order val="5"/>
          <c:tx>
            <c:strRef>
              <c:f>'NAVYA DATA ANA'!$G$3:$G$4</c:f>
              <c:strCache>
                <c:ptCount val="1"/>
                <c:pt idx="0">
                  <c:v>Column Labels Grand Total</c:v>
                </c:pt>
              </c:strCache>
            </c:strRef>
          </c:tx>
          <c:invertIfNegative val="0"/>
          <c:cat>
            <c:strRef>
              <c:f>'NAVYA DATA ANA'!$A$5:$A$15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'NAVYA DATA ANA'!$G$5:$G$15</c:f>
              <c:numCache>
                <c:formatCode>General</c:formatCode>
                <c:ptCount val="11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  <c:pt idx="10">
                  <c:v>3000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one"/>
        <c:axId val="178256896"/>
        <c:axId val="178066176"/>
        <c:axId val="0"/>
      </c:bar3DChart>
      <c:catAx>
        <c:axId val="178256896"/>
        <c:scaling>
          <c:orientation val="minMax"/>
        </c:scaling>
        <c:delete val="0"/>
        <c:axPos val="b"/>
        <c:majorTickMark val="out"/>
        <c:minorTickMark val="none"/>
        <c:tickLblPos val="nextTo"/>
        <c:crossAx val="178066176"/>
        <c:crosses val="autoZero"/>
        <c:auto val="1"/>
        <c:lblAlgn val="ctr"/>
        <c:lblOffset val="100"/>
        <c:noMultiLvlLbl val="0"/>
      </c:catAx>
      <c:valAx>
        <c:axId val="178066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256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NAME:NADAVA </a:t>
            </a:r>
            <a:r>
              <a:rPr lang="en-US" sz="2400" dirty="0" smtClean="0"/>
              <a:t>NAVYA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:A888D453B3A88E6AFC7461F0F3310</a:t>
            </a:r>
            <a:endParaRPr lang="en-US" sz="2400" dirty="0"/>
          </a:p>
          <a:p>
            <a:r>
              <a:rPr lang="en-US" sz="2400" dirty="0" smtClean="0"/>
              <a:t>DEPARTMENT:B.COM (BM)</a:t>
            </a:r>
            <a:endParaRPr lang="en-US" sz="2400" dirty="0"/>
          </a:p>
          <a:p>
            <a:r>
              <a:rPr lang="en-US" sz="2400" dirty="0" smtClean="0"/>
              <a:t>COLLEGE:TAGORE COLLEGE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573264" cy="52937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REGEESSION MODEL: analyze the relationship between performance and variable like tenure, training  and job role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Decision trees :</a:t>
            </a:r>
            <a:r>
              <a:rPr lang="en-US" sz="3600" dirty="0" smtClean="0"/>
              <a:t>identify key factors influencing performance and performance outcomes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Time series :</a:t>
            </a:r>
            <a:r>
              <a:rPr lang="en-US" sz="3600" dirty="0" err="1" smtClean="0"/>
              <a:t>forcast</a:t>
            </a:r>
            <a:r>
              <a:rPr lang="en-US" sz="3600" dirty="0" smtClean="0"/>
              <a:t>  future performance trends and patterns.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156855" y="838200"/>
            <a:ext cx="10234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843731"/>
              </p:ext>
            </p:extLst>
          </p:nvPr>
        </p:nvGraphicFramePr>
        <p:xfrm>
          <a:off x="2057400" y="1391454"/>
          <a:ext cx="7524750" cy="450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305800" cy="4924425"/>
          </a:xfrm>
        </p:spPr>
        <p:txBody>
          <a:bodyPr/>
          <a:lstStyle/>
          <a:p>
            <a:r>
              <a:rPr lang="en-US" sz="4000" dirty="0" smtClean="0"/>
              <a:t>In conclusion our employee performance analysis has provided valuable  insights into the strengths , weaknesses and areas for growth within organization. By leveraging data-drive approaches and advanced </a:t>
            </a:r>
            <a:r>
              <a:rPr lang="en-US" sz="4000" dirty="0" err="1" smtClean="0"/>
              <a:t>analytices</a:t>
            </a:r>
            <a:r>
              <a:rPr lang="en-US" sz="4000" dirty="0"/>
              <a:t> </a:t>
            </a:r>
            <a:r>
              <a:rPr lang="en-US" sz="4000" dirty="0" smtClean="0"/>
              <a:t>, we have identified key drivers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1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TIFY AND RETAIN TOP PERFORMERS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ADDRESS SKILL GAPS AND </a:t>
            </a:r>
            <a:r>
              <a:rPr lang="en-US" sz="4000" dirty="0"/>
              <a:t>IDEN</a:t>
            </a:r>
            <a:r>
              <a:rPr lang="en-US" sz="4000" dirty="0" smtClean="0"/>
              <a:t>TRAINING NEEDS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INFORM TALENT MANAGEMENT DECIDION ,SUCH AS POROMOTIONS AND SUCCESSION PLANNING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ENHANCE EMPLOYEE ENGAGEMENT AND RETEBTION</a:t>
            </a:r>
            <a:endParaRPr lang="en-I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1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KEY COMPONENTS: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DATA COLLECTION AND INTEGRATION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PERFORMANCE METRICS AND KPLs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DATA ANALYSIS AND VISUALIZATION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INSIGHTS AND RECOMMENDATIONS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REPORTING AND STAKEHOLDER COMMUNICATION</a:t>
            </a:r>
            <a:endParaRPr lang="en-IN"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219200" y="413745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19725" y="1371601"/>
            <a:ext cx="10972800" cy="4647426"/>
          </a:xfrm>
        </p:spPr>
        <p:txBody>
          <a:bodyPr/>
          <a:lstStyle/>
          <a:p>
            <a:pPr marL="857250" indent="-857250">
              <a:buFont typeface="Arial" pitchFamily="34" charset="0"/>
              <a:buChar char="•"/>
            </a:pPr>
            <a:r>
              <a:rPr lang="en-US" sz="6000" dirty="0" smtClean="0"/>
              <a:t>HR PROFESSIONAL:</a:t>
            </a:r>
            <a:r>
              <a:rPr lang="en-US" sz="3600" dirty="0" smtClean="0"/>
              <a:t>RESPONSIBLE FOR IMPLEMENTION PERFORMANCE MANAGEMENT PROCESS,ANALYZING DATA ,AND PROVIDING INSGHTS TO SUPPORT TALENT MANAGEMENT DECISIONNS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5400" dirty="0" smtClean="0"/>
              <a:t>SENIOS </a:t>
            </a:r>
            <a:r>
              <a:rPr lang="en-US" sz="4800" dirty="0" err="1" smtClean="0"/>
              <a:t>LEADERSHIP</a:t>
            </a:r>
            <a:r>
              <a:rPr lang="en-US" sz="4000" dirty="0" err="1" smtClean="0"/>
              <a:t>:Receive</a:t>
            </a:r>
            <a:r>
              <a:rPr lang="en-US" sz="4000" dirty="0" smtClean="0"/>
              <a:t> strategic insight to inform </a:t>
            </a:r>
            <a:r>
              <a:rPr lang="en-US" sz="4000" dirty="0" err="1" smtClean="0"/>
              <a:t>telent</a:t>
            </a:r>
            <a:r>
              <a:rPr lang="en-US" sz="4000" dirty="0" smtClean="0"/>
              <a:t> management decisions ,resource allocation and organizational </a:t>
            </a:r>
            <a:r>
              <a:rPr lang="en-US" sz="4000" dirty="0" err="1" smtClean="0"/>
              <a:t>pianning</a:t>
            </a:r>
            <a:r>
              <a:rPr lang="en-US" sz="4000" dirty="0" smtClean="0"/>
              <a:t> </a:t>
            </a:r>
            <a:endParaRPr lang="en-IN"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83755" y="1219200"/>
            <a:ext cx="6938963" cy="4862870"/>
          </a:xfrm>
        </p:spPr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en-US" sz="3600" dirty="0" smtClean="0"/>
              <a:t> IDENTIFY TOP PERFORMANCE </a:t>
            </a:r>
            <a:r>
              <a:rPr lang="en-US" sz="2800" dirty="0" smtClean="0"/>
              <a:t>AND DEVELOP STRATEGIESTO RETAIN ANDGROW TALENT  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 smtClean="0"/>
              <a:t>PINOINT SKILL GAPS AND CREATE TARGETED TRAINING PROGRAMS FOR IMPROVEMENT.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 smtClean="0"/>
              <a:t>INFORM DATA-DRIVEN DECISISONS ON PROMOTIONS,SUCCESSION PIANNING ,AND RESOURCE ALLOCATION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 smtClean="0"/>
              <a:t>BOOST PRODUCTIVITY BY OPTIMIZING TEAMDYNMICS AND LEADERSHIP EFFECTIVENESS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153400" cy="5786199"/>
          </a:xfrm>
        </p:spPr>
        <p:txBody>
          <a:bodyPr/>
          <a:lstStyle/>
          <a:p>
            <a:r>
              <a:rPr lang="en-US" sz="2800" dirty="0" smtClean="0"/>
              <a:t>                         THIS DATASET CONTAINS INFORMATION  EMPLOYEE PERFORMANCE ,SKILL ,AND DEVELOPMENT ACTIVITIES 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/>
              <a:t>ITS IS USED TO ANALYZE EMPLOYEE GROWTH ,IDENTIFY AREAS FOR IMPROVEMENT ,AND INFROM TALENT MANAGEMENT DECISIONS .</a:t>
            </a:r>
          </a:p>
          <a:p>
            <a:pPr marL="571500" indent="-571500">
              <a:buFont typeface="+mj-lt"/>
              <a:buAutoNum type="alphaUcPeriod"/>
            </a:pPr>
            <a:r>
              <a:rPr lang="en-US" sz="4800" dirty="0" smtClean="0"/>
              <a:t>DATA SOURCES :</a:t>
            </a:r>
          </a:p>
          <a:p>
            <a:pPr marL="1028700" indent="-1028700">
              <a:buFont typeface="+mj-lt"/>
              <a:buAutoNum type="romanUcPeriod"/>
            </a:pPr>
            <a:r>
              <a:rPr lang="en-US" sz="3200" dirty="0" smtClean="0"/>
              <a:t>HR INFORMATION SYSTEM (HERIS)</a:t>
            </a:r>
          </a:p>
          <a:p>
            <a:pPr marL="1028700" indent="-1028700">
              <a:buFont typeface="+mj-lt"/>
              <a:buAutoNum type="romanUcPeriod"/>
            </a:pPr>
            <a:r>
              <a:rPr lang="en-US" sz="3200" dirty="0" smtClean="0"/>
              <a:t>PERFORMANCE MANAGEMENT SOFTWARE</a:t>
            </a:r>
          </a:p>
          <a:p>
            <a:pPr marL="1028700" indent="-1028700">
              <a:buFont typeface="+mj-lt"/>
              <a:buAutoNum type="romanUcPeriod"/>
            </a:pPr>
            <a:r>
              <a:rPr lang="en-US" sz="3200" dirty="0" smtClean="0"/>
              <a:t>TRAINING AND DEVELOPMENT AND RECORDS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524000"/>
            <a:ext cx="3177886" cy="44044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177887" y="1600200"/>
            <a:ext cx="5813714" cy="5047536"/>
          </a:xfrm>
        </p:spPr>
        <p:txBody>
          <a:bodyPr/>
          <a:lstStyle/>
          <a:p>
            <a:r>
              <a:rPr lang="en-US" sz="3600" b="1" dirty="0" smtClean="0">
                <a:latin typeface="Bahnschrift" pitchFamily="34" charset="0"/>
              </a:rPr>
              <a:t>PREDICTICE</a:t>
            </a:r>
            <a:r>
              <a:rPr lang="en-US" sz="4000" b="1" dirty="0" smtClean="0">
                <a:latin typeface="Bahnschrift" pitchFamily="34" charset="0"/>
              </a:rPr>
              <a:t> MODELLING: </a:t>
            </a:r>
          </a:p>
          <a:p>
            <a:r>
              <a:rPr lang="en-US" sz="4000" b="1" dirty="0">
                <a:latin typeface="Bahnschrift" pitchFamily="34" charset="0"/>
              </a:rPr>
              <a:t> </a:t>
            </a:r>
            <a:r>
              <a:rPr lang="en-US" sz="4000" b="1" dirty="0" smtClean="0">
                <a:latin typeface="Bahnschrift" pitchFamily="34" charset="0"/>
              </a:rPr>
              <a:t>              </a:t>
            </a:r>
            <a:r>
              <a:rPr lang="en-US" sz="2400" b="1" dirty="0" smtClean="0">
                <a:latin typeface="Bahnschrift" pitchFamily="34" charset="0"/>
              </a:rPr>
              <a:t>OUR AI engine </a:t>
            </a:r>
            <a:r>
              <a:rPr lang="en-US" sz="2400" b="1" dirty="0" err="1" smtClean="0">
                <a:latin typeface="Bahnschrift" pitchFamily="34" charset="0"/>
              </a:rPr>
              <a:t>analizes</a:t>
            </a:r>
            <a:r>
              <a:rPr lang="en-US" sz="2400" b="1" dirty="0" smtClean="0">
                <a:latin typeface="Bahnschrift" pitchFamily="34" charset="0"/>
              </a:rPr>
              <a:t> historical performance data, identifying patterns and trends to </a:t>
            </a:r>
            <a:r>
              <a:rPr lang="en-US" sz="2400" b="1" dirty="0" err="1" smtClean="0">
                <a:latin typeface="Bahnschrift" pitchFamily="34" charset="0"/>
              </a:rPr>
              <a:t>forcast</a:t>
            </a:r>
            <a:r>
              <a:rPr lang="en-US" sz="2400" b="1" dirty="0" smtClean="0">
                <a:latin typeface="Bahnschrift" pitchFamily="34" charset="0"/>
              </a:rPr>
              <a:t> future performance </a:t>
            </a:r>
          </a:p>
          <a:p>
            <a:endParaRPr lang="en-US" sz="2400" b="1" dirty="0">
              <a:latin typeface="Bahnschrift" pitchFamily="34" charset="0"/>
            </a:endParaRPr>
          </a:p>
          <a:p>
            <a:r>
              <a:rPr lang="en-US" sz="2400" b="1" dirty="0" smtClean="0">
                <a:latin typeface="Bahnschrift" pitchFamily="34" charset="0"/>
              </a:rPr>
              <a:t>REAL TIME FEEDBACK</a:t>
            </a:r>
            <a:r>
              <a:rPr lang="en-US" sz="4000" b="1" dirty="0" smtClean="0">
                <a:latin typeface="Bahnschrift" pitchFamily="34" charset="0"/>
              </a:rPr>
              <a:t>: </a:t>
            </a:r>
            <a:r>
              <a:rPr lang="en-US" sz="2800" b="1" dirty="0" smtClean="0">
                <a:latin typeface="Bahnschrift" pitchFamily="34" charset="0"/>
              </a:rPr>
              <a:t>continuous feedback and coaching opportunities are identified ,ensuring employees receive timely guidance and support.</a:t>
            </a:r>
            <a:endParaRPr lang="en-US" sz="2400" b="1" dirty="0" smtClean="0">
              <a:latin typeface="Bahnschrift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379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27</cp:revision>
  <dcterms:created xsi:type="dcterms:W3CDTF">2024-03-29T15:07:22Z</dcterms:created>
  <dcterms:modified xsi:type="dcterms:W3CDTF">2024-09-03T04:53:44Z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