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Lst>
  <p:notesMasterIdLst>
    <p:notesMasterId r:id="rId32"/>
  </p:notesMasterIdLst>
  <p:sldIdLst>
    <p:sldId id="339" r:id="rId3"/>
    <p:sldId id="276" r:id="rId4"/>
    <p:sldId id="487" r:id="rId5"/>
    <p:sldId id="483" r:id="rId6"/>
    <p:sldId id="496" r:id="rId7"/>
    <p:sldId id="480" r:id="rId8"/>
    <p:sldId id="481" r:id="rId9"/>
    <p:sldId id="484" r:id="rId10"/>
    <p:sldId id="508" r:id="rId11"/>
    <p:sldId id="509" r:id="rId12"/>
    <p:sldId id="510" r:id="rId13"/>
    <p:sldId id="486" r:id="rId14"/>
    <p:sldId id="491" r:id="rId15"/>
    <p:sldId id="506" r:id="rId16"/>
    <p:sldId id="488" r:id="rId17"/>
    <p:sldId id="490" r:id="rId18"/>
    <p:sldId id="505" r:id="rId19"/>
    <p:sldId id="478" r:id="rId20"/>
    <p:sldId id="437" r:id="rId21"/>
    <p:sldId id="438" r:id="rId22"/>
    <p:sldId id="504" r:id="rId23"/>
    <p:sldId id="310" r:id="rId24"/>
    <p:sldId id="260" r:id="rId25"/>
    <p:sldId id="262" r:id="rId26"/>
    <p:sldId id="434" r:id="rId27"/>
    <p:sldId id="485" r:id="rId28"/>
    <p:sldId id="436" r:id="rId29"/>
    <p:sldId id="503" r:id="rId30"/>
    <p:sldId id="4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33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5" autoAdjust="0"/>
    <p:restoredTop sz="93801" autoAdjust="0"/>
  </p:normalViewPr>
  <p:slideViewPr>
    <p:cSldViewPr snapToGrid="0">
      <p:cViewPr>
        <p:scale>
          <a:sx n="135" d="100"/>
          <a:sy n="135" d="100"/>
        </p:scale>
        <p:origin x="33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B871266-AB40-497F-B997-36610F9C911B}" type="datetimeFigureOut">
              <a:rPr lang="he-IL" smtClean="0"/>
              <a:t>ו'.אלול.תש"פ</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ABD4E4C-746C-443A-88AF-8C066FDDBBBD}" type="slidenum">
              <a:rPr lang="he-IL" smtClean="0"/>
              <a:t>‹#›</a:t>
            </a:fld>
            <a:endParaRPr lang="he-IL"/>
          </a:p>
        </p:txBody>
      </p:sp>
    </p:spTree>
    <p:extLst>
      <p:ext uri="{BB962C8B-B14F-4D97-AF65-F5344CB8AC3E}">
        <p14:creationId xmlns:p14="http://schemas.microsoft.com/office/powerpoint/2010/main" val="103874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extLst>
      <p:ext uri="{BB962C8B-B14F-4D97-AF65-F5344CB8AC3E}">
        <p14:creationId xmlns:p14="http://schemas.microsoft.com/office/powerpoint/2010/main" val="173354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264682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00465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628599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09720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137659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2004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221325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94826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05813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263609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8886779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938949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1946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93430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41917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711211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397107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94689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609779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957440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025250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56187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1384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52106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15558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67050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19587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59393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16441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ו'.אלול.תש"פ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84040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7B9B4-3BA2-45B1-9D0D-13E20A14ED1B}" type="datetimeFigureOut">
              <a:rPr lang="he-IL" smtClean="0"/>
              <a:t>ו'.אלול.תש"פ</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8863-B124-41A6-BB0D-63B87F026423}" type="slidenum">
              <a:rPr lang="he-IL" smtClean="0"/>
              <a:t>‹#›</a:t>
            </a:fld>
            <a:endParaRPr lang="he-IL"/>
          </a:p>
        </p:txBody>
      </p:sp>
    </p:spTree>
    <p:extLst>
      <p:ext uri="{BB962C8B-B14F-4D97-AF65-F5344CB8AC3E}">
        <p14:creationId xmlns:p14="http://schemas.microsoft.com/office/powerpoint/2010/main" val="40044699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7B9B4-3BA2-45B1-9D0D-13E20A14ED1B}" type="datetimeFigureOut">
              <a:rPr lang="he-IL" smtClean="0"/>
              <a:t>ו'.אלול.תש"פ</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8863-B124-41A6-BB0D-63B87F026423}" type="slidenum">
              <a:rPr lang="he-IL" smtClean="0"/>
              <a:t>‹#›</a:t>
            </a:fld>
            <a:endParaRPr lang="he-IL"/>
          </a:p>
        </p:txBody>
      </p:sp>
    </p:spTree>
    <p:extLst>
      <p:ext uri="{BB962C8B-B14F-4D97-AF65-F5344CB8AC3E}">
        <p14:creationId xmlns:p14="http://schemas.microsoft.com/office/powerpoint/2010/main" val="302167011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s.usfca.edu/~galles/visualization/Heap.html"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notesSlide" Target="../notesSlides/notesSlide9.xml"/><Relationship Id="rId7" Type="http://schemas.openxmlformats.org/officeDocument/2006/relationships/image" Target="../media/image20.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8.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s.usfca.edu/~galles/visualization/Heap.html" TargetMode="External"/><Relationship Id="rId5" Type="http://schemas.openxmlformats.org/officeDocument/2006/relationships/hyperlink" Target="http://btv.melezinek.cz/binary-heap.html" TargetMode="Externa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hyperlink" Target="mailto:zvimints@gmail.com" TargetMode="External"/><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29.png"/><Relationship Id="rId1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hyperlink" Target="mailto:zvimints@gmail.com" TargetMode="External"/><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1.png"/><Relationship Id="rId16"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17.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43.png"/><Relationship Id="rId14"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30.png"/><Relationship Id="rId4" Type="http://schemas.openxmlformats.org/officeDocument/2006/relationships/image" Target="../media/image320.png"/></Relationships>
</file>

<file path=ppt/slides/_rels/slide27.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leetcode.com/discuss/interview-question/363945/google-treap" TargetMode="Externa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hyperlink" Target="mailto:zvimint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0.png"/><Relationship Id="rId4" Type="http://schemas.openxmlformats.org/officeDocument/2006/relationships/image" Target="../media/image35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cs.usfca.edu/~galles/visualization/Heap.html"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4CFF-D052-4AEF-9A33-823169399771}"/>
              </a:ext>
            </a:extLst>
          </p:cNvPr>
          <p:cNvSpPr>
            <a:spLocks noGrp="1"/>
          </p:cNvSpPr>
          <p:nvPr>
            <p:ph type="ctrTitle"/>
          </p:nvPr>
        </p:nvSpPr>
        <p:spPr>
          <a:xfrm>
            <a:off x="1524000" y="1751433"/>
            <a:ext cx="9144000" cy="754955"/>
          </a:xfrm>
        </p:spPr>
        <p:txBody>
          <a:bodyPr>
            <a:normAutofit fontScale="90000"/>
          </a:bodyPr>
          <a:lstStyle/>
          <a:p>
            <a:r>
              <a:rPr lang="he-IL" sz="6600" b="1" dirty="0">
                <a:latin typeface="Abadi" panose="020B0604020202020204" pitchFamily="34" charset="0"/>
                <a:cs typeface="+mn-cs"/>
              </a:rPr>
              <a:t>מבני נתונים</a:t>
            </a:r>
          </a:p>
        </p:txBody>
      </p:sp>
      <p:sp>
        <p:nvSpPr>
          <p:cNvPr id="3" name="Subtitle 2">
            <a:extLst>
              <a:ext uri="{FF2B5EF4-FFF2-40B4-BE49-F238E27FC236}">
                <a16:creationId xmlns:a16="http://schemas.microsoft.com/office/drawing/2014/main" id="{3E789843-89A5-4582-BB2D-0E0710A020CB}"/>
              </a:ext>
            </a:extLst>
          </p:cNvPr>
          <p:cNvSpPr>
            <a:spLocks noGrp="1"/>
          </p:cNvSpPr>
          <p:nvPr>
            <p:ph type="subTitle" idx="1"/>
          </p:nvPr>
        </p:nvSpPr>
        <p:spPr>
          <a:xfrm>
            <a:off x="1524000" y="2864236"/>
            <a:ext cx="9144000" cy="440593"/>
          </a:xfrm>
        </p:spPr>
        <p:txBody>
          <a:bodyPr/>
          <a:lstStyle/>
          <a:p>
            <a:r>
              <a:rPr lang="he-IL" b="1" dirty="0"/>
              <a:t>תרגול 6 – ערמה</a:t>
            </a:r>
          </a:p>
          <a:p>
            <a:pPr rtl="0"/>
            <a:endParaRPr lang="he-IL" b="1" dirty="0"/>
          </a:p>
          <a:p>
            <a:pPr rtl="0"/>
            <a:endParaRPr lang="he-IL" b="1" dirty="0"/>
          </a:p>
        </p:txBody>
      </p:sp>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spTree>
    <p:extLst>
      <p:ext uri="{BB962C8B-B14F-4D97-AF65-F5344CB8AC3E}">
        <p14:creationId xmlns:p14="http://schemas.microsoft.com/office/powerpoint/2010/main" val="264534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1EFFF-5B2C-7E45-81D2-A8B988B368D3}"/>
              </a:ext>
            </a:extLst>
          </p:cNvPr>
          <p:cNvSpPr/>
          <p:nvPr/>
        </p:nvSpPr>
        <p:spPr>
          <a:xfrm>
            <a:off x="4989208" y="133300"/>
            <a:ext cx="2444901"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Remove Max</a:t>
            </a:r>
            <a:endParaRPr lang="en-US" sz="3600" dirty="0">
              <a:solidFill>
                <a:srgbClr val="00FFFF"/>
              </a:solidFill>
            </a:endParaRPr>
          </a:p>
        </p:txBody>
      </p:sp>
      <p:pic>
        <p:nvPicPr>
          <p:cNvPr id="3" name="Picture 2">
            <a:extLst>
              <a:ext uri="{FF2B5EF4-FFF2-40B4-BE49-F238E27FC236}">
                <a16:creationId xmlns:a16="http://schemas.microsoft.com/office/drawing/2014/main" id="{724C6D0A-3004-EF4C-85B7-8CD1D76B878D}"/>
              </a:ext>
            </a:extLst>
          </p:cNvPr>
          <p:cNvPicPr>
            <a:picLocks noChangeAspect="1"/>
          </p:cNvPicPr>
          <p:nvPr/>
        </p:nvPicPr>
        <p:blipFill>
          <a:blip r:embed="rId2"/>
          <a:stretch>
            <a:fillRect/>
          </a:stretch>
        </p:blipFill>
        <p:spPr>
          <a:xfrm>
            <a:off x="149383" y="755470"/>
            <a:ext cx="5406664" cy="2088756"/>
          </a:xfrm>
          <a:prstGeom prst="rect">
            <a:avLst/>
          </a:prstGeom>
        </p:spPr>
      </p:pic>
      <p:pic>
        <p:nvPicPr>
          <p:cNvPr id="4" name="Picture 3">
            <a:extLst>
              <a:ext uri="{FF2B5EF4-FFF2-40B4-BE49-F238E27FC236}">
                <a16:creationId xmlns:a16="http://schemas.microsoft.com/office/drawing/2014/main" id="{8E124864-7E2A-F84D-9110-09142B4BC86C}"/>
              </a:ext>
            </a:extLst>
          </p:cNvPr>
          <p:cNvPicPr>
            <a:picLocks noChangeAspect="1"/>
          </p:cNvPicPr>
          <p:nvPr/>
        </p:nvPicPr>
        <p:blipFill rotWithShape="1">
          <a:blip r:embed="rId3"/>
          <a:srcRect t="1299"/>
          <a:stretch/>
        </p:blipFill>
        <p:spPr>
          <a:xfrm>
            <a:off x="5625433" y="1715678"/>
            <a:ext cx="6417184" cy="4924001"/>
          </a:xfrm>
          <a:prstGeom prst="rect">
            <a:avLst/>
          </a:prstGeom>
        </p:spPr>
      </p:pic>
      <p:sp>
        <p:nvSpPr>
          <p:cNvPr id="8" name="Rectangle 7">
            <a:extLst>
              <a:ext uri="{FF2B5EF4-FFF2-40B4-BE49-F238E27FC236}">
                <a16:creationId xmlns:a16="http://schemas.microsoft.com/office/drawing/2014/main" id="{A1968A68-F71A-6747-9C20-6F6DC254DC1C}"/>
              </a:ext>
            </a:extLst>
          </p:cNvPr>
          <p:cNvSpPr/>
          <p:nvPr/>
        </p:nvSpPr>
        <p:spPr>
          <a:xfrm>
            <a:off x="10875300" y="5951209"/>
            <a:ext cx="1088761"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O(h)</a:t>
            </a:r>
            <a:endParaRPr lang="en-US" sz="3600" dirty="0">
              <a:solidFill>
                <a:srgbClr val="00FFFF"/>
              </a:solidFill>
            </a:endParaRPr>
          </a:p>
        </p:txBody>
      </p:sp>
    </p:spTree>
    <p:extLst>
      <p:ext uri="{BB962C8B-B14F-4D97-AF65-F5344CB8AC3E}">
        <p14:creationId xmlns:p14="http://schemas.microsoft.com/office/powerpoint/2010/main" val="4455182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1EFFF-5B2C-7E45-81D2-A8B988B368D3}"/>
              </a:ext>
            </a:extLst>
          </p:cNvPr>
          <p:cNvSpPr/>
          <p:nvPr/>
        </p:nvSpPr>
        <p:spPr>
          <a:xfrm>
            <a:off x="4448753" y="680054"/>
            <a:ext cx="3294493" cy="769441"/>
          </a:xfrm>
          <a:prstGeom prst="rect">
            <a:avLst/>
          </a:prstGeom>
        </p:spPr>
        <p:txBody>
          <a:bodyPr wrap="none">
            <a:spAutoFit/>
          </a:bodyPr>
          <a:lstStyle/>
          <a:p>
            <a:pPr algn="r" rtl="1"/>
            <a:r>
              <a:rPr lang="en-US" sz="4400" b="1" dirty="0">
                <a:solidFill>
                  <a:srgbClr val="00FFFF"/>
                </a:solidFill>
                <a:latin typeface="Consolas" panose="020B0609020204030204" pitchFamily="49" charset="0"/>
              </a:rPr>
              <a:t>Build Heap</a:t>
            </a:r>
            <a:endParaRPr lang="en-US" sz="4800" dirty="0">
              <a:solidFill>
                <a:srgbClr val="00FFFF"/>
              </a:solidFill>
            </a:endParaRPr>
          </a:p>
        </p:txBody>
      </p:sp>
      <p:sp>
        <p:nvSpPr>
          <p:cNvPr id="7" name="Rectangle 6">
            <a:extLst>
              <a:ext uri="{FF2B5EF4-FFF2-40B4-BE49-F238E27FC236}">
                <a16:creationId xmlns:a16="http://schemas.microsoft.com/office/drawing/2014/main" id="{A2818F3B-9CB2-834C-82F4-DFACFD8F5321}"/>
              </a:ext>
            </a:extLst>
          </p:cNvPr>
          <p:cNvSpPr/>
          <p:nvPr/>
        </p:nvSpPr>
        <p:spPr>
          <a:xfrm>
            <a:off x="2789738" y="5408505"/>
            <a:ext cx="6404317" cy="769441"/>
          </a:xfrm>
          <a:prstGeom prst="rect">
            <a:avLst/>
          </a:prstGeom>
        </p:spPr>
        <p:txBody>
          <a:bodyPr wrap="none">
            <a:spAutoFit/>
          </a:bodyPr>
          <a:lstStyle/>
          <a:p>
            <a:pPr algn="r" rtl="1"/>
            <a:r>
              <a:rPr lang="en-US" sz="4400" b="1" dirty="0">
                <a:latin typeface="Consolas" panose="020B0609020204030204" pitchFamily="49" charset="0"/>
              </a:rPr>
              <a:t>Complexity? O(</a:t>
            </a:r>
            <a:r>
              <a:rPr lang="en-US" sz="4400" b="1" dirty="0" err="1">
                <a:latin typeface="Consolas" panose="020B0609020204030204" pitchFamily="49" charset="0"/>
              </a:rPr>
              <a:t>nlogn</a:t>
            </a:r>
            <a:r>
              <a:rPr lang="en-US" sz="4400" b="1" dirty="0">
                <a:latin typeface="Consolas" panose="020B0609020204030204" pitchFamily="49" charset="0"/>
              </a:rPr>
              <a:t>)</a:t>
            </a:r>
            <a:endParaRPr lang="en-US" sz="4800" dirty="0">
              <a:solidFill>
                <a:srgbClr val="C00000"/>
              </a:solidFill>
            </a:endParaRPr>
          </a:p>
        </p:txBody>
      </p:sp>
      <p:pic>
        <p:nvPicPr>
          <p:cNvPr id="6" name="Picture 5">
            <a:extLst>
              <a:ext uri="{FF2B5EF4-FFF2-40B4-BE49-F238E27FC236}">
                <a16:creationId xmlns:a16="http://schemas.microsoft.com/office/drawing/2014/main" id="{4BD05CE2-D6AF-FD48-B5BC-8D6B27EB6855}"/>
              </a:ext>
            </a:extLst>
          </p:cNvPr>
          <p:cNvPicPr>
            <a:picLocks noChangeAspect="1"/>
          </p:cNvPicPr>
          <p:nvPr/>
        </p:nvPicPr>
        <p:blipFill>
          <a:blip r:embed="rId2"/>
          <a:stretch>
            <a:fillRect/>
          </a:stretch>
        </p:blipFill>
        <p:spPr>
          <a:xfrm>
            <a:off x="2826745" y="2342222"/>
            <a:ext cx="6538509" cy="2018973"/>
          </a:xfrm>
          <a:prstGeom prst="rect">
            <a:avLst/>
          </a:prstGeom>
        </p:spPr>
      </p:pic>
      <p:sp>
        <p:nvSpPr>
          <p:cNvPr id="9" name="Rectangle 8">
            <a:extLst>
              <a:ext uri="{FF2B5EF4-FFF2-40B4-BE49-F238E27FC236}">
                <a16:creationId xmlns:a16="http://schemas.microsoft.com/office/drawing/2014/main" id="{50529BA7-5D39-4246-B9AE-CD48102D7CCF}"/>
              </a:ext>
            </a:extLst>
          </p:cNvPr>
          <p:cNvSpPr/>
          <p:nvPr/>
        </p:nvSpPr>
        <p:spPr>
          <a:xfrm>
            <a:off x="5655323" y="4639064"/>
            <a:ext cx="1117615" cy="769441"/>
          </a:xfrm>
          <a:prstGeom prst="rect">
            <a:avLst/>
          </a:prstGeom>
        </p:spPr>
        <p:txBody>
          <a:bodyPr wrap="none">
            <a:spAutoFit/>
          </a:bodyPr>
          <a:lstStyle/>
          <a:p>
            <a:pPr algn="r" rtl="1"/>
            <a:r>
              <a:rPr lang="en-US" sz="4400" b="1" dirty="0">
                <a:solidFill>
                  <a:srgbClr val="FF0000"/>
                </a:solidFill>
                <a:latin typeface="Consolas" panose="020B0609020204030204" pitchFamily="49" charset="0"/>
              </a:rPr>
              <a:t>NO!</a:t>
            </a:r>
            <a:endParaRPr lang="en-US" sz="4800" dirty="0">
              <a:solidFill>
                <a:srgbClr val="FF0000"/>
              </a:solidFill>
            </a:endParaRPr>
          </a:p>
        </p:txBody>
      </p:sp>
    </p:spTree>
    <p:extLst>
      <p:ext uri="{BB962C8B-B14F-4D97-AF65-F5344CB8AC3E}">
        <p14:creationId xmlns:p14="http://schemas.microsoft.com/office/powerpoint/2010/main" val="4488878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AF278-C6F7-4C4F-899E-4FD762600F9D}"/>
              </a:ext>
            </a:extLst>
          </p:cNvPr>
          <p:cNvSpPr/>
          <p:nvPr/>
        </p:nvSpPr>
        <p:spPr>
          <a:xfrm>
            <a:off x="137651" y="0"/>
            <a:ext cx="10638503" cy="954107"/>
          </a:xfrm>
          <a:prstGeom prst="rect">
            <a:avLst/>
          </a:prstGeom>
        </p:spPr>
        <p:txBody>
          <a:bodyPr wrap="square">
            <a:spAutoFit/>
          </a:bodyPr>
          <a:lstStyle/>
          <a:p>
            <a:endParaRPr lang="en-US" sz="2800" b="1" dirty="0">
              <a:solidFill>
                <a:srgbClr val="666666"/>
              </a:solidFill>
              <a:latin typeface="Consolas" panose="020B0609020204030204" pitchFamily="49" charset="0"/>
            </a:endParaRPr>
          </a:p>
          <a:p>
            <a:r>
              <a:rPr lang="en-US" sz="2800" b="1" dirty="0">
                <a:solidFill>
                  <a:srgbClr val="999999"/>
                </a:solidFill>
                <a:latin typeface="Consolas" panose="020B0609020204030204" pitchFamily="49" charset="0"/>
              </a:rPr>
              <a:t>public</a:t>
            </a:r>
            <a:r>
              <a:rPr lang="en-US" sz="2800" b="1" dirty="0">
                <a:solidFill>
                  <a:srgbClr val="FFFFFF"/>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FFFFFF"/>
                </a:solidFill>
                <a:latin typeface="Consolas" panose="020B0609020204030204" pitchFamily="49" charset="0"/>
              </a:rPr>
              <a:t> </a:t>
            </a:r>
            <a:r>
              <a:rPr lang="en-US" sz="2800" b="1" dirty="0" err="1">
                <a:solidFill>
                  <a:srgbClr val="F1C438"/>
                </a:solidFill>
                <a:latin typeface="Consolas" panose="020B0609020204030204" pitchFamily="49" charset="0"/>
              </a:rPr>
              <a:t>build_heap</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a:solidFill>
                  <a:srgbClr val="069609"/>
                </a:solidFill>
                <a:latin typeface="Consolas" panose="020B0609020204030204" pitchFamily="49" charset="0"/>
              </a:rPr>
              <a:t>A</a:t>
            </a:r>
            <a:r>
              <a:rPr lang="en-US" sz="2800" b="1" dirty="0">
                <a:solidFill>
                  <a:srgbClr val="FFFFFF"/>
                </a:solidFill>
                <a:latin typeface="Consolas" panose="020B0609020204030204" pitchFamily="49" charset="0"/>
              </a:rPr>
              <a:t>) </a:t>
            </a:r>
            <a:r>
              <a:rPr lang="en-US" sz="2800" b="1" dirty="0">
                <a:solidFill>
                  <a:srgbClr val="666666"/>
                </a:solidFill>
                <a:latin typeface="Consolas" panose="020B0609020204030204" pitchFamily="49" charset="0"/>
              </a:rPr>
              <a:t>// O(n)</a:t>
            </a:r>
          </a:p>
        </p:txBody>
      </p:sp>
      <p:pic>
        <p:nvPicPr>
          <p:cNvPr id="4" name="Picture 3">
            <a:extLst>
              <a:ext uri="{FF2B5EF4-FFF2-40B4-BE49-F238E27FC236}">
                <a16:creationId xmlns:a16="http://schemas.microsoft.com/office/drawing/2014/main" id="{E11B55D2-DBFC-47DF-AE6F-74FD2EB1EDBA}"/>
              </a:ext>
            </a:extLst>
          </p:cNvPr>
          <p:cNvPicPr/>
          <p:nvPr/>
        </p:nvPicPr>
        <p:blipFill rotWithShape="1">
          <a:blip r:embed="rId2">
            <a:alphaModFix amt="20000"/>
          </a:blip>
          <a:srcRect l="6669" t="51563" r="53975" b="15406"/>
          <a:stretch/>
        </p:blipFill>
        <p:spPr bwMode="auto">
          <a:xfrm>
            <a:off x="895601" y="1332721"/>
            <a:ext cx="10400797" cy="4910762"/>
          </a:xfrm>
          <a:prstGeom prst="rect">
            <a:avLst/>
          </a:prstGeom>
          <a:ln>
            <a:noFill/>
          </a:ln>
          <a:extLst>
            <a:ext uri="{53640926-AAD7-44D8-BBD7-CCE9431645EC}">
              <a14:shadowObscured xmlns:a14="http://schemas.microsoft.com/office/drawing/2010/main"/>
            </a:ext>
          </a:extLst>
        </p:spPr>
      </p:pic>
      <p:pic>
        <p:nvPicPr>
          <p:cNvPr id="6146" name="Picture 2" descr="×ª××¦××ª ×ª××× × ×¢×××¨ âªbuild heapâ¬â">
            <a:extLst>
              <a:ext uri="{FF2B5EF4-FFF2-40B4-BE49-F238E27FC236}">
                <a16:creationId xmlns:a16="http://schemas.microsoft.com/office/drawing/2014/main" id="{A58B1D28-DE25-4034-B8FD-219F796AD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0"/>
            <a:ext cx="9014337" cy="66784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ª××¦××ª ×ª××× × ×¢×××¨ âªbuild heap pseudocodeâ¬â">
            <a:extLst>
              <a:ext uri="{FF2B5EF4-FFF2-40B4-BE49-F238E27FC236}">
                <a16:creationId xmlns:a16="http://schemas.microsoft.com/office/drawing/2014/main" id="{DB2BDFF6-99FF-49CE-A7C8-97F320E78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3569" y="5300080"/>
            <a:ext cx="4431929" cy="1378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179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AF278-C6F7-4C4F-899E-4FD762600F9D}"/>
              </a:ext>
            </a:extLst>
          </p:cNvPr>
          <p:cNvSpPr/>
          <p:nvPr/>
        </p:nvSpPr>
        <p:spPr>
          <a:xfrm>
            <a:off x="137651" y="0"/>
            <a:ext cx="10638503" cy="954107"/>
          </a:xfrm>
          <a:prstGeom prst="rect">
            <a:avLst/>
          </a:prstGeom>
        </p:spPr>
        <p:txBody>
          <a:bodyPr wrap="square">
            <a:spAutoFit/>
          </a:bodyPr>
          <a:lstStyle/>
          <a:p>
            <a:endParaRPr lang="en-US" sz="2800" b="1" dirty="0">
              <a:solidFill>
                <a:srgbClr val="666666"/>
              </a:solidFill>
              <a:latin typeface="Consolas" panose="020B0609020204030204" pitchFamily="49" charset="0"/>
            </a:endParaRPr>
          </a:p>
          <a:p>
            <a:r>
              <a:rPr lang="en-US" sz="2800" b="1" dirty="0">
                <a:solidFill>
                  <a:srgbClr val="999999"/>
                </a:solidFill>
                <a:latin typeface="Consolas" panose="020B0609020204030204" pitchFamily="49" charset="0"/>
              </a:rPr>
              <a:t>public</a:t>
            </a:r>
            <a:r>
              <a:rPr lang="en-US" sz="2800" b="1" dirty="0">
                <a:solidFill>
                  <a:srgbClr val="FFFFFF"/>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FFFFFF"/>
                </a:solidFill>
                <a:latin typeface="Consolas" panose="020B0609020204030204" pitchFamily="49" charset="0"/>
              </a:rPr>
              <a:t> </a:t>
            </a:r>
            <a:r>
              <a:rPr lang="en-US" sz="2800" b="1" dirty="0" err="1">
                <a:solidFill>
                  <a:srgbClr val="F1C438"/>
                </a:solidFill>
                <a:latin typeface="Consolas" panose="020B0609020204030204" pitchFamily="49" charset="0"/>
              </a:rPr>
              <a:t>build_heap</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a:solidFill>
                  <a:srgbClr val="069609"/>
                </a:solidFill>
                <a:latin typeface="Consolas" panose="020B0609020204030204" pitchFamily="49" charset="0"/>
              </a:rPr>
              <a:t>A</a:t>
            </a:r>
            <a:r>
              <a:rPr lang="en-US" sz="2800" b="1" dirty="0">
                <a:solidFill>
                  <a:srgbClr val="FFFFFF"/>
                </a:solidFill>
                <a:latin typeface="Consolas" panose="020B0609020204030204" pitchFamily="49" charset="0"/>
              </a:rPr>
              <a:t>) </a:t>
            </a:r>
            <a:r>
              <a:rPr lang="en-US" sz="2800" b="1" dirty="0">
                <a:solidFill>
                  <a:srgbClr val="666666"/>
                </a:solidFill>
                <a:latin typeface="Consolas" panose="020B0609020204030204" pitchFamily="49" charset="0"/>
              </a:rPr>
              <a:t>// O(n)</a:t>
            </a:r>
          </a:p>
        </p:txBody>
      </p:sp>
      <p:pic>
        <p:nvPicPr>
          <p:cNvPr id="4" name="Picture 3">
            <a:extLst>
              <a:ext uri="{FF2B5EF4-FFF2-40B4-BE49-F238E27FC236}">
                <a16:creationId xmlns:a16="http://schemas.microsoft.com/office/drawing/2014/main" id="{E11B55D2-DBFC-47DF-AE6F-74FD2EB1EDBA}"/>
              </a:ext>
            </a:extLst>
          </p:cNvPr>
          <p:cNvPicPr/>
          <p:nvPr/>
        </p:nvPicPr>
        <p:blipFill rotWithShape="1">
          <a:blip r:embed="rId2">
            <a:alphaModFix/>
          </a:blip>
          <a:srcRect l="6669" t="51563" r="53975" b="15406"/>
          <a:stretch/>
        </p:blipFill>
        <p:spPr bwMode="auto">
          <a:xfrm>
            <a:off x="895601" y="1332721"/>
            <a:ext cx="10400797" cy="4910762"/>
          </a:xfrm>
          <a:prstGeom prst="rect">
            <a:avLst/>
          </a:prstGeom>
          <a:ln>
            <a:noFill/>
          </a:ln>
          <a:extLst>
            <a:ext uri="{53640926-AAD7-44D8-BBD7-CCE9431645EC}">
              <a14:shadowObscured xmlns:a14="http://schemas.microsoft.com/office/drawing/2010/main"/>
            </a:ext>
          </a:extLst>
        </p:spPr>
      </p:pic>
      <p:pic>
        <p:nvPicPr>
          <p:cNvPr id="5" name="Picture 10" descr="×ª××¦××ª ×ª××× × ×¢×××¨ âªbuild heap pseudocodeâ¬â">
            <a:extLst>
              <a:ext uri="{FF2B5EF4-FFF2-40B4-BE49-F238E27FC236}">
                <a16:creationId xmlns:a16="http://schemas.microsoft.com/office/drawing/2014/main" id="{DB2BDFF6-99FF-49CE-A7C8-97F320E78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3569" y="5300080"/>
            <a:ext cx="4431929" cy="1378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906565C9-C8C9-4079-915E-CB7EF6EC06C6}"/>
              </a:ext>
            </a:extLst>
          </p:cNvPr>
          <p:cNvCxnSpPr/>
          <p:nvPr/>
        </p:nvCxnSpPr>
        <p:spPr>
          <a:xfrm>
            <a:off x="5524500" y="4286250"/>
            <a:ext cx="1876425" cy="2286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6" name="Rectangle 5">
            <a:extLst>
              <a:ext uri="{FF2B5EF4-FFF2-40B4-BE49-F238E27FC236}">
                <a16:creationId xmlns:a16="http://schemas.microsoft.com/office/drawing/2014/main" id="{80C1C27F-E62B-4788-B34B-B14730C9DEEC}"/>
              </a:ext>
            </a:extLst>
          </p:cNvPr>
          <p:cNvSpPr/>
          <p:nvPr/>
        </p:nvSpPr>
        <p:spPr>
          <a:xfrm rot="396995">
            <a:off x="5883867" y="4028341"/>
            <a:ext cx="1157689" cy="369332"/>
          </a:xfrm>
          <a:prstGeom prst="rect">
            <a:avLst/>
          </a:prstGeom>
        </p:spPr>
        <p:txBody>
          <a:bodyPr wrap="none">
            <a:spAutoFit/>
          </a:bodyPr>
          <a:lstStyle/>
          <a:p>
            <a:r>
              <a:rPr lang="he-IL" b="1" dirty="0">
                <a:solidFill>
                  <a:srgbClr val="C00000"/>
                </a:solidFill>
                <a:latin typeface="Consolas" panose="020B0609020204030204" pitchFamily="49" charset="0"/>
              </a:rPr>
              <a:t>תרגיל בית</a:t>
            </a:r>
            <a:endParaRPr lang="he-IL" dirty="0">
              <a:solidFill>
                <a:srgbClr val="C00000"/>
              </a:solidFill>
            </a:endParaRPr>
          </a:p>
        </p:txBody>
      </p:sp>
      <p:sp>
        <p:nvSpPr>
          <p:cNvPr id="9" name="Rectangle 8">
            <a:extLst>
              <a:ext uri="{FF2B5EF4-FFF2-40B4-BE49-F238E27FC236}">
                <a16:creationId xmlns:a16="http://schemas.microsoft.com/office/drawing/2014/main" id="{7C020729-9A67-4318-8E0A-7B7C4D727E79}"/>
              </a:ext>
            </a:extLst>
          </p:cNvPr>
          <p:cNvSpPr/>
          <p:nvPr/>
        </p:nvSpPr>
        <p:spPr>
          <a:xfrm>
            <a:off x="10917467" y="5300080"/>
            <a:ext cx="1156086" cy="369332"/>
          </a:xfrm>
          <a:prstGeom prst="rect">
            <a:avLst/>
          </a:prstGeom>
        </p:spPr>
        <p:txBody>
          <a:bodyPr wrap="none">
            <a:spAutoFit/>
          </a:bodyPr>
          <a:lstStyle/>
          <a:p>
            <a:r>
              <a:rPr lang="en-US" dirty="0">
                <a:solidFill>
                  <a:schemeClr val="bg1"/>
                </a:solidFill>
              </a:rPr>
              <a:t>one based</a:t>
            </a:r>
            <a:endParaRPr lang="he-IL" dirty="0">
              <a:solidFill>
                <a:schemeClr val="bg1"/>
              </a:solidFill>
            </a:endParaRPr>
          </a:p>
        </p:txBody>
      </p:sp>
    </p:spTree>
    <p:extLst>
      <p:ext uri="{BB962C8B-B14F-4D97-AF65-F5344CB8AC3E}">
        <p14:creationId xmlns:p14="http://schemas.microsoft.com/office/powerpoint/2010/main" val="22297087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B460D-2F2E-44D1-B66D-1D9699C6A53A}"/>
              </a:ext>
            </a:extLst>
          </p:cNvPr>
          <p:cNvSpPr/>
          <p:nvPr/>
        </p:nvSpPr>
        <p:spPr>
          <a:xfrm>
            <a:off x="1762730" y="461806"/>
            <a:ext cx="8666540" cy="523220"/>
          </a:xfrm>
          <a:prstGeom prst="rect">
            <a:avLst/>
          </a:prstGeom>
        </p:spPr>
        <p:txBody>
          <a:bodyPr wrap="none">
            <a:spAutoFit/>
          </a:bodyPr>
          <a:lstStyle/>
          <a:p>
            <a:r>
              <a:rPr lang="en-US" sz="2800" dirty="0">
                <a:hlinkClick r:id="rId2"/>
              </a:rPr>
              <a:t>https://www.cs.usfca.edu/~galles/visualization/Heap.html</a:t>
            </a:r>
            <a:endParaRPr lang="he-IL" sz="2800" dirty="0"/>
          </a:p>
        </p:txBody>
      </p:sp>
      <p:sp>
        <p:nvSpPr>
          <p:cNvPr id="10" name="Rectangle 9">
            <a:extLst>
              <a:ext uri="{FF2B5EF4-FFF2-40B4-BE49-F238E27FC236}">
                <a16:creationId xmlns:a16="http://schemas.microsoft.com/office/drawing/2014/main" id="{9A3AF278-C6F7-4C4F-899E-4FD762600F9D}"/>
              </a:ext>
            </a:extLst>
          </p:cNvPr>
          <p:cNvSpPr/>
          <p:nvPr/>
        </p:nvSpPr>
        <p:spPr>
          <a:xfrm>
            <a:off x="884902" y="1327368"/>
            <a:ext cx="10638503" cy="5693866"/>
          </a:xfrm>
          <a:prstGeom prst="rect">
            <a:avLst/>
          </a:prstGeom>
        </p:spPr>
        <p:txBody>
          <a:bodyPr wrap="square">
            <a:spAutoFit/>
          </a:bodyPr>
          <a:lstStyle/>
          <a:p>
            <a:endParaRPr lang="en-US" sz="2800" b="1" dirty="0">
              <a:solidFill>
                <a:srgbClr val="999999"/>
              </a:solidFill>
              <a:latin typeface="Consolas" panose="020B0609020204030204" pitchFamily="49" charset="0"/>
            </a:endParaRPr>
          </a:p>
          <a:p>
            <a:r>
              <a:rPr lang="en-US" sz="2800" b="1" dirty="0">
                <a:solidFill>
                  <a:srgbClr val="999999"/>
                </a:solidFill>
                <a:latin typeface="Consolas" panose="020B0609020204030204" pitchFamily="49" charset="0"/>
              </a:rPr>
              <a:t>private</a:t>
            </a:r>
            <a:r>
              <a:rPr lang="en-US" sz="2800" b="1" dirty="0">
                <a:solidFill>
                  <a:srgbClr val="FFFFFF"/>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FFFFFF"/>
                </a:solidFill>
                <a:latin typeface="Consolas" panose="020B0609020204030204" pitchFamily="49" charset="0"/>
              </a:rPr>
              <a:t> </a:t>
            </a:r>
            <a:r>
              <a:rPr lang="en-US" sz="2800" b="1" dirty="0" err="1">
                <a:solidFill>
                  <a:srgbClr val="F1C438"/>
                </a:solidFill>
                <a:latin typeface="Consolas" panose="020B0609020204030204" pitchFamily="49" charset="0"/>
              </a:rPr>
              <a:t>SwapUp</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a:solidFill>
                  <a:srgbClr val="069609"/>
                </a:solidFill>
                <a:latin typeface="Consolas" panose="020B0609020204030204" pitchFamily="49" charset="0"/>
              </a:rPr>
              <a:t>index</a:t>
            </a:r>
            <a:r>
              <a:rPr lang="en-US" sz="2800" b="1" dirty="0">
                <a:solidFill>
                  <a:srgbClr val="FFFFFF"/>
                </a:solidFill>
                <a:latin typeface="Consolas" panose="020B0609020204030204" pitchFamily="49" charset="0"/>
              </a:rPr>
              <a:t>)</a:t>
            </a:r>
            <a:endParaRPr lang="en-US" sz="2800" b="1" dirty="0">
              <a:solidFill>
                <a:srgbClr val="666666"/>
              </a:solidFill>
              <a:latin typeface="Consolas" panose="020B0609020204030204" pitchFamily="49" charset="0"/>
            </a:endParaRPr>
          </a:p>
          <a:p>
            <a:endParaRPr lang="en-US" sz="2800" b="1" dirty="0">
              <a:solidFill>
                <a:srgbClr val="666666"/>
              </a:solidFill>
              <a:latin typeface="Consolas" panose="020B0609020204030204" pitchFamily="49" charset="0"/>
            </a:endParaRPr>
          </a:p>
          <a:p>
            <a:endParaRPr lang="en-US" sz="2800" b="1" dirty="0">
              <a:solidFill>
                <a:srgbClr val="666666"/>
              </a:solidFill>
              <a:latin typeface="Consolas" panose="020B0609020204030204" pitchFamily="49" charset="0"/>
            </a:endParaRPr>
          </a:p>
          <a:p>
            <a:endParaRPr lang="en-US" sz="2800" b="1" dirty="0">
              <a:solidFill>
                <a:srgbClr val="666666"/>
              </a:solidFill>
              <a:latin typeface="Consolas" panose="020B0609020204030204" pitchFamily="49" charset="0"/>
            </a:endParaRPr>
          </a:p>
          <a:p>
            <a:r>
              <a:rPr lang="en-US" sz="2800" b="1" dirty="0">
                <a:solidFill>
                  <a:srgbClr val="999999"/>
                </a:solidFill>
                <a:latin typeface="Consolas" panose="020B0609020204030204" pitchFamily="49" charset="0"/>
              </a:rPr>
              <a:t>public</a:t>
            </a:r>
            <a:r>
              <a:rPr lang="en-US" sz="2800" b="1" dirty="0">
                <a:solidFill>
                  <a:srgbClr val="FFFFFF"/>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FFFFFF"/>
                </a:solidFill>
                <a:latin typeface="Consolas" panose="020B0609020204030204" pitchFamily="49" charset="0"/>
              </a:rPr>
              <a:t> </a:t>
            </a:r>
            <a:r>
              <a:rPr lang="en-US" sz="2800" b="1" dirty="0" err="1">
                <a:solidFill>
                  <a:srgbClr val="F1C438"/>
                </a:solidFill>
                <a:latin typeface="Consolas" panose="020B0609020204030204" pitchFamily="49" charset="0"/>
              </a:rPr>
              <a:t>MaxHeapify</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err="1">
                <a:solidFill>
                  <a:srgbClr val="069609"/>
                </a:solidFill>
                <a:latin typeface="Consolas" panose="020B0609020204030204" pitchFamily="49" charset="0"/>
              </a:rPr>
              <a:t>i</a:t>
            </a:r>
            <a:r>
              <a:rPr lang="en-US" sz="2800" b="1" dirty="0">
                <a:solidFill>
                  <a:srgbClr val="FFFFFF"/>
                </a:solidFill>
                <a:latin typeface="Consolas" panose="020B0609020204030204" pitchFamily="49" charset="0"/>
              </a:rPr>
              <a:t>)</a:t>
            </a:r>
            <a:endParaRPr lang="he-IL" sz="2800" b="1" dirty="0">
              <a:solidFill>
                <a:srgbClr val="FFFFFF"/>
              </a:solidFill>
              <a:latin typeface="Consolas" panose="020B0609020204030204" pitchFamily="49" charset="0"/>
            </a:endParaRPr>
          </a:p>
          <a:p>
            <a:endParaRPr lang="en-US" sz="2800" b="1" dirty="0">
              <a:solidFill>
                <a:srgbClr val="666666"/>
              </a:solidFill>
              <a:latin typeface="Consolas" panose="020B0609020204030204" pitchFamily="49" charset="0"/>
            </a:endParaRPr>
          </a:p>
          <a:p>
            <a:endParaRPr lang="en-US" sz="2800" b="1" dirty="0">
              <a:solidFill>
                <a:srgbClr val="666666"/>
              </a:solidFill>
              <a:latin typeface="Consolas" panose="020B0609020204030204" pitchFamily="49" charset="0"/>
            </a:endParaRPr>
          </a:p>
          <a:p>
            <a:r>
              <a:rPr lang="en-US" sz="2800" b="1" dirty="0">
                <a:solidFill>
                  <a:srgbClr val="999999"/>
                </a:solidFill>
                <a:latin typeface="Consolas" panose="020B0609020204030204" pitchFamily="49" charset="0"/>
              </a:rPr>
              <a:t>public</a:t>
            </a:r>
            <a:r>
              <a:rPr lang="en-US" sz="2800" b="1" dirty="0">
                <a:solidFill>
                  <a:srgbClr val="FFFFFF"/>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FFFFFF"/>
                </a:solidFill>
                <a:latin typeface="Consolas" panose="020B0609020204030204" pitchFamily="49" charset="0"/>
              </a:rPr>
              <a:t> </a:t>
            </a:r>
            <a:r>
              <a:rPr lang="en-US" sz="2800" b="1" dirty="0" err="1">
                <a:solidFill>
                  <a:srgbClr val="F1C438"/>
                </a:solidFill>
                <a:latin typeface="Consolas" panose="020B0609020204030204" pitchFamily="49" charset="0"/>
              </a:rPr>
              <a:t>build_heap</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a:solidFill>
                  <a:srgbClr val="069609"/>
                </a:solidFill>
                <a:latin typeface="Consolas" panose="020B0609020204030204" pitchFamily="49" charset="0"/>
              </a:rPr>
              <a:t>A</a:t>
            </a:r>
            <a:r>
              <a:rPr lang="en-US" sz="2800" b="1" dirty="0">
                <a:solidFill>
                  <a:srgbClr val="FFFFFF"/>
                </a:solidFill>
                <a:latin typeface="Consolas" panose="020B0609020204030204" pitchFamily="49" charset="0"/>
              </a:rPr>
              <a:t>)</a:t>
            </a:r>
            <a:endParaRPr lang="he-IL" sz="2800" b="1" dirty="0">
              <a:solidFill>
                <a:srgbClr val="FFFFFF"/>
              </a:solidFill>
              <a:latin typeface="Consolas" panose="020B0609020204030204" pitchFamily="49" charset="0"/>
            </a:endParaRPr>
          </a:p>
          <a:p>
            <a:endParaRPr lang="en-US" sz="2800" b="1" dirty="0">
              <a:solidFill>
                <a:srgbClr val="FFFFFF"/>
              </a:solidFill>
              <a:latin typeface="Consolas" panose="020B0609020204030204" pitchFamily="49" charset="0"/>
            </a:endParaRPr>
          </a:p>
          <a:p>
            <a:endParaRPr lang="en-US" sz="2800" b="1" dirty="0">
              <a:solidFill>
                <a:srgbClr val="666666"/>
              </a:solidFill>
              <a:latin typeface="Consolas" panose="020B0609020204030204" pitchFamily="49" charset="0"/>
            </a:endParaRPr>
          </a:p>
          <a:p>
            <a:r>
              <a:rPr lang="en-US" sz="2800" b="1" dirty="0">
                <a:solidFill>
                  <a:srgbClr val="999999"/>
                </a:solidFill>
                <a:latin typeface="Consolas" panose="020B0609020204030204" pitchFamily="49" charset="0"/>
              </a:rPr>
              <a:t>public</a:t>
            </a:r>
            <a:r>
              <a:rPr lang="en-US" sz="2800" b="1" dirty="0">
                <a:solidFill>
                  <a:srgbClr val="666666"/>
                </a:solidFill>
                <a:latin typeface="Consolas" panose="020B0609020204030204" pitchFamily="49" charset="0"/>
              </a:rPr>
              <a:t> </a:t>
            </a:r>
            <a:r>
              <a:rPr lang="en-US" sz="2800" b="1" dirty="0">
                <a:solidFill>
                  <a:srgbClr val="999999"/>
                </a:solidFill>
                <a:latin typeface="Consolas" panose="020B0609020204030204" pitchFamily="49" charset="0"/>
              </a:rPr>
              <a:t>void</a:t>
            </a:r>
            <a:r>
              <a:rPr lang="en-US" sz="2800" b="1" dirty="0">
                <a:solidFill>
                  <a:srgbClr val="666666"/>
                </a:solidFill>
                <a:latin typeface="Consolas" panose="020B0609020204030204" pitchFamily="49" charset="0"/>
              </a:rPr>
              <a:t> </a:t>
            </a:r>
            <a:r>
              <a:rPr lang="en-US" sz="2800" b="1" dirty="0">
                <a:solidFill>
                  <a:srgbClr val="F1C438"/>
                </a:solidFill>
                <a:latin typeface="Consolas" panose="020B0609020204030204" pitchFamily="49" charset="0"/>
              </a:rPr>
              <a:t>heapsort</a:t>
            </a:r>
            <a:r>
              <a:rPr lang="en-US" sz="2800" b="1" dirty="0">
                <a:solidFill>
                  <a:srgbClr val="FFFFFF"/>
                </a:solidFill>
                <a:latin typeface="Consolas" panose="020B0609020204030204" pitchFamily="49" charset="0"/>
              </a:rPr>
              <a:t>(</a:t>
            </a:r>
            <a:r>
              <a:rPr lang="en-US" sz="2800" b="1" dirty="0">
                <a:solidFill>
                  <a:srgbClr val="999999"/>
                </a:solidFill>
                <a:latin typeface="Consolas" panose="020B0609020204030204" pitchFamily="49" charset="0"/>
              </a:rPr>
              <a:t>int</a:t>
            </a:r>
            <a:r>
              <a:rPr lang="en-US" sz="2800" b="1" dirty="0">
                <a:solidFill>
                  <a:srgbClr val="FFFFFF"/>
                </a:solidFill>
                <a:latin typeface="Consolas" panose="020B0609020204030204" pitchFamily="49" charset="0"/>
              </a:rPr>
              <a:t>[] </a:t>
            </a:r>
            <a:r>
              <a:rPr lang="en-US" sz="2800" b="1" dirty="0">
                <a:solidFill>
                  <a:srgbClr val="069609"/>
                </a:solidFill>
                <a:latin typeface="Consolas" panose="020B0609020204030204" pitchFamily="49" charset="0"/>
              </a:rPr>
              <a:t>A</a:t>
            </a:r>
            <a:r>
              <a:rPr lang="en-US" sz="2800" b="1" dirty="0">
                <a:solidFill>
                  <a:srgbClr val="FFFFFF"/>
                </a:solidFill>
                <a:latin typeface="Consolas" panose="020B0609020204030204" pitchFamily="49" charset="0"/>
              </a:rPr>
              <a:t>)</a:t>
            </a:r>
            <a:endParaRPr lang="en-US" sz="2800" b="1" dirty="0">
              <a:solidFill>
                <a:srgbClr val="666666"/>
              </a:solidFill>
              <a:latin typeface="Consolas" panose="020B0609020204030204" pitchFamily="49" charset="0"/>
            </a:endParaRPr>
          </a:p>
          <a:p>
            <a:endParaRPr lang="he-IL" sz="2800" dirty="0"/>
          </a:p>
        </p:txBody>
      </p:sp>
      <p:sp>
        <p:nvSpPr>
          <p:cNvPr id="3" name="Rectangle 2">
            <a:extLst>
              <a:ext uri="{FF2B5EF4-FFF2-40B4-BE49-F238E27FC236}">
                <a16:creationId xmlns:a16="http://schemas.microsoft.com/office/drawing/2014/main" id="{0DB17011-5EA8-4FC8-810F-BDF235C74F83}"/>
              </a:ext>
            </a:extLst>
          </p:cNvPr>
          <p:cNvSpPr/>
          <p:nvPr/>
        </p:nvSpPr>
        <p:spPr>
          <a:xfrm>
            <a:off x="791585" y="1501259"/>
            <a:ext cx="4897495" cy="338554"/>
          </a:xfrm>
          <a:prstGeom prst="rect">
            <a:avLst/>
          </a:prstGeom>
        </p:spPr>
        <p:txBody>
          <a:bodyPr wrap="none">
            <a:spAutoFit/>
          </a:bodyPr>
          <a:lstStyle/>
          <a:p>
            <a:r>
              <a:rPr lang="en-US" sz="1600" dirty="0">
                <a:solidFill>
                  <a:srgbClr val="FFFFFF"/>
                </a:solidFill>
                <a:latin typeface="Consolas" panose="020B0609020204030204" pitchFamily="49" charset="0"/>
              </a:rPr>
              <a:t> </a:t>
            </a:r>
            <a:r>
              <a:rPr lang="en-US" sz="1600" dirty="0">
                <a:solidFill>
                  <a:srgbClr val="666666"/>
                </a:solidFill>
                <a:latin typeface="Consolas" panose="020B0609020204030204" pitchFamily="49" charset="0"/>
              </a:rPr>
              <a:t>// Traverse up and fix violated property </a:t>
            </a:r>
            <a:endParaRPr lang="he-IL" sz="1600" dirty="0"/>
          </a:p>
        </p:txBody>
      </p:sp>
      <p:sp>
        <p:nvSpPr>
          <p:cNvPr id="4" name="Rectangle 3">
            <a:extLst>
              <a:ext uri="{FF2B5EF4-FFF2-40B4-BE49-F238E27FC236}">
                <a16:creationId xmlns:a16="http://schemas.microsoft.com/office/drawing/2014/main" id="{BE3A8F78-A0C4-44F6-9971-C57B06DB1336}"/>
              </a:ext>
            </a:extLst>
          </p:cNvPr>
          <p:cNvSpPr/>
          <p:nvPr/>
        </p:nvSpPr>
        <p:spPr>
          <a:xfrm>
            <a:off x="668595" y="2631767"/>
            <a:ext cx="8568722" cy="954107"/>
          </a:xfrm>
          <a:prstGeom prst="rect">
            <a:avLst/>
          </a:prstGeom>
        </p:spPr>
        <p:txBody>
          <a:bodyPr wrap="square">
            <a:spAutoFit/>
          </a:bodyPr>
          <a:lstStyle/>
          <a:p>
            <a:r>
              <a:rPr lang="en-US" sz="1400" dirty="0">
                <a:solidFill>
                  <a:srgbClr val="FFFFFF"/>
                </a:solidFill>
                <a:latin typeface="Consolas" panose="020B0609020204030204" pitchFamily="49" charset="0"/>
              </a:rPr>
              <a:t> </a:t>
            </a:r>
            <a:r>
              <a:rPr lang="en-US" sz="1400" dirty="0">
                <a:solidFill>
                  <a:srgbClr val="666666"/>
                </a:solidFill>
                <a:latin typeface="Consolas" panose="020B0609020204030204" pitchFamily="49" charset="0"/>
              </a:rPr>
              <a:t>// A recursive function to max </a:t>
            </a:r>
            <a:r>
              <a:rPr lang="en-US" sz="1400" dirty="0" err="1">
                <a:solidFill>
                  <a:srgbClr val="666666"/>
                </a:solidFill>
                <a:latin typeface="Consolas" panose="020B0609020204030204" pitchFamily="49" charset="0"/>
              </a:rPr>
              <a:t>heapify</a:t>
            </a:r>
            <a:r>
              <a:rPr lang="en-US" sz="1400" dirty="0">
                <a:solidFill>
                  <a:srgbClr val="666666"/>
                </a:solidFill>
                <a:latin typeface="Consolas" panose="020B0609020204030204" pitchFamily="49" charset="0"/>
              </a:rPr>
              <a:t> the given </a:t>
            </a:r>
          </a:p>
          <a:p>
            <a:r>
              <a:rPr lang="en-US" sz="1400" dirty="0">
                <a:solidFill>
                  <a:srgbClr val="FFFFFF"/>
                </a:solidFill>
                <a:latin typeface="Consolas" panose="020B0609020204030204" pitchFamily="49" charset="0"/>
              </a:rPr>
              <a:t> </a:t>
            </a:r>
            <a:r>
              <a:rPr lang="en-US" sz="1400" dirty="0">
                <a:solidFill>
                  <a:srgbClr val="666666"/>
                </a:solidFill>
                <a:latin typeface="Consolas" panose="020B0609020204030204" pitchFamily="49" charset="0"/>
              </a:rPr>
              <a:t>// subtree. This function assumes that the left and </a:t>
            </a:r>
          </a:p>
          <a:p>
            <a:r>
              <a:rPr lang="en-US" sz="1400" dirty="0">
                <a:solidFill>
                  <a:srgbClr val="FFFFFF"/>
                </a:solidFill>
                <a:latin typeface="Consolas" panose="020B0609020204030204" pitchFamily="49" charset="0"/>
              </a:rPr>
              <a:t> </a:t>
            </a:r>
            <a:r>
              <a:rPr lang="en-US" sz="1400" dirty="0">
                <a:solidFill>
                  <a:srgbClr val="666666"/>
                </a:solidFill>
                <a:latin typeface="Consolas" panose="020B0609020204030204" pitchFamily="49" charset="0"/>
              </a:rPr>
              <a:t>// right subtrees are already </a:t>
            </a:r>
            <a:r>
              <a:rPr lang="en-US" sz="1400" dirty="0" err="1">
                <a:solidFill>
                  <a:srgbClr val="666666"/>
                </a:solidFill>
                <a:latin typeface="Consolas" panose="020B0609020204030204" pitchFamily="49" charset="0"/>
              </a:rPr>
              <a:t>heapified</a:t>
            </a:r>
            <a:r>
              <a:rPr lang="en-US" sz="1400" dirty="0">
                <a:solidFill>
                  <a:srgbClr val="666666"/>
                </a:solidFill>
                <a:latin typeface="Consolas" panose="020B0609020204030204" pitchFamily="49" charset="0"/>
              </a:rPr>
              <a:t>, we only need </a:t>
            </a:r>
          </a:p>
          <a:p>
            <a:r>
              <a:rPr lang="en-US" sz="1400" dirty="0">
                <a:solidFill>
                  <a:srgbClr val="FFFFFF"/>
                </a:solidFill>
                <a:latin typeface="Consolas" panose="020B0609020204030204" pitchFamily="49" charset="0"/>
              </a:rPr>
              <a:t> </a:t>
            </a:r>
            <a:r>
              <a:rPr lang="en-US" sz="1400" dirty="0">
                <a:solidFill>
                  <a:srgbClr val="666666"/>
                </a:solidFill>
                <a:latin typeface="Consolas" panose="020B0609020204030204" pitchFamily="49" charset="0"/>
              </a:rPr>
              <a:t>// to fix the root. </a:t>
            </a:r>
            <a:endParaRPr lang="he-IL" sz="1400" dirty="0"/>
          </a:p>
        </p:txBody>
      </p:sp>
      <p:sp>
        <p:nvSpPr>
          <p:cNvPr id="5" name="Rectangle 4">
            <a:extLst>
              <a:ext uri="{FF2B5EF4-FFF2-40B4-BE49-F238E27FC236}">
                <a16:creationId xmlns:a16="http://schemas.microsoft.com/office/drawing/2014/main" id="{757FDC6D-8F16-48E0-846B-39AD4F90CF1B}"/>
              </a:ext>
            </a:extLst>
          </p:cNvPr>
          <p:cNvSpPr/>
          <p:nvPr/>
        </p:nvSpPr>
        <p:spPr>
          <a:xfrm>
            <a:off x="884901" y="4429948"/>
            <a:ext cx="8810625" cy="338554"/>
          </a:xfrm>
          <a:prstGeom prst="rect">
            <a:avLst/>
          </a:prstGeom>
        </p:spPr>
        <p:txBody>
          <a:bodyPr wrap="square">
            <a:spAutoFit/>
          </a:bodyPr>
          <a:lstStyle/>
          <a:p>
            <a:r>
              <a:rPr lang="en-US" sz="1600" dirty="0">
                <a:solidFill>
                  <a:srgbClr val="666666"/>
                </a:solidFill>
                <a:latin typeface="Consolas" panose="020B0609020204030204" pitchFamily="49" charset="0"/>
              </a:rPr>
              <a:t>// Function to build a Max-Heap from the given array </a:t>
            </a:r>
          </a:p>
        </p:txBody>
      </p:sp>
      <p:sp>
        <p:nvSpPr>
          <p:cNvPr id="11" name="Rectangle 10">
            <a:extLst>
              <a:ext uri="{FF2B5EF4-FFF2-40B4-BE49-F238E27FC236}">
                <a16:creationId xmlns:a16="http://schemas.microsoft.com/office/drawing/2014/main" id="{94F034A0-6DCD-47AC-8799-E50C7AA2DC59}"/>
              </a:ext>
            </a:extLst>
          </p:cNvPr>
          <p:cNvSpPr/>
          <p:nvPr/>
        </p:nvSpPr>
        <p:spPr>
          <a:xfrm>
            <a:off x="884900" y="5761113"/>
            <a:ext cx="8810625" cy="338554"/>
          </a:xfrm>
          <a:prstGeom prst="rect">
            <a:avLst/>
          </a:prstGeom>
        </p:spPr>
        <p:txBody>
          <a:bodyPr wrap="square">
            <a:spAutoFit/>
          </a:bodyPr>
          <a:lstStyle/>
          <a:p>
            <a:r>
              <a:rPr lang="en-US" sz="1600" dirty="0">
                <a:solidFill>
                  <a:srgbClr val="666666"/>
                </a:solidFill>
                <a:latin typeface="Consolas" panose="020B0609020204030204" pitchFamily="49" charset="0"/>
              </a:rPr>
              <a:t>// Function to sort a given array </a:t>
            </a:r>
          </a:p>
        </p:txBody>
      </p:sp>
      <p:sp>
        <p:nvSpPr>
          <p:cNvPr id="2" name="Rectangle 1">
            <a:extLst>
              <a:ext uri="{FF2B5EF4-FFF2-40B4-BE49-F238E27FC236}">
                <a16:creationId xmlns:a16="http://schemas.microsoft.com/office/drawing/2014/main" id="{3471EFFF-5B2C-7E45-81D2-A8B988B368D3}"/>
              </a:ext>
            </a:extLst>
          </p:cNvPr>
          <p:cNvSpPr/>
          <p:nvPr/>
        </p:nvSpPr>
        <p:spPr>
          <a:xfrm>
            <a:off x="7279890" y="1651015"/>
            <a:ext cx="3236784" cy="584775"/>
          </a:xfrm>
          <a:prstGeom prst="rect">
            <a:avLst/>
          </a:prstGeom>
        </p:spPr>
        <p:txBody>
          <a:bodyPr wrap="none">
            <a:spAutoFit/>
          </a:bodyPr>
          <a:lstStyle/>
          <a:p>
            <a:pPr algn="r" rtl="1"/>
            <a:r>
              <a:rPr lang="en-US" sz="3200" b="1" dirty="0">
                <a:solidFill>
                  <a:srgbClr val="FF33CC"/>
                </a:solidFill>
                <a:latin typeface="Consolas" panose="020B0609020204030204" pitchFamily="49" charset="0"/>
              </a:rPr>
              <a:t>Insert</a:t>
            </a:r>
            <a:r>
              <a:rPr lang="he-IL" sz="3200" b="1" dirty="0">
                <a:solidFill>
                  <a:srgbClr val="FF33CC"/>
                </a:solidFill>
                <a:latin typeface="Consolas" panose="020B0609020204030204" pitchFamily="49" charset="0"/>
              </a:rPr>
              <a:t> </a:t>
            </a:r>
            <a:r>
              <a:rPr lang="en-US" sz="3200" b="1" dirty="0">
                <a:solidFill>
                  <a:srgbClr val="FF33CC"/>
                </a:solidFill>
                <a:latin typeface="Consolas" panose="020B0609020204030204" pitchFamily="49" charset="0"/>
              </a:rPr>
              <a:t>O(</a:t>
            </a:r>
            <a:r>
              <a:rPr lang="en-US" sz="3200" b="1" dirty="0" err="1">
                <a:solidFill>
                  <a:srgbClr val="FF33CC"/>
                </a:solidFill>
                <a:latin typeface="Consolas" panose="020B0609020204030204" pitchFamily="49" charset="0"/>
              </a:rPr>
              <a:t>logn</a:t>
            </a:r>
            <a:r>
              <a:rPr lang="en-US" sz="3200" b="1" dirty="0">
                <a:solidFill>
                  <a:srgbClr val="FF33CC"/>
                </a:solidFill>
                <a:latin typeface="Consolas" panose="020B0609020204030204" pitchFamily="49" charset="0"/>
              </a:rPr>
              <a:t>)</a:t>
            </a:r>
            <a:endParaRPr lang="en-US" sz="3600" dirty="0">
              <a:solidFill>
                <a:srgbClr val="FF33CC"/>
              </a:solidFill>
            </a:endParaRPr>
          </a:p>
        </p:txBody>
      </p:sp>
      <p:sp>
        <p:nvSpPr>
          <p:cNvPr id="9" name="Rectangle 8">
            <a:extLst>
              <a:ext uri="{FF2B5EF4-FFF2-40B4-BE49-F238E27FC236}">
                <a16:creationId xmlns:a16="http://schemas.microsoft.com/office/drawing/2014/main" id="{DA77F602-A112-3540-9A73-A6B003010731}"/>
              </a:ext>
            </a:extLst>
          </p:cNvPr>
          <p:cNvSpPr/>
          <p:nvPr/>
        </p:nvSpPr>
        <p:spPr>
          <a:xfrm>
            <a:off x="6587388" y="3397076"/>
            <a:ext cx="5609228" cy="584775"/>
          </a:xfrm>
          <a:prstGeom prst="rect">
            <a:avLst/>
          </a:prstGeom>
        </p:spPr>
        <p:txBody>
          <a:bodyPr wrap="none">
            <a:spAutoFit/>
          </a:bodyPr>
          <a:lstStyle/>
          <a:p>
            <a:pPr algn="r" rtl="1"/>
            <a:r>
              <a:rPr lang="en-US" sz="3200" b="1" dirty="0">
                <a:solidFill>
                  <a:srgbClr val="FF33CC"/>
                </a:solidFill>
                <a:latin typeface="Consolas" panose="020B0609020204030204" pitchFamily="49" charset="0"/>
              </a:rPr>
              <a:t> O(</a:t>
            </a:r>
            <a:r>
              <a:rPr lang="en-US" sz="3200" b="1" dirty="0" err="1">
                <a:solidFill>
                  <a:srgbClr val="FF33CC"/>
                </a:solidFill>
                <a:latin typeface="Consolas" panose="020B0609020204030204" pitchFamily="49" charset="0"/>
              </a:rPr>
              <a:t>logn</a:t>
            </a:r>
            <a:r>
              <a:rPr lang="en-US" sz="3200" b="1" dirty="0">
                <a:solidFill>
                  <a:srgbClr val="FF33CC"/>
                </a:solidFill>
                <a:latin typeface="Consolas" panose="020B0609020204030204" pitchFamily="49" charset="0"/>
              </a:rPr>
              <a:t>) Remove the Root</a:t>
            </a:r>
            <a:endParaRPr lang="en-US" sz="3200" dirty="0">
              <a:solidFill>
                <a:srgbClr val="FF33CC"/>
              </a:solidFill>
            </a:endParaRPr>
          </a:p>
        </p:txBody>
      </p:sp>
      <p:sp>
        <p:nvSpPr>
          <p:cNvPr id="12" name="Rectangle 11">
            <a:extLst>
              <a:ext uri="{FF2B5EF4-FFF2-40B4-BE49-F238E27FC236}">
                <a16:creationId xmlns:a16="http://schemas.microsoft.com/office/drawing/2014/main" id="{12A8EE3C-D997-BB42-84AA-ECFF438A191D}"/>
              </a:ext>
            </a:extLst>
          </p:cNvPr>
          <p:cNvSpPr/>
          <p:nvPr/>
        </p:nvSpPr>
        <p:spPr>
          <a:xfrm>
            <a:off x="7152447" y="4607972"/>
            <a:ext cx="4479111" cy="584775"/>
          </a:xfrm>
          <a:prstGeom prst="rect">
            <a:avLst/>
          </a:prstGeom>
        </p:spPr>
        <p:txBody>
          <a:bodyPr wrap="none">
            <a:spAutoFit/>
          </a:bodyPr>
          <a:lstStyle/>
          <a:p>
            <a:pPr algn="r" rtl="1"/>
            <a:r>
              <a:rPr lang="en-US" sz="3200" b="1" dirty="0">
                <a:solidFill>
                  <a:srgbClr val="FF33CC"/>
                </a:solidFill>
                <a:latin typeface="Consolas" panose="020B0609020204030204" pitchFamily="49" charset="0"/>
              </a:rPr>
              <a:t> O(n) Array =&gt; Heap</a:t>
            </a:r>
            <a:endParaRPr lang="en-US" sz="3200" dirty="0">
              <a:solidFill>
                <a:srgbClr val="FF33CC"/>
              </a:solidFill>
            </a:endParaRPr>
          </a:p>
        </p:txBody>
      </p:sp>
      <p:sp>
        <p:nvSpPr>
          <p:cNvPr id="13" name="Rectangle 12">
            <a:extLst>
              <a:ext uri="{FF2B5EF4-FFF2-40B4-BE49-F238E27FC236}">
                <a16:creationId xmlns:a16="http://schemas.microsoft.com/office/drawing/2014/main" id="{2D75DCBB-4EF2-2646-A0F5-821EC1412C0E}"/>
              </a:ext>
            </a:extLst>
          </p:cNvPr>
          <p:cNvSpPr/>
          <p:nvPr/>
        </p:nvSpPr>
        <p:spPr>
          <a:xfrm>
            <a:off x="7078100" y="5930390"/>
            <a:ext cx="5113900" cy="523220"/>
          </a:xfrm>
          <a:prstGeom prst="rect">
            <a:avLst/>
          </a:prstGeom>
        </p:spPr>
        <p:txBody>
          <a:bodyPr wrap="none">
            <a:spAutoFit/>
          </a:bodyPr>
          <a:lstStyle/>
          <a:p>
            <a:pPr algn="r" rtl="1"/>
            <a:r>
              <a:rPr lang="en-US" sz="2800" b="1" dirty="0">
                <a:solidFill>
                  <a:srgbClr val="FF33CC"/>
                </a:solidFill>
                <a:latin typeface="Consolas" panose="020B0609020204030204" pitchFamily="49" charset="0"/>
              </a:rPr>
              <a:t>O(</a:t>
            </a:r>
            <a:r>
              <a:rPr lang="en-US" sz="2800" b="1" dirty="0" err="1">
                <a:solidFill>
                  <a:srgbClr val="FF33CC"/>
                </a:solidFill>
                <a:latin typeface="Consolas" panose="020B0609020204030204" pitchFamily="49" charset="0"/>
              </a:rPr>
              <a:t>nlog</a:t>
            </a:r>
            <a:r>
              <a:rPr lang="en-US" sz="2800" b="1" dirty="0">
                <a:solidFill>
                  <a:srgbClr val="FF33CC"/>
                </a:solidFill>
                <a:latin typeface="Consolas" panose="020B0609020204030204" pitchFamily="49" charset="0"/>
              </a:rPr>
              <a:t>*n) array =&gt; sorted</a:t>
            </a:r>
            <a:endParaRPr lang="en-US" sz="2800" dirty="0">
              <a:solidFill>
                <a:srgbClr val="FF33CC"/>
              </a:solidFill>
            </a:endParaRPr>
          </a:p>
        </p:txBody>
      </p:sp>
    </p:spTree>
    <p:extLst>
      <p:ext uri="{BB962C8B-B14F-4D97-AF65-F5344CB8AC3E}">
        <p14:creationId xmlns:p14="http://schemas.microsoft.com/office/powerpoint/2010/main" val="29010924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838200" y="1423082"/>
            <a:ext cx="10515600" cy="221969"/>
          </a:xfrm>
          <a:prstGeom prst="rect">
            <a:avLst/>
          </a:prstGeom>
        </p:spPr>
        <p:txBody>
          <a:bodyPr>
            <a:normAutofit fontScale="90000"/>
          </a:bodyPr>
          <a:lstStyle>
            <a:lvl1pPr defTabSz="508254">
              <a:defRPr sz="6960" b="1"/>
            </a:lvl1pPr>
          </a:lstStyle>
          <a:p>
            <a:r>
              <a:rPr lang="en-US" dirty="0"/>
              <a:t>Time Complexity of Binary Heap</a:t>
            </a:r>
            <a:br>
              <a:rPr lang="en-US" dirty="0"/>
            </a:br>
            <a:br>
              <a:rPr lang="en-US" b="0" dirty="0"/>
            </a:br>
            <a:endParaRPr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032EFA5-5A3A-4A19-93D9-EA9EB3EA7F64}"/>
                  </a:ext>
                </a:extLst>
              </p:cNvPr>
              <p:cNvSpPr/>
              <p:nvPr/>
            </p:nvSpPr>
            <p:spPr>
              <a:xfrm>
                <a:off x="618054" y="1245001"/>
                <a:ext cx="8943042" cy="3416320"/>
              </a:xfrm>
              <a:prstGeom prst="rect">
                <a:avLst/>
              </a:prstGeom>
            </p:spPr>
            <p:txBody>
              <a:bodyPr wrap="square">
                <a:spAutoFit/>
              </a:bodyPr>
              <a:lstStyle/>
              <a:p>
                <a:r>
                  <a:rPr lang="en-US" sz="3200" b="1" dirty="0">
                    <a:latin typeface="+mj-lt"/>
                  </a:rPr>
                  <a:t>Get Max or Min Element</a:t>
                </a:r>
                <a:endParaRPr lang="en-US" sz="3200" dirty="0"/>
              </a:p>
              <a:p>
                <a:pPr marL="742950" lvl="1" indent="-285750">
                  <a:buFont typeface="Courier New" panose="02070309020205020404" pitchFamily="49" charset="0"/>
                  <a:buChar char="o"/>
                </a:pPr>
                <a:r>
                  <a:rPr lang="en-US" sz="2400" dirty="0"/>
                  <a:t>The Time Complexity of this operation is </a:t>
                </a:r>
                <a14:m>
                  <m:oMath xmlns:m="http://schemas.openxmlformats.org/officeDocument/2006/math">
                    <m:r>
                      <a:rPr lang="en-US" sz="2400" i="1" dirty="0" smtClean="0">
                        <a:solidFill>
                          <a:srgbClr val="00FFFF"/>
                        </a:solidFill>
                        <a:latin typeface="Cambria Math" panose="02040503050406030204" pitchFamily="18" charset="0"/>
                      </a:rPr>
                      <m:t>𝑂</m:t>
                    </m:r>
                    <m:r>
                      <a:rPr lang="en-US" sz="2400" i="1" dirty="0" smtClean="0">
                        <a:solidFill>
                          <a:srgbClr val="00FFFF"/>
                        </a:solidFill>
                        <a:latin typeface="Cambria Math" panose="02040503050406030204" pitchFamily="18" charset="0"/>
                      </a:rPr>
                      <m:t>(1)</m:t>
                    </m:r>
                  </m:oMath>
                </a14:m>
                <a:r>
                  <a:rPr lang="en-US" sz="2400" dirty="0"/>
                  <a:t>.</a:t>
                </a:r>
              </a:p>
              <a:p>
                <a:pPr marL="742950" lvl="1" indent="-285750">
                  <a:buFont typeface="Courier New" panose="02070309020205020404" pitchFamily="49" charset="0"/>
                  <a:buChar char="o"/>
                </a:pPr>
                <a:endParaRPr lang="en-US" sz="2400" dirty="0"/>
              </a:p>
              <a:p>
                <a:r>
                  <a:rPr lang="en-US" sz="3200" b="1" dirty="0">
                    <a:latin typeface="+mj-lt"/>
                  </a:rPr>
                  <a:t>Remove Max or Min Element</a:t>
                </a:r>
                <a:endParaRPr lang="en-US" sz="3200" dirty="0">
                  <a:latin typeface="+mj-lt"/>
                </a:endParaRPr>
              </a:p>
              <a:p>
                <a:pPr marL="285750" indent="-285750">
                  <a:buFont typeface="Courier New" panose="02070309020205020404" pitchFamily="49" charset="0"/>
                  <a:buChar char="o"/>
                </a:pPr>
                <a:r>
                  <a:rPr lang="en-US" sz="2400" dirty="0"/>
                  <a:t>The time complexity of this operation is </a:t>
                </a:r>
                <a14:m>
                  <m:oMath xmlns:m="http://schemas.openxmlformats.org/officeDocument/2006/math">
                    <m:r>
                      <a:rPr lang="en-US" sz="2400" i="1" dirty="0" smtClean="0">
                        <a:solidFill>
                          <a:srgbClr val="00FFFF"/>
                        </a:solidFill>
                        <a:latin typeface="Cambria Math" panose="02040503050406030204" pitchFamily="18" charset="0"/>
                      </a:rPr>
                      <m:t>𝑂</m:t>
                    </m:r>
                    <m:r>
                      <a:rPr lang="en-US" sz="2400" i="1" dirty="0" smtClean="0">
                        <a:solidFill>
                          <a:srgbClr val="00FFFF"/>
                        </a:solidFill>
                        <a:latin typeface="Cambria Math" panose="02040503050406030204" pitchFamily="18" charset="0"/>
                      </a:rPr>
                      <m:t>(</m:t>
                    </m:r>
                    <m:r>
                      <a:rPr lang="en-US" sz="2400" b="0" i="1" dirty="0" smtClean="0">
                        <a:solidFill>
                          <a:srgbClr val="00FFFF"/>
                        </a:solidFill>
                        <a:latin typeface="Cambria Math" panose="02040503050406030204" pitchFamily="18" charset="0"/>
                      </a:rPr>
                      <m:t>𝑙</m:t>
                    </m:r>
                    <m:r>
                      <a:rPr lang="en-US" sz="2400" i="1" dirty="0" smtClean="0">
                        <a:solidFill>
                          <a:srgbClr val="00FFFF"/>
                        </a:solidFill>
                        <a:latin typeface="Cambria Math" panose="02040503050406030204" pitchFamily="18" charset="0"/>
                      </a:rPr>
                      <m:t>𝑜𝑔𝑛</m:t>
                    </m:r>
                    <m:r>
                      <a:rPr lang="en-US" sz="2400" i="1" dirty="0" smtClean="0">
                        <a:solidFill>
                          <a:srgbClr val="00FFFF"/>
                        </a:solidFill>
                        <a:latin typeface="Cambria Math" panose="02040503050406030204" pitchFamily="18" charset="0"/>
                      </a:rPr>
                      <m:t>)</m:t>
                    </m:r>
                  </m:oMath>
                </a14:m>
                <a:r>
                  <a:rPr lang="en-US" sz="2400" dirty="0">
                    <a:solidFill>
                      <a:srgbClr val="00FFFF"/>
                    </a:solidFill>
                  </a:rPr>
                  <a:t> </a:t>
                </a:r>
                <a:r>
                  <a:rPr lang="en-US" sz="2400" dirty="0"/>
                  <a:t>because we need to maintain the max/mix at their root node, which takes Log n operations.</a:t>
                </a:r>
              </a:p>
              <a:p>
                <a:pPr marL="285750" indent="-285750">
                  <a:buFont typeface="Courier New" panose="02070309020205020404" pitchFamily="49" charset="0"/>
                  <a:buChar char="o"/>
                </a:pPr>
                <a:endParaRPr lang="en-US" sz="3200" dirty="0">
                  <a:latin typeface="+mj-lt"/>
                </a:endParaRPr>
              </a:p>
            </p:txBody>
          </p:sp>
        </mc:Choice>
        <mc:Fallback xmlns="">
          <p:sp>
            <p:nvSpPr>
              <p:cNvPr id="2" name="Rectangle 1">
                <a:extLst>
                  <a:ext uri="{FF2B5EF4-FFF2-40B4-BE49-F238E27FC236}">
                    <a16:creationId xmlns:a16="http://schemas.microsoft.com/office/drawing/2014/main" id="{C032EFA5-5A3A-4A19-93D9-EA9EB3EA7F64}"/>
                  </a:ext>
                </a:extLst>
              </p:cNvPr>
              <p:cNvSpPr>
                <a:spLocks noRot="1" noChangeAspect="1" noMove="1" noResize="1" noEditPoints="1" noAdjustHandles="1" noChangeArrowheads="1" noChangeShapeType="1" noTextEdit="1"/>
              </p:cNvSpPr>
              <p:nvPr/>
            </p:nvSpPr>
            <p:spPr>
              <a:xfrm>
                <a:off x="618054" y="1245001"/>
                <a:ext cx="8943042" cy="3416320"/>
              </a:xfrm>
              <a:prstGeom prst="rect">
                <a:avLst/>
              </a:prstGeom>
              <a:blipFill>
                <a:blip r:embed="rId3"/>
                <a:stretch>
                  <a:fillRect l="-1704" t="-2317"/>
                </a:stretch>
              </a:blipFill>
            </p:spPr>
            <p:txBody>
              <a:bodyPr/>
              <a:lstStyle/>
              <a:p>
                <a:r>
                  <a:rPr lang="he-IL">
                    <a:noFill/>
                  </a:rPr>
                  <a:t> </a:t>
                </a:r>
              </a:p>
            </p:txBody>
          </p:sp>
        </mc:Fallback>
      </mc:AlternateContent>
      <p:sp>
        <p:nvSpPr>
          <p:cNvPr id="3" name="Rectangle 2">
            <a:extLst>
              <a:ext uri="{FF2B5EF4-FFF2-40B4-BE49-F238E27FC236}">
                <a16:creationId xmlns:a16="http://schemas.microsoft.com/office/drawing/2014/main" id="{9F3DCAA6-369C-4029-A511-32705E4C2008}"/>
              </a:ext>
            </a:extLst>
          </p:cNvPr>
          <p:cNvSpPr/>
          <p:nvPr/>
        </p:nvSpPr>
        <p:spPr>
          <a:xfrm>
            <a:off x="2630904" y="3753380"/>
            <a:ext cx="3986861" cy="523220"/>
          </a:xfrm>
          <a:prstGeom prst="rect">
            <a:avLst/>
          </a:prstGeom>
        </p:spPr>
        <p:txBody>
          <a:bodyPr wrap="none">
            <a:spAutoFit/>
          </a:bodyPr>
          <a:lstStyle/>
          <a:p>
            <a:r>
              <a:rPr lang="en-US" sz="2800" b="1" dirty="0">
                <a:solidFill>
                  <a:srgbClr val="FFC000"/>
                </a:solidFill>
              </a:rPr>
              <a:t>Remove (Not Max/Min) ?</a:t>
            </a:r>
            <a:endParaRPr lang="he-IL" sz="2800" dirty="0">
              <a:solidFill>
                <a:srgbClr val="FFC000"/>
              </a:solidFill>
            </a:endParaRPr>
          </a:p>
        </p:txBody>
      </p:sp>
      <p:pic>
        <p:nvPicPr>
          <p:cNvPr id="4" name="Picture 3">
            <a:extLst>
              <a:ext uri="{FF2B5EF4-FFF2-40B4-BE49-F238E27FC236}">
                <a16:creationId xmlns:a16="http://schemas.microsoft.com/office/drawing/2014/main" id="{FDA81259-D8C6-430E-9E3E-8B12E668C238}"/>
              </a:ext>
            </a:extLst>
          </p:cNvPr>
          <p:cNvPicPr>
            <a:picLocks noChangeAspect="1"/>
          </p:cNvPicPr>
          <p:nvPr/>
        </p:nvPicPr>
        <p:blipFill rotWithShape="1">
          <a:blip r:embed="rId4"/>
          <a:srcRect l="26875" t="40417" r="20000" b="13472"/>
          <a:stretch/>
        </p:blipFill>
        <p:spPr>
          <a:xfrm>
            <a:off x="2039186" y="194158"/>
            <a:ext cx="7521910" cy="36724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1438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838200" y="1423082"/>
            <a:ext cx="10515600" cy="221969"/>
          </a:xfrm>
          <a:prstGeom prst="rect">
            <a:avLst/>
          </a:prstGeom>
        </p:spPr>
        <p:txBody>
          <a:bodyPr>
            <a:normAutofit fontScale="90000"/>
          </a:bodyPr>
          <a:lstStyle>
            <a:lvl1pPr defTabSz="508254">
              <a:defRPr sz="6960" b="1"/>
            </a:lvl1pPr>
          </a:lstStyle>
          <a:p>
            <a:r>
              <a:rPr lang="en-US" dirty="0"/>
              <a:t>Time Complexity of Binary Heap</a:t>
            </a:r>
            <a:br>
              <a:rPr lang="en-US" dirty="0"/>
            </a:br>
            <a:br>
              <a:rPr lang="en-US" b="0" dirty="0"/>
            </a:br>
            <a:endParaRPr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032EFA5-5A3A-4A19-93D9-EA9EB3EA7F64}"/>
                  </a:ext>
                </a:extLst>
              </p:cNvPr>
              <p:cNvSpPr/>
              <p:nvPr/>
            </p:nvSpPr>
            <p:spPr>
              <a:xfrm>
                <a:off x="618054" y="1245001"/>
                <a:ext cx="8943042" cy="5016758"/>
              </a:xfrm>
              <a:prstGeom prst="rect">
                <a:avLst/>
              </a:prstGeom>
            </p:spPr>
            <p:txBody>
              <a:bodyPr wrap="square">
                <a:spAutoFit/>
              </a:bodyPr>
              <a:lstStyle/>
              <a:p>
                <a:r>
                  <a:rPr lang="en-US" sz="3200" b="1" dirty="0">
                    <a:latin typeface="+mj-lt"/>
                  </a:rPr>
                  <a:t>Get Max or Min Element</a:t>
                </a:r>
                <a:endParaRPr lang="en-US" sz="3200" dirty="0"/>
              </a:p>
              <a:p>
                <a:pPr marL="742950" lvl="1" indent="-285750">
                  <a:buFont typeface="Courier New" panose="02070309020205020404" pitchFamily="49" charset="0"/>
                  <a:buChar char="o"/>
                </a:pPr>
                <a:r>
                  <a:rPr lang="en-US" sz="2400" dirty="0"/>
                  <a:t>The Time Complexity of this operation is </a:t>
                </a:r>
                <a14:m>
                  <m:oMath xmlns:m="http://schemas.openxmlformats.org/officeDocument/2006/math">
                    <m:r>
                      <a:rPr lang="en-US" sz="2400" i="1" dirty="0" smtClean="0">
                        <a:solidFill>
                          <a:srgbClr val="00FFFF"/>
                        </a:solidFill>
                        <a:latin typeface="Cambria Math" panose="02040503050406030204" pitchFamily="18" charset="0"/>
                      </a:rPr>
                      <m:t>𝑂</m:t>
                    </m:r>
                    <m:r>
                      <a:rPr lang="en-US" sz="2400" i="1" dirty="0" smtClean="0">
                        <a:solidFill>
                          <a:srgbClr val="00FFFF"/>
                        </a:solidFill>
                        <a:latin typeface="Cambria Math" panose="02040503050406030204" pitchFamily="18" charset="0"/>
                      </a:rPr>
                      <m:t>(1)</m:t>
                    </m:r>
                  </m:oMath>
                </a14:m>
                <a:r>
                  <a:rPr lang="en-US" sz="2400" dirty="0"/>
                  <a:t>.</a:t>
                </a:r>
              </a:p>
              <a:p>
                <a:pPr marL="742950" lvl="1" indent="-285750">
                  <a:buFont typeface="Courier New" panose="02070309020205020404" pitchFamily="49" charset="0"/>
                  <a:buChar char="o"/>
                </a:pPr>
                <a:endParaRPr lang="en-US" sz="2400" dirty="0"/>
              </a:p>
              <a:p>
                <a:r>
                  <a:rPr lang="en-US" sz="3200" b="1" dirty="0">
                    <a:latin typeface="+mj-lt"/>
                  </a:rPr>
                  <a:t>Remove Max or Min Element</a:t>
                </a:r>
                <a:endParaRPr lang="en-US" sz="3200" dirty="0">
                  <a:latin typeface="+mj-lt"/>
                </a:endParaRPr>
              </a:p>
              <a:p>
                <a:pPr marL="285750" indent="-285750">
                  <a:buFont typeface="Courier New" panose="02070309020205020404" pitchFamily="49" charset="0"/>
                  <a:buChar char="o"/>
                </a:pPr>
                <a:r>
                  <a:rPr lang="en-US" sz="2400" dirty="0"/>
                  <a:t>The time complexity of this operation is </a:t>
                </a:r>
                <a14:m>
                  <m:oMath xmlns:m="http://schemas.openxmlformats.org/officeDocument/2006/math">
                    <m:r>
                      <a:rPr lang="en-US" sz="2400" i="1" dirty="0" smtClean="0">
                        <a:solidFill>
                          <a:srgbClr val="00FFFF"/>
                        </a:solidFill>
                        <a:latin typeface="Cambria Math" panose="02040503050406030204" pitchFamily="18" charset="0"/>
                      </a:rPr>
                      <m:t>𝑂</m:t>
                    </m:r>
                    <m:r>
                      <a:rPr lang="en-US" sz="2400" i="1" dirty="0" smtClean="0">
                        <a:solidFill>
                          <a:srgbClr val="00FFFF"/>
                        </a:solidFill>
                        <a:latin typeface="Cambria Math" panose="02040503050406030204" pitchFamily="18" charset="0"/>
                      </a:rPr>
                      <m:t>(</m:t>
                    </m:r>
                    <m:r>
                      <a:rPr lang="en-US" sz="2400" b="0" i="1" dirty="0" smtClean="0">
                        <a:solidFill>
                          <a:srgbClr val="00FFFF"/>
                        </a:solidFill>
                        <a:latin typeface="Cambria Math" panose="02040503050406030204" pitchFamily="18" charset="0"/>
                      </a:rPr>
                      <m:t>𝑙</m:t>
                    </m:r>
                    <m:r>
                      <a:rPr lang="en-US" sz="2400" i="1" dirty="0" smtClean="0">
                        <a:solidFill>
                          <a:srgbClr val="00FFFF"/>
                        </a:solidFill>
                        <a:latin typeface="Cambria Math" panose="02040503050406030204" pitchFamily="18" charset="0"/>
                      </a:rPr>
                      <m:t>𝑜𝑔𝑛</m:t>
                    </m:r>
                    <m:r>
                      <a:rPr lang="en-US" sz="2400" i="1" dirty="0" smtClean="0">
                        <a:solidFill>
                          <a:srgbClr val="00FFFF"/>
                        </a:solidFill>
                        <a:latin typeface="Cambria Math" panose="02040503050406030204" pitchFamily="18" charset="0"/>
                      </a:rPr>
                      <m:t>)</m:t>
                    </m:r>
                  </m:oMath>
                </a14:m>
                <a:r>
                  <a:rPr lang="en-US" sz="2400" dirty="0">
                    <a:solidFill>
                      <a:srgbClr val="00FFFF"/>
                    </a:solidFill>
                  </a:rPr>
                  <a:t> </a:t>
                </a:r>
                <a:r>
                  <a:rPr lang="en-US" sz="2400" dirty="0"/>
                  <a:t>because we need to maintain the max/mix at their root node, which takes Log n operations.</a:t>
                </a:r>
              </a:p>
              <a:p>
                <a:pPr marL="285750" indent="-285750">
                  <a:buFont typeface="Courier New" panose="02070309020205020404" pitchFamily="49" charset="0"/>
                  <a:buChar char="o"/>
                </a:pPr>
                <a:endParaRPr lang="en-US" sz="3200" dirty="0">
                  <a:latin typeface="+mj-lt"/>
                </a:endParaRPr>
              </a:p>
              <a:p>
                <a:r>
                  <a:rPr lang="en-US" sz="3200" b="1" dirty="0">
                    <a:latin typeface="+mj-lt"/>
                  </a:rPr>
                  <a:t>Insert an Element</a:t>
                </a:r>
                <a:endParaRPr lang="en-US" sz="3200" dirty="0">
                  <a:latin typeface="+mj-lt"/>
                </a:endParaRPr>
              </a:p>
              <a:p>
                <a:pPr marL="285750" indent="-285750">
                  <a:buFont typeface="Courier New" panose="02070309020205020404" pitchFamily="49" charset="0"/>
                  <a:buChar char="o"/>
                </a:pPr>
                <a:r>
                  <a:rPr lang="en-US" sz="2400" dirty="0"/>
                  <a:t>Time Complexity of this operation is </a:t>
                </a:r>
                <a14:m>
                  <m:oMath xmlns:m="http://schemas.openxmlformats.org/officeDocument/2006/math">
                    <m:r>
                      <a:rPr lang="en-US" sz="2400" b="0" i="1" smtClean="0">
                        <a:solidFill>
                          <a:srgbClr val="00FFFF"/>
                        </a:solidFill>
                        <a:latin typeface="Cambria Math" panose="02040503050406030204" pitchFamily="18" charset="0"/>
                      </a:rPr>
                      <m:t>𝑂</m:t>
                    </m:r>
                    <m:d>
                      <m:dPr>
                        <m:ctrlPr>
                          <a:rPr lang="en-US" sz="2400" b="0" i="1" smtClean="0">
                            <a:solidFill>
                              <a:srgbClr val="00FFFF"/>
                            </a:solidFill>
                            <a:latin typeface="Cambria Math" panose="02040503050406030204" pitchFamily="18" charset="0"/>
                          </a:rPr>
                        </m:ctrlPr>
                      </m:dPr>
                      <m:e>
                        <m:r>
                          <a:rPr lang="en-US" sz="2400" b="0" i="1" smtClean="0">
                            <a:solidFill>
                              <a:srgbClr val="00FFFF"/>
                            </a:solidFill>
                            <a:latin typeface="Cambria Math" panose="02040503050406030204" pitchFamily="18" charset="0"/>
                          </a:rPr>
                          <m:t>𝑙𝑜𝑔𝑛</m:t>
                        </m:r>
                      </m:e>
                    </m:d>
                    <m:r>
                      <a:rPr lang="en-US" sz="2400" b="0" i="1" smtClean="0">
                        <a:solidFill>
                          <a:srgbClr val="00FFFF"/>
                        </a:solidFill>
                        <a:latin typeface="Cambria Math" panose="02040503050406030204" pitchFamily="18" charset="0"/>
                      </a:rPr>
                      <m:t> </m:t>
                    </m:r>
                  </m:oMath>
                </a14:m>
                <a:r>
                  <a:rPr lang="en-US" sz="2400" dirty="0"/>
                  <a:t>because we insert the value at the end of the tree and traverse up to remove violated property of min/max heap.</a:t>
                </a:r>
              </a:p>
            </p:txBody>
          </p:sp>
        </mc:Choice>
        <mc:Fallback xmlns="">
          <p:sp>
            <p:nvSpPr>
              <p:cNvPr id="2" name="Rectangle 1">
                <a:extLst>
                  <a:ext uri="{FF2B5EF4-FFF2-40B4-BE49-F238E27FC236}">
                    <a16:creationId xmlns:a16="http://schemas.microsoft.com/office/drawing/2014/main" id="{C032EFA5-5A3A-4A19-93D9-EA9EB3EA7F64}"/>
                  </a:ext>
                </a:extLst>
              </p:cNvPr>
              <p:cNvSpPr>
                <a:spLocks noRot="1" noChangeAspect="1" noMove="1" noResize="1" noEditPoints="1" noAdjustHandles="1" noChangeArrowheads="1" noChangeShapeType="1" noTextEdit="1"/>
              </p:cNvSpPr>
              <p:nvPr/>
            </p:nvSpPr>
            <p:spPr>
              <a:xfrm>
                <a:off x="618054" y="1245001"/>
                <a:ext cx="8943042" cy="5016758"/>
              </a:xfrm>
              <a:prstGeom prst="rect">
                <a:avLst/>
              </a:prstGeom>
              <a:blipFill>
                <a:blip r:embed="rId3"/>
                <a:stretch>
                  <a:fillRect l="-1704" t="-1580" r="-818" b="-1823"/>
                </a:stretch>
              </a:blipFill>
            </p:spPr>
            <p:txBody>
              <a:bodyPr/>
              <a:lstStyle/>
              <a:p>
                <a:r>
                  <a:rPr lang="he-IL">
                    <a:noFill/>
                  </a:rPr>
                  <a:t> </a:t>
                </a:r>
              </a:p>
            </p:txBody>
          </p:sp>
        </mc:Fallback>
      </mc:AlternateContent>
      <p:sp>
        <p:nvSpPr>
          <p:cNvPr id="3" name="Rectangle 2">
            <a:extLst>
              <a:ext uri="{FF2B5EF4-FFF2-40B4-BE49-F238E27FC236}">
                <a16:creationId xmlns:a16="http://schemas.microsoft.com/office/drawing/2014/main" id="{9F3DCAA6-369C-4029-A511-32705E4C2008}"/>
              </a:ext>
            </a:extLst>
          </p:cNvPr>
          <p:cNvSpPr/>
          <p:nvPr/>
        </p:nvSpPr>
        <p:spPr>
          <a:xfrm>
            <a:off x="2630904" y="3753380"/>
            <a:ext cx="3986861" cy="523220"/>
          </a:xfrm>
          <a:prstGeom prst="rect">
            <a:avLst/>
          </a:prstGeom>
        </p:spPr>
        <p:txBody>
          <a:bodyPr wrap="none">
            <a:spAutoFit/>
          </a:bodyPr>
          <a:lstStyle/>
          <a:p>
            <a:r>
              <a:rPr lang="en-US" sz="2800" b="1" dirty="0">
                <a:solidFill>
                  <a:srgbClr val="FFC000"/>
                </a:solidFill>
              </a:rPr>
              <a:t>Remove (Not Max/Min) ?</a:t>
            </a:r>
            <a:endParaRPr lang="he-IL" sz="2800" dirty="0">
              <a:solidFill>
                <a:srgbClr val="FFC000"/>
              </a:solidFill>
            </a:endParaRPr>
          </a:p>
        </p:txBody>
      </p:sp>
    </p:spTree>
    <p:extLst>
      <p:ext uri="{BB962C8B-B14F-4D97-AF65-F5344CB8AC3E}">
        <p14:creationId xmlns:p14="http://schemas.microsoft.com/office/powerpoint/2010/main" val="4169186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ª××¦××ª ×ª××× × ×¢×××¨ âªbuild heap pseudocodeâ¬â">
            <a:extLst>
              <a:ext uri="{FF2B5EF4-FFF2-40B4-BE49-F238E27FC236}">
                <a16:creationId xmlns:a16="http://schemas.microsoft.com/office/drawing/2014/main" id="{842C2023-7BAC-4E8F-B189-5F166A5C3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744" y="228483"/>
            <a:ext cx="4421604" cy="203046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ª××¦××ª ×ª××× × ×¢×××¨ âªbuild heap pseudocodeâ¬â">
            <a:extLst>
              <a:ext uri="{FF2B5EF4-FFF2-40B4-BE49-F238E27FC236}">
                <a16:creationId xmlns:a16="http://schemas.microsoft.com/office/drawing/2014/main" id="{627CA96F-759C-4B7D-B1C6-1812AE2FB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531" y="365125"/>
            <a:ext cx="4431929" cy="13783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A2C19FEE-9B69-42CC-B742-F6631E1A1022}"/>
              </a:ext>
            </a:extLst>
          </p:cNvPr>
          <p:cNvGraphicFramePr>
            <a:graphicFrameLocks noChangeAspect="1"/>
          </p:cNvGraphicFramePr>
          <p:nvPr>
            <p:extLst>
              <p:ext uri="{D42A27DB-BD31-4B8C-83A1-F6EECF244321}">
                <p14:modId xmlns:p14="http://schemas.microsoft.com/office/powerpoint/2010/main" val="2190431268"/>
              </p:ext>
            </p:extLst>
          </p:nvPr>
        </p:nvGraphicFramePr>
        <p:xfrm>
          <a:off x="4743828" y="2282560"/>
          <a:ext cx="800100" cy="479425"/>
        </p:xfrm>
        <a:graphic>
          <a:graphicData uri="http://schemas.openxmlformats.org/presentationml/2006/ole">
            <mc:AlternateContent xmlns:mc="http://schemas.openxmlformats.org/markup-compatibility/2006">
              <mc:Choice xmlns:v="urn:schemas-microsoft-com:vml" Requires="v">
                <p:oleObj spid="_x0000_s7177" name="אובייקט מעטפת של כורך האובייקטים" showAsIcon="1" r:id="rId6" imgW="799560" imgH="478800" progId="Package">
                  <p:embed/>
                </p:oleObj>
              </mc:Choice>
              <mc:Fallback>
                <p:oleObj name="אובייקט מעטפת של כורך האובייקטים" showAsIcon="1" r:id="rId6" imgW="799560" imgH="478800" progId="Package">
                  <p:embed/>
                  <p:pic>
                    <p:nvPicPr>
                      <p:cNvPr id="3" name="Object 2">
                        <a:extLst>
                          <a:ext uri="{FF2B5EF4-FFF2-40B4-BE49-F238E27FC236}">
                            <a16:creationId xmlns:a16="http://schemas.microsoft.com/office/drawing/2014/main" id="{A2C19FEE-9B69-42CC-B742-F6631E1A1022}"/>
                          </a:ext>
                        </a:extLst>
                      </p:cNvPr>
                      <p:cNvPicPr/>
                      <p:nvPr/>
                    </p:nvPicPr>
                    <p:blipFill>
                      <a:blip r:embed="rId7"/>
                      <a:stretch>
                        <a:fillRect/>
                      </a:stretch>
                    </p:blipFill>
                    <p:spPr>
                      <a:xfrm>
                        <a:off x="4743828" y="2282560"/>
                        <a:ext cx="800100" cy="479425"/>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D5A3A29-892E-4058-B884-F1170CA2ECF4}"/>
              </a:ext>
            </a:extLst>
          </p:cNvPr>
          <p:cNvSpPr/>
          <p:nvPr/>
        </p:nvSpPr>
        <p:spPr>
          <a:xfrm>
            <a:off x="5350058" y="2240734"/>
            <a:ext cx="1491883" cy="369332"/>
          </a:xfrm>
          <a:prstGeom prst="rect">
            <a:avLst/>
          </a:prstGeom>
        </p:spPr>
        <p:txBody>
          <a:bodyPr wrap="none">
            <a:spAutoFit/>
          </a:bodyPr>
          <a:lstStyle/>
          <a:p>
            <a:r>
              <a:rPr lang="en-US" dirty="0">
                <a:solidFill>
                  <a:srgbClr val="00FFFF"/>
                </a:solidFill>
              </a:rPr>
              <a:t>HeapSort.java</a:t>
            </a:r>
            <a:endParaRPr lang="he-IL" dirty="0">
              <a:solidFill>
                <a:srgbClr val="00FFFF"/>
              </a:solidFill>
            </a:endParaRPr>
          </a:p>
        </p:txBody>
      </p:sp>
      <p:sp>
        <p:nvSpPr>
          <p:cNvPr id="5" name="Rectangle 4">
            <a:extLst>
              <a:ext uri="{FF2B5EF4-FFF2-40B4-BE49-F238E27FC236}">
                <a16:creationId xmlns:a16="http://schemas.microsoft.com/office/drawing/2014/main" id="{C6E4242F-6F02-450F-AD27-F424F5BE06EB}"/>
              </a:ext>
            </a:extLst>
          </p:cNvPr>
          <p:cNvSpPr/>
          <p:nvPr/>
        </p:nvSpPr>
        <p:spPr>
          <a:xfrm>
            <a:off x="10822262" y="1104900"/>
            <a:ext cx="1156086" cy="369332"/>
          </a:xfrm>
          <a:prstGeom prst="rect">
            <a:avLst/>
          </a:prstGeom>
        </p:spPr>
        <p:txBody>
          <a:bodyPr wrap="none">
            <a:spAutoFit/>
          </a:bodyPr>
          <a:lstStyle/>
          <a:p>
            <a:r>
              <a:rPr lang="en-US" dirty="0">
                <a:solidFill>
                  <a:schemeClr val="bg1"/>
                </a:solidFill>
              </a:rPr>
              <a:t>one based</a:t>
            </a:r>
            <a:endParaRPr lang="he-IL" dirty="0">
              <a:solidFill>
                <a:schemeClr val="bg1"/>
              </a:solidFill>
            </a:endParaRPr>
          </a:p>
        </p:txBody>
      </p:sp>
      <p:sp>
        <p:nvSpPr>
          <p:cNvPr id="6" name="Rectangle 5">
            <a:extLst>
              <a:ext uri="{FF2B5EF4-FFF2-40B4-BE49-F238E27FC236}">
                <a16:creationId xmlns:a16="http://schemas.microsoft.com/office/drawing/2014/main" id="{92341EB1-3677-4086-8ADA-C0C779398B95}"/>
              </a:ext>
            </a:extLst>
          </p:cNvPr>
          <p:cNvSpPr/>
          <p:nvPr/>
        </p:nvSpPr>
        <p:spPr>
          <a:xfrm>
            <a:off x="10822262" y="2761985"/>
            <a:ext cx="1156086" cy="369332"/>
          </a:xfrm>
          <a:prstGeom prst="rect">
            <a:avLst/>
          </a:prstGeom>
        </p:spPr>
        <p:txBody>
          <a:bodyPr wrap="none">
            <a:spAutoFit/>
          </a:bodyPr>
          <a:lstStyle/>
          <a:p>
            <a:r>
              <a:rPr lang="en-US" dirty="0">
                <a:solidFill>
                  <a:schemeClr val="bg1"/>
                </a:solidFill>
              </a:rPr>
              <a:t>one based</a:t>
            </a:r>
            <a:endParaRPr lang="he-IL" dirty="0">
              <a:solidFill>
                <a:schemeClr val="bg1"/>
              </a:solidFill>
            </a:endParaRPr>
          </a:p>
        </p:txBody>
      </p:sp>
      <p:pic>
        <p:nvPicPr>
          <p:cNvPr id="9" name="Picture 8">
            <a:extLst>
              <a:ext uri="{FF2B5EF4-FFF2-40B4-BE49-F238E27FC236}">
                <a16:creationId xmlns:a16="http://schemas.microsoft.com/office/drawing/2014/main" id="{F262F363-3B68-5848-A8A6-35BC0418E5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3500" y="2821053"/>
            <a:ext cx="4445000" cy="3556000"/>
          </a:xfrm>
          <a:prstGeom prst="rect">
            <a:avLst/>
          </a:prstGeom>
        </p:spPr>
      </p:pic>
      <p:sp>
        <p:nvSpPr>
          <p:cNvPr id="8" name="Title 7">
            <a:extLst>
              <a:ext uri="{FF2B5EF4-FFF2-40B4-BE49-F238E27FC236}">
                <a16:creationId xmlns:a16="http://schemas.microsoft.com/office/drawing/2014/main" id="{AA354A46-E191-5645-BBA0-22B2CFC9CF5C}"/>
              </a:ext>
            </a:extLst>
          </p:cNvPr>
          <p:cNvSpPr>
            <a:spLocks noGrp="1"/>
          </p:cNvSpPr>
          <p:nvPr>
            <p:ph type="title"/>
          </p:nvPr>
        </p:nvSpPr>
        <p:spPr/>
        <p:txBody>
          <a:bodyPr/>
          <a:lstStyle/>
          <a:p>
            <a:pPr algn="ctr" rtl="0"/>
            <a:r>
              <a:rPr lang="en-US" dirty="0" err="1">
                <a:solidFill>
                  <a:srgbClr val="00FFFF"/>
                </a:solidFill>
              </a:rPr>
              <a:t>HeapSort</a:t>
            </a:r>
            <a:endParaRPr lang="en-US" dirty="0">
              <a:solidFill>
                <a:srgbClr val="00FFFF"/>
              </a:solidFill>
            </a:endParaRPr>
          </a:p>
        </p:txBody>
      </p:sp>
    </p:spTree>
    <p:extLst>
      <p:ext uri="{BB962C8B-B14F-4D97-AF65-F5344CB8AC3E}">
        <p14:creationId xmlns:p14="http://schemas.microsoft.com/office/powerpoint/2010/main" val="1822857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AE5D6A-57D6-470E-BEC4-91C303947024}"/>
              </a:ext>
            </a:extLst>
          </p:cNvPr>
          <p:cNvSpPr>
            <a:spLocks noGrp="1"/>
          </p:cNvSpPr>
          <p:nvPr>
            <p:ph type="subTitle" idx="1"/>
          </p:nvPr>
        </p:nvSpPr>
        <p:spPr>
          <a:xfrm>
            <a:off x="1524000" y="162707"/>
            <a:ext cx="9144000" cy="2798044"/>
          </a:xfrm>
        </p:spPr>
        <p:txBody>
          <a:bodyPr>
            <a:normAutofit/>
          </a:bodyPr>
          <a:lstStyle/>
          <a:p>
            <a:r>
              <a:rPr lang="he-IL" sz="4400" b="1" dirty="0"/>
              <a:t>מימוש</a:t>
            </a:r>
            <a:r>
              <a:rPr lang="en-US" sz="4400" b="1" dirty="0"/>
              <a:t>MaxHeap.java </a:t>
            </a:r>
            <a:endParaRPr lang="he-IL" sz="4400" b="1" dirty="0"/>
          </a:p>
        </p:txBody>
      </p:sp>
      <p:sp>
        <p:nvSpPr>
          <p:cNvPr id="7" name="Subtitle 2">
            <a:extLst>
              <a:ext uri="{FF2B5EF4-FFF2-40B4-BE49-F238E27FC236}">
                <a16:creationId xmlns:a16="http://schemas.microsoft.com/office/drawing/2014/main" id="{342E4ADF-7FF3-4CD6-8C48-3DA86FCC2E5B}"/>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2" name="Rectangle 1">
            <a:extLst>
              <a:ext uri="{FF2B5EF4-FFF2-40B4-BE49-F238E27FC236}">
                <a16:creationId xmlns:a16="http://schemas.microsoft.com/office/drawing/2014/main" id="{1085C03C-CDCC-45B0-A59A-195F2B403DA0}"/>
              </a:ext>
            </a:extLst>
          </p:cNvPr>
          <p:cNvSpPr/>
          <p:nvPr/>
        </p:nvSpPr>
        <p:spPr>
          <a:xfrm>
            <a:off x="4735692" y="3405821"/>
            <a:ext cx="184731" cy="369332"/>
          </a:xfrm>
          <a:prstGeom prst="rect">
            <a:avLst/>
          </a:prstGeom>
        </p:spPr>
        <p:txBody>
          <a:bodyPr wrap="none">
            <a:spAutoFit/>
          </a:bodyPr>
          <a:lstStyle/>
          <a:p>
            <a:endParaRPr lang="he-IL" dirty="0"/>
          </a:p>
        </p:txBody>
      </p:sp>
      <p:sp>
        <p:nvSpPr>
          <p:cNvPr id="13" name="Rectangle 12">
            <a:extLst>
              <a:ext uri="{FF2B5EF4-FFF2-40B4-BE49-F238E27FC236}">
                <a16:creationId xmlns:a16="http://schemas.microsoft.com/office/drawing/2014/main" id="{DA69B749-AD61-4CA1-8949-186FCF613F9C}"/>
              </a:ext>
            </a:extLst>
          </p:cNvPr>
          <p:cNvSpPr/>
          <p:nvPr/>
        </p:nvSpPr>
        <p:spPr>
          <a:xfrm>
            <a:off x="1524000" y="960791"/>
            <a:ext cx="6096000" cy="5416868"/>
          </a:xfrm>
          <a:prstGeom prst="rect">
            <a:avLst/>
          </a:prstGeom>
        </p:spPr>
        <p:txBody>
          <a:bodyPr>
            <a:spAutoFit/>
          </a:bodyPr>
          <a:lstStyle/>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class</a:t>
            </a:r>
            <a:r>
              <a:rPr lang="en-US" b="1" dirty="0">
                <a:solidFill>
                  <a:srgbClr val="FFFFFF"/>
                </a:solidFill>
                <a:latin typeface="Consolas" panose="020B0609020204030204" pitchFamily="49" charset="0"/>
              </a:rPr>
              <a:t> </a:t>
            </a:r>
            <a:r>
              <a:rPr lang="en-US" b="1" dirty="0" err="1">
                <a:solidFill>
                  <a:srgbClr val="9CF828"/>
                </a:solidFill>
                <a:latin typeface="Consolas" panose="020B0609020204030204" pitchFamily="49" charset="0"/>
              </a:rPr>
              <a:t>MaxHeap</a:t>
            </a:r>
            <a:endParaRPr lang="en-US" b="1" dirty="0">
              <a:solidFill>
                <a:srgbClr val="9CF828"/>
              </a:solidFill>
              <a:latin typeface="Consolas" panose="020B0609020204030204" pitchFamily="49" charset="0"/>
            </a:endParaRPr>
          </a:p>
          <a:p>
            <a:r>
              <a:rPr lang="en-US" dirty="0">
                <a:solidFill>
                  <a:srgbClr val="FFFFFF"/>
                </a:solidFill>
                <a:latin typeface="Consolas" panose="020B0609020204030204" pitchFamily="49" charset="0"/>
              </a:rPr>
              <a:t>{</a:t>
            </a: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4000" dirty="0">
                <a:solidFill>
                  <a:srgbClr val="FFFFFF"/>
                </a:solidFill>
                <a:latin typeface="Consolas" panose="020B0609020204030204" pitchFamily="49" charset="0"/>
              </a:rPr>
              <a:t>…</a:t>
            </a:r>
            <a:endParaRPr lang="en-US"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a:t>
            </a:r>
            <a:endParaRPr lang="he-IL" dirty="0"/>
          </a:p>
        </p:txBody>
      </p:sp>
      <p:pic>
        <p:nvPicPr>
          <p:cNvPr id="45064" name="Picture 8" descr="×ª××¦××ª ×ª××× × ×¢×××¨ âªjava program logoâ¬â">
            <a:extLst>
              <a:ext uri="{FF2B5EF4-FFF2-40B4-BE49-F238E27FC236}">
                <a16:creationId xmlns:a16="http://schemas.microsoft.com/office/drawing/2014/main" id="{64843AD6-40D4-4883-9DD4-21785AE24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949" y="1969372"/>
            <a:ext cx="4585652" cy="32422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7ADFBDE-662F-4129-9B96-5B4A199E3A41}"/>
              </a:ext>
            </a:extLst>
          </p:cNvPr>
          <p:cNvPicPr>
            <a:picLocks noChangeAspect="1"/>
          </p:cNvPicPr>
          <p:nvPr/>
        </p:nvPicPr>
        <p:blipFill rotWithShape="1">
          <a:blip r:embed="rId3"/>
          <a:srcRect l="12500" t="34807" r="31553" b="36281"/>
          <a:stretch/>
        </p:blipFill>
        <p:spPr>
          <a:xfrm>
            <a:off x="1441961" y="2085662"/>
            <a:ext cx="10353575" cy="3009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B1AAC378-4E02-4A63-B0A8-4F99F221157E}"/>
              </a:ext>
            </a:extLst>
          </p:cNvPr>
          <p:cNvSpPr/>
          <p:nvPr/>
        </p:nvSpPr>
        <p:spPr>
          <a:xfrm>
            <a:off x="5863846" y="5559157"/>
            <a:ext cx="5844870" cy="523220"/>
          </a:xfrm>
          <a:prstGeom prst="rect">
            <a:avLst/>
          </a:prstGeom>
        </p:spPr>
        <p:txBody>
          <a:bodyPr wrap="none">
            <a:spAutoFit/>
          </a:bodyPr>
          <a:lstStyle/>
          <a:p>
            <a:pPr algn="r" rtl="1"/>
            <a:r>
              <a:rPr lang="he-IL" sz="2800" b="1" dirty="0">
                <a:solidFill>
                  <a:srgbClr val="9CF828"/>
                </a:solidFill>
                <a:latin typeface="Consolas" panose="020B0609020204030204" pitchFamily="49" charset="0"/>
              </a:rPr>
              <a:t>עבודה עצמית (</a:t>
            </a:r>
            <a:r>
              <a:rPr lang="en-US" sz="2800" b="1" dirty="0">
                <a:solidFill>
                  <a:srgbClr val="9CF828"/>
                </a:solidFill>
                <a:latin typeface="Consolas" panose="020B0609020204030204" pitchFamily="49" charset="0"/>
              </a:rPr>
              <a:t>One Based</a:t>
            </a:r>
            <a:r>
              <a:rPr lang="he-IL" sz="2800" b="1" dirty="0">
                <a:solidFill>
                  <a:srgbClr val="9CF828"/>
                </a:solidFill>
                <a:latin typeface="Consolas" panose="020B0609020204030204" pitchFamily="49" charset="0"/>
              </a:rPr>
              <a:t>) (20 דקות)</a:t>
            </a:r>
            <a:endParaRPr lang="he-IL" sz="2800" dirty="0"/>
          </a:p>
        </p:txBody>
      </p:sp>
    </p:spTree>
    <p:extLst>
      <p:ext uri="{BB962C8B-B14F-4D97-AF65-F5344CB8AC3E}">
        <p14:creationId xmlns:p14="http://schemas.microsoft.com/office/powerpoint/2010/main" val="224456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2" name="Picture 1">
            <a:extLst>
              <a:ext uri="{FF2B5EF4-FFF2-40B4-BE49-F238E27FC236}">
                <a16:creationId xmlns:a16="http://schemas.microsoft.com/office/drawing/2014/main" id="{F107338A-CB05-48CB-811C-DBDF117E51A4}"/>
              </a:ext>
            </a:extLst>
          </p:cNvPr>
          <p:cNvPicPr>
            <a:picLocks noChangeAspect="1"/>
          </p:cNvPicPr>
          <p:nvPr/>
        </p:nvPicPr>
        <p:blipFill rotWithShape="1">
          <a:blip r:embed="rId4"/>
          <a:srcRect l="46272" t="33221" r="9999" b="46440"/>
          <a:stretch/>
        </p:blipFill>
        <p:spPr>
          <a:xfrm>
            <a:off x="2239546" y="640208"/>
            <a:ext cx="7712907" cy="2017911"/>
          </a:xfrm>
          <a:prstGeom prst="rect">
            <a:avLst/>
          </a:prstGeom>
        </p:spPr>
      </p:pic>
      <p:sp>
        <p:nvSpPr>
          <p:cNvPr id="3" name="Rectangle 2">
            <a:extLst>
              <a:ext uri="{FF2B5EF4-FFF2-40B4-BE49-F238E27FC236}">
                <a16:creationId xmlns:a16="http://schemas.microsoft.com/office/drawing/2014/main" id="{B320BBF9-95C1-4B72-BB76-3855746918C0}"/>
              </a:ext>
            </a:extLst>
          </p:cNvPr>
          <p:cNvSpPr/>
          <p:nvPr/>
        </p:nvSpPr>
        <p:spPr>
          <a:xfrm>
            <a:off x="2815564" y="3167258"/>
            <a:ext cx="7098803" cy="584775"/>
          </a:xfrm>
          <a:prstGeom prst="rect">
            <a:avLst/>
          </a:prstGeom>
        </p:spPr>
        <p:txBody>
          <a:bodyPr wrap="none">
            <a:spAutoFit/>
          </a:bodyPr>
          <a:lstStyle/>
          <a:p>
            <a:r>
              <a:rPr lang="en-US" sz="3200" dirty="0">
                <a:hlinkClick r:id="rId5"/>
              </a:rPr>
              <a:t>http://btv.melezinek.cz/binary-heap.html</a:t>
            </a:r>
            <a:endParaRPr lang="he-IL" sz="3200" dirty="0"/>
          </a:p>
        </p:txBody>
      </p:sp>
      <p:sp>
        <p:nvSpPr>
          <p:cNvPr id="4" name="Rectangle 3">
            <a:extLst>
              <a:ext uri="{FF2B5EF4-FFF2-40B4-BE49-F238E27FC236}">
                <a16:creationId xmlns:a16="http://schemas.microsoft.com/office/drawing/2014/main" id="{A7A0CB8E-6D95-493A-B016-C2F0243E1B5C}"/>
              </a:ext>
            </a:extLst>
          </p:cNvPr>
          <p:cNvSpPr/>
          <p:nvPr/>
        </p:nvSpPr>
        <p:spPr>
          <a:xfrm>
            <a:off x="1293961" y="4845948"/>
            <a:ext cx="10142007" cy="646331"/>
          </a:xfrm>
          <a:prstGeom prst="rect">
            <a:avLst/>
          </a:prstGeom>
        </p:spPr>
        <p:txBody>
          <a:bodyPr wrap="none">
            <a:spAutoFit/>
          </a:bodyPr>
          <a:lstStyle/>
          <a:p>
            <a:r>
              <a:rPr lang="en-US" sz="3200" dirty="0">
                <a:hlinkClick r:id="rId6"/>
              </a:rPr>
              <a:t>https://www.cs.usfca.edu/~galles/</a:t>
            </a:r>
            <a:r>
              <a:rPr lang="en-US" sz="3600" dirty="0">
                <a:hlinkClick r:id="rId6"/>
              </a:rPr>
              <a:t>visualization</a:t>
            </a:r>
            <a:r>
              <a:rPr lang="en-US" sz="3200" dirty="0">
                <a:hlinkClick r:id="rId6"/>
              </a:rPr>
              <a:t>/Heap.html</a:t>
            </a:r>
            <a:endParaRPr lang="he-IL" sz="3200" dirty="0"/>
          </a:p>
        </p:txBody>
      </p:sp>
      <p:sp>
        <p:nvSpPr>
          <p:cNvPr id="7" name="Rectangle 6">
            <a:extLst>
              <a:ext uri="{FF2B5EF4-FFF2-40B4-BE49-F238E27FC236}">
                <a16:creationId xmlns:a16="http://schemas.microsoft.com/office/drawing/2014/main" id="{E6EE602C-E51A-4AB8-88B4-A1B5A4E89471}"/>
              </a:ext>
            </a:extLst>
          </p:cNvPr>
          <p:cNvSpPr/>
          <p:nvPr/>
        </p:nvSpPr>
        <p:spPr>
          <a:xfrm>
            <a:off x="5093109" y="2798058"/>
            <a:ext cx="10638503" cy="523220"/>
          </a:xfrm>
          <a:prstGeom prst="rect">
            <a:avLst/>
          </a:prstGeom>
        </p:spPr>
        <p:txBody>
          <a:bodyPr wrap="square">
            <a:spAutoFit/>
          </a:bodyPr>
          <a:lstStyle/>
          <a:p>
            <a:r>
              <a:rPr lang="en-US" sz="2800" b="1" dirty="0">
                <a:solidFill>
                  <a:srgbClr val="666666"/>
                </a:solidFill>
                <a:latin typeface="Consolas" panose="020B0609020204030204" pitchFamily="49" charset="0"/>
              </a:rPr>
              <a:t>Max Heap</a:t>
            </a:r>
          </a:p>
        </p:txBody>
      </p:sp>
      <p:sp>
        <p:nvSpPr>
          <p:cNvPr id="10" name="Rectangle 9">
            <a:extLst>
              <a:ext uri="{FF2B5EF4-FFF2-40B4-BE49-F238E27FC236}">
                <a16:creationId xmlns:a16="http://schemas.microsoft.com/office/drawing/2014/main" id="{ED2F43D8-FAA6-4CF9-9343-F568E8184531}"/>
              </a:ext>
            </a:extLst>
          </p:cNvPr>
          <p:cNvSpPr/>
          <p:nvPr/>
        </p:nvSpPr>
        <p:spPr>
          <a:xfrm>
            <a:off x="5093108" y="4340561"/>
            <a:ext cx="10638503" cy="523220"/>
          </a:xfrm>
          <a:prstGeom prst="rect">
            <a:avLst/>
          </a:prstGeom>
        </p:spPr>
        <p:txBody>
          <a:bodyPr wrap="square">
            <a:spAutoFit/>
          </a:bodyPr>
          <a:lstStyle/>
          <a:p>
            <a:r>
              <a:rPr lang="en-US" sz="2800" b="1" dirty="0">
                <a:solidFill>
                  <a:srgbClr val="666666"/>
                </a:solidFill>
                <a:latin typeface="Consolas" panose="020B0609020204030204" pitchFamily="49" charset="0"/>
              </a:rPr>
              <a:t>Min Heap</a:t>
            </a:r>
          </a:p>
        </p:txBody>
      </p:sp>
    </p:spTree>
    <p:extLst>
      <p:ext uri="{BB962C8B-B14F-4D97-AF65-F5344CB8AC3E}">
        <p14:creationId xmlns:p14="http://schemas.microsoft.com/office/powerpoint/2010/main" val="367478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2264474" y="178594"/>
            <a:ext cx="7733800" cy="1518047"/>
          </a:xfrm>
          <a:prstGeom prst="rect">
            <a:avLst/>
          </a:prstGeom>
        </p:spPr>
        <p:txBody>
          <a:bodyPr/>
          <a:lstStyle>
            <a:lvl1pPr>
              <a:defRPr b="1"/>
            </a:lvl1pPr>
          </a:lstStyle>
          <a:p>
            <a:pPr algn="ctr"/>
            <a:r>
              <a:rPr lang="he-IL" b="0" dirty="0">
                <a:cs typeface="+mn-cs"/>
              </a:rPr>
              <a:t>תרגולים קודמים</a:t>
            </a:r>
            <a:endParaRPr b="0" dirty="0">
              <a:cs typeface="+mn-cs"/>
            </a:endParaRPr>
          </a:p>
        </p:txBody>
      </p:sp>
      <p:sp>
        <p:nvSpPr>
          <p:cNvPr id="37" name="Subtitle 2">
            <a:extLst>
              <a:ext uri="{FF2B5EF4-FFF2-40B4-BE49-F238E27FC236}">
                <a16:creationId xmlns:a16="http://schemas.microsoft.com/office/drawing/2014/main" id="{F509CAD1-F4C8-4C6E-8456-2AAAF1078353}"/>
              </a:ext>
            </a:extLst>
          </p:cNvPr>
          <p:cNvSpPr txBox="1">
            <a:spLocks/>
          </p:cNvSpPr>
          <p:nvPr/>
        </p:nvSpPr>
        <p:spPr>
          <a:xfrm>
            <a:off x="1860883" y="1457614"/>
            <a:ext cx="11357811" cy="478054"/>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b="1" dirty="0"/>
              <a:t>עץ בינארי (</a:t>
            </a:r>
            <a:r>
              <a:rPr lang="en-US" b="1" dirty="0"/>
              <a:t>Binary Tree</a:t>
            </a:r>
            <a:r>
              <a:rPr lang="he-IL" b="1" dirty="0"/>
              <a:t>) </a:t>
            </a:r>
            <a:r>
              <a:rPr lang="he-IL" dirty="0"/>
              <a:t>– עץ אשר לכל קודקוד יש לכל </a:t>
            </a:r>
            <a:r>
              <a:rPr lang="he-IL" b="1" u="sng" dirty="0"/>
              <a:t>היותר</a:t>
            </a:r>
            <a:r>
              <a:rPr lang="he-IL" dirty="0"/>
              <a:t> 2 בנים</a:t>
            </a:r>
          </a:p>
          <a:p>
            <a:endParaRPr lang="en-US" b="1" dirty="0"/>
          </a:p>
        </p:txBody>
      </p:sp>
      <p:sp>
        <p:nvSpPr>
          <p:cNvPr id="38" name="Subtitle 2">
            <a:extLst>
              <a:ext uri="{FF2B5EF4-FFF2-40B4-BE49-F238E27FC236}">
                <a16:creationId xmlns:a16="http://schemas.microsoft.com/office/drawing/2014/main" id="{70F0DCCA-EF7A-4938-926B-07C5438309F6}"/>
              </a:ext>
            </a:extLst>
          </p:cNvPr>
          <p:cNvSpPr txBox="1">
            <a:spLocks/>
          </p:cNvSpPr>
          <p:nvPr/>
        </p:nvSpPr>
        <p:spPr>
          <a:xfrm>
            <a:off x="288758" y="2103540"/>
            <a:ext cx="11357811" cy="1408496"/>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2800" b="1" dirty="0"/>
              <a:t>עץ בינארי שלם (</a:t>
            </a:r>
            <a:r>
              <a:rPr lang="en-US" sz="2800" b="1" dirty="0">
                <a:solidFill>
                  <a:srgbClr val="FFFF00"/>
                </a:solidFill>
              </a:rPr>
              <a:t>Complete</a:t>
            </a:r>
            <a:r>
              <a:rPr lang="en-US" sz="2800" b="1" dirty="0"/>
              <a:t> Binary Tree</a:t>
            </a:r>
            <a:r>
              <a:rPr lang="he-IL" sz="2800" b="1" dirty="0"/>
              <a:t>) </a:t>
            </a:r>
          </a:p>
          <a:p>
            <a:pPr algn="r"/>
            <a:r>
              <a:rPr lang="he-IL" dirty="0"/>
              <a:t>עץ בינארי הוא עץ בינארי שלם אם כל הרמות מלאים בעלים חוץ מהרמה האחרונה</a:t>
            </a:r>
          </a:p>
          <a:p>
            <a:pPr algn="r"/>
            <a:r>
              <a:rPr lang="he-IL" dirty="0"/>
              <a:t>כאשר כל העלים ברמה האחרונה הם מצד שמאל ככל היותר</a:t>
            </a:r>
          </a:p>
          <a:p>
            <a:pPr algn="r"/>
            <a:endParaRPr lang="en-US" b="1" dirty="0"/>
          </a:p>
        </p:txBody>
      </p:sp>
      <p:pic>
        <p:nvPicPr>
          <p:cNvPr id="39" name="Picture 38">
            <a:extLst>
              <a:ext uri="{FF2B5EF4-FFF2-40B4-BE49-F238E27FC236}">
                <a16:creationId xmlns:a16="http://schemas.microsoft.com/office/drawing/2014/main" id="{EC1DDF98-3440-4CDE-8898-EAA0B08854CA}"/>
              </a:ext>
            </a:extLst>
          </p:cNvPr>
          <p:cNvPicPr>
            <a:picLocks noChangeAspect="1"/>
          </p:cNvPicPr>
          <p:nvPr/>
        </p:nvPicPr>
        <p:blipFill rotWithShape="1">
          <a:blip r:embed="rId3"/>
          <a:srcRect l="28093" t="43510" r="50579" b="29346"/>
          <a:stretch/>
        </p:blipFill>
        <p:spPr>
          <a:xfrm>
            <a:off x="1860883" y="3679909"/>
            <a:ext cx="4020151" cy="2877924"/>
          </a:xfrm>
          <a:prstGeom prst="rect">
            <a:avLst/>
          </a:prstGeom>
        </p:spPr>
      </p:pic>
      <p:sp>
        <p:nvSpPr>
          <p:cNvPr id="6" name="Rectangle 5">
            <a:extLst>
              <a:ext uri="{FF2B5EF4-FFF2-40B4-BE49-F238E27FC236}">
                <a16:creationId xmlns:a16="http://schemas.microsoft.com/office/drawing/2014/main" id="{D5E6C50B-8D3E-054E-91BF-726348CD68FB}"/>
              </a:ext>
            </a:extLst>
          </p:cNvPr>
          <p:cNvSpPr/>
          <p:nvPr/>
        </p:nvSpPr>
        <p:spPr>
          <a:xfrm>
            <a:off x="7539788" y="5174259"/>
            <a:ext cx="3348995"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O(h) = O(</a:t>
            </a:r>
            <a:r>
              <a:rPr lang="en-US" sz="3200" b="1" dirty="0" err="1">
                <a:solidFill>
                  <a:srgbClr val="00FFFF"/>
                </a:solidFill>
                <a:latin typeface="Consolas" panose="020B0609020204030204" pitchFamily="49" charset="0"/>
              </a:rPr>
              <a:t>logn</a:t>
            </a:r>
            <a:r>
              <a:rPr lang="en-US" sz="3200" b="1" dirty="0">
                <a:solidFill>
                  <a:srgbClr val="00FFFF"/>
                </a:solidFill>
                <a:latin typeface="Consolas" panose="020B0609020204030204" pitchFamily="49" charset="0"/>
              </a:rPr>
              <a:t>)</a:t>
            </a:r>
            <a:endParaRPr lang="en-US" sz="3600" dirty="0">
              <a:solidFill>
                <a:srgbClr val="00FFFF"/>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AC24F444-D46A-2649-A3EF-7C8ADFD51FFF}"/>
                  </a:ext>
                </a:extLst>
              </p:cNvPr>
              <p:cNvSpPr/>
              <p:nvPr/>
            </p:nvSpPr>
            <p:spPr>
              <a:xfrm>
                <a:off x="6622886" y="4503178"/>
                <a:ext cx="5023683" cy="671081"/>
              </a:xfrm>
              <a:prstGeom prst="rect">
                <a:avLst/>
              </a:prstGeom>
            </p:spPr>
            <p:txBody>
              <a:bodyPr wrap="none">
                <a:spAutoFit/>
              </a:bodyPr>
              <a:lstStyle/>
              <a:p>
                <a:pPr marL="0" algn="l" defTabSz="457200" rtl="0" eaLnBrk="1" latinLnBrk="0" hangingPunct="1"/>
                <a14:m>
                  <m:oMathPara xmlns:m="http://schemas.openxmlformats.org/officeDocument/2006/math">
                    <m:oMathParaPr>
                      <m:jc m:val="centerGroup"/>
                    </m:oMathParaPr>
                    <m:oMath xmlns:m="http://schemas.openxmlformats.org/officeDocument/2006/math">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0</m:t>
                          </m:r>
                        </m:sup>
                      </m:sSup>
                      <m:r>
                        <a:rPr lang="en-US" sz="3600" b="0" i="1" smtClean="0">
                          <a:solidFill>
                            <a:srgbClr val="00FFFF"/>
                          </a:solidFill>
                          <a:latin typeface="Cambria Math" panose="02040503050406030204" pitchFamily="18" charset="0"/>
                        </a:rPr>
                        <m:t>+</m:t>
                      </m:r>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1</m:t>
                          </m:r>
                        </m:sup>
                      </m:sSup>
                      <m:r>
                        <a:rPr lang="en-US" sz="3600" b="0" i="1" smtClean="0">
                          <a:solidFill>
                            <a:srgbClr val="00FFFF"/>
                          </a:solidFill>
                          <a:latin typeface="Cambria Math" panose="02040503050406030204" pitchFamily="18" charset="0"/>
                        </a:rPr>
                        <m:t>+…+</m:t>
                      </m:r>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h</m:t>
                          </m:r>
                          <m:r>
                            <a:rPr lang="en-US" sz="3600" b="0" i="1" smtClean="0">
                              <a:solidFill>
                                <a:srgbClr val="00FFFF"/>
                              </a:solidFill>
                              <a:latin typeface="Cambria Math" panose="02040503050406030204" pitchFamily="18" charset="0"/>
                            </a:rPr>
                            <m:t>−1</m:t>
                          </m:r>
                        </m:sup>
                      </m:sSup>
                      <m:r>
                        <a:rPr lang="en-US" sz="3600" b="0" i="1" smtClean="0">
                          <a:solidFill>
                            <a:srgbClr val="00FFFF"/>
                          </a:solidFill>
                          <a:latin typeface="Cambria Math" panose="02040503050406030204" pitchFamily="18" charset="0"/>
                        </a:rPr>
                        <m:t>≤</m:t>
                      </m:r>
                      <m:r>
                        <a:rPr lang="en-US" sz="3600" b="0" i="1" smtClean="0">
                          <a:solidFill>
                            <a:srgbClr val="00FFFF"/>
                          </a:solidFill>
                          <a:latin typeface="Cambria Math" panose="02040503050406030204" pitchFamily="18" charset="0"/>
                        </a:rPr>
                        <m:t>𝑛</m:t>
                      </m:r>
                    </m:oMath>
                  </m:oMathPara>
                </a14:m>
                <a:endParaRPr lang="en-US" sz="3600" i="1" dirty="0">
                  <a:solidFill>
                    <a:srgbClr val="00FFFF"/>
                  </a:solidFill>
                </a:endParaRPr>
              </a:p>
            </p:txBody>
          </p:sp>
        </mc:Choice>
        <mc:Fallback>
          <p:sp>
            <p:nvSpPr>
              <p:cNvPr id="7" name="Rectangle 6">
                <a:extLst>
                  <a:ext uri="{FF2B5EF4-FFF2-40B4-BE49-F238E27FC236}">
                    <a16:creationId xmlns:a16="http://schemas.microsoft.com/office/drawing/2014/main" id="{AC24F444-D46A-2649-A3EF-7C8ADFD51FFF}"/>
                  </a:ext>
                </a:extLst>
              </p:cNvPr>
              <p:cNvSpPr>
                <a:spLocks noRot="1" noChangeAspect="1" noMove="1" noResize="1" noEditPoints="1" noAdjustHandles="1" noChangeArrowheads="1" noChangeShapeType="1" noTextEdit="1"/>
              </p:cNvSpPr>
              <p:nvPr/>
            </p:nvSpPr>
            <p:spPr>
              <a:xfrm>
                <a:off x="6622886" y="4503178"/>
                <a:ext cx="5023683" cy="671081"/>
              </a:xfrm>
              <a:prstGeom prst="rect">
                <a:avLst/>
              </a:prstGeom>
              <a:blipFill>
                <a:blip r:embed="rId4"/>
                <a:stretch>
                  <a:fillRect b="-1887"/>
                </a:stretch>
              </a:blipFill>
            </p:spPr>
            <p:txBody>
              <a:bodyPr/>
              <a:lstStyle/>
              <a:p>
                <a:r>
                  <a:rPr lang="en-US">
                    <a:noFill/>
                  </a:rPr>
                  <a:t> </a:t>
                </a:r>
              </a:p>
            </p:txBody>
          </p:sp>
        </mc:Fallback>
      </mc:AlternateContent>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4" name="Picture 3">
            <a:extLst>
              <a:ext uri="{FF2B5EF4-FFF2-40B4-BE49-F238E27FC236}">
                <a16:creationId xmlns:a16="http://schemas.microsoft.com/office/drawing/2014/main" id="{C239BE63-C94C-4B1C-B79A-F95C9467C98C}"/>
              </a:ext>
            </a:extLst>
          </p:cNvPr>
          <p:cNvPicPr>
            <a:picLocks noChangeAspect="1"/>
          </p:cNvPicPr>
          <p:nvPr/>
        </p:nvPicPr>
        <p:blipFill rotWithShape="1">
          <a:blip r:embed="rId4"/>
          <a:srcRect l="46272" t="57228" r="10189" b="24183"/>
          <a:stretch/>
        </p:blipFill>
        <p:spPr>
          <a:xfrm>
            <a:off x="885205" y="330695"/>
            <a:ext cx="9441551" cy="2267509"/>
          </a:xfrm>
          <a:prstGeom prst="rect">
            <a:avLst/>
          </a:prstGeom>
        </p:spPr>
      </p:pic>
      <p:sp>
        <p:nvSpPr>
          <p:cNvPr id="9" name="Rectangle 8">
            <a:extLst>
              <a:ext uri="{FF2B5EF4-FFF2-40B4-BE49-F238E27FC236}">
                <a16:creationId xmlns:a16="http://schemas.microsoft.com/office/drawing/2014/main" id="{0C969529-D9CC-46C9-9745-445A15B99FF9}"/>
              </a:ext>
            </a:extLst>
          </p:cNvPr>
          <p:cNvSpPr/>
          <p:nvPr/>
        </p:nvSpPr>
        <p:spPr>
          <a:xfrm>
            <a:off x="885205" y="380078"/>
            <a:ext cx="1552028" cy="461665"/>
          </a:xfrm>
          <a:prstGeom prst="rect">
            <a:avLst/>
          </a:prstGeom>
        </p:spPr>
        <p:txBody>
          <a:bodyPr wrap="none">
            <a:spAutoFit/>
          </a:bodyPr>
          <a:lstStyle/>
          <a:p>
            <a:pPr algn="r"/>
            <a:r>
              <a:rPr lang="he-IL" sz="2400" b="1" dirty="0">
                <a:solidFill>
                  <a:srgbClr val="C00000"/>
                </a:solidFill>
              </a:rPr>
              <a:t>מאינדקס 1</a:t>
            </a:r>
          </a:p>
        </p:txBody>
      </p:sp>
      <p:pic>
        <p:nvPicPr>
          <p:cNvPr id="10" name="Picture 2" descr="×ª××¦××ª ×ª××× × ×¢×××¨ âªbuild heapâ¬â">
            <a:extLst>
              <a:ext uri="{FF2B5EF4-FFF2-40B4-BE49-F238E27FC236}">
                <a16:creationId xmlns:a16="http://schemas.microsoft.com/office/drawing/2014/main" id="{D7646F39-C4DD-48EA-B9E8-AE02A5758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821" y="2349707"/>
            <a:ext cx="6049079" cy="44815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E1E7383-6DA2-4539-8D1B-E06D7E5BA8C2}"/>
                  </a:ext>
                </a:extLst>
              </p:cNvPr>
              <p:cNvSpPr/>
              <p:nvPr/>
            </p:nvSpPr>
            <p:spPr>
              <a:xfrm>
                <a:off x="5608298" y="694287"/>
                <a:ext cx="693203" cy="727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he-IL" sz="2400" b="1" i="1">
                              <a:solidFill>
                                <a:srgbClr val="C00000"/>
                              </a:solidFill>
                              <a:latin typeface="Cambria Math" panose="02040503050406030204" pitchFamily="18" charset="0"/>
                            </a:rPr>
                          </m:ctrlPr>
                        </m:dPr>
                        <m:e>
                          <m:f>
                            <m:fPr>
                              <m:ctrlPr>
                                <a:rPr lang="en-US" sz="2400" b="1" i="1">
                                  <a:solidFill>
                                    <a:srgbClr val="C00000"/>
                                  </a:solidFill>
                                  <a:latin typeface="Cambria Math" panose="02040503050406030204" pitchFamily="18" charset="0"/>
                                </a:rPr>
                              </m:ctrlPr>
                            </m:fPr>
                            <m:num>
                              <m:r>
                                <a:rPr lang="en-US" sz="2400" b="1" i="1">
                                  <a:solidFill>
                                    <a:srgbClr val="C00000"/>
                                  </a:solidFill>
                                  <a:latin typeface="Cambria Math" panose="02040503050406030204" pitchFamily="18" charset="0"/>
                                </a:rPr>
                                <m:t>𝒏</m:t>
                              </m:r>
                            </m:num>
                            <m:den>
                              <m:r>
                                <a:rPr lang="en-US" sz="2400" b="1" i="1">
                                  <a:solidFill>
                                    <a:srgbClr val="C00000"/>
                                  </a:solidFill>
                                  <a:latin typeface="Cambria Math" panose="02040503050406030204" pitchFamily="18" charset="0"/>
                                </a:rPr>
                                <m:t>𝟐</m:t>
                              </m:r>
                            </m:den>
                          </m:f>
                        </m:e>
                      </m:d>
                    </m:oMath>
                  </m:oMathPara>
                </a14:m>
                <a:endParaRPr lang="he-IL" sz="2400" b="1" dirty="0">
                  <a:solidFill>
                    <a:srgbClr val="C00000"/>
                  </a:solidFill>
                </a:endParaRPr>
              </a:p>
            </p:txBody>
          </p:sp>
        </mc:Choice>
        <mc:Fallback>
          <p:sp>
            <p:nvSpPr>
              <p:cNvPr id="12" name="Rectangle 11">
                <a:extLst>
                  <a:ext uri="{FF2B5EF4-FFF2-40B4-BE49-F238E27FC236}">
                    <a16:creationId xmlns:a16="http://schemas.microsoft.com/office/drawing/2014/main" id="{1E1E7383-6DA2-4539-8D1B-E06D7E5BA8C2}"/>
                  </a:ext>
                </a:extLst>
              </p:cNvPr>
              <p:cNvSpPr>
                <a:spLocks noRot="1" noChangeAspect="1" noMove="1" noResize="1" noEditPoints="1" noAdjustHandles="1" noChangeArrowheads="1" noChangeShapeType="1" noTextEdit="1"/>
              </p:cNvSpPr>
              <p:nvPr/>
            </p:nvSpPr>
            <p:spPr>
              <a:xfrm>
                <a:off x="5608298" y="694287"/>
                <a:ext cx="693203" cy="727763"/>
              </a:xfrm>
              <a:prstGeom prst="rect">
                <a:avLst/>
              </a:prstGeom>
              <a:blipFill>
                <a:blip r:embed="rId6"/>
                <a:stretch>
                  <a:fillRect r="-18182" b="-51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1B5789A-1C25-A54E-8FD7-625D20A287A7}"/>
                  </a:ext>
                </a:extLst>
              </p:cNvPr>
              <p:cNvSpPr/>
              <p:nvPr/>
            </p:nvSpPr>
            <p:spPr>
              <a:xfrm>
                <a:off x="6334955" y="2821894"/>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C00000"/>
                          </a:solidFill>
                          <a:latin typeface="Cambria Math" panose="02040503050406030204" pitchFamily="18" charset="0"/>
                        </a:rPr>
                        <m:t>𝟏</m:t>
                      </m:r>
                    </m:oMath>
                  </m:oMathPara>
                </a14:m>
                <a:endParaRPr lang="he-IL" sz="2400" b="1" dirty="0">
                  <a:solidFill>
                    <a:srgbClr val="C00000"/>
                  </a:solidFill>
                </a:endParaRPr>
              </a:p>
            </p:txBody>
          </p:sp>
        </mc:Choice>
        <mc:Fallback>
          <p:sp>
            <p:nvSpPr>
              <p:cNvPr id="8" name="Rectangle 7">
                <a:extLst>
                  <a:ext uri="{FF2B5EF4-FFF2-40B4-BE49-F238E27FC236}">
                    <a16:creationId xmlns:a16="http://schemas.microsoft.com/office/drawing/2014/main" id="{81B5789A-1C25-A54E-8FD7-625D20A287A7}"/>
                  </a:ext>
                </a:extLst>
              </p:cNvPr>
              <p:cNvSpPr>
                <a:spLocks noRot="1" noChangeAspect="1" noMove="1" noResize="1" noEditPoints="1" noAdjustHandles="1" noChangeArrowheads="1" noChangeShapeType="1" noTextEdit="1"/>
              </p:cNvSpPr>
              <p:nvPr/>
            </p:nvSpPr>
            <p:spPr>
              <a:xfrm>
                <a:off x="6334955" y="2821894"/>
                <a:ext cx="453970" cy="461665"/>
              </a:xfrm>
              <a:prstGeom prst="rect">
                <a:avLst/>
              </a:prstGeom>
              <a:blipFill>
                <a:blip r:embed="rId7"/>
                <a:stretch>
                  <a:fillRect t="-7895" r="-27027"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00980ACD-4308-974F-B66B-326856D9575E}"/>
                  </a:ext>
                </a:extLst>
              </p:cNvPr>
              <p:cNvSpPr/>
              <p:nvPr/>
            </p:nvSpPr>
            <p:spPr>
              <a:xfrm>
                <a:off x="5048699" y="586379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C00000"/>
                          </a:solidFill>
                          <a:highlight>
                            <a:srgbClr val="FFFF00"/>
                          </a:highlight>
                          <a:latin typeface="Cambria Math" panose="02040503050406030204" pitchFamily="18" charset="0"/>
                        </a:rPr>
                        <m:t>𝟗</m:t>
                      </m:r>
                    </m:oMath>
                  </m:oMathPara>
                </a14:m>
                <a:endParaRPr lang="he-IL" sz="2400" b="1" dirty="0">
                  <a:solidFill>
                    <a:srgbClr val="C00000"/>
                  </a:solidFill>
                  <a:highlight>
                    <a:srgbClr val="FFFF00"/>
                  </a:highlight>
                </a:endParaRPr>
              </a:p>
            </p:txBody>
          </p:sp>
        </mc:Choice>
        <mc:Fallback>
          <p:sp>
            <p:nvSpPr>
              <p:cNvPr id="13" name="Rectangle 12">
                <a:extLst>
                  <a:ext uri="{FF2B5EF4-FFF2-40B4-BE49-F238E27FC236}">
                    <a16:creationId xmlns:a16="http://schemas.microsoft.com/office/drawing/2014/main" id="{00980ACD-4308-974F-B66B-326856D9575E}"/>
                  </a:ext>
                </a:extLst>
              </p:cNvPr>
              <p:cNvSpPr>
                <a:spLocks noRot="1" noChangeAspect="1" noMove="1" noResize="1" noEditPoints="1" noAdjustHandles="1" noChangeArrowheads="1" noChangeShapeType="1" noTextEdit="1"/>
              </p:cNvSpPr>
              <p:nvPr/>
            </p:nvSpPr>
            <p:spPr>
              <a:xfrm>
                <a:off x="5048699" y="5863798"/>
                <a:ext cx="453970" cy="461665"/>
              </a:xfrm>
              <a:prstGeom prst="rect">
                <a:avLst/>
              </a:prstGeom>
              <a:blipFill>
                <a:blip r:embed="rId8"/>
                <a:stretch>
                  <a:fillRect t="-10811" r="-30556"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1C67D363-5E06-3044-9672-5860C139740B}"/>
                  </a:ext>
                </a:extLst>
              </p:cNvPr>
              <p:cNvSpPr/>
              <p:nvPr/>
            </p:nvSpPr>
            <p:spPr>
              <a:xfrm>
                <a:off x="5642030" y="4453517"/>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C00000"/>
                          </a:solidFill>
                          <a:highlight>
                            <a:srgbClr val="FFFF00"/>
                          </a:highlight>
                          <a:latin typeface="Cambria Math" panose="02040503050406030204" pitchFamily="18" charset="0"/>
                        </a:rPr>
                        <m:t>𝟓</m:t>
                      </m:r>
                    </m:oMath>
                  </m:oMathPara>
                </a14:m>
                <a:endParaRPr lang="he-IL" sz="2400" b="1" dirty="0">
                  <a:solidFill>
                    <a:srgbClr val="C00000"/>
                  </a:solidFill>
                  <a:highlight>
                    <a:srgbClr val="FFFF00"/>
                  </a:highlight>
                </a:endParaRPr>
              </a:p>
            </p:txBody>
          </p:sp>
        </mc:Choice>
        <mc:Fallback>
          <p:sp>
            <p:nvSpPr>
              <p:cNvPr id="14" name="Rectangle 13">
                <a:extLst>
                  <a:ext uri="{FF2B5EF4-FFF2-40B4-BE49-F238E27FC236}">
                    <a16:creationId xmlns:a16="http://schemas.microsoft.com/office/drawing/2014/main" id="{1C67D363-5E06-3044-9672-5860C139740B}"/>
                  </a:ext>
                </a:extLst>
              </p:cNvPr>
              <p:cNvSpPr>
                <a:spLocks noRot="1" noChangeAspect="1" noMove="1" noResize="1" noEditPoints="1" noAdjustHandles="1" noChangeArrowheads="1" noChangeShapeType="1" noTextEdit="1"/>
              </p:cNvSpPr>
              <p:nvPr/>
            </p:nvSpPr>
            <p:spPr>
              <a:xfrm>
                <a:off x="5642030" y="4453517"/>
                <a:ext cx="453970" cy="461665"/>
              </a:xfrm>
              <a:prstGeom prst="rect">
                <a:avLst/>
              </a:prstGeom>
              <a:blipFill>
                <a:blip r:embed="rId9"/>
                <a:stretch>
                  <a:fillRect t="-10811" r="-27778"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11CB838C-D5F1-0448-BA02-4D5925CDE26F}"/>
                  </a:ext>
                </a:extLst>
              </p:cNvPr>
              <p:cNvSpPr/>
              <p:nvPr/>
            </p:nvSpPr>
            <p:spPr>
              <a:xfrm>
                <a:off x="3255998" y="1194133"/>
                <a:ext cx="2067361" cy="727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solidFill>
                                <a:srgbClr val="C00000"/>
                              </a:solidFill>
                              <a:latin typeface="Cambria Math" panose="02040503050406030204" pitchFamily="18" charset="0"/>
                            </a:rPr>
                          </m:ctrlPr>
                        </m:dPr>
                        <m:e>
                          <m:f>
                            <m:fPr>
                              <m:ctrlPr>
                                <a:rPr lang="en-US" sz="2400" b="1" i="1" smtClean="0">
                                  <a:solidFill>
                                    <a:srgbClr val="C00000"/>
                                  </a:solidFill>
                                  <a:latin typeface="Cambria Math" panose="02040503050406030204" pitchFamily="18" charset="0"/>
                                </a:rPr>
                              </m:ctrlPr>
                            </m:fPr>
                            <m:num>
                              <m:r>
                                <a:rPr lang="en-US" sz="2400" b="1" i="1" smtClean="0">
                                  <a:solidFill>
                                    <a:srgbClr val="C00000"/>
                                  </a:solidFill>
                                  <a:latin typeface="Cambria Math" panose="02040503050406030204" pitchFamily="18" charset="0"/>
                                </a:rPr>
                                <m:t>𝒏</m:t>
                              </m:r>
                            </m:num>
                            <m:den>
                              <m:r>
                                <a:rPr lang="en-US" sz="2400" b="1" i="1" smtClean="0">
                                  <a:solidFill>
                                    <a:srgbClr val="C00000"/>
                                  </a:solidFill>
                                  <a:latin typeface="Cambria Math" panose="02040503050406030204" pitchFamily="18" charset="0"/>
                                </a:rPr>
                                <m:t>𝟐</m:t>
                              </m:r>
                            </m:den>
                          </m:f>
                        </m:e>
                      </m:d>
                      <m:r>
                        <a:rPr lang="en-US" sz="2400" b="1" i="1" smtClean="0">
                          <a:solidFill>
                            <a:srgbClr val="C00000"/>
                          </a:solidFill>
                          <a:latin typeface="Cambria Math" panose="02040503050406030204" pitchFamily="18" charset="0"/>
                        </a:rPr>
                        <m:t>+</m:t>
                      </m:r>
                      <m:r>
                        <a:rPr lang="en-US" sz="2400" b="1" i="1" smtClean="0">
                          <a:solidFill>
                            <a:srgbClr val="C00000"/>
                          </a:solidFill>
                          <a:latin typeface="Cambria Math" panose="02040503050406030204" pitchFamily="18" charset="0"/>
                        </a:rPr>
                        <m:t>𝟏</m:t>
                      </m:r>
                      <m:r>
                        <a:rPr lang="en-US" sz="2400" b="1" i="1" smtClean="0">
                          <a:solidFill>
                            <a:srgbClr val="C00000"/>
                          </a:solidFill>
                          <a:latin typeface="Cambria Math" panose="02040503050406030204" pitchFamily="18" charset="0"/>
                        </a:rPr>
                        <m:t>=</m:t>
                      </m:r>
                      <m:d>
                        <m:dPr>
                          <m:begChr m:val="⌈"/>
                          <m:endChr m:val="⌉"/>
                          <m:ctrlPr>
                            <a:rPr lang="he-IL" sz="2400" b="1" i="1">
                              <a:solidFill>
                                <a:srgbClr val="C00000"/>
                              </a:solidFill>
                              <a:latin typeface="Cambria Math" panose="02040503050406030204" pitchFamily="18" charset="0"/>
                            </a:rPr>
                          </m:ctrlPr>
                        </m:dPr>
                        <m:e>
                          <m:f>
                            <m:fPr>
                              <m:ctrlPr>
                                <a:rPr lang="en-US" sz="2400" b="1" i="1">
                                  <a:solidFill>
                                    <a:srgbClr val="C00000"/>
                                  </a:solidFill>
                                  <a:latin typeface="Cambria Math" panose="02040503050406030204" pitchFamily="18" charset="0"/>
                                </a:rPr>
                              </m:ctrlPr>
                            </m:fPr>
                            <m:num>
                              <m:r>
                                <a:rPr lang="en-US" sz="2400" b="1" i="1">
                                  <a:solidFill>
                                    <a:srgbClr val="C00000"/>
                                  </a:solidFill>
                                  <a:latin typeface="Cambria Math" panose="02040503050406030204" pitchFamily="18" charset="0"/>
                                </a:rPr>
                                <m:t>𝒏</m:t>
                              </m:r>
                            </m:num>
                            <m:den>
                              <m:r>
                                <a:rPr lang="en-US" sz="2400" b="1" i="1">
                                  <a:solidFill>
                                    <a:srgbClr val="C00000"/>
                                  </a:solidFill>
                                  <a:latin typeface="Cambria Math" panose="02040503050406030204" pitchFamily="18" charset="0"/>
                                </a:rPr>
                                <m:t>𝟐</m:t>
                              </m:r>
                            </m:den>
                          </m:f>
                        </m:e>
                      </m:d>
                    </m:oMath>
                  </m:oMathPara>
                </a14:m>
                <a:endParaRPr lang="he-IL" sz="2400" b="1" dirty="0">
                  <a:solidFill>
                    <a:srgbClr val="C00000"/>
                  </a:solidFill>
                </a:endParaRPr>
              </a:p>
            </p:txBody>
          </p:sp>
        </mc:Choice>
        <mc:Fallback>
          <p:sp>
            <p:nvSpPr>
              <p:cNvPr id="15" name="Rectangle 14">
                <a:extLst>
                  <a:ext uri="{FF2B5EF4-FFF2-40B4-BE49-F238E27FC236}">
                    <a16:creationId xmlns:a16="http://schemas.microsoft.com/office/drawing/2014/main" id="{11CB838C-D5F1-0448-BA02-4D5925CDE26F}"/>
                  </a:ext>
                </a:extLst>
              </p:cNvPr>
              <p:cNvSpPr>
                <a:spLocks noRot="1" noChangeAspect="1" noMove="1" noResize="1" noEditPoints="1" noAdjustHandles="1" noChangeArrowheads="1" noChangeShapeType="1" noTextEdit="1"/>
              </p:cNvSpPr>
              <p:nvPr/>
            </p:nvSpPr>
            <p:spPr>
              <a:xfrm>
                <a:off x="3255998" y="1194133"/>
                <a:ext cx="2067361" cy="727763"/>
              </a:xfrm>
              <a:prstGeom prst="rect">
                <a:avLst/>
              </a:prstGeom>
              <a:blipFill>
                <a:blip r:embed="rId10"/>
                <a:stretch>
                  <a:fillRect r="-6098"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2278E925-A9BC-214F-A866-63CFA6D63C00}"/>
                  </a:ext>
                </a:extLst>
              </p:cNvPr>
              <p:cNvSpPr/>
              <p:nvPr/>
            </p:nvSpPr>
            <p:spPr>
              <a:xfrm>
                <a:off x="1661219" y="1862032"/>
                <a:ext cx="585417"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C00000"/>
                          </a:solidFill>
                          <a:latin typeface="Cambria Math" panose="02040503050406030204" pitchFamily="18" charset="0"/>
                        </a:rPr>
                        <m:t>לא</m:t>
                      </m:r>
                    </m:oMath>
                  </m:oMathPara>
                </a14:m>
                <a:endParaRPr lang="he-IL" sz="2400" b="1" dirty="0">
                  <a:solidFill>
                    <a:srgbClr val="C00000"/>
                  </a:solidFill>
                </a:endParaRPr>
              </a:p>
            </p:txBody>
          </p:sp>
        </mc:Choice>
        <mc:Fallback>
          <p:sp>
            <p:nvSpPr>
              <p:cNvPr id="16" name="Rectangle 15">
                <a:extLst>
                  <a:ext uri="{FF2B5EF4-FFF2-40B4-BE49-F238E27FC236}">
                    <a16:creationId xmlns:a16="http://schemas.microsoft.com/office/drawing/2014/main" id="{2278E925-A9BC-214F-A866-63CFA6D63C00}"/>
                  </a:ext>
                </a:extLst>
              </p:cNvPr>
              <p:cNvSpPr>
                <a:spLocks noRot="1" noChangeAspect="1" noMove="1" noResize="1" noEditPoints="1" noAdjustHandles="1" noChangeArrowheads="1" noChangeShapeType="1" noTextEdit="1"/>
              </p:cNvSpPr>
              <p:nvPr/>
            </p:nvSpPr>
            <p:spPr>
              <a:xfrm>
                <a:off x="1661219" y="1862032"/>
                <a:ext cx="585417" cy="506742"/>
              </a:xfrm>
              <a:prstGeom prst="rect">
                <a:avLst/>
              </a:prstGeom>
              <a:blipFill>
                <a:blip r:embed="rId11"/>
                <a:stretch>
                  <a:fillRect l="-8511" r="-21277" b="-21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9C14D73E-1571-FB4C-A4CC-A3DBCEE0A50F}"/>
                  </a:ext>
                </a:extLst>
              </p:cNvPr>
              <p:cNvSpPr/>
              <p:nvPr/>
            </p:nvSpPr>
            <p:spPr>
              <a:xfrm>
                <a:off x="885205" y="2772153"/>
                <a:ext cx="10529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𝒏</m:t>
                      </m:r>
                      <m:r>
                        <a:rPr lang="en-US" sz="2400" b="1" i="1" smtClean="0">
                          <a:solidFill>
                            <a:srgbClr val="C00000"/>
                          </a:solidFill>
                          <a:latin typeface="Cambria Math" panose="02040503050406030204" pitchFamily="18" charset="0"/>
                        </a:rPr>
                        <m:t>=</m:t>
                      </m:r>
                      <m:r>
                        <a:rPr lang="en-US" sz="2400" b="1" i="1" smtClean="0">
                          <a:solidFill>
                            <a:srgbClr val="C00000"/>
                          </a:solidFill>
                          <a:latin typeface="Cambria Math" panose="02040503050406030204" pitchFamily="18" charset="0"/>
                        </a:rPr>
                        <m:t>𝟗</m:t>
                      </m:r>
                    </m:oMath>
                  </m:oMathPara>
                </a14:m>
                <a:endParaRPr lang="he-IL" sz="2400" b="1" dirty="0">
                  <a:solidFill>
                    <a:srgbClr val="C00000"/>
                  </a:solidFill>
                </a:endParaRPr>
              </a:p>
            </p:txBody>
          </p:sp>
        </mc:Choice>
        <mc:Fallback>
          <p:sp>
            <p:nvSpPr>
              <p:cNvPr id="17" name="Rectangle 16">
                <a:extLst>
                  <a:ext uri="{FF2B5EF4-FFF2-40B4-BE49-F238E27FC236}">
                    <a16:creationId xmlns:a16="http://schemas.microsoft.com/office/drawing/2014/main" id="{9C14D73E-1571-FB4C-A4CC-A3DBCEE0A50F}"/>
                  </a:ext>
                </a:extLst>
              </p:cNvPr>
              <p:cNvSpPr>
                <a:spLocks noRot="1" noChangeAspect="1" noMove="1" noResize="1" noEditPoints="1" noAdjustHandles="1" noChangeArrowheads="1" noChangeShapeType="1" noTextEdit="1"/>
              </p:cNvSpPr>
              <p:nvPr/>
            </p:nvSpPr>
            <p:spPr>
              <a:xfrm>
                <a:off x="885205" y="2772153"/>
                <a:ext cx="1052917" cy="461665"/>
              </a:xfrm>
              <a:prstGeom prst="rect">
                <a:avLst/>
              </a:prstGeom>
              <a:blipFill>
                <a:blip r:embed="rId12"/>
                <a:stretch>
                  <a:fillRect t="-7895" r="-11905"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6F729A97-A3E7-2C40-A0CF-E899ADD12241}"/>
                  </a:ext>
                </a:extLst>
              </p:cNvPr>
              <p:cNvSpPr/>
              <p:nvPr/>
            </p:nvSpPr>
            <p:spPr>
              <a:xfrm>
                <a:off x="7623230" y="3538503"/>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𝟑</m:t>
                      </m:r>
                    </m:oMath>
                  </m:oMathPara>
                </a14:m>
                <a:endParaRPr lang="he-IL" sz="2400" b="1" dirty="0">
                  <a:solidFill>
                    <a:srgbClr val="C00000"/>
                  </a:solidFill>
                </a:endParaRPr>
              </a:p>
            </p:txBody>
          </p:sp>
        </mc:Choice>
        <mc:Fallback>
          <p:sp>
            <p:nvSpPr>
              <p:cNvPr id="18" name="Rectangle 17">
                <a:extLst>
                  <a:ext uri="{FF2B5EF4-FFF2-40B4-BE49-F238E27FC236}">
                    <a16:creationId xmlns:a16="http://schemas.microsoft.com/office/drawing/2014/main" id="{6F729A97-A3E7-2C40-A0CF-E899ADD12241}"/>
                  </a:ext>
                </a:extLst>
              </p:cNvPr>
              <p:cNvSpPr>
                <a:spLocks noRot="1" noChangeAspect="1" noMove="1" noResize="1" noEditPoints="1" noAdjustHandles="1" noChangeArrowheads="1" noChangeShapeType="1" noTextEdit="1"/>
              </p:cNvSpPr>
              <p:nvPr/>
            </p:nvSpPr>
            <p:spPr>
              <a:xfrm>
                <a:off x="7623230" y="3538503"/>
                <a:ext cx="453970" cy="461665"/>
              </a:xfrm>
              <a:prstGeom prst="rect">
                <a:avLst/>
              </a:prstGeom>
              <a:blipFill>
                <a:blip r:embed="rId13"/>
                <a:stretch>
                  <a:fillRect t="-10811" r="-27778"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4AB04FDC-E36C-0C42-9189-4BDB6F6C5221}"/>
                  </a:ext>
                </a:extLst>
              </p:cNvPr>
              <p:cNvSpPr/>
              <p:nvPr/>
            </p:nvSpPr>
            <p:spPr>
              <a:xfrm>
                <a:off x="5188060" y="352254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𝟐</m:t>
                      </m:r>
                    </m:oMath>
                  </m:oMathPara>
                </a14:m>
                <a:endParaRPr lang="he-IL" sz="2400" b="1" dirty="0">
                  <a:solidFill>
                    <a:srgbClr val="C00000"/>
                  </a:solidFill>
                </a:endParaRPr>
              </a:p>
            </p:txBody>
          </p:sp>
        </mc:Choice>
        <mc:Fallback>
          <p:sp>
            <p:nvSpPr>
              <p:cNvPr id="19" name="Rectangle 18">
                <a:extLst>
                  <a:ext uri="{FF2B5EF4-FFF2-40B4-BE49-F238E27FC236}">
                    <a16:creationId xmlns:a16="http://schemas.microsoft.com/office/drawing/2014/main" id="{4AB04FDC-E36C-0C42-9189-4BDB6F6C5221}"/>
                  </a:ext>
                </a:extLst>
              </p:cNvPr>
              <p:cNvSpPr>
                <a:spLocks noRot="1" noChangeAspect="1" noMove="1" noResize="1" noEditPoints="1" noAdjustHandles="1" noChangeArrowheads="1" noChangeShapeType="1" noTextEdit="1"/>
              </p:cNvSpPr>
              <p:nvPr/>
            </p:nvSpPr>
            <p:spPr>
              <a:xfrm>
                <a:off x="5188060" y="3522548"/>
                <a:ext cx="453970" cy="461665"/>
              </a:xfrm>
              <a:prstGeom prst="rect">
                <a:avLst/>
              </a:prstGeom>
              <a:blipFill>
                <a:blip r:embed="rId14"/>
                <a:stretch>
                  <a:fillRect t="-7895" r="-30556"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2B8782D0-24C4-1244-B561-1499465DF5AF}"/>
                  </a:ext>
                </a:extLst>
              </p:cNvPr>
              <p:cNvSpPr/>
              <p:nvPr/>
            </p:nvSpPr>
            <p:spPr>
              <a:xfrm>
                <a:off x="4390034" y="4483907"/>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𝟒</m:t>
                      </m:r>
                    </m:oMath>
                  </m:oMathPara>
                </a14:m>
                <a:endParaRPr lang="he-IL" sz="2400" b="1" dirty="0">
                  <a:solidFill>
                    <a:srgbClr val="C00000"/>
                  </a:solidFill>
                </a:endParaRPr>
              </a:p>
            </p:txBody>
          </p:sp>
        </mc:Choice>
        <mc:Fallback>
          <p:sp>
            <p:nvSpPr>
              <p:cNvPr id="20" name="Rectangle 19">
                <a:extLst>
                  <a:ext uri="{FF2B5EF4-FFF2-40B4-BE49-F238E27FC236}">
                    <a16:creationId xmlns:a16="http://schemas.microsoft.com/office/drawing/2014/main" id="{2B8782D0-24C4-1244-B561-1499465DF5AF}"/>
                  </a:ext>
                </a:extLst>
              </p:cNvPr>
              <p:cNvSpPr>
                <a:spLocks noRot="1" noChangeAspect="1" noMove="1" noResize="1" noEditPoints="1" noAdjustHandles="1" noChangeArrowheads="1" noChangeShapeType="1" noTextEdit="1"/>
              </p:cNvSpPr>
              <p:nvPr/>
            </p:nvSpPr>
            <p:spPr>
              <a:xfrm>
                <a:off x="4390034" y="4483907"/>
                <a:ext cx="453970" cy="461665"/>
              </a:xfrm>
              <a:prstGeom prst="rect">
                <a:avLst/>
              </a:prstGeom>
              <a:blipFill>
                <a:blip r:embed="rId15"/>
                <a:stretch>
                  <a:fillRect t="-10811" r="-30556" b="-270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4375A442-5874-6848-9D85-CD5A874C5942}"/>
                  </a:ext>
                </a:extLst>
              </p:cNvPr>
              <p:cNvSpPr/>
              <p:nvPr/>
            </p:nvSpPr>
            <p:spPr>
              <a:xfrm>
                <a:off x="6944045" y="4416282"/>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𝟔</m:t>
                      </m:r>
                    </m:oMath>
                  </m:oMathPara>
                </a14:m>
                <a:endParaRPr lang="he-IL" sz="2400" b="1" dirty="0">
                  <a:solidFill>
                    <a:srgbClr val="C00000"/>
                  </a:solidFill>
                </a:endParaRPr>
              </a:p>
            </p:txBody>
          </p:sp>
        </mc:Choice>
        <mc:Fallback>
          <p:sp>
            <p:nvSpPr>
              <p:cNvPr id="21" name="Rectangle 20">
                <a:extLst>
                  <a:ext uri="{FF2B5EF4-FFF2-40B4-BE49-F238E27FC236}">
                    <a16:creationId xmlns:a16="http://schemas.microsoft.com/office/drawing/2014/main" id="{4375A442-5874-6848-9D85-CD5A874C5942}"/>
                  </a:ext>
                </a:extLst>
              </p:cNvPr>
              <p:cNvSpPr>
                <a:spLocks noRot="1" noChangeAspect="1" noMove="1" noResize="1" noEditPoints="1" noAdjustHandles="1" noChangeArrowheads="1" noChangeShapeType="1" noTextEdit="1"/>
              </p:cNvSpPr>
              <p:nvPr/>
            </p:nvSpPr>
            <p:spPr>
              <a:xfrm>
                <a:off x="6944045" y="4416282"/>
                <a:ext cx="453970" cy="461665"/>
              </a:xfrm>
              <a:prstGeom prst="rect">
                <a:avLst/>
              </a:prstGeom>
              <a:blipFill>
                <a:blip r:embed="rId16"/>
                <a:stretch>
                  <a:fillRect t="-13889" r="-27027" b="-2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9F1F6E-6DDA-C041-BA0E-83B744BE8322}"/>
                  </a:ext>
                </a:extLst>
              </p:cNvPr>
              <p:cNvSpPr/>
              <p:nvPr/>
            </p:nvSpPr>
            <p:spPr>
              <a:xfrm>
                <a:off x="8275714" y="4416282"/>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𝟕</m:t>
                      </m:r>
                    </m:oMath>
                  </m:oMathPara>
                </a14:m>
                <a:endParaRPr lang="he-IL" sz="2400" b="1" dirty="0">
                  <a:solidFill>
                    <a:srgbClr val="C00000"/>
                  </a:solidFill>
                </a:endParaRPr>
              </a:p>
            </p:txBody>
          </p:sp>
        </mc:Choice>
        <mc:Fallback>
          <p:sp>
            <p:nvSpPr>
              <p:cNvPr id="22" name="Rectangle 21">
                <a:extLst>
                  <a:ext uri="{FF2B5EF4-FFF2-40B4-BE49-F238E27FC236}">
                    <a16:creationId xmlns:a16="http://schemas.microsoft.com/office/drawing/2014/main" id="{679F1F6E-6DDA-C041-BA0E-83B744BE8322}"/>
                  </a:ext>
                </a:extLst>
              </p:cNvPr>
              <p:cNvSpPr>
                <a:spLocks noRot="1" noChangeAspect="1" noMove="1" noResize="1" noEditPoints="1" noAdjustHandles="1" noChangeArrowheads="1" noChangeShapeType="1" noTextEdit="1"/>
              </p:cNvSpPr>
              <p:nvPr/>
            </p:nvSpPr>
            <p:spPr>
              <a:xfrm>
                <a:off x="8275714" y="4416282"/>
                <a:ext cx="453970" cy="461665"/>
              </a:xfrm>
              <a:prstGeom prst="rect">
                <a:avLst/>
              </a:prstGeom>
              <a:blipFill>
                <a:blip r:embed="rId17"/>
                <a:stretch>
                  <a:fillRect t="-13889" r="-27778" b="-2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EBF91FD-855A-4742-BD4A-5C422377B717}"/>
                  </a:ext>
                </a:extLst>
              </p:cNvPr>
              <p:cNvSpPr/>
              <p:nvPr/>
            </p:nvSpPr>
            <p:spPr>
              <a:xfrm>
                <a:off x="3771263" y="586379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panose="02040503050406030204" pitchFamily="18" charset="0"/>
                        </a:rPr>
                        <m:t>𝟖</m:t>
                      </m:r>
                    </m:oMath>
                  </m:oMathPara>
                </a14:m>
                <a:endParaRPr lang="he-IL" sz="2400" b="1" dirty="0">
                  <a:solidFill>
                    <a:srgbClr val="C00000"/>
                  </a:solidFill>
                </a:endParaRPr>
              </a:p>
            </p:txBody>
          </p:sp>
        </mc:Choice>
        <mc:Fallback>
          <p:sp>
            <p:nvSpPr>
              <p:cNvPr id="23" name="Rectangle 22">
                <a:extLst>
                  <a:ext uri="{FF2B5EF4-FFF2-40B4-BE49-F238E27FC236}">
                    <a16:creationId xmlns:a16="http://schemas.microsoft.com/office/drawing/2014/main" id="{FEBF91FD-855A-4742-BD4A-5C422377B717}"/>
                  </a:ext>
                </a:extLst>
              </p:cNvPr>
              <p:cNvSpPr>
                <a:spLocks noRot="1" noChangeAspect="1" noMove="1" noResize="1" noEditPoints="1" noAdjustHandles="1" noChangeArrowheads="1" noChangeShapeType="1" noTextEdit="1"/>
              </p:cNvSpPr>
              <p:nvPr/>
            </p:nvSpPr>
            <p:spPr>
              <a:xfrm>
                <a:off x="3771263" y="5863798"/>
                <a:ext cx="453970" cy="461665"/>
              </a:xfrm>
              <a:prstGeom prst="rect">
                <a:avLst/>
              </a:prstGeom>
              <a:blipFill>
                <a:blip r:embed="rId18"/>
                <a:stretch>
                  <a:fillRect t="-10811" r="-27027"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AB0B7414-CF31-604E-9B0C-154A304191A6}"/>
                  </a:ext>
                </a:extLst>
              </p:cNvPr>
              <p:cNvSpPr/>
              <p:nvPr/>
            </p:nvSpPr>
            <p:spPr>
              <a:xfrm>
                <a:off x="9378409" y="3842581"/>
                <a:ext cx="1403718" cy="898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9</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=4.5</m:t>
                      </m:r>
                    </m:oMath>
                  </m:oMathPara>
                </a14:m>
                <a:endParaRPr lang="en-US" sz="2800" dirty="0"/>
              </a:p>
            </p:txBody>
          </p:sp>
        </mc:Choice>
        <mc:Fallback>
          <p:sp>
            <p:nvSpPr>
              <p:cNvPr id="2" name="Rectangle 1">
                <a:extLst>
                  <a:ext uri="{FF2B5EF4-FFF2-40B4-BE49-F238E27FC236}">
                    <a16:creationId xmlns:a16="http://schemas.microsoft.com/office/drawing/2014/main" id="{AB0B7414-CF31-604E-9B0C-154A304191A6}"/>
                  </a:ext>
                </a:extLst>
              </p:cNvPr>
              <p:cNvSpPr>
                <a:spLocks noRot="1" noChangeAspect="1" noMove="1" noResize="1" noEditPoints="1" noAdjustHandles="1" noChangeArrowheads="1" noChangeShapeType="1" noTextEdit="1"/>
              </p:cNvSpPr>
              <p:nvPr/>
            </p:nvSpPr>
            <p:spPr>
              <a:xfrm>
                <a:off x="9378409" y="3842581"/>
                <a:ext cx="1403718" cy="898964"/>
              </a:xfrm>
              <a:prstGeom prst="rect">
                <a:avLst/>
              </a:prstGeom>
              <a:blipFill>
                <a:blip r:embed="rId19"/>
                <a:stretch>
                  <a:fillRect b="-7042"/>
                </a:stretch>
              </a:blipFill>
            </p:spPr>
            <p:txBody>
              <a:bodyPr/>
              <a:lstStyle/>
              <a:p>
                <a:r>
                  <a:rPr lang="en-US">
                    <a:noFill/>
                  </a:rPr>
                  <a:t> </a:t>
                </a:r>
              </a:p>
            </p:txBody>
          </p:sp>
        </mc:Fallback>
      </mc:AlternateContent>
    </p:spTree>
    <p:extLst>
      <p:ext uri="{BB962C8B-B14F-4D97-AF65-F5344CB8AC3E}">
        <p14:creationId xmlns:p14="http://schemas.microsoft.com/office/powerpoint/2010/main" val="310754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3" grpId="0"/>
      <p:bldP spid="14" grpId="0"/>
      <p:bldP spid="15" grpId="0"/>
      <p:bldP spid="16" grpId="0"/>
      <p:bldP spid="17" grpId="0"/>
      <p:bldP spid="18" grpId="0"/>
      <p:bldP spid="19" grpId="0"/>
      <p:bldP spid="20" grpId="0"/>
      <p:bldP spid="21" grpId="0"/>
      <p:bldP spid="22" grpId="0"/>
      <p:bldP spid="2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4" name="Picture 3">
            <a:extLst>
              <a:ext uri="{FF2B5EF4-FFF2-40B4-BE49-F238E27FC236}">
                <a16:creationId xmlns:a16="http://schemas.microsoft.com/office/drawing/2014/main" id="{C239BE63-C94C-4B1C-B79A-F95C9467C98C}"/>
              </a:ext>
            </a:extLst>
          </p:cNvPr>
          <p:cNvPicPr>
            <a:picLocks noChangeAspect="1"/>
          </p:cNvPicPr>
          <p:nvPr/>
        </p:nvPicPr>
        <p:blipFill rotWithShape="1">
          <a:blip r:embed="rId4"/>
          <a:srcRect l="46272" t="57228" r="10189" b="24183"/>
          <a:stretch/>
        </p:blipFill>
        <p:spPr>
          <a:xfrm>
            <a:off x="885205" y="330695"/>
            <a:ext cx="9441551" cy="2267509"/>
          </a:xfrm>
          <a:prstGeom prst="rect">
            <a:avLst/>
          </a:prstGeom>
        </p:spPr>
      </p:pic>
      <p:sp>
        <p:nvSpPr>
          <p:cNvPr id="9" name="Rectangle 8">
            <a:extLst>
              <a:ext uri="{FF2B5EF4-FFF2-40B4-BE49-F238E27FC236}">
                <a16:creationId xmlns:a16="http://schemas.microsoft.com/office/drawing/2014/main" id="{0C969529-D9CC-46C9-9745-445A15B99FF9}"/>
              </a:ext>
            </a:extLst>
          </p:cNvPr>
          <p:cNvSpPr/>
          <p:nvPr/>
        </p:nvSpPr>
        <p:spPr>
          <a:xfrm>
            <a:off x="885205" y="380078"/>
            <a:ext cx="1552028" cy="461665"/>
          </a:xfrm>
          <a:prstGeom prst="rect">
            <a:avLst/>
          </a:prstGeom>
        </p:spPr>
        <p:txBody>
          <a:bodyPr wrap="none">
            <a:spAutoFit/>
          </a:bodyPr>
          <a:lstStyle/>
          <a:p>
            <a:pPr algn="r"/>
            <a:r>
              <a:rPr lang="he-IL" sz="2400" b="1" dirty="0">
                <a:solidFill>
                  <a:srgbClr val="00B050"/>
                </a:solidFill>
              </a:rPr>
              <a:t>מאינדקס 0</a:t>
            </a:r>
          </a:p>
        </p:txBody>
      </p:sp>
      <p:pic>
        <p:nvPicPr>
          <p:cNvPr id="10" name="Picture 2" descr="×ª××¦××ª ×ª××× × ×¢×××¨ âªbuild heapâ¬â">
            <a:extLst>
              <a:ext uri="{FF2B5EF4-FFF2-40B4-BE49-F238E27FC236}">
                <a16:creationId xmlns:a16="http://schemas.microsoft.com/office/drawing/2014/main" id="{D7646F39-C4DD-48EA-B9E8-AE02A5758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821" y="2349707"/>
            <a:ext cx="6049079" cy="44815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E1E7383-6DA2-4539-8D1B-E06D7E5BA8C2}"/>
                  </a:ext>
                </a:extLst>
              </p:cNvPr>
              <p:cNvSpPr/>
              <p:nvPr/>
            </p:nvSpPr>
            <p:spPr>
              <a:xfrm>
                <a:off x="5608298" y="694287"/>
                <a:ext cx="693202" cy="727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he-IL" sz="2400" b="1" i="1" smtClean="0">
                              <a:solidFill>
                                <a:srgbClr val="00B050"/>
                              </a:solidFill>
                              <a:latin typeface="Cambria Math" panose="02040503050406030204" pitchFamily="18" charset="0"/>
                            </a:rPr>
                          </m:ctrlPr>
                        </m:dPr>
                        <m:e>
                          <m:f>
                            <m:fPr>
                              <m:ctrlPr>
                                <a:rPr lang="en-US" sz="2400" b="1" i="1" smtClean="0">
                                  <a:solidFill>
                                    <a:srgbClr val="00B050"/>
                                  </a:solidFill>
                                  <a:latin typeface="Cambria Math" panose="02040503050406030204" pitchFamily="18" charset="0"/>
                                </a:rPr>
                              </m:ctrlPr>
                            </m:fPr>
                            <m:num>
                              <m:r>
                                <a:rPr lang="en-US" sz="2400" b="1" i="1" smtClean="0">
                                  <a:solidFill>
                                    <a:srgbClr val="00B050"/>
                                  </a:solidFill>
                                  <a:latin typeface="Cambria Math" panose="02040503050406030204" pitchFamily="18" charset="0"/>
                                </a:rPr>
                                <m:t>𝒏</m:t>
                              </m:r>
                            </m:num>
                            <m:den>
                              <m:r>
                                <a:rPr lang="en-US" sz="2400" b="1" i="1" smtClean="0">
                                  <a:solidFill>
                                    <a:srgbClr val="00B050"/>
                                  </a:solidFill>
                                  <a:latin typeface="Cambria Math" panose="02040503050406030204" pitchFamily="18" charset="0"/>
                                </a:rPr>
                                <m:t>𝟐</m:t>
                              </m:r>
                            </m:den>
                          </m:f>
                        </m:e>
                      </m:d>
                    </m:oMath>
                  </m:oMathPara>
                </a14:m>
                <a:endParaRPr lang="he-IL" sz="2400" b="1" dirty="0">
                  <a:solidFill>
                    <a:srgbClr val="00B050"/>
                  </a:solidFill>
                </a:endParaRPr>
              </a:p>
            </p:txBody>
          </p:sp>
        </mc:Choice>
        <mc:Fallback>
          <p:sp>
            <p:nvSpPr>
              <p:cNvPr id="12" name="Rectangle 11">
                <a:extLst>
                  <a:ext uri="{FF2B5EF4-FFF2-40B4-BE49-F238E27FC236}">
                    <a16:creationId xmlns:a16="http://schemas.microsoft.com/office/drawing/2014/main" id="{1E1E7383-6DA2-4539-8D1B-E06D7E5BA8C2}"/>
                  </a:ext>
                </a:extLst>
              </p:cNvPr>
              <p:cNvSpPr>
                <a:spLocks noRot="1" noChangeAspect="1" noMove="1" noResize="1" noEditPoints="1" noAdjustHandles="1" noChangeArrowheads="1" noChangeShapeType="1" noTextEdit="1"/>
              </p:cNvSpPr>
              <p:nvPr/>
            </p:nvSpPr>
            <p:spPr>
              <a:xfrm>
                <a:off x="5608298" y="694287"/>
                <a:ext cx="693202" cy="727763"/>
              </a:xfrm>
              <a:prstGeom prst="rect">
                <a:avLst/>
              </a:prstGeom>
              <a:blipFill>
                <a:blip r:embed="rId6"/>
                <a:stretch>
                  <a:fillRect r="-18182" b="-51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1B5789A-1C25-A54E-8FD7-625D20A287A7}"/>
                  </a:ext>
                </a:extLst>
              </p:cNvPr>
              <p:cNvSpPr/>
              <p:nvPr/>
            </p:nvSpPr>
            <p:spPr>
              <a:xfrm>
                <a:off x="6334955" y="2821894"/>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𝟎</m:t>
                      </m:r>
                    </m:oMath>
                  </m:oMathPara>
                </a14:m>
                <a:endParaRPr lang="he-IL" sz="2400" b="1" dirty="0">
                  <a:solidFill>
                    <a:srgbClr val="00B050"/>
                  </a:solidFill>
                </a:endParaRPr>
              </a:p>
            </p:txBody>
          </p:sp>
        </mc:Choice>
        <mc:Fallback>
          <p:sp>
            <p:nvSpPr>
              <p:cNvPr id="8" name="Rectangle 7">
                <a:extLst>
                  <a:ext uri="{FF2B5EF4-FFF2-40B4-BE49-F238E27FC236}">
                    <a16:creationId xmlns:a16="http://schemas.microsoft.com/office/drawing/2014/main" id="{81B5789A-1C25-A54E-8FD7-625D20A287A7}"/>
                  </a:ext>
                </a:extLst>
              </p:cNvPr>
              <p:cNvSpPr>
                <a:spLocks noRot="1" noChangeAspect="1" noMove="1" noResize="1" noEditPoints="1" noAdjustHandles="1" noChangeArrowheads="1" noChangeShapeType="1" noTextEdit="1"/>
              </p:cNvSpPr>
              <p:nvPr/>
            </p:nvSpPr>
            <p:spPr>
              <a:xfrm>
                <a:off x="6334955" y="2821894"/>
                <a:ext cx="453970" cy="461665"/>
              </a:xfrm>
              <a:prstGeom prst="rect">
                <a:avLst/>
              </a:prstGeom>
              <a:blipFill>
                <a:blip r:embed="rId7"/>
                <a:stretch>
                  <a:fillRect t="-7895" r="-27027"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00980ACD-4308-974F-B66B-326856D9575E}"/>
                  </a:ext>
                </a:extLst>
              </p:cNvPr>
              <p:cNvSpPr/>
              <p:nvPr/>
            </p:nvSpPr>
            <p:spPr>
              <a:xfrm>
                <a:off x="5048699" y="586379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highlight>
                            <a:srgbClr val="FFFF00"/>
                          </a:highlight>
                          <a:latin typeface="Cambria Math" panose="02040503050406030204" pitchFamily="18" charset="0"/>
                        </a:rPr>
                        <m:t>𝟖</m:t>
                      </m:r>
                    </m:oMath>
                  </m:oMathPara>
                </a14:m>
                <a:endParaRPr lang="he-IL" sz="2400" b="1" dirty="0">
                  <a:solidFill>
                    <a:srgbClr val="00B050"/>
                  </a:solidFill>
                  <a:highlight>
                    <a:srgbClr val="FFFF00"/>
                  </a:highlight>
                </a:endParaRPr>
              </a:p>
            </p:txBody>
          </p:sp>
        </mc:Choice>
        <mc:Fallback>
          <p:sp>
            <p:nvSpPr>
              <p:cNvPr id="13" name="Rectangle 12">
                <a:extLst>
                  <a:ext uri="{FF2B5EF4-FFF2-40B4-BE49-F238E27FC236}">
                    <a16:creationId xmlns:a16="http://schemas.microsoft.com/office/drawing/2014/main" id="{00980ACD-4308-974F-B66B-326856D9575E}"/>
                  </a:ext>
                </a:extLst>
              </p:cNvPr>
              <p:cNvSpPr>
                <a:spLocks noRot="1" noChangeAspect="1" noMove="1" noResize="1" noEditPoints="1" noAdjustHandles="1" noChangeArrowheads="1" noChangeShapeType="1" noTextEdit="1"/>
              </p:cNvSpPr>
              <p:nvPr/>
            </p:nvSpPr>
            <p:spPr>
              <a:xfrm>
                <a:off x="5048699" y="5863798"/>
                <a:ext cx="453970" cy="461665"/>
              </a:xfrm>
              <a:prstGeom prst="rect">
                <a:avLst/>
              </a:prstGeom>
              <a:blipFill>
                <a:blip r:embed="rId8"/>
                <a:stretch>
                  <a:fillRect t="-10811" r="-30556"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1C67D363-5E06-3044-9672-5860C139740B}"/>
                  </a:ext>
                </a:extLst>
              </p:cNvPr>
              <p:cNvSpPr/>
              <p:nvPr/>
            </p:nvSpPr>
            <p:spPr>
              <a:xfrm>
                <a:off x="5642030" y="4453517"/>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highlight>
                            <a:srgbClr val="FFFF00"/>
                          </a:highlight>
                          <a:latin typeface="Cambria Math" panose="02040503050406030204" pitchFamily="18" charset="0"/>
                        </a:rPr>
                        <m:t>𝟒</m:t>
                      </m:r>
                    </m:oMath>
                  </m:oMathPara>
                </a14:m>
                <a:endParaRPr lang="he-IL" sz="2400" b="1" dirty="0">
                  <a:solidFill>
                    <a:srgbClr val="00B050"/>
                  </a:solidFill>
                  <a:highlight>
                    <a:srgbClr val="FFFF00"/>
                  </a:highlight>
                </a:endParaRPr>
              </a:p>
            </p:txBody>
          </p:sp>
        </mc:Choice>
        <mc:Fallback>
          <p:sp>
            <p:nvSpPr>
              <p:cNvPr id="14" name="Rectangle 13">
                <a:extLst>
                  <a:ext uri="{FF2B5EF4-FFF2-40B4-BE49-F238E27FC236}">
                    <a16:creationId xmlns:a16="http://schemas.microsoft.com/office/drawing/2014/main" id="{1C67D363-5E06-3044-9672-5860C139740B}"/>
                  </a:ext>
                </a:extLst>
              </p:cNvPr>
              <p:cNvSpPr>
                <a:spLocks noRot="1" noChangeAspect="1" noMove="1" noResize="1" noEditPoints="1" noAdjustHandles="1" noChangeArrowheads="1" noChangeShapeType="1" noTextEdit="1"/>
              </p:cNvSpPr>
              <p:nvPr/>
            </p:nvSpPr>
            <p:spPr>
              <a:xfrm>
                <a:off x="5642030" y="4453517"/>
                <a:ext cx="453970" cy="461665"/>
              </a:xfrm>
              <a:prstGeom prst="rect">
                <a:avLst/>
              </a:prstGeom>
              <a:blipFill>
                <a:blip r:embed="rId9"/>
                <a:stretch>
                  <a:fillRect t="-10811" r="-27778"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11CB838C-D5F1-0448-BA02-4D5925CDE26F}"/>
                  </a:ext>
                </a:extLst>
              </p:cNvPr>
              <p:cNvSpPr/>
              <p:nvPr/>
            </p:nvSpPr>
            <p:spPr>
              <a:xfrm>
                <a:off x="4634499" y="1197188"/>
                <a:ext cx="693202" cy="727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he-IL" sz="2400" b="1" i="1" smtClean="0">
                              <a:solidFill>
                                <a:srgbClr val="00B050"/>
                              </a:solidFill>
                              <a:latin typeface="Cambria Math" panose="02040503050406030204" pitchFamily="18" charset="0"/>
                            </a:rPr>
                          </m:ctrlPr>
                        </m:dPr>
                        <m:e>
                          <m:f>
                            <m:fPr>
                              <m:ctrlPr>
                                <a:rPr lang="en-US" sz="2400" b="1" i="1" smtClean="0">
                                  <a:solidFill>
                                    <a:srgbClr val="00B050"/>
                                  </a:solidFill>
                                  <a:latin typeface="Cambria Math" panose="02040503050406030204" pitchFamily="18" charset="0"/>
                                </a:rPr>
                              </m:ctrlPr>
                            </m:fPr>
                            <m:num>
                              <m:r>
                                <a:rPr lang="en-US" sz="2400" b="1" i="1" smtClean="0">
                                  <a:solidFill>
                                    <a:srgbClr val="00B050"/>
                                  </a:solidFill>
                                  <a:latin typeface="Cambria Math" panose="02040503050406030204" pitchFamily="18" charset="0"/>
                                </a:rPr>
                                <m:t>𝒏</m:t>
                              </m:r>
                            </m:num>
                            <m:den>
                              <m:r>
                                <a:rPr lang="en-US" sz="2400" b="1" i="1" smtClean="0">
                                  <a:solidFill>
                                    <a:srgbClr val="00B050"/>
                                  </a:solidFill>
                                  <a:latin typeface="Cambria Math" panose="02040503050406030204" pitchFamily="18" charset="0"/>
                                </a:rPr>
                                <m:t>𝟐</m:t>
                              </m:r>
                            </m:den>
                          </m:f>
                        </m:e>
                      </m:d>
                    </m:oMath>
                  </m:oMathPara>
                </a14:m>
                <a:endParaRPr lang="he-IL" sz="2400" b="1" dirty="0">
                  <a:solidFill>
                    <a:srgbClr val="00B050"/>
                  </a:solidFill>
                </a:endParaRPr>
              </a:p>
            </p:txBody>
          </p:sp>
        </mc:Choice>
        <mc:Fallback>
          <p:sp>
            <p:nvSpPr>
              <p:cNvPr id="15" name="Rectangle 14">
                <a:extLst>
                  <a:ext uri="{FF2B5EF4-FFF2-40B4-BE49-F238E27FC236}">
                    <a16:creationId xmlns:a16="http://schemas.microsoft.com/office/drawing/2014/main" id="{11CB838C-D5F1-0448-BA02-4D5925CDE26F}"/>
                  </a:ext>
                </a:extLst>
              </p:cNvPr>
              <p:cNvSpPr>
                <a:spLocks noRot="1" noChangeAspect="1" noMove="1" noResize="1" noEditPoints="1" noAdjustHandles="1" noChangeArrowheads="1" noChangeShapeType="1" noTextEdit="1"/>
              </p:cNvSpPr>
              <p:nvPr/>
            </p:nvSpPr>
            <p:spPr>
              <a:xfrm>
                <a:off x="4634499" y="1197188"/>
                <a:ext cx="693202" cy="727763"/>
              </a:xfrm>
              <a:prstGeom prst="rect">
                <a:avLst/>
              </a:prstGeom>
              <a:blipFill>
                <a:blip r:embed="rId10"/>
                <a:stretch>
                  <a:fillRect r="-17857" b="-50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2278E925-A9BC-214F-A866-63CFA6D63C00}"/>
                  </a:ext>
                </a:extLst>
              </p:cNvPr>
              <p:cNvSpPr/>
              <p:nvPr/>
            </p:nvSpPr>
            <p:spPr>
              <a:xfrm>
                <a:off x="1661219" y="1862032"/>
                <a:ext cx="585417"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לא</m:t>
                      </m:r>
                    </m:oMath>
                  </m:oMathPara>
                </a14:m>
                <a:endParaRPr lang="he-IL" sz="2400" b="1" dirty="0">
                  <a:solidFill>
                    <a:srgbClr val="C00000"/>
                  </a:solidFill>
                </a:endParaRPr>
              </a:p>
            </p:txBody>
          </p:sp>
        </mc:Choice>
        <mc:Fallback>
          <p:sp>
            <p:nvSpPr>
              <p:cNvPr id="16" name="Rectangle 15">
                <a:extLst>
                  <a:ext uri="{FF2B5EF4-FFF2-40B4-BE49-F238E27FC236}">
                    <a16:creationId xmlns:a16="http://schemas.microsoft.com/office/drawing/2014/main" id="{2278E925-A9BC-214F-A866-63CFA6D63C00}"/>
                  </a:ext>
                </a:extLst>
              </p:cNvPr>
              <p:cNvSpPr>
                <a:spLocks noRot="1" noChangeAspect="1" noMove="1" noResize="1" noEditPoints="1" noAdjustHandles="1" noChangeArrowheads="1" noChangeShapeType="1" noTextEdit="1"/>
              </p:cNvSpPr>
              <p:nvPr/>
            </p:nvSpPr>
            <p:spPr>
              <a:xfrm>
                <a:off x="1661219" y="1862032"/>
                <a:ext cx="585417" cy="506742"/>
              </a:xfrm>
              <a:prstGeom prst="rect">
                <a:avLst/>
              </a:prstGeom>
              <a:blipFill>
                <a:blip r:embed="rId11"/>
                <a:stretch>
                  <a:fillRect l="-8511" r="-21277" b="-21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9C14D73E-1571-FB4C-A4CC-A3DBCEE0A50F}"/>
                  </a:ext>
                </a:extLst>
              </p:cNvPr>
              <p:cNvSpPr/>
              <p:nvPr/>
            </p:nvSpPr>
            <p:spPr>
              <a:xfrm>
                <a:off x="885205" y="2772153"/>
                <a:ext cx="10529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rPr>
                        <m:t>𝒏</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𝟗</m:t>
                      </m:r>
                    </m:oMath>
                  </m:oMathPara>
                </a14:m>
                <a:endParaRPr lang="he-IL" sz="2400" b="1" dirty="0">
                  <a:solidFill>
                    <a:srgbClr val="00B050"/>
                  </a:solidFill>
                </a:endParaRPr>
              </a:p>
            </p:txBody>
          </p:sp>
        </mc:Choice>
        <mc:Fallback>
          <p:sp>
            <p:nvSpPr>
              <p:cNvPr id="17" name="Rectangle 16">
                <a:extLst>
                  <a:ext uri="{FF2B5EF4-FFF2-40B4-BE49-F238E27FC236}">
                    <a16:creationId xmlns:a16="http://schemas.microsoft.com/office/drawing/2014/main" id="{9C14D73E-1571-FB4C-A4CC-A3DBCEE0A50F}"/>
                  </a:ext>
                </a:extLst>
              </p:cNvPr>
              <p:cNvSpPr>
                <a:spLocks noRot="1" noChangeAspect="1" noMove="1" noResize="1" noEditPoints="1" noAdjustHandles="1" noChangeArrowheads="1" noChangeShapeType="1" noTextEdit="1"/>
              </p:cNvSpPr>
              <p:nvPr/>
            </p:nvSpPr>
            <p:spPr>
              <a:xfrm>
                <a:off x="885205" y="2772153"/>
                <a:ext cx="1052917" cy="461665"/>
              </a:xfrm>
              <a:prstGeom prst="rect">
                <a:avLst/>
              </a:prstGeom>
              <a:blipFill>
                <a:blip r:embed="rId12"/>
                <a:stretch>
                  <a:fillRect t="-7895" r="-11905"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6F729A97-A3E7-2C40-A0CF-E899ADD12241}"/>
                  </a:ext>
                </a:extLst>
              </p:cNvPr>
              <p:cNvSpPr/>
              <p:nvPr/>
            </p:nvSpPr>
            <p:spPr>
              <a:xfrm>
                <a:off x="7623230" y="3538503"/>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𝟐</m:t>
                      </m:r>
                    </m:oMath>
                  </m:oMathPara>
                </a14:m>
                <a:endParaRPr lang="he-IL" sz="2400" b="1" dirty="0">
                  <a:solidFill>
                    <a:srgbClr val="00B050"/>
                  </a:solidFill>
                </a:endParaRPr>
              </a:p>
            </p:txBody>
          </p:sp>
        </mc:Choice>
        <mc:Fallback>
          <p:sp>
            <p:nvSpPr>
              <p:cNvPr id="18" name="Rectangle 17">
                <a:extLst>
                  <a:ext uri="{FF2B5EF4-FFF2-40B4-BE49-F238E27FC236}">
                    <a16:creationId xmlns:a16="http://schemas.microsoft.com/office/drawing/2014/main" id="{6F729A97-A3E7-2C40-A0CF-E899ADD12241}"/>
                  </a:ext>
                </a:extLst>
              </p:cNvPr>
              <p:cNvSpPr>
                <a:spLocks noRot="1" noChangeAspect="1" noMove="1" noResize="1" noEditPoints="1" noAdjustHandles="1" noChangeArrowheads="1" noChangeShapeType="1" noTextEdit="1"/>
              </p:cNvSpPr>
              <p:nvPr/>
            </p:nvSpPr>
            <p:spPr>
              <a:xfrm>
                <a:off x="7623230" y="3538503"/>
                <a:ext cx="453970" cy="461665"/>
              </a:xfrm>
              <a:prstGeom prst="rect">
                <a:avLst/>
              </a:prstGeom>
              <a:blipFill>
                <a:blip r:embed="rId13"/>
                <a:stretch>
                  <a:fillRect t="-10811" r="-27778"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4AB04FDC-E36C-0C42-9189-4BDB6F6C5221}"/>
                  </a:ext>
                </a:extLst>
              </p:cNvPr>
              <p:cNvSpPr/>
              <p:nvPr/>
            </p:nvSpPr>
            <p:spPr>
              <a:xfrm>
                <a:off x="5188060" y="352254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𝟏</m:t>
                      </m:r>
                    </m:oMath>
                  </m:oMathPara>
                </a14:m>
                <a:endParaRPr lang="he-IL" sz="2400" b="1" dirty="0">
                  <a:solidFill>
                    <a:srgbClr val="00B050"/>
                  </a:solidFill>
                </a:endParaRPr>
              </a:p>
            </p:txBody>
          </p:sp>
        </mc:Choice>
        <mc:Fallback>
          <p:sp>
            <p:nvSpPr>
              <p:cNvPr id="19" name="Rectangle 18">
                <a:extLst>
                  <a:ext uri="{FF2B5EF4-FFF2-40B4-BE49-F238E27FC236}">
                    <a16:creationId xmlns:a16="http://schemas.microsoft.com/office/drawing/2014/main" id="{4AB04FDC-E36C-0C42-9189-4BDB6F6C5221}"/>
                  </a:ext>
                </a:extLst>
              </p:cNvPr>
              <p:cNvSpPr>
                <a:spLocks noRot="1" noChangeAspect="1" noMove="1" noResize="1" noEditPoints="1" noAdjustHandles="1" noChangeArrowheads="1" noChangeShapeType="1" noTextEdit="1"/>
              </p:cNvSpPr>
              <p:nvPr/>
            </p:nvSpPr>
            <p:spPr>
              <a:xfrm>
                <a:off x="5188060" y="3522548"/>
                <a:ext cx="453970" cy="461665"/>
              </a:xfrm>
              <a:prstGeom prst="rect">
                <a:avLst/>
              </a:prstGeom>
              <a:blipFill>
                <a:blip r:embed="rId14"/>
                <a:stretch>
                  <a:fillRect t="-7895" r="-30556"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2B8782D0-24C4-1244-B561-1499465DF5AF}"/>
                  </a:ext>
                </a:extLst>
              </p:cNvPr>
              <p:cNvSpPr/>
              <p:nvPr/>
            </p:nvSpPr>
            <p:spPr>
              <a:xfrm>
                <a:off x="4390034" y="4483907"/>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𝟑</m:t>
                      </m:r>
                    </m:oMath>
                  </m:oMathPara>
                </a14:m>
                <a:endParaRPr lang="he-IL" sz="2400" b="1" dirty="0">
                  <a:solidFill>
                    <a:srgbClr val="00B050"/>
                  </a:solidFill>
                </a:endParaRPr>
              </a:p>
            </p:txBody>
          </p:sp>
        </mc:Choice>
        <mc:Fallback>
          <p:sp>
            <p:nvSpPr>
              <p:cNvPr id="20" name="Rectangle 19">
                <a:extLst>
                  <a:ext uri="{FF2B5EF4-FFF2-40B4-BE49-F238E27FC236}">
                    <a16:creationId xmlns:a16="http://schemas.microsoft.com/office/drawing/2014/main" id="{2B8782D0-24C4-1244-B561-1499465DF5AF}"/>
                  </a:ext>
                </a:extLst>
              </p:cNvPr>
              <p:cNvSpPr>
                <a:spLocks noRot="1" noChangeAspect="1" noMove="1" noResize="1" noEditPoints="1" noAdjustHandles="1" noChangeArrowheads="1" noChangeShapeType="1" noTextEdit="1"/>
              </p:cNvSpPr>
              <p:nvPr/>
            </p:nvSpPr>
            <p:spPr>
              <a:xfrm>
                <a:off x="4390034" y="4483907"/>
                <a:ext cx="453970" cy="461665"/>
              </a:xfrm>
              <a:prstGeom prst="rect">
                <a:avLst/>
              </a:prstGeom>
              <a:blipFill>
                <a:blip r:embed="rId15"/>
                <a:stretch>
                  <a:fillRect t="-10811" r="-30556" b="-270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4375A442-5874-6848-9D85-CD5A874C5942}"/>
                  </a:ext>
                </a:extLst>
              </p:cNvPr>
              <p:cNvSpPr/>
              <p:nvPr/>
            </p:nvSpPr>
            <p:spPr>
              <a:xfrm>
                <a:off x="6944045" y="4416282"/>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𝟓</m:t>
                      </m:r>
                    </m:oMath>
                  </m:oMathPara>
                </a14:m>
                <a:endParaRPr lang="he-IL" sz="2400" b="1" dirty="0">
                  <a:solidFill>
                    <a:srgbClr val="00B050"/>
                  </a:solidFill>
                </a:endParaRPr>
              </a:p>
            </p:txBody>
          </p:sp>
        </mc:Choice>
        <mc:Fallback>
          <p:sp>
            <p:nvSpPr>
              <p:cNvPr id="21" name="Rectangle 20">
                <a:extLst>
                  <a:ext uri="{FF2B5EF4-FFF2-40B4-BE49-F238E27FC236}">
                    <a16:creationId xmlns:a16="http://schemas.microsoft.com/office/drawing/2014/main" id="{4375A442-5874-6848-9D85-CD5A874C5942}"/>
                  </a:ext>
                </a:extLst>
              </p:cNvPr>
              <p:cNvSpPr>
                <a:spLocks noRot="1" noChangeAspect="1" noMove="1" noResize="1" noEditPoints="1" noAdjustHandles="1" noChangeArrowheads="1" noChangeShapeType="1" noTextEdit="1"/>
              </p:cNvSpPr>
              <p:nvPr/>
            </p:nvSpPr>
            <p:spPr>
              <a:xfrm>
                <a:off x="6944045" y="4416282"/>
                <a:ext cx="453970" cy="461665"/>
              </a:xfrm>
              <a:prstGeom prst="rect">
                <a:avLst/>
              </a:prstGeom>
              <a:blipFill>
                <a:blip r:embed="rId16"/>
                <a:stretch>
                  <a:fillRect t="-13889" r="-27027" b="-2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9F1F6E-6DDA-C041-BA0E-83B744BE8322}"/>
                  </a:ext>
                </a:extLst>
              </p:cNvPr>
              <p:cNvSpPr/>
              <p:nvPr/>
            </p:nvSpPr>
            <p:spPr>
              <a:xfrm>
                <a:off x="8275714" y="4416282"/>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𝟔</m:t>
                      </m:r>
                    </m:oMath>
                  </m:oMathPara>
                </a14:m>
                <a:endParaRPr lang="he-IL" sz="2400" b="1" dirty="0">
                  <a:solidFill>
                    <a:srgbClr val="00B050"/>
                  </a:solidFill>
                </a:endParaRPr>
              </a:p>
            </p:txBody>
          </p:sp>
        </mc:Choice>
        <mc:Fallback>
          <p:sp>
            <p:nvSpPr>
              <p:cNvPr id="22" name="Rectangle 21">
                <a:extLst>
                  <a:ext uri="{FF2B5EF4-FFF2-40B4-BE49-F238E27FC236}">
                    <a16:creationId xmlns:a16="http://schemas.microsoft.com/office/drawing/2014/main" id="{679F1F6E-6DDA-C041-BA0E-83B744BE8322}"/>
                  </a:ext>
                </a:extLst>
              </p:cNvPr>
              <p:cNvSpPr>
                <a:spLocks noRot="1" noChangeAspect="1" noMove="1" noResize="1" noEditPoints="1" noAdjustHandles="1" noChangeArrowheads="1" noChangeShapeType="1" noTextEdit="1"/>
              </p:cNvSpPr>
              <p:nvPr/>
            </p:nvSpPr>
            <p:spPr>
              <a:xfrm>
                <a:off x="8275714" y="4416282"/>
                <a:ext cx="453970" cy="461665"/>
              </a:xfrm>
              <a:prstGeom prst="rect">
                <a:avLst/>
              </a:prstGeom>
              <a:blipFill>
                <a:blip r:embed="rId17"/>
                <a:stretch>
                  <a:fillRect t="-13889" r="-27778" b="-2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EBF91FD-855A-4742-BD4A-5C422377B717}"/>
                  </a:ext>
                </a:extLst>
              </p:cNvPr>
              <p:cNvSpPr/>
              <p:nvPr/>
            </p:nvSpPr>
            <p:spPr>
              <a:xfrm>
                <a:off x="3771263" y="5863798"/>
                <a:ext cx="4539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e-IL" sz="2400" b="1" i="1" smtClean="0">
                          <a:solidFill>
                            <a:srgbClr val="00B050"/>
                          </a:solidFill>
                          <a:latin typeface="Cambria Math" panose="02040503050406030204" pitchFamily="18" charset="0"/>
                        </a:rPr>
                        <m:t>𝟕</m:t>
                      </m:r>
                    </m:oMath>
                  </m:oMathPara>
                </a14:m>
                <a:endParaRPr lang="he-IL" sz="2400" b="1" dirty="0">
                  <a:solidFill>
                    <a:srgbClr val="00B050"/>
                  </a:solidFill>
                </a:endParaRPr>
              </a:p>
            </p:txBody>
          </p:sp>
        </mc:Choice>
        <mc:Fallback>
          <p:sp>
            <p:nvSpPr>
              <p:cNvPr id="23" name="Rectangle 22">
                <a:extLst>
                  <a:ext uri="{FF2B5EF4-FFF2-40B4-BE49-F238E27FC236}">
                    <a16:creationId xmlns:a16="http://schemas.microsoft.com/office/drawing/2014/main" id="{FEBF91FD-855A-4742-BD4A-5C422377B717}"/>
                  </a:ext>
                </a:extLst>
              </p:cNvPr>
              <p:cNvSpPr>
                <a:spLocks noRot="1" noChangeAspect="1" noMove="1" noResize="1" noEditPoints="1" noAdjustHandles="1" noChangeArrowheads="1" noChangeShapeType="1" noTextEdit="1"/>
              </p:cNvSpPr>
              <p:nvPr/>
            </p:nvSpPr>
            <p:spPr>
              <a:xfrm>
                <a:off x="3771263" y="5863798"/>
                <a:ext cx="453970" cy="461665"/>
              </a:xfrm>
              <a:prstGeom prst="rect">
                <a:avLst/>
              </a:prstGeom>
              <a:blipFill>
                <a:blip r:embed="rId18"/>
                <a:stretch>
                  <a:fillRect t="-10811" r="-27027" b="-243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AB0B7414-CF31-604E-9B0C-154A304191A6}"/>
                  </a:ext>
                </a:extLst>
              </p:cNvPr>
              <p:cNvSpPr/>
              <p:nvPr/>
            </p:nvSpPr>
            <p:spPr>
              <a:xfrm>
                <a:off x="9378409" y="3842581"/>
                <a:ext cx="1403718" cy="898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9</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=4.5</m:t>
                      </m:r>
                    </m:oMath>
                  </m:oMathPara>
                </a14:m>
                <a:endParaRPr lang="en-US" sz="2800" dirty="0"/>
              </a:p>
            </p:txBody>
          </p:sp>
        </mc:Choice>
        <mc:Fallback>
          <p:sp>
            <p:nvSpPr>
              <p:cNvPr id="2" name="Rectangle 1">
                <a:extLst>
                  <a:ext uri="{FF2B5EF4-FFF2-40B4-BE49-F238E27FC236}">
                    <a16:creationId xmlns:a16="http://schemas.microsoft.com/office/drawing/2014/main" id="{AB0B7414-CF31-604E-9B0C-154A304191A6}"/>
                  </a:ext>
                </a:extLst>
              </p:cNvPr>
              <p:cNvSpPr>
                <a:spLocks noRot="1" noChangeAspect="1" noMove="1" noResize="1" noEditPoints="1" noAdjustHandles="1" noChangeArrowheads="1" noChangeShapeType="1" noTextEdit="1"/>
              </p:cNvSpPr>
              <p:nvPr/>
            </p:nvSpPr>
            <p:spPr>
              <a:xfrm>
                <a:off x="9378409" y="3842581"/>
                <a:ext cx="1403718" cy="898964"/>
              </a:xfrm>
              <a:prstGeom prst="rect">
                <a:avLst/>
              </a:prstGeom>
              <a:blipFill>
                <a:blip r:embed="rId19"/>
                <a:stretch>
                  <a:fillRect b="-7042"/>
                </a:stretch>
              </a:blipFill>
            </p:spPr>
            <p:txBody>
              <a:bodyPr/>
              <a:lstStyle/>
              <a:p>
                <a:r>
                  <a:rPr lang="en-US">
                    <a:noFill/>
                  </a:rPr>
                  <a:t> </a:t>
                </a:r>
              </a:p>
            </p:txBody>
          </p:sp>
        </mc:Fallback>
      </mc:AlternateContent>
    </p:spTree>
    <p:extLst>
      <p:ext uri="{BB962C8B-B14F-4D97-AF65-F5344CB8AC3E}">
        <p14:creationId xmlns:p14="http://schemas.microsoft.com/office/powerpoint/2010/main" val="26537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3" grpId="0"/>
      <p:bldP spid="14" grpId="0"/>
      <p:bldP spid="15" grpId="0"/>
      <p:bldP spid="16" grpId="0"/>
      <p:bldP spid="17" grpId="0"/>
      <p:bldP spid="18" grpId="0"/>
      <p:bldP spid="19" grpId="0"/>
      <p:bldP spid="20" grpId="0"/>
      <p:bldP spid="21" grpId="0"/>
      <p:bldP spid="22" grpId="0"/>
      <p:bldP spid="2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a:bodyPr>
          <a:lstStyle/>
          <a:p>
            <a:r>
              <a:rPr lang="he-IL" dirty="0"/>
              <a:t>בהינתן ערימת מקסימום </a:t>
            </a:r>
            <a:r>
              <a:rPr lang="en-US" dirty="0"/>
              <a:t>H</a:t>
            </a:r>
            <a:r>
              <a:rPr lang="he-IL" dirty="0"/>
              <a:t>,</a:t>
            </a:r>
            <a:br>
              <a:rPr lang="en-US" dirty="0"/>
            </a:br>
            <a:r>
              <a:rPr lang="he-IL" dirty="0"/>
              <a:t>מה סיבוכיות הזמן למציאת 3 האיברים הגדולים ב</a:t>
            </a:r>
            <a:r>
              <a:rPr lang="en-US" dirty="0"/>
              <a:t>H</a:t>
            </a:r>
            <a:r>
              <a:rPr lang="he-IL" dirty="0"/>
              <a:t>?</a:t>
            </a:r>
          </a:p>
          <a:p>
            <a:pPr algn="r"/>
            <a:endParaRPr lang="en-US" dirty="0"/>
          </a:p>
        </p:txBody>
      </p:sp>
      <p:sp>
        <p:nvSpPr>
          <p:cNvPr id="4" name="Date Placeholder 3"/>
          <p:cNvSpPr>
            <a:spLocks noGrp="1"/>
          </p:cNvSpPr>
          <p:nvPr>
            <p:ph type="dt" sz="half" idx="10"/>
          </p:nvPr>
        </p:nvSpPr>
        <p:spPr/>
        <p:txBody>
          <a:bodyPr/>
          <a:lstStyle/>
          <a:p>
            <a:fld id="{0A12C298-E41F-45C4-A490-2E072C48E6CC}" type="datetime1">
              <a:rPr lang="en-US" smtClean="0"/>
              <a:t>8/26/20</a:t>
            </a:fld>
            <a:endParaRPr lang="he-IL"/>
          </a:p>
        </p:txBody>
      </p:sp>
      <p:sp>
        <p:nvSpPr>
          <p:cNvPr id="5" name="Footer Placeholder 4"/>
          <p:cNvSpPr>
            <a:spLocks noGrp="1"/>
          </p:cNvSpPr>
          <p:nvPr>
            <p:ph type="ftr" sz="quarter" idx="11"/>
          </p:nvPr>
        </p:nvSpPr>
        <p:spPr/>
        <p:txBody>
          <a:bodyPr/>
          <a:lstStyle/>
          <a:p>
            <a:r>
              <a:rPr lang="en-US"/>
              <a:t>DS182-ps09</a:t>
            </a:r>
            <a:endParaRPr lang="he-IL"/>
          </a:p>
        </p:txBody>
      </p:sp>
      <p:sp>
        <p:nvSpPr>
          <p:cNvPr id="6" name="Slide Number Placeholder 5"/>
          <p:cNvSpPr>
            <a:spLocks noGrp="1"/>
          </p:cNvSpPr>
          <p:nvPr>
            <p:ph type="sldNum" sz="quarter" idx="12"/>
          </p:nvPr>
        </p:nvSpPr>
        <p:spPr/>
        <p:txBody>
          <a:bodyPr/>
          <a:lstStyle/>
          <a:p>
            <a:fld id="{9BDA006F-A247-467E-BE9A-3630954569FC}" type="slidenum">
              <a:rPr lang="he-IL" smtClean="0"/>
              <a:t>22</a:t>
            </a:fld>
            <a:endParaRPr lang="he-IL"/>
          </a:p>
        </p:txBody>
      </p:sp>
      <p:sp>
        <p:nvSpPr>
          <p:cNvPr id="7" name="מלבן מעוגל 6"/>
          <p:cNvSpPr/>
          <p:nvPr/>
        </p:nvSpPr>
        <p:spPr>
          <a:xfrm rot="21097342">
            <a:off x="3198843" y="3673809"/>
            <a:ext cx="244063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500" dirty="0"/>
              <a:t>רעיונות?</a:t>
            </a:r>
          </a:p>
        </p:txBody>
      </p:sp>
    </p:spTree>
    <p:extLst>
      <p:ext uri="{BB962C8B-B14F-4D97-AF65-F5344CB8AC3E}">
        <p14:creationId xmlns:p14="http://schemas.microsoft.com/office/powerpoint/2010/main" val="5778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981200" y="837430"/>
                <a:ext cx="8229600" cy="2908920"/>
              </a:xfrm>
            </p:spPr>
            <p:txBody>
              <a:bodyPr>
                <a:normAutofit/>
              </a:bodyPr>
              <a:lstStyle/>
              <a:p>
                <a:pPr marL="0" indent="0">
                  <a:buNone/>
                </a:pPr>
                <a:r>
                  <a:rPr lang="he-IL" b="1" dirty="0"/>
                  <a:t>פתרון:</a:t>
                </a:r>
              </a:p>
              <a:p>
                <a:r>
                  <a:rPr lang="he-IL" dirty="0"/>
                  <a:t>לוקח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he-IL" dirty="0"/>
                  <a:t> למצוא את שלושת האיברים המקסימליים ב</a:t>
                </a:r>
                <a:r>
                  <a:rPr lang="en-US" dirty="0"/>
                  <a:t>H</a:t>
                </a:r>
                <a:r>
                  <a:rPr lang="he-IL" dirty="0"/>
                  <a:t>.</a:t>
                </a:r>
                <a:br>
                  <a:rPr lang="en-US" dirty="0"/>
                </a:br>
                <a:r>
                  <a:rPr lang="he-IL" dirty="0"/>
                  <a:t>האיברים הם:</a:t>
                </a:r>
              </a:p>
              <a:p>
                <a:pPr lvl="1"/>
                <a:r>
                  <a:rPr lang="he-IL" dirty="0"/>
                  <a:t>השורש</a:t>
                </a:r>
              </a:p>
              <a:p>
                <a:pPr lvl="1"/>
                <a:r>
                  <a:rPr lang="he-IL" dirty="0"/>
                  <a:t>הבן המקסימלי של השורש </a:t>
                </a:r>
                <a14:m>
                  <m:oMath xmlns:m="http://schemas.openxmlformats.org/officeDocument/2006/math">
                    <m:r>
                      <a:rPr lang="en-US" b="0" i="1" smtClean="0">
                        <a:latin typeface="Cambria Math"/>
                      </a:rPr>
                      <m:t>𝑦</m:t>
                    </m:r>
                  </m:oMath>
                </a14:m>
                <a:endParaRPr lang="he-IL" dirty="0"/>
              </a:p>
              <a:p>
                <a:pPr lvl="1"/>
                <a:r>
                  <a:rPr lang="he-IL" dirty="0"/>
                  <a:t>המקסימלי מבין הבן השני של השורש או אחד הבנים של </a:t>
                </a:r>
                <a14:m>
                  <m:oMath xmlns:m="http://schemas.openxmlformats.org/officeDocument/2006/math">
                    <m:r>
                      <a:rPr lang="en-US" b="0" i="1" smtClean="0">
                        <a:latin typeface="Cambria Math"/>
                      </a:rPr>
                      <m:t>𝑦</m:t>
                    </m:r>
                  </m:oMath>
                </a14:m>
                <a:endParaRPr lang="he-IL" b="0"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981200" y="837430"/>
                <a:ext cx="8229600" cy="2908920"/>
              </a:xfrm>
              <a:blipFill>
                <a:blip r:embed="rId2"/>
                <a:stretch>
                  <a:fillRect t="-3556" r="-1481"/>
                </a:stretch>
              </a:blipFill>
            </p:spPr>
            <p:txBody>
              <a:bodyPr/>
              <a:lstStyle/>
              <a:p>
                <a:r>
                  <a:rPr lang="he-IL">
                    <a:noFill/>
                  </a:rPr>
                  <a:t> </a:t>
                </a:r>
              </a:p>
            </p:txBody>
          </p:sp>
        </mc:Fallback>
      </mc:AlternateContent>
      <p:sp>
        <p:nvSpPr>
          <p:cNvPr id="4" name="Date Placeholder 3"/>
          <p:cNvSpPr>
            <a:spLocks noGrp="1"/>
          </p:cNvSpPr>
          <p:nvPr>
            <p:ph type="dt" sz="half" idx="10"/>
          </p:nvPr>
        </p:nvSpPr>
        <p:spPr/>
        <p:txBody>
          <a:bodyPr/>
          <a:lstStyle/>
          <a:p>
            <a:fld id="{5190B16B-408B-4F88-9FC9-CAB766045ADB}" type="datetime1">
              <a:rPr lang="en-US" smtClean="0"/>
              <a:t>8/26/20</a:t>
            </a:fld>
            <a:endParaRPr lang="he-IL"/>
          </a:p>
        </p:txBody>
      </p:sp>
      <p:sp>
        <p:nvSpPr>
          <p:cNvPr id="5" name="Footer Placeholder 4"/>
          <p:cNvSpPr>
            <a:spLocks noGrp="1"/>
          </p:cNvSpPr>
          <p:nvPr>
            <p:ph type="ftr" sz="quarter" idx="11"/>
          </p:nvPr>
        </p:nvSpPr>
        <p:spPr/>
        <p:txBody>
          <a:bodyPr/>
          <a:lstStyle/>
          <a:p>
            <a:r>
              <a:rPr lang="en-US"/>
              <a:t>DS182-ps09</a:t>
            </a:r>
            <a:endParaRPr lang="he-IL"/>
          </a:p>
        </p:txBody>
      </p:sp>
      <p:sp>
        <p:nvSpPr>
          <p:cNvPr id="6" name="Slide Number Placeholder 5"/>
          <p:cNvSpPr>
            <a:spLocks noGrp="1"/>
          </p:cNvSpPr>
          <p:nvPr>
            <p:ph type="sldNum" sz="quarter" idx="12"/>
          </p:nvPr>
        </p:nvSpPr>
        <p:spPr/>
        <p:txBody>
          <a:bodyPr/>
          <a:lstStyle/>
          <a:p>
            <a:fld id="{9BDA006F-A247-467E-BE9A-3630954569FC}" type="slidenum">
              <a:rPr lang="he-IL" smtClean="0"/>
              <a:t>23</a:t>
            </a:fld>
            <a:endParaRPr lang="he-IL"/>
          </a:p>
        </p:txBody>
      </p:sp>
      <p:sp>
        <p:nvSpPr>
          <p:cNvPr id="8" name="אליפסה 7"/>
          <p:cNvSpPr/>
          <p:nvPr/>
        </p:nvSpPr>
        <p:spPr>
          <a:xfrm>
            <a:off x="4090322" y="4499534"/>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p:cNvSpPr/>
          <p:nvPr/>
        </p:nvSpPr>
        <p:spPr>
          <a:xfrm>
            <a:off x="2927648" y="5082115"/>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 name="מחבר חץ ישר 10"/>
          <p:cNvCxnSpPr>
            <a:stCxn id="8" idx="3"/>
            <a:endCxn id="9" idx="7"/>
          </p:cNvCxnSpPr>
          <p:nvPr/>
        </p:nvCxnSpPr>
        <p:spPr>
          <a:xfrm flipH="1">
            <a:off x="3480812" y="4991236"/>
            <a:ext cx="704418" cy="175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אליפסה 12"/>
          <p:cNvSpPr/>
          <p:nvPr/>
        </p:nvSpPr>
        <p:spPr>
          <a:xfrm>
            <a:off x="5265148" y="5082115"/>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5" name="מחבר חץ ישר 14"/>
          <p:cNvCxnSpPr>
            <a:stCxn id="8" idx="5"/>
            <a:endCxn id="13" idx="1"/>
          </p:cNvCxnSpPr>
          <p:nvPr/>
        </p:nvCxnSpPr>
        <p:spPr>
          <a:xfrm>
            <a:off x="4643486" y="4991236"/>
            <a:ext cx="716570" cy="175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אליפסה 15"/>
          <p:cNvSpPr/>
          <p:nvPr/>
        </p:nvSpPr>
        <p:spPr>
          <a:xfrm>
            <a:off x="227843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7" name="מחבר חץ ישר 16"/>
          <p:cNvCxnSpPr>
            <a:stCxn id="9" idx="3"/>
            <a:endCxn id="16" idx="7"/>
          </p:cNvCxnSpPr>
          <p:nvPr/>
        </p:nvCxnSpPr>
        <p:spPr>
          <a:xfrm flipH="1">
            <a:off x="283160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אליפסה 17"/>
          <p:cNvSpPr/>
          <p:nvPr/>
        </p:nvSpPr>
        <p:spPr>
          <a:xfrm>
            <a:off x="357685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מחבר חץ ישר 18"/>
          <p:cNvCxnSpPr>
            <a:stCxn id="9" idx="5"/>
            <a:endCxn id="18" idx="1"/>
          </p:cNvCxnSpPr>
          <p:nvPr/>
        </p:nvCxnSpPr>
        <p:spPr>
          <a:xfrm>
            <a:off x="348081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אליפסה 19"/>
          <p:cNvSpPr/>
          <p:nvPr/>
        </p:nvSpPr>
        <p:spPr>
          <a:xfrm>
            <a:off x="4617076" y="5645508"/>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 name="מחבר חץ ישר 20"/>
          <p:cNvCxnSpPr>
            <a:stCxn id="13" idx="3"/>
            <a:endCxn id="20" idx="7"/>
          </p:cNvCxnSpPr>
          <p:nvPr/>
        </p:nvCxnSpPr>
        <p:spPr>
          <a:xfrm flipH="1">
            <a:off x="5170240" y="5573817"/>
            <a:ext cx="189816" cy="156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אליפסה 21"/>
          <p:cNvSpPr/>
          <p:nvPr/>
        </p:nvSpPr>
        <p:spPr>
          <a:xfrm>
            <a:off x="591435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3" name="מחבר חץ ישר 22"/>
          <p:cNvCxnSpPr>
            <a:stCxn id="13" idx="5"/>
            <a:endCxn id="22" idx="1"/>
          </p:cNvCxnSpPr>
          <p:nvPr/>
        </p:nvCxnSpPr>
        <p:spPr>
          <a:xfrm>
            <a:off x="581831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 descr="×ª××¦××ª ×ª××× × ×¢×××¨ âªfind the 3 largest keys in heapâ¬â">
            <a:extLst>
              <a:ext uri="{FF2B5EF4-FFF2-40B4-BE49-F238E27FC236}">
                <a16:creationId xmlns:a16="http://schemas.microsoft.com/office/drawing/2014/main" id="{F72CCE8D-A400-45C3-B811-AD50FF081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05088"/>
            <a:ext cx="7353300" cy="5447823"/>
          </a:xfrm>
          <a:prstGeom prst="roundRect">
            <a:avLst>
              <a:gd name="adj" fmla="val 457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798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grpId="0" nodeType="clickEffect">
                                  <p:stCondLst>
                                    <p:cond delay="0"/>
                                  </p:stCondLst>
                                  <p:childTnLst>
                                    <p:animClr clrSpc="rgb" dir="cw">
                                      <p:cBhvr override="childStyle">
                                        <p:cTn id="26" dur="500" fill="hold"/>
                                        <p:tgtEl>
                                          <p:spTgt spid="8"/>
                                        </p:tgtEl>
                                        <p:attrNameLst>
                                          <p:attrName>style.color</p:attrName>
                                        </p:attrNameLst>
                                      </p:cBhvr>
                                      <p:to>
                                        <a:srgbClr val="00B050"/>
                                      </p:to>
                                    </p:animClr>
                                    <p:animClr clrSpc="rgb" dir="cw">
                                      <p:cBhvr>
                                        <p:cTn id="27" dur="500" fill="hold"/>
                                        <p:tgtEl>
                                          <p:spTgt spid="8"/>
                                        </p:tgtEl>
                                        <p:attrNameLst>
                                          <p:attrName>fillcolor</p:attrName>
                                        </p:attrNameLst>
                                      </p:cBhvr>
                                      <p:to>
                                        <a:srgbClr val="00B050"/>
                                      </p:to>
                                    </p:animClr>
                                    <p:set>
                                      <p:cBhvr>
                                        <p:cTn id="28" dur="500" fill="hold"/>
                                        <p:tgtEl>
                                          <p:spTgt spid="8"/>
                                        </p:tgtEl>
                                        <p:attrNameLst>
                                          <p:attrName>fill.type</p:attrName>
                                        </p:attrNameLst>
                                      </p:cBhvr>
                                      <p:to>
                                        <p:strVal val="solid"/>
                                      </p:to>
                                    </p:set>
                                    <p:set>
                                      <p:cBhvr>
                                        <p:cTn id="29" dur="500" fill="hold"/>
                                        <p:tgtEl>
                                          <p:spTgt spid="8"/>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grpId="0" nodeType="clickEffect">
                                  <p:stCondLst>
                                    <p:cond delay="0"/>
                                  </p:stCondLst>
                                  <p:childTnLst>
                                    <p:animClr clrSpc="rgb" dir="cw">
                                      <p:cBhvr override="childStyle">
                                        <p:cTn id="33" dur="500" fill="hold"/>
                                        <p:tgtEl>
                                          <p:spTgt spid="9"/>
                                        </p:tgtEl>
                                        <p:attrNameLst>
                                          <p:attrName>style.color</p:attrName>
                                        </p:attrNameLst>
                                      </p:cBhvr>
                                      <p:to>
                                        <a:schemeClr val="accent2"/>
                                      </p:to>
                                    </p:animClr>
                                    <p:animClr clrSpc="rgb" dir="cw">
                                      <p:cBhvr>
                                        <p:cTn id="34" dur="500" fill="hold"/>
                                        <p:tgtEl>
                                          <p:spTgt spid="9"/>
                                        </p:tgtEl>
                                        <p:attrNameLst>
                                          <p:attrName>fillcolor</p:attrName>
                                        </p:attrNameLst>
                                      </p:cBhvr>
                                      <p:to>
                                        <a:schemeClr val="accent2"/>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13"/>
                                        </p:tgtEl>
                                        <p:attrNameLst>
                                          <p:attrName>style.color</p:attrName>
                                        </p:attrNameLst>
                                      </p:cBhvr>
                                      <p:to>
                                        <a:schemeClr val="accent2"/>
                                      </p:to>
                                    </p:animClr>
                                    <p:animClr clrSpc="rgb" dir="cw">
                                      <p:cBhvr>
                                        <p:cTn id="39" dur="500" fill="hold"/>
                                        <p:tgtEl>
                                          <p:spTgt spid="13"/>
                                        </p:tgtEl>
                                        <p:attrNameLst>
                                          <p:attrName>fillcolor</p:attrName>
                                        </p:attrNameLst>
                                      </p:cBhvr>
                                      <p:to>
                                        <a:schemeClr val="accent2"/>
                                      </p:to>
                                    </p:animClr>
                                    <p:set>
                                      <p:cBhvr>
                                        <p:cTn id="40" dur="500" fill="hold"/>
                                        <p:tgtEl>
                                          <p:spTgt spid="13"/>
                                        </p:tgtEl>
                                        <p:attrNameLst>
                                          <p:attrName>fill.type</p:attrName>
                                        </p:attrNameLst>
                                      </p:cBhvr>
                                      <p:to>
                                        <p:strVal val="solid"/>
                                      </p:to>
                                    </p:set>
                                    <p:set>
                                      <p:cBhvr>
                                        <p:cTn id="41" dur="500" fill="hold"/>
                                        <p:tgtEl>
                                          <p:spTgt spid="13"/>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grpId="1" nodeType="clickEffect">
                                  <p:stCondLst>
                                    <p:cond delay="0"/>
                                  </p:stCondLst>
                                  <p:childTnLst>
                                    <p:animClr clrSpc="rgb" dir="cw">
                                      <p:cBhvr>
                                        <p:cTn id="45" dur="2000" fill="hold"/>
                                        <p:tgtEl>
                                          <p:spTgt spid="9"/>
                                        </p:tgtEl>
                                        <p:attrNameLst>
                                          <p:attrName>fillcolor</p:attrName>
                                        </p:attrNameLst>
                                      </p:cBhvr>
                                      <p:to>
                                        <a:srgbClr val="00CC00"/>
                                      </p:to>
                                    </p:animClr>
                                    <p:set>
                                      <p:cBhvr>
                                        <p:cTn id="46" dur="2000" fill="hold"/>
                                        <p:tgtEl>
                                          <p:spTgt spid="9"/>
                                        </p:tgtEl>
                                        <p:attrNameLst>
                                          <p:attrName>fill.type</p:attrName>
                                        </p:attrNameLst>
                                      </p:cBhvr>
                                      <p:to>
                                        <p:strVal val="solid"/>
                                      </p:to>
                                    </p:set>
                                    <p:set>
                                      <p:cBhvr>
                                        <p:cTn id="47" dur="2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grpId="0" nodeType="clickEffect">
                                  <p:stCondLst>
                                    <p:cond delay="0"/>
                                  </p:stCondLst>
                                  <p:childTnLst>
                                    <p:animClr clrSpc="rgb" dir="cw">
                                      <p:cBhvr override="childStyle">
                                        <p:cTn id="51" dur="500" fill="hold"/>
                                        <p:tgtEl>
                                          <p:spTgt spid="16"/>
                                        </p:tgtEl>
                                        <p:attrNameLst>
                                          <p:attrName>style.color</p:attrName>
                                        </p:attrNameLst>
                                      </p:cBhvr>
                                      <p:to>
                                        <a:schemeClr val="accent2"/>
                                      </p:to>
                                    </p:animClr>
                                    <p:animClr clrSpc="rgb" dir="cw">
                                      <p:cBhvr>
                                        <p:cTn id="52" dur="500" fill="hold"/>
                                        <p:tgtEl>
                                          <p:spTgt spid="16"/>
                                        </p:tgtEl>
                                        <p:attrNameLst>
                                          <p:attrName>fillcolor</p:attrName>
                                        </p:attrNameLst>
                                      </p:cBhvr>
                                      <p:to>
                                        <a:schemeClr val="accent2"/>
                                      </p:to>
                                    </p:animClr>
                                    <p:set>
                                      <p:cBhvr>
                                        <p:cTn id="53" dur="500" fill="hold"/>
                                        <p:tgtEl>
                                          <p:spTgt spid="16"/>
                                        </p:tgtEl>
                                        <p:attrNameLst>
                                          <p:attrName>fill.type</p:attrName>
                                        </p:attrNameLst>
                                      </p:cBhvr>
                                      <p:to>
                                        <p:strVal val="solid"/>
                                      </p:to>
                                    </p:set>
                                    <p:set>
                                      <p:cBhvr>
                                        <p:cTn id="54" dur="500" fill="hold"/>
                                        <p:tgtEl>
                                          <p:spTgt spid="16"/>
                                        </p:tgtEl>
                                        <p:attrNameLst>
                                          <p:attrName>fill.on</p:attrName>
                                        </p:attrNameLst>
                                      </p:cBhvr>
                                      <p:to>
                                        <p:strVal val="true"/>
                                      </p:to>
                                    </p:set>
                                  </p:childTnLst>
                                </p:cTn>
                              </p:par>
                              <p:par>
                                <p:cTn id="55" presetID="19" presetClass="emph" presetSubtype="0" fill="hold" grpId="0" nodeType="withEffect">
                                  <p:stCondLst>
                                    <p:cond delay="0"/>
                                  </p:stCondLst>
                                  <p:childTnLst>
                                    <p:animClr clrSpc="rgb" dir="cw">
                                      <p:cBhvr override="childStyle">
                                        <p:cTn id="56" dur="500" fill="hold"/>
                                        <p:tgtEl>
                                          <p:spTgt spid="18"/>
                                        </p:tgtEl>
                                        <p:attrNameLst>
                                          <p:attrName>style.color</p:attrName>
                                        </p:attrNameLst>
                                      </p:cBhvr>
                                      <p:to>
                                        <a:schemeClr val="accent2"/>
                                      </p:to>
                                    </p:animClr>
                                    <p:animClr clrSpc="rgb" dir="cw">
                                      <p:cBhvr>
                                        <p:cTn id="57" dur="500" fill="hold"/>
                                        <p:tgtEl>
                                          <p:spTgt spid="18"/>
                                        </p:tgtEl>
                                        <p:attrNameLst>
                                          <p:attrName>fillcolor</p:attrName>
                                        </p:attrNameLst>
                                      </p:cBhvr>
                                      <p:to>
                                        <a:schemeClr val="accent2"/>
                                      </p:to>
                                    </p:animClr>
                                    <p:set>
                                      <p:cBhvr>
                                        <p:cTn id="58" dur="500" fill="hold"/>
                                        <p:tgtEl>
                                          <p:spTgt spid="18"/>
                                        </p:tgtEl>
                                        <p:attrNameLst>
                                          <p:attrName>fill.type</p:attrName>
                                        </p:attrNameLst>
                                      </p:cBhvr>
                                      <p:to>
                                        <p:strVal val="solid"/>
                                      </p:to>
                                    </p:set>
                                    <p:set>
                                      <p:cBhvr>
                                        <p:cTn id="59" dur="500" fill="hold"/>
                                        <p:tgtEl>
                                          <p:spTgt spid="18"/>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9" grpId="1" animBg="1"/>
      <p:bldP spid="13" grpId="0" animBg="1"/>
      <p:bldP spid="16"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775520" y="728700"/>
                <a:ext cx="8640960" cy="5400600"/>
              </a:xfrm>
            </p:spPr>
            <p:txBody>
              <a:bodyPr>
                <a:normAutofit lnSpcReduction="10000"/>
              </a:bodyPr>
              <a:lstStyle/>
              <a:p>
                <a:r>
                  <a:rPr lang="he-IL" dirty="0"/>
                  <a:t>מצא את זמני הריצה של מציאת האיבר ה- </a:t>
                </a:r>
                <a14:m>
                  <m:oMath xmlns:m="http://schemas.openxmlformats.org/officeDocument/2006/math">
                    <m:r>
                      <a:rPr lang="en-US" b="0" i="1" smtClean="0">
                        <a:latin typeface="Cambria Math"/>
                      </a:rPr>
                      <m:t>𝑖</m:t>
                    </m:r>
                  </m:oMath>
                </a14:m>
                <a:r>
                  <a:rPr lang="he-IL" dirty="0"/>
                  <a:t> הקטן ביותר בקבוצה בגודל </a:t>
                </a:r>
                <a:r>
                  <a:rPr lang="en-US" dirty="0"/>
                  <a:t>n</a:t>
                </a:r>
                <a:r>
                  <a:rPr lang="he-IL" dirty="0"/>
                  <a:t> בשימוש במבנים הבאים:</a:t>
                </a:r>
              </a:p>
              <a:p>
                <a:pPr lvl="1"/>
                <a:r>
                  <a:rPr lang="he-IL" dirty="0"/>
                  <a:t>מיון</a:t>
                </a:r>
              </a:p>
              <a:p>
                <a:pPr lvl="1"/>
                <a:r>
                  <a:rPr lang="he-IL" dirty="0"/>
                  <a:t>תור עדיפות (ערימה)</a:t>
                </a:r>
              </a:p>
              <a:p>
                <a:r>
                  <a:rPr lang="he-IL" dirty="0"/>
                  <a:t>פתרון:</a:t>
                </a:r>
              </a:p>
              <a:p>
                <a:r>
                  <a:rPr lang="he-IL" dirty="0"/>
                  <a:t>מיון:</a:t>
                </a:r>
              </a:p>
              <a:p>
                <a:pPr lvl="1"/>
                <a:r>
                  <a:rPr lang="he-IL" dirty="0"/>
                  <a:t>מיין את כל האיברים בעזרת אלגוריתם מיון בזמן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oMath>
                </a14:m>
                <a:r>
                  <a:rPr lang="he-IL" dirty="0"/>
                  <a:t>.</a:t>
                </a:r>
              </a:p>
              <a:p>
                <a:pPr lvl="1"/>
                <a:r>
                  <a:rPr lang="he-IL" dirty="0"/>
                  <a:t>מצא את האיבר ה-</a:t>
                </a:r>
                <a14:m>
                  <m:oMath xmlns:m="http://schemas.openxmlformats.org/officeDocument/2006/math">
                    <m:r>
                      <a:rPr lang="en-US" b="0" i="1" smtClean="0">
                        <a:latin typeface="Cambria Math"/>
                      </a:rPr>
                      <m:t>𝑖</m:t>
                    </m:r>
                  </m:oMath>
                </a14:m>
                <a:r>
                  <a:rPr lang="he-IL" dirty="0"/>
                  <a:t> הקטן ביותר בזמן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he-IL" dirty="0"/>
                  <a:t>.</a:t>
                </a:r>
              </a:p>
              <a:p>
                <a:pPr lvl="1"/>
                <a:r>
                  <a:rPr lang="he-IL" dirty="0"/>
                  <a:t>סה"כ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oMath>
                </a14:m>
                <a:r>
                  <a:rPr lang="he-IL" dirty="0"/>
                  <a:t>.</a:t>
                </a:r>
              </a:p>
              <a:p>
                <a:r>
                  <a:rPr lang="he-IL" dirty="0"/>
                  <a:t>תור עדיפות:</a:t>
                </a:r>
              </a:p>
              <a:p>
                <a:pPr lvl="1"/>
                <a:r>
                  <a:rPr lang="he-IL" dirty="0"/>
                  <a:t>בנה ערימת מינימום בזמן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e>
                    </m:d>
                  </m:oMath>
                </a14:m>
                <a:r>
                  <a:rPr lang="he-IL" dirty="0"/>
                  <a:t>.</a:t>
                </a:r>
              </a:p>
              <a:p>
                <a:pPr lvl="1"/>
                <a:r>
                  <a:rPr lang="he-IL" dirty="0"/>
                  <a:t>בצע </a:t>
                </a:r>
                <a:r>
                  <a:rPr lang="en-US" dirty="0"/>
                  <a:t>Extract-Min</a:t>
                </a:r>
                <a:r>
                  <a:rPr lang="he-IL" dirty="0"/>
                  <a:t> </a:t>
                </a:r>
                <a14:m>
                  <m:oMath xmlns:m="http://schemas.openxmlformats.org/officeDocument/2006/math">
                    <m:r>
                      <a:rPr lang="en-US" b="0" i="1" smtClean="0">
                        <a:latin typeface="Cambria Math"/>
                      </a:rPr>
                      <m:t>𝑖</m:t>
                    </m:r>
                  </m:oMath>
                </a14:m>
                <a:r>
                  <a:rPr lang="he-IL" dirty="0"/>
                  <a:t> פעמים בזמן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𝑖</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oMath>
                </a14:m>
                <a:r>
                  <a:rPr lang="he-IL" dirty="0"/>
                  <a:t>.</a:t>
                </a:r>
                <a:endParaRPr lang="en-US" dirty="0"/>
              </a:p>
              <a:p>
                <a:pPr lvl="1"/>
                <a:r>
                  <a:rPr lang="he-IL" dirty="0"/>
                  <a:t>סה"כ זמן הריצה הוא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a14:m>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775520" y="728700"/>
                <a:ext cx="8640960" cy="5400600"/>
              </a:xfrm>
              <a:blipFill>
                <a:blip r:embed="rId2"/>
                <a:stretch>
                  <a:fillRect t="-2825" r="-1269"/>
                </a:stretch>
              </a:blipFill>
            </p:spPr>
            <p:txBody>
              <a:bodyPr/>
              <a:lstStyle/>
              <a:p>
                <a:r>
                  <a:rPr lang="he-IL">
                    <a:noFill/>
                  </a:rPr>
                  <a:t> </a:t>
                </a:r>
              </a:p>
            </p:txBody>
          </p:sp>
        </mc:Fallback>
      </mc:AlternateContent>
      <p:sp>
        <p:nvSpPr>
          <p:cNvPr id="4" name="Date Placeholder 3"/>
          <p:cNvSpPr>
            <a:spLocks noGrp="1"/>
          </p:cNvSpPr>
          <p:nvPr>
            <p:ph type="dt" sz="half" idx="10"/>
          </p:nvPr>
        </p:nvSpPr>
        <p:spPr/>
        <p:txBody>
          <a:bodyPr/>
          <a:lstStyle/>
          <a:p>
            <a:fld id="{9B708D4E-1FEB-4B11-AF03-21CED1F5617C}" type="datetime1">
              <a:rPr lang="en-US" smtClean="0"/>
              <a:t>8/26/20</a:t>
            </a:fld>
            <a:endParaRPr lang="he-IL"/>
          </a:p>
        </p:txBody>
      </p:sp>
      <p:sp>
        <p:nvSpPr>
          <p:cNvPr id="5" name="Footer Placeholder 4"/>
          <p:cNvSpPr>
            <a:spLocks noGrp="1"/>
          </p:cNvSpPr>
          <p:nvPr>
            <p:ph type="ftr" sz="quarter" idx="11"/>
          </p:nvPr>
        </p:nvSpPr>
        <p:spPr/>
        <p:txBody>
          <a:bodyPr/>
          <a:lstStyle/>
          <a:p>
            <a:r>
              <a:rPr lang="en-US"/>
              <a:t>DS182-ps09</a:t>
            </a:r>
            <a:endParaRPr lang="he-IL"/>
          </a:p>
        </p:txBody>
      </p:sp>
      <p:sp>
        <p:nvSpPr>
          <p:cNvPr id="6" name="Slide Number Placeholder 5"/>
          <p:cNvSpPr>
            <a:spLocks noGrp="1"/>
          </p:cNvSpPr>
          <p:nvPr>
            <p:ph type="sldNum" sz="quarter" idx="12"/>
          </p:nvPr>
        </p:nvSpPr>
        <p:spPr/>
        <p:txBody>
          <a:bodyPr/>
          <a:lstStyle/>
          <a:p>
            <a:fld id="{9BDA006F-A247-467E-BE9A-3630954569FC}" type="slidenum">
              <a:rPr lang="he-IL" smtClean="0"/>
              <a:t>24</a:t>
            </a:fld>
            <a:endParaRPr lang="he-IL"/>
          </a:p>
        </p:txBody>
      </p:sp>
    </p:spTree>
    <p:extLst>
      <p:ext uri="{BB962C8B-B14F-4D97-AF65-F5344CB8AC3E}">
        <p14:creationId xmlns:p14="http://schemas.microsoft.com/office/powerpoint/2010/main" val="92959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7" name="Picture 6">
            <a:extLst>
              <a:ext uri="{FF2B5EF4-FFF2-40B4-BE49-F238E27FC236}">
                <a16:creationId xmlns:a16="http://schemas.microsoft.com/office/drawing/2014/main" id="{8356F03D-D96C-4B1A-8CE8-1AC3FB38A23C}"/>
              </a:ext>
            </a:extLst>
          </p:cNvPr>
          <p:cNvPicPr>
            <a:picLocks noChangeAspect="1"/>
          </p:cNvPicPr>
          <p:nvPr/>
        </p:nvPicPr>
        <p:blipFill rotWithShape="1">
          <a:blip r:embed="rId4"/>
          <a:srcRect l="18553" t="19930" r="26816" b="11280"/>
          <a:stretch/>
        </p:blipFill>
        <p:spPr>
          <a:xfrm>
            <a:off x="1535056" y="186540"/>
            <a:ext cx="8783228" cy="6221055"/>
          </a:xfrm>
          <a:prstGeom prst="rect">
            <a:avLst/>
          </a:prstGeom>
        </p:spPr>
      </p:pic>
      <p:sp>
        <p:nvSpPr>
          <p:cNvPr id="2" name="Rectangle 1">
            <a:extLst>
              <a:ext uri="{FF2B5EF4-FFF2-40B4-BE49-F238E27FC236}">
                <a16:creationId xmlns:a16="http://schemas.microsoft.com/office/drawing/2014/main" id="{8C0BBA16-0382-4AAE-AAEC-663C086AFD09}"/>
              </a:ext>
            </a:extLst>
          </p:cNvPr>
          <p:cNvSpPr/>
          <p:nvPr/>
        </p:nvSpPr>
        <p:spPr>
          <a:xfrm>
            <a:off x="1708152" y="1346708"/>
            <a:ext cx="1266693" cy="400110"/>
          </a:xfrm>
          <a:prstGeom prst="rect">
            <a:avLst/>
          </a:prstGeom>
        </p:spPr>
        <p:txBody>
          <a:bodyPr wrap="none">
            <a:spAutoFit/>
          </a:bodyPr>
          <a:lstStyle/>
          <a:p>
            <a:r>
              <a:rPr lang="he-IL" sz="2000" b="1" dirty="0">
                <a:solidFill>
                  <a:srgbClr val="C00000"/>
                </a:solidFill>
                <a:latin typeface="Consolas" panose="020B0609020204030204" pitchFamily="49" charset="0"/>
              </a:rPr>
              <a:t>תרגיל בית</a:t>
            </a:r>
            <a:endParaRPr lang="he-IL" sz="2000" dirty="0">
              <a:solidFill>
                <a:srgbClr val="C00000"/>
              </a:solidFill>
            </a:endParaRPr>
          </a:p>
        </p:txBody>
      </p:sp>
      <p:sp>
        <p:nvSpPr>
          <p:cNvPr id="8" name="Rectangle 7">
            <a:extLst>
              <a:ext uri="{FF2B5EF4-FFF2-40B4-BE49-F238E27FC236}">
                <a16:creationId xmlns:a16="http://schemas.microsoft.com/office/drawing/2014/main" id="{A1708BE7-00EA-4339-96D2-438C7B349C4D}"/>
              </a:ext>
            </a:extLst>
          </p:cNvPr>
          <p:cNvSpPr/>
          <p:nvPr/>
        </p:nvSpPr>
        <p:spPr>
          <a:xfrm>
            <a:off x="7174888" y="1071405"/>
            <a:ext cx="1266693" cy="400110"/>
          </a:xfrm>
          <a:prstGeom prst="rect">
            <a:avLst/>
          </a:prstGeom>
        </p:spPr>
        <p:txBody>
          <a:bodyPr wrap="none">
            <a:spAutoFit/>
          </a:bodyPr>
          <a:lstStyle/>
          <a:p>
            <a:r>
              <a:rPr lang="he-IL" sz="2000" b="1" dirty="0">
                <a:solidFill>
                  <a:srgbClr val="C00000"/>
                </a:solidFill>
                <a:latin typeface="Consolas" panose="020B0609020204030204" pitchFamily="49" charset="0"/>
              </a:rPr>
              <a:t>תרגיל בית</a:t>
            </a:r>
            <a:endParaRPr lang="he-IL" sz="2000" dirty="0">
              <a:solidFill>
                <a:srgbClr val="C00000"/>
              </a:solidFill>
            </a:endParaRPr>
          </a:p>
        </p:txBody>
      </p:sp>
      <p:sp>
        <p:nvSpPr>
          <p:cNvPr id="3" name="Rectangle 2">
            <a:extLst>
              <a:ext uri="{FF2B5EF4-FFF2-40B4-BE49-F238E27FC236}">
                <a16:creationId xmlns:a16="http://schemas.microsoft.com/office/drawing/2014/main" id="{9C31777C-F705-4DB5-843E-6D43AF8FC76E}"/>
              </a:ext>
            </a:extLst>
          </p:cNvPr>
          <p:cNvSpPr/>
          <p:nvPr/>
        </p:nvSpPr>
        <p:spPr>
          <a:xfrm>
            <a:off x="1708152" y="1746818"/>
            <a:ext cx="8464548" cy="452410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3600" b="1" dirty="0"/>
              <a:t>Array Based</a:t>
            </a:r>
            <a:endParaRPr lang="he-IL" sz="3600" b="1" dirty="0"/>
          </a:p>
        </p:txBody>
      </p:sp>
      <p:sp>
        <p:nvSpPr>
          <p:cNvPr id="9" name="Rectangle 8">
            <a:extLst>
              <a:ext uri="{FF2B5EF4-FFF2-40B4-BE49-F238E27FC236}">
                <a16:creationId xmlns:a16="http://schemas.microsoft.com/office/drawing/2014/main" id="{A59A0ED7-9542-4F2D-B8FA-1426A380C71D}"/>
              </a:ext>
            </a:extLst>
          </p:cNvPr>
          <p:cNvSpPr/>
          <p:nvPr/>
        </p:nvSpPr>
        <p:spPr>
          <a:xfrm>
            <a:off x="1708152" y="5816038"/>
            <a:ext cx="2148345" cy="523220"/>
          </a:xfrm>
          <a:prstGeom prst="rect">
            <a:avLst/>
          </a:prstGeom>
        </p:spPr>
        <p:txBody>
          <a:bodyPr wrap="none">
            <a:spAutoFit/>
          </a:bodyPr>
          <a:lstStyle/>
          <a:p>
            <a:r>
              <a:rPr lang="he-IL" sz="2800" b="1" dirty="0">
                <a:solidFill>
                  <a:srgbClr val="FFFF00"/>
                </a:solidFill>
                <a:latin typeface="Consolas" panose="020B0609020204030204" pitchFamily="49" charset="0"/>
              </a:rPr>
              <a:t>עבודה עצמית</a:t>
            </a:r>
            <a:endParaRPr lang="he-IL" sz="2800" dirty="0">
              <a:solidFill>
                <a:srgbClr val="FFFF00"/>
              </a:solidFill>
            </a:endParaRPr>
          </a:p>
        </p:txBody>
      </p:sp>
    </p:spTree>
    <p:extLst>
      <p:ext uri="{BB962C8B-B14F-4D97-AF65-F5344CB8AC3E}">
        <p14:creationId xmlns:p14="http://schemas.microsoft.com/office/powerpoint/2010/main" val="245682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sp>
        <p:nvSpPr>
          <p:cNvPr id="3" name="Rectangle 2">
            <a:extLst>
              <a:ext uri="{FF2B5EF4-FFF2-40B4-BE49-F238E27FC236}">
                <a16:creationId xmlns:a16="http://schemas.microsoft.com/office/drawing/2014/main" id="{C939BDB3-CB35-4D48-B3C6-D67C7ED3E806}"/>
              </a:ext>
            </a:extLst>
          </p:cNvPr>
          <p:cNvSpPr/>
          <p:nvPr/>
        </p:nvSpPr>
        <p:spPr>
          <a:xfrm>
            <a:off x="1114425" y="612845"/>
            <a:ext cx="10058399" cy="5632311"/>
          </a:xfrm>
          <a:prstGeom prst="rect">
            <a:avLst/>
          </a:prstGeom>
        </p:spPr>
        <p:txBody>
          <a:bodyPr wrap="square">
            <a:spAutoFit/>
          </a:bodyPr>
          <a:lstStyle/>
          <a:p>
            <a:r>
              <a:rPr lang="en-US" sz="2000" dirty="0">
                <a:solidFill>
                  <a:srgbClr val="666666"/>
                </a:solidFill>
                <a:latin typeface="Consolas" panose="020B0609020204030204" pitchFamily="49" charset="0"/>
              </a:rPr>
              <a:t>    // Merges max heaps a[] and b[] into </a:t>
            </a:r>
            <a:r>
              <a:rPr lang="en-US" sz="2000" u="sng" dirty="0" err="1">
                <a:solidFill>
                  <a:srgbClr val="666666"/>
                </a:solidFill>
                <a:latin typeface="Consolas" panose="020B0609020204030204" pitchFamily="49" charset="0"/>
              </a:rPr>
              <a:t>arr</a:t>
            </a:r>
            <a:r>
              <a:rPr lang="en-US" sz="2000" u="sng" dirty="0">
                <a:solidFill>
                  <a:srgbClr val="666666"/>
                </a:solidFill>
                <a:latin typeface="Consolas" panose="020B0609020204030204" pitchFamily="49" charset="0"/>
              </a:rPr>
              <a:t>[] </a:t>
            </a:r>
          </a:p>
          <a:p>
            <a:r>
              <a:rPr lang="en-US" sz="2000"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public</a:t>
            </a:r>
            <a:r>
              <a:rPr lang="en-US" sz="2000" b="1"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static</a:t>
            </a:r>
            <a:r>
              <a:rPr lang="en-US" sz="2000" b="1"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void</a:t>
            </a:r>
            <a:r>
              <a:rPr lang="en-US" sz="2000" b="1" dirty="0">
                <a:solidFill>
                  <a:srgbClr val="FFFFFF"/>
                </a:solidFill>
                <a:latin typeface="Consolas" panose="020B0609020204030204" pitchFamily="49" charset="0"/>
              </a:rPr>
              <a:t> </a:t>
            </a:r>
            <a:r>
              <a:rPr lang="en-US" sz="2000" b="1" dirty="0" err="1">
                <a:solidFill>
                  <a:srgbClr val="F1C438"/>
                </a:solidFill>
                <a:latin typeface="Consolas" panose="020B0609020204030204" pitchFamily="49" charset="0"/>
              </a:rPr>
              <a:t>mergeHeaps</a:t>
            </a:r>
            <a:r>
              <a:rPr lang="en-US" sz="2000" b="1" dirty="0">
                <a:solidFill>
                  <a:srgbClr val="FFFFFF"/>
                </a:solidFill>
                <a:latin typeface="Consolas" panose="020B0609020204030204" pitchFamily="49" charset="0"/>
              </a:rPr>
              <a:t>(</a:t>
            </a:r>
            <a:r>
              <a:rPr lang="en-US" sz="2000" b="1" dirty="0">
                <a:solidFill>
                  <a:srgbClr val="999999"/>
                </a:solidFill>
                <a:latin typeface="Consolas" panose="020B0609020204030204" pitchFamily="49" charset="0"/>
              </a:rPr>
              <a:t>int</a:t>
            </a:r>
            <a:r>
              <a:rPr lang="en-US" sz="2000" b="1" dirty="0">
                <a:solidFill>
                  <a:srgbClr val="FFFFFF"/>
                </a:solidFill>
                <a:latin typeface="Consolas" panose="020B0609020204030204" pitchFamily="49" charset="0"/>
              </a:rPr>
              <a:t>[] </a:t>
            </a:r>
            <a:r>
              <a:rPr lang="en-US" sz="2000" b="1" dirty="0" err="1">
                <a:solidFill>
                  <a:srgbClr val="069609"/>
                </a:solidFill>
                <a:latin typeface="Consolas" panose="020B0609020204030204" pitchFamily="49" charset="0"/>
              </a:rPr>
              <a:t>arr</a:t>
            </a:r>
            <a:r>
              <a:rPr lang="en-US" sz="2000" b="1"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int</a:t>
            </a:r>
            <a:r>
              <a:rPr lang="en-US" sz="2000" b="1" dirty="0">
                <a:solidFill>
                  <a:srgbClr val="FFFFFF"/>
                </a:solidFill>
                <a:latin typeface="Consolas" panose="020B0609020204030204" pitchFamily="49" charset="0"/>
              </a:rPr>
              <a:t>[] </a:t>
            </a:r>
            <a:r>
              <a:rPr lang="en-US" sz="2000" b="1" dirty="0">
                <a:solidFill>
                  <a:srgbClr val="069609"/>
                </a:solidFill>
                <a:latin typeface="Consolas" panose="020B0609020204030204" pitchFamily="49" charset="0"/>
              </a:rPr>
              <a:t>a</a:t>
            </a:r>
            <a:r>
              <a:rPr lang="en-US" sz="2000" b="1" dirty="0">
                <a:solidFill>
                  <a:srgbClr val="FFFFFF"/>
                </a:solidFill>
                <a:latin typeface="Consolas" panose="020B0609020204030204" pitchFamily="49" charset="0"/>
              </a:rPr>
              <a:t>,  </a:t>
            </a:r>
          </a:p>
          <a:p>
            <a:r>
              <a:rPr lang="en-US" sz="2000"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int</a:t>
            </a:r>
            <a:r>
              <a:rPr lang="en-US" sz="2000" b="1" dirty="0">
                <a:solidFill>
                  <a:srgbClr val="FFFFFF"/>
                </a:solidFill>
                <a:latin typeface="Consolas" panose="020B0609020204030204" pitchFamily="49" charset="0"/>
              </a:rPr>
              <a:t>[] </a:t>
            </a:r>
            <a:r>
              <a:rPr lang="en-US" sz="2000" b="1" dirty="0">
                <a:solidFill>
                  <a:srgbClr val="069609"/>
                </a:solidFill>
                <a:latin typeface="Consolas" panose="020B0609020204030204" pitchFamily="49" charset="0"/>
              </a:rPr>
              <a:t>b</a:t>
            </a:r>
            <a:r>
              <a:rPr lang="en-US" sz="2000" b="1"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int</a:t>
            </a:r>
            <a:r>
              <a:rPr lang="en-US" sz="2000" b="1" dirty="0">
                <a:solidFill>
                  <a:srgbClr val="FFFFFF"/>
                </a:solidFill>
                <a:latin typeface="Consolas" panose="020B0609020204030204" pitchFamily="49" charset="0"/>
              </a:rPr>
              <a:t> </a:t>
            </a:r>
            <a:r>
              <a:rPr lang="en-US" sz="2000" b="1" dirty="0">
                <a:solidFill>
                  <a:srgbClr val="069609"/>
                </a:solidFill>
                <a:latin typeface="Consolas" panose="020B0609020204030204" pitchFamily="49" charset="0"/>
              </a:rPr>
              <a:t>n</a:t>
            </a:r>
            <a:r>
              <a:rPr lang="en-US" sz="2000" b="1" dirty="0">
                <a:solidFill>
                  <a:srgbClr val="FFFFFF"/>
                </a:solidFill>
                <a:latin typeface="Consolas" panose="020B0609020204030204" pitchFamily="49" charset="0"/>
              </a:rPr>
              <a:t>, </a:t>
            </a:r>
            <a:r>
              <a:rPr lang="en-US" sz="2000" b="1" dirty="0">
                <a:solidFill>
                  <a:srgbClr val="999999"/>
                </a:solidFill>
                <a:latin typeface="Consolas" panose="020B0609020204030204" pitchFamily="49" charset="0"/>
              </a:rPr>
              <a:t>int</a:t>
            </a:r>
            <a:r>
              <a:rPr lang="en-US" sz="2000" b="1" dirty="0">
                <a:solidFill>
                  <a:srgbClr val="FFFFFF"/>
                </a:solidFill>
                <a:latin typeface="Consolas" panose="020B0609020204030204" pitchFamily="49" charset="0"/>
              </a:rPr>
              <a:t> </a:t>
            </a:r>
            <a:r>
              <a:rPr lang="en-US" sz="2000" b="1" dirty="0">
                <a:solidFill>
                  <a:srgbClr val="069609"/>
                </a:solidFill>
                <a:latin typeface="Consolas" panose="020B0609020204030204" pitchFamily="49" charset="0"/>
              </a:rPr>
              <a:t>m</a:t>
            </a:r>
            <a:r>
              <a:rPr lang="en-US" sz="2000" b="1" dirty="0">
                <a:solidFill>
                  <a:srgbClr val="FFFFFF"/>
                </a:solidFill>
                <a:latin typeface="Consolas" panose="020B0609020204030204" pitchFamily="49" charset="0"/>
              </a:rPr>
              <a:t>) { </a:t>
            </a:r>
          </a:p>
          <a:p>
            <a:endParaRPr lang="he-IL" sz="2000" dirty="0">
              <a:solidFill>
                <a:srgbClr val="FFFFFF"/>
              </a:solidFill>
              <a:latin typeface="Consolas" panose="020B0609020204030204" pitchFamily="49" charset="0"/>
            </a:endParaRPr>
          </a:p>
          <a:p>
            <a:r>
              <a:rPr lang="nn-NO" sz="2000"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for</a:t>
            </a:r>
            <a:r>
              <a:rPr lang="nn-NO" sz="2000" b="1"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int</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r>
              <a:rPr lang="he-IL" sz="2000" b="1" dirty="0">
                <a:solidFill>
                  <a:srgbClr val="FF0000"/>
                </a:solidFill>
                <a:latin typeface="Consolas" panose="020B0609020204030204" pitchFamily="49" charset="0"/>
              </a:rPr>
              <a:t>0</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&lt; </a:t>
            </a:r>
            <a:r>
              <a:rPr lang="nn-NO" sz="2000" b="1" dirty="0">
                <a:solidFill>
                  <a:srgbClr val="069609"/>
                </a:solidFill>
                <a:latin typeface="Consolas" panose="020B0609020204030204" pitchFamily="49" charset="0"/>
              </a:rPr>
              <a:t>n</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p>
          <a:p>
            <a:r>
              <a:rPr lang="en-US" sz="2000" dirty="0">
                <a:solidFill>
                  <a:srgbClr val="FFFFFF"/>
                </a:solidFill>
                <a:latin typeface="Consolas" panose="020B0609020204030204" pitchFamily="49" charset="0"/>
              </a:rPr>
              <a:t>            </a:t>
            </a:r>
            <a:r>
              <a:rPr lang="en-US" sz="2000" dirty="0" err="1">
                <a:solidFill>
                  <a:srgbClr val="069609"/>
                </a:solidFill>
                <a:latin typeface="Consolas" panose="020B0609020204030204" pitchFamily="49" charset="0"/>
              </a:rPr>
              <a:t>arr</a:t>
            </a:r>
            <a:r>
              <a:rPr lang="en-US" sz="2000" dirty="0">
                <a:solidFill>
                  <a:srgbClr val="FFFFFF"/>
                </a:solidFill>
                <a:latin typeface="Consolas" panose="020B0609020204030204" pitchFamily="49" charset="0"/>
              </a:rPr>
              <a:t>[</a:t>
            </a:r>
            <a:r>
              <a:rPr lang="en-US" sz="2000" dirty="0" err="1">
                <a:solidFill>
                  <a:srgbClr val="F7C527"/>
                </a:solidFill>
                <a:latin typeface="Consolas" panose="020B0609020204030204" pitchFamily="49" charset="0"/>
              </a:rPr>
              <a:t>i</a:t>
            </a:r>
            <a:r>
              <a:rPr lang="en-US" sz="2000" dirty="0">
                <a:solidFill>
                  <a:srgbClr val="FFFFFF"/>
                </a:solidFill>
                <a:latin typeface="Consolas" panose="020B0609020204030204" pitchFamily="49" charset="0"/>
              </a:rPr>
              <a:t>] = </a:t>
            </a:r>
            <a:r>
              <a:rPr lang="en-US" sz="2000" dirty="0">
                <a:solidFill>
                  <a:srgbClr val="069609"/>
                </a:solidFill>
                <a:latin typeface="Consolas" panose="020B0609020204030204" pitchFamily="49" charset="0"/>
              </a:rPr>
              <a:t>a</a:t>
            </a:r>
            <a:r>
              <a:rPr lang="en-US" sz="2000" dirty="0">
                <a:solidFill>
                  <a:srgbClr val="FFFFFF"/>
                </a:solidFill>
                <a:latin typeface="Consolas" panose="020B0609020204030204" pitchFamily="49" charset="0"/>
              </a:rPr>
              <a:t>[</a:t>
            </a:r>
            <a:r>
              <a:rPr lang="en-US" sz="2000" dirty="0" err="1">
                <a:solidFill>
                  <a:srgbClr val="F7C527"/>
                </a:solidFill>
                <a:latin typeface="Consolas" panose="020B0609020204030204" pitchFamily="49" charset="0"/>
              </a:rPr>
              <a:t>i</a:t>
            </a:r>
            <a:r>
              <a:rPr lang="en-US" sz="2000" dirty="0">
                <a:solidFill>
                  <a:srgbClr val="FFFFFF"/>
                </a:solidFill>
                <a:latin typeface="Consolas" panose="020B0609020204030204" pitchFamily="49" charset="0"/>
              </a:rPr>
              <a:t>]; </a:t>
            </a:r>
          </a:p>
          <a:p>
            <a:r>
              <a:rPr lang="he-IL" sz="2000" dirty="0">
                <a:solidFill>
                  <a:srgbClr val="FFFFFF"/>
                </a:solidFill>
                <a:latin typeface="Consolas" panose="020B0609020204030204" pitchFamily="49" charset="0"/>
              </a:rPr>
              <a:t>		{   </a:t>
            </a:r>
          </a:p>
          <a:p>
            <a:r>
              <a:rPr lang="nn-NO" sz="2000"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for</a:t>
            </a:r>
            <a:r>
              <a:rPr lang="nn-NO" sz="2000" b="1"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int</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r>
              <a:rPr lang="nn-NO" sz="2000" b="1" dirty="0">
                <a:solidFill>
                  <a:srgbClr val="FF0000"/>
                </a:solidFill>
                <a:latin typeface="Consolas" panose="020B0609020204030204" pitchFamily="49" charset="0"/>
              </a:rPr>
              <a:t>0</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&lt; </a:t>
            </a:r>
            <a:r>
              <a:rPr lang="nn-NO" sz="2000" b="1" dirty="0">
                <a:solidFill>
                  <a:srgbClr val="069609"/>
                </a:solidFill>
                <a:latin typeface="Consolas" panose="020B0609020204030204" pitchFamily="49" charset="0"/>
              </a:rPr>
              <a:t>m</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p>
          <a:p>
            <a:r>
              <a:rPr lang="en-US" sz="2000" dirty="0">
                <a:solidFill>
                  <a:srgbClr val="FFFFFF"/>
                </a:solidFill>
                <a:latin typeface="Consolas" panose="020B0609020204030204" pitchFamily="49" charset="0"/>
              </a:rPr>
              <a:t>            </a:t>
            </a:r>
            <a:r>
              <a:rPr lang="en-US" sz="2000" dirty="0" err="1">
                <a:solidFill>
                  <a:srgbClr val="069609"/>
                </a:solidFill>
                <a:latin typeface="Consolas" panose="020B0609020204030204" pitchFamily="49" charset="0"/>
              </a:rPr>
              <a:t>arr</a:t>
            </a:r>
            <a:r>
              <a:rPr lang="en-US" sz="2000" dirty="0">
                <a:solidFill>
                  <a:srgbClr val="FFFFFF"/>
                </a:solidFill>
                <a:latin typeface="Consolas" panose="020B0609020204030204" pitchFamily="49" charset="0"/>
              </a:rPr>
              <a:t>[</a:t>
            </a:r>
            <a:r>
              <a:rPr lang="en-US" sz="2000" dirty="0">
                <a:solidFill>
                  <a:srgbClr val="069609"/>
                </a:solidFill>
                <a:latin typeface="Consolas" panose="020B0609020204030204" pitchFamily="49" charset="0"/>
              </a:rPr>
              <a:t>n</a:t>
            </a:r>
            <a:r>
              <a:rPr lang="en-US" sz="2000" dirty="0">
                <a:solidFill>
                  <a:srgbClr val="FFFFFF"/>
                </a:solidFill>
                <a:latin typeface="Consolas" panose="020B0609020204030204" pitchFamily="49" charset="0"/>
              </a:rPr>
              <a:t> + </a:t>
            </a:r>
            <a:r>
              <a:rPr lang="en-US" sz="2000" dirty="0" err="1">
                <a:solidFill>
                  <a:srgbClr val="F7C527"/>
                </a:solidFill>
                <a:latin typeface="Consolas" panose="020B0609020204030204" pitchFamily="49" charset="0"/>
              </a:rPr>
              <a:t>i</a:t>
            </a:r>
            <a:r>
              <a:rPr lang="en-US" sz="2000" dirty="0">
                <a:solidFill>
                  <a:srgbClr val="FFFFFF"/>
                </a:solidFill>
                <a:latin typeface="Consolas" panose="020B0609020204030204" pitchFamily="49" charset="0"/>
              </a:rPr>
              <a:t>] = </a:t>
            </a:r>
            <a:r>
              <a:rPr lang="en-US" sz="2000" dirty="0">
                <a:solidFill>
                  <a:srgbClr val="069609"/>
                </a:solidFill>
                <a:latin typeface="Consolas" panose="020B0609020204030204" pitchFamily="49" charset="0"/>
              </a:rPr>
              <a:t>b</a:t>
            </a:r>
            <a:r>
              <a:rPr lang="en-US" sz="2000" dirty="0">
                <a:solidFill>
                  <a:srgbClr val="FFFFFF"/>
                </a:solidFill>
                <a:latin typeface="Consolas" panose="020B0609020204030204" pitchFamily="49" charset="0"/>
              </a:rPr>
              <a:t>[</a:t>
            </a:r>
            <a:r>
              <a:rPr lang="en-US" sz="2000" dirty="0" err="1">
                <a:solidFill>
                  <a:srgbClr val="F7C527"/>
                </a:solidFill>
                <a:latin typeface="Consolas" panose="020B0609020204030204" pitchFamily="49" charset="0"/>
              </a:rPr>
              <a:t>i</a:t>
            </a:r>
            <a:r>
              <a:rPr lang="en-US" sz="2000" dirty="0">
                <a:solidFill>
                  <a:srgbClr val="FFFFFF"/>
                </a:solidFill>
                <a:latin typeface="Consolas" panose="020B0609020204030204" pitchFamily="49" charset="0"/>
              </a:rPr>
              <a:t>]; </a:t>
            </a:r>
          </a:p>
          <a:p>
            <a:r>
              <a:rPr lang="en-US" sz="2000" dirty="0">
                <a:solidFill>
                  <a:srgbClr val="069609"/>
                </a:solidFill>
                <a:latin typeface="Consolas" panose="020B0609020204030204" pitchFamily="49" charset="0"/>
              </a:rPr>
              <a:t>		</a:t>
            </a:r>
            <a:r>
              <a:rPr lang="he-IL" sz="2000" dirty="0">
                <a:solidFill>
                  <a:srgbClr val="FFFFFF"/>
                </a:solidFill>
                <a:latin typeface="Consolas" panose="020B0609020204030204" pitchFamily="49" charset="0"/>
              </a:rPr>
              <a:t> {    </a:t>
            </a:r>
            <a:endParaRPr lang="en-US" sz="2000" dirty="0">
              <a:solidFill>
                <a:srgbClr val="FFFFFF"/>
              </a:solidFill>
              <a:latin typeface="Consolas" panose="020B0609020204030204" pitchFamily="49" charset="0"/>
            </a:endParaRPr>
          </a:p>
          <a:p>
            <a:r>
              <a:rPr lang="en-US" sz="2000" dirty="0">
                <a:solidFill>
                  <a:srgbClr val="FFFFFF"/>
                </a:solidFill>
                <a:latin typeface="Consolas" panose="020B0609020204030204" pitchFamily="49" charset="0"/>
              </a:rPr>
              <a:t>		  </a:t>
            </a:r>
          </a:p>
          <a:p>
            <a:r>
              <a:rPr lang="en-US" sz="2000" dirty="0">
                <a:solidFill>
                  <a:srgbClr val="FFFFFF"/>
                </a:solidFill>
                <a:latin typeface="Consolas" panose="020B0609020204030204" pitchFamily="49" charset="0"/>
              </a:rPr>
              <a:t>         n = n + m;</a:t>
            </a:r>
            <a:endParaRPr lang="en-US" sz="2000" dirty="0">
              <a:solidFill>
                <a:srgbClr val="069609"/>
              </a:solidFill>
              <a:latin typeface="Consolas" panose="020B0609020204030204" pitchFamily="49" charset="0"/>
            </a:endParaRPr>
          </a:p>
          <a:p>
            <a:r>
              <a:rPr lang="he-IL" sz="2000" dirty="0">
                <a:solidFill>
                  <a:srgbClr val="FFFFFF"/>
                </a:solidFill>
                <a:latin typeface="Consolas" panose="020B0609020204030204" pitchFamily="49" charset="0"/>
              </a:rPr>
              <a:t>  </a:t>
            </a:r>
          </a:p>
          <a:p>
            <a:r>
              <a:rPr lang="en-US" sz="2000" dirty="0">
                <a:solidFill>
                  <a:srgbClr val="FFFFFF"/>
                </a:solidFill>
                <a:latin typeface="Consolas" panose="020B0609020204030204" pitchFamily="49" charset="0"/>
              </a:rPr>
              <a:t>        </a:t>
            </a:r>
            <a:r>
              <a:rPr lang="en-US" sz="2000" dirty="0">
                <a:solidFill>
                  <a:srgbClr val="666666"/>
                </a:solidFill>
                <a:latin typeface="Consolas" panose="020B0609020204030204" pitchFamily="49" charset="0"/>
              </a:rPr>
              <a:t>// Builds a max heap of given </a:t>
            </a:r>
            <a:r>
              <a:rPr lang="en-US" sz="2000" u="sng" dirty="0" err="1">
                <a:solidFill>
                  <a:srgbClr val="666666"/>
                </a:solidFill>
                <a:latin typeface="Consolas" panose="020B0609020204030204" pitchFamily="49" charset="0"/>
              </a:rPr>
              <a:t>arr</a:t>
            </a:r>
            <a:r>
              <a:rPr lang="en-US" sz="2000" u="sng" dirty="0">
                <a:solidFill>
                  <a:srgbClr val="666666"/>
                </a:solidFill>
                <a:latin typeface="Consolas" panose="020B0609020204030204" pitchFamily="49" charset="0"/>
              </a:rPr>
              <a:t>[0…n-1] </a:t>
            </a:r>
          </a:p>
          <a:p>
            <a:r>
              <a:rPr lang="nn-NO" sz="2000"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for</a:t>
            </a:r>
            <a:r>
              <a:rPr lang="nn-NO" sz="2000" b="1" dirty="0">
                <a:solidFill>
                  <a:srgbClr val="FFFFFF"/>
                </a:solidFill>
                <a:latin typeface="Consolas" panose="020B0609020204030204" pitchFamily="49" charset="0"/>
              </a:rPr>
              <a:t> (</a:t>
            </a:r>
            <a:r>
              <a:rPr lang="nn-NO" sz="2000" b="1" dirty="0">
                <a:solidFill>
                  <a:srgbClr val="999999"/>
                </a:solidFill>
                <a:latin typeface="Consolas" panose="020B0609020204030204" pitchFamily="49" charset="0"/>
              </a:rPr>
              <a:t>int</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r>
              <a:rPr lang="nn-NO" sz="2000" b="1" dirty="0">
                <a:solidFill>
                  <a:srgbClr val="069609"/>
                </a:solidFill>
                <a:latin typeface="Consolas" panose="020B0609020204030204" pitchFamily="49" charset="0"/>
              </a:rPr>
              <a:t>n</a:t>
            </a:r>
            <a:r>
              <a:rPr lang="nn-NO" sz="2000" b="1" dirty="0">
                <a:solidFill>
                  <a:srgbClr val="FFFFFF"/>
                </a:solidFill>
                <a:latin typeface="Consolas" panose="020B0609020204030204" pitchFamily="49" charset="0"/>
              </a:rPr>
              <a:t>/</a:t>
            </a:r>
            <a:r>
              <a:rPr lang="nn-NO" sz="2000" b="1" dirty="0">
                <a:solidFill>
                  <a:srgbClr val="FF0000"/>
                </a:solidFill>
                <a:latin typeface="Consolas" panose="020B0609020204030204" pitchFamily="49" charset="0"/>
              </a:rPr>
              <a:t>2</a:t>
            </a:r>
            <a:r>
              <a:rPr lang="nn-NO" sz="2000" b="1" dirty="0">
                <a:solidFill>
                  <a:srgbClr val="FFFFFF"/>
                </a:solidFill>
                <a:latin typeface="Consolas" panose="020B0609020204030204" pitchFamily="49" charset="0"/>
              </a:rPr>
              <a:t>-1 ;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&gt;= </a:t>
            </a:r>
            <a:r>
              <a:rPr lang="nn-NO" sz="2000" b="1" dirty="0">
                <a:solidFill>
                  <a:srgbClr val="FF0000"/>
                </a:solidFill>
                <a:latin typeface="Consolas" panose="020B0609020204030204" pitchFamily="49" charset="0"/>
              </a:rPr>
              <a:t>0</a:t>
            </a:r>
            <a:r>
              <a:rPr lang="nn-NO" sz="2000" b="1" dirty="0">
                <a:solidFill>
                  <a:srgbClr val="FFFFFF"/>
                </a:solidFill>
                <a:latin typeface="Consolas" panose="020B0609020204030204" pitchFamily="49" charset="0"/>
              </a:rPr>
              <a:t>; </a:t>
            </a:r>
            <a:r>
              <a:rPr lang="nn-NO" sz="2000" b="1" dirty="0">
                <a:solidFill>
                  <a:srgbClr val="F7C527"/>
                </a:solidFill>
                <a:latin typeface="Consolas" panose="020B0609020204030204" pitchFamily="49" charset="0"/>
              </a:rPr>
              <a:t>i</a:t>
            </a:r>
            <a:r>
              <a:rPr lang="nn-NO" sz="2000" b="1" dirty="0">
                <a:solidFill>
                  <a:srgbClr val="FFFFFF"/>
                </a:solidFill>
                <a:latin typeface="Consolas" panose="020B0609020204030204" pitchFamily="49" charset="0"/>
              </a:rPr>
              <a:t>--) { </a:t>
            </a:r>
          </a:p>
          <a:p>
            <a:r>
              <a:rPr lang="en-US" sz="2000" dirty="0">
                <a:solidFill>
                  <a:srgbClr val="FFFFFF"/>
                </a:solidFill>
                <a:latin typeface="Consolas" panose="020B0609020204030204" pitchFamily="49" charset="0"/>
              </a:rPr>
              <a:t>            </a:t>
            </a:r>
            <a:r>
              <a:rPr lang="en-US" sz="2000" dirty="0" err="1">
                <a:solidFill>
                  <a:srgbClr val="FFFFFF"/>
                </a:solidFill>
                <a:latin typeface="Consolas" panose="020B0609020204030204" pitchFamily="49" charset="0"/>
              </a:rPr>
              <a:t>maxHeapify</a:t>
            </a:r>
            <a:r>
              <a:rPr lang="en-US" sz="2000" dirty="0">
                <a:solidFill>
                  <a:srgbClr val="FFFFFF"/>
                </a:solidFill>
                <a:latin typeface="Consolas" panose="020B0609020204030204" pitchFamily="49" charset="0"/>
              </a:rPr>
              <a:t>(</a:t>
            </a:r>
            <a:r>
              <a:rPr lang="en-US" sz="2000" dirty="0" err="1">
                <a:solidFill>
                  <a:srgbClr val="069609"/>
                </a:solidFill>
                <a:latin typeface="Consolas" panose="020B0609020204030204" pitchFamily="49" charset="0"/>
              </a:rPr>
              <a:t>arr</a:t>
            </a:r>
            <a:r>
              <a:rPr lang="en-US" sz="2000" dirty="0">
                <a:solidFill>
                  <a:srgbClr val="FFFFFF"/>
                </a:solidFill>
                <a:latin typeface="Consolas" panose="020B0609020204030204" pitchFamily="49" charset="0"/>
              </a:rPr>
              <a:t>, </a:t>
            </a:r>
            <a:r>
              <a:rPr lang="en-US" sz="2000" dirty="0">
                <a:solidFill>
                  <a:srgbClr val="069609"/>
                </a:solidFill>
                <a:latin typeface="Consolas" panose="020B0609020204030204" pitchFamily="49" charset="0"/>
              </a:rPr>
              <a:t>n</a:t>
            </a:r>
            <a:r>
              <a:rPr lang="en-US" sz="2000" dirty="0">
                <a:solidFill>
                  <a:srgbClr val="FFFFFF"/>
                </a:solidFill>
                <a:latin typeface="Consolas" panose="020B0609020204030204" pitchFamily="49" charset="0"/>
              </a:rPr>
              <a:t>, </a:t>
            </a:r>
            <a:r>
              <a:rPr lang="en-US" sz="2000" dirty="0" err="1">
                <a:solidFill>
                  <a:srgbClr val="F7C527"/>
                </a:solidFill>
                <a:latin typeface="Consolas" panose="020B0609020204030204" pitchFamily="49" charset="0"/>
              </a:rPr>
              <a:t>i</a:t>
            </a:r>
            <a:r>
              <a:rPr lang="en-US" sz="2000" dirty="0">
                <a:solidFill>
                  <a:srgbClr val="FFFFFF"/>
                </a:solidFill>
                <a:latin typeface="Consolas" panose="020B0609020204030204" pitchFamily="49" charset="0"/>
              </a:rPr>
              <a:t>); </a:t>
            </a:r>
          </a:p>
          <a:p>
            <a:pPr lvl="1"/>
            <a:r>
              <a:rPr lang="he-IL" sz="2000" dirty="0">
                <a:solidFill>
                  <a:srgbClr val="FFFFFF"/>
                </a:solidFill>
                <a:latin typeface="Consolas" panose="020B0609020204030204" pitchFamily="49" charset="0"/>
              </a:rPr>
              <a:t>{          </a:t>
            </a:r>
          </a:p>
          <a:p>
            <a:r>
              <a:rPr lang="he-IL" sz="2000" dirty="0">
                <a:solidFill>
                  <a:srgbClr val="FFFFFF"/>
                </a:solidFill>
                <a:latin typeface="Consolas" panose="020B0609020204030204" pitchFamily="49" charset="0"/>
              </a:rPr>
              <a:t>{ </a:t>
            </a:r>
            <a:endParaRPr lang="he-IL"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5A7AB1C-DC55-4B8A-BF83-5D97BE6B3ECE}"/>
                  </a:ext>
                </a:extLst>
              </p:cNvPr>
              <p:cNvSpPr/>
              <p:nvPr/>
            </p:nvSpPr>
            <p:spPr>
              <a:xfrm>
                <a:off x="9444492" y="4316051"/>
                <a:ext cx="223792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𝑂</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𝑛</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𝑚</m:t>
                      </m:r>
                      <m:r>
                        <a:rPr lang="en-US" sz="3600" b="0" i="1" smtClean="0">
                          <a:solidFill>
                            <a:srgbClr val="FF0000"/>
                          </a:solidFill>
                          <a:latin typeface="Cambria Math" panose="02040503050406030204" pitchFamily="18" charset="0"/>
                        </a:rPr>
                        <m:t>)</m:t>
                      </m:r>
                    </m:oMath>
                  </m:oMathPara>
                </a14:m>
                <a:endParaRPr lang="he-IL" sz="3600" dirty="0">
                  <a:solidFill>
                    <a:srgbClr val="FF0000"/>
                  </a:solidFill>
                </a:endParaRPr>
              </a:p>
            </p:txBody>
          </p:sp>
        </mc:Choice>
        <mc:Fallback xmlns="">
          <p:sp>
            <p:nvSpPr>
              <p:cNvPr id="2" name="Rectangle 1">
                <a:extLst>
                  <a:ext uri="{FF2B5EF4-FFF2-40B4-BE49-F238E27FC236}">
                    <a16:creationId xmlns:a16="http://schemas.microsoft.com/office/drawing/2014/main" id="{A5A7AB1C-DC55-4B8A-BF83-5D97BE6B3ECE}"/>
                  </a:ext>
                </a:extLst>
              </p:cNvPr>
              <p:cNvSpPr>
                <a:spLocks noRot="1" noChangeAspect="1" noMove="1" noResize="1" noEditPoints="1" noAdjustHandles="1" noChangeArrowheads="1" noChangeShapeType="1" noTextEdit="1"/>
              </p:cNvSpPr>
              <p:nvPr/>
            </p:nvSpPr>
            <p:spPr>
              <a:xfrm>
                <a:off x="9444492" y="4316051"/>
                <a:ext cx="2237920" cy="64633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618A00A-25F1-4CD5-B920-1F85BD1DDB04}"/>
                  </a:ext>
                </a:extLst>
              </p:cNvPr>
              <p:cNvSpPr/>
              <p:nvPr/>
            </p:nvSpPr>
            <p:spPr>
              <a:xfrm>
                <a:off x="9279619" y="5259368"/>
                <a:ext cx="2322624" cy="523220"/>
              </a:xfrm>
              <a:prstGeom prst="rect">
                <a:avLst/>
              </a:prstGeom>
            </p:spPr>
            <p:txBody>
              <a:bodyPr wrap="none">
                <a:spAutoFit/>
              </a:bodyPr>
              <a:lstStyle/>
              <a:p>
                <a:r>
                  <a:rPr lang="he-IL" sz="2800" dirty="0">
                    <a:solidFill>
                      <a:srgbClr val="00FFFF"/>
                    </a:solidFill>
                  </a:rPr>
                  <a:t>Binomial</a:t>
                </a:r>
                <a14:m>
                  <m:oMath xmlns:m="http://schemas.openxmlformats.org/officeDocument/2006/math">
                    <m:r>
                      <a:rPr lang="en-US" sz="2800" b="0" i="1" smtClean="0">
                        <a:solidFill>
                          <a:srgbClr val="00FFFF"/>
                        </a:solidFill>
                        <a:latin typeface="Cambria Math" panose="02040503050406030204" pitchFamily="18" charset="0"/>
                      </a:rPr>
                      <m:t> </m:t>
                    </m:r>
                    <m:r>
                      <a:rPr lang="en-US" sz="2800" b="0" i="1" smtClean="0">
                        <a:solidFill>
                          <a:srgbClr val="00FFFF"/>
                        </a:solidFill>
                        <a:latin typeface="Cambria Math" panose="02040503050406030204" pitchFamily="18" charset="0"/>
                      </a:rPr>
                      <m:t>h𝑒𝑎𝑝</m:t>
                    </m:r>
                  </m:oMath>
                </a14:m>
                <a:endParaRPr lang="he-IL" sz="2800" dirty="0">
                  <a:solidFill>
                    <a:srgbClr val="00FFFF"/>
                  </a:solidFill>
                </a:endParaRPr>
              </a:p>
            </p:txBody>
          </p:sp>
        </mc:Choice>
        <mc:Fallback xmlns="">
          <p:sp>
            <p:nvSpPr>
              <p:cNvPr id="4" name="Rectangle 3">
                <a:extLst>
                  <a:ext uri="{FF2B5EF4-FFF2-40B4-BE49-F238E27FC236}">
                    <a16:creationId xmlns:a16="http://schemas.microsoft.com/office/drawing/2014/main" id="{2618A00A-25F1-4CD5-B920-1F85BD1DDB04}"/>
                  </a:ext>
                </a:extLst>
              </p:cNvPr>
              <p:cNvSpPr>
                <a:spLocks noRot="1" noChangeAspect="1" noMove="1" noResize="1" noEditPoints="1" noAdjustHandles="1" noChangeArrowheads="1" noChangeShapeType="1" noTextEdit="1"/>
              </p:cNvSpPr>
              <p:nvPr/>
            </p:nvSpPr>
            <p:spPr>
              <a:xfrm>
                <a:off x="9279619" y="5259368"/>
                <a:ext cx="2322624" cy="523220"/>
              </a:xfrm>
              <a:prstGeom prst="rect">
                <a:avLst/>
              </a:prstGeom>
              <a:blipFill>
                <a:blip r:embed="rId5"/>
                <a:stretch>
                  <a:fillRect l="-5249" t="-11628" b="-32558"/>
                </a:stretch>
              </a:blipFill>
            </p:spPr>
            <p:txBody>
              <a:bodyPr/>
              <a:lstStyle/>
              <a:p>
                <a:r>
                  <a:rPr lang="he-IL">
                    <a:noFill/>
                  </a:rPr>
                  <a:t> </a:t>
                </a:r>
              </a:p>
            </p:txBody>
          </p:sp>
        </mc:Fallback>
      </mc:AlternateContent>
      <p:sp>
        <p:nvSpPr>
          <p:cNvPr id="5" name="Rectangle 4">
            <a:extLst>
              <a:ext uri="{FF2B5EF4-FFF2-40B4-BE49-F238E27FC236}">
                <a16:creationId xmlns:a16="http://schemas.microsoft.com/office/drawing/2014/main" id="{07426662-B901-4742-A799-85EB832E2031}"/>
              </a:ext>
            </a:extLst>
          </p:cNvPr>
          <p:cNvSpPr/>
          <p:nvPr/>
        </p:nvSpPr>
        <p:spPr>
          <a:xfrm>
            <a:off x="9942147" y="1075412"/>
            <a:ext cx="1992853" cy="584775"/>
          </a:xfrm>
          <a:prstGeom prst="rect">
            <a:avLst/>
          </a:prstGeom>
        </p:spPr>
        <p:txBody>
          <a:bodyPr wrap="none">
            <a:spAutoFit/>
          </a:bodyPr>
          <a:lstStyle/>
          <a:p>
            <a:r>
              <a:rPr lang="en-US" sz="3200" b="1" dirty="0">
                <a:solidFill>
                  <a:schemeClr val="bg1">
                    <a:lumMod val="75000"/>
                    <a:lumOff val="25000"/>
                  </a:schemeClr>
                </a:solidFill>
                <a:latin typeface="Consolas" panose="020B0609020204030204" pitchFamily="49" charset="0"/>
              </a:rPr>
              <a:t>BASE 0!!</a:t>
            </a:r>
            <a:endParaRPr lang="he-IL" sz="3200" dirty="0">
              <a:solidFill>
                <a:schemeClr val="bg1">
                  <a:lumMod val="75000"/>
                  <a:lumOff val="25000"/>
                </a:schemeClr>
              </a:solidFill>
            </a:endParaRPr>
          </a:p>
        </p:txBody>
      </p:sp>
    </p:spTree>
    <p:extLst>
      <p:ext uri="{BB962C8B-B14F-4D97-AF65-F5344CB8AC3E}">
        <p14:creationId xmlns:p14="http://schemas.microsoft.com/office/powerpoint/2010/main" val="155543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4" name="Picture 3">
            <a:extLst>
              <a:ext uri="{FF2B5EF4-FFF2-40B4-BE49-F238E27FC236}">
                <a16:creationId xmlns:a16="http://schemas.microsoft.com/office/drawing/2014/main" id="{85C4393C-9B02-4F51-B2EA-224625BCA637}"/>
              </a:ext>
            </a:extLst>
          </p:cNvPr>
          <p:cNvPicPr>
            <a:picLocks noChangeAspect="1"/>
          </p:cNvPicPr>
          <p:nvPr/>
        </p:nvPicPr>
        <p:blipFill rotWithShape="1">
          <a:blip r:embed="rId4"/>
          <a:srcRect l="29211" t="19368" r="33605" b="14807"/>
          <a:stretch/>
        </p:blipFill>
        <p:spPr>
          <a:xfrm>
            <a:off x="480159" y="184815"/>
            <a:ext cx="6388536" cy="6361409"/>
          </a:xfrm>
          <a:prstGeom prst="rect">
            <a:avLst/>
          </a:prstGeom>
        </p:spPr>
      </p:pic>
      <p:sp>
        <p:nvSpPr>
          <p:cNvPr id="2" name="Rectangle 1">
            <a:extLst>
              <a:ext uri="{FF2B5EF4-FFF2-40B4-BE49-F238E27FC236}">
                <a16:creationId xmlns:a16="http://schemas.microsoft.com/office/drawing/2014/main" id="{B09F9000-D391-4479-BED1-FB4AD02D37A1}"/>
              </a:ext>
            </a:extLst>
          </p:cNvPr>
          <p:cNvSpPr/>
          <p:nvPr/>
        </p:nvSpPr>
        <p:spPr>
          <a:xfrm>
            <a:off x="7474784" y="1052526"/>
            <a:ext cx="4237057" cy="646331"/>
          </a:xfrm>
          <a:prstGeom prst="rect">
            <a:avLst/>
          </a:prstGeom>
        </p:spPr>
        <p:txBody>
          <a:bodyPr wrap="none">
            <a:spAutoFit/>
          </a:bodyPr>
          <a:lstStyle/>
          <a:p>
            <a:r>
              <a:rPr lang="en-US" b="1" dirty="0">
                <a:latin typeface="Consolas" panose="020B0609020204030204" pitchFamily="49" charset="0"/>
              </a:rPr>
              <a:t>(2,</a:t>
            </a:r>
            <a:r>
              <a:rPr lang="en-US" b="1" dirty="0">
                <a:solidFill>
                  <a:srgbClr val="00FFFF"/>
                </a:solidFill>
                <a:latin typeface="Consolas" panose="020B0609020204030204" pitchFamily="49" charset="0"/>
              </a:rPr>
              <a:t>13</a:t>
            </a:r>
            <a:r>
              <a:rPr lang="en-US" b="1" dirty="0">
                <a:latin typeface="Consolas" panose="020B0609020204030204" pitchFamily="49" charset="0"/>
              </a:rPr>
              <a:t>), (9,</a:t>
            </a:r>
            <a:r>
              <a:rPr lang="en-US" b="1" dirty="0">
                <a:solidFill>
                  <a:srgbClr val="00FFFF"/>
                </a:solidFill>
                <a:latin typeface="Consolas" panose="020B0609020204030204" pitchFamily="49" charset="0"/>
              </a:rPr>
              <a:t>14</a:t>
            </a:r>
            <a:r>
              <a:rPr lang="en-US" b="1" dirty="0">
                <a:latin typeface="Consolas" panose="020B0609020204030204" pitchFamily="49" charset="0"/>
              </a:rPr>
              <a:t>), (6,</a:t>
            </a:r>
            <a:r>
              <a:rPr lang="en-US" b="1" dirty="0">
                <a:solidFill>
                  <a:srgbClr val="00FFFF"/>
                </a:solidFill>
                <a:latin typeface="Consolas" panose="020B0609020204030204" pitchFamily="49" charset="0"/>
              </a:rPr>
              <a:t>19</a:t>
            </a:r>
            <a:r>
              <a:rPr lang="en-US" b="1" dirty="0">
                <a:latin typeface="Consolas" panose="020B0609020204030204" pitchFamily="49" charset="0"/>
              </a:rPr>
              <a:t>), (10,</a:t>
            </a:r>
            <a:r>
              <a:rPr lang="en-US" b="1" dirty="0">
                <a:solidFill>
                  <a:srgbClr val="00FFFF"/>
                </a:solidFill>
                <a:latin typeface="Consolas" panose="020B0609020204030204" pitchFamily="49" charset="0"/>
              </a:rPr>
              <a:t>22</a:t>
            </a:r>
            <a:r>
              <a:rPr lang="en-US" b="1" dirty="0">
                <a:latin typeface="Consolas" panose="020B0609020204030204" pitchFamily="49" charset="0"/>
              </a:rPr>
              <a:t>),</a:t>
            </a:r>
          </a:p>
          <a:p>
            <a:r>
              <a:rPr lang="en-US" b="1" dirty="0">
                <a:latin typeface="Consolas" panose="020B0609020204030204" pitchFamily="49" charset="0"/>
              </a:rPr>
              <a:t>(8,</a:t>
            </a:r>
            <a:r>
              <a:rPr lang="en-US" b="1" dirty="0">
                <a:solidFill>
                  <a:srgbClr val="00FFFF"/>
                </a:solidFill>
                <a:latin typeface="Consolas" panose="020B0609020204030204" pitchFamily="49" charset="0"/>
              </a:rPr>
              <a:t>26</a:t>
            </a:r>
            <a:r>
              <a:rPr lang="en-US" b="1" dirty="0">
                <a:latin typeface="Consolas" panose="020B0609020204030204" pitchFamily="49" charset="0"/>
              </a:rPr>
              <a:t>), (11,</a:t>
            </a:r>
            <a:r>
              <a:rPr lang="en-US" b="1" dirty="0">
                <a:solidFill>
                  <a:srgbClr val="00FFFF"/>
                </a:solidFill>
                <a:latin typeface="Consolas" panose="020B0609020204030204" pitchFamily="49" charset="0"/>
              </a:rPr>
              <a:t>27</a:t>
            </a:r>
            <a:r>
              <a:rPr lang="en-US" b="1" dirty="0">
                <a:latin typeface="Consolas" panose="020B0609020204030204" pitchFamily="49" charset="0"/>
              </a:rPr>
              <a:t>), (5,</a:t>
            </a:r>
            <a:r>
              <a:rPr lang="en-US" b="1" dirty="0">
                <a:solidFill>
                  <a:srgbClr val="00FFFF"/>
                </a:solidFill>
                <a:latin typeface="Consolas" panose="020B0609020204030204" pitchFamily="49" charset="0"/>
              </a:rPr>
              <a:t>34</a:t>
            </a:r>
            <a:r>
              <a:rPr lang="en-US" b="1" dirty="0">
                <a:latin typeface="Consolas" panose="020B0609020204030204" pitchFamily="49" charset="0"/>
              </a:rPr>
              <a:t>), (7,</a:t>
            </a:r>
            <a:r>
              <a:rPr lang="en-US" b="1" dirty="0">
                <a:solidFill>
                  <a:srgbClr val="00FFFF"/>
                </a:solidFill>
                <a:latin typeface="Consolas" panose="020B0609020204030204" pitchFamily="49" charset="0"/>
              </a:rPr>
              <a:t>38</a:t>
            </a:r>
            <a:r>
              <a:rPr lang="en-US" b="1" dirty="0">
                <a:latin typeface="Consolas" panose="020B0609020204030204" pitchFamily="49" charset="0"/>
              </a:rPr>
              <a:t>)</a:t>
            </a:r>
          </a:p>
        </p:txBody>
      </p:sp>
      <p:sp>
        <p:nvSpPr>
          <p:cNvPr id="6" name="Rectangle 5">
            <a:extLst>
              <a:ext uri="{FF2B5EF4-FFF2-40B4-BE49-F238E27FC236}">
                <a16:creationId xmlns:a16="http://schemas.microsoft.com/office/drawing/2014/main" id="{EA7C0EA6-5CCD-447F-8D86-AF66C9DB892B}"/>
              </a:ext>
            </a:extLst>
          </p:cNvPr>
          <p:cNvSpPr/>
          <p:nvPr/>
        </p:nvSpPr>
        <p:spPr>
          <a:xfrm>
            <a:off x="9928074" y="2589742"/>
            <a:ext cx="1071127" cy="369332"/>
          </a:xfrm>
          <a:prstGeom prst="rect">
            <a:avLst/>
          </a:prstGeom>
        </p:spPr>
        <p:txBody>
          <a:bodyPr wrap="none">
            <a:spAutoFit/>
          </a:bodyPr>
          <a:lstStyle/>
          <a:p>
            <a:r>
              <a:rPr lang="en-US" b="1" dirty="0">
                <a:latin typeface="Consolas" panose="020B0609020204030204" pitchFamily="49" charset="0"/>
              </a:rPr>
              <a:t>(11,27)</a:t>
            </a:r>
          </a:p>
        </p:txBody>
      </p:sp>
      <p:sp>
        <p:nvSpPr>
          <p:cNvPr id="7" name="Rectangle 6">
            <a:extLst>
              <a:ext uri="{FF2B5EF4-FFF2-40B4-BE49-F238E27FC236}">
                <a16:creationId xmlns:a16="http://schemas.microsoft.com/office/drawing/2014/main" id="{9EBC3DCF-003B-41DA-8F4D-AEBF2F89D70B}"/>
              </a:ext>
            </a:extLst>
          </p:cNvPr>
          <p:cNvSpPr/>
          <p:nvPr/>
        </p:nvSpPr>
        <p:spPr>
          <a:xfrm>
            <a:off x="8998784" y="2166951"/>
            <a:ext cx="944489" cy="369332"/>
          </a:xfrm>
          <a:prstGeom prst="rect">
            <a:avLst/>
          </a:prstGeom>
        </p:spPr>
        <p:txBody>
          <a:bodyPr wrap="none">
            <a:spAutoFit/>
          </a:bodyPr>
          <a:lstStyle/>
          <a:p>
            <a:r>
              <a:rPr lang="en-US" b="1" dirty="0">
                <a:latin typeface="Consolas" panose="020B0609020204030204" pitchFamily="49" charset="0"/>
              </a:rPr>
              <a:t>(7,38)</a:t>
            </a:r>
          </a:p>
        </p:txBody>
      </p:sp>
      <p:sp>
        <p:nvSpPr>
          <p:cNvPr id="8" name="Rectangle 7">
            <a:extLst>
              <a:ext uri="{FF2B5EF4-FFF2-40B4-BE49-F238E27FC236}">
                <a16:creationId xmlns:a16="http://schemas.microsoft.com/office/drawing/2014/main" id="{43B35CDA-22C7-4049-A633-46B1F13A128E}"/>
              </a:ext>
            </a:extLst>
          </p:cNvPr>
          <p:cNvSpPr/>
          <p:nvPr/>
        </p:nvSpPr>
        <p:spPr>
          <a:xfrm>
            <a:off x="8193922" y="2589742"/>
            <a:ext cx="944489" cy="369332"/>
          </a:xfrm>
          <a:prstGeom prst="rect">
            <a:avLst/>
          </a:prstGeom>
        </p:spPr>
        <p:txBody>
          <a:bodyPr wrap="none">
            <a:spAutoFit/>
          </a:bodyPr>
          <a:lstStyle/>
          <a:p>
            <a:r>
              <a:rPr lang="en-US" b="1" dirty="0">
                <a:latin typeface="Consolas" panose="020B0609020204030204" pitchFamily="49" charset="0"/>
              </a:rPr>
              <a:t>(5,34)</a:t>
            </a:r>
          </a:p>
        </p:txBody>
      </p:sp>
      <p:sp>
        <p:nvSpPr>
          <p:cNvPr id="9" name="Rectangle 8">
            <a:extLst>
              <a:ext uri="{FF2B5EF4-FFF2-40B4-BE49-F238E27FC236}">
                <a16:creationId xmlns:a16="http://schemas.microsoft.com/office/drawing/2014/main" id="{CE9DD5B4-E926-43EF-999D-39CD78AFF168}"/>
              </a:ext>
            </a:extLst>
          </p:cNvPr>
          <p:cNvSpPr/>
          <p:nvPr/>
        </p:nvSpPr>
        <p:spPr>
          <a:xfrm>
            <a:off x="9512152" y="3180853"/>
            <a:ext cx="944489" cy="369332"/>
          </a:xfrm>
          <a:prstGeom prst="rect">
            <a:avLst/>
          </a:prstGeom>
        </p:spPr>
        <p:txBody>
          <a:bodyPr wrap="none">
            <a:spAutoFit/>
          </a:bodyPr>
          <a:lstStyle/>
          <a:p>
            <a:r>
              <a:rPr lang="en-US" b="1" dirty="0">
                <a:latin typeface="Consolas" panose="020B0609020204030204" pitchFamily="49" charset="0"/>
              </a:rPr>
              <a:t>(8,26)</a:t>
            </a:r>
          </a:p>
        </p:txBody>
      </p:sp>
      <p:sp>
        <p:nvSpPr>
          <p:cNvPr id="10" name="Rectangle 9">
            <a:extLst>
              <a:ext uri="{FF2B5EF4-FFF2-40B4-BE49-F238E27FC236}">
                <a16:creationId xmlns:a16="http://schemas.microsoft.com/office/drawing/2014/main" id="{6F7A8B31-5405-4392-8125-1FDF3F2E1106}"/>
              </a:ext>
            </a:extLst>
          </p:cNvPr>
          <p:cNvSpPr/>
          <p:nvPr/>
        </p:nvSpPr>
        <p:spPr>
          <a:xfrm>
            <a:off x="10274152" y="3863587"/>
            <a:ext cx="1071127" cy="369332"/>
          </a:xfrm>
          <a:prstGeom prst="rect">
            <a:avLst/>
          </a:prstGeom>
        </p:spPr>
        <p:txBody>
          <a:bodyPr wrap="none">
            <a:spAutoFit/>
          </a:bodyPr>
          <a:lstStyle/>
          <a:p>
            <a:r>
              <a:rPr lang="en-US" b="1" dirty="0">
                <a:latin typeface="Consolas" panose="020B0609020204030204" pitchFamily="49" charset="0"/>
              </a:rPr>
              <a:t>(10,22)</a:t>
            </a:r>
          </a:p>
        </p:txBody>
      </p:sp>
      <p:sp>
        <p:nvSpPr>
          <p:cNvPr id="12" name="Rectangle 11">
            <a:extLst>
              <a:ext uri="{FF2B5EF4-FFF2-40B4-BE49-F238E27FC236}">
                <a16:creationId xmlns:a16="http://schemas.microsoft.com/office/drawing/2014/main" id="{39C92CBB-1BAA-40F1-A26F-6EA35EDC97EE}"/>
              </a:ext>
            </a:extLst>
          </p:cNvPr>
          <p:cNvSpPr/>
          <p:nvPr/>
        </p:nvSpPr>
        <p:spPr>
          <a:xfrm>
            <a:off x="10999201" y="3155472"/>
            <a:ext cx="944489" cy="369332"/>
          </a:xfrm>
          <a:prstGeom prst="rect">
            <a:avLst/>
          </a:prstGeom>
        </p:spPr>
        <p:txBody>
          <a:bodyPr wrap="none">
            <a:spAutoFit/>
          </a:bodyPr>
          <a:lstStyle/>
          <a:p>
            <a:r>
              <a:rPr lang="en-US" b="1" dirty="0">
                <a:latin typeface="Consolas" panose="020B0609020204030204" pitchFamily="49" charset="0"/>
              </a:rPr>
              <a:t>(6,19)</a:t>
            </a:r>
          </a:p>
        </p:txBody>
      </p:sp>
      <p:sp>
        <p:nvSpPr>
          <p:cNvPr id="13" name="Rectangle 12">
            <a:extLst>
              <a:ext uri="{FF2B5EF4-FFF2-40B4-BE49-F238E27FC236}">
                <a16:creationId xmlns:a16="http://schemas.microsoft.com/office/drawing/2014/main" id="{5B9F3D8F-7AD2-416B-A869-0EE5BC5D24CE}"/>
              </a:ext>
            </a:extLst>
          </p:cNvPr>
          <p:cNvSpPr/>
          <p:nvPr/>
        </p:nvSpPr>
        <p:spPr>
          <a:xfrm>
            <a:off x="9551266" y="4440028"/>
            <a:ext cx="944489" cy="369332"/>
          </a:xfrm>
          <a:prstGeom prst="rect">
            <a:avLst/>
          </a:prstGeom>
        </p:spPr>
        <p:txBody>
          <a:bodyPr wrap="square">
            <a:spAutoFit/>
          </a:bodyPr>
          <a:lstStyle/>
          <a:p>
            <a:r>
              <a:rPr lang="en-US" b="1" dirty="0">
                <a:latin typeface="Consolas" panose="020B0609020204030204" pitchFamily="49" charset="0"/>
              </a:rPr>
              <a:t>(9,14)</a:t>
            </a:r>
          </a:p>
        </p:txBody>
      </p:sp>
      <p:sp>
        <p:nvSpPr>
          <p:cNvPr id="14" name="Rectangle 13">
            <a:extLst>
              <a:ext uri="{FF2B5EF4-FFF2-40B4-BE49-F238E27FC236}">
                <a16:creationId xmlns:a16="http://schemas.microsoft.com/office/drawing/2014/main" id="{B371A8C8-028B-44B7-9103-2AE930BA0963}"/>
              </a:ext>
            </a:extLst>
          </p:cNvPr>
          <p:cNvSpPr/>
          <p:nvPr/>
        </p:nvSpPr>
        <p:spPr>
          <a:xfrm>
            <a:off x="7453895" y="3059668"/>
            <a:ext cx="944489" cy="369332"/>
          </a:xfrm>
          <a:prstGeom prst="rect">
            <a:avLst/>
          </a:prstGeom>
        </p:spPr>
        <p:txBody>
          <a:bodyPr wrap="square">
            <a:spAutoFit/>
          </a:bodyPr>
          <a:lstStyle/>
          <a:p>
            <a:r>
              <a:rPr lang="en-US" b="1" dirty="0">
                <a:latin typeface="Consolas" panose="020B0609020204030204" pitchFamily="49" charset="0"/>
              </a:rPr>
              <a:t>(2,13)</a:t>
            </a:r>
          </a:p>
        </p:txBody>
      </p:sp>
      <p:sp>
        <p:nvSpPr>
          <p:cNvPr id="3" name="Rectangle 2">
            <a:extLst>
              <a:ext uri="{FF2B5EF4-FFF2-40B4-BE49-F238E27FC236}">
                <a16:creationId xmlns:a16="http://schemas.microsoft.com/office/drawing/2014/main" id="{B280F8F1-27C5-4F18-9C46-D89E7C05D1A1}"/>
              </a:ext>
            </a:extLst>
          </p:cNvPr>
          <p:cNvSpPr/>
          <p:nvPr/>
        </p:nvSpPr>
        <p:spPr>
          <a:xfrm>
            <a:off x="5368412" y="6462152"/>
            <a:ext cx="10009239" cy="369332"/>
          </a:xfrm>
          <a:prstGeom prst="rect">
            <a:avLst/>
          </a:prstGeom>
        </p:spPr>
        <p:txBody>
          <a:bodyPr wrap="square">
            <a:spAutoFit/>
          </a:bodyPr>
          <a:lstStyle/>
          <a:p>
            <a:r>
              <a:rPr lang="en-US" dirty="0">
                <a:hlinkClick r:id="rId5"/>
              </a:rPr>
              <a:t>https://leetcode.com/discuss/interview-question/363945/google-treap</a:t>
            </a:r>
            <a:endParaRPr lang="he-IL" dirty="0"/>
          </a:p>
        </p:txBody>
      </p:sp>
      <p:sp>
        <p:nvSpPr>
          <p:cNvPr id="5" name="Rectangle 4">
            <a:extLst>
              <a:ext uri="{FF2B5EF4-FFF2-40B4-BE49-F238E27FC236}">
                <a16:creationId xmlns:a16="http://schemas.microsoft.com/office/drawing/2014/main" id="{B55C2550-3DE2-41F4-812C-F915D5E423BB}"/>
              </a:ext>
            </a:extLst>
          </p:cNvPr>
          <p:cNvSpPr/>
          <p:nvPr/>
        </p:nvSpPr>
        <p:spPr>
          <a:xfrm>
            <a:off x="6975510" y="4765516"/>
            <a:ext cx="6096000" cy="1477328"/>
          </a:xfrm>
          <a:prstGeom prst="rect">
            <a:avLst/>
          </a:prstGeom>
        </p:spPr>
        <p:txBody>
          <a:bodyPr>
            <a:spAutoFit/>
          </a:bodyPr>
          <a:lstStyle/>
          <a:p>
            <a:pPr marL="342900" indent="-342900">
              <a:buFont typeface="+mj-lt"/>
              <a:buAutoNum type="arabicPeriod"/>
            </a:pPr>
            <a:r>
              <a:rPr lang="en-US" dirty="0">
                <a:latin typeface="-apple-system"/>
              </a:rPr>
              <a:t>Sort the nodes based on </a:t>
            </a:r>
            <a:r>
              <a:rPr lang="en-US" b="1" dirty="0">
                <a:solidFill>
                  <a:srgbClr val="00FFFF"/>
                </a:solidFill>
                <a:latin typeface="-apple-system"/>
              </a:rPr>
              <a:t>p</a:t>
            </a:r>
            <a:r>
              <a:rPr lang="en-US" dirty="0">
                <a:latin typeface="-apple-system"/>
              </a:rPr>
              <a:t>.</a:t>
            </a:r>
          </a:p>
          <a:p>
            <a:pPr marL="342900" indent="-342900">
              <a:buFont typeface="+mj-lt"/>
              <a:buAutoNum type="arabicPeriod"/>
            </a:pPr>
            <a:endParaRPr lang="en-US" dirty="0">
              <a:latin typeface="-apple-system"/>
            </a:endParaRPr>
          </a:p>
          <a:p>
            <a:pPr marL="342900" indent="-342900">
              <a:buFont typeface="+mj-lt"/>
              <a:buAutoNum type="arabicPeriod"/>
            </a:pPr>
            <a:r>
              <a:rPr lang="en-US" dirty="0">
                <a:latin typeface="-apple-system"/>
              </a:rPr>
              <a:t>Start picking the node with the largest p</a:t>
            </a:r>
          </a:p>
          <a:p>
            <a:r>
              <a:rPr lang="en-US" dirty="0">
                <a:latin typeface="-apple-system"/>
              </a:rPr>
              <a:t>      and decide whether it should go to the left subtree</a:t>
            </a:r>
          </a:p>
          <a:p>
            <a:r>
              <a:rPr lang="en-US" dirty="0">
                <a:latin typeface="-apple-system"/>
              </a:rPr>
              <a:t>      or right subtree based on </a:t>
            </a:r>
            <a:r>
              <a:rPr lang="en-US" b="1" dirty="0">
                <a:solidFill>
                  <a:srgbClr val="FFC000"/>
                </a:solidFill>
                <a:latin typeface="-apple-system"/>
              </a:rPr>
              <a:t>k</a:t>
            </a:r>
            <a:r>
              <a:rPr lang="en-US" dirty="0">
                <a:latin typeface="-apple-system"/>
              </a:rPr>
              <a:t>.</a:t>
            </a:r>
            <a:endParaRPr lang="he-IL" dirty="0"/>
          </a:p>
        </p:txBody>
      </p:sp>
    </p:spTree>
    <p:extLst>
      <p:ext uri="{BB962C8B-B14F-4D97-AF65-F5344CB8AC3E}">
        <p14:creationId xmlns:p14="http://schemas.microsoft.com/office/powerpoint/2010/main" val="41401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2" grpId="0"/>
      <p:bldP spid="13" grpId="0"/>
      <p:bldP spid="1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p:pic>
        <p:nvPicPr>
          <p:cNvPr id="15" name="Picture 14">
            <a:extLst>
              <a:ext uri="{FF2B5EF4-FFF2-40B4-BE49-F238E27FC236}">
                <a16:creationId xmlns:a16="http://schemas.microsoft.com/office/drawing/2014/main" id="{008A5CCB-C374-4DA2-A5C2-8902FD2C58D5}"/>
              </a:ext>
            </a:extLst>
          </p:cNvPr>
          <p:cNvPicPr>
            <a:picLocks noChangeAspect="1"/>
          </p:cNvPicPr>
          <p:nvPr/>
        </p:nvPicPr>
        <p:blipFill rotWithShape="1">
          <a:blip r:embed="rId4"/>
          <a:srcRect l="22660" t="43154" r="10001" b="42652"/>
          <a:stretch/>
        </p:blipFill>
        <p:spPr>
          <a:xfrm>
            <a:off x="1828800" y="265471"/>
            <a:ext cx="8209936" cy="973393"/>
          </a:xfrm>
          <a:prstGeom prst="rect">
            <a:avLst/>
          </a:prstGeom>
        </p:spPr>
      </p:pic>
      <p:sp>
        <p:nvSpPr>
          <p:cNvPr id="18" name="Rectangle 17">
            <a:extLst>
              <a:ext uri="{FF2B5EF4-FFF2-40B4-BE49-F238E27FC236}">
                <a16:creationId xmlns:a16="http://schemas.microsoft.com/office/drawing/2014/main" id="{C405D0DF-B6BF-4C39-9BA9-4B0FC196DEBA}"/>
              </a:ext>
            </a:extLst>
          </p:cNvPr>
          <p:cNvSpPr/>
          <p:nvPr/>
        </p:nvSpPr>
        <p:spPr>
          <a:xfrm>
            <a:off x="1866593" y="752167"/>
            <a:ext cx="2148345" cy="523220"/>
          </a:xfrm>
          <a:prstGeom prst="rect">
            <a:avLst/>
          </a:prstGeom>
        </p:spPr>
        <p:txBody>
          <a:bodyPr wrap="none">
            <a:spAutoFit/>
          </a:bodyPr>
          <a:lstStyle/>
          <a:p>
            <a:r>
              <a:rPr lang="he-IL" sz="2800" b="1" dirty="0">
                <a:solidFill>
                  <a:srgbClr val="00B050"/>
                </a:solidFill>
                <a:latin typeface="Consolas" panose="020B0609020204030204" pitchFamily="49" charset="0"/>
              </a:rPr>
              <a:t>עבודה עצמית</a:t>
            </a:r>
            <a:endParaRPr lang="he-IL" sz="2800" dirty="0">
              <a:solidFill>
                <a:srgbClr val="00B050"/>
              </a:solidFill>
            </a:endParaRPr>
          </a:p>
        </p:txBody>
      </p:sp>
      <p:sp>
        <p:nvSpPr>
          <p:cNvPr id="19" name="Rectangle 18">
            <a:extLst>
              <a:ext uri="{FF2B5EF4-FFF2-40B4-BE49-F238E27FC236}">
                <a16:creationId xmlns:a16="http://schemas.microsoft.com/office/drawing/2014/main" id="{9227B082-4B20-474C-8D29-311BA3FA27FD}"/>
              </a:ext>
            </a:extLst>
          </p:cNvPr>
          <p:cNvSpPr/>
          <p:nvPr/>
        </p:nvSpPr>
        <p:spPr>
          <a:xfrm>
            <a:off x="6469626" y="4549676"/>
            <a:ext cx="6096000" cy="2308324"/>
          </a:xfrm>
          <a:prstGeom prst="rect">
            <a:avLst/>
          </a:prstGeom>
        </p:spPr>
        <p:txBody>
          <a:bodyPr>
            <a:spAutoFit/>
          </a:bodyPr>
          <a:lstStyle/>
          <a:p>
            <a:endParaRPr lang="en-US" dirty="0">
              <a:solidFill>
                <a:srgbClr val="666666"/>
              </a:solidFill>
              <a:latin typeface="Consolas" panose="020B0609020204030204" pitchFamily="49" charset="0"/>
            </a:endParaRP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static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void</a:t>
            </a:r>
            <a:r>
              <a:rPr lang="en-US" b="1" dirty="0">
                <a:solidFill>
                  <a:srgbClr val="FFFFFF"/>
                </a:solidFill>
                <a:latin typeface="Consolas" panose="020B0609020204030204" pitchFamily="49" charset="0"/>
              </a:rPr>
              <a:t> </a:t>
            </a:r>
            <a:r>
              <a:rPr lang="en-US" b="1" dirty="0">
                <a:solidFill>
                  <a:srgbClr val="F1C438"/>
                </a:solidFill>
                <a:latin typeface="Consolas" panose="020B0609020204030204" pitchFamily="49" charset="0"/>
              </a:rPr>
              <a:t>main</a:t>
            </a:r>
            <a:r>
              <a:rPr lang="en-US" b="1" dirty="0">
                <a:solidFill>
                  <a:srgbClr val="FFFFFF"/>
                </a:solidFill>
                <a:latin typeface="Consolas" panose="020B0609020204030204" pitchFamily="49" charset="0"/>
              </a:rPr>
              <a:t>(</a:t>
            </a:r>
            <a:r>
              <a:rPr lang="en-US" b="1" dirty="0">
                <a:solidFill>
                  <a:srgbClr val="9CF828"/>
                </a:solidFill>
                <a:latin typeface="Consolas" panose="020B0609020204030204" pitchFamily="49" charset="0"/>
              </a:rPr>
              <a:t>String</a:t>
            </a:r>
            <a:r>
              <a:rPr lang="en-US" b="1" dirty="0">
                <a:solidFill>
                  <a:srgbClr val="FFFFFF"/>
                </a:solidFill>
                <a:latin typeface="Consolas" panose="020B0609020204030204" pitchFamily="49" charset="0"/>
              </a:rPr>
              <a:t>[] </a:t>
            </a:r>
            <a:r>
              <a:rPr lang="en-US" b="1" dirty="0" err="1">
                <a:solidFill>
                  <a:srgbClr val="069609"/>
                </a:solidFill>
                <a:latin typeface="Consolas" panose="020B0609020204030204" pitchFamily="49" charset="0"/>
              </a:rPr>
              <a:t>args</a:t>
            </a:r>
            <a:r>
              <a:rPr lang="en-US" b="1" dirty="0">
                <a:solidFill>
                  <a:srgbClr val="FFFFFF"/>
                </a:solidFill>
                <a:latin typeface="Consolas" panose="020B0609020204030204" pitchFamily="49" charset="0"/>
              </a:rPr>
              <a:t>) { </a:t>
            </a:r>
          </a:p>
          <a:p>
            <a:endParaRPr lang="en-US" b="1"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endParaRPr lang="en-US"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a:t>
            </a:r>
            <a:endParaRPr lang="he-IL" dirty="0"/>
          </a:p>
        </p:txBody>
      </p:sp>
      <p:sp>
        <p:nvSpPr>
          <p:cNvPr id="20" name="Rectangle 19">
            <a:extLst>
              <a:ext uri="{FF2B5EF4-FFF2-40B4-BE49-F238E27FC236}">
                <a16:creationId xmlns:a16="http://schemas.microsoft.com/office/drawing/2014/main" id="{76B464DD-158E-4EC1-A23D-6286BC9070E1}"/>
              </a:ext>
            </a:extLst>
          </p:cNvPr>
          <p:cNvSpPr/>
          <p:nvPr/>
        </p:nvSpPr>
        <p:spPr>
          <a:xfrm>
            <a:off x="6626942" y="5115201"/>
            <a:ext cx="6096000" cy="1477328"/>
          </a:xfrm>
          <a:prstGeom prst="rect">
            <a:avLst/>
          </a:prstGeom>
        </p:spPr>
        <p:txBody>
          <a:bodyPr>
            <a:spAutoFit/>
          </a:bodyPr>
          <a:lstStyle/>
          <a:p>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a:solidFill>
                  <a:srgbClr val="F7C527"/>
                </a:solidFill>
                <a:latin typeface="Consolas" panose="020B0609020204030204" pitchFamily="49" charset="0"/>
              </a:rPr>
              <a:t>A</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6</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5</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4</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3</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2</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1</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0</a:t>
            </a:r>
            <a:r>
              <a:rPr lang="en-US" b="1" dirty="0">
                <a:solidFill>
                  <a:srgbClr val="FFFFFF"/>
                </a:solidFill>
                <a:latin typeface="Consolas" panose="020B0609020204030204" pitchFamily="49" charset="0"/>
              </a:rPr>
              <a:t>};</a:t>
            </a:r>
            <a:endParaRPr lang="he-IL" dirty="0">
              <a:latin typeface="Consolas" panose="020B0609020204030204" pitchFamily="49" charset="0"/>
            </a:endParaRPr>
          </a:p>
          <a:p>
            <a:r>
              <a:rPr lang="en-US" dirty="0">
                <a:solidFill>
                  <a:srgbClr val="666666"/>
                </a:solidFill>
                <a:latin typeface="Consolas" panose="020B0609020204030204" pitchFamily="49" charset="0"/>
              </a:rPr>
              <a:t>// start with index 0 (root of the heap)</a:t>
            </a:r>
          </a:p>
          <a:p>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a:solidFill>
                  <a:srgbClr val="F7C527"/>
                </a:solidFill>
                <a:latin typeface="Consolas" panose="020B0609020204030204" pitchFamily="49" charset="0"/>
              </a:rPr>
              <a:t>index</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0</a:t>
            </a:r>
            <a:r>
              <a:rPr lang="en-US" b="1" dirty="0">
                <a:solidFill>
                  <a:srgbClr val="FFFFFF"/>
                </a:solidFill>
                <a:latin typeface="Consolas" panose="020B0609020204030204" pitchFamily="49" charset="0"/>
              </a:rPr>
              <a:t>;</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FFFFF"/>
                </a:solidFill>
                <a:latin typeface="Consolas" panose="020B0609020204030204" pitchFamily="49" charset="0"/>
              </a:rPr>
              <a:t>checkMinHeap</a:t>
            </a:r>
            <a:r>
              <a:rPr lang="en-US" b="1" i="1" dirty="0">
                <a:solidFill>
                  <a:srgbClr val="FFFFFF"/>
                </a:solidFill>
                <a:latin typeface="Consolas" panose="020B0609020204030204" pitchFamily="49" charset="0"/>
              </a:rPr>
              <a:t>(</a:t>
            </a:r>
            <a:r>
              <a:rPr lang="en-US" b="1" i="1" dirty="0">
                <a:solidFill>
                  <a:srgbClr val="F7C527"/>
                </a:solidFill>
                <a:latin typeface="Consolas" panose="020B0609020204030204" pitchFamily="49" charset="0"/>
              </a:rPr>
              <a:t>A</a:t>
            </a:r>
            <a:r>
              <a:rPr lang="en-US" b="1" i="1" dirty="0">
                <a:solidFill>
                  <a:srgbClr val="FFFFFF"/>
                </a:solidFill>
                <a:latin typeface="Consolas" panose="020B0609020204030204" pitchFamily="49" charset="0"/>
              </a:rPr>
              <a:t>, </a:t>
            </a:r>
            <a:r>
              <a:rPr lang="en-US" b="1" i="1" dirty="0">
                <a:solidFill>
                  <a:srgbClr val="F7C527"/>
                </a:solidFill>
                <a:latin typeface="Consolas" panose="020B0609020204030204" pitchFamily="49" charset="0"/>
              </a:rPr>
              <a:t>index</a:t>
            </a:r>
            <a:r>
              <a:rPr lang="en-US" b="1" i="1" dirty="0">
                <a:solidFill>
                  <a:srgbClr val="FFFFFF"/>
                </a:solidFill>
                <a:latin typeface="Consolas" panose="020B0609020204030204" pitchFamily="49" charset="0"/>
              </a:rPr>
              <a:t>) ? </a:t>
            </a:r>
            <a:r>
              <a:rPr lang="en-US" b="1" i="1" dirty="0">
                <a:solidFill>
                  <a:srgbClr val="00A40F"/>
                </a:solidFill>
                <a:latin typeface="Consolas" panose="020B0609020204030204" pitchFamily="49" charset="0"/>
              </a:rPr>
              <a:t>"YES"</a:t>
            </a:r>
            <a:r>
              <a:rPr lang="en-US" b="1" i="1" dirty="0">
                <a:solidFill>
                  <a:srgbClr val="FFFFFF"/>
                </a:solidFill>
                <a:latin typeface="Consolas" panose="020B0609020204030204" pitchFamily="49" charset="0"/>
              </a:rPr>
              <a:t> : </a:t>
            </a:r>
            <a:r>
              <a:rPr lang="en-US" b="1" i="1" dirty="0">
                <a:solidFill>
                  <a:srgbClr val="00A40F"/>
                </a:solidFill>
                <a:latin typeface="Consolas" panose="020B0609020204030204" pitchFamily="49" charset="0"/>
              </a:rPr>
              <a:t>"NO"</a:t>
            </a:r>
            <a:r>
              <a:rPr lang="en-US" b="1" i="1" dirty="0">
                <a:solidFill>
                  <a:srgbClr val="FFFFFF"/>
                </a:solidFill>
                <a:latin typeface="Consolas" panose="020B0609020204030204" pitchFamily="49" charset="0"/>
              </a:rPr>
              <a:t>);</a:t>
            </a:r>
            <a:endParaRPr lang="he-IL" dirty="0"/>
          </a:p>
        </p:txBody>
      </p:sp>
      <p:sp>
        <p:nvSpPr>
          <p:cNvPr id="22" name="Rectangle 21">
            <a:extLst>
              <a:ext uri="{FF2B5EF4-FFF2-40B4-BE49-F238E27FC236}">
                <a16:creationId xmlns:a16="http://schemas.microsoft.com/office/drawing/2014/main" id="{ECA13565-A5BB-4796-9ADB-6A9391E27E88}"/>
              </a:ext>
            </a:extLst>
          </p:cNvPr>
          <p:cNvSpPr/>
          <p:nvPr/>
        </p:nvSpPr>
        <p:spPr>
          <a:xfrm>
            <a:off x="88489" y="1275387"/>
            <a:ext cx="11041626" cy="5632311"/>
          </a:xfrm>
          <a:prstGeom prst="rect">
            <a:avLst/>
          </a:prstGeom>
        </p:spPr>
        <p:txBody>
          <a:bodyPr wrap="square">
            <a:spAutoFit/>
          </a:bodyPr>
          <a:lstStyle/>
          <a:p>
            <a:r>
              <a:rPr lang="en-US" dirty="0">
                <a:solidFill>
                  <a:srgbClr val="666666"/>
                </a:solidFill>
                <a:latin typeface="Consolas" panose="020B0609020204030204" pitchFamily="49" charset="0"/>
              </a:rPr>
              <a:t>// Function to check if given array represents </a:t>
            </a:r>
            <a:r>
              <a:rPr lang="en-US" u="sng" dirty="0">
                <a:solidFill>
                  <a:srgbClr val="666666"/>
                </a:solidFill>
                <a:latin typeface="Consolas" panose="020B0609020204030204" pitchFamily="49" charset="0"/>
              </a:rPr>
              <a:t>Min-Heap or not</a:t>
            </a: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static</a:t>
            </a:r>
            <a:r>
              <a:rPr lang="en-US" b="1" dirty="0">
                <a:solidFill>
                  <a:srgbClr val="FFFFFF"/>
                </a:solidFill>
                <a:latin typeface="Consolas" panose="020B0609020204030204" pitchFamily="49" charset="0"/>
              </a:rPr>
              <a:t> </a:t>
            </a:r>
            <a:r>
              <a:rPr lang="en-US" b="1" dirty="0" err="1">
                <a:solidFill>
                  <a:srgbClr val="999999"/>
                </a:solidFill>
                <a:latin typeface="Consolas" panose="020B0609020204030204" pitchFamily="49" charset="0"/>
              </a:rPr>
              <a:t>boolean</a:t>
            </a:r>
            <a:r>
              <a:rPr lang="en-US" b="1" dirty="0">
                <a:solidFill>
                  <a:srgbClr val="FFFFFF"/>
                </a:solidFill>
                <a:latin typeface="Consolas" panose="020B0609020204030204" pitchFamily="49" charset="0"/>
              </a:rPr>
              <a:t> </a:t>
            </a:r>
            <a:r>
              <a:rPr lang="en-US" b="1" dirty="0" err="1">
                <a:solidFill>
                  <a:srgbClr val="F1C438"/>
                </a:solidFill>
                <a:latin typeface="Consolas" panose="020B0609020204030204" pitchFamily="49" charset="0"/>
              </a:rPr>
              <a:t>checkMinHeap</a:t>
            </a:r>
            <a:r>
              <a:rPr lang="en-US" b="1" dirty="0">
                <a:solidFill>
                  <a:srgbClr val="FFFFFF"/>
                </a:solidFill>
                <a:latin typeface="Consolas" panose="020B0609020204030204" pitchFamily="49" charset="0"/>
              </a:rPr>
              <a:t>(</a:t>
            </a:r>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a:solidFill>
                  <a:srgbClr val="069609"/>
                </a:solidFill>
                <a:latin typeface="Consolas" panose="020B0609020204030204" pitchFamily="49" charset="0"/>
              </a:rPr>
              <a:t>A</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err="1">
                <a:solidFill>
                  <a:srgbClr val="069609"/>
                </a:solidFill>
                <a:latin typeface="Consolas" panose="020B0609020204030204" pitchFamily="49" charset="0"/>
              </a:rPr>
              <a:t>i</a:t>
            </a:r>
            <a:r>
              <a:rPr lang="en-US" b="1" dirty="0">
                <a:solidFill>
                  <a:srgbClr val="FFFFFF"/>
                </a:solidFill>
                <a:latin typeface="Consolas" panose="020B0609020204030204" pitchFamily="49" charset="0"/>
              </a:rPr>
              <a:t>) {</a:t>
            </a:r>
            <a:endParaRPr lang="he-IL" dirty="0">
              <a:solidFill>
                <a:srgbClr val="FFFFFF"/>
              </a:solidFill>
              <a:latin typeface="Consolas" panose="020B0609020204030204" pitchFamily="49" charset="0"/>
            </a:endParaRPr>
          </a:p>
          <a:p>
            <a:r>
              <a:rPr lang="en-US" dirty="0">
                <a:solidFill>
                  <a:srgbClr val="666666"/>
                </a:solidFill>
                <a:latin typeface="Consolas" panose="020B0609020204030204" pitchFamily="49" charset="0"/>
              </a:rPr>
              <a:t>// if </a:t>
            </a:r>
            <a:r>
              <a:rPr lang="en-US" dirty="0" err="1">
                <a:solidFill>
                  <a:srgbClr val="666666"/>
                </a:solidFill>
                <a:latin typeface="Consolas" panose="020B0609020204030204" pitchFamily="49" charset="0"/>
              </a:rPr>
              <a:t>i</a:t>
            </a:r>
            <a:r>
              <a:rPr lang="en-US" dirty="0">
                <a:solidFill>
                  <a:srgbClr val="666666"/>
                </a:solidFill>
                <a:latin typeface="Consolas" panose="020B0609020204030204" pitchFamily="49" charset="0"/>
              </a:rPr>
              <a:t> is a leaf node, return true as every leaf node is a heap</a:t>
            </a:r>
          </a:p>
          <a:p>
            <a:r>
              <a:rPr lang="en-US" b="1" dirty="0">
                <a:solidFill>
                  <a:srgbClr val="999999"/>
                </a:solidFill>
                <a:latin typeface="Consolas" panose="020B0609020204030204" pitchFamily="49" charset="0"/>
              </a:rPr>
              <a:t>if</a:t>
            </a:r>
            <a:r>
              <a:rPr lang="en-US" b="1" dirty="0">
                <a:solidFill>
                  <a:srgbClr val="FFFFFF"/>
                </a:solidFill>
                <a:latin typeface="Consolas" panose="020B0609020204030204" pitchFamily="49" charset="0"/>
              </a:rPr>
              <a:t> (</a:t>
            </a:r>
            <a:r>
              <a:rPr lang="en-US" b="1" dirty="0">
                <a:solidFill>
                  <a:srgbClr val="FF0000"/>
                </a:solidFill>
                <a:latin typeface="Consolas" panose="020B0609020204030204" pitchFamily="49" charset="0"/>
              </a:rPr>
              <a:t>2</a:t>
            </a:r>
            <a:r>
              <a:rPr lang="en-US" b="1" dirty="0">
                <a:solidFill>
                  <a:srgbClr val="FFFFFF"/>
                </a:solidFill>
                <a:latin typeface="Consolas" panose="020B0609020204030204" pitchFamily="49" charset="0"/>
              </a:rPr>
              <a:t>*</a:t>
            </a:r>
            <a:r>
              <a:rPr lang="en-US" b="1" dirty="0" err="1">
                <a:solidFill>
                  <a:srgbClr val="069609"/>
                </a:solidFill>
                <a:latin typeface="Consolas" panose="020B0609020204030204" pitchFamily="49" charset="0"/>
              </a:rPr>
              <a:t>i</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1</a:t>
            </a:r>
            <a:r>
              <a:rPr lang="en-US" b="1" dirty="0">
                <a:solidFill>
                  <a:srgbClr val="FFFFFF"/>
                </a:solidFill>
                <a:latin typeface="Consolas" panose="020B0609020204030204" pitchFamily="49" charset="0"/>
              </a:rPr>
              <a:t> &gt;= </a:t>
            </a:r>
            <a:r>
              <a:rPr lang="en-US" b="1" dirty="0" err="1">
                <a:solidFill>
                  <a:srgbClr val="069609"/>
                </a:solidFill>
                <a:latin typeface="Consolas" panose="020B0609020204030204" pitchFamily="49" charset="0"/>
              </a:rPr>
              <a:t>A</a:t>
            </a:r>
            <a:r>
              <a:rPr lang="en-US" b="1" dirty="0" err="1">
                <a:solidFill>
                  <a:srgbClr val="FFFFFF"/>
                </a:solidFill>
                <a:latin typeface="Consolas" panose="020B0609020204030204" pitchFamily="49" charset="0"/>
              </a:rPr>
              <a:t>.</a:t>
            </a:r>
            <a:r>
              <a:rPr lang="en-US" b="1" dirty="0" err="1">
                <a:solidFill>
                  <a:srgbClr val="C38705"/>
                </a:solidFill>
                <a:latin typeface="Consolas" panose="020B0609020204030204" pitchFamily="49" charset="0"/>
              </a:rPr>
              <a:t>length</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return</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true</a:t>
            </a:r>
            <a:r>
              <a:rPr lang="en-US" b="1" dirty="0">
                <a:solidFill>
                  <a:srgbClr val="FFFFFF"/>
                </a:solidFill>
                <a:latin typeface="Consolas" panose="020B0609020204030204" pitchFamily="49" charset="0"/>
              </a:rPr>
              <a:t>;</a:t>
            </a:r>
          </a:p>
          <a:p>
            <a:endParaRPr lang="he-IL" dirty="0">
              <a:latin typeface="Consolas" panose="020B0609020204030204" pitchFamily="49" charset="0"/>
            </a:endParaRPr>
          </a:p>
          <a:p>
            <a:r>
              <a:rPr lang="en-US" dirty="0">
                <a:solidFill>
                  <a:srgbClr val="666666"/>
                </a:solidFill>
                <a:latin typeface="Consolas" panose="020B0609020204030204" pitchFamily="49" charset="0"/>
              </a:rPr>
              <a:t>// if </a:t>
            </a:r>
            <a:r>
              <a:rPr lang="en-US" dirty="0" err="1">
                <a:solidFill>
                  <a:srgbClr val="666666"/>
                </a:solidFill>
                <a:latin typeface="Consolas" panose="020B0609020204030204" pitchFamily="49" charset="0"/>
              </a:rPr>
              <a:t>i</a:t>
            </a:r>
            <a:r>
              <a:rPr lang="en-US" dirty="0">
                <a:solidFill>
                  <a:srgbClr val="666666"/>
                </a:solidFill>
                <a:latin typeface="Consolas" panose="020B0609020204030204" pitchFamily="49" charset="0"/>
              </a:rPr>
              <a:t> is an internal node</a:t>
            </a:r>
          </a:p>
          <a:p>
            <a:endParaRPr lang="he-IL" dirty="0">
              <a:latin typeface="Consolas" panose="020B0609020204030204" pitchFamily="49" charset="0"/>
            </a:endParaRPr>
          </a:p>
          <a:p>
            <a:r>
              <a:rPr lang="en-US" dirty="0">
                <a:solidFill>
                  <a:srgbClr val="666666"/>
                </a:solidFill>
                <a:latin typeface="Consolas" panose="020B0609020204030204" pitchFamily="49" charset="0"/>
              </a:rPr>
              <a:t>// recursively check if left child is heap</a:t>
            </a:r>
          </a:p>
          <a:p>
            <a:r>
              <a:rPr lang="en-US" b="1" dirty="0" err="1">
                <a:solidFill>
                  <a:srgbClr val="999999"/>
                </a:solidFill>
                <a:latin typeface="Consolas" panose="020B0609020204030204" pitchFamily="49" charset="0"/>
              </a:rPr>
              <a:t>boolean</a:t>
            </a:r>
            <a:r>
              <a:rPr lang="en-US" b="1" dirty="0">
                <a:solidFill>
                  <a:srgbClr val="FFFFFF"/>
                </a:solidFill>
                <a:latin typeface="Consolas" panose="020B0609020204030204" pitchFamily="49" charset="0"/>
              </a:rPr>
              <a:t> </a:t>
            </a:r>
            <a:r>
              <a:rPr lang="en-US" b="1" dirty="0">
                <a:solidFill>
                  <a:srgbClr val="F7C527"/>
                </a:solidFill>
                <a:latin typeface="Consolas" panose="020B0609020204030204" pitchFamily="49" charset="0"/>
              </a:rPr>
              <a:t>left</a:t>
            </a:r>
            <a:r>
              <a:rPr lang="en-US" b="1" dirty="0">
                <a:solidFill>
                  <a:srgbClr val="FFFFFF"/>
                </a:solidFill>
                <a:latin typeface="Consolas" panose="020B0609020204030204" pitchFamily="49" charset="0"/>
              </a:rPr>
              <a:t> = (</a:t>
            </a:r>
            <a:r>
              <a:rPr lang="en-US" b="1" dirty="0">
                <a:solidFill>
                  <a:srgbClr val="069609"/>
                </a:solidFill>
                <a:latin typeface="Consolas" panose="020B0609020204030204" pitchFamily="49" charset="0"/>
              </a:rPr>
              <a:t>A</a:t>
            </a:r>
            <a:r>
              <a:rPr lang="en-US" b="1" dirty="0">
                <a:solidFill>
                  <a:srgbClr val="FFFFFF"/>
                </a:solidFill>
                <a:latin typeface="Consolas" panose="020B0609020204030204" pitchFamily="49" charset="0"/>
              </a:rPr>
              <a:t>[</a:t>
            </a:r>
            <a:r>
              <a:rPr lang="en-US" b="1" dirty="0" err="1">
                <a:solidFill>
                  <a:srgbClr val="069609"/>
                </a:solidFill>
                <a:latin typeface="Consolas" panose="020B0609020204030204" pitchFamily="49" charset="0"/>
              </a:rPr>
              <a:t>i</a:t>
            </a:r>
            <a:r>
              <a:rPr lang="en-US" b="1" dirty="0">
                <a:solidFill>
                  <a:srgbClr val="FFFFFF"/>
                </a:solidFill>
                <a:latin typeface="Consolas" panose="020B0609020204030204" pitchFamily="49" charset="0"/>
              </a:rPr>
              <a:t>] &gt;= </a:t>
            </a:r>
            <a:r>
              <a:rPr lang="en-US" b="1" dirty="0">
                <a:solidFill>
                  <a:srgbClr val="069609"/>
                </a:solidFill>
                <a:latin typeface="Consolas" panose="020B0609020204030204" pitchFamily="49" charset="0"/>
              </a:rPr>
              <a:t>A</a:t>
            </a:r>
            <a:r>
              <a:rPr lang="en-US" b="1" dirty="0">
                <a:solidFill>
                  <a:srgbClr val="FFFFFF"/>
                </a:solidFill>
                <a:latin typeface="Consolas" panose="020B0609020204030204" pitchFamily="49" charset="0"/>
              </a:rPr>
              <a:t>[</a:t>
            </a:r>
            <a:r>
              <a:rPr lang="en-US" b="1" dirty="0">
                <a:solidFill>
                  <a:srgbClr val="FF0000"/>
                </a:solidFill>
                <a:latin typeface="Consolas" panose="020B0609020204030204" pitchFamily="49" charset="0"/>
              </a:rPr>
              <a:t>2</a:t>
            </a:r>
            <a:r>
              <a:rPr lang="en-US" b="1" dirty="0">
                <a:solidFill>
                  <a:srgbClr val="FFFFFF"/>
                </a:solidFill>
                <a:latin typeface="Consolas" panose="020B0609020204030204" pitchFamily="49" charset="0"/>
              </a:rPr>
              <a:t>*</a:t>
            </a:r>
            <a:r>
              <a:rPr lang="en-US" b="1" dirty="0" err="1">
                <a:solidFill>
                  <a:srgbClr val="069609"/>
                </a:solidFill>
                <a:latin typeface="Consolas" panose="020B0609020204030204" pitchFamily="49" charset="0"/>
              </a:rPr>
              <a:t>i</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1</a:t>
            </a:r>
            <a:r>
              <a:rPr lang="en-US" b="1" dirty="0">
                <a:solidFill>
                  <a:srgbClr val="FFFFFF"/>
                </a:solidFill>
                <a:latin typeface="Consolas" panose="020B0609020204030204" pitchFamily="49" charset="0"/>
              </a:rPr>
              <a:t>]) &amp;&amp; </a:t>
            </a:r>
            <a:r>
              <a:rPr lang="en-US" b="1" i="1" dirty="0" err="1">
                <a:solidFill>
                  <a:srgbClr val="FFFFFF"/>
                </a:solidFill>
                <a:latin typeface="Consolas" panose="020B0609020204030204" pitchFamily="49" charset="0"/>
              </a:rPr>
              <a:t>checkMinHeap</a:t>
            </a:r>
            <a:r>
              <a:rPr lang="en-US" b="1" i="1" dirty="0">
                <a:solidFill>
                  <a:srgbClr val="FFFFFF"/>
                </a:solidFill>
                <a:latin typeface="Consolas" panose="020B0609020204030204" pitchFamily="49" charset="0"/>
              </a:rPr>
              <a:t>(</a:t>
            </a:r>
            <a:r>
              <a:rPr lang="en-US" b="1" i="1" dirty="0">
                <a:solidFill>
                  <a:srgbClr val="069609"/>
                </a:solidFill>
                <a:latin typeface="Consolas" panose="020B0609020204030204" pitchFamily="49" charset="0"/>
              </a:rPr>
              <a:t>A</a:t>
            </a:r>
            <a:r>
              <a:rPr lang="en-US" b="1" i="1" dirty="0">
                <a:solidFill>
                  <a:srgbClr val="FFFFFF"/>
                </a:solidFill>
                <a:latin typeface="Consolas" panose="020B0609020204030204" pitchFamily="49" charset="0"/>
              </a:rPr>
              <a:t>, </a:t>
            </a:r>
            <a:r>
              <a:rPr lang="en-US" b="1" i="1" dirty="0">
                <a:solidFill>
                  <a:srgbClr val="FF0000"/>
                </a:solidFill>
                <a:latin typeface="Consolas" panose="020B0609020204030204" pitchFamily="49" charset="0"/>
              </a:rPr>
              <a:t>2</a:t>
            </a:r>
            <a:r>
              <a:rPr lang="en-US" b="1" i="1" dirty="0">
                <a:solidFill>
                  <a:srgbClr val="FFFFFF"/>
                </a:solidFill>
                <a:latin typeface="Consolas" panose="020B0609020204030204" pitchFamily="49" charset="0"/>
              </a:rPr>
              <a:t>*</a:t>
            </a:r>
            <a:r>
              <a:rPr lang="en-US" b="1" i="1" dirty="0" err="1">
                <a:solidFill>
                  <a:srgbClr val="069609"/>
                </a:solidFill>
                <a:latin typeface="Consolas" panose="020B0609020204030204" pitchFamily="49" charset="0"/>
              </a:rPr>
              <a:t>i</a:t>
            </a:r>
            <a:r>
              <a:rPr lang="en-US" b="1" i="1" dirty="0">
                <a:solidFill>
                  <a:srgbClr val="FFFFFF"/>
                </a:solidFill>
                <a:latin typeface="Consolas" panose="020B0609020204030204" pitchFamily="49" charset="0"/>
              </a:rPr>
              <a:t> + </a:t>
            </a:r>
            <a:r>
              <a:rPr lang="en-US" b="1" i="1" dirty="0">
                <a:solidFill>
                  <a:srgbClr val="FF0000"/>
                </a:solidFill>
                <a:latin typeface="Consolas" panose="020B0609020204030204" pitchFamily="49" charset="0"/>
              </a:rPr>
              <a:t>1</a:t>
            </a:r>
            <a:r>
              <a:rPr lang="en-US" b="1" i="1" dirty="0">
                <a:solidFill>
                  <a:srgbClr val="FFFFFF"/>
                </a:solidFill>
                <a:latin typeface="Consolas" panose="020B0609020204030204" pitchFamily="49" charset="0"/>
              </a:rPr>
              <a:t>);</a:t>
            </a:r>
          </a:p>
          <a:p>
            <a:endParaRPr lang="he-IL" dirty="0">
              <a:latin typeface="Consolas" panose="020B0609020204030204" pitchFamily="49" charset="0"/>
            </a:endParaRPr>
          </a:p>
          <a:p>
            <a:r>
              <a:rPr lang="en-US" dirty="0">
                <a:solidFill>
                  <a:srgbClr val="666666"/>
                </a:solidFill>
                <a:latin typeface="Consolas" panose="020B0609020204030204" pitchFamily="49" charset="0"/>
              </a:rPr>
              <a:t>// recursively check if right child is heap (to avoid array out</a:t>
            </a:r>
          </a:p>
          <a:p>
            <a:r>
              <a:rPr lang="en-US" dirty="0">
                <a:solidFill>
                  <a:srgbClr val="666666"/>
                </a:solidFill>
                <a:latin typeface="Consolas" panose="020B0609020204030204" pitchFamily="49" charset="0"/>
              </a:rPr>
              <a:t>// of bound, we first check if right child exists or not)</a:t>
            </a:r>
          </a:p>
          <a:p>
            <a:r>
              <a:rPr lang="en-US" b="1" dirty="0" err="1">
                <a:solidFill>
                  <a:srgbClr val="999999"/>
                </a:solidFill>
                <a:latin typeface="Consolas" panose="020B0609020204030204" pitchFamily="49" charset="0"/>
              </a:rPr>
              <a:t>boolean</a:t>
            </a:r>
            <a:r>
              <a:rPr lang="en-US" b="1" dirty="0">
                <a:solidFill>
                  <a:srgbClr val="FFFFFF"/>
                </a:solidFill>
                <a:latin typeface="Consolas" panose="020B0609020204030204" pitchFamily="49" charset="0"/>
              </a:rPr>
              <a:t> </a:t>
            </a:r>
            <a:r>
              <a:rPr lang="en-US" b="1" dirty="0">
                <a:solidFill>
                  <a:srgbClr val="F7C527"/>
                </a:solidFill>
                <a:latin typeface="Consolas" panose="020B0609020204030204" pitchFamily="49" charset="0"/>
              </a:rPr>
              <a:t>right</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2</a:t>
            </a:r>
            <a:r>
              <a:rPr lang="en-US" b="1" dirty="0">
                <a:solidFill>
                  <a:srgbClr val="FFFFFF"/>
                </a:solidFill>
                <a:latin typeface="Consolas" panose="020B0609020204030204" pitchFamily="49" charset="0"/>
              </a:rPr>
              <a:t>*</a:t>
            </a:r>
            <a:r>
              <a:rPr lang="en-US" b="1" dirty="0" err="1">
                <a:solidFill>
                  <a:srgbClr val="069609"/>
                </a:solidFill>
                <a:latin typeface="Consolas" panose="020B0609020204030204" pitchFamily="49" charset="0"/>
              </a:rPr>
              <a:t>i</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2</a:t>
            </a:r>
            <a:r>
              <a:rPr lang="en-US" b="1" dirty="0">
                <a:solidFill>
                  <a:srgbClr val="FFFFFF"/>
                </a:solidFill>
                <a:latin typeface="Consolas" panose="020B0609020204030204" pitchFamily="49" charset="0"/>
              </a:rPr>
              <a:t> == </a:t>
            </a:r>
            <a:r>
              <a:rPr lang="en-US" b="1" dirty="0" err="1">
                <a:solidFill>
                  <a:srgbClr val="069609"/>
                </a:solidFill>
                <a:latin typeface="Consolas" panose="020B0609020204030204" pitchFamily="49" charset="0"/>
              </a:rPr>
              <a:t>A</a:t>
            </a:r>
            <a:r>
              <a:rPr lang="en-US" b="1" dirty="0" err="1">
                <a:solidFill>
                  <a:srgbClr val="FFFFFF"/>
                </a:solidFill>
                <a:latin typeface="Consolas" panose="020B0609020204030204" pitchFamily="49" charset="0"/>
              </a:rPr>
              <a:t>.</a:t>
            </a:r>
            <a:r>
              <a:rPr lang="en-US" b="1" dirty="0" err="1">
                <a:solidFill>
                  <a:srgbClr val="C38705"/>
                </a:solidFill>
                <a:latin typeface="Consolas" panose="020B0609020204030204" pitchFamily="49" charset="0"/>
              </a:rPr>
              <a:t>length</a:t>
            </a:r>
            <a:r>
              <a:rPr lang="en-US" b="1" dirty="0">
                <a:solidFill>
                  <a:srgbClr val="FFFFFF"/>
                </a:solidFill>
                <a:latin typeface="Consolas" panose="020B0609020204030204" pitchFamily="49" charset="0"/>
              </a:rPr>
              <a:t>) ||</a:t>
            </a:r>
          </a:p>
          <a:p>
            <a:r>
              <a:rPr lang="pt-BR" dirty="0">
                <a:solidFill>
                  <a:srgbClr val="FFFFFF"/>
                </a:solidFill>
                <a:latin typeface="Consolas" panose="020B0609020204030204" pitchFamily="49" charset="0"/>
              </a:rPr>
              <a:t>(</a:t>
            </a:r>
            <a:r>
              <a:rPr lang="pt-BR" dirty="0">
                <a:solidFill>
                  <a:srgbClr val="069609"/>
                </a:solidFill>
                <a:latin typeface="Consolas" panose="020B0609020204030204" pitchFamily="49" charset="0"/>
              </a:rPr>
              <a:t>A</a:t>
            </a:r>
            <a:r>
              <a:rPr lang="pt-BR" dirty="0">
                <a:solidFill>
                  <a:srgbClr val="FFFFFF"/>
                </a:solidFill>
                <a:latin typeface="Consolas" panose="020B0609020204030204" pitchFamily="49" charset="0"/>
              </a:rPr>
              <a:t>[</a:t>
            </a:r>
            <a:r>
              <a:rPr lang="pt-BR" dirty="0">
                <a:solidFill>
                  <a:srgbClr val="069609"/>
                </a:solidFill>
                <a:latin typeface="Consolas" panose="020B0609020204030204" pitchFamily="49" charset="0"/>
              </a:rPr>
              <a:t>i</a:t>
            </a:r>
            <a:r>
              <a:rPr lang="pt-BR" dirty="0">
                <a:solidFill>
                  <a:srgbClr val="FFFFFF"/>
                </a:solidFill>
                <a:latin typeface="Consolas" panose="020B0609020204030204" pitchFamily="49" charset="0"/>
              </a:rPr>
              <a:t>] &gt;= </a:t>
            </a:r>
            <a:r>
              <a:rPr lang="pt-BR" dirty="0">
                <a:solidFill>
                  <a:srgbClr val="069609"/>
                </a:solidFill>
                <a:latin typeface="Consolas" panose="020B0609020204030204" pitchFamily="49" charset="0"/>
              </a:rPr>
              <a:t>A</a:t>
            </a:r>
            <a:r>
              <a:rPr lang="pt-BR" dirty="0">
                <a:solidFill>
                  <a:srgbClr val="FFFFFF"/>
                </a:solidFill>
                <a:latin typeface="Consolas" panose="020B0609020204030204" pitchFamily="49" charset="0"/>
              </a:rPr>
              <a:t>[</a:t>
            </a:r>
            <a:r>
              <a:rPr lang="pt-BR" dirty="0">
                <a:solidFill>
                  <a:srgbClr val="FF0000"/>
                </a:solidFill>
                <a:latin typeface="Consolas" panose="020B0609020204030204" pitchFamily="49" charset="0"/>
              </a:rPr>
              <a:t>2</a:t>
            </a:r>
            <a:r>
              <a:rPr lang="pt-BR" dirty="0">
                <a:solidFill>
                  <a:srgbClr val="FFFFFF"/>
                </a:solidFill>
                <a:latin typeface="Consolas" panose="020B0609020204030204" pitchFamily="49" charset="0"/>
              </a:rPr>
              <a:t>*</a:t>
            </a:r>
            <a:r>
              <a:rPr lang="pt-BR" dirty="0">
                <a:solidFill>
                  <a:srgbClr val="069609"/>
                </a:solidFill>
                <a:latin typeface="Consolas" panose="020B0609020204030204" pitchFamily="49" charset="0"/>
              </a:rPr>
              <a:t>i</a:t>
            </a:r>
            <a:r>
              <a:rPr lang="pt-BR" dirty="0">
                <a:solidFill>
                  <a:srgbClr val="FFFFFF"/>
                </a:solidFill>
                <a:latin typeface="Consolas" panose="020B0609020204030204" pitchFamily="49" charset="0"/>
              </a:rPr>
              <a:t> + </a:t>
            </a:r>
            <a:r>
              <a:rPr lang="pt-BR" dirty="0">
                <a:solidFill>
                  <a:srgbClr val="FF0000"/>
                </a:solidFill>
                <a:latin typeface="Consolas" panose="020B0609020204030204" pitchFamily="49" charset="0"/>
              </a:rPr>
              <a:t>2</a:t>
            </a:r>
            <a:r>
              <a:rPr lang="pt-BR" dirty="0">
                <a:solidFill>
                  <a:srgbClr val="FFFFFF"/>
                </a:solidFill>
                <a:latin typeface="Consolas" panose="020B0609020204030204" pitchFamily="49" charset="0"/>
              </a:rPr>
              <a:t>] &amp;&amp; </a:t>
            </a:r>
            <a:r>
              <a:rPr lang="pt-BR" i="1" dirty="0">
                <a:solidFill>
                  <a:srgbClr val="FFFFFF"/>
                </a:solidFill>
                <a:latin typeface="Consolas" panose="020B0609020204030204" pitchFamily="49" charset="0"/>
              </a:rPr>
              <a:t>checkMinHeap(</a:t>
            </a:r>
            <a:r>
              <a:rPr lang="pt-BR" i="1" dirty="0">
                <a:solidFill>
                  <a:srgbClr val="069609"/>
                </a:solidFill>
                <a:latin typeface="Consolas" panose="020B0609020204030204" pitchFamily="49" charset="0"/>
              </a:rPr>
              <a:t>A</a:t>
            </a:r>
            <a:r>
              <a:rPr lang="pt-BR" i="1" dirty="0">
                <a:solidFill>
                  <a:srgbClr val="FFFFFF"/>
                </a:solidFill>
                <a:latin typeface="Consolas" panose="020B0609020204030204" pitchFamily="49" charset="0"/>
              </a:rPr>
              <a:t>, </a:t>
            </a:r>
            <a:r>
              <a:rPr lang="pt-BR" i="1" dirty="0">
                <a:solidFill>
                  <a:srgbClr val="FF0000"/>
                </a:solidFill>
                <a:latin typeface="Consolas" panose="020B0609020204030204" pitchFamily="49" charset="0"/>
              </a:rPr>
              <a:t>2</a:t>
            </a:r>
            <a:r>
              <a:rPr lang="pt-BR" i="1" dirty="0">
                <a:solidFill>
                  <a:srgbClr val="FFFFFF"/>
                </a:solidFill>
                <a:latin typeface="Consolas" panose="020B0609020204030204" pitchFamily="49" charset="0"/>
              </a:rPr>
              <a:t>*</a:t>
            </a:r>
            <a:r>
              <a:rPr lang="pt-BR" i="1" dirty="0">
                <a:solidFill>
                  <a:srgbClr val="069609"/>
                </a:solidFill>
                <a:latin typeface="Consolas" panose="020B0609020204030204" pitchFamily="49" charset="0"/>
              </a:rPr>
              <a:t>i</a:t>
            </a:r>
            <a:r>
              <a:rPr lang="pt-BR" i="1" dirty="0">
                <a:solidFill>
                  <a:srgbClr val="FFFFFF"/>
                </a:solidFill>
                <a:latin typeface="Consolas" panose="020B0609020204030204" pitchFamily="49" charset="0"/>
              </a:rPr>
              <a:t> + </a:t>
            </a:r>
            <a:r>
              <a:rPr lang="pt-BR" i="1" dirty="0">
                <a:solidFill>
                  <a:srgbClr val="FF0000"/>
                </a:solidFill>
                <a:latin typeface="Consolas" panose="020B0609020204030204" pitchFamily="49" charset="0"/>
              </a:rPr>
              <a:t>2</a:t>
            </a:r>
            <a:r>
              <a:rPr lang="pt-BR" i="1" dirty="0">
                <a:solidFill>
                  <a:srgbClr val="FFFFFF"/>
                </a:solidFill>
                <a:latin typeface="Consolas" panose="020B0609020204030204" pitchFamily="49" charset="0"/>
              </a:rPr>
              <a:t>));</a:t>
            </a:r>
          </a:p>
          <a:p>
            <a:endParaRPr lang="he-IL" dirty="0">
              <a:latin typeface="Consolas" panose="020B0609020204030204" pitchFamily="49" charset="0"/>
            </a:endParaRPr>
          </a:p>
          <a:p>
            <a:r>
              <a:rPr lang="en-US" dirty="0">
                <a:solidFill>
                  <a:srgbClr val="666666"/>
                </a:solidFill>
                <a:latin typeface="Consolas" panose="020B0609020204030204" pitchFamily="49" charset="0"/>
              </a:rPr>
              <a:t>// return true if both left and right </a:t>
            </a:r>
          </a:p>
          <a:p>
            <a:r>
              <a:rPr lang="en-US" dirty="0">
                <a:solidFill>
                  <a:srgbClr val="666666"/>
                </a:solidFill>
                <a:latin typeface="Consolas" panose="020B0609020204030204" pitchFamily="49" charset="0"/>
              </a:rPr>
              <a:t>// child are heap</a:t>
            </a:r>
          </a:p>
          <a:p>
            <a:r>
              <a:rPr lang="en-US" b="1" dirty="0">
                <a:solidFill>
                  <a:srgbClr val="999999"/>
                </a:solidFill>
                <a:latin typeface="Consolas" panose="020B0609020204030204" pitchFamily="49" charset="0"/>
              </a:rPr>
              <a:t>return</a:t>
            </a:r>
            <a:r>
              <a:rPr lang="en-US" b="1" dirty="0">
                <a:solidFill>
                  <a:srgbClr val="FFFFFF"/>
                </a:solidFill>
                <a:latin typeface="Consolas" panose="020B0609020204030204" pitchFamily="49" charset="0"/>
              </a:rPr>
              <a:t> </a:t>
            </a:r>
            <a:r>
              <a:rPr lang="en-US" b="1" dirty="0">
                <a:solidFill>
                  <a:srgbClr val="F7C527"/>
                </a:solidFill>
                <a:latin typeface="Consolas" panose="020B0609020204030204" pitchFamily="49" charset="0"/>
              </a:rPr>
              <a:t>left</a:t>
            </a:r>
            <a:r>
              <a:rPr lang="en-US" b="1" dirty="0">
                <a:solidFill>
                  <a:srgbClr val="FFFFFF"/>
                </a:solidFill>
                <a:latin typeface="Consolas" panose="020B0609020204030204" pitchFamily="49" charset="0"/>
              </a:rPr>
              <a:t> &amp;&amp; </a:t>
            </a:r>
            <a:r>
              <a:rPr lang="en-US" b="1" dirty="0">
                <a:solidFill>
                  <a:srgbClr val="F7C527"/>
                </a:solidFill>
                <a:latin typeface="Consolas" panose="020B0609020204030204" pitchFamily="49" charset="0"/>
              </a:rPr>
              <a:t>right</a:t>
            </a:r>
            <a:r>
              <a:rPr lang="en-US" b="1" dirty="0">
                <a:solidFill>
                  <a:srgbClr val="FFFFFF"/>
                </a:solidFill>
                <a:latin typeface="Consolas" panose="020B0609020204030204" pitchFamily="49" charset="0"/>
              </a:rPr>
              <a:t>;</a:t>
            </a:r>
          </a:p>
          <a:p>
            <a:r>
              <a:rPr lang="en-US" b="1" dirty="0">
                <a:solidFill>
                  <a:srgbClr val="FFFFFF"/>
                </a:solidFill>
                <a:latin typeface="Consolas" panose="020B0609020204030204" pitchFamily="49" charset="0"/>
              </a:rPr>
              <a:t>}</a:t>
            </a:r>
          </a:p>
          <a:p>
            <a:endParaRPr lang="he-IL" dirty="0"/>
          </a:p>
        </p:txBody>
      </p:sp>
    </p:spTree>
    <p:extLst>
      <p:ext uri="{BB962C8B-B14F-4D97-AF65-F5344CB8AC3E}">
        <p14:creationId xmlns:p14="http://schemas.microsoft.com/office/powerpoint/2010/main" val="249574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0059A83D-BB62-4B5C-ACB3-8EFC618F24A6}"/>
              </a:ext>
            </a:extLst>
          </p:cNvPr>
          <p:cNvSpPr txBox="1">
            <a:spLocks/>
          </p:cNvSpPr>
          <p:nvPr/>
        </p:nvSpPr>
        <p:spPr>
          <a:xfrm>
            <a:off x="-3303639"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 –</a:t>
            </a:r>
            <a:r>
              <a:rPr lang="en-US" sz="1400" dirty="0"/>
              <a:t> </a:t>
            </a:r>
            <a:r>
              <a:rPr lang="en-US" sz="1400" dirty="0">
                <a:hlinkClick r:id="rId3"/>
              </a:rPr>
              <a:t>zvimints@gmail.com</a:t>
            </a:r>
            <a:r>
              <a:rPr lang="en-US" sz="1400" dirty="0"/>
              <a:t>  </a:t>
            </a:r>
            <a:endParaRPr lang="he-IL" sz="14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A45E414-E810-47D1-807A-7341FC0BA230}"/>
                  </a:ext>
                </a:extLst>
              </p:cNvPr>
              <p:cNvSpPr/>
              <p:nvPr/>
            </p:nvSpPr>
            <p:spPr>
              <a:xfrm>
                <a:off x="677811" y="311776"/>
                <a:ext cx="9791700" cy="1384995"/>
              </a:xfrm>
              <a:prstGeom prst="rect">
                <a:avLst/>
              </a:prstGeom>
            </p:spPr>
            <p:txBody>
              <a:bodyPr wrap="square">
                <a:spAutoFit/>
              </a:bodyPr>
              <a:lstStyle/>
              <a:p>
                <a:pPr algn="r" rtl="1"/>
                <a:r>
                  <a:rPr lang="he-IL" sz="3200" b="1" dirty="0"/>
                  <a:t>תארו</a:t>
                </a:r>
                <a:r>
                  <a:rPr lang="he-IL" sz="3200" dirty="0"/>
                  <a:t> אלגוריתם בזמן </a:t>
                </a:r>
                <a14:m>
                  <m:oMath xmlns:m="http://schemas.openxmlformats.org/officeDocument/2006/math">
                    <m:r>
                      <a:rPr lang="en-US" sz="3200" i="1">
                        <a:latin typeface="Cambria Math"/>
                      </a:rPr>
                      <m:t>𝑂</m:t>
                    </m:r>
                    <m:d>
                      <m:dPr>
                        <m:ctrlPr>
                          <a:rPr lang="en-US" sz="3200" i="1">
                            <a:latin typeface="Cambria Math" panose="02040503050406030204" pitchFamily="18" charset="0"/>
                          </a:rPr>
                        </m:ctrlPr>
                      </m:dPr>
                      <m:e>
                        <m:r>
                          <a:rPr lang="en-US" sz="3200" i="1">
                            <a:latin typeface="Cambria Math"/>
                          </a:rPr>
                          <m:t>𝑛</m:t>
                        </m:r>
                        <m:func>
                          <m:funcPr>
                            <m:ctrlPr>
                              <a:rPr lang="en-US" sz="3200" i="1">
                                <a:latin typeface="Cambria Math" panose="02040503050406030204" pitchFamily="18" charset="0"/>
                              </a:rPr>
                            </m:ctrlPr>
                          </m:funcPr>
                          <m:fName>
                            <m:r>
                              <m:rPr>
                                <m:sty m:val="p"/>
                              </m:rPr>
                              <a:rPr lang="en-US" sz="3200">
                                <a:latin typeface="Cambria Math"/>
                              </a:rPr>
                              <m:t>log</m:t>
                            </m:r>
                          </m:fName>
                          <m:e>
                            <m:r>
                              <a:rPr lang="en-US" sz="3200" i="1">
                                <a:latin typeface="Cambria Math"/>
                              </a:rPr>
                              <m:t>𝑘</m:t>
                            </m:r>
                          </m:e>
                        </m:func>
                      </m:e>
                    </m:d>
                  </m:oMath>
                </a14:m>
                <a:r>
                  <a:rPr lang="he-IL" sz="3200" dirty="0"/>
                  <a:t> למיון </a:t>
                </a:r>
                <a14:m>
                  <m:oMath xmlns:m="http://schemas.openxmlformats.org/officeDocument/2006/math">
                    <m:r>
                      <a:rPr lang="en-US" sz="3200" i="1" dirty="0" smtClean="0">
                        <a:latin typeface="Cambria Math" panose="02040503050406030204" pitchFamily="18" charset="0"/>
                      </a:rPr>
                      <m:t>𝑘</m:t>
                    </m:r>
                  </m:oMath>
                </a14:m>
                <a:r>
                  <a:rPr lang="he-IL" sz="3200" dirty="0"/>
                  <a:t> מערכים ממויינים </a:t>
                </a:r>
                <a14:m>
                  <m:oMath xmlns:m="http://schemas.openxmlformats.org/officeDocument/2006/math">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𝑘</m:t>
                        </m:r>
                      </m:sub>
                    </m:sSub>
                  </m:oMath>
                </a14:m>
                <a:r>
                  <a:rPr lang="he-IL" sz="3200" dirty="0"/>
                  <a:t> למערך ממויין אחד. </a:t>
                </a:r>
              </a:p>
              <a:p>
                <a:pPr algn="r" rtl="1"/>
                <a14:m>
                  <m:oMath xmlns:m="http://schemas.openxmlformats.org/officeDocument/2006/math">
                    <m:r>
                      <a:rPr lang="en-US" sz="2000" i="1" smtClean="0">
                        <a:solidFill>
                          <a:schemeClr val="bg1">
                            <a:lumMod val="50000"/>
                            <a:lumOff val="50000"/>
                          </a:schemeClr>
                        </a:solidFill>
                        <a:latin typeface="Cambria Math"/>
                      </a:rPr>
                      <m:t>𝑛</m:t>
                    </m:r>
                  </m:oMath>
                </a14:m>
                <a:r>
                  <a:rPr lang="he-IL" sz="2000" dirty="0">
                    <a:solidFill>
                      <a:schemeClr val="bg1">
                        <a:lumMod val="50000"/>
                        <a:lumOff val="50000"/>
                      </a:schemeClr>
                    </a:solidFill>
                  </a:rPr>
                  <a:t> הוא מספר האיברים הכללי וכמובן </a:t>
                </a:r>
                <a14:m>
                  <m:oMath xmlns:m="http://schemas.openxmlformats.org/officeDocument/2006/math">
                    <m:r>
                      <a:rPr lang="en-US" sz="2000" i="1">
                        <a:solidFill>
                          <a:schemeClr val="bg1">
                            <a:lumMod val="50000"/>
                            <a:lumOff val="50000"/>
                          </a:schemeClr>
                        </a:solidFill>
                        <a:latin typeface="Cambria Math"/>
                      </a:rPr>
                      <m:t>𝑘</m:t>
                    </m:r>
                    <m:r>
                      <a:rPr lang="en-US" sz="2000" i="1">
                        <a:solidFill>
                          <a:schemeClr val="bg1">
                            <a:lumMod val="50000"/>
                            <a:lumOff val="50000"/>
                          </a:schemeClr>
                        </a:solidFill>
                        <a:latin typeface="Cambria Math"/>
                      </a:rPr>
                      <m:t>≤</m:t>
                    </m:r>
                    <m:r>
                      <a:rPr lang="en-US" sz="2000" i="1">
                        <a:solidFill>
                          <a:schemeClr val="bg1">
                            <a:lumMod val="50000"/>
                            <a:lumOff val="50000"/>
                          </a:schemeClr>
                        </a:solidFill>
                        <a:latin typeface="Cambria Math"/>
                      </a:rPr>
                      <m:t>𝑛</m:t>
                    </m:r>
                  </m:oMath>
                </a14:m>
                <a:r>
                  <a:rPr lang="he-IL" sz="2000" dirty="0">
                    <a:solidFill>
                      <a:schemeClr val="bg1">
                        <a:lumMod val="50000"/>
                        <a:lumOff val="50000"/>
                      </a:schemeClr>
                    </a:solidFill>
                  </a:rPr>
                  <a:t>.</a:t>
                </a:r>
                <a:endParaRPr lang="en-US" sz="2000" dirty="0">
                  <a:solidFill>
                    <a:schemeClr val="bg1">
                      <a:lumMod val="50000"/>
                      <a:lumOff val="50000"/>
                    </a:schemeClr>
                  </a:solidFill>
                </a:endParaRPr>
              </a:p>
            </p:txBody>
          </p:sp>
        </mc:Choice>
        <mc:Fallback xmlns="">
          <p:sp>
            <p:nvSpPr>
              <p:cNvPr id="15" name="Rectangle 14">
                <a:extLst>
                  <a:ext uri="{FF2B5EF4-FFF2-40B4-BE49-F238E27FC236}">
                    <a16:creationId xmlns:a16="http://schemas.microsoft.com/office/drawing/2014/main" id="{DA45E414-E810-47D1-807A-7341FC0BA230}"/>
                  </a:ext>
                </a:extLst>
              </p:cNvPr>
              <p:cNvSpPr>
                <a:spLocks noRot="1" noChangeAspect="1" noMove="1" noResize="1" noEditPoints="1" noAdjustHandles="1" noChangeArrowheads="1" noChangeShapeType="1" noTextEdit="1"/>
              </p:cNvSpPr>
              <p:nvPr/>
            </p:nvSpPr>
            <p:spPr>
              <a:xfrm>
                <a:off x="677811" y="311776"/>
                <a:ext cx="9791700" cy="1384995"/>
              </a:xfrm>
              <a:prstGeom prst="rect">
                <a:avLst/>
              </a:prstGeom>
              <a:blipFill>
                <a:blip r:embed="rId4"/>
                <a:stretch>
                  <a:fillRect t="-5727" r="-1619" b="-66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מציין מיקום תוכן 2">
                <a:extLst>
                  <a:ext uri="{FF2B5EF4-FFF2-40B4-BE49-F238E27FC236}">
                    <a16:creationId xmlns:a16="http://schemas.microsoft.com/office/drawing/2014/main" id="{4E6FFE3F-9B04-4FE7-A2BE-6202B4CF9ED1}"/>
                  </a:ext>
                </a:extLst>
              </p:cNvPr>
              <p:cNvSpPr txBox="1">
                <a:spLocks/>
              </p:cNvSpPr>
              <p:nvPr/>
            </p:nvSpPr>
            <p:spPr>
              <a:xfrm>
                <a:off x="-315196" y="1591059"/>
                <a:ext cx="12346858" cy="3258944"/>
              </a:xfrm>
              <a:prstGeom prst="rect">
                <a:avLst/>
              </a:prstGeom>
            </p:spPr>
            <p:txBody>
              <a:bodyPr vert="horz" lIns="91440" tIns="45720" rIns="91440" bIns="45720" rtlCol="0">
                <a:normAutofit fontScale="92500" lnSpcReduction="100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b="1" dirty="0">
                    <a:solidFill>
                      <a:srgbClr val="00FFFF"/>
                    </a:solidFill>
                  </a:rPr>
                  <a:t>פתרון:</a:t>
                </a:r>
              </a:p>
              <a:p>
                <a:pPr marL="342900" indent="-342900" algn="r">
                  <a:buFont typeface="Courier New" panose="02070309020205020404" pitchFamily="49" charset="0"/>
                  <a:buChar char="o"/>
                </a:pPr>
                <a:r>
                  <a:rPr lang="he-IL" dirty="0"/>
                  <a:t>נבנה </a:t>
                </a:r>
                <a:r>
                  <a:rPr lang="he-IL" b="1" dirty="0"/>
                  <a:t>ערימה</a:t>
                </a:r>
                <a:r>
                  <a:rPr lang="he-IL" dirty="0"/>
                  <a:t> שתשמור בכל שלב את האיברים החשודים להיות האיבר הקטן הבא.</a:t>
                </a:r>
              </a:p>
              <a:p>
                <a:pPr algn="r"/>
                <a:r>
                  <a:rPr lang="he-IL" dirty="0"/>
                  <a:t>     כלומר, נרצה לשמור את האיבר הראשון בכל אחד מהמערכים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rPr>
                          <m:t>𝐴</m:t>
                        </m:r>
                      </m:e>
                      <m:sub>
                        <m:r>
                          <a:rPr lang="en-US" i="1" smtClean="0">
                            <a:latin typeface="Cambria Math"/>
                          </a:rPr>
                          <m:t>1</m:t>
                        </m:r>
                      </m:sub>
                    </m:sSub>
                    <m:r>
                      <a:rPr lang="en-US" i="1" smtClean="0">
                        <a:latin typeface="Cambria Math"/>
                      </a:rPr>
                      <m:t>,…,</m:t>
                    </m:r>
                    <m:sSub>
                      <m:sSubPr>
                        <m:ctrlPr>
                          <a:rPr lang="en-US" i="1" smtClean="0">
                            <a:latin typeface="Cambria Math" panose="02040503050406030204" pitchFamily="18" charset="0"/>
                          </a:rPr>
                        </m:ctrlPr>
                      </m:sSubPr>
                      <m:e>
                        <m:r>
                          <a:rPr lang="en-US" i="1" smtClean="0">
                            <a:latin typeface="Cambria Math"/>
                          </a:rPr>
                          <m:t>𝐴</m:t>
                        </m:r>
                      </m:e>
                      <m:sub>
                        <m:r>
                          <a:rPr lang="en-US" i="1" smtClean="0">
                            <a:latin typeface="Cambria Math"/>
                          </a:rPr>
                          <m:t>𝑘</m:t>
                        </m:r>
                      </m:sub>
                    </m:sSub>
                  </m:oMath>
                </a14:m>
                <a:r>
                  <a:rPr lang="he-IL" dirty="0"/>
                  <a:t>.</a:t>
                </a:r>
              </a:p>
              <a:p>
                <a:pPr marL="342900" indent="-342900" algn="r">
                  <a:buFont typeface="Courier New" panose="02070309020205020404" pitchFamily="49" charset="0"/>
                  <a:buChar char="o"/>
                </a:pPr>
                <a:r>
                  <a:rPr lang="he-IL" dirty="0"/>
                  <a:t>נשתמש </a:t>
                </a:r>
                <a:r>
                  <a:rPr lang="he-IL" b="1" dirty="0">
                    <a:solidFill>
                      <a:srgbClr val="FFCC00"/>
                    </a:solidFill>
                  </a:rPr>
                  <a:t>בערימת מינימום </a:t>
                </a:r>
                <a:r>
                  <a:rPr lang="he-IL" dirty="0"/>
                  <a:t>אשר כל איבר בה הוא שלשה מהצורה </a:t>
                </a:r>
                <a14:m>
                  <m:oMath xmlns:m="http://schemas.openxmlformats.org/officeDocument/2006/math">
                    <m:r>
                      <a:rPr lang="en-US" i="1" dirty="0" smtClean="0">
                        <a:latin typeface="Cambria Math"/>
                      </a:rPr>
                      <m:t>(</m:t>
                    </m:r>
                    <m:r>
                      <a:rPr lang="en-US" i="1" dirty="0" smtClean="0">
                        <a:latin typeface="Cambria Math"/>
                      </a:rPr>
                      <m:t>𝑑</m:t>
                    </m:r>
                    <m:r>
                      <a:rPr lang="en-US" i="1" dirty="0" smtClean="0">
                        <a:latin typeface="Cambria Math"/>
                      </a:rPr>
                      <m:t>, </m:t>
                    </m:r>
                    <m:r>
                      <a:rPr lang="en-US" i="1" dirty="0" err="1">
                        <a:latin typeface="Cambria Math"/>
                      </a:rPr>
                      <m:t>𝑖</m:t>
                    </m:r>
                    <m:r>
                      <a:rPr lang="en-US" i="1" dirty="0">
                        <a:latin typeface="Cambria Math"/>
                      </a:rPr>
                      <m:t>, </m:t>
                    </m:r>
                    <m:sSub>
                      <m:sSubPr>
                        <m:ctrlPr>
                          <a:rPr lang="en-US" i="1" dirty="0" smtClean="0">
                            <a:latin typeface="Cambria Math" panose="02040503050406030204" pitchFamily="18" charset="0"/>
                          </a:rPr>
                        </m:ctrlPr>
                      </m:sSubPr>
                      <m:e>
                        <m:r>
                          <a:rPr lang="en-US" i="1" dirty="0">
                            <a:latin typeface="Cambria Math"/>
                          </a:rPr>
                          <m:t>𝐴</m:t>
                        </m:r>
                      </m:e>
                      <m:sub>
                        <m:r>
                          <a:rPr lang="en-US" i="1" dirty="0">
                            <a:latin typeface="Cambria Math"/>
                          </a:rPr>
                          <m:t>𝑑</m:t>
                        </m:r>
                      </m:sub>
                    </m:sSub>
                    <m:d>
                      <m:dPr>
                        <m:begChr m:val="["/>
                        <m:endChr m:val="]"/>
                        <m:ctrlPr>
                          <a:rPr lang="en-US" i="1" dirty="0">
                            <a:latin typeface="Cambria Math" panose="02040503050406030204" pitchFamily="18" charset="0"/>
                          </a:rPr>
                        </m:ctrlPr>
                      </m:dPr>
                      <m:e>
                        <m:r>
                          <a:rPr lang="en-US" i="1" dirty="0" err="1">
                            <a:latin typeface="Cambria Math"/>
                          </a:rPr>
                          <m:t>𝑖</m:t>
                        </m:r>
                      </m:e>
                    </m:d>
                    <m:r>
                      <a:rPr lang="en-US" i="1" dirty="0">
                        <a:latin typeface="Cambria Math"/>
                      </a:rPr>
                      <m:t>)</m:t>
                    </m:r>
                  </m:oMath>
                </a14:m>
                <a:r>
                  <a:rPr lang="he-IL" dirty="0"/>
                  <a:t> </a:t>
                </a:r>
              </a:p>
              <a:p>
                <a:pPr algn="r"/>
                <a:r>
                  <a:rPr lang="he-IL" dirty="0"/>
                  <a:t>     כאשר </a:t>
                </a:r>
                <a14:m>
                  <m:oMath xmlns:m="http://schemas.openxmlformats.org/officeDocument/2006/math">
                    <m:r>
                      <a:rPr lang="en-US" b="0" i="1" dirty="0" smtClean="0">
                        <a:latin typeface="Cambria Math" panose="02040503050406030204" pitchFamily="18" charset="0"/>
                      </a:rPr>
                      <m:t>𝑑</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  </m:t>
                    </m:r>
                    <m:r>
                      <a:rPr lang="en-US" b="0" i="1" dirty="0" smtClean="0">
                        <a:latin typeface="Cambria Math" panose="02040503050406030204" pitchFamily="18" charset="0"/>
                      </a:rPr>
                      <m:t>𝑖</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𝑛</m:t>
                        </m:r>
                      </m:e>
                    </m:d>
                  </m:oMath>
                </a14:m>
                <a:r>
                  <a:rPr lang="he-IL" dirty="0"/>
                  <a:t>, הערימה תיוצג ע"י המערך </a:t>
                </a:r>
                <a:r>
                  <a:rPr lang="en-US" dirty="0"/>
                  <a:t>B</a:t>
                </a:r>
                <a:r>
                  <a:rPr lang="he-IL" dirty="0"/>
                  <a:t>.</a:t>
                </a:r>
              </a:p>
              <a:p>
                <a:pPr marL="342900" indent="-342900" algn="r">
                  <a:buFont typeface="Courier New" panose="02070309020205020404" pitchFamily="49" charset="0"/>
                  <a:buChar char="o"/>
                </a:pPr>
                <a:r>
                  <a:rPr lang="he-IL" dirty="0">
                    <a:solidFill>
                      <a:schemeClr val="accent1">
                        <a:lumMod val="60000"/>
                        <a:lumOff val="40000"/>
                      </a:schemeClr>
                    </a:solidFill>
                  </a:rPr>
                  <a:t>ראשית נבנה ערימה עם האיברים הראשונים במערכים </a:t>
                </a:r>
                <a14:m>
                  <m:oMath xmlns:m="http://schemas.openxmlformats.org/officeDocument/2006/math">
                    <m:sSub>
                      <m:sSubPr>
                        <m:ctrlPr>
                          <a:rPr lang="en-US" i="1" smtClean="0">
                            <a:solidFill>
                              <a:schemeClr val="accent1">
                                <a:lumMod val="60000"/>
                                <a:lumOff val="40000"/>
                              </a:schemeClr>
                            </a:solidFill>
                            <a:latin typeface="Cambria Math" panose="02040503050406030204" pitchFamily="18" charset="0"/>
                          </a:rPr>
                        </m:ctrlPr>
                      </m:sSubPr>
                      <m:e>
                        <m:r>
                          <a:rPr lang="en-US" i="1" smtClean="0">
                            <a:solidFill>
                              <a:schemeClr val="accent1">
                                <a:lumMod val="60000"/>
                                <a:lumOff val="40000"/>
                              </a:schemeClr>
                            </a:solidFill>
                            <a:latin typeface="Cambria Math"/>
                          </a:rPr>
                          <m:t>𝐴</m:t>
                        </m:r>
                      </m:e>
                      <m:sub>
                        <m:r>
                          <a:rPr lang="en-US" i="1" smtClean="0">
                            <a:solidFill>
                              <a:schemeClr val="accent1">
                                <a:lumMod val="60000"/>
                                <a:lumOff val="40000"/>
                              </a:schemeClr>
                            </a:solidFill>
                            <a:latin typeface="Cambria Math"/>
                          </a:rPr>
                          <m:t>1</m:t>
                        </m:r>
                      </m:sub>
                    </m:sSub>
                    <m:r>
                      <a:rPr lang="en-US" i="1" smtClean="0">
                        <a:solidFill>
                          <a:schemeClr val="accent1">
                            <a:lumMod val="60000"/>
                            <a:lumOff val="40000"/>
                          </a:schemeClr>
                        </a:solidFill>
                        <a:latin typeface="Cambria Math"/>
                      </a:rPr>
                      <m:t>,…,</m:t>
                    </m:r>
                    <m:sSub>
                      <m:sSubPr>
                        <m:ctrlPr>
                          <a:rPr lang="en-US" i="1" smtClean="0">
                            <a:solidFill>
                              <a:schemeClr val="accent1">
                                <a:lumMod val="60000"/>
                                <a:lumOff val="40000"/>
                              </a:schemeClr>
                            </a:solidFill>
                            <a:latin typeface="Cambria Math" panose="02040503050406030204" pitchFamily="18" charset="0"/>
                          </a:rPr>
                        </m:ctrlPr>
                      </m:sSubPr>
                      <m:e>
                        <m:r>
                          <a:rPr lang="en-US" i="1" smtClean="0">
                            <a:solidFill>
                              <a:schemeClr val="accent1">
                                <a:lumMod val="60000"/>
                                <a:lumOff val="40000"/>
                              </a:schemeClr>
                            </a:solidFill>
                            <a:latin typeface="Cambria Math"/>
                          </a:rPr>
                          <m:t>𝐴</m:t>
                        </m:r>
                      </m:e>
                      <m:sub>
                        <m:r>
                          <a:rPr lang="en-US" i="1" smtClean="0">
                            <a:solidFill>
                              <a:schemeClr val="accent1">
                                <a:lumMod val="60000"/>
                                <a:lumOff val="40000"/>
                              </a:schemeClr>
                            </a:solidFill>
                            <a:latin typeface="Cambria Math"/>
                          </a:rPr>
                          <m:t>𝑘</m:t>
                        </m:r>
                      </m:sub>
                    </m:sSub>
                  </m:oMath>
                </a14:m>
                <a:r>
                  <a:rPr lang="he-IL" dirty="0">
                    <a:solidFill>
                      <a:schemeClr val="accent1">
                        <a:lumMod val="60000"/>
                        <a:lumOff val="40000"/>
                      </a:schemeClr>
                    </a:solidFill>
                  </a:rPr>
                  <a:t> בזמן </a:t>
                </a:r>
                <a14:m>
                  <m:oMath xmlns:m="http://schemas.openxmlformats.org/officeDocument/2006/math">
                    <m:r>
                      <a:rPr lang="en-US" i="1" smtClean="0">
                        <a:solidFill>
                          <a:schemeClr val="accent1">
                            <a:lumMod val="60000"/>
                            <a:lumOff val="40000"/>
                          </a:schemeClr>
                        </a:solidFill>
                        <a:latin typeface="Cambria Math"/>
                      </a:rPr>
                      <m:t>𝑂</m:t>
                    </m:r>
                    <m:d>
                      <m:dPr>
                        <m:ctrlPr>
                          <a:rPr lang="en-US" i="1" smtClean="0">
                            <a:solidFill>
                              <a:schemeClr val="accent1">
                                <a:lumMod val="60000"/>
                                <a:lumOff val="40000"/>
                              </a:schemeClr>
                            </a:solidFill>
                            <a:latin typeface="Cambria Math" panose="02040503050406030204" pitchFamily="18" charset="0"/>
                          </a:rPr>
                        </m:ctrlPr>
                      </m:dPr>
                      <m:e>
                        <m:r>
                          <a:rPr lang="en-US" i="1" smtClean="0">
                            <a:solidFill>
                              <a:schemeClr val="accent1">
                                <a:lumMod val="60000"/>
                                <a:lumOff val="40000"/>
                              </a:schemeClr>
                            </a:solidFill>
                            <a:latin typeface="Cambria Math"/>
                          </a:rPr>
                          <m:t>𝑘</m:t>
                        </m:r>
                      </m:e>
                    </m:d>
                  </m:oMath>
                </a14:m>
                <a:r>
                  <a:rPr lang="he-IL" dirty="0">
                    <a:solidFill>
                      <a:schemeClr val="accent1">
                        <a:lumMod val="60000"/>
                        <a:lumOff val="40000"/>
                      </a:schemeClr>
                    </a:solidFill>
                  </a:rPr>
                  <a:t>.</a:t>
                </a:r>
              </a:p>
              <a:p>
                <a:pPr marL="342900" indent="-342900" algn="r">
                  <a:buFont typeface="Courier New" panose="02070309020205020404" pitchFamily="49" charset="0"/>
                  <a:buChar char="o"/>
                </a:pPr>
                <a:r>
                  <a:rPr lang="he-IL" dirty="0">
                    <a:solidFill>
                      <a:srgbClr val="FF0000"/>
                    </a:solidFill>
                  </a:rPr>
                  <a:t>בכל צעד נוציא את האיבר המינימלי בערימה ונכניס אותו למערך הפלט </a:t>
                </a:r>
                <a:r>
                  <a:rPr lang="en-US" dirty="0">
                    <a:solidFill>
                      <a:srgbClr val="FF0000"/>
                    </a:solidFill>
                  </a:rPr>
                  <a:t>M</a:t>
                </a:r>
                <a:r>
                  <a:rPr lang="he-IL" dirty="0">
                    <a:solidFill>
                      <a:srgbClr val="FF0000"/>
                    </a:solidFill>
                  </a:rPr>
                  <a:t>.</a:t>
                </a:r>
              </a:p>
              <a:p>
                <a:pPr marL="342900" indent="-342900" algn="r">
                  <a:buFont typeface="Courier New" panose="02070309020205020404" pitchFamily="49" charset="0"/>
                  <a:buChar char="o"/>
                </a:pPr>
                <a:r>
                  <a:rPr lang="he-IL" dirty="0">
                    <a:solidFill>
                      <a:srgbClr val="00B0F0"/>
                    </a:solidFill>
                  </a:rPr>
                  <a:t>נוציא את האיבר שהוצאנו מהמערך המקורי שלו ונביא משם את האיבר המינימלי הבא.</a:t>
                </a:r>
              </a:p>
              <a:p>
                <a:pPr algn="r"/>
                <a:endParaRPr lang="en-US" dirty="0"/>
              </a:p>
            </p:txBody>
          </p:sp>
        </mc:Choice>
        <mc:Fallback xmlns="">
          <p:sp>
            <p:nvSpPr>
              <p:cNvPr id="5" name="מציין מיקום תוכן 2">
                <a:extLst>
                  <a:ext uri="{FF2B5EF4-FFF2-40B4-BE49-F238E27FC236}">
                    <a16:creationId xmlns:a16="http://schemas.microsoft.com/office/drawing/2014/main" id="{4E6FFE3F-9B04-4FE7-A2BE-6202B4CF9ED1}"/>
                  </a:ext>
                </a:extLst>
              </p:cNvPr>
              <p:cNvSpPr txBox="1">
                <a:spLocks noRot="1" noChangeAspect="1" noMove="1" noResize="1" noEditPoints="1" noAdjustHandles="1" noChangeArrowheads="1" noChangeShapeType="1" noTextEdit="1"/>
              </p:cNvSpPr>
              <p:nvPr/>
            </p:nvSpPr>
            <p:spPr>
              <a:xfrm>
                <a:off x="-315196" y="1591059"/>
                <a:ext cx="12346858" cy="3258944"/>
              </a:xfrm>
              <a:prstGeom prst="rect">
                <a:avLst/>
              </a:prstGeom>
              <a:blipFill>
                <a:blip r:embed="rId5"/>
                <a:stretch>
                  <a:fillRect t="-3178" r="-592"/>
                </a:stretch>
              </a:blipFill>
            </p:spPr>
            <p:txBody>
              <a:bodyPr/>
              <a:lstStyle/>
              <a:p>
                <a:r>
                  <a:rPr lang="he-IL">
                    <a:noFill/>
                  </a:rPr>
                  <a:t> </a:t>
                </a:r>
              </a:p>
            </p:txBody>
          </p:sp>
        </mc:Fallback>
      </mc:AlternateContent>
      <p:sp>
        <p:nvSpPr>
          <p:cNvPr id="6" name="Rectangle 5">
            <a:extLst>
              <a:ext uri="{FF2B5EF4-FFF2-40B4-BE49-F238E27FC236}">
                <a16:creationId xmlns:a16="http://schemas.microsoft.com/office/drawing/2014/main" id="{6C783105-47F0-44F5-BCBA-1F2ECAD87E1D}"/>
              </a:ext>
            </a:extLst>
          </p:cNvPr>
          <p:cNvSpPr/>
          <p:nvPr/>
        </p:nvSpPr>
        <p:spPr>
          <a:xfrm>
            <a:off x="37027" y="4788151"/>
            <a:ext cx="529208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rtl="0"/>
            <a:r>
              <a:rPr lang="en-US" dirty="0">
                <a:solidFill>
                  <a:schemeClr val="accent1">
                    <a:lumMod val="50000"/>
                  </a:schemeClr>
                </a:solidFill>
              </a:rPr>
              <a:t>for d</a:t>
            </a:r>
            <a:r>
              <a:rPr lang="en-US" dirty="0">
                <a:solidFill>
                  <a:schemeClr val="accent1">
                    <a:lumMod val="50000"/>
                  </a:schemeClr>
                </a:solidFill>
                <a:sym typeface="Wingdings"/>
              </a:rPr>
              <a:t></a:t>
            </a:r>
            <a:r>
              <a:rPr lang="en-US" dirty="0">
                <a:solidFill>
                  <a:schemeClr val="accent1">
                    <a:lumMod val="50000"/>
                  </a:schemeClr>
                </a:solidFill>
              </a:rPr>
              <a:t>1 to k</a:t>
            </a:r>
          </a:p>
          <a:p>
            <a:pPr lvl="1" algn="l" rtl="0"/>
            <a:r>
              <a:rPr lang="en-US" dirty="0">
                <a:solidFill>
                  <a:schemeClr val="accent1">
                    <a:lumMod val="50000"/>
                  </a:schemeClr>
                </a:solidFill>
              </a:rPr>
              <a:t>B[d] </a:t>
            </a:r>
            <a:r>
              <a:rPr lang="en-US" dirty="0">
                <a:solidFill>
                  <a:schemeClr val="accent1">
                    <a:lumMod val="50000"/>
                  </a:schemeClr>
                </a:solidFill>
                <a:sym typeface="Wingdings"/>
              </a:rPr>
              <a:t></a:t>
            </a:r>
            <a:r>
              <a:rPr lang="en-US" dirty="0">
                <a:solidFill>
                  <a:schemeClr val="accent1">
                    <a:lumMod val="50000"/>
                  </a:schemeClr>
                </a:solidFill>
              </a:rPr>
              <a:t> (d, 1, A</a:t>
            </a:r>
            <a:r>
              <a:rPr lang="en-US" baseline="-25000" dirty="0">
                <a:solidFill>
                  <a:schemeClr val="accent1">
                    <a:lumMod val="50000"/>
                  </a:schemeClr>
                </a:solidFill>
              </a:rPr>
              <a:t>d</a:t>
            </a:r>
            <a:r>
              <a:rPr lang="en-US" dirty="0">
                <a:solidFill>
                  <a:schemeClr val="accent1">
                    <a:lumMod val="50000"/>
                  </a:schemeClr>
                </a:solidFill>
              </a:rPr>
              <a:t>[1])</a:t>
            </a:r>
          </a:p>
          <a:p>
            <a:pPr algn="l" rtl="0"/>
            <a:r>
              <a:rPr lang="en-US" dirty="0">
                <a:solidFill>
                  <a:schemeClr val="accent1">
                    <a:lumMod val="50000"/>
                  </a:schemeClr>
                </a:solidFill>
              </a:rPr>
              <a:t>Build-Heap(B)    /*By the order of A</a:t>
            </a:r>
            <a:r>
              <a:rPr lang="en-US" baseline="-25000" dirty="0">
                <a:solidFill>
                  <a:schemeClr val="accent1">
                    <a:lumMod val="50000"/>
                  </a:schemeClr>
                </a:solidFill>
              </a:rPr>
              <a:t>d</a:t>
            </a:r>
            <a:r>
              <a:rPr lang="en-US" dirty="0">
                <a:solidFill>
                  <a:schemeClr val="accent1">
                    <a:lumMod val="50000"/>
                  </a:schemeClr>
                </a:solidFill>
              </a:rPr>
              <a:t> [1] */</a:t>
            </a:r>
          </a:p>
          <a:p>
            <a:pPr algn="l" rtl="0"/>
            <a:r>
              <a:rPr lang="en-US" dirty="0"/>
              <a:t>for j=1 to n       </a:t>
            </a:r>
          </a:p>
          <a:p>
            <a:pPr lvl="1" algn="l" rtl="0"/>
            <a:r>
              <a:rPr lang="en-US" dirty="0">
                <a:solidFill>
                  <a:srgbClr val="FF0000"/>
                </a:solidFill>
              </a:rPr>
              <a:t>(d, </a:t>
            </a:r>
            <a:r>
              <a:rPr lang="en-US" dirty="0" err="1">
                <a:solidFill>
                  <a:srgbClr val="FF0000"/>
                </a:solidFill>
              </a:rPr>
              <a:t>i</a:t>
            </a:r>
            <a:r>
              <a:rPr lang="en-US" dirty="0">
                <a:solidFill>
                  <a:srgbClr val="FF0000"/>
                </a:solidFill>
              </a:rPr>
              <a:t>, x) </a:t>
            </a:r>
            <a:r>
              <a:rPr lang="en-US" dirty="0">
                <a:solidFill>
                  <a:srgbClr val="FF0000"/>
                </a:solidFill>
                <a:sym typeface="Wingdings"/>
              </a:rPr>
              <a:t></a:t>
            </a:r>
            <a:r>
              <a:rPr lang="en-US" dirty="0">
                <a:solidFill>
                  <a:srgbClr val="FF0000"/>
                </a:solidFill>
              </a:rPr>
              <a:t> Extract-Min(B)</a:t>
            </a:r>
          </a:p>
          <a:p>
            <a:pPr lvl="1" algn="l" rtl="0"/>
            <a:r>
              <a:rPr lang="en-US" dirty="0">
                <a:solidFill>
                  <a:srgbClr val="FF0000"/>
                </a:solidFill>
              </a:rPr>
              <a:t>M[j]</a:t>
            </a:r>
            <a:r>
              <a:rPr lang="en-US" dirty="0">
                <a:solidFill>
                  <a:srgbClr val="FF0000"/>
                </a:solidFill>
                <a:sym typeface="Wingdings"/>
              </a:rPr>
              <a:t></a:t>
            </a:r>
            <a:r>
              <a:rPr lang="en-US" dirty="0">
                <a:solidFill>
                  <a:srgbClr val="FF0000"/>
                </a:solidFill>
              </a:rPr>
              <a:t>x</a:t>
            </a:r>
          </a:p>
          <a:p>
            <a:pPr lvl="1" algn="l" rtl="0"/>
            <a:r>
              <a:rPr lang="en-US" dirty="0">
                <a:solidFill>
                  <a:srgbClr val="00B0F0"/>
                </a:solidFill>
              </a:rPr>
              <a:t>if </a:t>
            </a:r>
            <a:r>
              <a:rPr lang="en-US" dirty="0" err="1">
                <a:solidFill>
                  <a:srgbClr val="00B0F0"/>
                </a:solidFill>
              </a:rPr>
              <a:t>i</a:t>
            </a:r>
            <a:r>
              <a:rPr lang="en-US" dirty="0">
                <a:solidFill>
                  <a:srgbClr val="00B0F0"/>
                </a:solidFill>
              </a:rPr>
              <a:t> &lt; </a:t>
            </a:r>
            <a:r>
              <a:rPr lang="en-US" dirty="0" err="1">
                <a:solidFill>
                  <a:srgbClr val="00B0F0"/>
                </a:solidFill>
              </a:rPr>
              <a:t>A</a:t>
            </a:r>
            <a:r>
              <a:rPr lang="en-US" baseline="-25000" dirty="0" err="1">
                <a:solidFill>
                  <a:srgbClr val="00B0F0"/>
                </a:solidFill>
              </a:rPr>
              <a:t>d</a:t>
            </a:r>
            <a:r>
              <a:rPr lang="en-US" dirty="0" err="1">
                <a:solidFill>
                  <a:srgbClr val="00B0F0"/>
                </a:solidFill>
              </a:rPr>
              <a:t>.length</a:t>
            </a:r>
            <a:r>
              <a:rPr lang="en-US" dirty="0">
                <a:solidFill>
                  <a:srgbClr val="00B0F0"/>
                </a:solidFill>
              </a:rPr>
              <a:t> then Heap-Insert(B,(d, i+1, A</a:t>
            </a:r>
            <a:r>
              <a:rPr lang="en-US" baseline="-25000" dirty="0">
                <a:solidFill>
                  <a:srgbClr val="00B0F0"/>
                </a:solidFill>
              </a:rPr>
              <a:t>d</a:t>
            </a:r>
            <a:r>
              <a:rPr lang="en-US" dirty="0">
                <a:solidFill>
                  <a:srgbClr val="00B0F0"/>
                </a:solidFill>
              </a:rPr>
              <a:t>[i+1])) </a:t>
            </a:r>
            <a:endParaRPr lang="he-IL" dirty="0">
              <a:solidFill>
                <a:srgbClr val="00B0F0"/>
              </a:solidFill>
            </a:endParaRPr>
          </a:p>
        </p:txBody>
      </p:sp>
      <p:sp>
        <p:nvSpPr>
          <p:cNvPr id="7" name="Rectangle 6">
            <a:extLst>
              <a:ext uri="{FF2B5EF4-FFF2-40B4-BE49-F238E27FC236}">
                <a16:creationId xmlns:a16="http://schemas.microsoft.com/office/drawing/2014/main" id="{2D505B90-80ED-43B8-8C63-E62F9F1B0060}"/>
              </a:ext>
            </a:extLst>
          </p:cNvPr>
          <p:cNvSpPr/>
          <p:nvPr/>
        </p:nvSpPr>
        <p:spPr>
          <a:xfrm>
            <a:off x="5573661" y="5068896"/>
            <a:ext cx="417037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rtl="0"/>
            <a:r>
              <a:rPr lang="en-US" b="1" dirty="0">
                <a:solidFill>
                  <a:srgbClr val="C00000"/>
                </a:solidFill>
              </a:rPr>
              <a:t>Worst case time analysis:</a:t>
            </a:r>
          </a:p>
          <a:p>
            <a:pPr lvl="1" algn="l" rtl="0"/>
            <a:r>
              <a:rPr lang="en-US" dirty="0"/>
              <a:t>Build-Heap : O(k) – done 1 time</a:t>
            </a:r>
          </a:p>
          <a:p>
            <a:pPr lvl="1" algn="l" rtl="0"/>
            <a:r>
              <a:rPr lang="en-US" dirty="0"/>
              <a:t>Extract-Min : O(log k) – done n times</a:t>
            </a:r>
          </a:p>
          <a:p>
            <a:pPr lvl="1" algn="l" rtl="0"/>
            <a:r>
              <a:rPr lang="en-US" dirty="0"/>
              <a:t>Heap-Insert : O(log k) – done n times</a:t>
            </a:r>
          </a:p>
          <a:p>
            <a:pPr lvl="1" algn="l" rtl="0"/>
            <a:r>
              <a:rPr lang="en-US" b="1" dirty="0"/>
              <a:t>Total:</a:t>
            </a:r>
            <a:r>
              <a:rPr lang="en-US" dirty="0"/>
              <a:t> O(</a:t>
            </a:r>
            <a:r>
              <a:rPr lang="en-US" dirty="0" err="1"/>
              <a:t>nlogk</a:t>
            </a:r>
            <a:r>
              <a:rPr lang="en-US" dirty="0"/>
              <a:t>)</a:t>
            </a:r>
            <a:endParaRPr lang="he-IL" dirty="0"/>
          </a:p>
        </p:txBody>
      </p:sp>
      <p:sp>
        <p:nvSpPr>
          <p:cNvPr id="8" name="Footer Placeholder 6">
            <a:extLst>
              <a:ext uri="{FF2B5EF4-FFF2-40B4-BE49-F238E27FC236}">
                <a16:creationId xmlns:a16="http://schemas.microsoft.com/office/drawing/2014/main" id="{D83D30A0-AB58-454D-8C25-7CBE43D1F072}"/>
              </a:ext>
            </a:extLst>
          </p:cNvPr>
          <p:cNvSpPr>
            <a:spLocks noGrp="1"/>
          </p:cNvSpPr>
          <p:nvPr>
            <p:ph type="ftr" sz="quarter" idx="11"/>
          </p:nvPr>
        </p:nvSpPr>
        <p:spPr>
          <a:xfrm>
            <a:off x="10210800" y="6486547"/>
            <a:ext cx="2895600" cy="365125"/>
          </a:xfrm>
        </p:spPr>
        <p:txBody>
          <a:bodyPr/>
          <a:lstStyle/>
          <a:p>
            <a:r>
              <a:rPr lang="en-US" dirty="0"/>
              <a:t>DS182-ps09</a:t>
            </a:r>
            <a:endParaRPr lang="he-IL" dirty="0"/>
          </a:p>
        </p:txBody>
      </p:sp>
      <p:sp>
        <p:nvSpPr>
          <p:cNvPr id="2" name="Rectangle 1">
            <a:extLst>
              <a:ext uri="{FF2B5EF4-FFF2-40B4-BE49-F238E27FC236}">
                <a16:creationId xmlns:a16="http://schemas.microsoft.com/office/drawing/2014/main" id="{1A9F4C70-A0FD-4E2B-BEC1-632468B5F8F6}"/>
              </a:ext>
            </a:extLst>
          </p:cNvPr>
          <p:cNvSpPr/>
          <p:nvPr/>
        </p:nvSpPr>
        <p:spPr>
          <a:xfrm>
            <a:off x="-315196" y="2649232"/>
            <a:ext cx="5292080" cy="923330"/>
          </a:xfrm>
          <a:prstGeom prst="rect">
            <a:avLst/>
          </a:prstGeom>
        </p:spPr>
        <p:txBody>
          <a:bodyPr wrap="square">
            <a:spAutoFit/>
          </a:bodyPr>
          <a:lstStyle/>
          <a:p>
            <a:pPr algn="ctr" rtl="1"/>
            <a:r>
              <a:rPr lang="en-US" dirty="0"/>
              <a:t>d</a:t>
            </a:r>
            <a:r>
              <a:rPr lang="he-IL" dirty="0"/>
              <a:t> – איזה רשימה</a:t>
            </a:r>
          </a:p>
          <a:p>
            <a:pPr algn="ctr" rtl="1"/>
            <a:r>
              <a:rPr lang="en-US" dirty="0" err="1"/>
              <a:t>i</a:t>
            </a:r>
            <a:r>
              <a:rPr lang="he-IL" dirty="0"/>
              <a:t> – איזה איבר ברשימה</a:t>
            </a:r>
          </a:p>
          <a:p>
            <a:pPr algn="ctr" rtl="1"/>
            <a:endParaRPr lang="he-IL" dirty="0"/>
          </a:p>
        </p:txBody>
      </p:sp>
    </p:spTree>
    <p:extLst>
      <p:ext uri="{BB962C8B-B14F-4D97-AF65-F5344CB8AC3E}">
        <p14:creationId xmlns:p14="http://schemas.microsoft.com/office/powerpoint/2010/main" val="6564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2229100" y="-287659"/>
            <a:ext cx="7733800" cy="1518047"/>
          </a:xfrm>
          <a:prstGeom prst="rect">
            <a:avLst/>
          </a:prstGeom>
        </p:spPr>
        <p:txBody>
          <a:bodyPr/>
          <a:lstStyle>
            <a:lvl1pPr>
              <a:defRPr b="1"/>
            </a:lvl1pPr>
          </a:lstStyle>
          <a:p>
            <a:pPr algn="ctr"/>
            <a:r>
              <a:rPr lang="en-US" b="0" dirty="0"/>
              <a:t>Binary Heap</a:t>
            </a:r>
            <a:endParaRPr b="0" dirty="0"/>
          </a:p>
        </p:txBody>
      </p:sp>
      <p:sp>
        <p:nvSpPr>
          <p:cNvPr id="377" name="8"/>
          <p:cNvSpPr/>
          <p:nvPr/>
        </p:nvSpPr>
        <p:spPr>
          <a:xfrm>
            <a:off x="3213266" y="945264"/>
            <a:ext cx="606765" cy="60676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378" name="0"/>
          <p:cNvSpPr/>
          <p:nvPr/>
        </p:nvSpPr>
        <p:spPr>
          <a:xfrm>
            <a:off x="8065960" y="876277"/>
            <a:ext cx="606765" cy="60676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379" name="2"/>
          <p:cNvSpPr/>
          <p:nvPr/>
        </p:nvSpPr>
        <p:spPr>
          <a:xfrm>
            <a:off x="7210741" y="1869023"/>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380" name="3"/>
          <p:cNvSpPr/>
          <p:nvPr/>
        </p:nvSpPr>
        <p:spPr>
          <a:xfrm>
            <a:off x="9045016" y="1869023"/>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381" name="6"/>
          <p:cNvSpPr/>
          <p:nvPr/>
        </p:nvSpPr>
        <p:spPr>
          <a:xfrm>
            <a:off x="8606981" y="2871554"/>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382" name="4"/>
          <p:cNvSpPr/>
          <p:nvPr/>
        </p:nvSpPr>
        <p:spPr>
          <a:xfrm>
            <a:off x="9606250" y="2859496"/>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383" name="7"/>
          <p:cNvSpPr/>
          <p:nvPr/>
        </p:nvSpPr>
        <p:spPr>
          <a:xfrm>
            <a:off x="2569900" y="1791338"/>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384" name="6"/>
          <p:cNvSpPr/>
          <p:nvPr/>
        </p:nvSpPr>
        <p:spPr>
          <a:xfrm>
            <a:off x="3856631" y="1791338"/>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385" name="3"/>
          <p:cNvSpPr/>
          <p:nvPr/>
        </p:nvSpPr>
        <p:spPr>
          <a:xfrm>
            <a:off x="2049733" y="2694787"/>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386" name="2"/>
          <p:cNvSpPr/>
          <p:nvPr/>
        </p:nvSpPr>
        <p:spPr>
          <a:xfrm>
            <a:off x="2871050" y="2706845"/>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387" name="4"/>
          <p:cNvSpPr/>
          <p:nvPr/>
        </p:nvSpPr>
        <p:spPr>
          <a:xfrm>
            <a:off x="6772384" y="2871554"/>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388" name="5"/>
          <p:cNvSpPr/>
          <p:nvPr/>
        </p:nvSpPr>
        <p:spPr>
          <a:xfrm>
            <a:off x="7607711" y="2859496"/>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389" name="5"/>
          <p:cNvSpPr/>
          <p:nvPr/>
        </p:nvSpPr>
        <p:spPr>
          <a:xfrm>
            <a:off x="3856631" y="2706845"/>
            <a:ext cx="606765" cy="60676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390" name="Line"/>
          <p:cNvSpPr/>
          <p:nvPr/>
        </p:nvSpPr>
        <p:spPr>
          <a:xfrm flipV="1">
            <a:off x="3045556" y="1532717"/>
            <a:ext cx="257753" cy="257753"/>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1" name="Line"/>
          <p:cNvSpPr/>
          <p:nvPr/>
        </p:nvSpPr>
        <p:spPr>
          <a:xfrm flipV="1">
            <a:off x="2504264" y="2372107"/>
            <a:ext cx="173967" cy="31840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2" name="Line"/>
          <p:cNvSpPr/>
          <p:nvPr/>
        </p:nvSpPr>
        <p:spPr>
          <a:xfrm flipV="1">
            <a:off x="7216041" y="2471332"/>
            <a:ext cx="169549" cy="404677"/>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3" name="Line"/>
          <p:cNvSpPr/>
          <p:nvPr/>
        </p:nvSpPr>
        <p:spPr>
          <a:xfrm flipV="1">
            <a:off x="7745861" y="1442841"/>
            <a:ext cx="415109" cy="415109"/>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4" name="Line"/>
          <p:cNvSpPr/>
          <p:nvPr/>
        </p:nvSpPr>
        <p:spPr>
          <a:xfrm flipH="1" flipV="1">
            <a:off x="8629776" y="1387030"/>
            <a:ext cx="526731" cy="52673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5" name="Line"/>
          <p:cNvSpPr/>
          <p:nvPr/>
        </p:nvSpPr>
        <p:spPr>
          <a:xfrm flipH="1" flipV="1">
            <a:off x="9527210" y="2469696"/>
            <a:ext cx="209133" cy="40795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6" name="Line"/>
          <p:cNvSpPr/>
          <p:nvPr/>
        </p:nvSpPr>
        <p:spPr>
          <a:xfrm flipV="1">
            <a:off x="9017020" y="2469696"/>
            <a:ext cx="194465" cy="40795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7" name="Line"/>
          <p:cNvSpPr/>
          <p:nvPr/>
        </p:nvSpPr>
        <p:spPr>
          <a:xfrm flipH="1" flipV="1">
            <a:off x="2989852" y="2349679"/>
            <a:ext cx="106748" cy="363257"/>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8" name="Line"/>
          <p:cNvSpPr/>
          <p:nvPr/>
        </p:nvSpPr>
        <p:spPr>
          <a:xfrm flipH="1" flipV="1">
            <a:off x="3707799" y="1531543"/>
            <a:ext cx="260099" cy="26010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9" name="Line"/>
          <p:cNvSpPr/>
          <p:nvPr/>
        </p:nvSpPr>
        <p:spPr>
          <a:xfrm flipV="1">
            <a:off x="4160014" y="2432829"/>
            <a:ext cx="1" cy="227232"/>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400" name="Line"/>
          <p:cNvSpPr/>
          <p:nvPr/>
        </p:nvSpPr>
        <p:spPr>
          <a:xfrm flipH="1" flipV="1">
            <a:off x="7698715" y="2456449"/>
            <a:ext cx="101438" cy="416583"/>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401" name="Max Heap"/>
          <p:cNvSpPr/>
          <p:nvPr/>
        </p:nvSpPr>
        <p:spPr>
          <a:xfrm>
            <a:off x="2427909" y="3586570"/>
            <a:ext cx="1367683"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vl1pPr>
          </a:lstStyle>
          <a:p>
            <a:r>
              <a:rPr sz="2400" dirty="0"/>
              <a:t>Max Heap</a:t>
            </a:r>
          </a:p>
        </p:txBody>
      </p:sp>
      <p:sp>
        <p:nvSpPr>
          <p:cNvPr id="402" name="Min Heap"/>
          <p:cNvSpPr/>
          <p:nvPr/>
        </p:nvSpPr>
        <p:spPr>
          <a:xfrm>
            <a:off x="7810170" y="3672101"/>
            <a:ext cx="1317669"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vl1pPr>
          </a:lstStyle>
          <a:p>
            <a:r>
              <a:rPr sz="2400" dirty="0"/>
              <a:t>Min Heap</a:t>
            </a:r>
          </a:p>
        </p:txBody>
      </p:sp>
      <p:graphicFrame>
        <p:nvGraphicFramePr>
          <p:cNvPr id="5" name="Table 4">
            <a:extLst>
              <a:ext uri="{FF2B5EF4-FFF2-40B4-BE49-F238E27FC236}">
                <a16:creationId xmlns:a16="http://schemas.microsoft.com/office/drawing/2014/main" id="{683895AC-2243-4DB4-8BE3-B4836464A439}"/>
              </a:ext>
            </a:extLst>
          </p:cNvPr>
          <p:cNvGraphicFramePr>
            <a:graphicFrameLocks noGrp="1"/>
          </p:cNvGraphicFramePr>
          <p:nvPr>
            <p:extLst>
              <p:ext uri="{D42A27DB-BD31-4B8C-83A1-F6EECF244321}">
                <p14:modId xmlns:p14="http://schemas.microsoft.com/office/powerpoint/2010/main" val="1712359882"/>
              </p:ext>
            </p:extLst>
          </p:nvPr>
        </p:nvGraphicFramePr>
        <p:xfrm>
          <a:off x="92511" y="4124460"/>
          <a:ext cx="11190245" cy="2488914"/>
        </p:xfrm>
        <a:graphic>
          <a:graphicData uri="http://schemas.openxmlformats.org/drawingml/2006/table">
            <a:tbl>
              <a:tblPr rtl="1" firstRow="1" bandRow="1">
                <a:tableStyleId>{5940675A-B579-460E-94D1-54222C63F5DA}</a:tableStyleId>
              </a:tblPr>
              <a:tblGrid>
                <a:gridCol w="5642352">
                  <a:extLst>
                    <a:ext uri="{9D8B030D-6E8A-4147-A177-3AD203B41FA5}">
                      <a16:colId xmlns:a16="http://schemas.microsoft.com/office/drawing/2014/main" val="2522013912"/>
                    </a:ext>
                  </a:extLst>
                </a:gridCol>
                <a:gridCol w="5547893">
                  <a:extLst>
                    <a:ext uri="{9D8B030D-6E8A-4147-A177-3AD203B41FA5}">
                      <a16:colId xmlns:a16="http://schemas.microsoft.com/office/drawing/2014/main" val="1511893321"/>
                    </a:ext>
                  </a:extLst>
                </a:gridCol>
              </a:tblGrid>
              <a:tr h="985174">
                <a:tc>
                  <a:txBody>
                    <a:bodyPr/>
                    <a:lstStyle/>
                    <a:p>
                      <a:pPr rtl="1"/>
                      <a:r>
                        <a:rPr lang="he-IL" sz="2400" b="0" dirty="0"/>
                        <a:t>כל האיברים בעץ ניתנים להשוואה (</a:t>
                      </a:r>
                      <a:r>
                        <a:rPr lang="en-US" sz="2400" b="0" dirty="0"/>
                        <a:t>Comparable</a:t>
                      </a:r>
                      <a:r>
                        <a:rPr lang="he-IL" sz="2400" b="0" dirty="0"/>
                        <a:t>) ושורש העץ הוא תמיד</a:t>
                      </a:r>
                    </a:p>
                    <a:p>
                      <a:pPr rtl="1"/>
                      <a:r>
                        <a:rPr lang="he-IL" sz="2400" b="1" dirty="0">
                          <a:solidFill>
                            <a:srgbClr val="00FFFF"/>
                          </a:solidFill>
                        </a:rPr>
                        <a:t>המינמלי</a:t>
                      </a:r>
                      <a:endParaRPr lang="he-IL" sz="2400" b="1" dirty="0"/>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1"/>
                      <a:r>
                        <a:rPr lang="he-IL" sz="2400" b="0" dirty="0"/>
                        <a:t>כל האיברים בעץ ניתנים להשוואה (</a:t>
                      </a:r>
                      <a:r>
                        <a:rPr lang="en-US" sz="2400" b="0" dirty="0"/>
                        <a:t>Comparable</a:t>
                      </a:r>
                      <a:r>
                        <a:rPr lang="he-IL" sz="2400" b="0" dirty="0"/>
                        <a:t>) ושורש העץ הוא תמיד </a:t>
                      </a:r>
                      <a:r>
                        <a:rPr lang="he-IL" sz="2400" b="1" dirty="0">
                          <a:solidFill>
                            <a:srgbClr val="00FFFF"/>
                          </a:solidFill>
                        </a:rPr>
                        <a:t>המקסימלי</a:t>
                      </a:r>
                      <a:r>
                        <a:rPr lang="he-IL" sz="2400" b="1" dirty="0"/>
                        <a:t> </a:t>
                      </a:r>
                    </a:p>
                  </a:txBody>
                  <a:tcPr marL="98119" marR="98119" marT="49059" marB="49059">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7456587"/>
                  </a:ext>
                </a:extLst>
              </a:tr>
              <a:tr h="689622">
                <a:tc>
                  <a:txBody>
                    <a:bodyPr/>
                    <a:lstStyle/>
                    <a:p>
                      <a:pPr rtl="1"/>
                      <a:r>
                        <a:rPr lang="he-IL" sz="2400" dirty="0"/>
                        <a:t>הערך של כל קודקוד </a:t>
                      </a:r>
                      <a:r>
                        <a:rPr lang="he-IL" sz="2400" b="1" dirty="0">
                          <a:solidFill>
                            <a:srgbClr val="00FFFF"/>
                          </a:solidFill>
                        </a:rPr>
                        <a:t>קטן או שווה </a:t>
                      </a:r>
                      <a:r>
                        <a:rPr lang="he-IL" sz="2400" dirty="0"/>
                        <a:t>מהערך של בניו </a:t>
                      </a:r>
                      <a:r>
                        <a:rPr lang="he-IL" sz="2400" b="1" dirty="0"/>
                        <a:t>- </a:t>
                      </a:r>
                      <a:r>
                        <a:rPr lang="en-US" sz="2400" b="1" dirty="0"/>
                        <a:t>heap property</a:t>
                      </a:r>
                      <a:endParaRPr lang="he-IL" sz="2400" dirty="0"/>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1"/>
                      <a:r>
                        <a:rPr lang="he-IL" sz="2400" dirty="0"/>
                        <a:t>הערך של כל קודקוד </a:t>
                      </a:r>
                      <a:r>
                        <a:rPr lang="he-IL" sz="2400" b="1" dirty="0">
                          <a:solidFill>
                            <a:srgbClr val="00FFFF"/>
                          </a:solidFill>
                        </a:rPr>
                        <a:t>גדול או שווה </a:t>
                      </a:r>
                      <a:r>
                        <a:rPr lang="he-IL" sz="2400" dirty="0"/>
                        <a:t>מהערך של בניו </a:t>
                      </a:r>
                      <a:r>
                        <a:rPr lang="he-IL" sz="2400" b="1" dirty="0"/>
                        <a:t>- </a:t>
                      </a:r>
                      <a:r>
                        <a:rPr lang="en-US" sz="2400" b="1" dirty="0"/>
                        <a:t>heap property</a:t>
                      </a:r>
                      <a:endParaRPr lang="he-IL" sz="2400" dirty="0"/>
                    </a:p>
                  </a:txBody>
                  <a:tcPr marL="98119" marR="98119" marT="49059" marB="49059">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89677"/>
                  </a:ext>
                </a:extLst>
              </a:tr>
              <a:tr h="394070">
                <a:tc>
                  <a:txBody>
                    <a:bodyPr/>
                    <a:lstStyle/>
                    <a:p>
                      <a:pPr rtl="1"/>
                      <a:r>
                        <a:rPr lang="he-IL" sz="2400" dirty="0"/>
                        <a:t>עץ בינארי </a:t>
                      </a:r>
                      <a:r>
                        <a:rPr lang="he-IL" sz="2400" b="1" dirty="0">
                          <a:solidFill>
                            <a:srgbClr val="FFCC00"/>
                          </a:solidFill>
                        </a:rPr>
                        <a:t>כמעט שלם</a:t>
                      </a:r>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rtl="1"/>
                      <a:r>
                        <a:rPr lang="he-IL" sz="2400" dirty="0"/>
                        <a:t>עץ בינארי </a:t>
                      </a:r>
                      <a:r>
                        <a:rPr lang="he-IL" sz="2400" b="1" dirty="0">
                          <a:solidFill>
                            <a:srgbClr val="FFCC00"/>
                          </a:solidFill>
                        </a:rPr>
                        <a:t>כמעט שלם</a:t>
                      </a:r>
                    </a:p>
                  </a:txBody>
                  <a:tcPr marL="98119" marR="98119" marT="49059" marB="49059">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4166756"/>
                  </a:ext>
                </a:extLst>
              </a:tr>
            </a:tbl>
          </a:graphicData>
        </a:graphic>
      </p:graphicFrame>
    </p:spTree>
    <p:extLst>
      <p:ext uri="{BB962C8B-B14F-4D97-AF65-F5344CB8AC3E}">
        <p14:creationId xmlns:p14="http://schemas.microsoft.com/office/powerpoint/2010/main" val="32093687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lstStyle>
            <a:lvl1pPr defTabSz="508254">
              <a:defRPr sz="6960" b="1"/>
            </a:lvl1pPr>
          </a:lstStyle>
          <a:p>
            <a:r>
              <a:rPr dirty="0"/>
              <a:t>Binary Heap Representation</a:t>
            </a:r>
          </a:p>
        </p:txBody>
      </p:sp>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FF00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FFCC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64" name="Left child index: 2i + 1">
            <a:extLst>
              <a:ext uri="{FF2B5EF4-FFF2-40B4-BE49-F238E27FC236}">
                <a16:creationId xmlns:a16="http://schemas.microsoft.com/office/drawing/2014/main" id="{EFE2DAC2-7306-4B35-B3FC-A2949EAFB363}"/>
              </a:ext>
            </a:extLst>
          </p:cNvPr>
          <p:cNvSpPr/>
          <p:nvPr/>
        </p:nvSpPr>
        <p:spPr>
          <a:xfrm>
            <a:off x="995954" y="4810529"/>
            <a:ext cx="498277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Left child </a:t>
            </a:r>
            <a:r>
              <a:rPr lang="en-US" dirty="0"/>
              <a:t>of </a:t>
            </a:r>
            <a:r>
              <a:rPr lang="en-US" i="1" dirty="0" err="1"/>
              <a:t>i’th</a:t>
            </a:r>
            <a:r>
              <a:rPr lang="en-US" dirty="0"/>
              <a:t> </a:t>
            </a:r>
            <a:r>
              <a:rPr b="1" dirty="0"/>
              <a:t>index</a:t>
            </a:r>
            <a:r>
              <a:rPr dirty="0"/>
              <a:t>: </a:t>
            </a:r>
            <a:r>
              <a:rPr dirty="0">
                <a:solidFill>
                  <a:srgbClr val="FFFF00"/>
                </a:solidFill>
              </a:rPr>
              <a:t>2</a:t>
            </a:r>
            <a:r>
              <a:rPr lang="en-US" dirty="0">
                <a:solidFill>
                  <a:srgbClr val="FFFF00"/>
                </a:solidFill>
              </a:rPr>
              <a:t>i + 1</a:t>
            </a:r>
            <a:endParaRPr dirty="0">
              <a:solidFill>
                <a:srgbClr val="FFFF00"/>
              </a:solidFill>
            </a:endParaRPr>
          </a:p>
        </p:txBody>
      </p:sp>
      <p:sp>
        <p:nvSpPr>
          <p:cNvPr id="65" name="Right child index: 2i + 2">
            <a:extLst>
              <a:ext uri="{FF2B5EF4-FFF2-40B4-BE49-F238E27FC236}">
                <a16:creationId xmlns:a16="http://schemas.microsoft.com/office/drawing/2014/main" id="{8ADFC977-1495-475D-9A18-7568B841F045}"/>
              </a:ext>
            </a:extLst>
          </p:cNvPr>
          <p:cNvSpPr/>
          <p:nvPr/>
        </p:nvSpPr>
        <p:spPr>
          <a:xfrm>
            <a:off x="886303" y="5350625"/>
            <a:ext cx="5213415"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Right child</a:t>
            </a:r>
            <a:r>
              <a:rPr lang="en-US" dirty="0"/>
              <a:t> of </a:t>
            </a:r>
            <a:r>
              <a:rPr lang="en-US" i="1" dirty="0" err="1"/>
              <a:t>i’th</a:t>
            </a:r>
            <a:r>
              <a:rPr lang="en-US" dirty="0"/>
              <a:t> </a:t>
            </a:r>
            <a:r>
              <a:rPr b="1" dirty="0"/>
              <a:t>index</a:t>
            </a:r>
            <a:r>
              <a:rPr dirty="0"/>
              <a:t>: </a:t>
            </a:r>
            <a:r>
              <a:rPr dirty="0">
                <a:solidFill>
                  <a:srgbClr val="FFFF00"/>
                </a:solidFill>
              </a:rPr>
              <a:t>2</a:t>
            </a:r>
            <a:r>
              <a:rPr lang="en-US" dirty="0">
                <a:solidFill>
                  <a:srgbClr val="FFFF00"/>
                </a:solidFill>
              </a:rPr>
              <a:t>i + 2</a:t>
            </a:r>
            <a:endParaRPr dirty="0">
              <a:solidFill>
                <a:srgbClr val="FFFF00"/>
              </a:solidFill>
            </a:endParaRPr>
          </a:p>
        </p:txBody>
      </p:sp>
      <mc:AlternateContent xmlns:mc="http://schemas.openxmlformats.org/markup-compatibility/2006">
        <mc:Choice xmlns:a14="http://schemas.microsoft.com/office/drawing/2010/main" Requires="a14">
          <p:sp>
            <p:nvSpPr>
              <p:cNvPr id="66" name="(zero based)">
                <a:extLst>
                  <a:ext uri="{FF2B5EF4-FFF2-40B4-BE49-F238E27FC236}">
                    <a16:creationId xmlns:a16="http://schemas.microsoft.com/office/drawing/2014/main" id="{F1087326-4343-4E01-B5A4-25507F9BB4F4}"/>
                  </a:ext>
                </a:extLst>
              </p:cNvPr>
              <p:cNvSpPr/>
              <p:nvPr/>
            </p:nvSpPr>
            <p:spPr>
              <a:xfrm>
                <a:off x="308940" y="4164148"/>
                <a:ext cx="6353727"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sz="2800" b="1" dirty="0">
                    <a:solidFill>
                      <a:srgbClr val="002060"/>
                    </a:solidFill>
                    <a:highlight>
                      <a:srgbClr val="FFFF00"/>
                    </a:highlight>
                  </a:rPr>
                  <a:t>(zero based) </a:t>
                </a:r>
                <a14:m>
                  <m:oMath xmlns:m="http://schemas.openxmlformats.org/officeDocument/2006/math">
                    <m:r>
                      <a:rPr lang="en-US" sz="2800" b="0" i="1" smtClean="0">
                        <a:solidFill>
                          <a:srgbClr val="00FFFF"/>
                        </a:solidFill>
                        <a:latin typeface="Cambria Math" panose="02040503050406030204" pitchFamily="18" charset="0"/>
                      </a:rPr>
                      <m:t>→</m:t>
                    </m:r>
                  </m:oMath>
                </a14:m>
                <a:r>
                  <a:rPr sz="2800" dirty="0">
                    <a:solidFill>
                      <a:srgbClr val="00FFFF"/>
                    </a:solidFill>
                  </a:rPr>
                  <a:t> </a:t>
                </a:r>
                <a:r>
                  <a:rPr lang="en-US" sz="2800" dirty="0">
                    <a:solidFill>
                      <a:srgbClr val="00FFFF"/>
                    </a:solidFill>
                  </a:rPr>
                  <a:t>A[0] Returns the root node</a:t>
                </a:r>
                <a14:m>
                  <m:oMath xmlns:m="http://schemas.openxmlformats.org/officeDocument/2006/math">
                    <m:r>
                      <a:rPr lang="en-US" sz="2800" b="0" i="1" smtClean="0">
                        <a:solidFill>
                          <a:srgbClr val="00FFFF"/>
                        </a:solidFill>
                        <a:latin typeface="Cambria Math" panose="02040503050406030204" pitchFamily="18" charset="0"/>
                      </a:rPr>
                      <m:t> </m:t>
                    </m:r>
                  </m:oMath>
                </a14:m>
                <a:endParaRPr sz="2800" dirty="0">
                  <a:solidFill>
                    <a:srgbClr val="00FFFF"/>
                  </a:solidFill>
                </a:endParaRPr>
              </a:p>
            </p:txBody>
          </p:sp>
        </mc:Choice>
        <mc:Fallback>
          <p:sp>
            <p:nvSpPr>
              <p:cNvPr id="66" name="(zero based)">
                <a:extLst>
                  <a:ext uri="{FF2B5EF4-FFF2-40B4-BE49-F238E27FC236}">
                    <a16:creationId xmlns:a16="http://schemas.microsoft.com/office/drawing/2014/main" id="{F1087326-4343-4E01-B5A4-25507F9BB4F4}"/>
                  </a:ext>
                </a:extLst>
              </p:cNvPr>
              <p:cNvSpPr>
                <a:spLocks noRot="1" noChangeAspect="1" noMove="1" noResize="1" noEditPoints="1" noAdjustHandles="1" noChangeArrowheads="1" noChangeShapeType="1" noTextEdit="1"/>
              </p:cNvSpPr>
              <p:nvPr/>
            </p:nvSpPr>
            <p:spPr>
              <a:xfrm>
                <a:off x="308940" y="4164148"/>
                <a:ext cx="6353727" cy="533479"/>
              </a:xfrm>
              <a:prstGeom prst="rect">
                <a:avLst/>
              </a:prstGeom>
              <a:blipFill>
                <a:blip r:embed="rId4"/>
                <a:stretch>
                  <a:fillRect l="-2595" t="-9302" r="-1397" b="-2790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67" name="Let i be the parent…">
            <a:extLst>
              <a:ext uri="{FF2B5EF4-FFF2-40B4-BE49-F238E27FC236}">
                <a16:creationId xmlns:a16="http://schemas.microsoft.com/office/drawing/2014/main" id="{ACEFE425-CF05-4DA8-A9A8-C11083EB1ABB}"/>
              </a:ext>
            </a:extLst>
          </p:cNvPr>
          <p:cNvSpPr/>
          <p:nvPr/>
        </p:nvSpPr>
        <p:spPr>
          <a:xfrm>
            <a:off x="886303" y="3551904"/>
            <a:ext cx="4446145" cy="59503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he-IL" sz="3200" dirty="0"/>
              <a:t>     </a:t>
            </a:r>
            <a:r>
              <a:rPr sz="3200" dirty="0"/>
              <a:t>Let </a:t>
            </a:r>
            <a:r>
              <a:rPr sz="3200" i="1" dirty="0" err="1"/>
              <a:t>i</a:t>
            </a:r>
            <a:r>
              <a:rPr sz="3200" dirty="0"/>
              <a:t> be</a:t>
            </a:r>
            <a:r>
              <a:rPr lang="en-US" sz="3200" dirty="0"/>
              <a:t> a node index</a:t>
            </a:r>
            <a:endParaRPr sz="3200" dirty="0"/>
          </a:p>
        </p:txBody>
      </p:sp>
      <mc:AlternateContent xmlns:mc="http://schemas.openxmlformats.org/markup-compatibility/2006">
        <mc:Choice xmlns:a14="http://schemas.microsoft.com/office/drawing/2010/main" Requires="a14">
          <p:sp>
            <p:nvSpPr>
              <p:cNvPr id="69" name="Right child index: 2i + 2">
                <a:extLst>
                  <a:ext uri="{FF2B5EF4-FFF2-40B4-BE49-F238E27FC236}">
                    <a16:creationId xmlns:a16="http://schemas.microsoft.com/office/drawing/2014/main" id="{B1BB3A3C-4717-4897-A59A-0E524162A17E}"/>
                  </a:ext>
                </a:extLst>
              </p:cNvPr>
              <p:cNvSpPr/>
              <p:nvPr/>
            </p:nvSpPr>
            <p:spPr>
              <a:xfrm>
                <a:off x="1170386" y="5840989"/>
                <a:ext cx="4354141" cy="8588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a:t>parent of </a:t>
                </a:r>
                <a:r>
                  <a:rPr lang="en-US" i="1" dirty="0" err="1"/>
                  <a:t>i’th</a:t>
                </a:r>
                <a:r>
                  <a:rPr lang="en-US" dirty="0"/>
                  <a:t> </a:t>
                </a:r>
                <a:r>
                  <a:rPr lang="en-US" b="1" dirty="0"/>
                  <a:t>index</a:t>
                </a:r>
                <a:r>
                  <a:rPr lang="en-US" dirty="0"/>
                  <a:t>:</a:t>
                </a:r>
                <a14:m>
                  <m:oMath xmlns:m="http://schemas.openxmlformats.org/officeDocument/2006/math">
                    <m:d>
                      <m:dPr>
                        <m:begChr m:val="⌊"/>
                        <m:endChr m:val="⌋"/>
                        <m:ctrlPr>
                          <a:rPr lang="en-US" i="1" smtClean="0">
                            <a:solidFill>
                              <a:srgbClr val="FFFF00"/>
                            </a:solidFill>
                            <a:latin typeface="Cambria Math" panose="02040503050406030204" pitchFamily="18" charset="0"/>
                          </a:rPr>
                        </m:ctrlPr>
                      </m:dPr>
                      <m:e>
                        <m:f>
                          <m:fPr>
                            <m:ctrlPr>
                              <a:rPr lang="en-US" b="0" i="1" smtClean="0">
                                <a:solidFill>
                                  <a:srgbClr val="FFFF00"/>
                                </a:solidFill>
                                <a:latin typeface="Cambria Math" panose="02040503050406030204" pitchFamily="18" charset="0"/>
                              </a:rPr>
                            </m:ctrlPr>
                          </m:fPr>
                          <m:num>
                            <m:r>
                              <a:rPr lang="en-US" b="0" i="1" smtClean="0">
                                <a:solidFill>
                                  <a:srgbClr val="FFFF00"/>
                                </a:solidFill>
                                <a:latin typeface="Cambria Math" panose="02040503050406030204" pitchFamily="18" charset="0"/>
                              </a:rPr>
                              <m:t>𝑖</m:t>
                            </m:r>
                            <m:r>
                              <a:rPr lang="en-US" b="0" i="1" smtClean="0">
                                <a:solidFill>
                                  <a:srgbClr val="FFFF00"/>
                                </a:solidFill>
                                <a:latin typeface="Cambria Math" panose="02040503050406030204" pitchFamily="18" charset="0"/>
                              </a:rPr>
                              <m:t>−1</m:t>
                            </m:r>
                          </m:num>
                          <m:den>
                            <m:r>
                              <a:rPr lang="en-US" b="0" i="1" smtClean="0">
                                <a:solidFill>
                                  <a:srgbClr val="FFFF00"/>
                                </a:solidFill>
                                <a:latin typeface="Cambria Math" panose="02040503050406030204" pitchFamily="18" charset="0"/>
                              </a:rPr>
                              <m:t>2</m:t>
                            </m:r>
                          </m:den>
                        </m:f>
                      </m:e>
                    </m:d>
                  </m:oMath>
                </a14:m>
                <a:endParaRPr dirty="0">
                  <a:solidFill>
                    <a:srgbClr val="FFFF00"/>
                  </a:solidFill>
                </a:endParaRPr>
              </a:p>
            </p:txBody>
          </p:sp>
        </mc:Choice>
        <mc:Fallback>
          <p:sp>
            <p:nvSpPr>
              <p:cNvPr id="69" name="Right child index: 2i + 2">
                <a:extLst>
                  <a:ext uri="{FF2B5EF4-FFF2-40B4-BE49-F238E27FC236}">
                    <a16:creationId xmlns:a16="http://schemas.microsoft.com/office/drawing/2014/main" id="{B1BB3A3C-4717-4897-A59A-0E524162A17E}"/>
                  </a:ext>
                </a:extLst>
              </p:cNvPr>
              <p:cNvSpPr>
                <a:spLocks noRot="1" noChangeAspect="1" noMove="1" noResize="1" noEditPoints="1" noAdjustHandles="1" noChangeArrowheads="1" noChangeShapeType="1" noTextEdit="1"/>
              </p:cNvSpPr>
              <p:nvPr/>
            </p:nvSpPr>
            <p:spPr>
              <a:xfrm>
                <a:off x="1170386" y="5840989"/>
                <a:ext cx="4354141" cy="858889"/>
              </a:xfrm>
              <a:prstGeom prst="rect">
                <a:avLst/>
              </a:prstGeom>
              <a:blipFill>
                <a:blip r:embed="rId5"/>
                <a:stretch>
                  <a:fillRect l="-4651" b="-869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70" name="Index…">
            <a:extLst>
              <a:ext uri="{FF2B5EF4-FFF2-40B4-BE49-F238E27FC236}">
                <a16:creationId xmlns:a16="http://schemas.microsoft.com/office/drawing/2014/main" id="{8F2CBE8C-54C5-461E-91B1-0B26BB46C62D}"/>
              </a:ext>
            </a:extLst>
          </p:cNvPr>
          <p:cNvSpPr/>
          <p:nvPr/>
        </p:nvSpPr>
        <p:spPr>
          <a:xfrm>
            <a:off x="1052300" y="1959917"/>
            <a:ext cx="573683" cy="3491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dirty="0"/>
              <a:t>value</a:t>
            </a:r>
            <a:endParaRPr dirty="0"/>
          </a:p>
        </p:txBody>
      </p:sp>
      <p:sp>
        <p:nvSpPr>
          <p:cNvPr id="71" name="Rectangle 70">
            <a:extLst>
              <a:ext uri="{FF2B5EF4-FFF2-40B4-BE49-F238E27FC236}">
                <a16:creationId xmlns:a16="http://schemas.microsoft.com/office/drawing/2014/main" id="{01FC17C8-3525-4A79-8251-ACB1AD21BCB3}"/>
              </a:ext>
            </a:extLst>
          </p:cNvPr>
          <p:cNvSpPr/>
          <p:nvPr/>
        </p:nvSpPr>
        <p:spPr>
          <a:xfrm>
            <a:off x="992860" y="2831183"/>
            <a:ext cx="692562" cy="369332"/>
          </a:xfrm>
          <a:prstGeom prst="rect">
            <a:avLst/>
          </a:prstGeom>
        </p:spPr>
        <p:txBody>
          <a:bodyPr wrap="none">
            <a:spAutoFit/>
          </a:bodyPr>
          <a:lstStyle/>
          <a:p>
            <a:r>
              <a:rPr lang="en-US" dirty="0"/>
              <a:t>index</a:t>
            </a:r>
          </a:p>
        </p:txBody>
      </p:sp>
      <p:graphicFrame>
        <p:nvGraphicFramePr>
          <p:cNvPr id="74" name="Table">
            <a:extLst>
              <a:ext uri="{FF2B5EF4-FFF2-40B4-BE49-F238E27FC236}">
                <a16:creationId xmlns:a16="http://schemas.microsoft.com/office/drawing/2014/main" id="{25882D0B-37BA-46B3-925D-F2DFA4EA288A}"/>
              </a:ext>
            </a:extLst>
          </p:cNvPr>
          <p:cNvGraphicFramePr/>
          <p:nvPr/>
        </p:nvGraphicFramePr>
        <p:xfrm>
          <a:off x="1782960" y="190362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graphicFrame>
        <p:nvGraphicFramePr>
          <p:cNvPr id="75" name="Table">
            <a:extLst>
              <a:ext uri="{FF2B5EF4-FFF2-40B4-BE49-F238E27FC236}">
                <a16:creationId xmlns:a16="http://schemas.microsoft.com/office/drawing/2014/main" id="{1DCD4EBF-A3D8-40A7-93C2-FD8C76591E46}"/>
              </a:ext>
            </a:extLst>
          </p:cNvPr>
          <p:cNvGraphicFramePr/>
          <p:nvPr>
            <p:extLst>
              <p:ext uri="{D42A27DB-BD31-4B8C-83A1-F6EECF244321}">
                <p14:modId xmlns:p14="http://schemas.microsoft.com/office/powerpoint/2010/main" val="2857960641"/>
              </p:ext>
            </p:extLst>
          </p:nvPr>
        </p:nvGraphicFramePr>
        <p:xfrm>
          <a:off x="1782960" y="2682823"/>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0</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6</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7</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14</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017483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lstStyle>
            <a:lvl1pPr defTabSz="508254">
              <a:defRPr sz="6960" b="1"/>
            </a:lvl1pPr>
          </a:lstStyle>
          <a:p>
            <a:r>
              <a:rPr dirty="0"/>
              <a:t>Binary Heap Representation</a:t>
            </a:r>
          </a:p>
        </p:txBody>
      </p:sp>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FF00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FFCC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64" name="Left child index: 2i + 1">
            <a:extLst>
              <a:ext uri="{FF2B5EF4-FFF2-40B4-BE49-F238E27FC236}">
                <a16:creationId xmlns:a16="http://schemas.microsoft.com/office/drawing/2014/main" id="{EFE2DAC2-7306-4B35-B3FC-A2949EAFB363}"/>
              </a:ext>
            </a:extLst>
          </p:cNvPr>
          <p:cNvSpPr/>
          <p:nvPr/>
        </p:nvSpPr>
        <p:spPr>
          <a:xfrm>
            <a:off x="1164708" y="4810529"/>
            <a:ext cx="433535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Left child</a:t>
            </a:r>
            <a:r>
              <a:rPr lang="en-US" dirty="0"/>
              <a:t> of </a:t>
            </a:r>
            <a:r>
              <a:rPr lang="en-US" i="1" dirty="0" err="1"/>
              <a:t>i’th</a:t>
            </a:r>
            <a:r>
              <a:rPr dirty="0"/>
              <a:t> index: </a:t>
            </a:r>
            <a:r>
              <a:rPr dirty="0">
                <a:solidFill>
                  <a:srgbClr val="FFFF00"/>
                </a:solidFill>
              </a:rPr>
              <a:t>2i</a:t>
            </a:r>
          </a:p>
        </p:txBody>
      </p:sp>
      <p:sp>
        <p:nvSpPr>
          <p:cNvPr id="65" name="Right child index: 2i + 2">
            <a:extLst>
              <a:ext uri="{FF2B5EF4-FFF2-40B4-BE49-F238E27FC236}">
                <a16:creationId xmlns:a16="http://schemas.microsoft.com/office/drawing/2014/main" id="{8ADFC977-1495-475D-9A18-7568B841F045}"/>
              </a:ext>
            </a:extLst>
          </p:cNvPr>
          <p:cNvSpPr/>
          <p:nvPr/>
        </p:nvSpPr>
        <p:spPr>
          <a:xfrm>
            <a:off x="886303" y="5350625"/>
            <a:ext cx="5300169"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Right child</a:t>
            </a:r>
            <a:r>
              <a:rPr lang="en-US" dirty="0"/>
              <a:t> of </a:t>
            </a:r>
            <a:r>
              <a:rPr lang="en-US" i="1" dirty="0" err="1"/>
              <a:t>i’th</a:t>
            </a:r>
            <a:r>
              <a:rPr dirty="0"/>
              <a:t> index: </a:t>
            </a:r>
            <a:r>
              <a:rPr dirty="0">
                <a:solidFill>
                  <a:srgbClr val="FFFF00"/>
                </a:solidFill>
              </a:rPr>
              <a:t>2i + </a:t>
            </a:r>
            <a:r>
              <a:rPr lang="he-IL" dirty="0">
                <a:solidFill>
                  <a:srgbClr val="FFFF00"/>
                </a:solidFill>
              </a:rPr>
              <a:t>1</a:t>
            </a:r>
            <a:r>
              <a:rPr dirty="0">
                <a:solidFill>
                  <a:srgbClr val="FFFF00"/>
                </a:solidFill>
              </a:rPr>
              <a:t> </a:t>
            </a:r>
          </a:p>
        </p:txBody>
      </p:sp>
      <mc:AlternateContent xmlns:mc="http://schemas.openxmlformats.org/markup-compatibility/2006">
        <mc:Choice xmlns:a14="http://schemas.microsoft.com/office/drawing/2010/main" Requires="a14">
          <p:sp>
            <p:nvSpPr>
              <p:cNvPr id="66" name="(zero based)">
                <a:extLst>
                  <a:ext uri="{FF2B5EF4-FFF2-40B4-BE49-F238E27FC236}">
                    <a16:creationId xmlns:a16="http://schemas.microsoft.com/office/drawing/2014/main" id="{F1087326-4343-4E01-B5A4-25507F9BB4F4}"/>
                  </a:ext>
                </a:extLst>
              </p:cNvPr>
              <p:cNvSpPr/>
              <p:nvPr/>
            </p:nvSpPr>
            <p:spPr>
              <a:xfrm>
                <a:off x="308940" y="4164148"/>
                <a:ext cx="6290633"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sz="2800" b="1" dirty="0">
                    <a:solidFill>
                      <a:srgbClr val="002060"/>
                    </a:solidFill>
                    <a:highlight>
                      <a:srgbClr val="FFFF00"/>
                    </a:highlight>
                  </a:rPr>
                  <a:t>(one based) </a:t>
                </a:r>
                <a14:m>
                  <m:oMath xmlns:m="http://schemas.openxmlformats.org/officeDocument/2006/math">
                    <m:r>
                      <a:rPr lang="en-US" sz="2800" b="0" i="1" smtClean="0">
                        <a:solidFill>
                          <a:srgbClr val="00FFFF"/>
                        </a:solidFill>
                        <a:latin typeface="Cambria Math" panose="02040503050406030204" pitchFamily="18" charset="0"/>
                      </a:rPr>
                      <m:t>→</m:t>
                    </m:r>
                  </m:oMath>
                </a14:m>
                <a:r>
                  <a:rPr sz="2800" dirty="0">
                    <a:solidFill>
                      <a:srgbClr val="00FFFF"/>
                    </a:solidFill>
                  </a:rPr>
                  <a:t> </a:t>
                </a:r>
                <a:r>
                  <a:rPr lang="en-US" sz="2800" dirty="0">
                    <a:solidFill>
                      <a:srgbClr val="00FFFF"/>
                    </a:solidFill>
                  </a:rPr>
                  <a:t>A[1] Returns the root node</a:t>
                </a:r>
                <a14:m>
                  <m:oMath xmlns:m="http://schemas.openxmlformats.org/officeDocument/2006/math">
                    <m:r>
                      <a:rPr lang="en-US" sz="2800" b="0" i="1" smtClean="0">
                        <a:solidFill>
                          <a:srgbClr val="00FFFF"/>
                        </a:solidFill>
                        <a:latin typeface="Cambria Math" panose="02040503050406030204" pitchFamily="18" charset="0"/>
                      </a:rPr>
                      <m:t> </m:t>
                    </m:r>
                  </m:oMath>
                </a14:m>
                <a:endParaRPr sz="2800" dirty="0">
                  <a:solidFill>
                    <a:srgbClr val="00FFFF"/>
                  </a:solidFill>
                </a:endParaRPr>
              </a:p>
            </p:txBody>
          </p:sp>
        </mc:Choice>
        <mc:Fallback>
          <p:sp>
            <p:nvSpPr>
              <p:cNvPr id="66" name="(zero based)">
                <a:extLst>
                  <a:ext uri="{FF2B5EF4-FFF2-40B4-BE49-F238E27FC236}">
                    <a16:creationId xmlns:a16="http://schemas.microsoft.com/office/drawing/2014/main" id="{F1087326-4343-4E01-B5A4-25507F9BB4F4}"/>
                  </a:ext>
                </a:extLst>
              </p:cNvPr>
              <p:cNvSpPr>
                <a:spLocks noRot="1" noChangeAspect="1" noMove="1" noResize="1" noEditPoints="1" noAdjustHandles="1" noChangeArrowheads="1" noChangeShapeType="1" noTextEdit="1"/>
              </p:cNvSpPr>
              <p:nvPr/>
            </p:nvSpPr>
            <p:spPr>
              <a:xfrm>
                <a:off x="308940" y="4164148"/>
                <a:ext cx="6290633" cy="533479"/>
              </a:xfrm>
              <a:prstGeom prst="rect">
                <a:avLst/>
              </a:prstGeom>
              <a:blipFill>
                <a:blip r:embed="rId4"/>
                <a:stretch>
                  <a:fillRect l="-2621" t="-9302" r="-1411" b="-2790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67" name="Let i be the parent…">
            <a:extLst>
              <a:ext uri="{FF2B5EF4-FFF2-40B4-BE49-F238E27FC236}">
                <a16:creationId xmlns:a16="http://schemas.microsoft.com/office/drawing/2014/main" id="{ACEFE425-CF05-4DA8-A9A8-C11083EB1ABB}"/>
              </a:ext>
            </a:extLst>
          </p:cNvPr>
          <p:cNvSpPr/>
          <p:nvPr/>
        </p:nvSpPr>
        <p:spPr>
          <a:xfrm>
            <a:off x="886303" y="3551904"/>
            <a:ext cx="4446145" cy="59503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he-IL" sz="3200" dirty="0"/>
              <a:t>     </a:t>
            </a:r>
            <a:r>
              <a:rPr sz="3200" dirty="0"/>
              <a:t>Let </a:t>
            </a:r>
            <a:r>
              <a:rPr sz="3200" i="1" dirty="0" err="1"/>
              <a:t>i</a:t>
            </a:r>
            <a:r>
              <a:rPr sz="3200" dirty="0"/>
              <a:t> be</a:t>
            </a:r>
            <a:r>
              <a:rPr lang="en-US" sz="3200" dirty="0"/>
              <a:t> a node index</a:t>
            </a:r>
            <a:endParaRPr sz="3200" dirty="0"/>
          </a:p>
        </p:txBody>
      </p:sp>
      <mc:AlternateContent xmlns:mc="http://schemas.openxmlformats.org/markup-compatibility/2006">
        <mc:Choice xmlns:a14="http://schemas.microsoft.com/office/drawing/2010/main" Requires="a14">
          <p:sp>
            <p:nvSpPr>
              <p:cNvPr id="69" name="Right child index: 2i + 2">
                <a:extLst>
                  <a:ext uri="{FF2B5EF4-FFF2-40B4-BE49-F238E27FC236}">
                    <a16:creationId xmlns:a16="http://schemas.microsoft.com/office/drawing/2014/main" id="{B1BB3A3C-4717-4897-A59A-0E524162A17E}"/>
                  </a:ext>
                </a:extLst>
              </p:cNvPr>
              <p:cNvSpPr/>
              <p:nvPr/>
            </p:nvSpPr>
            <p:spPr>
              <a:xfrm>
                <a:off x="1170386" y="5840989"/>
                <a:ext cx="3989810" cy="8588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a:t>parent of </a:t>
                </a:r>
                <a:r>
                  <a:rPr lang="en-US" i="1" dirty="0" err="1"/>
                  <a:t>I’th</a:t>
                </a:r>
                <a:r>
                  <a:rPr lang="en-US" dirty="0"/>
                  <a:t> index:</a:t>
                </a:r>
                <a14:m>
                  <m:oMath xmlns:m="http://schemas.openxmlformats.org/officeDocument/2006/math">
                    <m:d>
                      <m:dPr>
                        <m:begChr m:val="⌊"/>
                        <m:endChr m:val="⌋"/>
                        <m:ctrlPr>
                          <a:rPr lang="en-US" i="1" smtClean="0">
                            <a:solidFill>
                              <a:srgbClr val="FFFF00"/>
                            </a:solidFill>
                            <a:latin typeface="Cambria Math" panose="02040503050406030204" pitchFamily="18" charset="0"/>
                          </a:rPr>
                        </m:ctrlPr>
                      </m:dPr>
                      <m:e>
                        <m:f>
                          <m:fPr>
                            <m:ctrlPr>
                              <a:rPr lang="en-US" b="0" i="1" smtClean="0">
                                <a:solidFill>
                                  <a:srgbClr val="FFFF00"/>
                                </a:solidFill>
                                <a:latin typeface="Cambria Math" panose="02040503050406030204" pitchFamily="18" charset="0"/>
                              </a:rPr>
                            </m:ctrlPr>
                          </m:fPr>
                          <m:num>
                            <m:r>
                              <a:rPr lang="en-US" b="0" i="1" smtClean="0">
                                <a:solidFill>
                                  <a:srgbClr val="FFFF00"/>
                                </a:solidFill>
                                <a:latin typeface="Cambria Math" panose="02040503050406030204" pitchFamily="18" charset="0"/>
                              </a:rPr>
                              <m:t>𝑖</m:t>
                            </m:r>
                          </m:num>
                          <m:den>
                            <m:r>
                              <a:rPr lang="en-US" b="0" i="1" smtClean="0">
                                <a:solidFill>
                                  <a:srgbClr val="FFFF00"/>
                                </a:solidFill>
                                <a:latin typeface="Cambria Math" panose="02040503050406030204" pitchFamily="18" charset="0"/>
                              </a:rPr>
                              <m:t>2</m:t>
                            </m:r>
                          </m:den>
                        </m:f>
                      </m:e>
                    </m:d>
                  </m:oMath>
                </a14:m>
                <a:endParaRPr dirty="0">
                  <a:solidFill>
                    <a:srgbClr val="FFFF00"/>
                  </a:solidFill>
                </a:endParaRPr>
              </a:p>
            </p:txBody>
          </p:sp>
        </mc:Choice>
        <mc:Fallback>
          <p:sp>
            <p:nvSpPr>
              <p:cNvPr id="69" name="Right child index: 2i + 2">
                <a:extLst>
                  <a:ext uri="{FF2B5EF4-FFF2-40B4-BE49-F238E27FC236}">
                    <a16:creationId xmlns:a16="http://schemas.microsoft.com/office/drawing/2014/main" id="{B1BB3A3C-4717-4897-A59A-0E524162A17E}"/>
                  </a:ext>
                </a:extLst>
              </p:cNvPr>
              <p:cNvSpPr>
                <a:spLocks noRot="1" noChangeAspect="1" noMove="1" noResize="1" noEditPoints="1" noAdjustHandles="1" noChangeArrowheads="1" noChangeShapeType="1" noTextEdit="1"/>
              </p:cNvSpPr>
              <p:nvPr/>
            </p:nvSpPr>
            <p:spPr>
              <a:xfrm>
                <a:off x="1170386" y="5840989"/>
                <a:ext cx="3989810" cy="858889"/>
              </a:xfrm>
              <a:prstGeom prst="rect">
                <a:avLst/>
              </a:prstGeom>
              <a:blipFill>
                <a:blip r:embed="rId5"/>
                <a:stretch>
                  <a:fillRect l="-5079" b="-869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70" name="Index…">
            <a:extLst>
              <a:ext uri="{FF2B5EF4-FFF2-40B4-BE49-F238E27FC236}">
                <a16:creationId xmlns:a16="http://schemas.microsoft.com/office/drawing/2014/main" id="{8F2CBE8C-54C5-461E-91B1-0B26BB46C62D}"/>
              </a:ext>
            </a:extLst>
          </p:cNvPr>
          <p:cNvSpPr/>
          <p:nvPr/>
        </p:nvSpPr>
        <p:spPr>
          <a:xfrm>
            <a:off x="1052300" y="1959917"/>
            <a:ext cx="573683" cy="3491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dirty="0"/>
              <a:t>value</a:t>
            </a:r>
            <a:endParaRPr dirty="0"/>
          </a:p>
        </p:txBody>
      </p:sp>
      <p:sp>
        <p:nvSpPr>
          <p:cNvPr id="71" name="Rectangle 70">
            <a:extLst>
              <a:ext uri="{FF2B5EF4-FFF2-40B4-BE49-F238E27FC236}">
                <a16:creationId xmlns:a16="http://schemas.microsoft.com/office/drawing/2014/main" id="{01FC17C8-3525-4A79-8251-ACB1AD21BCB3}"/>
              </a:ext>
            </a:extLst>
          </p:cNvPr>
          <p:cNvSpPr/>
          <p:nvPr/>
        </p:nvSpPr>
        <p:spPr>
          <a:xfrm>
            <a:off x="992860" y="2831183"/>
            <a:ext cx="692562" cy="369332"/>
          </a:xfrm>
          <a:prstGeom prst="rect">
            <a:avLst/>
          </a:prstGeom>
        </p:spPr>
        <p:txBody>
          <a:bodyPr wrap="none">
            <a:spAutoFit/>
          </a:bodyPr>
          <a:lstStyle/>
          <a:p>
            <a:r>
              <a:rPr lang="en-US" dirty="0"/>
              <a:t>index</a:t>
            </a:r>
          </a:p>
        </p:txBody>
      </p:sp>
      <p:graphicFrame>
        <p:nvGraphicFramePr>
          <p:cNvPr id="74" name="Table">
            <a:extLst>
              <a:ext uri="{FF2B5EF4-FFF2-40B4-BE49-F238E27FC236}">
                <a16:creationId xmlns:a16="http://schemas.microsoft.com/office/drawing/2014/main" id="{25882D0B-37BA-46B3-925D-F2DFA4EA288A}"/>
              </a:ext>
            </a:extLst>
          </p:cNvPr>
          <p:cNvGraphicFramePr/>
          <p:nvPr/>
        </p:nvGraphicFramePr>
        <p:xfrm>
          <a:off x="1782960" y="190362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graphicFrame>
        <p:nvGraphicFramePr>
          <p:cNvPr id="75" name="Table">
            <a:extLst>
              <a:ext uri="{FF2B5EF4-FFF2-40B4-BE49-F238E27FC236}">
                <a16:creationId xmlns:a16="http://schemas.microsoft.com/office/drawing/2014/main" id="{1DCD4EBF-A3D8-40A7-93C2-FD8C76591E46}"/>
              </a:ext>
            </a:extLst>
          </p:cNvPr>
          <p:cNvGraphicFramePr/>
          <p:nvPr>
            <p:extLst>
              <p:ext uri="{D42A27DB-BD31-4B8C-83A1-F6EECF244321}">
                <p14:modId xmlns:p14="http://schemas.microsoft.com/office/powerpoint/2010/main" val="2855185500"/>
              </p:ext>
            </p:extLst>
          </p:nvPr>
        </p:nvGraphicFramePr>
        <p:xfrm>
          <a:off x="1782960" y="2682823"/>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7</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15</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41D79E52-262B-4E7B-8076-1F606051BEA2}"/>
              </a:ext>
            </a:extLst>
          </p:cNvPr>
          <p:cNvSpPr/>
          <p:nvPr/>
        </p:nvSpPr>
        <p:spPr>
          <a:xfrm>
            <a:off x="5305697" y="3428334"/>
            <a:ext cx="3810534" cy="400110"/>
          </a:xfrm>
          <a:prstGeom prst="rect">
            <a:avLst/>
          </a:prstGeom>
        </p:spPr>
        <p:txBody>
          <a:bodyPr wrap="square">
            <a:spAutoFit/>
          </a:bodyPr>
          <a:lstStyle/>
          <a:p>
            <a:r>
              <a:rPr lang="he-IL" sz="2000" b="1" u="sng" dirty="0">
                <a:solidFill>
                  <a:srgbClr val="FFCC00"/>
                </a:solidFill>
              </a:rPr>
              <a:t>גישה נוספת (נוחות)</a:t>
            </a:r>
          </a:p>
        </p:txBody>
      </p:sp>
    </p:spTree>
    <p:extLst>
      <p:ext uri="{BB962C8B-B14F-4D97-AF65-F5344CB8AC3E}">
        <p14:creationId xmlns:p14="http://schemas.microsoft.com/office/powerpoint/2010/main" val="6549834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161" name="Table"/>
          <p:cNvGraphicFramePr/>
          <p:nvPr>
            <p:extLst>
              <p:ext uri="{D42A27DB-BD31-4B8C-83A1-F6EECF244321}">
                <p14:modId xmlns:p14="http://schemas.microsoft.com/office/powerpoint/2010/main" val="3582751616"/>
              </p:ext>
            </p:extLst>
          </p:nvPr>
        </p:nvGraphicFramePr>
        <p:xfrm>
          <a:off x="1782960" y="190362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chemeClr val="bg2">
                        <a:lumMod val="75000"/>
                      </a:schemeClr>
                    </a:solidFill>
                  </a:tcPr>
                </a:tc>
                <a:extLst>
                  <a:ext uri="{0D108BD9-81ED-4DB2-BD59-A6C34878D82A}">
                    <a16:rowId xmlns:a16="http://schemas.microsoft.com/office/drawing/2014/main" val="10000"/>
                  </a:ext>
                </a:extLst>
              </a:tr>
            </a:tbl>
          </a:graphicData>
        </a:graphic>
      </p:graphicFrame>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0070C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dirty="0"/>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0070C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graphicFrame>
        <p:nvGraphicFramePr>
          <p:cNvPr id="1177" name="Table"/>
          <p:cNvGraphicFramePr/>
          <p:nvPr>
            <p:extLst>
              <p:ext uri="{D42A27DB-BD31-4B8C-83A1-F6EECF244321}">
                <p14:modId xmlns:p14="http://schemas.microsoft.com/office/powerpoint/2010/main" val="3019790281"/>
              </p:ext>
            </p:extLst>
          </p:nvPr>
        </p:nvGraphicFramePr>
        <p:xfrm>
          <a:off x="1782960" y="2682823"/>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tx1"/>
                          </a:solidFill>
                          <a:latin typeface="Helvetica"/>
                          <a:ea typeface="Helvetica"/>
                          <a:cs typeface="Helvetica"/>
                          <a:sym typeface="Helvetica"/>
                        </a:rPr>
                        <a:t>7</a:t>
                      </a:r>
                      <a:endParaRPr sz="2000" b="1" dirty="0">
                        <a:solidFill>
                          <a:schemeClr val="tx1"/>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tx1"/>
                          </a:solidFill>
                          <a:latin typeface="Helvetica"/>
                          <a:ea typeface="Helvetica"/>
                          <a:cs typeface="Helvetica"/>
                          <a:sym typeface="Helvetica"/>
                        </a:rPr>
                        <a:t>15</a:t>
                      </a:r>
                      <a:endParaRPr sz="2000" b="1" dirty="0">
                        <a:solidFill>
                          <a:schemeClr val="tx1"/>
                        </a:solidFill>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681967" y="3561807"/>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a:t>
            </a:r>
            <a:endParaRPr sz="1828" dirty="0"/>
          </a:p>
        </p:txBody>
      </p:sp>
      <p:sp>
        <p:nvSpPr>
          <p:cNvPr id="1179" name="1"/>
          <p:cNvSpPr/>
          <p:nvPr/>
        </p:nvSpPr>
        <p:spPr>
          <a:xfrm>
            <a:off x="2771139" y="4186885"/>
            <a:ext cx="449555"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2</a:t>
            </a:r>
            <a:endParaRPr sz="1828" dirty="0"/>
          </a:p>
        </p:txBody>
      </p:sp>
      <p:sp>
        <p:nvSpPr>
          <p:cNvPr id="1180" name="2"/>
          <p:cNvSpPr/>
          <p:nvPr/>
        </p:nvSpPr>
        <p:spPr>
          <a:xfrm>
            <a:off x="4646374" y="4186885"/>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3</a:t>
            </a:r>
            <a:endParaRPr sz="1828" dirty="0"/>
          </a:p>
        </p:txBody>
      </p:sp>
      <p:sp>
        <p:nvSpPr>
          <p:cNvPr id="1181" name="3"/>
          <p:cNvSpPr/>
          <p:nvPr/>
        </p:nvSpPr>
        <p:spPr>
          <a:xfrm>
            <a:off x="2205592"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4</a:t>
            </a:r>
            <a:endParaRPr sz="1828" dirty="0"/>
          </a:p>
        </p:txBody>
      </p:sp>
      <p:sp>
        <p:nvSpPr>
          <p:cNvPr id="1182" name="4"/>
          <p:cNvSpPr/>
          <p:nvPr/>
        </p:nvSpPr>
        <p:spPr>
          <a:xfrm>
            <a:off x="3205717"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5</a:t>
            </a:r>
            <a:endParaRPr sz="1828" dirty="0"/>
          </a:p>
        </p:txBody>
      </p:sp>
      <p:sp>
        <p:nvSpPr>
          <p:cNvPr id="1183" name="5"/>
          <p:cNvSpPr/>
          <p:nvPr/>
        </p:nvSpPr>
        <p:spPr>
          <a:xfrm>
            <a:off x="4205842"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6</a:t>
            </a:r>
            <a:endParaRPr sz="1828" dirty="0"/>
          </a:p>
        </p:txBody>
      </p:sp>
      <p:sp>
        <p:nvSpPr>
          <p:cNvPr id="1184" name="6"/>
          <p:cNvSpPr/>
          <p:nvPr/>
        </p:nvSpPr>
        <p:spPr>
          <a:xfrm>
            <a:off x="5205967"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7</a:t>
            </a:r>
            <a:endParaRPr sz="1828" dirty="0"/>
          </a:p>
        </p:txBody>
      </p:sp>
      <p:sp>
        <p:nvSpPr>
          <p:cNvPr id="1185" name="7"/>
          <p:cNvSpPr/>
          <p:nvPr/>
        </p:nvSpPr>
        <p:spPr>
          <a:xfrm>
            <a:off x="1798874" y="5829948"/>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8</a:t>
            </a:r>
            <a:endParaRPr sz="1828" dirty="0"/>
          </a:p>
        </p:txBody>
      </p:sp>
      <p:sp>
        <p:nvSpPr>
          <p:cNvPr id="1186" name="8"/>
          <p:cNvSpPr/>
          <p:nvPr/>
        </p:nvSpPr>
        <p:spPr>
          <a:xfrm>
            <a:off x="2343863" y="5829948"/>
            <a:ext cx="449555"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9</a:t>
            </a:r>
            <a:endParaRPr sz="1828" dirty="0"/>
          </a:p>
        </p:txBody>
      </p:sp>
      <p:sp>
        <p:nvSpPr>
          <p:cNvPr id="1187" name="9"/>
          <p:cNvSpPr/>
          <p:nvPr/>
        </p:nvSpPr>
        <p:spPr>
          <a:xfrm>
            <a:off x="2888852" y="5829948"/>
            <a:ext cx="470852"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10</a:t>
            </a:r>
            <a:endParaRPr sz="1828" dirty="0"/>
          </a:p>
        </p:txBody>
      </p:sp>
      <p:sp>
        <p:nvSpPr>
          <p:cNvPr id="1188" name="10"/>
          <p:cNvSpPr/>
          <p:nvPr/>
        </p:nvSpPr>
        <p:spPr>
          <a:xfrm>
            <a:off x="3433841" y="5829948"/>
            <a:ext cx="54498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11</a:t>
            </a:r>
            <a:endParaRPr sz="1758" dirty="0"/>
          </a:p>
        </p:txBody>
      </p:sp>
      <p:sp>
        <p:nvSpPr>
          <p:cNvPr id="1189" name="11"/>
          <p:cNvSpPr/>
          <p:nvPr/>
        </p:nvSpPr>
        <p:spPr>
          <a:xfrm>
            <a:off x="3978830" y="5829948"/>
            <a:ext cx="54498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12</a:t>
            </a:r>
            <a:endParaRPr sz="1758" dirty="0"/>
          </a:p>
        </p:txBody>
      </p:sp>
      <p:sp>
        <p:nvSpPr>
          <p:cNvPr id="1190" name="12"/>
          <p:cNvSpPr/>
          <p:nvPr/>
        </p:nvSpPr>
        <p:spPr>
          <a:xfrm>
            <a:off x="4523819" y="5829948"/>
            <a:ext cx="57210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13</a:t>
            </a:r>
            <a:endParaRPr sz="1758" dirty="0"/>
          </a:p>
        </p:txBody>
      </p:sp>
      <p:sp>
        <p:nvSpPr>
          <p:cNvPr id="1191" name="13"/>
          <p:cNvSpPr/>
          <p:nvPr/>
        </p:nvSpPr>
        <p:spPr>
          <a:xfrm>
            <a:off x="5068808" y="5829948"/>
            <a:ext cx="572108"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14</a:t>
            </a:r>
            <a:endParaRPr sz="1758" dirty="0"/>
          </a:p>
        </p:txBody>
      </p:sp>
      <p:sp>
        <p:nvSpPr>
          <p:cNvPr id="1192" name="14"/>
          <p:cNvSpPr/>
          <p:nvPr/>
        </p:nvSpPr>
        <p:spPr>
          <a:xfrm>
            <a:off x="5613797" y="5829948"/>
            <a:ext cx="497972"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15</a:t>
            </a:r>
            <a:endParaRPr sz="1758" dirty="0"/>
          </a:p>
        </p:txBody>
      </p:sp>
      <p:sp>
        <p:nvSpPr>
          <p:cNvPr id="1193" name="Line"/>
          <p:cNvSpPr/>
          <p:nvPr/>
        </p:nvSpPr>
        <p:spPr>
          <a:xfrm flipV="1">
            <a:off x="3189329" y="391102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4" name="Line"/>
          <p:cNvSpPr/>
          <p:nvPr/>
        </p:nvSpPr>
        <p:spPr>
          <a:xfrm flipV="1">
            <a:off x="2558297" y="459328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5" name="Line"/>
          <p:cNvSpPr/>
          <p:nvPr/>
        </p:nvSpPr>
        <p:spPr>
          <a:xfrm flipV="1">
            <a:off x="4549618" y="461842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6" name="Line"/>
          <p:cNvSpPr/>
          <p:nvPr/>
        </p:nvSpPr>
        <p:spPr>
          <a:xfrm flipH="1" flipV="1">
            <a:off x="5073586" y="4576755"/>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7" name="Line"/>
          <p:cNvSpPr/>
          <p:nvPr/>
        </p:nvSpPr>
        <p:spPr>
          <a:xfrm flipH="1" flipV="1">
            <a:off x="3126914" y="462140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8" name="Line"/>
          <p:cNvSpPr/>
          <p:nvPr/>
        </p:nvSpPr>
        <p:spPr>
          <a:xfrm flipH="1" flipV="1">
            <a:off x="3482450"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9" name="Line"/>
          <p:cNvSpPr/>
          <p:nvPr/>
        </p:nvSpPr>
        <p:spPr>
          <a:xfrm flipH="1" flipV="1">
            <a:off x="457286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0" name="Line"/>
          <p:cNvSpPr/>
          <p:nvPr/>
        </p:nvSpPr>
        <p:spPr>
          <a:xfrm flipH="1" flipV="1">
            <a:off x="5510483"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1" name="Line"/>
          <p:cNvSpPr/>
          <p:nvPr/>
        </p:nvSpPr>
        <p:spPr>
          <a:xfrm flipV="1">
            <a:off x="5333319"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2" name="Line"/>
          <p:cNvSpPr/>
          <p:nvPr/>
        </p:nvSpPr>
        <p:spPr>
          <a:xfrm flipV="1">
            <a:off x="4255804"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3" name="Line"/>
          <p:cNvSpPr/>
          <p:nvPr/>
        </p:nvSpPr>
        <p:spPr>
          <a:xfrm flipV="1">
            <a:off x="3186997"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4" name="Line"/>
          <p:cNvSpPr/>
          <p:nvPr/>
        </p:nvSpPr>
        <p:spPr>
          <a:xfrm flipH="1" flipV="1">
            <a:off x="2464914" y="5406938"/>
            <a:ext cx="62288"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5" name="Line"/>
          <p:cNvSpPr/>
          <p:nvPr/>
        </p:nvSpPr>
        <p:spPr>
          <a:xfrm flipV="1">
            <a:off x="2096580"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6" name="Line"/>
          <p:cNvSpPr/>
          <p:nvPr/>
        </p:nvSpPr>
        <p:spPr>
          <a:xfrm flipH="1" flipV="1">
            <a:off x="4153376" y="390011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1" name="Index…"/>
          <p:cNvSpPr/>
          <p:nvPr/>
        </p:nvSpPr>
        <p:spPr>
          <a:xfrm>
            <a:off x="3328468" y="4286396"/>
            <a:ext cx="431978"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Index</a:t>
            </a:r>
          </a:p>
          <a:p>
            <a:r>
              <a:rPr sz="1266"/>
              <a:t>Tree</a:t>
            </a:r>
          </a:p>
        </p:txBody>
      </p:sp>
      <p:sp>
        <p:nvSpPr>
          <p:cNvPr id="64" name="Index…">
            <a:extLst>
              <a:ext uri="{FF2B5EF4-FFF2-40B4-BE49-F238E27FC236}">
                <a16:creationId xmlns:a16="http://schemas.microsoft.com/office/drawing/2014/main" id="{7E67239A-7602-4643-9AB1-193FCCBD3CA7}"/>
              </a:ext>
            </a:extLst>
          </p:cNvPr>
          <p:cNvSpPr/>
          <p:nvPr/>
        </p:nvSpPr>
        <p:spPr>
          <a:xfrm>
            <a:off x="1052300" y="1959917"/>
            <a:ext cx="573683" cy="3491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dirty="0"/>
              <a:t>value</a:t>
            </a:r>
            <a:endParaRPr dirty="0"/>
          </a:p>
        </p:txBody>
      </p:sp>
      <p:sp>
        <p:nvSpPr>
          <p:cNvPr id="65" name="Rectangle 64">
            <a:extLst>
              <a:ext uri="{FF2B5EF4-FFF2-40B4-BE49-F238E27FC236}">
                <a16:creationId xmlns:a16="http://schemas.microsoft.com/office/drawing/2014/main" id="{C8075D05-EA1C-43C9-A794-26A653772BB8}"/>
              </a:ext>
            </a:extLst>
          </p:cNvPr>
          <p:cNvSpPr/>
          <p:nvPr/>
        </p:nvSpPr>
        <p:spPr>
          <a:xfrm>
            <a:off x="992860" y="2831183"/>
            <a:ext cx="692562" cy="369332"/>
          </a:xfrm>
          <a:prstGeom prst="rect">
            <a:avLst/>
          </a:prstGeom>
        </p:spPr>
        <p:txBody>
          <a:bodyPr wrap="none">
            <a:spAutoFit/>
          </a:bodyPr>
          <a:lstStyle/>
          <a:p>
            <a:r>
              <a:rPr lang="en-US" dirty="0"/>
              <a:t>index</a:t>
            </a:r>
          </a:p>
        </p:txBody>
      </p:sp>
    </p:spTree>
    <p:extLst>
      <p:ext uri="{BB962C8B-B14F-4D97-AF65-F5344CB8AC3E}">
        <p14:creationId xmlns:p14="http://schemas.microsoft.com/office/powerpoint/2010/main" val="10606949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161" name="Table"/>
          <p:cNvGraphicFramePr/>
          <p:nvPr>
            <p:extLst>
              <p:ext uri="{D42A27DB-BD31-4B8C-83A1-F6EECF244321}">
                <p14:modId xmlns:p14="http://schemas.microsoft.com/office/powerpoint/2010/main" val="682897640"/>
              </p:ext>
            </p:extLst>
          </p:nvPr>
        </p:nvGraphicFramePr>
        <p:xfrm>
          <a:off x="1782960" y="190362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FF00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FFCC00"/>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graphicFrame>
        <p:nvGraphicFramePr>
          <p:cNvPr id="1177" name="Table"/>
          <p:cNvGraphicFramePr/>
          <p:nvPr>
            <p:extLst>
              <p:ext uri="{D42A27DB-BD31-4B8C-83A1-F6EECF244321}">
                <p14:modId xmlns:p14="http://schemas.microsoft.com/office/powerpoint/2010/main" val="1901360005"/>
              </p:ext>
            </p:extLst>
          </p:nvPr>
        </p:nvGraphicFramePr>
        <p:xfrm>
          <a:off x="1782960" y="2682823"/>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7</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15</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1178" name="0"/>
          <p:cNvSpPr/>
          <p:nvPr/>
        </p:nvSpPr>
        <p:spPr>
          <a:xfrm>
            <a:off x="3681967" y="3561807"/>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a:t>
            </a:r>
            <a:endParaRPr sz="1828" dirty="0"/>
          </a:p>
        </p:txBody>
      </p:sp>
      <p:sp>
        <p:nvSpPr>
          <p:cNvPr id="1179" name="1"/>
          <p:cNvSpPr/>
          <p:nvPr/>
        </p:nvSpPr>
        <p:spPr>
          <a:xfrm>
            <a:off x="2771139" y="4186885"/>
            <a:ext cx="449555"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2</a:t>
            </a:r>
            <a:endParaRPr sz="1828" dirty="0"/>
          </a:p>
        </p:txBody>
      </p:sp>
      <p:sp>
        <p:nvSpPr>
          <p:cNvPr id="1180" name="2"/>
          <p:cNvSpPr/>
          <p:nvPr/>
        </p:nvSpPr>
        <p:spPr>
          <a:xfrm>
            <a:off x="4646374" y="4186885"/>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3</a:t>
            </a:r>
            <a:endParaRPr sz="1828" dirty="0"/>
          </a:p>
        </p:txBody>
      </p:sp>
      <p:sp>
        <p:nvSpPr>
          <p:cNvPr id="1181" name="3"/>
          <p:cNvSpPr/>
          <p:nvPr/>
        </p:nvSpPr>
        <p:spPr>
          <a:xfrm>
            <a:off x="2205592"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4</a:t>
            </a:r>
            <a:endParaRPr sz="1828" dirty="0"/>
          </a:p>
        </p:txBody>
      </p:sp>
      <p:sp>
        <p:nvSpPr>
          <p:cNvPr id="1182" name="4"/>
          <p:cNvSpPr/>
          <p:nvPr/>
        </p:nvSpPr>
        <p:spPr>
          <a:xfrm>
            <a:off x="3205717"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5</a:t>
            </a:r>
            <a:endParaRPr sz="1828" dirty="0"/>
          </a:p>
        </p:txBody>
      </p:sp>
      <p:sp>
        <p:nvSpPr>
          <p:cNvPr id="1183" name="5"/>
          <p:cNvSpPr/>
          <p:nvPr/>
        </p:nvSpPr>
        <p:spPr>
          <a:xfrm>
            <a:off x="4205842"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6</a:t>
            </a:r>
            <a:endParaRPr sz="1828" dirty="0"/>
          </a:p>
        </p:txBody>
      </p:sp>
      <p:sp>
        <p:nvSpPr>
          <p:cNvPr id="1184" name="6"/>
          <p:cNvSpPr/>
          <p:nvPr/>
        </p:nvSpPr>
        <p:spPr>
          <a:xfrm>
            <a:off x="5205967" y="4931026"/>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7</a:t>
            </a:r>
            <a:endParaRPr sz="1828" dirty="0"/>
          </a:p>
        </p:txBody>
      </p:sp>
      <p:sp>
        <p:nvSpPr>
          <p:cNvPr id="1185" name="7"/>
          <p:cNvSpPr/>
          <p:nvPr/>
        </p:nvSpPr>
        <p:spPr>
          <a:xfrm>
            <a:off x="1798874" y="5829948"/>
            <a:ext cx="449554"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8</a:t>
            </a:r>
            <a:endParaRPr sz="1828" dirty="0"/>
          </a:p>
        </p:txBody>
      </p:sp>
      <p:sp>
        <p:nvSpPr>
          <p:cNvPr id="1186" name="8"/>
          <p:cNvSpPr/>
          <p:nvPr/>
        </p:nvSpPr>
        <p:spPr>
          <a:xfrm>
            <a:off x="2343863" y="5829948"/>
            <a:ext cx="449555"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9</a:t>
            </a:r>
            <a:endParaRPr sz="1828" dirty="0"/>
          </a:p>
        </p:txBody>
      </p:sp>
      <p:sp>
        <p:nvSpPr>
          <p:cNvPr id="1187" name="9"/>
          <p:cNvSpPr/>
          <p:nvPr/>
        </p:nvSpPr>
        <p:spPr>
          <a:xfrm>
            <a:off x="2888852" y="5829948"/>
            <a:ext cx="470852"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10</a:t>
            </a:r>
            <a:endParaRPr sz="1828" dirty="0"/>
          </a:p>
        </p:txBody>
      </p:sp>
      <p:sp>
        <p:nvSpPr>
          <p:cNvPr id="1188" name="10"/>
          <p:cNvSpPr/>
          <p:nvPr/>
        </p:nvSpPr>
        <p:spPr>
          <a:xfrm>
            <a:off x="3433841" y="5829948"/>
            <a:ext cx="54498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11</a:t>
            </a:r>
            <a:endParaRPr sz="1758" dirty="0"/>
          </a:p>
        </p:txBody>
      </p:sp>
      <p:sp>
        <p:nvSpPr>
          <p:cNvPr id="1189" name="11"/>
          <p:cNvSpPr/>
          <p:nvPr/>
        </p:nvSpPr>
        <p:spPr>
          <a:xfrm>
            <a:off x="3978830" y="5829948"/>
            <a:ext cx="54498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12</a:t>
            </a:r>
            <a:endParaRPr sz="1758" dirty="0"/>
          </a:p>
        </p:txBody>
      </p:sp>
      <p:sp>
        <p:nvSpPr>
          <p:cNvPr id="1190" name="12"/>
          <p:cNvSpPr/>
          <p:nvPr/>
        </p:nvSpPr>
        <p:spPr>
          <a:xfrm>
            <a:off x="4523819" y="5829948"/>
            <a:ext cx="572109"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13</a:t>
            </a:r>
            <a:endParaRPr sz="1758" dirty="0"/>
          </a:p>
        </p:txBody>
      </p:sp>
      <p:sp>
        <p:nvSpPr>
          <p:cNvPr id="1191" name="13"/>
          <p:cNvSpPr/>
          <p:nvPr/>
        </p:nvSpPr>
        <p:spPr>
          <a:xfrm>
            <a:off x="5068808" y="5829948"/>
            <a:ext cx="572108"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14</a:t>
            </a:r>
            <a:endParaRPr sz="1758" dirty="0"/>
          </a:p>
        </p:txBody>
      </p:sp>
      <p:sp>
        <p:nvSpPr>
          <p:cNvPr id="1192" name="14"/>
          <p:cNvSpPr/>
          <p:nvPr/>
        </p:nvSpPr>
        <p:spPr>
          <a:xfrm>
            <a:off x="5613797" y="5829948"/>
            <a:ext cx="497972" cy="446439"/>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15</a:t>
            </a:r>
            <a:endParaRPr sz="1758" dirty="0"/>
          </a:p>
        </p:txBody>
      </p:sp>
      <p:sp>
        <p:nvSpPr>
          <p:cNvPr id="1193" name="Line"/>
          <p:cNvSpPr/>
          <p:nvPr/>
        </p:nvSpPr>
        <p:spPr>
          <a:xfrm flipV="1">
            <a:off x="3189329" y="391102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4" name="Line"/>
          <p:cNvSpPr/>
          <p:nvPr/>
        </p:nvSpPr>
        <p:spPr>
          <a:xfrm flipV="1">
            <a:off x="2558297" y="459328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5" name="Line"/>
          <p:cNvSpPr/>
          <p:nvPr/>
        </p:nvSpPr>
        <p:spPr>
          <a:xfrm flipV="1">
            <a:off x="4549618" y="461842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6" name="Line"/>
          <p:cNvSpPr/>
          <p:nvPr/>
        </p:nvSpPr>
        <p:spPr>
          <a:xfrm flipH="1" flipV="1">
            <a:off x="5073586" y="4576755"/>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7" name="Line"/>
          <p:cNvSpPr/>
          <p:nvPr/>
        </p:nvSpPr>
        <p:spPr>
          <a:xfrm flipH="1" flipV="1">
            <a:off x="3126914" y="462140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8" name="Line"/>
          <p:cNvSpPr/>
          <p:nvPr/>
        </p:nvSpPr>
        <p:spPr>
          <a:xfrm flipH="1" flipV="1">
            <a:off x="3482450"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9" name="Line"/>
          <p:cNvSpPr/>
          <p:nvPr/>
        </p:nvSpPr>
        <p:spPr>
          <a:xfrm flipH="1" flipV="1">
            <a:off x="457286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0" name="Line"/>
          <p:cNvSpPr/>
          <p:nvPr/>
        </p:nvSpPr>
        <p:spPr>
          <a:xfrm flipH="1" flipV="1">
            <a:off x="5510483"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1" name="Line"/>
          <p:cNvSpPr/>
          <p:nvPr/>
        </p:nvSpPr>
        <p:spPr>
          <a:xfrm flipV="1">
            <a:off x="5333319"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2" name="Line"/>
          <p:cNvSpPr/>
          <p:nvPr/>
        </p:nvSpPr>
        <p:spPr>
          <a:xfrm flipV="1">
            <a:off x="4255804"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3" name="Line"/>
          <p:cNvSpPr/>
          <p:nvPr/>
        </p:nvSpPr>
        <p:spPr>
          <a:xfrm flipV="1">
            <a:off x="3186997"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4" name="Line"/>
          <p:cNvSpPr/>
          <p:nvPr/>
        </p:nvSpPr>
        <p:spPr>
          <a:xfrm flipH="1" flipV="1">
            <a:off x="2464914" y="5406938"/>
            <a:ext cx="62288"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5" name="Line"/>
          <p:cNvSpPr/>
          <p:nvPr/>
        </p:nvSpPr>
        <p:spPr>
          <a:xfrm flipV="1">
            <a:off x="2096580"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6" name="Line"/>
          <p:cNvSpPr/>
          <p:nvPr/>
        </p:nvSpPr>
        <p:spPr>
          <a:xfrm flipH="1" flipV="1">
            <a:off x="4153376" y="390011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1" name="Index…"/>
          <p:cNvSpPr/>
          <p:nvPr/>
        </p:nvSpPr>
        <p:spPr>
          <a:xfrm>
            <a:off x="3328468" y="4286396"/>
            <a:ext cx="431978"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Index</a:t>
            </a:r>
          </a:p>
          <a:p>
            <a:r>
              <a:rPr sz="1266" dirty="0"/>
              <a:t>Tree</a:t>
            </a:r>
          </a:p>
        </p:txBody>
      </p:sp>
      <p:sp>
        <p:nvSpPr>
          <p:cNvPr id="64" name="Index…">
            <a:extLst>
              <a:ext uri="{FF2B5EF4-FFF2-40B4-BE49-F238E27FC236}">
                <a16:creationId xmlns:a16="http://schemas.microsoft.com/office/drawing/2014/main" id="{55AA5617-F90F-474C-9D35-02D3E827C6FC}"/>
              </a:ext>
            </a:extLst>
          </p:cNvPr>
          <p:cNvSpPr/>
          <p:nvPr/>
        </p:nvSpPr>
        <p:spPr>
          <a:xfrm>
            <a:off x="1052300" y="1959917"/>
            <a:ext cx="573683" cy="3491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dirty="0"/>
              <a:t>value</a:t>
            </a:r>
            <a:endParaRPr dirty="0"/>
          </a:p>
        </p:txBody>
      </p:sp>
      <p:sp>
        <p:nvSpPr>
          <p:cNvPr id="2" name="Rectangle 1">
            <a:extLst>
              <a:ext uri="{FF2B5EF4-FFF2-40B4-BE49-F238E27FC236}">
                <a16:creationId xmlns:a16="http://schemas.microsoft.com/office/drawing/2014/main" id="{D9721F4D-7D02-4754-825A-480749171731}"/>
              </a:ext>
            </a:extLst>
          </p:cNvPr>
          <p:cNvSpPr/>
          <p:nvPr/>
        </p:nvSpPr>
        <p:spPr>
          <a:xfrm>
            <a:off x="992860" y="2831183"/>
            <a:ext cx="692562" cy="369332"/>
          </a:xfrm>
          <a:prstGeom prst="rect">
            <a:avLst/>
          </a:prstGeom>
        </p:spPr>
        <p:txBody>
          <a:bodyPr wrap="none">
            <a:spAutoFit/>
          </a:bodyPr>
          <a:lstStyle/>
          <a:p>
            <a:r>
              <a:rPr lang="en-US" dirty="0"/>
              <a:t>index</a:t>
            </a:r>
          </a:p>
        </p:txBody>
      </p:sp>
    </p:spTree>
    <p:extLst>
      <p:ext uri="{BB962C8B-B14F-4D97-AF65-F5344CB8AC3E}">
        <p14:creationId xmlns:p14="http://schemas.microsoft.com/office/powerpoint/2010/main" val="40914831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B460D-2F2E-44D1-B66D-1D9699C6A53A}"/>
              </a:ext>
            </a:extLst>
          </p:cNvPr>
          <p:cNvSpPr/>
          <p:nvPr/>
        </p:nvSpPr>
        <p:spPr>
          <a:xfrm>
            <a:off x="1870883" y="2905780"/>
            <a:ext cx="8666540" cy="523220"/>
          </a:xfrm>
          <a:prstGeom prst="rect">
            <a:avLst/>
          </a:prstGeom>
        </p:spPr>
        <p:txBody>
          <a:bodyPr wrap="none">
            <a:spAutoFit/>
          </a:bodyPr>
          <a:lstStyle/>
          <a:p>
            <a:r>
              <a:rPr lang="en-US" sz="2800" dirty="0">
                <a:hlinkClick r:id="rId2"/>
              </a:rPr>
              <a:t>https://www.cs.usfca.edu/~galles/visualization/Heap.html</a:t>
            </a:r>
            <a:endParaRPr lang="he-IL" sz="2800" dirty="0"/>
          </a:p>
        </p:txBody>
      </p:sp>
    </p:spTree>
    <p:extLst>
      <p:ext uri="{BB962C8B-B14F-4D97-AF65-F5344CB8AC3E}">
        <p14:creationId xmlns:p14="http://schemas.microsoft.com/office/powerpoint/2010/main" val="35410101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1EFFF-5B2C-7E45-81D2-A8B988B368D3}"/>
              </a:ext>
            </a:extLst>
          </p:cNvPr>
          <p:cNvSpPr/>
          <p:nvPr/>
        </p:nvSpPr>
        <p:spPr>
          <a:xfrm>
            <a:off x="4085114" y="133300"/>
            <a:ext cx="3348995"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Insert Element</a:t>
            </a:r>
            <a:endParaRPr lang="en-US" sz="3600" dirty="0">
              <a:solidFill>
                <a:srgbClr val="00FFFF"/>
              </a:solidFill>
            </a:endParaRPr>
          </a:p>
        </p:txBody>
      </p:sp>
      <p:pic>
        <p:nvPicPr>
          <p:cNvPr id="9" name="Picture 8">
            <a:extLst>
              <a:ext uri="{FF2B5EF4-FFF2-40B4-BE49-F238E27FC236}">
                <a16:creationId xmlns:a16="http://schemas.microsoft.com/office/drawing/2014/main" id="{F18B552D-5157-624E-A5D4-13DA2613735B}"/>
              </a:ext>
            </a:extLst>
          </p:cNvPr>
          <p:cNvPicPr>
            <a:picLocks noChangeAspect="1"/>
          </p:cNvPicPr>
          <p:nvPr/>
        </p:nvPicPr>
        <p:blipFill>
          <a:blip r:embed="rId2"/>
          <a:stretch>
            <a:fillRect/>
          </a:stretch>
        </p:blipFill>
        <p:spPr>
          <a:xfrm>
            <a:off x="6494811" y="3383033"/>
            <a:ext cx="5580800" cy="3263154"/>
          </a:xfrm>
          <a:prstGeom prst="rect">
            <a:avLst/>
          </a:prstGeom>
        </p:spPr>
      </p:pic>
      <p:pic>
        <p:nvPicPr>
          <p:cNvPr id="11" name="Picture 10">
            <a:extLst>
              <a:ext uri="{FF2B5EF4-FFF2-40B4-BE49-F238E27FC236}">
                <a16:creationId xmlns:a16="http://schemas.microsoft.com/office/drawing/2014/main" id="{FDA9F88C-769C-D447-A389-EFC114A0FE25}"/>
              </a:ext>
            </a:extLst>
          </p:cNvPr>
          <p:cNvPicPr>
            <a:picLocks noChangeAspect="1"/>
          </p:cNvPicPr>
          <p:nvPr/>
        </p:nvPicPr>
        <p:blipFill>
          <a:blip r:embed="rId3"/>
          <a:stretch>
            <a:fillRect/>
          </a:stretch>
        </p:blipFill>
        <p:spPr>
          <a:xfrm>
            <a:off x="193675" y="888091"/>
            <a:ext cx="6008905" cy="2324925"/>
          </a:xfrm>
          <a:prstGeom prst="rect">
            <a:avLst/>
          </a:prstGeom>
        </p:spPr>
      </p:pic>
      <p:sp>
        <p:nvSpPr>
          <p:cNvPr id="5" name="Rectangle 4">
            <a:extLst>
              <a:ext uri="{FF2B5EF4-FFF2-40B4-BE49-F238E27FC236}">
                <a16:creationId xmlns:a16="http://schemas.microsoft.com/office/drawing/2014/main" id="{E0C63DAF-222C-C543-998B-8A4C0075B752}"/>
              </a:ext>
            </a:extLst>
          </p:cNvPr>
          <p:cNvSpPr/>
          <p:nvPr/>
        </p:nvSpPr>
        <p:spPr>
          <a:xfrm>
            <a:off x="10986850" y="5970063"/>
            <a:ext cx="1088761"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O(h)</a:t>
            </a:r>
            <a:endParaRPr lang="en-US" sz="3600" dirty="0">
              <a:solidFill>
                <a:srgbClr val="00FFFF"/>
              </a:solidFill>
            </a:endParaRPr>
          </a:p>
        </p:txBody>
      </p:sp>
      <p:pic>
        <p:nvPicPr>
          <p:cNvPr id="6" name="Picture 2" descr="×ª××¦××ª ×ª××× × ×¢×××¨ âªBUILD HEAP GIFâ¬â">
            <a:extLst>
              <a:ext uri="{FF2B5EF4-FFF2-40B4-BE49-F238E27FC236}">
                <a16:creationId xmlns:a16="http://schemas.microsoft.com/office/drawing/2014/main" id="{BA08F6C2-0858-E848-B44B-E1CFF92BE8B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481387" y="2194815"/>
            <a:ext cx="52292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0638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12377</TotalTime>
  <Words>3515</Words>
  <Application>Microsoft Macintosh PowerPoint</Application>
  <PresentationFormat>Widescreen</PresentationFormat>
  <Paragraphs>629</Paragraphs>
  <Slides>29</Slides>
  <Notes>9</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1" baseType="lpstr">
      <vt:lpstr>-apple-system</vt:lpstr>
      <vt:lpstr>Abadi</vt:lpstr>
      <vt:lpstr>Arial</vt:lpstr>
      <vt:lpstr>Calibri</vt:lpstr>
      <vt:lpstr>Calibri Light</vt:lpstr>
      <vt:lpstr>Cambria Math</vt:lpstr>
      <vt:lpstr>Consolas</vt:lpstr>
      <vt:lpstr>Courier New</vt:lpstr>
      <vt:lpstr>Helvetica</vt:lpstr>
      <vt:lpstr>Office Theme</vt:lpstr>
      <vt:lpstr>1_Office Theme</vt:lpstr>
      <vt:lpstr>אובייקט מעטפת של כורך האובייקטים</vt:lpstr>
      <vt:lpstr>מבני נתונים</vt:lpstr>
      <vt:lpstr>תרגולים קודמים</vt:lpstr>
      <vt:lpstr>Binary Heap</vt:lpstr>
      <vt:lpstr>Binary Heap Representation</vt:lpstr>
      <vt:lpstr>Binary Heap Representation</vt:lpstr>
      <vt:lpstr>Binary Heap Representation</vt:lpstr>
      <vt:lpstr>Binary Heap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of Binary Heap  </vt:lpstr>
      <vt:lpstr>Time Complexity of Binary Heap  </vt:lpstr>
      <vt:lpstr>HeapSort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מבני נתונים</dc:title>
  <dc:creator>צבי מינץ</dc:creator>
  <cp:lastModifiedBy>צבי מינץ</cp:lastModifiedBy>
  <cp:revision>861</cp:revision>
  <dcterms:created xsi:type="dcterms:W3CDTF">2019-07-21T10:56:39Z</dcterms:created>
  <dcterms:modified xsi:type="dcterms:W3CDTF">2020-08-26T09:47:49Z</dcterms:modified>
</cp:coreProperties>
</file>