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6" r:id="rId4"/>
    <p:sldId id="277" r:id="rId5"/>
    <p:sldId id="278" r:id="rId6"/>
    <p:sldId id="279" r:id="rId7"/>
    <p:sldId id="281" r:id="rId8"/>
    <p:sldId id="280" r:id="rId9"/>
    <p:sldId id="282" r:id="rId10"/>
    <p:sldId id="284" r:id="rId11"/>
    <p:sldId id="28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סגנון בהיר 3 - הדגשה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1564" autoAdjust="0"/>
  </p:normalViewPr>
  <p:slideViewPr>
    <p:cSldViewPr snapToGrid="0">
      <p:cViewPr varScale="1">
        <p:scale>
          <a:sx n="51" d="100"/>
          <a:sy n="51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DBC7B41-B3E2-4A3E-9587-6AF9232B85FB}" type="datetimeFigureOut">
              <a:rPr lang="he-IL" smtClean="0"/>
              <a:t>ב'/אב/תש"פ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D0E4608-6E33-4A0A-8C40-64AF058FC4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4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DC4-C132-4D7B-9D87-987093DD97A8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69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9023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280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23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65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23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857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F2B5-8F75-4946-AFBC-BE6871EC5AE7}" type="datetime8">
              <a:rPr lang="he-IL" smtClean="0"/>
              <a:t>23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59371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AC9-BA57-4099-A6CC-E1F9833B911B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7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667C-A451-4218-BE36-2686E0CF13FF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48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A492-C46D-465D-B33D-31B7314D1024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95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2222-1879-4435-9414-90BAA1493D88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78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C721-D843-4F2A-9CCE-C0A7B7D05743}" type="datetime8">
              <a:rPr lang="he-IL" smtClean="0"/>
              <a:t>23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6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2164-EC81-4C54-A182-5738BB83E7BF}" type="datetime8">
              <a:rPr lang="he-IL" smtClean="0"/>
              <a:t>23 יולי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5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9C6A-D170-4A36-9F29-71564E6A97C6}" type="datetime8">
              <a:rPr lang="he-IL" smtClean="0"/>
              <a:t>23 יולי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79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976-658C-4137-9C7E-409D02C9083C}" type="datetime8">
              <a:rPr lang="he-IL" smtClean="0"/>
              <a:t>23 יולי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28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D9D7-F5EA-47D7-BA52-6B29386519DD}" type="datetime8">
              <a:rPr lang="he-IL" smtClean="0"/>
              <a:t>23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9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FFF9-C0FE-49A8-9563-781F8F1E45BC}" type="datetime8">
              <a:rPr lang="he-IL" smtClean="0"/>
              <a:t>23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2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F2B5-8F75-4946-AFBC-BE6871EC5AE7}" type="datetime8">
              <a:rPr lang="he-IL" smtClean="0"/>
              <a:t>23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F2E5DD-68F6-43EE-A6B7-525A150B4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30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52624" y="939567"/>
            <a:ext cx="10535878" cy="2915023"/>
          </a:xfrm>
        </p:spPr>
        <p:txBody>
          <a:bodyPr>
            <a:normAutofit/>
          </a:bodyPr>
          <a:lstStyle/>
          <a:p>
            <a:pPr algn="ctr"/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אלגוריתמים 1 </a:t>
            </a:r>
            <a:b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נושא 4 </a:t>
            </a:r>
            <a:r>
              <a:rPr lang="he-IL" b="1" dirty="0" smtClean="0"/>
              <a:t>משחק מספרים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he-IL" dirty="0" smtClean="0"/>
              <a:t>אליזבט </a:t>
            </a:r>
            <a:r>
              <a:rPr lang="he-IL" dirty="0" err="1" smtClean="0"/>
              <a:t>איצקוביץ</a:t>
            </a:r>
            <a:r>
              <a:rPr lang="he-IL" dirty="0" smtClean="0"/>
              <a:t>,     </a:t>
            </a:r>
            <a:r>
              <a:rPr lang="en-US" dirty="0" smtClean="0"/>
              <a:t>elizabeti@ariel.ac.il</a:t>
            </a:r>
            <a:endParaRPr lang="he-IL" dirty="0" smtClean="0"/>
          </a:p>
          <a:p>
            <a:pPr algn="r"/>
            <a:r>
              <a:rPr lang="he-IL" dirty="0" smtClean="0"/>
              <a:t>מחלקה למדעי המחשב</a:t>
            </a:r>
          </a:p>
          <a:p>
            <a:pPr algn="r"/>
            <a:r>
              <a:rPr lang="he-IL" dirty="0" smtClean="0"/>
              <a:t>אוניברסיטת אריאל בשומרון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43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38298" y="9863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72161" y="896982"/>
            <a:ext cx="10356296" cy="5721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b="1" dirty="0"/>
              <a:t>דוגמה</a:t>
            </a:r>
            <a:r>
              <a:rPr lang="he-IL" b="1" dirty="0" smtClean="0"/>
              <a:t>:  </a:t>
            </a:r>
            <a:r>
              <a:rPr lang="he-IL" dirty="0" smtClean="0"/>
              <a:t>נתונה סדרה </a:t>
            </a:r>
            <a:r>
              <a:rPr lang="he-IL" dirty="0"/>
              <a:t>של 4 מספרים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נבנה </a:t>
            </a:r>
            <a:r>
              <a:rPr lang="he-IL" dirty="0"/>
              <a:t>עץ של כל המסלולים האפשריים:</a:t>
            </a: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54" y="896982"/>
            <a:ext cx="3409950" cy="10287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97" y="2096479"/>
            <a:ext cx="8834675" cy="47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72161" y="664686"/>
            <a:ext cx="10356296" cy="599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dirty="0">
                <a:latin typeface="Consolas" panose="020B0609020204030204" pitchFamily="49" charset="0"/>
              </a:rPr>
              <a:t> העץ הוא עץ בינארי שלם, לכן ניתן לממש אותו בעזרת מערך (כמו ערמה</a:t>
            </a:r>
            <a:r>
              <a:rPr lang="he-IL" sz="20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2000" dirty="0">
                <a:latin typeface="Consolas" panose="020B0609020204030204" pitchFamily="49" charset="0"/>
              </a:rPr>
              <a:t>		</a:t>
            </a:r>
          </a:p>
          <a:p>
            <a:pPr marL="0" indent="0" algn="l" rtl="0">
              <a:buNone/>
            </a:pPr>
            <a:r>
              <a:rPr lang="he-IL" sz="2000" dirty="0">
                <a:latin typeface="Consolas" panose="020B0609020204030204" pitchFamily="49" charset="0"/>
              </a:rPr>
              <a:t>/** </a:t>
            </a:r>
            <a:r>
              <a:rPr lang="en-US" sz="2000" dirty="0">
                <a:latin typeface="Consolas" panose="020B0609020204030204" pitchFamily="49" charset="0"/>
              </a:rPr>
              <a:t>function parent returns the parent of vertex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*/</a:t>
            </a:r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	parent(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){return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/2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/** </a:t>
            </a: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</a:rPr>
              <a:t>leftChild</a:t>
            </a:r>
            <a:r>
              <a:rPr lang="en-US" sz="2000" dirty="0">
                <a:latin typeface="Consolas" panose="020B0609020204030204" pitchFamily="49" charset="0"/>
              </a:rPr>
              <a:t> returns the left child of vertex p */</a:t>
            </a:r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leftChild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p){return 2*p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/** function </a:t>
            </a:r>
            <a:r>
              <a:rPr lang="en-US" sz="2000" dirty="0" err="1">
                <a:latin typeface="Consolas" panose="020B0609020204030204" pitchFamily="49" charset="0"/>
              </a:rPr>
              <a:t>rightChild</a:t>
            </a:r>
            <a:r>
              <a:rPr lang="en-US" sz="2000" dirty="0">
                <a:latin typeface="Consolas" panose="020B0609020204030204" pitchFamily="49" charset="0"/>
              </a:rPr>
              <a:t> returns the right child of vertex p */</a:t>
            </a:r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rightChild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p){return 2*p+1}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8" y="1167084"/>
            <a:ext cx="9372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22" y="402671"/>
            <a:ext cx="3819525" cy="421957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2669" y="609599"/>
            <a:ext cx="5469622" cy="4188904"/>
          </a:xfrm>
        </p:spPr>
        <p:txBody>
          <a:bodyPr/>
          <a:lstStyle/>
          <a:p>
            <a:pPr algn="ctr"/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98209" y="5005431"/>
            <a:ext cx="7248088" cy="1555864"/>
          </a:xfrm>
        </p:spPr>
        <p:txBody>
          <a:bodyPr>
            <a:normAutofit/>
          </a:bodyPr>
          <a:lstStyle/>
          <a:p>
            <a:pPr algn="ctr"/>
            <a:r>
              <a:rPr lang="he-IL" sz="2800" dirty="0" smtClean="0"/>
              <a:t>	</a:t>
            </a:r>
            <a:r>
              <a:rPr lang="he-IL" sz="2800" b="1" dirty="0" smtClean="0">
                <a:latin typeface="Guttman Yad-Brush" panose="02010401010101010101" pitchFamily="2" charset="-79"/>
                <a:cs typeface="Guttman Yad-Brush" panose="02010401010101010101" pitchFamily="2" charset="-79"/>
              </a:rPr>
              <a:t>את השאלות יש לשאול בפורום הקורס</a:t>
            </a:r>
          </a:p>
          <a:p>
            <a:pPr algn="ctr"/>
            <a:r>
              <a:rPr lang="he-IL" sz="2800" b="1" dirty="0" smtClean="0">
                <a:latin typeface="Guttman Yad-Brush" panose="02010401010101010101" pitchFamily="2" charset="-79"/>
                <a:cs typeface="Guttman Yad-Brush" panose="02010401010101010101" pitchFamily="2" charset="-79"/>
              </a:rPr>
              <a:t> (מידע אישי – מודל)</a:t>
            </a:r>
            <a:endParaRPr lang="he-IL" sz="2800" b="1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01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30284" y="943361"/>
            <a:ext cx="8240823" cy="5448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תיאור המשחק</a:t>
            </a:r>
          </a:p>
          <a:p>
            <a:pPr marL="0" indent="0">
              <a:buNone/>
            </a:pPr>
            <a:r>
              <a:rPr lang="he-IL" dirty="0"/>
              <a:t>נתונה סדרה (מערך) של </a:t>
            </a:r>
            <a:r>
              <a:rPr lang="en-US" b="1" dirty="0"/>
              <a:t>N</a:t>
            </a:r>
            <a:r>
              <a:rPr lang="he-IL" dirty="0"/>
              <a:t> מספרים שלמים חיובים.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he-IL" dirty="0" smtClean="0"/>
              <a:t> – </a:t>
            </a:r>
            <a:r>
              <a:rPr lang="he-IL" dirty="0"/>
              <a:t>מספר זוגי.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במשחק </a:t>
            </a:r>
            <a:r>
              <a:rPr lang="he-IL" dirty="0"/>
              <a:t>זה משתתפים שני שחקנים. כל אחד מהשחקנים בתורו יכול לבחור מספר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אחד </a:t>
            </a:r>
            <a:r>
              <a:rPr lang="he-IL" dirty="0"/>
              <a:t>מקצה השמאלי או מקצה </a:t>
            </a:r>
            <a:r>
              <a:rPr lang="he-IL" dirty="0" smtClean="0"/>
              <a:t>הימני </a:t>
            </a:r>
            <a:r>
              <a:rPr lang="he-IL" dirty="0"/>
              <a:t>של הסדרה. מנצח מי שמקבל סכום </a:t>
            </a:r>
            <a:r>
              <a:rPr lang="he-IL" dirty="0" smtClean="0"/>
              <a:t>המספרים</a:t>
            </a:r>
          </a:p>
          <a:p>
            <a:pPr marL="0" indent="0">
              <a:buNone/>
            </a:pPr>
            <a:r>
              <a:rPr lang="he-IL" dirty="0" smtClean="0"/>
              <a:t>שהוא </a:t>
            </a:r>
            <a:r>
              <a:rPr lang="he-IL" dirty="0"/>
              <a:t>בחר בהם גדול יותר. </a:t>
            </a:r>
            <a:endParaRPr lang="en-US" dirty="0"/>
          </a:p>
          <a:p>
            <a:pPr marL="0" indent="0">
              <a:buNone/>
            </a:pPr>
            <a:r>
              <a:rPr lang="he-IL" b="1" dirty="0"/>
              <a:t>דוגמה</a:t>
            </a:r>
            <a:r>
              <a:rPr lang="he-IL" dirty="0"/>
              <a:t>: נתונה סדרה: </a:t>
            </a:r>
            <a:r>
              <a:rPr lang="en-US" dirty="0">
                <a:latin typeface="Consolas" panose="020B0609020204030204" pitchFamily="49" charset="0"/>
              </a:rPr>
              <a:t>3, 4, 6, 2, 1, </a:t>
            </a:r>
            <a:r>
              <a:rPr lang="en-US" dirty="0" smtClean="0">
                <a:latin typeface="Consolas" panose="020B0609020204030204" pitchFamily="49" charset="0"/>
              </a:rPr>
              <a:t>5</a:t>
            </a:r>
            <a:r>
              <a:rPr lang="he-IL" dirty="0" smtClean="0"/>
              <a:t>. השחקן הראשון </a:t>
            </a:r>
            <a:r>
              <a:rPr lang="he-IL" dirty="0"/>
              <a:t>מתחיל ומנצח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85" y="3470094"/>
            <a:ext cx="1800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72161" y="655978"/>
            <a:ext cx="10356296" cy="583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b="1" dirty="0"/>
              <a:t>אסטרטגיה חמדנית.</a:t>
            </a:r>
            <a:endParaRPr lang="en-US" dirty="0"/>
          </a:p>
          <a:p>
            <a:pPr marL="0" indent="0">
              <a:buNone/>
            </a:pPr>
            <a:r>
              <a:rPr lang="he-IL" b="1" dirty="0" smtClean="0"/>
              <a:t>אלגוריתם </a:t>
            </a:r>
            <a:r>
              <a:rPr lang="he-IL" b="1" dirty="0"/>
              <a:t>חמדן</a:t>
            </a:r>
            <a:r>
              <a:rPr lang="en-US" dirty="0"/>
              <a:t> ( </a:t>
            </a:r>
            <a:r>
              <a:rPr lang="en-US" b="1" dirty="0"/>
              <a:t>Greedy Algorithm</a:t>
            </a:r>
            <a:r>
              <a:rPr lang="en-US" dirty="0"/>
              <a:t>) </a:t>
            </a:r>
            <a:r>
              <a:rPr lang="he-IL" dirty="0"/>
              <a:t>הוא</a:t>
            </a:r>
            <a:r>
              <a:rPr lang="en-US" dirty="0"/>
              <a:t> </a:t>
            </a:r>
            <a:r>
              <a:rPr lang="he-IL" dirty="0"/>
              <a:t>אלגוריתם</a:t>
            </a:r>
            <a:r>
              <a:rPr lang="en-US" dirty="0"/>
              <a:t> </a:t>
            </a:r>
            <a:r>
              <a:rPr lang="he-IL" dirty="0"/>
              <a:t>המתבסס על</a:t>
            </a:r>
            <a:r>
              <a:rPr lang="en-US" dirty="0"/>
              <a:t> </a:t>
            </a:r>
            <a:r>
              <a:rPr lang="he-IL" dirty="0" smtClean="0"/>
              <a:t>היוריסטיקה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he-IL" dirty="0" smtClean="0"/>
              <a:t>לפיה </a:t>
            </a:r>
            <a:r>
              <a:rPr lang="he-IL" dirty="0"/>
              <a:t>בוחרים את האפשרות הטובה ביותר הנראית לעין בשלב הנוכחי, מבלי לקחת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בחשבון </a:t>
            </a:r>
            <a:r>
              <a:rPr lang="he-IL" dirty="0"/>
              <a:t>את ההשפעה של צעד זה על המשך הפתרון. 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נתבונן בסדרה: </a:t>
            </a:r>
            <a:r>
              <a:rPr lang="en-US" dirty="0">
                <a:latin typeface="Consolas" panose="020B0609020204030204" pitchFamily="49" charset="0"/>
              </a:rPr>
              <a:t>5, 20, 10, 1</a:t>
            </a:r>
            <a:r>
              <a:rPr lang="he-IL" dirty="0"/>
              <a:t>. </a:t>
            </a:r>
            <a:r>
              <a:rPr lang="he-IL" dirty="0" smtClean="0"/>
              <a:t> לפי </a:t>
            </a:r>
            <a:r>
              <a:rPr lang="he-IL" dirty="0"/>
              <a:t>אלגוריתם חמדני</a:t>
            </a:r>
            <a:r>
              <a:rPr lang="he-IL" dirty="0" smtClean="0"/>
              <a:t>: </a:t>
            </a:r>
          </a:p>
          <a:p>
            <a:pPr marL="0" indent="0">
              <a:buNone/>
            </a:pPr>
            <a:r>
              <a:rPr lang="he-IL" dirty="0" smtClean="0"/>
              <a:t>כמו </a:t>
            </a:r>
            <a:r>
              <a:rPr lang="he-IL" dirty="0"/>
              <a:t>שרואים, האסטרטגיה החמדנית לא מביאה את </a:t>
            </a:r>
            <a:r>
              <a:rPr lang="en-US" dirty="0"/>
              <a:t>A</a:t>
            </a:r>
            <a:r>
              <a:rPr lang="he-IL" dirty="0"/>
              <a:t> </a:t>
            </a:r>
            <a:r>
              <a:rPr lang="he-IL" dirty="0" smtClean="0"/>
              <a:t>לניצחון, למרות שקיימת </a:t>
            </a:r>
          </a:p>
          <a:p>
            <a:pPr marL="0" indent="0">
              <a:buNone/>
            </a:pPr>
            <a:r>
              <a:rPr lang="he-IL" dirty="0" smtClean="0"/>
              <a:t>אסטרטגיה שמביאה את </a:t>
            </a:r>
            <a:r>
              <a:rPr lang="en-US" dirty="0" smtClean="0"/>
              <a:t>A</a:t>
            </a:r>
            <a:r>
              <a:rPr lang="he-IL" dirty="0" smtClean="0"/>
              <a:t> לניצחון</a:t>
            </a:r>
            <a:endParaRPr lang="en-US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    אסטרטגיה  חמדנית                                             </a:t>
            </a:r>
            <a:r>
              <a:rPr lang="he-IL" dirty="0"/>
              <a:t> </a:t>
            </a:r>
            <a:r>
              <a:rPr lang="he-IL" dirty="0" smtClean="0"/>
              <a:t>   אסטרטגיה מנצחת                             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668" y="3571932"/>
            <a:ext cx="2447925" cy="200025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611" y="3557644"/>
            <a:ext cx="2505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25086" y="113212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298287" y="1079863"/>
                <a:ext cx="10356296" cy="531222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e-IL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אסטרטגיה של שחקן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 </a:t>
                </a:r>
                <a:r>
                  <a:rPr lang="he-IL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שתמיד 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מביאה אותו לניצחון.</a:t>
                </a:r>
              </a:p>
              <a:p>
                <a:pPr marL="0" indent="0">
                  <a:buNone/>
                </a:pPr>
                <a:r>
                  <a:rPr lang="he-IL" dirty="0">
                    <a:latin typeface="Consolas" panose="020B0609020204030204" pitchFamily="49" charset="0"/>
                  </a:rPr>
                  <a:t>בהינתן סדרת מספרים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 smtClean="0">
                    <a:latin typeface="Consolas" panose="020B0609020204030204" pitchFamily="49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>
                    <a:latin typeface="Consolas" panose="020B0609020204030204" pitchFamily="49" charset="0"/>
                  </a:rPr>
                  <a:t> מספר זוגי. שחקן </a:t>
                </a:r>
                <a:r>
                  <a:rPr lang="en-US" dirty="0">
                    <a:latin typeface="Consolas" panose="020B0609020204030204" pitchFamily="49" charset="0"/>
                  </a:rPr>
                  <a:t>A </a:t>
                </a:r>
                <a:r>
                  <a:rPr lang="he-IL" dirty="0" smtClean="0">
                    <a:latin typeface="Consolas" panose="020B0609020204030204" pitchFamily="49" charset="0"/>
                  </a:rPr>
                  <a:t>  מחשב </a:t>
                </a:r>
                <a:r>
                  <a:rPr lang="he-IL" dirty="0">
                    <a:latin typeface="Consolas" panose="020B0609020204030204" pitchFamily="49" charset="0"/>
                  </a:rPr>
                  <a:t>שני סכומים</a:t>
                </a:r>
                <a:r>
                  <a:rPr lang="he-IL" dirty="0" smtClean="0">
                    <a:latin typeface="Consolas" panose="020B06090202040302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he-IL" dirty="0" smtClean="0">
                    <a:latin typeface="Consolas" panose="020B0609020204030204" pitchFamily="49" charset="0"/>
                  </a:rPr>
                  <a:t>סכום </a:t>
                </a:r>
                <a:r>
                  <a:rPr lang="he-IL" dirty="0">
                    <a:latin typeface="Consolas" panose="020B0609020204030204" pitchFamily="49" charset="0"/>
                  </a:rPr>
                  <a:t>איברים הנמצאים במקומות זוגיים וסכום המספרים </a:t>
                </a:r>
                <a:r>
                  <a:rPr lang="he-IL" dirty="0" smtClean="0">
                    <a:latin typeface="Consolas" panose="020B0609020204030204" pitchFamily="49" charset="0"/>
                  </a:rPr>
                  <a:t>הנמצאים </a:t>
                </a:r>
                <a:r>
                  <a:rPr lang="he-IL" dirty="0">
                    <a:latin typeface="Consolas" panose="020B0609020204030204" pitchFamily="49" charset="0"/>
                  </a:rPr>
                  <a:t>במקומות אי-זוגיים</a:t>
                </a:r>
                <a:r>
                  <a:rPr lang="he-IL" dirty="0" smtClean="0">
                    <a:latin typeface="Consolas" panose="020B0609020204030204" pitchFamily="49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e-I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>
                    <a:latin typeface="Consolas" panose="020B0609020204030204" pitchFamily="49" charset="0"/>
                  </a:rPr>
                  <a:t> </a:t>
                </a:r>
                <a:r>
                  <a:rPr lang="he-IL" dirty="0" smtClean="0">
                    <a:latin typeface="Consolas" panose="020B0609020204030204" pitchFamily="49" charset="0"/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  …+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 smtClean="0"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he-IL" dirty="0" smtClean="0">
                    <a:latin typeface="Consolas" panose="020B0609020204030204" pitchFamily="49" charset="0"/>
                  </a:rPr>
                  <a:t>כאן יש שתי אפשרויות:"</a:t>
                </a:r>
              </a:p>
              <a:p>
                <a:pPr marL="0" indent="0">
                  <a:buNone/>
                </a:pPr>
                <a:r>
                  <a:rPr lang="he-IL" dirty="0" smtClean="0"/>
                  <a:t>א)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 smtClean="0">
                    <a:latin typeface="Consolas" panose="020B0609020204030204" pitchFamily="49" charset="0"/>
                  </a:rPr>
                  <a:t> , במקרה זה השחקן </a:t>
                </a:r>
                <a:r>
                  <a:rPr lang="en-US" dirty="0">
                    <a:latin typeface="Consolas" panose="020B0609020204030204" pitchFamily="49" charset="0"/>
                  </a:rPr>
                  <a:t>A </a:t>
                </a:r>
                <a:r>
                  <a:rPr lang="he-IL" dirty="0" smtClean="0">
                    <a:latin typeface="Consolas" panose="020B0609020204030204" pitchFamily="49" charset="0"/>
                  </a:rPr>
                  <a:t> בוחר 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 smtClean="0">
                    <a:latin typeface="Consolas" panose="020B0609020204030204" pitchFamily="49" charset="0"/>
                  </a:rPr>
                  <a:t>  ,   ממשיך </a:t>
                </a:r>
                <a:r>
                  <a:rPr lang="he-IL" dirty="0">
                    <a:latin typeface="Consolas" panose="020B0609020204030204" pitchFamily="49" charset="0"/>
                  </a:rPr>
                  <a:t>לבחור במספרים הנמצאים </a:t>
                </a:r>
                <a:endParaRPr lang="he-IL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dirty="0" smtClean="0">
                    <a:latin typeface="Consolas" panose="020B0609020204030204" pitchFamily="49" charset="0"/>
                  </a:rPr>
                  <a:t>    מקומות </a:t>
                </a:r>
                <a:r>
                  <a:rPr lang="he-IL" dirty="0">
                    <a:latin typeface="Consolas" panose="020B0609020204030204" pitchFamily="49" charset="0"/>
                  </a:rPr>
                  <a:t>אי-זוגיים ומנצח. </a:t>
                </a:r>
                <a:endParaRPr lang="he-IL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dirty="0" smtClean="0">
                    <a:latin typeface="Consolas" panose="020B0609020204030204" pitchFamily="49" charset="0"/>
                  </a:rPr>
                  <a:t>ב) </a:t>
                </a:r>
                <a14:m>
                  <m:oMath xmlns:m="http://schemas.openxmlformats.org/officeDocument/2006/math">
                    <m:r>
                      <a:rPr lang="he-IL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 smtClean="0">
                    <a:latin typeface="Consolas" panose="020B0609020204030204" pitchFamily="49" charset="0"/>
                  </a:rPr>
                  <a:t>,  במקרה זה </a:t>
                </a:r>
                <a:r>
                  <a:rPr lang="en-US" dirty="0" smtClean="0">
                    <a:latin typeface="Consolas" panose="020B0609020204030204" pitchFamily="49" charset="0"/>
                  </a:rPr>
                  <a:t>A</a:t>
                </a:r>
                <a:r>
                  <a:rPr lang="he-IL" dirty="0" smtClean="0">
                    <a:latin typeface="Consolas" panose="020B0609020204030204" pitchFamily="49" charset="0"/>
                  </a:rPr>
                  <a:t> בוחר </a:t>
                </a:r>
                <a:r>
                  <a:rPr lang="he-IL" dirty="0">
                    <a:latin typeface="Consolas" panose="020B0609020204030204" pitchFamily="49" charset="0"/>
                  </a:rPr>
                  <a:t>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latin typeface="Consolas" panose="020B0609020204030204" pitchFamily="49" charset="0"/>
                  </a:rPr>
                  <a:t> </a:t>
                </a:r>
                <a:r>
                  <a:rPr lang="he-IL" dirty="0" smtClean="0">
                    <a:latin typeface="Consolas" panose="020B0609020204030204" pitchFamily="49" charset="0"/>
                  </a:rPr>
                  <a:t>,  ממשיך </a:t>
                </a:r>
                <a:r>
                  <a:rPr lang="he-IL" dirty="0">
                    <a:latin typeface="Consolas" panose="020B0609020204030204" pitchFamily="49" charset="0"/>
                  </a:rPr>
                  <a:t>לבחור במספרים הנמצאים </a:t>
                </a:r>
              </a:p>
              <a:p>
                <a:pPr marL="0" indent="0">
                  <a:buNone/>
                </a:pPr>
                <a:r>
                  <a:rPr lang="he-IL" dirty="0">
                    <a:latin typeface="Consolas" panose="020B0609020204030204" pitchFamily="49" charset="0"/>
                  </a:rPr>
                  <a:t>   </a:t>
                </a:r>
                <a:r>
                  <a:rPr lang="he-IL" dirty="0" smtClean="0">
                    <a:latin typeface="Consolas" panose="020B0609020204030204" pitchFamily="49" charset="0"/>
                  </a:rPr>
                  <a:t>במקומות זוגיים </a:t>
                </a:r>
                <a:r>
                  <a:rPr lang="he-IL" dirty="0">
                    <a:latin typeface="Consolas" panose="020B0609020204030204" pitchFamily="49" charset="0"/>
                  </a:rPr>
                  <a:t>ומנצח. </a:t>
                </a:r>
              </a:p>
              <a:p>
                <a:pPr marL="0" indent="0">
                  <a:buNone/>
                </a:pPr>
                <a:r>
                  <a:rPr lang="he-IL" b="1" dirty="0" smtClean="0">
                    <a:latin typeface="Consolas" panose="020B0609020204030204" pitchFamily="49" charset="0"/>
                  </a:rPr>
                  <a:t>נוכיח את נכונות האלגוריתם למקרה א). </a:t>
                </a:r>
                <a:r>
                  <a:rPr lang="he-IL" dirty="0" smtClean="0">
                    <a:latin typeface="Consolas" panose="020B0609020204030204" pitchFamily="49" charset="0"/>
                  </a:rPr>
                  <a:t>כלומר נוכיח כי ל-</a:t>
                </a:r>
                <a:r>
                  <a:rPr lang="en-US" dirty="0" smtClean="0">
                    <a:latin typeface="Consolas" panose="020B0609020204030204" pitchFamily="49" charset="0"/>
                  </a:rPr>
                  <a:t>A</a:t>
                </a:r>
                <a:r>
                  <a:rPr lang="he-IL" dirty="0" smtClean="0">
                    <a:latin typeface="Consolas" panose="020B0609020204030204" pitchFamily="49" charset="0"/>
                  </a:rPr>
                  <a:t> </a:t>
                </a:r>
                <a:r>
                  <a:rPr lang="he-IL" dirty="0"/>
                  <a:t>יש אפשרות במשך </a:t>
                </a:r>
                <a:endParaRPr lang="he-IL" dirty="0" smtClean="0"/>
              </a:p>
              <a:p>
                <a:pPr marL="0" indent="0">
                  <a:buNone/>
                </a:pPr>
                <a:r>
                  <a:rPr lang="he-IL" dirty="0" smtClean="0"/>
                  <a:t>כל </a:t>
                </a:r>
                <a:r>
                  <a:rPr lang="he-IL" dirty="0"/>
                  <a:t>המשחק לקחת מספרים הנמצאים במקומות אי-זוגיים וכתוצאה לקבל סכום מספרים גדול יותר</a:t>
                </a:r>
                <a:r>
                  <a:rPr lang="he-IL" dirty="0" smtClean="0"/>
                  <a:t>.</a:t>
                </a:r>
                <a:endParaRPr lang="he-IL" b="1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287" y="1079863"/>
                <a:ext cx="10356296" cy="5312229"/>
              </a:xfrm>
              <a:blipFill>
                <a:blip r:embed="rId2"/>
                <a:stretch>
                  <a:fillRect t="-688" r="-4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72161" y="655978"/>
            <a:ext cx="10356296" cy="599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600" b="1" dirty="0">
                <a:latin typeface="Consolas" panose="020B0609020204030204" pitchFamily="49" charset="0"/>
              </a:rPr>
              <a:t>הוכחה </a:t>
            </a:r>
            <a:r>
              <a:rPr lang="he-IL" sz="1600" b="1" dirty="0" smtClean="0">
                <a:latin typeface="Consolas" panose="020B0609020204030204" pitchFamily="49" charset="0"/>
              </a:rPr>
              <a:t>באינדוקציה לפי הצעדים.</a:t>
            </a:r>
          </a:p>
          <a:p>
            <a:pPr marL="0" indent="0">
              <a:buNone/>
            </a:pPr>
            <a:r>
              <a:rPr lang="he-IL" sz="1600" b="1" dirty="0" smtClean="0">
                <a:latin typeface="Consolas" panose="020B0609020204030204" pitchFamily="49" charset="0"/>
              </a:rPr>
              <a:t>בסיס האינדוקציה.</a:t>
            </a:r>
            <a:r>
              <a:rPr lang="he-IL" sz="16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he-IL" dirty="0"/>
              <a:t>כאשר </a:t>
            </a:r>
            <a:r>
              <a:rPr lang="en-US" dirty="0"/>
              <a:t>A</a:t>
            </a:r>
            <a:r>
              <a:rPr lang="he-IL" dirty="0"/>
              <a:t> בוחר ב-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he-IL" baseline="-25000" dirty="0" smtClean="0"/>
              <a:t> </a:t>
            </a:r>
            <a:r>
              <a:rPr lang="he-IL" dirty="0" smtClean="0"/>
              <a:t>ל-</a:t>
            </a:r>
            <a:r>
              <a:rPr lang="en-US" dirty="0"/>
              <a:t>B</a:t>
            </a:r>
            <a:r>
              <a:rPr lang="he-IL" dirty="0"/>
              <a:t> יש שתי אפשרויות: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he-IL" dirty="0"/>
              <a:t> או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n</a:t>
            </a:r>
            <a:r>
              <a:rPr lang="he-IL" dirty="0" smtClean="0">
                <a:latin typeface="Consolas" panose="020B0609020204030204" pitchFamily="49" charset="0"/>
              </a:rPr>
              <a:t> </a:t>
            </a:r>
            <a:r>
              <a:rPr lang="he-IL" dirty="0"/>
              <a:t>שנמצאים במקומות זוגיים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כאשר </a:t>
            </a:r>
            <a:r>
              <a:rPr lang="en-US" dirty="0"/>
              <a:t>B</a:t>
            </a:r>
            <a:r>
              <a:rPr lang="he-IL" dirty="0"/>
              <a:t> בוחר ב-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he-IL" baseline="-25000" dirty="0" smtClean="0"/>
              <a:t>  </a:t>
            </a:r>
            <a:r>
              <a:rPr lang="he-IL" dirty="0" smtClean="0"/>
              <a:t>ל-</a:t>
            </a:r>
            <a:r>
              <a:rPr lang="en-US" dirty="0"/>
              <a:t>A</a:t>
            </a:r>
            <a:r>
              <a:rPr lang="he-IL" dirty="0"/>
              <a:t> ניתן לבחור ב-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he-IL" dirty="0"/>
              <a:t>, כאשר </a:t>
            </a:r>
            <a:r>
              <a:rPr lang="en-US" dirty="0"/>
              <a:t>B</a:t>
            </a:r>
            <a:r>
              <a:rPr lang="he-IL" dirty="0"/>
              <a:t> בוחר ב- 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n</a:t>
            </a:r>
            <a:r>
              <a:rPr lang="he-IL" dirty="0"/>
              <a:t>ל-</a:t>
            </a:r>
            <a:r>
              <a:rPr lang="en-US" dirty="0"/>
              <a:t>A</a:t>
            </a:r>
            <a:r>
              <a:rPr lang="he-IL" dirty="0"/>
              <a:t> ניתן לבחור </a:t>
            </a:r>
            <a:r>
              <a:rPr lang="he-IL" dirty="0" smtClean="0"/>
              <a:t>ב-</a:t>
            </a:r>
            <a:r>
              <a:rPr lang="he-IL" baseline="-25000" dirty="0" smtClean="0"/>
              <a:t>.</a:t>
            </a:r>
            <a:r>
              <a:rPr lang="en-US" dirty="0" smtClean="0">
                <a:latin typeface="Consolas" panose="020B0609020204030204" pitchFamily="49" charset="0"/>
              </a:rPr>
              <a:t> ,a</a:t>
            </a:r>
            <a:r>
              <a:rPr lang="en-US" baseline="-25000" dirty="0" smtClean="0">
                <a:latin typeface="Consolas" panose="020B0609020204030204" pitchFamily="49" charset="0"/>
              </a:rPr>
              <a:t>n-1</a:t>
            </a:r>
            <a:r>
              <a:rPr lang="he-IL" baseline="-25000" dirty="0" smtClean="0"/>
              <a:t> </a:t>
            </a:r>
          </a:p>
          <a:p>
            <a:pPr marL="0" indent="0">
              <a:buNone/>
            </a:pPr>
            <a:r>
              <a:rPr lang="he-IL" dirty="0" smtClean="0"/>
              <a:t>כלומר</a:t>
            </a:r>
            <a:r>
              <a:rPr lang="he-IL" baseline="-25000" dirty="0" smtClean="0"/>
              <a:t> </a:t>
            </a:r>
            <a:r>
              <a:rPr lang="he-IL" dirty="0"/>
              <a:t>ל-</a:t>
            </a:r>
            <a:r>
              <a:rPr lang="en-US" dirty="0"/>
              <a:t>A</a:t>
            </a:r>
            <a:r>
              <a:rPr lang="he-IL" dirty="0"/>
              <a:t> יש אפשרות שוב לבחור במספר שנמצא במקום אי-זוגי ונותן סכום גדול יותר.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יחד </a:t>
            </a:r>
            <a:r>
              <a:rPr lang="he-IL" dirty="0"/>
              <a:t>עם זאת </a:t>
            </a:r>
            <a:r>
              <a:rPr lang="en-US" dirty="0"/>
              <a:t>B</a:t>
            </a:r>
            <a:r>
              <a:rPr lang="he-IL" dirty="0"/>
              <a:t> יכול לבחור רק במספרים הנמצאים במקומות זוגיים ונותנים סכום קטן </a:t>
            </a:r>
            <a:r>
              <a:rPr lang="he-IL" dirty="0" smtClean="0"/>
              <a:t>יותר.</a:t>
            </a:r>
          </a:p>
          <a:p>
            <a:pPr marL="0" indent="0">
              <a:buNone/>
            </a:pPr>
            <a:r>
              <a:rPr lang="he-IL" b="1" dirty="0"/>
              <a:t>הנחת אינדוקציה: </a:t>
            </a:r>
            <a:endParaRPr lang="he-IL" b="1" dirty="0" smtClean="0"/>
          </a:p>
          <a:p>
            <a:pPr marL="0" indent="0">
              <a:buNone/>
            </a:pPr>
            <a:r>
              <a:rPr lang="he-IL" dirty="0" smtClean="0"/>
              <a:t>נניח </a:t>
            </a:r>
            <a:r>
              <a:rPr lang="he-IL" dirty="0"/>
              <a:t>כי בשלב </a:t>
            </a:r>
            <a:r>
              <a:rPr lang="he-IL" dirty="0" smtClean="0"/>
              <a:t>של-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he-IL" dirty="0" smtClean="0"/>
              <a:t>יש</a:t>
            </a:r>
            <a:r>
              <a:rPr lang="en-US" dirty="0" smtClean="0"/>
              <a:t> </a:t>
            </a:r>
            <a:r>
              <a:rPr lang="he-IL" dirty="0" smtClean="0"/>
              <a:t>לבחור </a:t>
            </a:r>
            <a:r>
              <a:rPr lang="he-IL" dirty="0"/>
              <a:t>במספר </a:t>
            </a:r>
            <a:r>
              <a:rPr lang="he-IL" dirty="0" smtClean="0"/>
              <a:t>הסדרה </a:t>
            </a:r>
            <a:r>
              <a:rPr lang="he-IL" dirty="0" err="1" smtClean="0"/>
              <a:t>נראת</a:t>
            </a:r>
            <a:r>
              <a:rPr lang="he-IL" dirty="0" smtClean="0"/>
              <a:t> באופן הבא: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,a</a:t>
            </a:r>
            <a:r>
              <a:rPr lang="en-US" baseline="-25000" dirty="0" smtClean="0">
                <a:latin typeface="Consolas" panose="020B0609020204030204" pitchFamily="49" charset="0"/>
              </a:rPr>
              <a:t>i+1</a:t>
            </a:r>
            <a:r>
              <a:rPr lang="en-US" dirty="0">
                <a:latin typeface="Consolas" panose="020B0609020204030204" pitchFamily="49" charset="0"/>
              </a:rPr>
              <a:t>,…,a</a:t>
            </a:r>
            <a:r>
              <a:rPr lang="en-US" baseline="-25000" dirty="0">
                <a:latin typeface="Consolas" panose="020B0609020204030204" pitchFamily="49" charset="0"/>
              </a:rPr>
              <a:t>j-1</a:t>
            </a:r>
            <a:r>
              <a:rPr lang="en-US" dirty="0">
                <a:latin typeface="Consolas" panose="020B0609020204030204" pitchFamily="49" charset="0"/>
              </a:rPr>
              <a:t>,a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e-IL" dirty="0"/>
              <a:t> </a:t>
            </a:r>
            <a:r>
              <a:rPr lang="he-IL" dirty="0" smtClean="0"/>
              <a:t>כאשר</a:t>
            </a:r>
          </a:p>
          <a:p>
            <a:pPr marL="0" indent="0">
              <a:buNone/>
            </a:pPr>
            <a:r>
              <a:rPr lang="he-IL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he-IL" dirty="0"/>
              <a:t> </a:t>
            </a:r>
            <a:r>
              <a:rPr lang="he-IL" dirty="0" smtClean="0"/>
              <a:t> ו-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he-IL" dirty="0"/>
              <a:t> </a:t>
            </a:r>
            <a:r>
              <a:rPr lang="he-IL" dirty="0" smtClean="0"/>
              <a:t>אי-זוגיים. </a:t>
            </a:r>
            <a:r>
              <a:rPr lang="he-IL" dirty="0"/>
              <a:t>מקרה שבו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e-IL" dirty="0" smtClean="0">
                <a:latin typeface="Consolas" panose="020B0609020204030204" pitchFamily="49" charset="0"/>
              </a:rPr>
              <a:t> </a:t>
            </a:r>
            <a:r>
              <a:rPr lang="he-IL" dirty="0" smtClean="0"/>
              <a:t>ו-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he-IL"/>
              <a:t> </a:t>
            </a:r>
            <a:r>
              <a:rPr lang="he-IL" smtClean="0"/>
              <a:t>זוגיים </a:t>
            </a:r>
            <a:r>
              <a:rPr lang="he-IL" dirty="0"/>
              <a:t>– סימטרי לחלוטין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b="1" dirty="0" smtClean="0"/>
              <a:t>שלב ההוכחה:  </a:t>
            </a:r>
          </a:p>
          <a:p>
            <a:pPr marL="0" indent="0">
              <a:buNone/>
            </a:pPr>
            <a:r>
              <a:rPr lang="he-IL" dirty="0" smtClean="0"/>
              <a:t>ברור </a:t>
            </a:r>
            <a:r>
              <a:rPr lang="he-IL" dirty="0"/>
              <a:t>ש-</a:t>
            </a:r>
            <a:r>
              <a:rPr lang="en-US" dirty="0"/>
              <a:t>A</a:t>
            </a:r>
            <a:r>
              <a:rPr lang="he-IL" dirty="0"/>
              <a:t> יבחר ב- </a:t>
            </a: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baseline="-25000" dirty="0" err="1">
                <a:latin typeface="Consolas" panose="020B0609020204030204" pitchFamily="49" charset="0"/>
              </a:rPr>
              <a:t>j</a:t>
            </a:r>
            <a:r>
              <a:rPr lang="he-IL" dirty="0">
                <a:latin typeface="Consolas" panose="020B0609020204030204" pitchFamily="49" charset="0"/>
              </a:rPr>
              <a:t>, </a:t>
            </a:r>
            <a:r>
              <a:rPr lang="he-IL" dirty="0"/>
              <a:t>ול-</a:t>
            </a:r>
            <a:r>
              <a:rPr lang="en-US" dirty="0"/>
              <a:t>B</a:t>
            </a:r>
            <a:r>
              <a:rPr lang="he-IL" dirty="0"/>
              <a:t> שוב נשארים שני מספרים </a:t>
            </a: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baseline="-25000" dirty="0" err="1">
                <a:latin typeface="Consolas" panose="020B0609020204030204" pitchFamily="49" charset="0"/>
              </a:rPr>
              <a:t>i</a:t>
            </a:r>
            <a:r>
              <a:rPr lang="he-IL" dirty="0"/>
              <a:t> ו-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j-1</a:t>
            </a:r>
            <a:r>
              <a:rPr lang="he-IL" dirty="0"/>
              <a:t> </a:t>
            </a:r>
            <a:r>
              <a:rPr lang="he-IL" dirty="0" smtClean="0"/>
              <a:t>ששניהם נמצאים </a:t>
            </a:r>
          </a:p>
          <a:p>
            <a:pPr marL="0" indent="0">
              <a:buNone/>
            </a:pPr>
            <a:r>
              <a:rPr lang="he-IL" dirty="0" smtClean="0"/>
              <a:t>במקומות </a:t>
            </a:r>
            <a:r>
              <a:rPr lang="he-IL" dirty="0"/>
              <a:t>זוגיים הנותנים סכום קטן יותר. בכל בחירה של </a:t>
            </a:r>
            <a:r>
              <a:rPr lang="en-US" dirty="0"/>
              <a:t>  B</a:t>
            </a:r>
            <a:r>
              <a:rPr lang="he-IL" dirty="0"/>
              <a:t> ל-</a:t>
            </a:r>
            <a:r>
              <a:rPr lang="en-US" dirty="0"/>
              <a:t>A</a:t>
            </a:r>
            <a:r>
              <a:rPr lang="he-IL" dirty="0"/>
              <a:t> נפתחת אפשרות לבחור </a:t>
            </a:r>
            <a:r>
              <a:rPr lang="he-IL" dirty="0" smtClean="0"/>
              <a:t>באחד </a:t>
            </a:r>
          </a:p>
          <a:p>
            <a:pPr marL="0" indent="0">
              <a:buNone/>
            </a:pPr>
            <a:r>
              <a:rPr lang="he-IL" dirty="0" smtClean="0"/>
              <a:t>מהספרים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i+1</a:t>
            </a:r>
            <a:r>
              <a:rPr lang="he-IL" dirty="0" smtClean="0">
                <a:latin typeface="Consolas" panose="020B0609020204030204" pitchFamily="49" charset="0"/>
              </a:rPr>
              <a:t> </a:t>
            </a:r>
            <a:r>
              <a:rPr lang="he-IL" dirty="0"/>
              <a:t>או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j-2</a:t>
            </a:r>
            <a:r>
              <a:rPr lang="he-IL" dirty="0" smtClean="0"/>
              <a:t> שאחד מהם נמצא </a:t>
            </a:r>
            <a:r>
              <a:rPr lang="he-IL" dirty="0"/>
              <a:t>במקום </a:t>
            </a:r>
            <a:r>
              <a:rPr lang="he-IL" dirty="0" smtClean="0"/>
              <a:t>אי-זוגי </a:t>
            </a:r>
            <a:r>
              <a:rPr lang="he-IL" dirty="0"/>
              <a:t>ונותן סכום גדול יותר</a:t>
            </a:r>
            <a:r>
              <a:rPr lang="he-IL" dirty="0" smtClean="0"/>
              <a:t>.  מש"ל.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b="1" dirty="0" smtClean="0"/>
              <a:t>מקרה ב) שבו 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ym typeface="Symbol" panose="05050102010706020507" pitchFamily="18" charset="2"/>
              </a:rPr>
              <a:t></a:t>
            </a:r>
            <a:r>
              <a:rPr lang="en-US" b="1" dirty="0"/>
              <a:t> S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he-IL" b="1" dirty="0" smtClean="0"/>
              <a:t> סימטרי </a:t>
            </a:r>
            <a:r>
              <a:rPr lang="he-IL" b="1" dirty="0"/>
              <a:t>לחלוטין.</a:t>
            </a:r>
            <a:endParaRPr lang="en-US" b="1" dirty="0"/>
          </a:p>
          <a:p>
            <a:pPr marL="0" indent="0">
              <a:buNone/>
            </a:pPr>
            <a:endParaRPr lang="he-IL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72161" y="655978"/>
            <a:ext cx="10356296" cy="599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b="1" dirty="0">
                <a:latin typeface="Consolas" panose="020B0609020204030204" pitchFamily="49" charset="0"/>
              </a:rPr>
              <a:t>שאלה</a:t>
            </a:r>
            <a:r>
              <a:rPr lang="he-IL" sz="2000" dirty="0">
                <a:latin typeface="Consolas" panose="020B0609020204030204" pitchFamily="49" charset="0"/>
              </a:rPr>
              <a:t>: האם האסטרטגיה הזו נותנת ל-</a:t>
            </a:r>
            <a:r>
              <a:rPr lang="en-US" sz="2000" dirty="0">
                <a:latin typeface="Consolas" panose="020B0609020204030204" pitchFamily="49" charset="0"/>
              </a:rPr>
              <a:t>A </a:t>
            </a:r>
            <a:r>
              <a:rPr lang="he-IL" sz="2000" dirty="0" smtClean="0">
                <a:latin typeface="Consolas" panose="020B0609020204030204" pitchFamily="49" charset="0"/>
              </a:rPr>
              <a:t> רווח </a:t>
            </a:r>
            <a:r>
              <a:rPr lang="he-IL" sz="2000" dirty="0">
                <a:latin typeface="Consolas" panose="020B0609020204030204" pitchFamily="49" charset="0"/>
              </a:rPr>
              <a:t>גדול ביותר?</a:t>
            </a:r>
          </a:p>
          <a:p>
            <a:pPr marL="0" indent="0">
              <a:buNone/>
            </a:pPr>
            <a:r>
              <a:rPr lang="he-IL" sz="2000" dirty="0">
                <a:latin typeface="Consolas" panose="020B0609020204030204" pitchFamily="49" charset="0"/>
              </a:rPr>
              <a:t>תשובה: נתבונן בדוגמה: 1,3,6,1,3,6. כאן   </a:t>
            </a:r>
            <a:r>
              <a:rPr lang="en-US" sz="2000" dirty="0">
                <a:latin typeface="Consolas" panose="020B0609020204030204" pitchFamily="49" charset="0"/>
              </a:rPr>
              <a:t>S1=1+3+6=10,  S2=3+1+6=10, </a:t>
            </a: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2000" dirty="0" smtClean="0">
                <a:latin typeface="Consolas" panose="020B0609020204030204" pitchFamily="49" charset="0"/>
              </a:rPr>
              <a:t>האסטרטגיה </a:t>
            </a:r>
            <a:r>
              <a:rPr lang="he-IL" sz="2000" dirty="0">
                <a:latin typeface="Consolas" panose="020B0609020204030204" pitchFamily="49" charset="0"/>
              </a:rPr>
              <a:t>מביא לתיקו. </a:t>
            </a:r>
            <a:r>
              <a:rPr lang="he-IL" sz="2000" dirty="0" smtClean="0">
                <a:latin typeface="Consolas" panose="020B0609020204030204" pitchFamily="49" charset="0"/>
              </a:rPr>
              <a:t>אבל </a:t>
            </a:r>
            <a:r>
              <a:rPr lang="he-IL" sz="2000" dirty="0">
                <a:latin typeface="Consolas" panose="020B0609020204030204" pitchFamily="49" charset="0"/>
              </a:rPr>
              <a:t>ברור ש-</a:t>
            </a:r>
            <a:r>
              <a:rPr lang="en-US" sz="2000" dirty="0" smtClean="0">
                <a:latin typeface="Consolas" panose="020B0609020204030204" pitchFamily="49" charset="0"/>
              </a:rPr>
              <a:t>A</a:t>
            </a:r>
            <a:r>
              <a:rPr lang="he-IL" sz="2000" dirty="0" smtClean="0">
                <a:latin typeface="Consolas" panose="020B0609020204030204" pitchFamily="49" charset="0"/>
              </a:rPr>
              <a:t> יכול </a:t>
            </a:r>
            <a:r>
              <a:rPr lang="he-IL" sz="2000" dirty="0">
                <a:latin typeface="Consolas" panose="020B0609020204030204" pitchFamily="49" charset="0"/>
              </a:rPr>
              <a:t>לנצח עם רווח גדול יותר</a:t>
            </a:r>
            <a:r>
              <a:rPr lang="he-IL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2052909"/>
            <a:ext cx="2286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272161" y="655978"/>
                <a:ext cx="10356296" cy="599737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e-IL" sz="2400" b="1" dirty="0" smtClean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שיפור של אסטרטגיה</a:t>
                </a:r>
                <a:r>
                  <a:rPr lang="he-IL" sz="2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he-IL" sz="2400" b="1" dirty="0" smtClean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- אסטרטגיה אדפטיבית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(adaptive strategy) </a:t>
                </a:r>
                <a:endParaRPr lang="he-IL" sz="2400" b="1" dirty="0" smtClean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Consolas" panose="020B0609020204030204" pitchFamily="49" charset="0"/>
                  </a:rPr>
                  <a:t>אסטרטגיה אדפטיבית – היא אסטרטגיה כזו אשר נקבעת בתהליך של פתרון הבעיה על </a:t>
                </a:r>
                <a:r>
                  <a:rPr lang="he-IL" sz="2000" dirty="0">
                    <a:latin typeface="Consolas" panose="020B0609020204030204" pitchFamily="49" charset="0"/>
                  </a:rPr>
                  <a:t>בסיס </a:t>
                </a:r>
                <a:endParaRPr lang="he-IL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Consolas" panose="020B0609020204030204" pitchFamily="49" charset="0"/>
                  </a:rPr>
                  <a:t>הצטברות </a:t>
                </a:r>
                <a:r>
                  <a:rPr lang="he-IL" sz="2000" dirty="0">
                    <a:latin typeface="Consolas" panose="020B0609020204030204" pitchFamily="49" charset="0"/>
                  </a:rPr>
                  <a:t>של מידע חדש על התוצאות האפשריות של פתרונות שונים.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כדי לשפר את האסטרטגיה נחשב את הסכומים של מספרים הנמצאים במקומות זוגיים ואי-זוגיים </a:t>
                </a:r>
                <a:endParaRPr lang="he-IL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Consolas" panose="020B0609020204030204" pitchFamily="49" charset="0"/>
                  </a:rPr>
                  <a:t>בכל </a:t>
                </a:r>
                <a:r>
                  <a:rPr lang="he-IL" sz="2000" dirty="0">
                    <a:latin typeface="Consolas" panose="020B0609020204030204" pitchFamily="49" charset="0"/>
                  </a:rPr>
                  <a:t>שלב המשחק: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דוגמה: שוב נתבונן בדוגמה: 1,3,6,1,3,6.  </a:t>
                </a:r>
              </a:p>
              <a:p>
                <a:pPr marL="0" indent="0">
                  <a:buNone/>
                </a:pPr>
                <a:r>
                  <a:rPr lang="he-IL" sz="2000" b="1" dirty="0">
                    <a:latin typeface="Consolas" panose="020B0609020204030204" pitchFamily="49" charset="0"/>
                  </a:rPr>
                  <a:t>שלב 1: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A </a:t>
                </a:r>
                <a:r>
                  <a:rPr lang="he-IL" sz="2000" dirty="0">
                    <a:latin typeface="Consolas" panose="020B0609020204030204" pitchFamily="49" charset="0"/>
                  </a:rPr>
                  <a:t>בוחר ב-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B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e-IL" sz="2000" dirty="0" smtClean="0">
                    <a:latin typeface="Consolas" panose="020B0609020204030204" pitchFamily="49" charset="0"/>
                  </a:rPr>
                  <a:t>  בוחר </a:t>
                </a:r>
                <a:r>
                  <a:rPr lang="he-IL" sz="2000" dirty="0">
                    <a:latin typeface="Consolas" panose="020B0609020204030204" pitchFamily="49" charset="0"/>
                  </a:rPr>
                  <a:t>ב-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e-IL" sz="2000" dirty="0" smtClean="0">
                    <a:latin typeface="Consolas" panose="020B0609020204030204" pitchFamily="49" charset="0"/>
                  </a:rPr>
                  <a:t>. הסכומים </a:t>
                </a:r>
                <a:r>
                  <a:rPr lang="he-IL" sz="2000" dirty="0">
                    <a:latin typeface="Consolas" panose="020B0609020204030204" pitchFamily="49" charset="0"/>
                  </a:rPr>
                  <a:t>החדשים הם: </a:t>
                </a:r>
                <a:endParaRPr lang="he-IL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Consolas" panose="020B0609020204030204" pitchFamily="49" charset="0"/>
                  </a:rPr>
                  <a:t>             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S1 = a1 + a3 = 1 </a:t>
                </a:r>
                <a:r>
                  <a:rPr lang="en-US" sz="2000" dirty="0">
                    <a:latin typeface="Consolas" panose="020B0609020204030204" pitchFamily="49" charset="0"/>
                  </a:rPr>
                  <a:t>+ 6 =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7 ,S2 </a:t>
                </a:r>
                <a:r>
                  <a:rPr lang="en-US" sz="2000" dirty="0">
                    <a:latin typeface="Consolas" panose="020B0609020204030204" pitchFamily="49" charset="0"/>
                  </a:rPr>
                  <a:t>= a2 + a4 = 3 + 1 =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4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b="1" dirty="0">
                    <a:latin typeface="Consolas" panose="020B0609020204030204" pitchFamily="49" charset="0"/>
                  </a:rPr>
                  <a:t>שלב 2: </a:t>
                </a:r>
                <a:r>
                  <a:rPr lang="he-IL" sz="2000" dirty="0">
                    <a:latin typeface="Consolas" panose="020B0609020204030204" pitchFamily="49" charset="0"/>
                  </a:rPr>
                  <a:t>ל-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A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 כדאי </a:t>
                </a:r>
                <a:r>
                  <a:rPr lang="he-IL" sz="2000" dirty="0">
                    <a:latin typeface="Consolas" panose="020B0609020204030204" pitchFamily="49" charset="0"/>
                  </a:rPr>
                  <a:t>לקחת מספר ממקום אי-זוגי, כלומר לבחור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ב-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,a1 </a:t>
                </a:r>
                <a:r>
                  <a:rPr lang="en-US" sz="2000" dirty="0">
                    <a:latin typeface="Consolas" panose="020B0609020204030204" pitchFamily="49" charset="0"/>
                  </a:rPr>
                  <a:t>=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1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אז </a:t>
                </a:r>
              </a:p>
              <a:p>
                <a:pPr marL="0" indent="0">
                  <a:buNone/>
                </a:pPr>
                <a:r>
                  <a:rPr lang="he-IL" sz="20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B     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בוחר </a:t>
                </a:r>
                <a:r>
                  <a:rPr lang="he-IL" sz="2000" dirty="0">
                    <a:latin typeface="Consolas" panose="020B0609020204030204" pitchFamily="49" charset="0"/>
                  </a:rPr>
                  <a:t>ב-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a2 = 3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.</a:t>
                </a:r>
                <a:endParaRPr lang="en-US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b="1" dirty="0" smtClean="0">
                    <a:latin typeface="Consolas" panose="020B0609020204030204" pitchFamily="49" charset="0"/>
                  </a:rPr>
                  <a:t>שלב </a:t>
                </a:r>
                <a:r>
                  <a:rPr lang="he-IL" sz="2000" b="1" dirty="0">
                    <a:latin typeface="Consolas" panose="020B0609020204030204" pitchFamily="49" charset="0"/>
                  </a:rPr>
                  <a:t>3: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 A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בוחר ב-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a3 = 6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B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 בוחר </a:t>
                </a:r>
                <a:r>
                  <a:rPr lang="he-IL" sz="2000" dirty="0">
                    <a:latin typeface="Consolas" panose="020B0609020204030204" pitchFamily="49" charset="0"/>
                  </a:rPr>
                  <a:t>ב- </a:t>
                </a:r>
                <a:r>
                  <a:rPr lang="en-US" sz="2000" dirty="0">
                    <a:latin typeface="Consolas" panose="020B0609020204030204" pitchFamily="49" charset="0"/>
                  </a:rPr>
                  <a:t>a2 = 3</a:t>
                </a:r>
                <a:r>
                  <a:rPr lang="he-IL" sz="2000" dirty="0">
                    <a:latin typeface="Consolas" panose="020B0609020204030204" pitchFamily="49" charset="0"/>
                  </a:rPr>
                  <a:t>.</a:t>
                </a:r>
                <a:endParaRPr lang="he-IL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Consolas" panose="020B0609020204030204" pitchFamily="49" charset="0"/>
                  </a:rPr>
                  <a:t>הסכום </a:t>
                </a:r>
                <a:r>
                  <a:rPr lang="he-IL" sz="2000" dirty="0">
                    <a:latin typeface="Consolas" panose="020B0609020204030204" pitchFamily="49" charset="0"/>
                  </a:rPr>
                  <a:t>הסופי של </a:t>
                </a:r>
                <a:r>
                  <a:rPr lang="en-US" sz="2000" dirty="0">
                    <a:latin typeface="Consolas" panose="020B0609020204030204" pitchFamily="49" charset="0"/>
                  </a:rPr>
                  <a:t>A: 6 + 1 + 6 = 13,  B:  3 + 3 + 1 = 7.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סיכום: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A </a:t>
                </a:r>
                <a:r>
                  <a:rPr lang="he-IL" sz="2000" dirty="0">
                    <a:latin typeface="Consolas" panose="020B0609020204030204" pitchFamily="49" charset="0"/>
                  </a:rPr>
                  <a:t>מנצח עם רווח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מקסימאלי:  6 = 7  </a:t>
                </a:r>
                <a:r>
                  <a:rPr lang="he-IL" sz="2000" dirty="0">
                    <a:latin typeface="Consolas" panose="020B0609020204030204" pitchFamily="49" charset="0"/>
                  </a:rPr>
                  <a:t>–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13.</a:t>
                </a:r>
                <a:endParaRPr lang="he-IL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2161" y="655978"/>
                <a:ext cx="10356296" cy="5997371"/>
              </a:xfrm>
              <a:blipFill>
                <a:blip r:embed="rId2"/>
                <a:stretch>
                  <a:fillRect t="-916" r="-8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72161" y="655978"/>
            <a:ext cx="10356296" cy="599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הערה חשובה: </a:t>
            </a:r>
            <a:r>
              <a:rPr lang="he-IL" sz="2000" dirty="0">
                <a:latin typeface="Consolas" panose="020B0609020204030204" pitchFamily="49" charset="0"/>
              </a:rPr>
              <a:t>שימוש באסטרטגיה אדפטיבית לא דורשת חישוב חדש של הסכומים: </a:t>
            </a: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2000" dirty="0" smtClean="0">
                <a:latin typeface="Consolas" panose="020B0609020204030204" pitchFamily="49" charset="0"/>
              </a:rPr>
              <a:t>מספיק </a:t>
            </a:r>
            <a:r>
              <a:rPr lang="he-IL" sz="2000" dirty="0">
                <a:latin typeface="Consolas" panose="020B0609020204030204" pitchFamily="49" charset="0"/>
              </a:rPr>
              <a:t>להחסיר </a:t>
            </a:r>
            <a:r>
              <a:rPr lang="he-IL" sz="2000" dirty="0" smtClean="0">
                <a:latin typeface="Consolas" panose="020B0609020204030204" pitchFamily="49" charset="0"/>
              </a:rPr>
              <a:t>מסכום </a:t>
            </a:r>
            <a:r>
              <a:rPr lang="he-IL" sz="2000" dirty="0">
                <a:latin typeface="Consolas" panose="020B0609020204030204" pitchFamily="49" charset="0"/>
              </a:rPr>
              <a:t>קודם את המספר החדש שנבחר ע"י השחקן. </a:t>
            </a: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2000" dirty="0" smtClean="0">
                <a:latin typeface="Consolas" panose="020B0609020204030204" pitchFamily="49" charset="0"/>
              </a:rPr>
              <a:t>לדוגמה</a:t>
            </a:r>
            <a:r>
              <a:rPr lang="he-IL" sz="2000" dirty="0"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</a:rPr>
              <a:t>S1_new </a:t>
            </a:r>
            <a:r>
              <a:rPr lang="en-US" sz="2000" dirty="0">
                <a:latin typeface="Consolas" panose="020B0609020204030204" pitchFamily="49" charset="0"/>
              </a:rPr>
              <a:t>= S1 - a5 = 10 - 3 = 7</a:t>
            </a:r>
          </a:p>
          <a:p>
            <a:pPr marL="0" indent="0">
              <a:buNone/>
            </a:pPr>
            <a:r>
              <a:rPr lang="he-IL" sz="2000" b="1" dirty="0">
                <a:latin typeface="Consolas" panose="020B0609020204030204" pitchFamily="49" charset="0"/>
              </a:rPr>
              <a:t>שאלה:</a:t>
            </a:r>
            <a:r>
              <a:rPr lang="he-IL" sz="2000" dirty="0">
                <a:latin typeface="Consolas" panose="020B0609020204030204" pitchFamily="49" charset="0"/>
              </a:rPr>
              <a:t> האם האסטרטגיה האדפטיבית תמיד נותנת רווח מקסימאלי?</a:t>
            </a:r>
          </a:p>
          <a:p>
            <a:pPr marL="0" indent="0">
              <a:buNone/>
            </a:pPr>
            <a:r>
              <a:rPr lang="he-IL" sz="2000" dirty="0">
                <a:latin typeface="Consolas" panose="020B0609020204030204" pitchFamily="49" charset="0"/>
              </a:rPr>
              <a:t>תשובה: נתבונן בדוגמה:  5, 4, </a:t>
            </a:r>
            <a:r>
              <a:rPr lang="he-IL" sz="2000" dirty="0" smtClean="0">
                <a:latin typeface="Consolas" panose="020B0609020204030204" pitchFamily="49" charset="0"/>
              </a:rPr>
              <a:t>1, </a:t>
            </a:r>
            <a:r>
              <a:rPr lang="he-IL" sz="2000" dirty="0">
                <a:latin typeface="Consolas" panose="020B0609020204030204" pitchFamily="49" charset="0"/>
              </a:rPr>
              <a:t>5, 6, </a:t>
            </a:r>
            <a:r>
              <a:rPr lang="he-IL" sz="2000" dirty="0" smtClean="0">
                <a:latin typeface="Consolas" panose="020B0609020204030204" pitchFamily="49" charset="0"/>
              </a:rPr>
              <a:t>3. כאן  </a:t>
            </a:r>
            <a:r>
              <a:rPr lang="en-US" sz="2000" dirty="0" smtClean="0">
                <a:latin typeface="Consolas" panose="020B0609020204030204" pitchFamily="49" charset="0"/>
              </a:rPr>
              <a:t>S2 = S1 = 12</a:t>
            </a: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2000" dirty="0" smtClean="0">
                <a:latin typeface="Consolas" panose="020B0609020204030204" pitchFamily="49" charset="0"/>
              </a:rPr>
              <a:t>אסטרטגיה </a:t>
            </a:r>
            <a:r>
              <a:rPr lang="he-IL" sz="2000" b="1" dirty="0">
                <a:latin typeface="Consolas" panose="020B0609020204030204" pitchFamily="49" charset="0"/>
              </a:rPr>
              <a:t>אדפטיבית</a:t>
            </a:r>
            <a:r>
              <a:rPr lang="he-IL" sz="2000" dirty="0">
                <a:latin typeface="Consolas" panose="020B0609020204030204" pitchFamily="49" charset="0"/>
              </a:rPr>
              <a:t>: </a:t>
            </a: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sz="2000" dirty="0" smtClean="0">
                <a:latin typeface="Consolas" panose="020B0609020204030204" pitchFamily="49" charset="0"/>
              </a:rPr>
              <a:t>אסטרטגיה אופטימאלית:  </a:t>
            </a:r>
          </a:p>
          <a:p>
            <a:pPr marL="0" indent="0">
              <a:buNone/>
            </a:pP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sz="2000" dirty="0">
              <a:latin typeface="Consolas" panose="020B0609020204030204" pitchFamily="49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48" y="2835513"/>
            <a:ext cx="4457700" cy="16383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73" y="5242804"/>
            <a:ext cx="41814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4755" y="0"/>
            <a:ext cx="8911687" cy="56605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 smtClean="0"/>
              <a:t>נושא 4 משחק מספרים.</a:t>
            </a:r>
            <a:r>
              <a:rPr lang="en-US" dirty="0"/>
              <a:t/>
            </a:r>
            <a:br>
              <a:rPr lang="en-US" dirty="0"/>
            </a:br>
            <a:endParaRPr lang="he-I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272161" y="655978"/>
                <a:ext cx="10356296" cy="599737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e-IL" sz="2000" b="1" dirty="0" smtClean="0">
                    <a:latin typeface="Consolas" panose="020B0609020204030204" pitchFamily="49" charset="0"/>
                  </a:rPr>
                  <a:t>קיימת אסטרטגיה ששימוש בה תמיד </a:t>
                </a:r>
                <a:r>
                  <a:rPr lang="he-IL" sz="2000" b="1" dirty="0" smtClean="0">
                    <a:latin typeface="Consolas" panose="020B0609020204030204" pitchFamily="49" charset="0"/>
                  </a:rPr>
                  <a:t>מביא</a:t>
                </a:r>
                <a:r>
                  <a:rPr lang="he-IL" sz="2000" b="1" dirty="0">
                    <a:latin typeface="Consolas" panose="020B0609020204030204" pitchFamily="49" charset="0"/>
                  </a:rPr>
                  <a:t> </a:t>
                </a:r>
                <a:r>
                  <a:rPr lang="he-IL" sz="2000" b="1" dirty="0" smtClean="0">
                    <a:latin typeface="Consolas" panose="020B0609020204030204" pitchFamily="49" charset="0"/>
                  </a:rPr>
                  <a:t>את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A</a:t>
                </a:r>
                <a:r>
                  <a:rPr lang="he-IL" sz="2000" b="1" dirty="0" smtClean="0">
                    <a:latin typeface="Consolas" panose="020B0609020204030204" pitchFamily="49" charset="0"/>
                  </a:rPr>
                  <a:t> לניצחון </a:t>
                </a:r>
                <a:r>
                  <a:rPr lang="he-IL" sz="2000" b="1" dirty="0">
                    <a:latin typeface="Consolas" panose="020B0609020204030204" pitchFamily="49" charset="0"/>
                  </a:rPr>
                  <a:t>עם הרווח המקסימאלי. 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מניחים כי שני השחקנים חזקים ובכל שלב כל אחד מהם בוחר בפתרון הטוב ביותר. 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נעבור על אסטרטגיה של חיפוש שלם.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למטרה לבנות אלגוריתם שעובר על כל המצבים האפשריים בונים עץ של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סדרה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a1,a2</a:t>
                </a:r>
                <a:r>
                  <a:rPr lang="en-US" sz="2000" dirty="0">
                    <a:latin typeface="Consolas" panose="020B0609020204030204" pitchFamily="49" charset="0"/>
                  </a:rPr>
                  <a:t>,…,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an </a:t>
                </a:r>
                <a:r>
                  <a:rPr lang="he-IL" sz="2000" dirty="0" smtClean="0">
                    <a:latin typeface="Consolas" panose="020B0609020204030204" pitchFamily="49" charset="0"/>
                  </a:rPr>
                  <a:t>:</a:t>
                </a:r>
              </a:p>
              <a:p>
                <a:pPr marL="0" indent="0">
                  <a:buNone/>
                </a:pPr>
                <a:endParaRPr lang="he-IL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he-IL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he-IL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he-IL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קבלנו עץ בינארי שלם, שגובו הוא </a:t>
                </a:r>
                <a:r>
                  <a:rPr lang="en-US" sz="2000" dirty="0">
                    <a:latin typeface="Consolas" panose="020B0609020204030204" pitchFamily="49" charset="0"/>
                  </a:rPr>
                  <a:t> ,n</a:t>
                </a:r>
                <a:r>
                  <a:rPr lang="he-IL" sz="2000" dirty="0">
                    <a:latin typeface="Consolas" panose="020B0609020204030204" pitchFamily="49" charset="0"/>
                  </a:rPr>
                  <a:t>דהיינו מספר צמתים בעץ הוא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e-IL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>
                    <a:latin typeface="Consolas" panose="020B0609020204030204" pitchFamily="49" charset="0"/>
                  </a:rPr>
                  <a:t>  .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למשל, בסדרה של עשרה מספרים מספר אפשרויות (צמתים)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he-IL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1023</m:t>
                    </m:r>
                  </m:oMath>
                </a14:m>
                <a:r>
                  <a:rPr lang="he-IL" sz="2000" dirty="0">
                    <a:latin typeface="Consolas" panose="020B0609020204030204" pitchFamily="49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כדי לחשב את הרווח המקסימאלי לאחר בניית עץ הולכים מלמטה למלה. כותבים רק את </a:t>
                </a:r>
              </a:p>
              <a:p>
                <a:pPr marL="0" indent="0">
                  <a:buNone/>
                </a:pPr>
                <a:r>
                  <a:rPr lang="he-IL" sz="2000" dirty="0">
                    <a:latin typeface="Consolas" panose="020B0609020204030204" pitchFamily="49" charset="0"/>
                  </a:rPr>
                  <a:t>הרווח של </a:t>
                </a:r>
                <a:r>
                  <a:rPr lang="en-US" sz="2000" dirty="0">
                    <a:latin typeface="Consolas" panose="020B0609020204030204" pitchFamily="49" charset="0"/>
                  </a:rPr>
                  <a:t>A</a:t>
                </a:r>
                <a:r>
                  <a:rPr lang="he-IL" sz="2000" dirty="0">
                    <a:latin typeface="Consolas" panose="020B0609020204030204" pitchFamily="49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2161" y="655978"/>
                <a:ext cx="10356296" cy="5997371"/>
              </a:xfrm>
              <a:blipFill rotWithShape="0">
                <a:blip r:embed="rId2"/>
                <a:stretch>
                  <a:fillRect t="-712" r="-589" b="-21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17" y="2404439"/>
            <a:ext cx="5994711" cy="20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2092</TotalTime>
  <Words>607</Words>
  <Application>Microsoft Office PowerPoint</Application>
  <PresentationFormat>מסך רחב</PresentationFormat>
  <Paragraphs>120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Consolas</vt:lpstr>
      <vt:lpstr>Gisha</vt:lpstr>
      <vt:lpstr>Guttman Yad-Brush</vt:lpstr>
      <vt:lpstr>Symbol</vt:lpstr>
      <vt:lpstr>Wingdings 3</vt:lpstr>
      <vt:lpstr>עשן מתפתל</vt:lpstr>
      <vt:lpstr>אלגוריתמים 1  נושא 4 משחק מספרים</vt:lpstr>
      <vt:lpstr>נושא 4 משחק מספרים. </vt:lpstr>
      <vt:lpstr>נושא 4 משחק מספרים. </vt:lpstr>
      <vt:lpstr>נושא 4 משחק מספרים. </vt:lpstr>
      <vt:lpstr>נושא 4 משחק מספרים. </vt:lpstr>
      <vt:lpstr>נושא 4 משחק מספרים. </vt:lpstr>
      <vt:lpstr>נושא 4 משחק מספרים. </vt:lpstr>
      <vt:lpstr>נושא 4 משחק מספרים. </vt:lpstr>
      <vt:lpstr>נושא 4 משחק מספרים. </vt:lpstr>
      <vt:lpstr>נושא 4 משחק מספרים. </vt:lpstr>
      <vt:lpstr>נושא 4 משחק מספרים.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elizabeth itskovich</cp:lastModifiedBy>
  <cp:revision>220</cp:revision>
  <dcterms:created xsi:type="dcterms:W3CDTF">2020-03-18T20:37:38Z</dcterms:created>
  <dcterms:modified xsi:type="dcterms:W3CDTF">2020-07-23T09:49:30Z</dcterms:modified>
</cp:coreProperties>
</file>