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6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" sz="1800" spc="-1" strike="noStrike">
                <a:latin typeface="Arial"/>
              </a:rPr>
              <a:t>Click to edit the title text format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 rtl="1">
              <a:lnSpc>
                <a:spcPct val="90000"/>
              </a:lnSpc>
            </a:pPr>
            <a:r>
              <a:rPr b="0" lang="en" sz="6000" spc="-1" strike="noStrike">
                <a:solidFill>
                  <a:srgbClr val="000000"/>
                </a:solidFill>
                <a:latin typeface="Calibri Light"/>
              </a:rPr>
              <a:t>Memory</a:t>
            </a:r>
            <a:endParaRPr b="0" lang="en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Operating system lesson 12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The stack area contains the program stack, a LIFO structure, typically located in the higher parts of memory</a:t>
            </a: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.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Each time a function is called, the address of where to return to and certain information about the caller’s environment, such as some of the machine registers, are saved on the stack</a:t>
            </a: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.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where automatic variables are stored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4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. 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Stack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:</a:t>
            </a:r>
            <a:r>
              <a:rPr b="0" lang="en" sz="4400" spc="-1" strike="noStrike">
                <a:solidFill>
                  <a:srgbClr val="273239"/>
                </a:solidFill>
                <a:latin typeface="urw-din"/>
              </a:rPr>
              <a:t> </a:t>
            </a:r>
            <a:endParaRPr b="0" lang="en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5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. 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Heap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:</a:t>
            </a:r>
            <a:r>
              <a:rPr b="0" lang="en" sz="4400" spc="-1" strike="noStrike">
                <a:solidFill>
                  <a:srgbClr val="273239"/>
                </a:solidFill>
                <a:latin typeface="urw-din"/>
              </a:rPr>
              <a:t> 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Heap is the segment where dynamic memory allocation usually takes place</a:t>
            </a: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The Heap area is shared by all shared libraries and dynamically loaded modules in a process</a:t>
            </a: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.</a:t>
            </a: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23320" y="50756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Calibri Light"/>
              </a:rPr>
              <a:t>grep -E '^model name|^cpu MHz' /proc/cpuinfo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31520" y="503640"/>
            <a:ext cx="10514880" cy="44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Calibri Light"/>
              </a:rPr>
              <a:t>CPU GOVERNOR</a:t>
            </a:r>
            <a:br/>
            <a:br/>
            <a:r>
              <a:rPr b="0" lang="en" sz="2800" spc="-1" strike="noStrike">
                <a:solidFill>
                  <a:srgbClr val="000000"/>
                </a:solidFill>
                <a:latin typeface="Calibri Light"/>
              </a:rPr>
              <a:t>powersave vs performance</a:t>
            </a:r>
            <a:br/>
            <a:br/>
            <a:r>
              <a:rPr b="0" lang="en" sz="2800" spc="-1" strike="noStrike">
                <a:solidFill>
                  <a:srgbClr val="000000"/>
                </a:solidFill>
                <a:latin typeface="Calibri Light"/>
              </a:rPr>
              <a:t>cpufreq app</a:t>
            </a:r>
            <a:br/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3320" y="50756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731520" y="503640"/>
            <a:ext cx="10514880" cy="44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 rtl="1">
              <a:lnSpc>
                <a:spcPct val="90000"/>
              </a:lnSpc>
            </a:pPr>
            <a:r>
              <a:rPr b="0" lang="en" sz="2800" spc="-1" strike="noStrike">
                <a:solidFill>
                  <a:srgbClr val="000000"/>
                </a:solidFill>
                <a:latin typeface="Calibri Light"/>
              </a:rPr>
              <a:t>Task 4</a:t>
            </a:r>
            <a:r>
              <a:rPr b="0" lang="en" sz="2800" spc="-1" strike="noStrike">
                <a:solidFill>
                  <a:srgbClr val="000000"/>
                </a:solidFill>
                <a:latin typeface="Calibri Light"/>
              </a:rPr>
              <a:t> </a:t>
            </a:r>
            <a:br/>
            <a:br/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System monitor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תמונה 4" descr=""/>
          <p:cNvPicPr/>
          <p:nvPr/>
        </p:nvPicPr>
        <p:blipFill>
          <a:blip r:embed="rId1"/>
          <a:srcRect l="4549" t="11781" r="6873" b="16043"/>
          <a:stretch/>
        </p:blipFill>
        <p:spPr>
          <a:xfrm>
            <a:off x="1029240" y="1857600"/>
            <a:ext cx="10062720" cy="46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Top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1" lang="en" sz="2800" spc="-1" strike="noStrike">
                <a:solidFill>
                  <a:srgbClr val="273239"/>
                </a:solidFill>
                <a:latin typeface="urw-din"/>
              </a:rPr>
              <a:t>VIRT:</a:t>
            </a: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 Total virtual memory used by the task.</a:t>
            </a:r>
            <a:endParaRPr b="0" lang="e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1" lang="en" sz="2800" spc="-1" strike="noStrike">
                <a:solidFill>
                  <a:srgbClr val="273239"/>
                </a:solidFill>
                <a:latin typeface="urw-din"/>
              </a:rPr>
              <a:t>RES</a:t>
            </a: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: The memory consumed by the process in RAM</a:t>
            </a:r>
            <a:endParaRPr b="0" lang="e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1" lang="en" sz="2800" spc="-1" strike="noStrike">
                <a:solidFill>
                  <a:srgbClr val="273239"/>
                </a:solidFill>
                <a:latin typeface="urw-din"/>
              </a:rPr>
              <a:t>%MEM</a:t>
            </a: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: expresses this value as a percentage of the total RAM available.</a:t>
            </a:r>
            <a:endParaRPr b="0" lang="e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1" lang="en" sz="2800" spc="-1" strike="noStrike">
                <a:solidFill>
                  <a:srgbClr val="273239"/>
                </a:solidFill>
                <a:latin typeface="urw-din"/>
              </a:rPr>
              <a:t>SHR</a:t>
            </a: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: The amount of memory shared with other processes</a:t>
            </a:r>
            <a:endParaRPr b="0" lang="en" sz="2800" spc="-1" strike="noStrike">
              <a:latin typeface="Arial"/>
            </a:endParaRPr>
          </a:p>
        </p:txBody>
      </p:sp>
      <p:pic>
        <p:nvPicPr>
          <p:cNvPr id="83" name="תמונה 4" descr=""/>
          <p:cNvPicPr/>
          <p:nvPr/>
        </p:nvPicPr>
        <p:blipFill>
          <a:blip r:embed="rId1"/>
          <a:srcRect l="25444" t="34956" r="21305" b="39016"/>
          <a:stretch/>
        </p:blipFill>
        <p:spPr>
          <a:xfrm>
            <a:off x="2267280" y="4544640"/>
            <a:ext cx="7656840" cy="210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Ps aux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" sz="2800" spc="-1" strike="noStrike">
                <a:solidFill>
                  <a:srgbClr val="000000"/>
                </a:solidFill>
                <a:latin typeface="Calibri"/>
              </a:rPr>
              <a:t>VSZ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: Displays amount of virtual memory being consumed by the process</a:t>
            </a:r>
            <a:endParaRPr b="0" lang="e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" sz="2800" spc="-1" strike="noStrike">
                <a:solidFill>
                  <a:srgbClr val="000000"/>
                </a:solidFill>
                <a:latin typeface="Calibri"/>
              </a:rPr>
              <a:t>RSS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: The actual physical wired-in memory that is being used</a:t>
            </a:r>
            <a:endParaRPr b="0" lang="en" sz="2800" spc="-1" strike="noStrike">
              <a:latin typeface="Arial"/>
            </a:endParaRPr>
          </a:p>
        </p:txBody>
      </p:sp>
      <p:pic>
        <p:nvPicPr>
          <p:cNvPr id="86" name="תמונה 6" descr=""/>
          <p:cNvPicPr/>
          <p:nvPr/>
        </p:nvPicPr>
        <p:blipFill>
          <a:blip r:embed="rId1"/>
          <a:srcRect l="25322" t="43484" r="20815" b="31348"/>
          <a:stretch/>
        </p:blipFill>
        <p:spPr>
          <a:xfrm>
            <a:off x="1869120" y="4092480"/>
            <a:ext cx="8453160" cy="22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Pmap &lt;pid</a:t>
            </a: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&gt;</a:t>
            </a:r>
            <a:endParaRPr b="0" lang="en" sz="4400" spc="-1" strike="noStrike">
              <a:latin typeface="Arial"/>
            </a:endParaRPr>
          </a:p>
        </p:txBody>
      </p:sp>
      <p:pic>
        <p:nvPicPr>
          <p:cNvPr id="88" name="תמונה 5" descr=""/>
          <p:cNvPicPr/>
          <p:nvPr/>
        </p:nvPicPr>
        <p:blipFill>
          <a:blip r:embed="rId1"/>
          <a:srcRect l="25322" t="26599" r="22536" b="21506"/>
          <a:stretch/>
        </p:blipFill>
        <p:spPr>
          <a:xfrm>
            <a:off x="1229040" y="1947600"/>
            <a:ext cx="7558920" cy="422856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/</a:t>
            </a:r>
            <a:r>
              <a:rPr b="0" lang="en" sz="4400" spc="-1" strike="noStrike">
                <a:solidFill>
                  <a:srgbClr val="000000"/>
                </a:solidFill>
                <a:latin typeface="Calibri Light"/>
              </a:rPr>
              <a:t>proc/&lt;pid&gt;/smaps</a:t>
            </a:r>
            <a:br/>
            <a:endParaRPr b="0" lang="e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90720" y="19782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Cat /proc/&lt;pid&gt;/smaps</a:t>
            </a:r>
            <a:endParaRPr b="0" lang="en" sz="2800" spc="-1" strike="noStrike">
              <a:latin typeface="Arial"/>
            </a:endParaRPr>
          </a:p>
        </p:txBody>
      </p:sp>
      <p:pic>
        <p:nvPicPr>
          <p:cNvPr id="92" name="תמונה 5" descr=""/>
          <p:cNvPicPr/>
          <p:nvPr/>
        </p:nvPicPr>
        <p:blipFill>
          <a:blip r:embed="rId1"/>
          <a:srcRect l="25447" t="28824" r="37411" b="21289"/>
          <a:stretch/>
        </p:blipFill>
        <p:spPr>
          <a:xfrm>
            <a:off x="62640" y="1463040"/>
            <a:ext cx="6612480" cy="499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1" lang="en" sz="4400" spc="-1" strike="noStrike">
                <a:solidFill>
                  <a:srgbClr val="273239"/>
                </a:solidFill>
                <a:latin typeface="sofia-pro"/>
              </a:rPr>
              <a:t>Memory Layout of C Programs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3580920" y="1825560"/>
            <a:ext cx="5771520" cy="44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1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. 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Text Segment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: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The text segment is the memory area that contains the machine instructions that CPU executes. </a:t>
            </a:r>
            <a:endParaRPr b="0" lang="e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Usually, this segment is shared across different instances of the same program being executed. Since there is no point of changing the CPU instructions so this segment has read-only privileges.</a:t>
            </a: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 rtl="1">
              <a:lnSpc>
                <a:spcPct val="90000"/>
              </a:lnSpc>
            </a:pP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2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. 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</a:rPr>
              <a:t>Initialized Data Segment (data)</a:t>
            </a:r>
            <a:r>
              <a:rPr b="0" lang="en" sz="4400" spc="-1" strike="noStrike">
                <a:solidFill>
                  <a:srgbClr val="273239"/>
                </a:solidFill>
                <a:latin typeface="urw-din"/>
              </a:rPr>
              <a:t> 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A data segment is a portion of the virtual address space of a program, which contains the global variables and static variables that are initialized by the programmer</a:t>
            </a: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.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273239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contains all global variables and static variables that are initialized to zero or do not have explicit initialization in source code</a:t>
            </a:r>
            <a:r>
              <a:rPr b="0" lang="en" sz="2800" spc="-1" strike="noStrike">
                <a:solidFill>
                  <a:srgbClr val="273239"/>
                </a:solidFill>
                <a:latin typeface="urw-din"/>
              </a:rPr>
              <a:t>.</a:t>
            </a:r>
            <a:endParaRPr b="0" lang="en" sz="2800" spc="-1" strike="noStrike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38080" y="32342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 rtl="1">
              <a:lnSpc>
                <a:spcPct val="90000"/>
              </a:lnSpc>
            </a:pPr>
            <a:r>
              <a:rPr b="1" lang="en" sz="4400" spc="-1" strike="noStrike">
                <a:solidFill>
                  <a:srgbClr val="273239"/>
                </a:solidFill>
                <a:latin typeface="urw-din"/>
                <a:ea typeface="DejaVu Sans"/>
              </a:rPr>
              <a:t>3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  <a:ea typeface="DejaVu Sans"/>
              </a:rPr>
              <a:t>. </a:t>
            </a:r>
            <a:r>
              <a:rPr b="1" lang="en" sz="4400" spc="-1" strike="noStrike">
                <a:solidFill>
                  <a:srgbClr val="273239"/>
                </a:solidFill>
                <a:latin typeface="urw-din"/>
                <a:ea typeface="DejaVu Sans"/>
              </a:rPr>
              <a:t>Uninitialized Data Segment (bss)</a:t>
            </a:r>
            <a:endParaRPr b="0" lang="en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LibreOffice/6.0.7.3$Linux_X86_64 LibreOffice_project/00m0$Build-3</Application>
  <Words>323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2021-06-01T16:32:07Z</dcterms:created>
  <dc:creator>נעה דה רוס</dc:creator>
  <dc:description/>
  <dc:language>en</dc:language>
  <cp:lastModifiedBy/>
  <dcterms:modified xsi:type="dcterms:W3CDTF">2021-06-02T21:00:09Z</dcterms:modified>
  <cp:revision>12</cp:revision>
  <dc:subject/>
  <dc:title>Memory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מסך רחב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