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3" r:id="rId2"/>
    <p:sldId id="276" r:id="rId3"/>
    <p:sldId id="272" r:id="rId4"/>
    <p:sldId id="274" r:id="rId5"/>
    <p:sldId id="275" r:id="rId6"/>
    <p:sldId id="278" r:id="rId7"/>
    <p:sldId id="277" r:id="rId8"/>
    <p:sldId id="256" r:id="rId9"/>
    <p:sldId id="279" r:id="rId10"/>
    <p:sldId id="259" r:id="rId11"/>
    <p:sldId id="260" r:id="rId12"/>
    <p:sldId id="261" r:id="rId13"/>
    <p:sldId id="263" r:id="rId14"/>
    <p:sldId id="262" r:id="rId15"/>
    <p:sldId id="270" r:id="rId16"/>
    <p:sldId id="264" r:id="rId17"/>
    <p:sldId id="265" r:id="rId18"/>
    <p:sldId id="269" r:id="rId19"/>
    <p:sldId id="258" r:id="rId20"/>
    <p:sldId id="271" r:id="rId21"/>
    <p:sldId id="266" r:id="rId22"/>
    <p:sldId id="26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83" autoAdjust="0"/>
  </p:normalViewPr>
  <p:slideViewPr>
    <p:cSldViewPr>
      <p:cViewPr varScale="1">
        <p:scale>
          <a:sx n="74" d="100"/>
          <a:sy n="74" d="100"/>
        </p:scale>
        <p:origin x="1157"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D0DB28-67EB-498A-B46C-ECD24FA03BAC}" type="datetimeFigureOut">
              <a:rPr lang="en-US" smtClean="0"/>
              <a:t>6/1/2020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89421-5E3C-42CD-81CC-9440B95D8C55}" type="slidenum">
              <a:rPr lang="en-US" smtClean="0"/>
              <a:t>‹#›</a:t>
            </a:fld>
            <a:endParaRPr lang="en-US"/>
          </a:p>
        </p:txBody>
      </p:sp>
    </p:spTree>
    <p:extLst>
      <p:ext uri="{BB962C8B-B14F-4D97-AF65-F5344CB8AC3E}">
        <p14:creationId xmlns:p14="http://schemas.microsoft.com/office/powerpoint/2010/main" val="137898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GPA = Grade Point Average</a:t>
            </a:r>
          </a:p>
        </p:txBody>
      </p:sp>
      <p:sp>
        <p:nvSpPr>
          <p:cNvPr id="4" name="Slide Number Placeholder 3"/>
          <p:cNvSpPr>
            <a:spLocks noGrp="1"/>
          </p:cNvSpPr>
          <p:nvPr>
            <p:ph type="sldNum" sz="quarter" idx="10"/>
          </p:nvPr>
        </p:nvSpPr>
        <p:spPr/>
        <p:txBody>
          <a:bodyPr/>
          <a:lstStyle/>
          <a:p>
            <a:fld id="{C7F89421-5E3C-42CD-81CC-9440B95D8C55}" type="slidenum">
              <a:rPr lang="en-US" smtClean="0"/>
              <a:t>3</a:t>
            </a:fld>
            <a:endParaRPr lang="en-US"/>
          </a:p>
        </p:txBody>
      </p:sp>
    </p:spTree>
    <p:extLst>
      <p:ext uri="{BB962C8B-B14F-4D97-AF65-F5344CB8AC3E}">
        <p14:creationId xmlns:p14="http://schemas.microsoft.com/office/powerpoint/2010/main" val="273996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11</a:t>
            </a:fld>
            <a:endParaRPr lang="en-US"/>
          </a:p>
        </p:txBody>
      </p:sp>
    </p:spTree>
    <p:extLst>
      <p:ext uri="{BB962C8B-B14F-4D97-AF65-F5344CB8AC3E}">
        <p14:creationId xmlns:p14="http://schemas.microsoft.com/office/powerpoint/2010/main" val="338638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12</a:t>
            </a:fld>
            <a:endParaRPr lang="en-US"/>
          </a:p>
        </p:txBody>
      </p:sp>
    </p:spTree>
    <p:extLst>
      <p:ext uri="{BB962C8B-B14F-4D97-AF65-F5344CB8AC3E}">
        <p14:creationId xmlns:p14="http://schemas.microsoft.com/office/powerpoint/2010/main" val="338638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15</a:t>
            </a:fld>
            <a:endParaRPr lang="en-US"/>
          </a:p>
        </p:txBody>
      </p:sp>
    </p:spTree>
    <p:extLst>
      <p:ext uri="{BB962C8B-B14F-4D97-AF65-F5344CB8AC3E}">
        <p14:creationId xmlns:p14="http://schemas.microsoft.com/office/powerpoint/2010/main" val="338397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16</a:t>
            </a:fld>
            <a:endParaRPr lang="en-US"/>
          </a:p>
        </p:txBody>
      </p:sp>
    </p:spTree>
    <p:extLst>
      <p:ext uri="{BB962C8B-B14F-4D97-AF65-F5344CB8AC3E}">
        <p14:creationId xmlns:p14="http://schemas.microsoft.com/office/powerpoint/2010/main" val="338397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(Just as it is easy to show it in a Bernoulli case).</a:t>
            </a:r>
          </a:p>
          <a:p>
            <a:r>
              <a:rPr lang="en-US" dirty="0"/>
              <a:t>x_{</a:t>
            </a:r>
            <a:r>
              <a:rPr lang="en-US" dirty="0" err="1"/>
              <a:t>ti</a:t>
            </a:r>
            <a:r>
              <a:rPr lang="en-US" dirty="0"/>
              <a:t>}=1</a:t>
            </a:r>
            <a:r>
              <a:rPr lang="en-US" baseline="0" dirty="0"/>
              <a:t> means that in the vector representation, the word i is present in </a:t>
            </a:r>
            <a:r>
              <a:rPr lang="en-US" baseline="0" dirty="0" err="1"/>
              <a:t>x_t</a:t>
            </a:r>
            <a:r>
              <a:rPr lang="en-US" baseline="0" dirty="0"/>
              <a:t>.</a:t>
            </a:r>
            <a:endParaRPr lang="en-US" dirty="0"/>
          </a:p>
        </p:txBody>
      </p:sp>
      <p:sp>
        <p:nvSpPr>
          <p:cNvPr id="4" name="Slide Number Placeholder 3"/>
          <p:cNvSpPr>
            <a:spLocks noGrp="1"/>
          </p:cNvSpPr>
          <p:nvPr>
            <p:ph type="sldNum" sz="quarter" idx="10"/>
          </p:nvPr>
        </p:nvSpPr>
        <p:spPr/>
        <p:txBody>
          <a:bodyPr/>
          <a:lstStyle/>
          <a:p>
            <a:fld id="{6897432C-C5DC-4C96-AB08-C0744BA83BFD}" type="slidenum">
              <a:rPr lang="en-US" smtClean="0"/>
              <a:t>17</a:t>
            </a:fld>
            <a:endParaRPr lang="en-US"/>
          </a:p>
        </p:txBody>
      </p:sp>
    </p:spTree>
    <p:extLst>
      <p:ext uri="{BB962C8B-B14F-4D97-AF65-F5344CB8AC3E}">
        <p14:creationId xmlns:p14="http://schemas.microsoft.com/office/powerpoint/2010/main" val="338397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Valediction = farewell, closing</a:t>
            </a:r>
          </a:p>
        </p:txBody>
      </p:sp>
      <p:sp>
        <p:nvSpPr>
          <p:cNvPr id="4" name="Slide Number Placeholder 3"/>
          <p:cNvSpPr>
            <a:spLocks noGrp="1"/>
          </p:cNvSpPr>
          <p:nvPr>
            <p:ph type="sldNum" sz="quarter" idx="10"/>
          </p:nvPr>
        </p:nvSpPr>
        <p:spPr/>
        <p:txBody>
          <a:bodyPr/>
          <a:lstStyle/>
          <a:p>
            <a:fld id="{C7F89421-5E3C-42CD-81CC-9440B95D8C55}" type="slidenum">
              <a:rPr lang="en-US" smtClean="0"/>
              <a:t>19</a:t>
            </a:fld>
            <a:endParaRPr lang="en-US"/>
          </a:p>
        </p:txBody>
      </p:sp>
    </p:spTree>
    <p:extLst>
      <p:ext uri="{BB962C8B-B14F-4D97-AF65-F5344CB8AC3E}">
        <p14:creationId xmlns:p14="http://schemas.microsoft.com/office/powerpoint/2010/main" val="2300692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have additional tests.</a:t>
            </a:r>
          </a:p>
        </p:txBody>
      </p:sp>
      <p:sp>
        <p:nvSpPr>
          <p:cNvPr id="4" name="Slide Number Placeholder 3"/>
          <p:cNvSpPr>
            <a:spLocks noGrp="1"/>
          </p:cNvSpPr>
          <p:nvPr>
            <p:ph type="sldNum" sz="quarter" idx="10"/>
          </p:nvPr>
        </p:nvSpPr>
        <p:spPr/>
        <p:txBody>
          <a:bodyPr/>
          <a:lstStyle/>
          <a:p>
            <a:fld id="{C7F89421-5E3C-42CD-81CC-9440B95D8C55}" type="slidenum">
              <a:rPr lang="en-US" smtClean="0"/>
              <a:t>21</a:t>
            </a:fld>
            <a:endParaRPr lang="en-US"/>
          </a:p>
        </p:txBody>
      </p:sp>
    </p:spTree>
    <p:extLst>
      <p:ext uri="{BB962C8B-B14F-4D97-AF65-F5344CB8AC3E}">
        <p14:creationId xmlns:p14="http://schemas.microsoft.com/office/powerpoint/2010/main" val="340965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xml"/><Relationship Id="rId7" Type="http://schemas.openxmlformats.org/officeDocument/2006/relationships/image" Target="../media/image10.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9.xml"/><Relationship Id="rId7" Type="http://schemas.openxmlformats.org/officeDocument/2006/relationships/image" Target="../media/image1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slideLayout" Target="../slideLayouts/slideLayout2.xml"/><Relationship Id="rId10" Type="http://schemas.openxmlformats.org/officeDocument/2006/relationships/image" Target="../media/image16.png"/><Relationship Id="rId4" Type="http://schemas.openxmlformats.org/officeDocument/2006/relationships/tags" Target="../tags/tag10.xml"/><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9.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6.xml"/><Relationship Id="rId7" Type="http://schemas.openxmlformats.org/officeDocument/2006/relationships/notesSlide" Target="../notesSlides/notesSlide5.xml"/><Relationship Id="rId12" Type="http://schemas.openxmlformats.org/officeDocument/2006/relationships/image" Target="../media/image9.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23.png"/><Relationship Id="rId5" Type="http://schemas.openxmlformats.org/officeDocument/2006/relationships/tags" Target="../tags/tag18.xml"/><Relationship Id="rId10" Type="http://schemas.openxmlformats.org/officeDocument/2006/relationships/image" Target="../media/image22.png"/><Relationship Id="rId4" Type="http://schemas.openxmlformats.org/officeDocument/2006/relationships/tags" Target="../tags/tag17.xml"/><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1.xml"/><Relationship Id="rId7" Type="http://schemas.openxmlformats.org/officeDocument/2006/relationships/image" Target="../media/image2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4.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1eBxt9HUfh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1771650"/>
          </a:xfrm>
        </p:spPr>
        <p:txBody>
          <a:bodyPr>
            <a:normAutofit fontScale="90000"/>
          </a:bodyPr>
          <a:lstStyle/>
          <a:p>
            <a:r>
              <a:rPr lang="en-US" dirty="0"/>
              <a:t>Introduction to Machine Learning: Naïve Bayes, Linear and Logistic Regression </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415780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Classifier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Spam:</a:t>
            </a:r>
          </a:p>
          <a:p>
            <a:pPr>
              <a:buFontTx/>
              <a:buChar char="-"/>
            </a:pPr>
            <a:r>
              <a:rPr lang="en-US" dirty="0"/>
              <a:t>Buy it, pay later! Click me!</a:t>
            </a:r>
          </a:p>
          <a:p>
            <a:pPr>
              <a:buFontTx/>
              <a:buChar char="-"/>
            </a:pPr>
            <a:r>
              <a:rPr lang="en-US" dirty="0"/>
              <a:t>You Won 10000 Dollars! Click here!</a:t>
            </a:r>
          </a:p>
          <a:p>
            <a:pPr marL="0" indent="0">
              <a:buNone/>
            </a:pPr>
            <a:r>
              <a:rPr lang="en-US" dirty="0"/>
              <a:t>Real (Non-Spam):</a:t>
            </a:r>
          </a:p>
          <a:p>
            <a:pPr>
              <a:buFontTx/>
              <a:buChar char="-"/>
            </a:pPr>
            <a:r>
              <a:rPr lang="en-US" dirty="0"/>
              <a:t>Will See you later.</a:t>
            </a:r>
          </a:p>
          <a:p>
            <a:pPr>
              <a:buFontTx/>
              <a:buChar char="-"/>
            </a:pPr>
            <a:r>
              <a:rPr lang="en-US" dirty="0"/>
              <a:t>Will you want to meet later?</a:t>
            </a:r>
          </a:p>
          <a:p>
            <a:pPr>
              <a:buFontTx/>
              <a:buChar char="-"/>
            </a:pPr>
            <a:r>
              <a:rPr lang="en-US" dirty="0"/>
              <a:t>I'm waiting for you.</a:t>
            </a:r>
          </a:p>
          <a:p>
            <a:pPr marL="0" indent="0">
              <a:buNone/>
            </a:pPr>
            <a:r>
              <a:rPr lang="en-US" dirty="0"/>
              <a:t>Test:</a:t>
            </a:r>
          </a:p>
          <a:p>
            <a:pPr marL="0" indent="0">
              <a:buNone/>
            </a:pPr>
            <a:r>
              <a:rPr lang="en-US" dirty="0"/>
              <a:t>- Are you paying too much? Click now!</a:t>
            </a:r>
          </a:p>
        </p:txBody>
      </p:sp>
    </p:spTree>
    <p:extLst>
      <p:ext uri="{BB962C8B-B14F-4D97-AF65-F5344CB8AC3E}">
        <p14:creationId xmlns:p14="http://schemas.microsoft.com/office/powerpoint/2010/main" val="168639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Counting Messages / Documents</a:t>
            </a:r>
          </a:p>
        </p:txBody>
      </p:sp>
      <p:graphicFrame>
        <p:nvGraphicFramePr>
          <p:cNvPr id="4" name="Table 3"/>
          <p:cNvGraphicFramePr>
            <a:graphicFrameLocks noGrp="1"/>
          </p:cNvGraphicFramePr>
          <p:nvPr>
            <p:extLst>
              <p:ext uri="{D42A27DB-BD31-4B8C-83A1-F6EECF244321}">
                <p14:modId xmlns:p14="http://schemas.microsoft.com/office/powerpoint/2010/main" val="395936342"/>
              </p:ext>
            </p:extLst>
          </p:nvPr>
        </p:nvGraphicFramePr>
        <p:xfrm>
          <a:off x="685800" y="2209800"/>
          <a:ext cx="7179995" cy="1112520"/>
        </p:xfrm>
        <a:graphic>
          <a:graphicData uri="http://schemas.openxmlformats.org/drawingml/2006/table">
            <a:tbl>
              <a:tblPr firstRow="1" bandRow="1">
                <a:tableStyleId>{5C22544A-7EE6-4342-B048-85BDC9FD1C3A}</a:tableStyleId>
              </a:tblPr>
              <a:tblGrid>
                <a:gridCol w="715558">
                  <a:extLst>
                    <a:ext uri="{9D8B030D-6E8A-4147-A177-3AD203B41FA5}">
                      <a16:colId xmlns:a16="http://schemas.microsoft.com/office/drawing/2014/main" val="20000"/>
                    </a:ext>
                  </a:extLst>
                </a:gridCol>
                <a:gridCol w="1128649">
                  <a:extLst>
                    <a:ext uri="{9D8B030D-6E8A-4147-A177-3AD203B41FA5}">
                      <a16:colId xmlns:a16="http://schemas.microsoft.com/office/drawing/2014/main" val="20001"/>
                    </a:ext>
                  </a:extLst>
                </a:gridCol>
                <a:gridCol w="589015">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846031">
                  <a:extLst>
                    <a:ext uri="{9D8B030D-6E8A-4147-A177-3AD203B41FA5}">
                      <a16:colId xmlns:a16="http://schemas.microsoft.com/office/drawing/2014/main" val="20004"/>
                    </a:ext>
                  </a:extLst>
                </a:gridCol>
                <a:gridCol w="556895">
                  <a:extLst>
                    <a:ext uri="{9D8B030D-6E8A-4147-A177-3AD203B41FA5}">
                      <a16:colId xmlns:a16="http://schemas.microsoft.com/office/drawing/2014/main" val="20005"/>
                    </a:ext>
                  </a:extLst>
                </a:gridCol>
                <a:gridCol w="760730">
                  <a:extLst>
                    <a:ext uri="{9D8B030D-6E8A-4147-A177-3AD203B41FA5}">
                      <a16:colId xmlns:a16="http://schemas.microsoft.com/office/drawing/2014/main" val="20006"/>
                    </a:ext>
                  </a:extLst>
                </a:gridCol>
                <a:gridCol w="351155">
                  <a:extLst>
                    <a:ext uri="{9D8B030D-6E8A-4147-A177-3AD203B41FA5}">
                      <a16:colId xmlns:a16="http://schemas.microsoft.com/office/drawing/2014/main" val="20007"/>
                    </a:ext>
                  </a:extLst>
                </a:gridCol>
                <a:gridCol w="646430">
                  <a:extLst>
                    <a:ext uri="{9D8B030D-6E8A-4147-A177-3AD203B41FA5}">
                      <a16:colId xmlns:a16="http://schemas.microsoft.com/office/drawing/2014/main" val="20008"/>
                    </a:ext>
                  </a:extLst>
                </a:gridCol>
                <a:gridCol w="649161">
                  <a:extLst>
                    <a:ext uri="{9D8B030D-6E8A-4147-A177-3AD203B41FA5}">
                      <a16:colId xmlns:a16="http://schemas.microsoft.com/office/drawing/2014/main" val="20009"/>
                    </a:ext>
                  </a:extLst>
                </a:gridCol>
                <a:gridCol w="351155">
                  <a:extLst>
                    <a:ext uri="{9D8B030D-6E8A-4147-A177-3AD203B41FA5}">
                      <a16:colId xmlns:a16="http://schemas.microsoft.com/office/drawing/2014/main" val="20010"/>
                    </a:ext>
                  </a:extLst>
                </a:gridCol>
              </a:tblGrid>
              <a:tr h="370840">
                <a:tc>
                  <a:txBody>
                    <a:bodyPr/>
                    <a:lstStyle/>
                    <a:p>
                      <a:endParaRPr lang="en-US" dirty="0"/>
                    </a:p>
                  </a:txBody>
                  <a:tcPr/>
                </a:tc>
                <a:tc>
                  <a:txBody>
                    <a:bodyPr/>
                    <a:lstStyle/>
                    <a:p>
                      <a:r>
                        <a:rPr lang="en-US" b="1" dirty="0"/>
                        <a:t>Examples</a:t>
                      </a:r>
                    </a:p>
                  </a:txBody>
                  <a:tcPr/>
                </a:tc>
                <a:tc>
                  <a:txBody>
                    <a:bodyPr/>
                    <a:lstStyle/>
                    <a:p>
                      <a:r>
                        <a:rPr lang="en-US" dirty="0"/>
                        <a:t>are</a:t>
                      </a:r>
                    </a:p>
                  </a:txBody>
                  <a:tcPr/>
                </a:tc>
                <a:tc>
                  <a:txBody>
                    <a:bodyPr/>
                    <a:lstStyle/>
                    <a:p>
                      <a:r>
                        <a:rPr lang="en-US" dirty="0"/>
                        <a:t>you</a:t>
                      </a:r>
                    </a:p>
                  </a:txBody>
                  <a:tcPr/>
                </a:tc>
                <a:tc>
                  <a:txBody>
                    <a:bodyPr/>
                    <a:lstStyle/>
                    <a:p>
                      <a:r>
                        <a:rPr lang="en-US" dirty="0"/>
                        <a:t>paying</a:t>
                      </a:r>
                    </a:p>
                  </a:txBody>
                  <a:tcPr/>
                </a:tc>
                <a:tc>
                  <a:txBody>
                    <a:bodyPr/>
                    <a:lstStyle/>
                    <a:p>
                      <a:r>
                        <a:rPr lang="en-US" dirty="0"/>
                        <a:t>too</a:t>
                      </a:r>
                    </a:p>
                  </a:txBody>
                  <a:tcPr/>
                </a:tc>
                <a:tc>
                  <a:txBody>
                    <a:bodyPr/>
                    <a:lstStyle/>
                    <a:p>
                      <a:r>
                        <a:rPr lang="en-US" dirty="0"/>
                        <a:t>much</a:t>
                      </a:r>
                    </a:p>
                  </a:txBody>
                  <a:tcPr/>
                </a:tc>
                <a:tc>
                  <a:txBody>
                    <a:bodyPr/>
                    <a:lstStyle/>
                    <a:p>
                      <a:r>
                        <a:rPr lang="en-US" dirty="0"/>
                        <a:t>?</a:t>
                      </a:r>
                    </a:p>
                  </a:txBody>
                  <a:tcPr/>
                </a:tc>
                <a:tc>
                  <a:txBody>
                    <a:bodyPr/>
                    <a:lstStyle/>
                    <a:p>
                      <a:r>
                        <a:rPr lang="en-US" dirty="0"/>
                        <a:t>click</a:t>
                      </a:r>
                    </a:p>
                  </a:txBody>
                  <a:tcPr/>
                </a:tc>
                <a:tc>
                  <a:txBody>
                    <a:bodyPr/>
                    <a:lstStyle/>
                    <a:p>
                      <a:r>
                        <a:rPr lang="en-US" dirty="0"/>
                        <a:t>now</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Spam</a:t>
                      </a:r>
                    </a:p>
                  </a:txBody>
                  <a:tcPr/>
                </a:tc>
                <a:tc>
                  <a:txBody>
                    <a:bodyPr/>
                    <a:lstStyle/>
                    <a:p>
                      <a:r>
                        <a:rPr lang="en-US" b="1" dirty="0"/>
                        <a:t>2</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Real</a:t>
                      </a:r>
                    </a:p>
                  </a:txBody>
                  <a:tcPr/>
                </a:tc>
                <a:tc>
                  <a:txBody>
                    <a:bodyPr/>
                    <a:lstStyle/>
                    <a:p>
                      <a:r>
                        <a:rPr lang="en-US" b="1" dirty="0"/>
                        <a:t>3</a:t>
                      </a:r>
                    </a:p>
                  </a:txBody>
                  <a:tcPr/>
                </a:tc>
                <a:tc>
                  <a:txBody>
                    <a:bodyPr/>
                    <a:lstStyle/>
                    <a:p>
                      <a:r>
                        <a:rPr lang="en-US" dirty="0"/>
                        <a:t>0</a:t>
                      </a:r>
                    </a:p>
                  </a:txBody>
                  <a:tcPr/>
                </a:tc>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9" name="Content Placeholder 2 1"/>
          <p:cNvSpPr>
            <a:spLocks noGrp="1"/>
          </p:cNvSpPr>
          <p:nvPr>
            <p:ph idx="1"/>
          </p:nvPr>
        </p:nvSpPr>
        <p:spPr>
          <a:xfrm>
            <a:off x="304800" y="3505200"/>
            <a:ext cx="8458200" cy="3200400"/>
          </a:xfrm>
        </p:spPr>
        <p:txBody>
          <a:bodyPr>
            <a:normAutofit fontScale="85000" lnSpcReduction="20000"/>
          </a:bodyPr>
          <a:lstStyle/>
          <a:p>
            <a:r>
              <a:rPr lang="en-US" sz="2800" dirty="0"/>
              <a:t>Laplace's Smoothing (rule of succession)</a:t>
            </a:r>
          </a:p>
          <a:p>
            <a:endParaRPr lang="en-US" sz="2800" dirty="0"/>
          </a:p>
          <a:p>
            <a:endParaRPr lang="en-US" sz="2800" dirty="0"/>
          </a:p>
          <a:p>
            <a:endParaRPr lang="en-US" sz="2800" dirty="0"/>
          </a:p>
          <a:p>
            <a:r>
              <a:rPr lang="en-US" sz="2800" dirty="0"/>
              <a:t>For smoothing, we may take into account the vocabulary length and length of every message.</a:t>
            </a:r>
          </a:p>
          <a:p>
            <a:r>
              <a:rPr lang="en-US" sz="2800" dirty="0"/>
              <a:t>In practice, we many times maximize the log (so we don't need to deal with such small numbers).</a:t>
            </a:r>
          </a:p>
          <a:p>
            <a:r>
              <a:rPr lang="en-US" sz="2800" dirty="0"/>
              <a:t>Note that when using the log, we sum rather than multiply.</a:t>
            </a:r>
          </a:p>
        </p:txBody>
      </p:sp>
      <p:graphicFrame>
        <p:nvGraphicFramePr>
          <p:cNvPr id="12" name="Table 11"/>
          <p:cNvGraphicFramePr>
            <a:graphicFrameLocks noGrp="1"/>
          </p:cNvGraphicFramePr>
          <p:nvPr>
            <p:extLst>
              <p:ext uri="{D42A27DB-BD31-4B8C-83A1-F6EECF244321}">
                <p14:modId xmlns:p14="http://schemas.microsoft.com/office/powerpoint/2010/main" val="2829804686"/>
              </p:ext>
            </p:extLst>
          </p:nvPr>
        </p:nvGraphicFramePr>
        <p:xfrm>
          <a:off x="692427" y="2209800"/>
          <a:ext cx="7164464" cy="1112520"/>
        </p:xfrm>
        <a:graphic>
          <a:graphicData uri="http://schemas.openxmlformats.org/drawingml/2006/table">
            <a:tbl>
              <a:tblPr firstRow="1" bandRow="1">
                <a:tableStyleId>{5C22544A-7EE6-4342-B048-85BDC9FD1C3A}</a:tableStyleId>
              </a:tblPr>
              <a:tblGrid>
                <a:gridCol w="752793">
                  <a:extLst>
                    <a:ext uri="{9D8B030D-6E8A-4147-A177-3AD203B41FA5}">
                      <a16:colId xmlns:a16="http://schemas.microsoft.com/office/drawing/2014/main" val="20000"/>
                    </a:ext>
                  </a:extLst>
                </a:gridCol>
                <a:gridCol w="1128649">
                  <a:extLst>
                    <a:ext uri="{9D8B030D-6E8A-4147-A177-3AD203B41FA5}">
                      <a16:colId xmlns:a16="http://schemas.microsoft.com/office/drawing/2014/main" val="20001"/>
                    </a:ext>
                  </a:extLst>
                </a:gridCol>
                <a:gridCol w="522490">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859790">
                  <a:extLst>
                    <a:ext uri="{9D8B030D-6E8A-4147-A177-3AD203B41FA5}">
                      <a16:colId xmlns:a16="http://schemas.microsoft.com/office/drawing/2014/main" val="20004"/>
                    </a:ext>
                  </a:extLst>
                </a:gridCol>
                <a:gridCol w="556895">
                  <a:extLst>
                    <a:ext uri="{9D8B030D-6E8A-4147-A177-3AD203B41FA5}">
                      <a16:colId xmlns:a16="http://schemas.microsoft.com/office/drawing/2014/main" val="20005"/>
                    </a:ext>
                  </a:extLst>
                </a:gridCol>
                <a:gridCol w="760730">
                  <a:extLst>
                    <a:ext uri="{9D8B030D-6E8A-4147-A177-3AD203B41FA5}">
                      <a16:colId xmlns:a16="http://schemas.microsoft.com/office/drawing/2014/main" val="20006"/>
                    </a:ext>
                  </a:extLst>
                </a:gridCol>
                <a:gridCol w="351155">
                  <a:extLst>
                    <a:ext uri="{9D8B030D-6E8A-4147-A177-3AD203B41FA5}">
                      <a16:colId xmlns:a16="http://schemas.microsoft.com/office/drawing/2014/main" val="20007"/>
                    </a:ext>
                  </a:extLst>
                </a:gridCol>
                <a:gridCol w="646430">
                  <a:extLst>
                    <a:ext uri="{9D8B030D-6E8A-4147-A177-3AD203B41FA5}">
                      <a16:colId xmlns:a16="http://schemas.microsoft.com/office/drawing/2014/main" val="20008"/>
                    </a:ext>
                  </a:extLst>
                </a:gridCol>
                <a:gridCol w="649161">
                  <a:extLst>
                    <a:ext uri="{9D8B030D-6E8A-4147-A177-3AD203B41FA5}">
                      <a16:colId xmlns:a16="http://schemas.microsoft.com/office/drawing/2014/main" val="20009"/>
                    </a:ext>
                  </a:extLst>
                </a:gridCol>
                <a:gridCol w="351155">
                  <a:extLst>
                    <a:ext uri="{9D8B030D-6E8A-4147-A177-3AD203B41FA5}">
                      <a16:colId xmlns:a16="http://schemas.microsoft.com/office/drawing/2014/main" val="20010"/>
                    </a:ext>
                  </a:extLst>
                </a:gridCol>
              </a:tblGrid>
              <a:tr h="370840">
                <a:tc>
                  <a:txBody>
                    <a:bodyPr/>
                    <a:lstStyle/>
                    <a:p>
                      <a:endParaRPr lang="en-US" dirty="0"/>
                    </a:p>
                  </a:txBody>
                  <a:tcPr/>
                </a:tc>
                <a:tc>
                  <a:txBody>
                    <a:bodyPr/>
                    <a:lstStyle/>
                    <a:p>
                      <a:r>
                        <a:rPr lang="en-US" b="1" dirty="0"/>
                        <a:t>Examples</a:t>
                      </a:r>
                    </a:p>
                  </a:txBody>
                  <a:tcPr/>
                </a:tc>
                <a:tc>
                  <a:txBody>
                    <a:bodyPr/>
                    <a:lstStyle/>
                    <a:p>
                      <a:r>
                        <a:rPr lang="en-US" dirty="0"/>
                        <a:t>are</a:t>
                      </a:r>
                    </a:p>
                  </a:txBody>
                  <a:tcPr/>
                </a:tc>
                <a:tc>
                  <a:txBody>
                    <a:bodyPr/>
                    <a:lstStyle/>
                    <a:p>
                      <a:r>
                        <a:rPr lang="en-US" dirty="0"/>
                        <a:t>you</a:t>
                      </a:r>
                    </a:p>
                  </a:txBody>
                  <a:tcPr/>
                </a:tc>
                <a:tc>
                  <a:txBody>
                    <a:bodyPr/>
                    <a:lstStyle/>
                    <a:p>
                      <a:r>
                        <a:rPr lang="en-US" dirty="0"/>
                        <a:t>paying</a:t>
                      </a:r>
                    </a:p>
                  </a:txBody>
                  <a:tcPr/>
                </a:tc>
                <a:tc>
                  <a:txBody>
                    <a:bodyPr/>
                    <a:lstStyle/>
                    <a:p>
                      <a:r>
                        <a:rPr lang="en-US" dirty="0"/>
                        <a:t>too</a:t>
                      </a:r>
                    </a:p>
                  </a:txBody>
                  <a:tcPr/>
                </a:tc>
                <a:tc>
                  <a:txBody>
                    <a:bodyPr/>
                    <a:lstStyle/>
                    <a:p>
                      <a:r>
                        <a:rPr lang="en-US" dirty="0"/>
                        <a:t>much</a:t>
                      </a:r>
                    </a:p>
                  </a:txBody>
                  <a:tcPr/>
                </a:tc>
                <a:tc>
                  <a:txBody>
                    <a:bodyPr/>
                    <a:lstStyle/>
                    <a:p>
                      <a:r>
                        <a:rPr lang="en-US" dirty="0"/>
                        <a:t>?</a:t>
                      </a:r>
                    </a:p>
                  </a:txBody>
                  <a:tcPr/>
                </a:tc>
                <a:tc>
                  <a:txBody>
                    <a:bodyPr/>
                    <a:lstStyle/>
                    <a:p>
                      <a:r>
                        <a:rPr lang="en-US" dirty="0"/>
                        <a:t>click</a:t>
                      </a:r>
                    </a:p>
                  </a:txBody>
                  <a:tcPr/>
                </a:tc>
                <a:tc>
                  <a:txBody>
                    <a:bodyPr/>
                    <a:lstStyle/>
                    <a:p>
                      <a:r>
                        <a:rPr lang="en-US" dirty="0"/>
                        <a:t>now</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Spam</a:t>
                      </a:r>
                    </a:p>
                  </a:txBody>
                  <a:tcPr/>
                </a:tc>
                <a:tc>
                  <a:txBody>
                    <a:bodyPr/>
                    <a:lstStyle/>
                    <a:p>
                      <a:r>
                        <a:rPr lang="en-US" b="1" dirty="0">
                          <a:solidFill>
                            <a:srgbClr val="FF0000"/>
                          </a:solidFill>
                        </a:rPr>
                        <a:t>3</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3</a:t>
                      </a:r>
                    </a:p>
                  </a:txBody>
                  <a:tcPr/>
                </a:tc>
                <a:tc>
                  <a:txBody>
                    <a:bodyPr/>
                    <a:lstStyle/>
                    <a:p>
                      <a:r>
                        <a:rPr lang="en-US" dirty="0">
                          <a:solidFill>
                            <a:srgbClr val="FF0000"/>
                          </a:solidFill>
                        </a:rPr>
                        <a:t>1</a:t>
                      </a:r>
                    </a:p>
                  </a:txBody>
                  <a:tcPr/>
                </a:tc>
                <a:tc>
                  <a:txBody>
                    <a:bodyPr/>
                    <a:lstStyle/>
                    <a:p>
                      <a:r>
                        <a:rPr lang="en-US" dirty="0">
                          <a:solidFill>
                            <a:srgbClr val="FF0000"/>
                          </a:solidFill>
                        </a:rPr>
                        <a:t>3</a:t>
                      </a:r>
                    </a:p>
                  </a:txBody>
                  <a:tcPr/>
                </a:tc>
                <a:extLst>
                  <a:ext uri="{0D108BD9-81ED-4DB2-BD59-A6C34878D82A}">
                    <a16:rowId xmlns:a16="http://schemas.microsoft.com/office/drawing/2014/main" val="10001"/>
                  </a:ext>
                </a:extLst>
              </a:tr>
              <a:tr h="370840">
                <a:tc>
                  <a:txBody>
                    <a:bodyPr/>
                    <a:lstStyle/>
                    <a:p>
                      <a:r>
                        <a:rPr lang="en-US" dirty="0"/>
                        <a:t>Real</a:t>
                      </a:r>
                    </a:p>
                  </a:txBody>
                  <a:tcPr/>
                </a:tc>
                <a:tc>
                  <a:txBody>
                    <a:bodyPr/>
                    <a:lstStyle/>
                    <a:p>
                      <a:r>
                        <a:rPr lang="en-US" b="1" dirty="0">
                          <a:solidFill>
                            <a:srgbClr val="FF0000"/>
                          </a:solidFill>
                        </a:rPr>
                        <a:t>4</a:t>
                      </a:r>
                    </a:p>
                  </a:txBody>
                  <a:tcPr/>
                </a:tc>
                <a:tc>
                  <a:txBody>
                    <a:bodyPr/>
                    <a:lstStyle/>
                    <a:p>
                      <a:r>
                        <a:rPr lang="en-US" dirty="0">
                          <a:solidFill>
                            <a:srgbClr val="FF0000"/>
                          </a:solidFill>
                        </a:rPr>
                        <a:t>1</a:t>
                      </a:r>
                    </a:p>
                  </a:txBody>
                  <a:tcPr/>
                </a:tc>
                <a:tc>
                  <a:txBody>
                    <a:bodyPr/>
                    <a:lstStyle/>
                    <a:p>
                      <a:r>
                        <a:rPr lang="en-US" dirty="0">
                          <a:solidFill>
                            <a:srgbClr val="FF0000"/>
                          </a:solidFill>
                        </a:rPr>
                        <a:t>4</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extLst>
                  <a:ext uri="{0D108BD9-81ED-4DB2-BD59-A6C34878D82A}">
                    <a16:rowId xmlns:a16="http://schemas.microsoft.com/office/drawing/2014/main" val="10002"/>
                  </a:ext>
                </a:extLst>
              </a:tr>
            </a:tbl>
          </a:graphicData>
        </a:graphic>
      </p:graphicFrame>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9600" y="1519197"/>
            <a:ext cx="4400401" cy="542620"/>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85801" y="4038600"/>
            <a:ext cx="5857450" cy="379476"/>
          </a:xfrm>
          <a:prstGeom prst="rect">
            <a:avLst/>
          </a:prstGeom>
        </p:spPr>
      </p:pic>
      <p:pic>
        <p:nvPicPr>
          <p:cNvPr id="15" name="Picture 1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85802" y="4572000"/>
            <a:ext cx="5859327" cy="381354"/>
          </a:xfrm>
          <a:prstGeom prst="rect">
            <a:avLst/>
          </a:prstGeom>
        </p:spPr>
      </p:pic>
      <p:sp>
        <p:nvSpPr>
          <p:cNvPr id="10" name="Content Placeholder 2 2"/>
          <p:cNvSpPr txBox="1">
            <a:spLocks/>
          </p:cNvSpPr>
          <p:nvPr/>
        </p:nvSpPr>
        <p:spPr>
          <a:xfrm>
            <a:off x="5351664" y="3413918"/>
            <a:ext cx="3716136" cy="2468563"/>
          </a:xfrm>
          <a:prstGeom prst="rect">
            <a:avLst/>
          </a:prstGeom>
          <a:solidFill>
            <a:schemeClr val="accent1">
              <a:lumMod val="20000"/>
              <a:lumOff val="80000"/>
            </a:schemeClr>
          </a:solidFill>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Spam:</a:t>
            </a:r>
          </a:p>
          <a:p>
            <a:pPr>
              <a:buFontTx/>
              <a:buChar char="-"/>
            </a:pPr>
            <a:r>
              <a:rPr lang="en-US" dirty="0"/>
              <a:t>Buy it, pay later! Click me!</a:t>
            </a:r>
          </a:p>
          <a:p>
            <a:pPr>
              <a:buFontTx/>
              <a:buChar char="-"/>
            </a:pPr>
            <a:r>
              <a:rPr lang="en-US" dirty="0"/>
              <a:t>You Won 10000 Dollars! Click here!</a:t>
            </a:r>
          </a:p>
          <a:p>
            <a:pPr marL="0" indent="0">
              <a:buFont typeface="Arial" pitchFamily="34" charset="0"/>
              <a:buNone/>
            </a:pPr>
            <a:r>
              <a:rPr lang="en-US" dirty="0"/>
              <a:t>Real (Non-Spam):</a:t>
            </a:r>
          </a:p>
          <a:p>
            <a:pPr>
              <a:buFontTx/>
              <a:buChar char="-"/>
            </a:pPr>
            <a:r>
              <a:rPr lang="en-US" dirty="0"/>
              <a:t>Will See you later.</a:t>
            </a:r>
          </a:p>
          <a:p>
            <a:pPr>
              <a:buFontTx/>
              <a:buChar char="-"/>
            </a:pPr>
            <a:r>
              <a:rPr lang="en-US" dirty="0"/>
              <a:t>Will you want to meet later?</a:t>
            </a:r>
          </a:p>
          <a:p>
            <a:pPr>
              <a:buFontTx/>
              <a:buChar char="-"/>
            </a:pPr>
            <a:r>
              <a:rPr lang="en-US" dirty="0"/>
              <a:t>I'm waiting for you.</a:t>
            </a:r>
          </a:p>
          <a:p>
            <a:pPr marL="0" indent="0">
              <a:buFont typeface="Arial" pitchFamily="34" charset="0"/>
              <a:buNone/>
            </a:pPr>
            <a:r>
              <a:rPr lang="en-US" dirty="0"/>
              <a:t>Test:</a:t>
            </a:r>
          </a:p>
          <a:p>
            <a:pPr marL="0" indent="0">
              <a:buFont typeface="Arial" pitchFamily="34" charset="0"/>
              <a:buNone/>
            </a:pPr>
            <a:r>
              <a:rPr lang="en-US" dirty="0"/>
              <a:t>- Are you paying too much? Click now!</a:t>
            </a:r>
          </a:p>
        </p:txBody>
      </p:sp>
      <p:sp>
        <p:nvSpPr>
          <p:cNvPr id="7" name="Rectangular Callout 6"/>
          <p:cNvSpPr/>
          <p:nvPr/>
        </p:nvSpPr>
        <p:spPr>
          <a:xfrm>
            <a:off x="5791200" y="1295400"/>
            <a:ext cx="3124200" cy="609600"/>
          </a:xfrm>
          <a:prstGeom prst="wedgeRectCallout">
            <a:avLst>
              <a:gd name="adj1" fmla="val -104891"/>
              <a:gd name="adj2" fmla="val 1766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perform stemming (or lemmatization): paying=pay</a:t>
            </a:r>
          </a:p>
        </p:txBody>
      </p:sp>
      <p:sp>
        <p:nvSpPr>
          <p:cNvPr id="16" name="Rectangular Callout 15"/>
          <p:cNvSpPr/>
          <p:nvPr/>
        </p:nvSpPr>
        <p:spPr>
          <a:xfrm>
            <a:off x="6769100" y="3733800"/>
            <a:ext cx="2286000" cy="990599"/>
          </a:xfrm>
          <a:prstGeom prst="wedgeRectCallout">
            <a:avLst>
              <a:gd name="adj1" fmla="val -137722"/>
              <a:gd name="adj2" fmla="val 16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assume that there is a message that includes the word and one that doesn't</a:t>
            </a:r>
          </a:p>
        </p:txBody>
      </p:sp>
    </p:spTree>
    <p:extLst>
      <p:ext uri="{BB962C8B-B14F-4D97-AF65-F5344CB8AC3E}">
        <p14:creationId xmlns:p14="http://schemas.microsoft.com/office/powerpoint/2010/main" val="320202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fade">
                                      <p:cBhvr>
                                        <p:cTn id="29" dur="500"/>
                                        <p:tgtEl>
                                          <p:spTgt spid="9">
                                            <p:txEl>
                                              <p:pRg st="0" end="0"/>
                                            </p:txEl>
                                          </p:spTgt>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
                                            <p:txEl>
                                              <p:pRg st="4" end="4"/>
                                            </p:txEl>
                                          </p:spTgt>
                                        </p:tgtEl>
                                        <p:attrNameLst>
                                          <p:attrName>style.visibility</p:attrName>
                                        </p:attrNameLst>
                                      </p:cBhvr>
                                      <p:to>
                                        <p:strVal val="visible"/>
                                      </p:to>
                                    </p:set>
                                    <p:animEffect transition="in" filter="fade">
                                      <p:cBhvr>
                                        <p:cTn id="56" dur="500"/>
                                        <p:tgtEl>
                                          <p:spTgt spid="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
                                            <p:txEl>
                                              <p:pRg st="5" end="5"/>
                                            </p:txEl>
                                          </p:spTgt>
                                        </p:tgtEl>
                                        <p:attrNameLst>
                                          <p:attrName>style.visibility</p:attrName>
                                        </p:attrNameLst>
                                      </p:cBhvr>
                                      <p:to>
                                        <p:strVal val="visible"/>
                                      </p:to>
                                    </p:set>
                                    <p:animEffect transition="in" filter="fade">
                                      <p:cBhvr>
                                        <p:cTn id="61" dur="500"/>
                                        <p:tgtEl>
                                          <p:spTgt spid="9">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9">
                                            <p:txEl>
                                              <p:pRg st="6" end="6"/>
                                            </p:txEl>
                                          </p:spTgt>
                                        </p:tgtEl>
                                        <p:attrNameLst>
                                          <p:attrName>style.visibility</p:attrName>
                                        </p:attrNameLst>
                                      </p:cBhvr>
                                      <p:to>
                                        <p:strVal val="visible"/>
                                      </p:to>
                                    </p:set>
                                    <p:animEffect transition="in" filter="fade">
                                      <p:cBhvr>
                                        <p:cTn id="66"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0" grpId="1" animBg="1"/>
      <p:bldP spid="7" grpId="0" animBg="1"/>
      <p:bldP spid="7" grpId="1"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Counting Words Multiple Times</a:t>
            </a:r>
          </a:p>
        </p:txBody>
      </p:sp>
      <p:graphicFrame>
        <p:nvGraphicFramePr>
          <p:cNvPr id="4" name="Table 3"/>
          <p:cNvGraphicFramePr>
            <a:graphicFrameLocks noGrp="1"/>
          </p:cNvGraphicFramePr>
          <p:nvPr>
            <p:extLst>
              <p:ext uri="{D42A27DB-BD31-4B8C-83A1-F6EECF244321}">
                <p14:modId xmlns:p14="http://schemas.microsoft.com/office/powerpoint/2010/main" val="3869304094"/>
              </p:ext>
            </p:extLst>
          </p:nvPr>
        </p:nvGraphicFramePr>
        <p:xfrm>
          <a:off x="241662" y="2093496"/>
          <a:ext cx="7993113" cy="1381760"/>
        </p:xfrm>
        <a:graphic>
          <a:graphicData uri="http://schemas.openxmlformats.org/drawingml/2006/table">
            <a:tbl>
              <a:tblPr firstRow="1" bandRow="1">
                <a:tableStyleId>{5C22544A-7EE6-4342-B048-85BDC9FD1C3A}</a:tableStyleId>
              </a:tblPr>
              <a:tblGrid>
                <a:gridCol w="715558">
                  <a:extLst>
                    <a:ext uri="{9D8B030D-6E8A-4147-A177-3AD203B41FA5}">
                      <a16:colId xmlns:a16="http://schemas.microsoft.com/office/drawing/2014/main" val="20000"/>
                    </a:ext>
                  </a:extLst>
                </a:gridCol>
                <a:gridCol w="1128649">
                  <a:extLst>
                    <a:ext uri="{9D8B030D-6E8A-4147-A177-3AD203B41FA5}">
                      <a16:colId xmlns:a16="http://schemas.microsoft.com/office/drawing/2014/main" val="20001"/>
                    </a:ext>
                  </a:extLst>
                </a:gridCol>
                <a:gridCol w="813118">
                  <a:extLst>
                    <a:ext uri="{9D8B030D-6E8A-4147-A177-3AD203B41FA5}">
                      <a16:colId xmlns:a16="http://schemas.microsoft.com/office/drawing/2014/main" val="20002"/>
                    </a:ext>
                  </a:extLst>
                </a:gridCol>
                <a:gridCol w="589015">
                  <a:extLst>
                    <a:ext uri="{9D8B030D-6E8A-4147-A177-3AD203B41FA5}">
                      <a16:colId xmlns:a16="http://schemas.microsoft.com/office/drawing/2014/main" val="20003"/>
                    </a:ext>
                  </a:extLst>
                </a:gridCol>
                <a:gridCol w="585216">
                  <a:extLst>
                    <a:ext uri="{9D8B030D-6E8A-4147-A177-3AD203B41FA5}">
                      <a16:colId xmlns:a16="http://schemas.microsoft.com/office/drawing/2014/main" val="20004"/>
                    </a:ext>
                  </a:extLst>
                </a:gridCol>
                <a:gridCol w="846031">
                  <a:extLst>
                    <a:ext uri="{9D8B030D-6E8A-4147-A177-3AD203B41FA5}">
                      <a16:colId xmlns:a16="http://schemas.microsoft.com/office/drawing/2014/main" val="20005"/>
                    </a:ext>
                  </a:extLst>
                </a:gridCol>
                <a:gridCol w="556895">
                  <a:extLst>
                    <a:ext uri="{9D8B030D-6E8A-4147-A177-3AD203B41FA5}">
                      <a16:colId xmlns:a16="http://schemas.microsoft.com/office/drawing/2014/main" val="20006"/>
                    </a:ext>
                  </a:extLst>
                </a:gridCol>
                <a:gridCol w="760730">
                  <a:extLst>
                    <a:ext uri="{9D8B030D-6E8A-4147-A177-3AD203B41FA5}">
                      <a16:colId xmlns:a16="http://schemas.microsoft.com/office/drawing/2014/main" val="20007"/>
                    </a:ext>
                  </a:extLst>
                </a:gridCol>
                <a:gridCol w="351155">
                  <a:extLst>
                    <a:ext uri="{9D8B030D-6E8A-4147-A177-3AD203B41FA5}">
                      <a16:colId xmlns:a16="http://schemas.microsoft.com/office/drawing/2014/main" val="20008"/>
                    </a:ext>
                  </a:extLst>
                </a:gridCol>
                <a:gridCol w="646430">
                  <a:extLst>
                    <a:ext uri="{9D8B030D-6E8A-4147-A177-3AD203B41FA5}">
                      <a16:colId xmlns:a16="http://schemas.microsoft.com/office/drawing/2014/main" val="20009"/>
                    </a:ext>
                  </a:extLst>
                </a:gridCol>
                <a:gridCol w="649161">
                  <a:extLst>
                    <a:ext uri="{9D8B030D-6E8A-4147-A177-3AD203B41FA5}">
                      <a16:colId xmlns:a16="http://schemas.microsoft.com/office/drawing/2014/main" val="20010"/>
                    </a:ext>
                  </a:extLst>
                </a:gridCol>
                <a:gridCol w="351155">
                  <a:extLst>
                    <a:ext uri="{9D8B030D-6E8A-4147-A177-3AD203B41FA5}">
                      <a16:colId xmlns:a16="http://schemas.microsoft.com/office/drawing/2014/main" val="20011"/>
                    </a:ext>
                  </a:extLst>
                </a:gridCol>
              </a:tblGrid>
              <a:tr h="370840">
                <a:tc>
                  <a:txBody>
                    <a:bodyPr/>
                    <a:lstStyle/>
                    <a:p>
                      <a:endParaRPr lang="en-US" dirty="0"/>
                    </a:p>
                  </a:txBody>
                  <a:tcPr/>
                </a:tc>
                <a:tc>
                  <a:txBody>
                    <a:bodyPr/>
                    <a:lstStyle/>
                    <a:p>
                      <a:r>
                        <a:rPr lang="en-US" b="1" dirty="0"/>
                        <a:t>Examples</a:t>
                      </a:r>
                    </a:p>
                  </a:txBody>
                  <a:tcPr/>
                </a:tc>
                <a:tc>
                  <a:txBody>
                    <a:bodyPr/>
                    <a:lstStyle/>
                    <a:p>
                      <a:r>
                        <a:rPr lang="en-US" b="1" dirty="0"/>
                        <a:t>Total words</a:t>
                      </a:r>
                    </a:p>
                  </a:txBody>
                  <a:tcPr/>
                </a:tc>
                <a:tc>
                  <a:txBody>
                    <a:bodyPr/>
                    <a:lstStyle/>
                    <a:p>
                      <a:r>
                        <a:rPr lang="en-US" dirty="0"/>
                        <a:t>are</a:t>
                      </a:r>
                    </a:p>
                  </a:txBody>
                  <a:tcPr/>
                </a:tc>
                <a:tc>
                  <a:txBody>
                    <a:bodyPr/>
                    <a:lstStyle/>
                    <a:p>
                      <a:r>
                        <a:rPr lang="en-US" dirty="0"/>
                        <a:t>you</a:t>
                      </a:r>
                    </a:p>
                  </a:txBody>
                  <a:tcPr/>
                </a:tc>
                <a:tc>
                  <a:txBody>
                    <a:bodyPr/>
                    <a:lstStyle/>
                    <a:p>
                      <a:r>
                        <a:rPr lang="en-US" dirty="0"/>
                        <a:t>paying</a:t>
                      </a:r>
                    </a:p>
                  </a:txBody>
                  <a:tcPr/>
                </a:tc>
                <a:tc>
                  <a:txBody>
                    <a:bodyPr/>
                    <a:lstStyle/>
                    <a:p>
                      <a:r>
                        <a:rPr lang="en-US" dirty="0"/>
                        <a:t>too</a:t>
                      </a:r>
                    </a:p>
                  </a:txBody>
                  <a:tcPr/>
                </a:tc>
                <a:tc>
                  <a:txBody>
                    <a:bodyPr/>
                    <a:lstStyle/>
                    <a:p>
                      <a:r>
                        <a:rPr lang="en-US" dirty="0"/>
                        <a:t>much</a:t>
                      </a:r>
                    </a:p>
                  </a:txBody>
                  <a:tcPr/>
                </a:tc>
                <a:tc>
                  <a:txBody>
                    <a:bodyPr/>
                    <a:lstStyle/>
                    <a:p>
                      <a:r>
                        <a:rPr lang="en-US" dirty="0"/>
                        <a:t>?</a:t>
                      </a:r>
                    </a:p>
                  </a:txBody>
                  <a:tcPr/>
                </a:tc>
                <a:tc>
                  <a:txBody>
                    <a:bodyPr/>
                    <a:lstStyle/>
                    <a:p>
                      <a:r>
                        <a:rPr lang="en-US" dirty="0"/>
                        <a:t>click</a:t>
                      </a:r>
                    </a:p>
                  </a:txBody>
                  <a:tcPr/>
                </a:tc>
                <a:tc>
                  <a:txBody>
                    <a:bodyPr/>
                    <a:lstStyle/>
                    <a:p>
                      <a:r>
                        <a:rPr lang="en-US" dirty="0"/>
                        <a:t>now</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Spam</a:t>
                      </a:r>
                    </a:p>
                  </a:txBody>
                  <a:tcPr/>
                </a:tc>
                <a:tc>
                  <a:txBody>
                    <a:bodyPr/>
                    <a:lstStyle/>
                    <a:p>
                      <a:r>
                        <a:rPr lang="en-US" b="1" dirty="0"/>
                        <a:t>2</a:t>
                      </a:r>
                    </a:p>
                  </a:txBody>
                  <a:tcPr/>
                </a:tc>
                <a:tc>
                  <a:txBody>
                    <a:bodyPr/>
                    <a:lstStyle/>
                    <a:p>
                      <a:r>
                        <a:rPr lang="en-US" b="1" dirty="0"/>
                        <a:t>17</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Real</a:t>
                      </a:r>
                    </a:p>
                  </a:txBody>
                  <a:tcPr/>
                </a:tc>
                <a:tc>
                  <a:txBody>
                    <a:bodyPr/>
                    <a:lstStyle/>
                    <a:p>
                      <a:r>
                        <a:rPr lang="en-US" b="1" dirty="0"/>
                        <a:t>3</a:t>
                      </a:r>
                    </a:p>
                  </a:txBody>
                  <a:tcPr/>
                </a:tc>
                <a:tc>
                  <a:txBody>
                    <a:bodyPr/>
                    <a:lstStyle/>
                    <a:p>
                      <a:r>
                        <a:rPr lang="en-US" b="1" dirty="0"/>
                        <a:t>18</a:t>
                      </a:r>
                    </a:p>
                  </a:txBody>
                  <a:tcPr/>
                </a:tc>
                <a:tc>
                  <a:txBody>
                    <a:bodyPr/>
                    <a:lstStyle/>
                    <a:p>
                      <a:r>
                        <a:rPr lang="en-US" dirty="0"/>
                        <a:t>0</a:t>
                      </a:r>
                    </a:p>
                  </a:txBody>
                  <a:tcPr/>
                </a:tc>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9" name="Content Placeholder 2"/>
          <p:cNvSpPr>
            <a:spLocks noGrp="1"/>
          </p:cNvSpPr>
          <p:nvPr>
            <p:ph idx="1"/>
          </p:nvPr>
        </p:nvSpPr>
        <p:spPr>
          <a:xfrm>
            <a:off x="304800" y="3505200"/>
            <a:ext cx="8458200" cy="3048000"/>
          </a:xfrm>
        </p:spPr>
        <p:txBody>
          <a:bodyPr>
            <a:normAutofit/>
          </a:bodyPr>
          <a:lstStyle/>
          <a:p>
            <a:r>
              <a:rPr lang="en-US" sz="2800" dirty="0"/>
              <a:t>Laplace's Smoothing (rule of succession)</a:t>
            </a:r>
          </a:p>
          <a:p>
            <a:endParaRPr lang="en-US" sz="2800" dirty="0"/>
          </a:p>
          <a:p>
            <a:endParaRPr lang="en-US" sz="2800" dirty="0"/>
          </a:p>
          <a:p>
            <a:r>
              <a:rPr lang="en-US" sz="2800" dirty="0"/>
              <a:t>The first option (of counting messages) is the one we will be dealing with now.</a:t>
            </a:r>
          </a:p>
        </p:txBody>
      </p:sp>
      <p:graphicFrame>
        <p:nvGraphicFramePr>
          <p:cNvPr id="12" name="Table 11"/>
          <p:cNvGraphicFramePr>
            <a:graphicFrameLocks noGrp="1"/>
          </p:cNvGraphicFramePr>
          <p:nvPr>
            <p:extLst>
              <p:ext uri="{D42A27DB-BD31-4B8C-83A1-F6EECF244321}">
                <p14:modId xmlns:p14="http://schemas.microsoft.com/office/powerpoint/2010/main" val="1455725884"/>
              </p:ext>
            </p:extLst>
          </p:nvPr>
        </p:nvGraphicFramePr>
        <p:xfrm>
          <a:off x="304800" y="2123440"/>
          <a:ext cx="7977582" cy="1381760"/>
        </p:xfrm>
        <a:graphic>
          <a:graphicData uri="http://schemas.openxmlformats.org/drawingml/2006/table">
            <a:tbl>
              <a:tblPr firstRow="1" bandRow="1">
                <a:tableStyleId>{5C22544A-7EE6-4342-B048-85BDC9FD1C3A}</a:tableStyleId>
              </a:tblPr>
              <a:tblGrid>
                <a:gridCol w="752793">
                  <a:extLst>
                    <a:ext uri="{9D8B030D-6E8A-4147-A177-3AD203B41FA5}">
                      <a16:colId xmlns:a16="http://schemas.microsoft.com/office/drawing/2014/main" val="20000"/>
                    </a:ext>
                  </a:extLst>
                </a:gridCol>
                <a:gridCol w="1128649">
                  <a:extLst>
                    <a:ext uri="{9D8B030D-6E8A-4147-A177-3AD203B41FA5}">
                      <a16:colId xmlns:a16="http://schemas.microsoft.com/office/drawing/2014/main" val="20001"/>
                    </a:ext>
                  </a:extLst>
                </a:gridCol>
                <a:gridCol w="813118">
                  <a:extLst>
                    <a:ext uri="{9D8B030D-6E8A-4147-A177-3AD203B41FA5}">
                      <a16:colId xmlns:a16="http://schemas.microsoft.com/office/drawing/2014/main" val="20002"/>
                    </a:ext>
                  </a:extLst>
                </a:gridCol>
                <a:gridCol w="522490">
                  <a:extLst>
                    <a:ext uri="{9D8B030D-6E8A-4147-A177-3AD203B41FA5}">
                      <a16:colId xmlns:a16="http://schemas.microsoft.com/office/drawing/2014/main" val="20003"/>
                    </a:ext>
                  </a:extLst>
                </a:gridCol>
                <a:gridCol w="585216">
                  <a:extLst>
                    <a:ext uri="{9D8B030D-6E8A-4147-A177-3AD203B41FA5}">
                      <a16:colId xmlns:a16="http://schemas.microsoft.com/office/drawing/2014/main" val="20004"/>
                    </a:ext>
                  </a:extLst>
                </a:gridCol>
                <a:gridCol w="859790">
                  <a:extLst>
                    <a:ext uri="{9D8B030D-6E8A-4147-A177-3AD203B41FA5}">
                      <a16:colId xmlns:a16="http://schemas.microsoft.com/office/drawing/2014/main" val="20005"/>
                    </a:ext>
                  </a:extLst>
                </a:gridCol>
                <a:gridCol w="556895">
                  <a:extLst>
                    <a:ext uri="{9D8B030D-6E8A-4147-A177-3AD203B41FA5}">
                      <a16:colId xmlns:a16="http://schemas.microsoft.com/office/drawing/2014/main" val="20006"/>
                    </a:ext>
                  </a:extLst>
                </a:gridCol>
                <a:gridCol w="760730">
                  <a:extLst>
                    <a:ext uri="{9D8B030D-6E8A-4147-A177-3AD203B41FA5}">
                      <a16:colId xmlns:a16="http://schemas.microsoft.com/office/drawing/2014/main" val="20007"/>
                    </a:ext>
                  </a:extLst>
                </a:gridCol>
                <a:gridCol w="351155">
                  <a:extLst>
                    <a:ext uri="{9D8B030D-6E8A-4147-A177-3AD203B41FA5}">
                      <a16:colId xmlns:a16="http://schemas.microsoft.com/office/drawing/2014/main" val="20008"/>
                    </a:ext>
                  </a:extLst>
                </a:gridCol>
                <a:gridCol w="646430">
                  <a:extLst>
                    <a:ext uri="{9D8B030D-6E8A-4147-A177-3AD203B41FA5}">
                      <a16:colId xmlns:a16="http://schemas.microsoft.com/office/drawing/2014/main" val="20009"/>
                    </a:ext>
                  </a:extLst>
                </a:gridCol>
                <a:gridCol w="649161">
                  <a:extLst>
                    <a:ext uri="{9D8B030D-6E8A-4147-A177-3AD203B41FA5}">
                      <a16:colId xmlns:a16="http://schemas.microsoft.com/office/drawing/2014/main" val="20010"/>
                    </a:ext>
                  </a:extLst>
                </a:gridCol>
                <a:gridCol w="351155">
                  <a:extLst>
                    <a:ext uri="{9D8B030D-6E8A-4147-A177-3AD203B41FA5}">
                      <a16:colId xmlns:a16="http://schemas.microsoft.com/office/drawing/2014/main" val="20011"/>
                    </a:ext>
                  </a:extLst>
                </a:gridCol>
              </a:tblGrid>
              <a:tr h="370840">
                <a:tc>
                  <a:txBody>
                    <a:bodyPr/>
                    <a:lstStyle/>
                    <a:p>
                      <a:endParaRPr lang="en-US" dirty="0"/>
                    </a:p>
                  </a:txBody>
                  <a:tcPr/>
                </a:tc>
                <a:tc>
                  <a:txBody>
                    <a:bodyPr/>
                    <a:lstStyle/>
                    <a:p>
                      <a:r>
                        <a:rPr lang="en-US" b="1" dirty="0"/>
                        <a:t>Examples</a:t>
                      </a:r>
                    </a:p>
                  </a:txBody>
                  <a:tcPr/>
                </a:tc>
                <a:tc>
                  <a:txBody>
                    <a:bodyPr/>
                    <a:lstStyle/>
                    <a:p>
                      <a:r>
                        <a:rPr lang="en-US" b="1" dirty="0"/>
                        <a:t>Total words</a:t>
                      </a:r>
                    </a:p>
                  </a:txBody>
                  <a:tcPr/>
                </a:tc>
                <a:tc>
                  <a:txBody>
                    <a:bodyPr/>
                    <a:lstStyle/>
                    <a:p>
                      <a:r>
                        <a:rPr lang="en-US" dirty="0"/>
                        <a:t>are</a:t>
                      </a:r>
                    </a:p>
                  </a:txBody>
                  <a:tcPr/>
                </a:tc>
                <a:tc>
                  <a:txBody>
                    <a:bodyPr/>
                    <a:lstStyle/>
                    <a:p>
                      <a:r>
                        <a:rPr lang="en-US" dirty="0"/>
                        <a:t>you</a:t>
                      </a:r>
                    </a:p>
                  </a:txBody>
                  <a:tcPr/>
                </a:tc>
                <a:tc>
                  <a:txBody>
                    <a:bodyPr/>
                    <a:lstStyle/>
                    <a:p>
                      <a:r>
                        <a:rPr lang="en-US" dirty="0"/>
                        <a:t>paying</a:t>
                      </a:r>
                    </a:p>
                  </a:txBody>
                  <a:tcPr/>
                </a:tc>
                <a:tc>
                  <a:txBody>
                    <a:bodyPr/>
                    <a:lstStyle/>
                    <a:p>
                      <a:r>
                        <a:rPr lang="en-US" dirty="0"/>
                        <a:t>too</a:t>
                      </a:r>
                    </a:p>
                  </a:txBody>
                  <a:tcPr/>
                </a:tc>
                <a:tc>
                  <a:txBody>
                    <a:bodyPr/>
                    <a:lstStyle/>
                    <a:p>
                      <a:r>
                        <a:rPr lang="en-US" dirty="0"/>
                        <a:t>much</a:t>
                      </a:r>
                    </a:p>
                  </a:txBody>
                  <a:tcPr/>
                </a:tc>
                <a:tc>
                  <a:txBody>
                    <a:bodyPr/>
                    <a:lstStyle/>
                    <a:p>
                      <a:r>
                        <a:rPr lang="en-US" dirty="0"/>
                        <a:t>?</a:t>
                      </a:r>
                    </a:p>
                  </a:txBody>
                  <a:tcPr/>
                </a:tc>
                <a:tc>
                  <a:txBody>
                    <a:bodyPr/>
                    <a:lstStyle/>
                    <a:p>
                      <a:r>
                        <a:rPr lang="en-US" dirty="0"/>
                        <a:t>click</a:t>
                      </a:r>
                    </a:p>
                  </a:txBody>
                  <a:tcPr/>
                </a:tc>
                <a:tc>
                  <a:txBody>
                    <a:bodyPr/>
                    <a:lstStyle/>
                    <a:p>
                      <a:r>
                        <a:rPr lang="en-US" dirty="0"/>
                        <a:t>now</a:t>
                      </a:r>
                    </a:p>
                  </a:txBody>
                  <a:tcPr/>
                </a:tc>
                <a:tc>
                  <a:txBody>
                    <a:bodyPr/>
                    <a:lstStyle/>
                    <a:p>
                      <a:r>
                        <a:rPr lang="en-US" dirty="0"/>
                        <a:t>!</a:t>
                      </a:r>
                    </a:p>
                  </a:txBody>
                  <a:tcPr/>
                </a:tc>
                <a:extLst>
                  <a:ext uri="{0D108BD9-81ED-4DB2-BD59-A6C34878D82A}">
                    <a16:rowId xmlns:a16="http://schemas.microsoft.com/office/drawing/2014/main" val="10000"/>
                  </a:ext>
                </a:extLst>
              </a:tr>
              <a:tr h="370840">
                <a:tc>
                  <a:txBody>
                    <a:bodyPr/>
                    <a:lstStyle/>
                    <a:p>
                      <a:r>
                        <a:rPr lang="en-US" dirty="0"/>
                        <a:t>Spam</a:t>
                      </a:r>
                    </a:p>
                  </a:txBody>
                  <a:tcPr/>
                </a:tc>
                <a:tc>
                  <a:txBody>
                    <a:bodyPr/>
                    <a:lstStyle/>
                    <a:p>
                      <a:r>
                        <a:rPr lang="en-US" b="1" dirty="0">
                          <a:solidFill>
                            <a:srgbClr val="FF0000"/>
                          </a:solidFill>
                        </a:rPr>
                        <a:t>3</a:t>
                      </a:r>
                    </a:p>
                  </a:txBody>
                  <a:tcPr/>
                </a:tc>
                <a:tc>
                  <a:txBody>
                    <a:bodyPr/>
                    <a:lstStyle/>
                    <a:p>
                      <a:r>
                        <a:rPr lang="en-US" b="1" dirty="0">
                          <a:solidFill>
                            <a:srgbClr val="FF0000"/>
                          </a:solidFill>
                        </a:rPr>
                        <a:t>17+28</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3</a:t>
                      </a:r>
                    </a:p>
                  </a:txBody>
                  <a:tcPr/>
                </a:tc>
                <a:tc>
                  <a:txBody>
                    <a:bodyPr/>
                    <a:lstStyle/>
                    <a:p>
                      <a:r>
                        <a:rPr lang="en-US" dirty="0">
                          <a:solidFill>
                            <a:srgbClr val="FF0000"/>
                          </a:solidFill>
                        </a:rPr>
                        <a:t>1</a:t>
                      </a:r>
                    </a:p>
                  </a:txBody>
                  <a:tcPr/>
                </a:tc>
                <a:tc>
                  <a:txBody>
                    <a:bodyPr/>
                    <a:lstStyle/>
                    <a:p>
                      <a:r>
                        <a:rPr lang="en-US" dirty="0">
                          <a:solidFill>
                            <a:srgbClr val="FF0000"/>
                          </a:solidFill>
                        </a:rPr>
                        <a:t>5</a:t>
                      </a:r>
                    </a:p>
                  </a:txBody>
                  <a:tcPr/>
                </a:tc>
                <a:extLst>
                  <a:ext uri="{0D108BD9-81ED-4DB2-BD59-A6C34878D82A}">
                    <a16:rowId xmlns:a16="http://schemas.microsoft.com/office/drawing/2014/main" val="10001"/>
                  </a:ext>
                </a:extLst>
              </a:tr>
              <a:tr h="370840">
                <a:tc>
                  <a:txBody>
                    <a:bodyPr/>
                    <a:lstStyle/>
                    <a:p>
                      <a:r>
                        <a:rPr lang="en-US" dirty="0"/>
                        <a:t>Real</a:t>
                      </a:r>
                    </a:p>
                  </a:txBody>
                  <a:tcPr/>
                </a:tc>
                <a:tc>
                  <a:txBody>
                    <a:bodyPr/>
                    <a:lstStyle/>
                    <a:p>
                      <a:r>
                        <a:rPr lang="en-US" b="1" dirty="0">
                          <a:solidFill>
                            <a:srgbClr val="FF0000"/>
                          </a:solidFill>
                        </a:rPr>
                        <a:t>4</a:t>
                      </a:r>
                    </a:p>
                  </a:txBody>
                  <a:tcPr/>
                </a:tc>
                <a:tc>
                  <a:txBody>
                    <a:bodyPr/>
                    <a:lstStyle/>
                    <a:p>
                      <a:r>
                        <a:rPr lang="en-US" b="1" dirty="0">
                          <a:solidFill>
                            <a:srgbClr val="FF0000"/>
                          </a:solidFill>
                        </a:rPr>
                        <a:t>18+28</a:t>
                      </a:r>
                    </a:p>
                  </a:txBody>
                  <a:tcPr/>
                </a:tc>
                <a:tc>
                  <a:txBody>
                    <a:bodyPr/>
                    <a:lstStyle/>
                    <a:p>
                      <a:r>
                        <a:rPr lang="en-US" dirty="0">
                          <a:solidFill>
                            <a:srgbClr val="FF0000"/>
                          </a:solidFill>
                        </a:rPr>
                        <a:t>1</a:t>
                      </a:r>
                    </a:p>
                  </a:txBody>
                  <a:tcPr/>
                </a:tc>
                <a:tc>
                  <a:txBody>
                    <a:bodyPr/>
                    <a:lstStyle/>
                    <a:p>
                      <a:r>
                        <a:rPr lang="en-US" dirty="0">
                          <a:solidFill>
                            <a:srgbClr val="FF0000"/>
                          </a:solidFill>
                        </a:rPr>
                        <a:t>4</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tc>
                  <a:txBody>
                    <a:bodyPr/>
                    <a:lstStyle/>
                    <a:p>
                      <a:r>
                        <a:rPr lang="en-US" dirty="0">
                          <a:solidFill>
                            <a:srgbClr val="FF0000"/>
                          </a:solidFill>
                        </a:rPr>
                        <a:t>1</a:t>
                      </a:r>
                    </a:p>
                  </a:txBody>
                  <a:tcPr/>
                </a:tc>
                <a:extLst>
                  <a:ext uri="{0D108BD9-81ED-4DB2-BD59-A6C34878D82A}">
                    <a16:rowId xmlns:a16="http://schemas.microsoft.com/office/drawing/2014/main" val="10002"/>
                  </a:ext>
                </a:extLst>
              </a:tr>
            </a:tbl>
          </a:graphicData>
        </a:graphic>
      </p:graphicFrame>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9600" y="1519197"/>
            <a:ext cx="4478136" cy="542620"/>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85800" y="4069773"/>
            <a:ext cx="7104838" cy="379476"/>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85800" y="4648200"/>
            <a:ext cx="7099201" cy="381354"/>
          </a:xfrm>
          <a:prstGeom prst="rect">
            <a:avLst/>
          </a:prstGeom>
        </p:spPr>
      </p:pic>
    </p:spTree>
    <p:extLst>
      <p:ext uri="{BB962C8B-B14F-4D97-AF65-F5344CB8AC3E}">
        <p14:creationId xmlns:p14="http://schemas.microsoft.com/office/powerpoint/2010/main" val="14030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fade">
                                      <p:cBhvr>
                                        <p:cTn id="3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Rule</a:t>
            </a:r>
          </a:p>
        </p:txBody>
      </p:sp>
      <p:grpSp>
        <p:nvGrpSpPr>
          <p:cNvPr id="10" name="Group 9"/>
          <p:cNvGrpSpPr/>
          <p:nvPr/>
        </p:nvGrpSpPr>
        <p:grpSpPr>
          <a:xfrm>
            <a:off x="2438400" y="2438400"/>
            <a:ext cx="3048000" cy="1066800"/>
            <a:chOff x="2438400" y="2438400"/>
            <a:chExt cx="3048000" cy="1066800"/>
          </a:xfrm>
        </p:grpSpPr>
        <p:sp>
          <p:nvSpPr>
            <p:cNvPr id="4" name="Oval 3"/>
            <p:cNvSpPr/>
            <p:nvPr/>
          </p:nvSpPr>
          <p:spPr>
            <a:xfrm>
              <a:off x="2438400" y="2438400"/>
              <a:ext cx="1981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 name="Oval 4"/>
            <p:cNvSpPr/>
            <p:nvPr/>
          </p:nvSpPr>
          <p:spPr>
            <a:xfrm>
              <a:off x="3733800" y="2438400"/>
              <a:ext cx="1752600" cy="1066800"/>
            </a:xfrm>
            <a:prstGeom prst="ellipse">
              <a:avLst/>
            </a:prstGeom>
            <a:solidFill>
              <a:schemeClr val="tx1">
                <a:alpha val="5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553857" y="2061845"/>
            <a:ext cx="2697855" cy="253019"/>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752600" y="3860135"/>
            <a:ext cx="4529962" cy="253019"/>
          </a:xfrm>
          <a:prstGeom prst="rect">
            <a:avLst/>
          </a:prstGeom>
        </p:spPr>
      </p:pic>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752600" y="4321882"/>
            <a:ext cx="4191000" cy="707318"/>
          </a:xfrm>
          <a:prstGeom prst="rect">
            <a:avLst/>
          </a:prstGeom>
        </p:spPr>
      </p:pic>
      <p:sp>
        <p:nvSpPr>
          <p:cNvPr id="12" name="TextBox 11"/>
          <p:cNvSpPr txBox="1"/>
          <p:nvPr/>
        </p:nvSpPr>
        <p:spPr>
          <a:xfrm>
            <a:off x="1143000" y="5181600"/>
            <a:ext cx="6324600" cy="461665"/>
          </a:xfrm>
          <a:prstGeom prst="rect">
            <a:avLst/>
          </a:prstGeom>
          <a:noFill/>
        </p:spPr>
        <p:txBody>
          <a:bodyPr wrap="square" rtlCol="0">
            <a:spAutoFit/>
          </a:bodyPr>
          <a:lstStyle/>
          <a:p>
            <a:r>
              <a:rPr lang="en-US" sz="2400" dirty="0"/>
              <a:t>This is an important formula which is always true!</a:t>
            </a:r>
          </a:p>
        </p:txBody>
      </p:sp>
      <p:pic>
        <p:nvPicPr>
          <p:cNvPr id="7" name="Picture 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133600" y="5841896"/>
            <a:ext cx="3048000" cy="63510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E1ED4F3-F51B-49C3-85A1-E02F623A27C8}"/>
                  </a:ext>
                </a:extLst>
              </p:cNvPr>
              <p:cNvSpPr txBox="1"/>
              <p:nvPr/>
            </p:nvSpPr>
            <p:spPr>
              <a:xfrm>
                <a:off x="1143000" y="1616269"/>
                <a:ext cx="642438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b="0" i="1" smtClean="0">
                              <a:latin typeface="Cambria Math" panose="02040503050406030204" pitchFamily="18" charset="0"/>
                            </a:rPr>
                            <m:t>𝑍</m:t>
                          </m:r>
                          <m:r>
                            <a:rPr lang="en-US"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𝑍</m:t>
                          </m:r>
                          <m:r>
                            <a:rPr lang="en-US"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m:rPr>
                              <m:sty m:val="p"/>
                            </m:rPr>
                            <a:rPr lang="en-US" b="0" i="1" smtClean="0">
                              <a:latin typeface="Cambria Math" panose="02040503050406030204" pitchFamily="18" charset="0"/>
                            </a:rPr>
                            <m:t>X</m:t>
                          </m:r>
                          <m:r>
                            <a:rPr lang="en-US" b="0" i="1" smtClean="0">
                              <a:latin typeface="Cambria Math" panose="02040503050406030204" pitchFamily="18" charset="0"/>
                            </a:rPr>
                            <m:t> </m:t>
                          </m:r>
                        </m:e>
                      </m:d>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6E1ED4F3-F51B-49C3-85A1-E02F623A27C8}"/>
                  </a:ext>
                </a:extLst>
              </p:cNvPr>
              <p:cNvSpPr txBox="1">
                <a:spLocks noRot="1" noChangeAspect="1" noMove="1" noResize="1" noEditPoints="1" noAdjustHandles="1" noChangeArrowheads="1" noChangeShapeType="1" noTextEdit="1"/>
              </p:cNvSpPr>
              <p:nvPr/>
            </p:nvSpPr>
            <p:spPr>
              <a:xfrm>
                <a:off x="1143000" y="1616269"/>
                <a:ext cx="6424387" cy="276999"/>
              </a:xfrm>
              <a:prstGeom prst="rect">
                <a:avLst/>
              </a:prstGeom>
              <a:blipFill>
                <a:blip r:embed="rId10"/>
                <a:stretch>
                  <a:fillRect l="-475" t="-2174" r="-855" b="-32609"/>
                </a:stretch>
              </a:blipFill>
            </p:spPr>
            <p:txBody>
              <a:bodyPr/>
              <a:lstStyle/>
              <a:p>
                <a:r>
                  <a:rPr lang="en-US">
                    <a:noFill/>
                  </a:rPr>
                  <a:t> </a:t>
                </a:r>
              </a:p>
            </p:txBody>
          </p:sp>
        </mc:Fallback>
      </mc:AlternateContent>
    </p:spTree>
    <p:extLst>
      <p:ext uri="{BB962C8B-B14F-4D97-AF65-F5344CB8AC3E}">
        <p14:creationId xmlns:p14="http://schemas.microsoft.com/office/powerpoint/2010/main" val="180969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(Why? How?)</a:t>
            </a:r>
          </a:p>
        </p:txBody>
      </p:sp>
      <p:sp>
        <p:nvSpPr>
          <p:cNvPr id="3" name="Content Placeholder 2"/>
          <p:cNvSpPr>
            <a:spLocks noGrp="1"/>
          </p:cNvSpPr>
          <p:nvPr>
            <p:ph idx="1"/>
          </p:nvPr>
        </p:nvSpPr>
        <p:spPr/>
        <p:txBody>
          <a:bodyPr/>
          <a:lstStyle/>
          <a:p>
            <a:r>
              <a:rPr lang="en-US" dirty="0"/>
              <a:t>Notation:</a:t>
            </a:r>
          </a:p>
          <a:p>
            <a:pPr lvl="1"/>
            <a:r>
              <a:rPr lang="en-US" dirty="0"/>
              <a:t>The instances (messages in our case) are denoted by: </a:t>
            </a:r>
          </a:p>
          <a:p>
            <a:pPr lvl="2"/>
            <a:r>
              <a:rPr lang="en-US" dirty="0"/>
              <a:t>m in our case is 5</a:t>
            </a:r>
          </a:p>
          <a:p>
            <a:pPr lvl="2"/>
            <a:r>
              <a:rPr lang="en-US" dirty="0"/>
              <a:t>(so x</a:t>
            </a:r>
            <a:r>
              <a:rPr lang="en-US" baseline="-25000" dirty="0"/>
              <a:t>1</a:t>
            </a:r>
            <a:r>
              <a:rPr lang="en-US" dirty="0"/>
              <a:t>= Buy it, pay later! Click me!)</a:t>
            </a:r>
          </a:p>
          <a:p>
            <a:pPr lvl="2"/>
            <a:r>
              <a:rPr lang="en-US" dirty="0"/>
              <a:t>Note that each of the </a:t>
            </a:r>
            <a:r>
              <a:rPr lang="en-US" dirty="0" err="1"/>
              <a:t>xs</a:t>
            </a:r>
            <a:r>
              <a:rPr lang="en-US" dirty="0"/>
              <a:t> is a vector: </a:t>
            </a:r>
          </a:p>
          <a:p>
            <a:pPr lvl="1"/>
            <a:r>
              <a:rPr lang="en-US" dirty="0"/>
              <a:t>The classes (Spam/Real in our case) are denoted by: </a:t>
            </a:r>
          </a:p>
          <a:p>
            <a:pPr lvl="2"/>
            <a:r>
              <a:rPr lang="en-US" dirty="0"/>
              <a:t>(so y</a:t>
            </a:r>
            <a:r>
              <a:rPr lang="en-US" baseline="-25000" dirty="0"/>
              <a:t>1</a:t>
            </a:r>
            <a:r>
              <a:rPr lang="en-US" dirty="0"/>
              <a:t>=spam)</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893455" y="2829791"/>
            <a:ext cx="1783282" cy="207818"/>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845232" y="5078400"/>
            <a:ext cx="1443582" cy="179400"/>
          </a:xfrm>
          <a:prstGeom prst="rect">
            <a:avLst/>
          </a:prstGeom>
        </p:spPr>
      </p:pic>
      <p:pic>
        <p:nvPicPr>
          <p:cNvPr id="6" name="Picture 5"/>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183955" y="4132000"/>
            <a:ext cx="2332198" cy="176046"/>
          </a:xfrm>
          <a:prstGeom prst="rect">
            <a:avLst/>
          </a:prstGeom>
        </p:spPr>
      </p:pic>
    </p:spTree>
    <p:extLst>
      <p:ext uri="{BB962C8B-B14F-4D97-AF65-F5344CB8AC3E}">
        <p14:creationId xmlns:p14="http://schemas.microsoft.com/office/powerpoint/2010/main" val="309351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(Cont.)</a:t>
            </a:r>
          </a:p>
        </p:txBody>
      </p:sp>
      <p:sp>
        <p:nvSpPr>
          <p:cNvPr id="3" name="Content Placeholder 2"/>
          <p:cNvSpPr>
            <a:spLocks noGrp="1"/>
          </p:cNvSpPr>
          <p:nvPr>
            <p:ph idx="1"/>
          </p:nvPr>
        </p:nvSpPr>
        <p:spPr>
          <a:xfrm>
            <a:off x="457200" y="1600200"/>
            <a:ext cx="8229600" cy="4419599"/>
          </a:xfrm>
        </p:spPr>
        <p:txBody>
          <a:bodyPr>
            <a:normAutofit lnSpcReduction="10000"/>
          </a:bodyPr>
          <a:lstStyle/>
          <a:p>
            <a:r>
              <a:rPr lang="en-US" dirty="0"/>
              <a:t>Suppose we have a new message </a:t>
            </a:r>
            <a:r>
              <a:rPr lang="en-US" dirty="0" err="1"/>
              <a:t>x</a:t>
            </a:r>
            <a:r>
              <a:rPr lang="en-US" baseline="-25000" dirty="0" err="1"/>
              <a:t>t</a:t>
            </a:r>
            <a:r>
              <a:rPr lang="en-US" dirty="0"/>
              <a:t> (a vector) and we want to find the most likely class (y), that is, we want to know if </a:t>
            </a:r>
            <a:r>
              <a:rPr lang="en-US" dirty="0" err="1"/>
              <a:t>x</a:t>
            </a:r>
            <a:r>
              <a:rPr lang="en-US" baseline="-25000" dirty="0" err="1"/>
              <a:t>t</a:t>
            </a:r>
            <a:r>
              <a:rPr lang="en-US" dirty="0"/>
              <a:t> is more likely to present class 0 (e.g. Spam) or class 1 (not-spam), etc.</a:t>
            </a:r>
          </a:p>
          <a:p>
            <a:r>
              <a:rPr lang="en-US" dirty="0"/>
              <a:t>For that we want to compute for every k: p(y=</a:t>
            </a:r>
            <a:r>
              <a:rPr lang="en-US" dirty="0" err="1"/>
              <a:t>k|x</a:t>
            </a:r>
            <a:r>
              <a:rPr lang="en-US" baseline="-25000" dirty="0" err="1"/>
              <a:t>t</a:t>
            </a:r>
            <a:r>
              <a:rPr lang="en-US" dirty="0"/>
              <a:t>)</a:t>
            </a:r>
          </a:p>
          <a:p>
            <a:r>
              <a:rPr lang="en-US" dirty="0"/>
              <a:t>We then pick the k that maximizes the above.</a:t>
            </a:r>
          </a:p>
          <a:p>
            <a:r>
              <a:rPr lang="en-US" dirty="0"/>
              <a:t>Denote that k as y</a:t>
            </a:r>
            <a:r>
              <a:rPr lang="en-US" baseline="30000" dirty="0"/>
              <a:t>*</a:t>
            </a:r>
            <a:r>
              <a:rPr lang="en-US" dirty="0"/>
              <a:t>.</a:t>
            </a:r>
          </a:p>
          <a:p>
            <a:endParaRPr lang="en-US" dirty="0"/>
          </a:p>
        </p:txBody>
      </p:sp>
    </p:spTree>
    <p:extLst>
      <p:ext uri="{BB962C8B-B14F-4D97-AF65-F5344CB8AC3E}">
        <p14:creationId xmlns:p14="http://schemas.microsoft.com/office/powerpoint/2010/main" val="137511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p:txBody>
          <a:bodyPr/>
          <a:lstStyle/>
          <a:p>
            <a:r>
              <a:rPr lang="en-US" dirty="0"/>
              <a:t>Naïve Bayes makes the conditionally independent assumption:</a:t>
            </a:r>
          </a:p>
        </p:txBody>
      </p:sp>
      <p:pic>
        <p:nvPicPr>
          <p:cNvPr id="8" name="Picture 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295400" y="2959869"/>
            <a:ext cx="6659286" cy="253019"/>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752600" y="3493269"/>
            <a:ext cx="5316454" cy="253019"/>
          </a:xfrm>
          <a:prstGeom prst="rect">
            <a:avLst/>
          </a:prstGeom>
        </p:spPr>
      </p:pic>
      <p:pic>
        <p:nvPicPr>
          <p:cNvPr id="25" name="Picture 2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780309" y="3950469"/>
            <a:ext cx="3206943" cy="542619"/>
          </a:xfrm>
          <a:prstGeom prst="rect">
            <a:avLst/>
          </a:prstGeom>
        </p:spPr>
      </p:pic>
      <p:sp>
        <p:nvSpPr>
          <p:cNvPr id="12" name="TextBox 11"/>
          <p:cNvSpPr txBox="1"/>
          <p:nvPr/>
        </p:nvSpPr>
        <p:spPr>
          <a:xfrm>
            <a:off x="304800" y="2743200"/>
            <a:ext cx="838200" cy="646331"/>
          </a:xfrm>
          <a:prstGeom prst="rect">
            <a:avLst/>
          </a:prstGeom>
          <a:noFill/>
        </p:spPr>
        <p:txBody>
          <a:bodyPr wrap="square" rtlCol="0">
            <a:spAutoFit/>
          </a:bodyPr>
          <a:lstStyle/>
          <a:p>
            <a:pPr algn="ctr"/>
            <a:r>
              <a:rPr lang="en-US" dirty="0"/>
              <a:t>Always true</a:t>
            </a:r>
          </a:p>
        </p:txBody>
      </p:sp>
      <p:sp>
        <p:nvSpPr>
          <p:cNvPr id="13" name="TextBox 12"/>
          <p:cNvSpPr txBox="1"/>
          <p:nvPr/>
        </p:nvSpPr>
        <p:spPr>
          <a:xfrm>
            <a:off x="381000" y="3493269"/>
            <a:ext cx="1295400" cy="646331"/>
          </a:xfrm>
          <a:prstGeom prst="rect">
            <a:avLst/>
          </a:prstGeom>
          <a:noFill/>
        </p:spPr>
        <p:txBody>
          <a:bodyPr wrap="square" rtlCol="0">
            <a:spAutoFit/>
          </a:bodyPr>
          <a:lstStyle/>
          <a:p>
            <a:r>
              <a:rPr lang="en-US" dirty="0"/>
              <a:t>Naïve Bayes assumption</a:t>
            </a:r>
          </a:p>
        </p:txBody>
      </p:sp>
      <p:pic>
        <p:nvPicPr>
          <p:cNvPr id="5" name="Picture 4"/>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676400" y="4483868"/>
            <a:ext cx="3712984" cy="617306"/>
          </a:xfrm>
          <a:prstGeom prst="rect">
            <a:avLst/>
          </a:prstGeom>
        </p:spPr>
      </p:pic>
      <p:sp>
        <p:nvSpPr>
          <p:cNvPr id="17" name="TextBox 16"/>
          <p:cNvSpPr txBox="1"/>
          <p:nvPr/>
        </p:nvSpPr>
        <p:spPr>
          <a:xfrm>
            <a:off x="381000" y="4498875"/>
            <a:ext cx="1219200" cy="369332"/>
          </a:xfrm>
          <a:prstGeom prst="rect">
            <a:avLst/>
          </a:prstGeom>
          <a:noFill/>
        </p:spPr>
        <p:txBody>
          <a:bodyPr wrap="square" rtlCol="0">
            <a:spAutoFit/>
          </a:bodyPr>
          <a:lstStyle/>
          <a:p>
            <a:r>
              <a:rPr lang="en-US" dirty="0"/>
              <a:t>Bayes Rule</a:t>
            </a:r>
          </a:p>
        </p:txBody>
      </p:sp>
      <p:cxnSp>
        <p:nvCxnSpPr>
          <p:cNvPr id="19" name="Straight Arrow Connector 18"/>
          <p:cNvCxnSpPr/>
          <p:nvPr/>
        </p:nvCxnSpPr>
        <p:spPr>
          <a:xfrm>
            <a:off x="4806245" y="5101174"/>
            <a:ext cx="1308589" cy="385226"/>
          </a:xfrm>
          <a:prstGeom prst="straightConnector1">
            <a:avLst/>
          </a:prstGeom>
          <a:ln w="28575" cmpd="sng">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14834" y="5334000"/>
            <a:ext cx="2343366" cy="1200329"/>
          </a:xfrm>
          <a:prstGeom prst="rect">
            <a:avLst/>
          </a:prstGeom>
          <a:noFill/>
        </p:spPr>
        <p:txBody>
          <a:bodyPr wrap="square" rtlCol="0">
            <a:spAutoFit/>
          </a:bodyPr>
          <a:lstStyle/>
          <a:p>
            <a:r>
              <a:rPr lang="en-US" dirty="0"/>
              <a:t>Independent of K (so we can ignore when looking for the maximum)</a:t>
            </a:r>
          </a:p>
        </p:txBody>
      </p:sp>
      <p:pic>
        <p:nvPicPr>
          <p:cNvPr id="33" name="Picture 3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28109" y="5653706"/>
            <a:ext cx="4478136" cy="542620"/>
          </a:xfrm>
          <a:prstGeom prst="rect">
            <a:avLst/>
          </a:prstGeom>
        </p:spPr>
      </p:pic>
    </p:spTree>
    <p:extLst>
      <p:ext uri="{BB962C8B-B14F-4D97-AF65-F5344CB8AC3E}">
        <p14:creationId xmlns:p14="http://schemas.microsoft.com/office/powerpoint/2010/main" val="209585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p:bldP spid="17"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(Cont.)</a:t>
            </a:r>
          </a:p>
        </p:txBody>
      </p:sp>
      <p:sp>
        <p:nvSpPr>
          <p:cNvPr id="3" name="Content Placeholder 2"/>
          <p:cNvSpPr>
            <a:spLocks noGrp="1"/>
          </p:cNvSpPr>
          <p:nvPr>
            <p:ph idx="1"/>
          </p:nvPr>
        </p:nvSpPr>
        <p:spPr>
          <a:xfrm>
            <a:off x="457200" y="1600201"/>
            <a:ext cx="8229600" cy="4114800"/>
          </a:xfrm>
        </p:spPr>
        <p:txBody>
          <a:bodyPr>
            <a:normAutofit fontScale="85000" lnSpcReduction="10000"/>
          </a:bodyPr>
          <a:lstStyle/>
          <a:p>
            <a:r>
              <a:rPr lang="en-US" dirty="0"/>
              <a:t>Note that the calculations shown previously (the fractions of the appearances of every word) aren't an immediate corollary of the formula we derived.</a:t>
            </a:r>
          </a:p>
          <a:p>
            <a:r>
              <a:rPr lang="en-US" dirty="0"/>
              <a:t>In general we try to maximize the likelihood of the data:</a:t>
            </a:r>
          </a:p>
          <a:p>
            <a:r>
              <a:rPr lang="en-US" dirty="0"/>
              <a:t>It turns out (and easy to show), that if we use the fraction of messages each word appears in (as we have done), we in-fact maximize the likelihood of the data.</a:t>
            </a:r>
          </a:p>
          <a:p>
            <a:r>
              <a:rPr lang="en-US" dirty="0"/>
              <a:t>We end up with:</a:t>
            </a:r>
          </a:p>
          <a:p>
            <a:endParaRPr lang="en-US" dirty="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710588" y="3229445"/>
            <a:ext cx="1455623" cy="327705"/>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606041" y="5562598"/>
            <a:ext cx="6129525" cy="449920"/>
          </a:xfrm>
          <a:prstGeom prst="rect">
            <a:avLst/>
          </a:prstGeom>
        </p:spPr>
      </p:pic>
      <p:pic>
        <p:nvPicPr>
          <p:cNvPr id="17" name="Picture 1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603849" y="6095997"/>
            <a:ext cx="5051240" cy="542620"/>
          </a:xfrm>
          <a:prstGeom prst="rect">
            <a:avLst/>
          </a:prstGeom>
        </p:spPr>
      </p:pic>
    </p:spTree>
    <p:extLst>
      <p:ext uri="{BB962C8B-B14F-4D97-AF65-F5344CB8AC3E}">
        <p14:creationId xmlns:p14="http://schemas.microsoft.com/office/powerpoint/2010/main" val="387155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predictions</a:t>
            </a:r>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a:t>How would we prepare the data for multiple queries?</a:t>
            </a:r>
          </a:p>
          <a:p>
            <a:pPr lvl="1"/>
            <a:r>
              <a:rPr lang="en-US" dirty="0"/>
              <a:t>Determine how many documents we have in total. Denote this value by </a:t>
            </a:r>
            <a:r>
              <a:rPr lang="en-US" dirty="0" err="1"/>
              <a:t>p</a:t>
            </a:r>
            <a:r>
              <a:rPr lang="en-US" baseline="-25000" dirty="0" err="1"/>
              <a:t>tot</a:t>
            </a:r>
            <a:r>
              <a:rPr lang="en-US" baseline="-25000" dirty="0"/>
              <a:t> .</a:t>
            </a:r>
            <a:endParaRPr lang="en-US" dirty="0"/>
          </a:p>
          <a:p>
            <a:pPr lvl="1"/>
            <a:r>
              <a:rPr lang="en-US" dirty="0"/>
              <a:t>We first count how many documents every class has. Denote these values by: </a:t>
            </a:r>
            <a:r>
              <a:rPr lang="en-US" dirty="0" err="1"/>
              <a:t>p</a:t>
            </a:r>
            <a:r>
              <a:rPr lang="en-US" baseline="-25000" dirty="0" err="1"/>
              <a:t>k</a:t>
            </a:r>
            <a:r>
              <a:rPr lang="en-US" baseline="-25000" dirty="0"/>
              <a:t> .</a:t>
            </a:r>
            <a:endParaRPr lang="en-US" dirty="0"/>
          </a:p>
          <a:p>
            <a:pPr lvl="1"/>
            <a:r>
              <a:rPr lang="en-US" dirty="0"/>
              <a:t>[We then find all words that appear in all documents and form a dictionary.]</a:t>
            </a:r>
          </a:p>
          <a:p>
            <a:pPr lvl="1"/>
            <a:r>
              <a:rPr lang="en-US" dirty="0"/>
              <a:t>For each word in the dictionary (i) and for every class (k), we need to count how many documents it appears in. Denote these values by </a:t>
            </a:r>
            <a:r>
              <a:rPr lang="en-US" dirty="0" err="1"/>
              <a:t>p</a:t>
            </a:r>
            <a:r>
              <a:rPr lang="en-US" baseline="-25000" dirty="0" err="1"/>
              <a:t>ki</a:t>
            </a:r>
            <a:r>
              <a:rPr lang="en-US" baseline="-25000" dirty="0"/>
              <a:t> .</a:t>
            </a:r>
          </a:p>
          <a:p>
            <a:r>
              <a:rPr lang="en-US" dirty="0"/>
              <a:t>For every new query we simply compute:</a:t>
            </a:r>
          </a:p>
          <a:p>
            <a:endParaRPr lang="en-US" dirty="0"/>
          </a:p>
          <a:p>
            <a:endParaRPr lang="en-US" dirty="0"/>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72000" y="6126480"/>
            <a:ext cx="3030619" cy="579120"/>
          </a:xfrm>
          <a:prstGeom prst="rect">
            <a:avLst/>
          </a:prstGeom>
        </p:spPr>
      </p:pic>
    </p:spTree>
    <p:extLst>
      <p:ext uri="{BB962C8B-B14F-4D97-AF65-F5344CB8AC3E}">
        <p14:creationId xmlns:p14="http://schemas.microsoft.com/office/powerpoint/2010/main" val="400885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Naïve Bayes: Parallel Execution (In Spark)</a:t>
            </a:r>
          </a:p>
        </p:txBody>
      </p:sp>
      <p:sp>
        <p:nvSpPr>
          <p:cNvPr id="3" name="Content Placeholder 2"/>
          <p:cNvSpPr>
            <a:spLocks noGrp="1"/>
          </p:cNvSpPr>
          <p:nvPr>
            <p:ph idx="1"/>
          </p:nvPr>
        </p:nvSpPr>
        <p:spPr>
          <a:xfrm>
            <a:off x="208280" y="1524000"/>
            <a:ext cx="8915400" cy="5029200"/>
          </a:xfrm>
        </p:spPr>
        <p:txBody>
          <a:bodyPr>
            <a:normAutofit/>
          </a:bodyPr>
          <a:lstStyle/>
          <a:p>
            <a:pPr marL="342900" lvl="1" indent="-342900">
              <a:buFont typeface="Arial" pitchFamily="34" charset="0"/>
              <a:buChar char="•"/>
            </a:pPr>
            <a:r>
              <a:rPr lang="en-US" dirty="0"/>
              <a:t>Suppose the data is stored in an RDD as (message, class) tuples. E.g. (greeting / valediction):</a:t>
            </a:r>
          </a:p>
          <a:p>
            <a:pPr marL="857250" lvl="3" indent="0">
              <a:buNone/>
            </a:pPr>
            <a:r>
              <a:rPr lang="en-US" dirty="0" err="1"/>
              <a:t>input_data</a:t>
            </a:r>
            <a:r>
              <a:rPr lang="en-US" dirty="0"/>
              <a:t> = </a:t>
            </a:r>
            <a:r>
              <a:rPr lang="en-US" dirty="0" err="1"/>
              <a:t>sc.parallelize</a:t>
            </a:r>
            <a:r>
              <a:rPr lang="en-US" dirty="0"/>
              <a:t>([("hello there", 0), ("hi there", 0), ("go home", 1), ("see you",1), ("good bye to you", 1)])</a:t>
            </a:r>
          </a:p>
          <a:p>
            <a:pPr marL="342900" lvl="1" indent="-342900">
              <a:buFont typeface="Arial" pitchFamily="34" charset="0"/>
              <a:buChar char="•"/>
            </a:pPr>
            <a:r>
              <a:rPr lang="en-US" dirty="0"/>
              <a:t>We need to find </a:t>
            </a:r>
            <a:r>
              <a:rPr lang="en-US" dirty="0" err="1"/>
              <a:t>p</a:t>
            </a:r>
            <a:r>
              <a:rPr lang="en-US" baseline="-25000" dirty="0" err="1"/>
              <a:t>tot</a:t>
            </a:r>
            <a:r>
              <a:rPr lang="en-US" dirty="0"/>
              <a:t>, </a:t>
            </a:r>
            <a:r>
              <a:rPr lang="en-US" dirty="0" err="1"/>
              <a:t>p</a:t>
            </a:r>
            <a:r>
              <a:rPr lang="en-US" baseline="-25000" dirty="0" err="1"/>
              <a:t>k</a:t>
            </a:r>
            <a:r>
              <a:rPr lang="en-US" baseline="-25000" dirty="0"/>
              <a:t> </a:t>
            </a:r>
            <a:r>
              <a:rPr lang="en-US" dirty="0"/>
              <a:t>and all </a:t>
            </a:r>
            <a:r>
              <a:rPr lang="en-US" dirty="0" err="1"/>
              <a:t>p</a:t>
            </a:r>
            <a:r>
              <a:rPr lang="en-US" baseline="-25000" dirty="0" err="1"/>
              <a:t>ki</a:t>
            </a:r>
            <a:r>
              <a:rPr lang="en-US" dirty="0"/>
              <a:t>:</a:t>
            </a:r>
          </a:p>
          <a:p>
            <a:pPr marL="400050" lvl="2" indent="0">
              <a:buNone/>
            </a:pPr>
            <a:r>
              <a:rPr lang="en-US" dirty="0"/>
              <a:t>&gt;&gt;&gt; </a:t>
            </a:r>
            <a:r>
              <a:rPr lang="en-US" dirty="0" err="1"/>
              <a:t>pk</a:t>
            </a:r>
            <a:r>
              <a:rPr lang="en-US" dirty="0"/>
              <a:t> = </a:t>
            </a:r>
            <a:r>
              <a:rPr lang="en-US" dirty="0" err="1"/>
              <a:t>input_data.map</a:t>
            </a:r>
            <a:r>
              <a:rPr lang="en-US" dirty="0"/>
              <a:t>(lambda (message, </a:t>
            </a:r>
            <a:r>
              <a:rPr lang="en-US" dirty="0" err="1"/>
              <a:t>cls</a:t>
            </a:r>
            <a:r>
              <a:rPr lang="en-US" dirty="0"/>
              <a:t>): (</a:t>
            </a:r>
            <a:r>
              <a:rPr lang="en-US" dirty="0" err="1"/>
              <a:t>cls</a:t>
            </a:r>
            <a:r>
              <a:rPr lang="en-US" dirty="0"/>
              <a:t>, 1)).</a:t>
            </a:r>
            <a:r>
              <a:rPr lang="en-US" dirty="0" err="1"/>
              <a:t>reduceByKey</a:t>
            </a:r>
            <a:r>
              <a:rPr lang="en-US" dirty="0"/>
              <a:t>(lambda </a:t>
            </a:r>
            <a:r>
              <a:rPr lang="en-US" dirty="0" err="1"/>
              <a:t>a,b</a:t>
            </a:r>
            <a:r>
              <a:rPr lang="en-US" dirty="0"/>
              <a:t>: </a:t>
            </a:r>
            <a:r>
              <a:rPr lang="en-US" dirty="0" err="1"/>
              <a:t>a+b</a:t>
            </a:r>
            <a:r>
              <a:rPr lang="en-US" dirty="0"/>
              <a:t>).</a:t>
            </a:r>
            <a:r>
              <a:rPr lang="en-US" dirty="0" err="1"/>
              <a:t>collectAsMap</a:t>
            </a:r>
            <a:r>
              <a:rPr lang="en-US" dirty="0"/>
              <a:t>()</a:t>
            </a:r>
          </a:p>
          <a:p>
            <a:pPr marL="400050" lvl="2" indent="0">
              <a:buNone/>
            </a:pPr>
            <a:r>
              <a:rPr lang="en-US" dirty="0"/>
              <a:t>&gt;&gt;&gt; </a:t>
            </a:r>
            <a:r>
              <a:rPr lang="en-US" dirty="0" err="1"/>
              <a:t>ptot</a:t>
            </a:r>
            <a:r>
              <a:rPr lang="en-US" dirty="0"/>
              <a:t> = sum(</a:t>
            </a:r>
            <a:r>
              <a:rPr lang="en-US" dirty="0" err="1"/>
              <a:t>pk.values</a:t>
            </a:r>
            <a:r>
              <a:rPr lang="en-US" dirty="0"/>
              <a:t>())</a:t>
            </a:r>
          </a:p>
          <a:p>
            <a:pPr marL="400050" lvl="2" indent="0">
              <a:buNone/>
            </a:pPr>
            <a:r>
              <a:rPr lang="en-US" dirty="0"/>
              <a:t>&gt;&gt;&gt; </a:t>
            </a:r>
            <a:r>
              <a:rPr lang="en-US" dirty="0" err="1"/>
              <a:t>pki</a:t>
            </a:r>
            <a:r>
              <a:rPr lang="en-US" dirty="0"/>
              <a:t> = </a:t>
            </a:r>
            <a:r>
              <a:rPr lang="en-US" dirty="0" err="1"/>
              <a:t>input_data</a:t>
            </a:r>
            <a:r>
              <a:rPr lang="en-US" dirty="0"/>
              <a:t> \</a:t>
            </a:r>
          </a:p>
          <a:p>
            <a:pPr marL="857250" lvl="3" indent="0">
              <a:buNone/>
            </a:pPr>
            <a:r>
              <a:rPr lang="en-US" dirty="0"/>
              <a:t>.</a:t>
            </a:r>
            <a:r>
              <a:rPr lang="en-US" dirty="0" err="1"/>
              <a:t>flatMap</a:t>
            </a:r>
            <a:r>
              <a:rPr lang="en-US" dirty="0"/>
              <a:t>(lambda (message, </a:t>
            </a:r>
            <a:r>
              <a:rPr lang="en-US" dirty="0" err="1"/>
              <a:t>cls</a:t>
            </a:r>
            <a:r>
              <a:rPr lang="en-US" dirty="0"/>
              <a:t>): list(set([(</a:t>
            </a:r>
            <a:r>
              <a:rPr lang="en-US" dirty="0" err="1"/>
              <a:t>cls,w</a:t>
            </a:r>
            <a:r>
              <a:rPr lang="en-US" dirty="0"/>
              <a:t>) for w in </a:t>
            </a:r>
            <a:r>
              <a:rPr lang="en-US" dirty="0" err="1"/>
              <a:t>message.split</a:t>
            </a:r>
            <a:r>
              <a:rPr lang="en-US" dirty="0"/>
              <a:t>()]))) \</a:t>
            </a:r>
          </a:p>
          <a:p>
            <a:pPr marL="857250" lvl="3" indent="0">
              <a:buNone/>
            </a:pPr>
            <a:r>
              <a:rPr lang="en-US" dirty="0"/>
              <a:t>.map(lambda (</a:t>
            </a:r>
            <a:r>
              <a:rPr lang="en-US" dirty="0" err="1"/>
              <a:t>cls</a:t>
            </a:r>
            <a:r>
              <a:rPr lang="en-US" dirty="0"/>
              <a:t>, word): ((</a:t>
            </a:r>
            <a:r>
              <a:rPr lang="en-US" dirty="0" err="1"/>
              <a:t>cls,word</a:t>
            </a:r>
            <a:r>
              <a:rPr lang="en-US" dirty="0"/>
              <a:t>), 1)) \</a:t>
            </a:r>
          </a:p>
          <a:p>
            <a:pPr marL="857250" lvl="3" indent="0">
              <a:buNone/>
            </a:pPr>
            <a:r>
              <a:rPr lang="en-US" dirty="0"/>
              <a:t>.</a:t>
            </a:r>
            <a:r>
              <a:rPr lang="en-US" dirty="0" err="1"/>
              <a:t>reduceByKey</a:t>
            </a:r>
            <a:r>
              <a:rPr lang="en-US" dirty="0"/>
              <a:t>(lambda </a:t>
            </a:r>
            <a:r>
              <a:rPr lang="en-US" dirty="0" err="1"/>
              <a:t>a,b</a:t>
            </a:r>
            <a:r>
              <a:rPr lang="en-US" dirty="0"/>
              <a:t>: </a:t>
            </a:r>
            <a:r>
              <a:rPr lang="en-US" dirty="0" err="1"/>
              <a:t>a+b</a:t>
            </a:r>
            <a:r>
              <a:rPr lang="en-US" dirty="0"/>
              <a:t>).</a:t>
            </a:r>
            <a:r>
              <a:rPr lang="en-US" dirty="0" err="1"/>
              <a:t>collectAsMap</a:t>
            </a:r>
            <a:r>
              <a:rPr lang="en-US" dirty="0"/>
              <a:t>()</a:t>
            </a:r>
          </a:p>
        </p:txBody>
      </p:sp>
    </p:spTree>
    <p:extLst>
      <p:ext uri="{BB962C8B-B14F-4D97-AF65-F5344CB8AC3E}">
        <p14:creationId xmlns:p14="http://schemas.microsoft.com/office/powerpoint/2010/main" val="248918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and Machine Learning</a:t>
            </a:r>
          </a:p>
        </p:txBody>
      </p:sp>
      <p:sp>
        <p:nvSpPr>
          <p:cNvPr id="3" name="Content Placeholder 2"/>
          <p:cNvSpPr>
            <a:spLocks noGrp="1"/>
          </p:cNvSpPr>
          <p:nvPr>
            <p:ph idx="1"/>
          </p:nvPr>
        </p:nvSpPr>
        <p:spPr/>
        <p:txBody>
          <a:bodyPr>
            <a:normAutofit fontScale="92500" lnSpcReduction="10000"/>
          </a:bodyPr>
          <a:lstStyle/>
          <a:p>
            <a:r>
              <a:rPr lang="en-US" dirty="0"/>
              <a:t>So far we have dealt with retrieving data that was previously stored.</a:t>
            </a:r>
          </a:p>
          <a:p>
            <a:r>
              <a:rPr lang="en-US" dirty="0"/>
              <a:t>Many times we want to retrieve missing data, that is, data that we do not have. What if we want to know what will happen on new, unobserved data?</a:t>
            </a:r>
          </a:p>
          <a:p>
            <a:r>
              <a:rPr lang="en-US" dirty="0"/>
              <a:t>For example, suppose some of our users are tagged as employed or unemployed, and our system needs to decide whether to show an ad which is relevant only to unemployed users.</a:t>
            </a:r>
          </a:p>
          <a:p>
            <a:endParaRPr lang="en-US" dirty="0"/>
          </a:p>
        </p:txBody>
      </p:sp>
    </p:spTree>
    <p:extLst>
      <p:ext uri="{BB962C8B-B14F-4D97-AF65-F5344CB8AC3E}">
        <p14:creationId xmlns:p14="http://schemas.microsoft.com/office/powerpoint/2010/main" val="88324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Answering a new query</a:t>
            </a:r>
          </a:p>
        </p:txBody>
      </p:sp>
      <p:sp>
        <p:nvSpPr>
          <p:cNvPr id="3" name="Content Placeholder 2"/>
          <p:cNvSpPr>
            <a:spLocks noGrp="1"/>
          </p:cNvSpPr>
          <p:nvPr>
            <p:ph idx="1"/>
          </p:nvPr>
        </p:nvSpPr>
        <p:spPr>
          <a:xfrm>
            <a:off x="457200" y="2362200"/>
            <a:ext cx="8382000" cy="3763963"/>
          </a:xfrm>
        </p:spPr>
        <p:txBody>
          <a:bodyPr>
            <a:normAutofit fontScale="77500" lnSpcReduction="20000"/>
          </a:bodyPr>
          <a:lstStyle/>
          <a:p>
            <a:pPr marL="0" indent="0">
              <a:buNone/>
            </a:pPr>
            <a:r>
              <a:rPr lang="en-US" dirty="0"/>
              <a:t>&gt;&gt;&gt; import </a:t>
            </a:r>
            <a:r>
              <a:rPr lang="en-US" dirty="0" err="1"/>
              <a:t>numpy</a:t>
            </a:r>
            <a:r>
              <a:rPr lang="en-US" dirty="0"/>
              <a:t> as </a:t>
            </a:r>
            <a:r>
              <a:rPr lang="en-US" dirty="0" err="1"/>
              <a:t>np</a:t>
            </a:r>
            <a:endParaRPr lang="en-US" dirty="0"/>
          </a:p>
          <a:p>
            <a:pPr marL="0" indent="0">
              <a:buNone/>
            </a:pPr>
            <a:r>
              <a:rPr lang="en-US" dirty="0"/>
              <a:t>&gt;&gt;&gt; query = "hello hi"</a:t>
            </a:r>
          </a:p>
          <a:p>
            <a:pPr marL="0" indent="0">
              <a:buNone/>
            </a:pPr>
            <a:r>
              <a:rPr lang="en-US" dirty="0"/>
              <a:t>&gt;&gt;&gt; </a:t>
            </a:r>
            <a:r>
              <a:rPr lang="en-US" dirty="0" err="1"/>
              <a:t>class_probs</a:t>
            </a:r>
            <a:r>
              <a:rPr lang="en-US" dirty="0"/>
              <a:t> = [</a:t>
            </a:r>
            <a:r>
              <a:rPr lang="en-US" dirty="0" err="1"/>
              <a:t>pk</a:t>
            </a:r>
            <a:r>
              <a:rPr lang="en-US" dirty="0"/>
              <a:t>[k]/float(</a:t>
            </a:r>
            <a:r>
              <a:rPr lang="en-US" dirty="0" err="1"/>
              <a:t>ptot</a:t>
            </a:r>
            <a:r>
              <a:rPr lang="en-US" dirty="0"/>
              <a:t>)*</a:t>
            </a:r>
            <a:r>
              <a:rPr lang="en-US" dirty="0" err="1"/>
              <a:t>np.prod</a:t>
            </a:r>
            <a:r>
              <a:rPr lang="en-US" dirty="0"/>
              <a:t> (</a:t>
            </a:r>
            <a:r>
              <a:rPr lang="en-US" dirty="0" err="1"/>
              <a:t>np.array</a:t>
            </a:r>
            <a:r>
              <a:rPr lang="en-US" dirty="0"/>
              <a:t>([</a:t>
            </a:r>
            <a:r>
              <a:rPr lang="en-US" dirty="0" err="1"/>
              <a:t>pki.get</a:t>
            </a:r>
            <a:r>
              <a:rPr lang="en-US" dirty="0"/>
              <a:t>((</a:t>
            </a:r>
            <a:r>
              <a:rPr lang="en-US" dirty="0" err="1"/>
              <a:t>k,i</a:t>
            </a:r>
            <a:r>
              <a:rPr lang="en-US" dirty="0"/>
              <a:t>),0)/float(</a:t>
            </a:r>
            <a:r>
              <a:rPr lang="en-US" dirty="0" err="1"/>
              <a:t>pk</a:t>
            </a:r>
            <a:r>
              <a:rPr lang="en-US" dirty="0"/>
              <a:t>[k]) for i in </a:t>
            </a:r>
            <a:r>
              <a:rPr lang="en-US" dirty="0" err="1"/>
              <a:t>query.split</a:t>
            </a:r>
            <a:r>
              <a:rPr lang="en-US" dirty="0"/>
              <a:t>()])) for k in range(0,2)]</a:t>
            </a:r>
          </a:p>
          <a:p>
            <a:pPr marL="0" indent="0">
              <a:buNone/>
            </a:pPr>
            <a:r>
              <a:rPr lang="en-US" dirty="0"/>
              <a:t>&gt;&gt;&gt; print(</a:t>
            </a:r>
            <a:r>
              <a:rPr lang="en-US" dirty="0" err="1"/>
              <a:t>class_probs</a:t>
            </a:r>
            <a:r>
              <a:rPr lang="en-US" dirty="0"/>
              <a:t>)</a:t>
            </a:r>
          </a:p>
          <a:p>
            <a:pPr marL="0" indent="0">
              <a:buNone/>
            </a:pPr>
            <a:r>
              <a:rPr lang="en-US" dirty="0"/>
              <a:t>[0.10000000000000001, 0.0]</a:t>
            </a:r>
          </a:p>
          <a:p>
            <a:pPr marL="0" indent="0">
              <a:buNone/>
            </a:pPr>
            <a:r>
              <a:rPr lang="en-US" dirty="0"/>
              <a:t>&gt;&gt;&gt; </a:t>
            </a:r>
            <a:r>
              <a:rPr lang="en-US" dirty="0" err="1"/>
              <a:t>y_star</a:t>
            </a:r>
            <a:r>
              <a:rPr lang="en-US" dirty="0"/>
              <a:t> = </a:t>
            </a:r>
            <a:r>
              <a:rPr lang="en-US" dirty="0" err="1"/>
              <a:t>np.argmax</a:t>
            </a:r>
            <a:r>
              <a:rPr lang="en-US" dirty="0"/>
              <a:t>(</a:t>
            </a:r>
            <a:r>
              <a:rPr lang="en-US" dirty="0" err="1"/>
              <a:t>np.array</a:t>
            </a:r>
            <a:r>
              <a:rPr lang="en-US" dirty="0"/>
              <a:t>(</a:t>
            </a:r>
            <a:r>
              <a:rPr lang="en-US" dirty="0" err="1"/>
              <a:t>class_probs</a:t>
            </a:r>
            <a:r>
              <a:rPr lang="en-US" dirty="0"/>
              <a:t>))</a:t>
            </a:r>
          </a:p>
          <a:p>
            <a:pPr marL="0" indent="0">
              <a:buNone/>
            </a:pPr>
            <a:r>
              <a:rPr lang="en-US" dirty="0"/>
              <a:t>&gt;&gt;&gt; print(</a:t>
            </a:r>
            <a:r>
              <a:rPr lang="en-US" dirty="0" err="1"/>
              <a:t>y_star</a:t>
            </a:r>
            <a:r>
              <a:rPr lang="en-US" dirty="0"/>
              <a:t>)</a:t>
            </a:r>
          </a:p>
          <a:p>
            <a:pPr marL="0" indent="0">
              <a:buNone/>
            </a:pPr>
            <a:r>
              <a:rPr lang="en-US" dirty="0"/>
              <a:t>0</a:t>
            </a:r>
          </a:p>
          <a:p>
            <a:pPr marL="0" indent="0">
              <a:buNone/>
            </a:pP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290319" y="1600200"/>
            <a:ext cx="3030619" cy="579120"/>
          </a:xfrm>
          <a:prstGeom prst="rect">
            <a:avLst/>
          </a:prstGeom>
        </p:spPr>
      </p:pic>
      <p:sp>
        <p:nvSpPr>
          <p:cNvPr id="7" name="Rectangular Callout 6"/>
          <p:cNvSpPr/>
          <p:nvPr/>
        </p:nvSpPr>
        <p:spPr>
          <a:xfrm>
            <a:off x="4419600" y="2438400"/>
            <a:ext cx="1905000" cy="685800"/>
          </a:xfrm>
          <a:prstGeom prst="wedgeRectCallout">
            <a:avLst>
              <a:gd name="adj1" fmla="val -63104"/>
              <a:gd name="adj2" fmla="val 521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Cast not required in Python 3</a:t>
            </a:r>
          </a:p>
        </p:txBody>
      </p:sp>
      <p:sp>
        <p:nvSpPr>
          <p:cNvPr id="8" name="Rectangular Callout 7"/>
          <p:cNvSpPr/>
          <p:nvPr/>
        </p:nvSpPr>
        <p:spPr>
          <a:xfrm>
            <a:off x="4813300" y="4038600"/>
            <a:ext cx="2476500" cy="762000"/>
          </a:xfrm>
          <a:prstGeom prst="wedgeRectCallout">
            <a:avLst>
              <a:gd name="adj1" fmla="val -84249"/>
              <a:gd name="adj2"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t>
            </a:r>
            <a:r>
              <a:rPr lang="en-US" dirty="0" err="1"/>
              <a:t>Laplass</a:t>
            </a:r>
            <a:r>
              <a:rPr lang="en-US" dirty="0"/>
              <a:t> smoothing, so we get zeros.</a:t>
            </a:r>
          </a:p>
        </p:txBody>
      </p:sp>
      <p:sp>
        <p:nvSpPr>
          <p:cNvPr id="9" name="Rectangular Callout 8"/>
          <p:cNvSpPr/>
          <p:nvPr/>
        </p:nvSpPr>
        <p:spPr>
          <a:xfrm>
            <a:off x="1447800" y="5715000"/>
            <a:ext cx="1524000" cy="685800"/>
          </a:xfrm>
          <a:prstGeom prst="wedgeRectCallout">
            <a:avLst>
              <a:gd name="adj1" fmla="val -82833"/>
              <a:gd name="adj2" fmla="val -337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is indeed a greeting!</a:t>
            </a:r>
          </a:p>
        </p:txBody>
      </p:sp>
      <p:sp>
        <p:nvSpPr>
          <p:cNvPr id="10" name="Rectangular Callout 9"/>
          <p:cNvSpPr/>
          <p:nvPr/>
        </p:nvSpPr>
        <p:spPr>
          <a:xfrm>
            <a:off x="3408680" y="3774440"/>
            <a:ext cx="1315720" cy="436880"/>
          </a:xfrm>
          <a:prstGeom prst="wedgeRectCallout">
            <a:avLst>
              <a:gd name="adj1" fmla="val -38567"/>
              <a:gd name="adj2" fmla="val -727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as default</a:t>
            </a:r>
          </a:p>
        </p:txBody>
      </p:sp>
    </p:spTree>
    <p:extLst>
      <p:ext uri="{BB962C8B-B14F-4D97-AF65-F5344CB8AC3E}">
        <p14:creationId xmlns:p14="http://schemas.microsoft.com/office/powerpoint/2010/main" val="18984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5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good classifier?</a:t>
            </a:r>
          </a:p>
        </p:txBody>
      </p:sp>
      <p:sp>
        <p:nvSpPr>
          <p:cNvPr id="3" name="Content Placeholder 2"/>
          <p:cNvSpPr>
            <a:spLocks noGrp="1"/>
          </p:cNvSpPr>
          <p:nvPr>
            <p:ph idx="1"/>
          </p:nvPr>
        </p:nvSpPr>
        <p:spPr/>
        <p:txBody>
          <a:bodyPr/>
          <a:lstStyle/>
          <a:p>
            <a:r>
              <a:rPr lang="en-US" dirty="0"/>
              <a:t>Accuracy?</a:t>
            </a:r>
          </a:p>
          <a:p>
            <a:r>
              <a:rPr lang="en-US" dirty="0"/>
              <a:t>What if we classify cancer with a 1% chance?</a:t>
            </a:r>
          </a:p>
          <a:p>
            <a:pPr lvl="1"/>
            <a:r>
              <a:rPr lang="en-US" dirty="0"/>
              <a:t>If we classify all as healthy, we will have 99% accuracy.</a:t>
            </a:r>
          </a:p>
          <a:p>
            <a:pPr lvl="1"/>
            <a:r>
              <a:rPr lang="en-US" dirty="0"/>
              <a:t>What would you think about a classifier that:</a:t>
            </a:r>
          </a:p>
          <a:p>
            <a:pPr lvl="2"/>
            <a:r>
              <a:rPr lang="en-US" dirty="0"/>
              <a:t>catches 98% of the cancers, </a:t>
            </a:r>
          </a:p>
          <a:p>
            <a:pPr lvl="2"/>
            <a:r>
              <a:rPr lang="en-US" dirty="0"/>
              <a:t>but has only 30% precision (if you are told that you might have cancer, there is only 30% that you actually have).</a:t>
            </a:r>
          </a:p>
          <a:p>
            <a:endParaRPr lang="en-US" dirty="0"/>
          </a:p>
        </p:txBody>
      </p:sp>
    </p:spTree>
    <p:extLst>
      <p:ext uri="{BB962C8B-B14F-4D97-AF65-F5344CB8AC3E}">
        <p14:creationId xmlns:p14="http://schemas.microsoft.com/office/powerpoint/2010/main" val="190333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and Precision</a:t>
            </a:r>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endParaRPr lang="en-US" dirty="0"/>
          </a:p>
          <a:p>
            <a:pPr marL="0" indent="0">
              <a:buNone/>
            </a:pPr>
            <a:endParaRPr lang="en-US" dirty="0"/>
          </a:p>
          <a:p>
            <a:r>
              <a:rPr lang="en-US" sz="3800" dirty="0"/>
              <a:t>Accuracy?</a:t>
            </a:r>
          </a:p>
          <a:p>
            <a:pPr lvl="1"/>
            <a:r>
              <a:rPr lang="en-US" sz="3800" dirty="0"/>
              <a:t>Trues / All</a:t>
            </a:r>
          </a:p>
          <a:p>
            <a:pPr lvl="1"/>
            <a:r>
              <a:rPr lang="en-US" sz="2200" dirty="0"/>
              <a:t>(True Positive + True Negative) / (True Positive + True Negative + False Negative + False Positive)</a:t>
            </a:r>
          </a:p>
          <a:p>
            <a:r>
              <a:rPr lang="en-US" sz="3800" dirty="0"/>
              <a:t>Recall  </a:t>
            </a:r>
          </a:p>
          <a:p>
            <a:pPr lvl="1"/>
            <a:r>
              <a:rPr lang="en-US" sz="3800" dirty="0"/>
              <a:t>What fraction of positives did we actually find? </a:t>
            </a:r>
          </a:p>
          <a:p>
            <a:pPr lvl="1"/>
            <a:r>
              <a:rPr lang="en-US" sz="3800" dirty="0"/>
              <a:t>True Positive / Really Positive</a:t>
            </a:r>
          </a:p>
          <a:p>
            <a:pPr lvl="1"/>
            <a:r>
              <a:rPr lang="en-US" sz="3800" dirty="0"/>
              <a:t>True Positive / (True Positive + False Negative)</a:t>
            </a:r>
          </a:p>
          <a:p>
            <a:r>
              <a:rPr lang="en-US" sz="3800" dirty="0"/>
              <a:t>Precision:</a:t>
            </a:r>
          </a:p>
          <a:p>
            <a:pPr lvl="1"/>
            <a:r>
              <a:rPr lang="en-US" sz="3800" dirty="0"/>
              <a:t>If we say positive, how precise are we?</a:t>
            </a:r>
          </a:p>
          <a:p>
            <a:pPr lvl="1"/>
            <a:r>
              <a:rPr lang="en-US" sz="3800" dirty="0"/>
              <a:t>True Positive / Classified as Positive</a:t>
            </a:r>
          </a:p>
          <a:p>
            <a:pPr lvl="1"/>
            <a:r>
              <a:rPr lang="en-US" sz="3800" dirty="0"/>
              <a:t>True Positive / (True Positive + False Positive)</a:t>
            </a:r>
          </a:p>
        </p:txBody>
      </p:sp>
      <p:graphicFrame>
        <p:nvGraphicFramePr>
          <p:cNvPr id="4" name="Table 3"/>
          <p:cNvGraphicFramePr>
            <a:graphicFrameLocks noGrp="1"/>
          </p:cNvGraphicFramePr>
          <p:nvPr>
            <p:extLst>
              <p:ext uri="{D42A27DB-BD31-4B8C-83A1-F6EECF244321}">
                <p14:modId xmlns:p14="http://schemas.microsoft.com/office/powerpoint/2010/main" val="945053149"/>
              </p:ext>
            </p:extLst>
          </p:nvPr>
        </p:nvGraphicFramePr>
        <p:xfrm>
          <a:off x="2667000" y="1295400"/>
          <a:ext cx="6019801" cy="1381760"/>
        </p:xfrm>
        <a:graphic>
          <a:graphicData uri="http://schemas.openxmlformats.org/drawingml/2006/table">
            <a:tbl>
              <a:tblPr firstRow="1" firstCol="1">
                <a:tableStyleId>{5C22544A-7EE6-4342-B048-85BDC9FD1C3A}</a:tableStyleId>
              </a:tblPr>
              <a:tblGrid>
                <a:gridCol w="2219422">
                  <a:extLst>
                    <a:ext uri="{9D8B030D-6E8A-4147-A177-3AD203B41FA5}">
                      <a16:colId xmlns:a16="http://schemas.microsoft.com/office/drawing/2014/main" val="20000"/>
                    </a:ext>
                  </a:extLst>
                </a:gridCol>
                <a:gridCol w="2219422">
                  <a:extLst>
                    <a:ext uri="{9D8B030D-6E8A-4147-A177-3AD203B41FA5}">
                      <a16:colId xmlns:a16="http://schemas.microsoft.com/office/drawing/2014/main" val="20001"/>
                    </a:ext>
                  </a:extLst>
                </a:gridCol>
                <a:gridCol w="1580957">
                  <a:extLst>
                    <a:ext uri="{9D8B030D-6E8A-4147-A177-3AD203B41FA5}">
                      <a16:colId xmlns:a16="http://schemas.microsoft.com/office/drawing/2014/main" val="20002"/>
                    </a:ext>
                  </a:extLst>
                </a:gridCol>
              </a:tblGrid>
              <a:tr h="370840">
                <a:tc>
                  <a:txBody>
                    <a:bodyPr/>
                    <a:lstStyle/>
                    <a:p>
                      <a:r>
                        <a:rPr lang="en-US" dirty="0"/>
                        <a:t>Confusion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Classified</a:t>
                      </a:r>
                      <a:r>
                        <a:rPr lang="en-US" baseline="0" dirty="0"/>
                        <a:t> as Positive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Classified as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Really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Really</a:t>
                      </a:r>
                      <a:r>
                        <a:rPr lang="en-US" baseline="0" dirty="0"/>
                        <a:t> Negative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3393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F-Measure (F</a:t>
            </a:r>
            <a:r>
              <a:rPr lang="en-US" baseline="-25000" dirty="0"/>
              <a:t>1</a:t>
            </a:r>
            <a:r>
              <a:rPr lang="en-US" dirty="0"/>
              <a:t>-Score, F-Score)</a:t>
            </a:r>
          </a:p>
        </p:txBody>
      </p:sp>
      <p:sp>
        <p:nvSpPr>
          <p:cNvPr id="3" name="Content Placeholder 2"/>
          <p:cNvSpPr>
            <a:spLocks noGrp="1"/>
          </p:cNvSpPr>
          <p:nvPr>
            <p:ph idx="1"/>
          </p:nvPr>
        </p:nvSpPr>
        <p:spPr/>
        <p:txBody>
          <a:bodyPr>
            <a:normAutofit lnSpcReduction="10000"/>
          </a:bodyPr>
          <a:lstStyle/>
          <a:p>
            <a:r>
              <a:rPr lang="en-US" dirty="0"/>
              <a:t>A combination of precision and recall:</a:t>
            </a:r>
          </a:p>
          <a:p>
            <a:r>
              <a:rPr lang="en-US" dirty="0"/>
              <a:t>2 (Precision * Recall) / (Precision + Recall)</a:t>
            </a:r>
          </a:p>
          <a:p>
            <a:r>
              <a:rPr lang="en-US" dirty="0"/>
              <a:t>E.g.: </a:t>
            </a:r>
          </a:p>
          <a:p>
            <a:pPr lvl="1"/>
            <a:r>
              <a:rPr lang="en-US" dirty="0"/>
              <a:t>Precision = 1, recall = 0, </a:t>
            </a:r>
          </a:p>
          <a:p>
            <a:pPr lvl="2"/>
            <a:r>
              <a:rPr lang="en-US" dirty="0"/>
              <a:t>F-Measure = 0</a:t>
            </a:r>
          </a:p>
          <a:p>
            <a:pPr lvl="1"/>
            <a:r>
              <a:rPr lang="en-US" dirty="0"/>
              <a:t>Precision = recall = 0.5</a:t>
            </a:r>
          </a:p>
          <a:p>
            <a:pPr lvl="2"/>
            <a:r>
              <a:rPr lang="en-US" dirty="0"/>
              <a:t>F-Measure = 0.5</a:t>
            </a:r>
          </a:p>
          <a:p>
            <a:pPr lvl="1"/>
            <a:r>
              <a:rPr lang="en-US" dirty="0"/>
              <a:t>Precision = recall = x</a:t>
            </a:r>
          </a:p>
          <a:p>
            <a:pPr lvl="2"/>
            <a:r>
              <a:rPr lang="en-US" dirty="0"/>
              <a:t>F-Measure = x</a:t>
            </a:r>
          </a:p>
          <a:p>
            <a:endParaRPr lang="en-US" dirty="0"/>
          </a:p>
        </p:txBody>
      </p:sp>
    </p:spTree>
    <p:extLst>
      <p:ext uri="{BB962C8B-B14F-4D97-AF65-F5344CB8AC3E}">
        <p14:creationId xmlns:p14="http://schemas.microsoft.com/office/powerpoint/2010/main" val="5268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(cont.)</a:t>
            </a:r>
          </a:p>
        </p:txBody>
      </p:sp>
      <p:sp>
        <p:nvSpPr>
          <p:cNvPr id="3" name="Content Placeholder 2"/>
          <p:cNvSpPr>
            <a:spLocks noGrp="1"/>
          </p:cNvSpPr>
          <p:nvPr>
            <p:ph idx="1"/>
          </p:nvPr>
        </p:nvSpPr>
        <p:spPr>
          <a:xfrm>
            <a:off x="457200" y="1600201"/>
            <a:ext cx="8229600" cy="2895599"/>
          </a:xfrm>
        </p:spPr>
        <p:txBody>
          <a:bodyPr>
            <a:normAutofit/>
          </a:bodyPr>
          <a:lstStyle/>
          <a:p>
            <a:r>
              <a:rPr lang="en-US" dirty="0"/>
              <a:t>Assume we are given a training set (e.g. data on people and an indicator whether they are employed or not), and then we are given a new example (e.g. a new person), and we want to predict a value (e.g. employment).</a:t>
            </a:r>
          </a:p>
        </p:txBody>
      </p:sp>
      <p:sp>
        <p:nvSpPr>
          <p:cNvPr id="4" name="Oval 3"/>
          <p:cNvSpPr/>
          <p:nvPr/>
        </p:nvSpPr>
        <p:spPr>
          <a:xfrm>
            <a:off x="1285240" y="510540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479040" y="5562600"/>
            <a:ext cx="7620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03880" y="5201920"/>
            <a:ext cx="7620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8" name="Oval 7"/>
          <p:cNvSpPr/>
          <p:nvPr/>
        </p:nvSpPr>
        <p:spPr>
          <a:xfrm>
            <a:off x="4038600" y="4963160"/>
            <a:ext cx="7620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51960" y="5867400"/>
            <a:ext cx="7620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37640" y="578612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04720" y="602488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73960" y="487680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171440" y="441452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19800" y="468884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45831" y="4516699"/>
            <a:ext cx="3713422" cy="2374009"/>
            <a:chOff x="43934" y="5181600"/>
            <a:chExt cx="1632466" cy="1560592"/>
          </a:xfrm>
        </p:grpSpPr>
        <p:grpSp>
          <p:nvGrpSpPr>
            <p:cNvPr id="23" name="Group 22"/>
            <p:cNvGrpSpPr/>
            <p:nvPr/>
          </p:nvGrpSpPr>
          <p:grpSpPr>
            <a:xfrm>
              <a:off x="228600" y="6372860"/>
              <a:ext cx="1447800" cy="369332"/>
              <a:chOff x="228600" y="6372860"/>
              <a:chExt cx="1447800" cy="369332"/>
            </a:xfrm>
          </p:grpSpPr>
          <p:cxnSp>
            <p:nvCxnSpPr>
              <p:cNvPr id="15" name="Straight Arrow Connector 14"/>
              <p:cNvCxnSpPr/>
              <p:nvPr/>
            </p:nvCxnSpPr>
            <p:spPr>
              <a:xfrm>
                <a:off x="228600" y="6629400"/>
                <a:ext cx="1447800" cy="0"/>
              </a:xfrm>
              <a:prstGeom prst="straightConnector1">
                <a:avLst/>
              </a:prstGeom>
              <a:ln w="44450">
                <a:tailEnd type="arrow" w="lg"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2986" y="6372860"/>
                <a:ext cx="609600" cy="369332"/>
              </a:xfrm>
              <a:prstGeom prst="rect">
                <a:avLst/>
              </a:prstGeom>
              <a:noFill/>
            </p:spPr>
            <p:txBody>
              <a:bodyPr wrap="square" rtlCol="0">
                <a:spAutoFit/>
              </a:bodyPr>
              <a:lstStyle/>
              <a:p>
                <a:r>
                  <a:rPr lang="en-US" dirty="0"/>
                  <a:t>age</a:t>
                </a:r>
              </a:p>
            </p:txBody>
          </p:sp>
        </p:grpSp>
        <p:grpSp>
          <p:nvGrpSpPr>
            <p:cNvPr id="25" name="Group 24"/>
            <p:cNvGrpSpPr/>
            <p:nvPr/>
          </p:nvGrpSpPr>
          <p:grpSpPr>
            <a:xfrm>
              <a:off x="43934" y="5181600"/>
              <a:ext cx="369332" cy="1447800"/>
              <a:chOff x="43934" y="5181600"/>
              <a:chExt cx="369332" cy="1447800"/>
            </a:xfrm>
          </p:grpSpPr>
          <p:cxnSp>
            <p:nvCxnSpPr>
              <p:cNvPr id="17" name="Straight Arrow Connector 16"/>
              <p:cNvCxnSpPr/>
              <p:nvPr/>
            </p:nvCxnSpPr>
            <p:spPr>
              <a:xfrm flipV="1">
                <a:off x="228600" y="5181600"/>
                <a:ext cx="0" cy="1447800"/>
              </a:xfrm>
              <a:prstGeom prst="straightConnector1">
                <a:avLst/>
              </a:prstGeom>
              <a:ln w="44450">
                <a:tailEnd type="arrow" w="lg"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419100" y="5725160"/>
                <a:ext cx="1295400" cy="369332"/>
              </a:xfrm>
              <a:prstGeom prst="rect">
                <a:avLst/>
              </a:prstGeom>
              <a:noFill/>
            </p:spPr>
            <p:txBody>
              <a:bodyPr wrap="square" rtlCol="0">
                <a:spAutoFit/>
              </a:bodyPr>
              <a:lstStyle/>
              <a:p>
                <a:r>
                  <a:rPr lang="en-US" dirty="0"/>
                  <a:t>experience</a:t>
                </a:r>
              </a:p>
            </p:txBody>
          </p:sp>
        </p:grpSp>
      </p:grpSp>
      <p:sp>
        <p:nvSpPr>
          <p:cNvPr id="27" name="Oval 26"/>
          <p:cNvSpPr/>
          <p:nvPr/>
        </p:nvSpPr>
        <p:spPr>
          <a:xfrm>
            <a:off x="5400040" y="5725160"/>
            <a:ext cx="7620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505200" y="4338320"/>
            <a:ext cx="762000" cy="457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98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animBg="1"/>
      <p:bldP spid="8" grpId="0" animBg="1"/>
      <p:bldP spid="9" grpId="0" animBg="1"/>
      <p:bldP spid="10" grpId="0" animBg="1"/>
      <p:bldP spid="11" grpId="0" animBg="1"/>
      <p:bldP spid="12" grpId="0" animBg="1"/>
      <p:bldP spid="13" grpId="0" animBg="1"/>
      <p:bldP spid="21"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1" y="381000"/>
            <a:ext cx="9222121" cy="5638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89551"/>
            <a:ext cx="1744069" cy="171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023" y="1489551"/>
            <a:ext cx="1693909" cy="1710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199" y="3657599"/>
            <a:ext cx="1720145"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463" y="3657599"/>
            <a:ext cx="1736551" cy="1736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034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animEffect transition="in" filter="fade">
                                      <p:cBhvr>
                                        <p:cTn id="17" dur="500"/>
                                        <p:tgtEl>
                                          <p:spTgt spid="10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5"/>
                                        </p:tgtEl>
                                        <p:attrNameLst>
                                          <p:attrName>style.visibility</p:attrName>
                                        </p:attrNameLst>
                                      </p:cBhvr>
                                      <p:to>
                                        <p:strVal val="visible"/>
                                      </p:to>
                                    </p:set>
                                    <p:animEffect transition="in" filter="fade">
                                      <p:cBhvr>
                                        <p:cTn id="22"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a:t>
            </a:r>
          </a:p>
        </p:txBody>
      </p:sp>
      <p:sp>
        <p:nvSpPr>
          <p:cNvPr id="3" name="Content Placeholder 2"/>
          <p:cNvSpPr>
            <a:spLocks noGrp="1"/>
          </p:cNvSpPr>
          <p:nvPr>
            <p:ph idx="1"/>
          </p:nvPr>
        </p:nvSpPr>
        <p:spPr/>
        <p:txBody>
          <a:bodyPr/>
          <a:lstStyle/>
          <a:p>
            <a:pPr marL="0" indent="0">
              <a:buNone/>
            </a:pPr>
            <a:r>
              <a:rPr lang="en-US" dirty="0">
                <a:hlinkClick r:id="rId2"/>
              </a:rPr>
              <a:t>https://www.youtube.com/watch?v=1eBxt9HUfh8</a:t>
            </a:r>
            <a:r>
              <a:rPr lang="en-US" dirty="0"/>
              <a:t> </a:t>
            </a:r>
          </a:p>
        </p:txBody>
      </p:sp>
    </p:spTree>
    <p:extLst>
      <p:ext uri="{BB962C8B-B14F-4D97-AF65-F5344CB8AC3E}">
        <p14:creationId xmlns:p14="http://schemas.microsoft.com/office/powerpoint/2010/main" val="403145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a Machine Learning Classifier</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To solve the employment problem (or similar problems), we build a machine learning model (called a classifier) that, when given a new instance (a user), predicts a label (whether she is employed or not).</a:t>
            </a:r>
          </a:p>
          <a:p>
            <a:r>
              <a:rPr lang="en-US" dirty="0"/>
              <a:t>There are many machine learning classification algorithms:</a:t>
            </a:r>
          </a:p>
          <a:p>
            <a:pPr lvl="1"/>
            <a:r>
              <a:rPr lang="en-US" dirty="0"/>
              <a:t>Naïve Bayes</a:t>
            </a:r>
          </a:p>
          <a:p>
            <a:pPr lvl="1"/>
            <a:r>
              <a:rPr lang="en-US" dirty="0"/>
              <a:t>Logistic regression</a:t>
            </a:r>
          </a:p>
          <a:p>
            <a:pPr lvl="1"/>
            <a:r>
              <a:rPr lang="en-US" dirty="0"/>
              <a:t>Neural networks</a:t>
            </a:r>
          </a:p>
          <a:p>
            <a:pPr lvl="1"/>
            <a:r>
              <a:rPr lang="en-US" dirty="0"/>
              <a:t>SVM</a:t>
            </a:r>
          </a:p>
          <a:p>
            <a:pPr lvl="1"/>
            <a:r>
              <a:rPr lang="en-US" dirty="0"/>
              <a:t>Decision Trees</a:t>
            </a:r>
          </a:p>
          <a:p>
            <a:pPr lvl="1"/>
            <a:r>
              <a:rPr lang="en-US" dirty="0"/>
              <a:t>KNN</a:t>
            </a:r>
          </a:p>
          <a:p>
            <a:pPr lvl="1"/>
            <a:endParaRPr lang="en-US" dirty="0"/>
          </a:p>
        </p:txBody>
      </p:sp>
    </p:spTree>
    <p:extLst>
      <p:ext uri="{BB962C8B-B14F-4D97-AF65-F5344CB8AC3E}">
        <p14:creationId xmlns:p14="http://schemas.microsoft.com/office/powerpoint/2010/main" val="25329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 / Test Split</a:t>
            </a:r>
          </a:p>
        </p:txBody>
      </p:sp>
      <p:sp>
        <p:nvSpPr>
          <p:cNvPr id="3" name="Content Placeholder 2"/>
          <p:cNvSpPr>
            <a:spLocks noGrp="1"/>
          </p:cNvSpPr>
          <p:nvPr>
            <p:ph idx="1"/>
          </p:nvPr>
        </p:nvSpPr>
        <p:spPr/>
        <p:txBody>
          <a:bodyPr/>
          <a:lstStyle/>
          <a:p>
            <a:r>
              <a:rPr lang="en-US" dirty="0"/>
              <a:t>In order to train our classifier, we must have some labeled data (for example, we must know for some users whether they are employed or not). </a:t>
            </a:r>
          </a:p>
          <a:p>
            <a:r>
              <a:rPr lang="en-US" dirty="0"/>
              <a:t>In order to evaluate the performance of our classifier, we split our data into train and test sets, train our classifier on the train set, and then test it on the test set.</a:t>
            </a:r>
          </a:p>
        </p:txBody>
      </p:sp>
    </p:spTree>
    <p:extLst>
      <p:ext uri="{BB962C8B-B14F-4D97-AF65-F5344CB8AC3E}">
        <p14:creationId xmlns:p14="http://schemas.microsoft.com/office/powerpoint/2010/main" val="190260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Naïve Bayes</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31903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p:txBody>
          <a:bodyPr/>
          <a:lstStyle/>
          <a:p>
            <a:r>
              <a:rPr lang="en-US" dirty="0"/>
              <a:t>Naïve Bayes is a generative classifier that is based on the Bayes Rule. </a:t>
            </a:r>
          </a:p>
          <a:p>
            <a:r>
              <a:rPr lang="en-US" dirty="0"/>
              <a:t>Naïve Bayes considers only the dependency of the features on the category (that is why it is called Naïve).</a:t>
            </a:r>
          </a:p>
          <a:p>
            <a:r>
              <a:rPr lang="en-US" dirty="0"/>
              <a:t>Naïve Bayes can work also with missing features.</a:t>
            </a:r>
          </a:p>
        </p:txBody>
      </p:sp>
    </p:spTree>
    <p:extLst>
      <p:ext uri="{BB962C8B-B14F-4D97-AF65-F5344CB8AC3E}">
        <p14:creationId xmlns:p14="http://schemas.microsoft.com/office/powerpoint/2010/main" val="294600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2165.552"/>
  <p:tag name="LATEXADDIN" val="\documentclass{article}&#10;\usepackage{amsmath}&#10;\pagestyle{empty}&#10;\begin{document}&#10;&#10;$y^*=\arg\!\!\!\!\!\!\!\max\limits_{k\in\{1,..,K\}}p(y=k)\prod\limits_{i=1}^{n}{p(x_{i}\mid y=k)}$&#10;&#10;&#10;\end{document}"/>
  <p:tag name="IGUANATEXSIZE" val="20"/>
  <p:tag name="IGUANATEXCURSOR" val="166"/>
  <p:tag name="TRANSPARENCY" val="True"/>
  <p:tag name="FILENAME" val=""/>
  <p:tag name="LATEXENGINEID" val="1"/>
  <p:tag name="TEMPFOLDER" val="c:\temp\iguana\"/>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90.5266"/>
  <p:tag name="ORIGINALWIDTH" val="914.3777"/>
  <p:tag name="LATEXADDIN" val="\documentclass{article}&#10;\usepackage{amsmath}&#10;\pagestyle{empty}&#10;\begin{document}&#10;&#10;$p(Y|X)=\frac{p(X,Y)}{p(X)}$&#10;&#10;&#10;\end{document}"/>
  <p:tag name="IGUANATEXSIZE" val="20"/>
  <p:tag name="IGUANATEXCURSOR" val="109"/>
  <p:tag name="TRANSPARENCY" val="True"/>
  <p:tag name="FILENAME" val=""/>
  <p:tag name="LATEXENGINEID" val="1"/>
  <p:tag name="TEMPFOLDER" val="c:\temp\iguana\"/>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78.76102"/>
  <p:tag name="ORIGINALWIDTH" val="675.8444"/>
  <p:tag name="LATEXADDIN" val="\documentclass{article}&#10;\usepackage{amsmath}&#10;\pagestyle{empty}&#10;\begin{document}&#10;&#10;${x_1,x_2,...,x_m}$&#10;&#10;&#10;\end{document}"/>
  <p:tag name="IGUANATEXSIZE" val="20"/>
  <p:tag name="IGUANATEXCURSOR" val="98"/>
  <p:tag name="TRANSPARENCY" val="True"/>
  <p:tag name="FILENAME" val=""/>
  <p:tag name="LATEXENGINEID" val="1"/>
  <p:tag name="TEMPFOLDER" val="c:\temp\iguana\"/>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80.26118"/>
  <p:tag name="ORIGINALWIDTH" val="645.8401"/>
  <p:tag name="LATEXADDIN" val="\documentclass{article}&#10;\usepackage{amsmath}&#10;\pagestyle{empty}&#10;\begin{document}&#10;&#10;$y_1,y_2,...,y_m$&#10;&#10;&#10;\end{document}"/>
  <p:tag name="IGUANATEXSIZE" val="20"/>
  <p:tag name="IGUANATEXCURSOR" val="97"/>
  <p:tag name="TRANSPARENCY" val="True"/>
  <p:tag name="FILENAME" val=""/>
  <p:tag name="LATEXENGINEID" val="1"/>
  <p:tag name="TEMPFOLDER" val="c:\temp\iguana\"/>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78.76102"/>
  <p:tag name="ORIGINALWIDTH" val="1043.396"/>
  <p:tag name="LATEXADDIN" val="\documentclass{article}&#10;\usepackage{amsmath}&#10;\pagestyle{empty}&#10;\begin{document}&#10;&#10;$x_t=x_{t1},x_{t2},...,x_{tn}$&#10;&#10;&#10;\end{document}"/>
  <p:tag name="IGUANATEXSIZE" val="20"/>
  <p:tag name="IGUANATEXCURSOR" val="82"/>
  <p:tag name="TRANSPARENCY" val="True"/>
  <p:tag name="FILENAME" val=""/>
  <p:tag name="LATEXENGINEID" val="1"/>
  <p:tag name="TEMPFOLDER" val="c:\temp\iguana\"/>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277.208"/>
  <p:tag name="LATEXADDIN" val="\documentclass{article}&#10;\usepackage{amsmath}&#10;\pagestyle{empty}&#10;\begin{document}&#10;&#10;$p(x_t,y_t)=p(y_t)p(x_{t1}\mid y_t)p(x_{t2}\mid y_t,x_{t1})p(x_{t3}\mid y_t,x_{t1},x_{t2})\cdot\cdot\cdot$&#10;&#10;\end{document}"/>
  <p:tag name="IGUANATEXSIZE" val="20"/>
  <p:tag name="IGUANATEXCURSOR" val="187"/>
  <p:tag name="TRANSPARENCY" val="True"/>
  <p:tag name="FILENAME" val=""/>
  <p:tag name="LATEXENGINEID" val="1"/>
  <p:tag name="TEMPFOLDER" val="c:\temp\iguana\"/>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616.365"/>
  <p:tag name="LATEXADDIN" val="\documentclass{article}&#10;\usepackage{amsmath}&#10;\pagestyle{empty}&#10;\begin{document}&#10;&#10;$p(x_t,y_t)=p(y_t)p(x_{t1}\mid y_t)p(x_{t2}\mid y_t)p(x_{t3}\mid y_t)\cdot\cdot\cdot$&#10;&#10;&#10;\end{document}"/>
  <p:tag name="IGUANATEXSIZE" val="20"/>
  <p:tag name="IGUANATEXCURSOR" val="165"/>
  <p:tag name="TRANSPARENCY" val="True"/>
  <p:tag name="FILENAME" val=""/>
  <p:tag name="LATEXENGINEID" val="1"/>
  <p:tag name="TEMPFOLDER" val="c:\temp\iguana\"/>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1578.22"/>
  <p:tag name="LATEXADDIN" val="\documentclass{article}&#10;\usepackage{amsmath}&#10;\pagestyle{empty}&#10;\begin{document}&#10;&#10;$p(x_t,y_t)=p(y_t)\prod\limits_{i=1}^{n}{p(x_{ti}\mid y_t)}$&#10;&#10;&#10;\end{document}"/>
  <p:tag name="IGUANATEXSIZE" val="20"/>
  <p:tag name="IGUANATEXCURSOR" val="111"/>
  <p:tag name="TRANSPARENCY" val="True"/>
  <p:tag name="FILENAME" val=""/>
  <p:tag name="LATEXENGINEID" val="1"/>
  <p:tag name="TEMPFOLDER" val="c:\temp\iguana\"/>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303.7924"/>
  <p:tag name="ORIGINALWIDTH" val="1827.255"/>
  <p:tag name="LATEXADDIN" val="\documentclass{article}&#10;\usepackage{amsmath}&#10;\pagestyle{empty}&#10;\begin{document}&#10;&#10;$p(y=k\mid x_t)=\frac{p(y=k)\prod\limits_{i=1}^{n}{p(x_{ti}\mid y=k)}}{p(x_t)}$&#10;&#10;&#10;\end{document}"/>
  <p:tag name="IGUANATEXSIZE" val="20"/>
  <p:tag name="IGUANATEXCURSOR" val="108"/>
  <p:tag name="TRANSPARENCY" val="True"/>
  <p:tag name="FILENAME" val=""/>
  <p:tag name="LATEXENGINEID" val="1"/>
  <p:tag name="TEMPFOLDER" val="c:\temp\iguana\"/>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2203.808"/>
  <p:tag name="LATEXADDIN" val="\documentclass{article}&#10;\usepackage{amsmath}&#10;\pagestyle{empty}&#10;\begin{document}&#10;&#10;$y^*=\arg\!\!\!\!\!\!\!\max\limits_{k\in\{1,..,K\}}p(y=k)\prod\limits_{i=1}^{n}{p(x_{ti}\mid y=k)}$&#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61.2725"/>
  <p:tag name="ORIGINALWIDTH" val="716.35"/>
  <p:tag name="LATEXADDIN" val="\documentclass{article}&#10;\usepackage{amsmath}&#10;\pagestyle{empty}&#10;\begin{document}&#10;&#10;$\prod_{i=0}^{N}{p(x_i,y_i)}$&#10;&#10;&#10;\end{document}"/>
  <p:tag name="IGUANATEXSIZE" val="20"/>
  <p:tag name="IGUANATEXCURSOR" val="97"/>
  <p:tag name="TRANSPARENCY" val="True"/>
  <p:tag name="FILENAME" val=""/>
  <p:tag name="LATEXENGINEID" val="1"/>
  <p:tag name="TEMPFOLDER" val="c:\temp\iguana\"/>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2338.827"/>
  <p:tag name="LATEXADDIN" val="\documentclass{article}&#10;\usepackage{amsmath}&#10;\pagestyle{empty}&#10;\begin{document}&#10;&#10;$p(y=0|x) = \frac{3}{7}\cdot\frac{1}{4}\frac{2}{4}\frac{2}{4}\frac{1}{4}\frac{1}{4}\frac{1}{4}\frac{3}{4}\frac{1}{4}\frac{3}{4} = 5.87 \cdot 10^{-5}$&#10;&#10;&#10;\end{document}"/>
  <p:tag name="IGUANATEXSIZE" val="20"/>
  <p:tag name="IGUANATEXCURSOR" val="228"/>
  <p:tag name="TRANSPARENCY" val="True"/>
  <p:tag name="FILENAME" val=""/>
  <p:tag name="LATEXENGINEID" val="1"/>
  <p:tag name="TEMPFOLDER" val="c:\temp\iguana\"/>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3638.008"/>
  <p:tag name="LATEXADDIN" val="\documentclass{article}&#10;\usepackage{amsmath}&#10;\pagestyle{empty}&#10;\begin{document}&#10;&#10;$y^*=\arg\!\!\!\!\!\!\!\max\limits_{k\in\{1,..,K\}}p(y=k)\prod\limits_{i=1}^{n}{\frac{\mbox{num of messages in class k with word i}}{\mbox{num of messages in class k}}}$&#10;&#10;&#10;\end{document}"/>
  <p:tag name="IGUANATEXSIZE" val="20"/>
  <p:tag name="IGUANATEXCURSOR" val="244"/>
  <p:tag name="TRANSPARENCY" val="True"/>
  <p:tag name="FILENAME" val=""/>
  <p:tag name="LATEXENGINEID" val="1"/>
  <p:tag name="TEMPFOLDER" val="c:\temp\iguana\"/>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2485.847"/>
  <p:tag name="LATEXADDIN" val="\documentclass{article}&#10;\usepackage{amsmath}&#10;\pagestyle{empty}&#10;\begin{document}&#10;&#10;$y^*=\arg\!\!\!\!\!\!\!\max\limits_{k\in\{1,..,K\}}p(y=k)\prod\limits_{i=1}^{n}{\frac{\sum_{t=1}^{m}{1\{x_{ti}=1\wedge y_t=k\}}}{\sum_{t=1}^{m}{1\{y_t=k\}}}}$&#10;&#10;&#10;\end{document}"/>
  <p:tag name="IGUANATEXSIZE" val="20"/>
  <p:tag name="IGUANATEXCURSOR" val="193"/>
  <p:tag name="TRANSPARENCY" val="True"/>
  <p:tag name="FILENAME" val=""/>
  <p:tag name="LATEXENGINEID" val="1"/>
  <p:tag name="TEMPFOLDER" val="c:\temp\iguana\"/>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1397.445"/>
  <p:tag name="LATEXADDIN" val="\documentclass{article}&#10;\usepackage{amsmath}&#10;\pagestyle{empty}&#10;\begin{document}&#10;&#10;$y^*=\arg\!\!\!\!\!\!\!\max\limits_{k\in\{1,..,K\}}\frac{p_k}{p_{tot}}\prod\limits_{i=1}^{n}{\frac{p_{ki}}{p_k}}$&#10;&#10;&#10;\end{document}"/>
  <p:tag name="IGUANATEXSIZE" val="20"/>
  <p:tag name="IGUANATEXCURSOR" val="150"/>
  <p:tag name="TRANSPARENCY" val="True"/>
  <p:tag name="FILENAME" val=""/>
  <p:tag name="LATEXENGINEID" val="1"/>
  <p:tag name="TEMPFOLDER" val="c:\temp\iguana\"/>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1397.445"/>
  <p:tag name="LATEXADDIN" val="\documentclass{article}&#10;\usepackage{amsmath}&#10;\pagestyle{empty}&#10;\begin{document}&#10;&#10;$y^*=\arg\!\!\!\!\!\!\!\max\limits_{k\in\{1,..,K\}}\frac{p_k}{p_{tot}}\prod\limits_{i=1}^{n}{\frac{p_{ki}}{p_k}}$&#10;&#10;&#10;\end{document}"/>
  <p:tag name="IGUANATEXSIZE" val="20"/>
  <p:tag name="IGUANATEXCURSOR" val="150"/>
  <p:tag name="TRANSPARENCY" val="True"/>
  <p:tag name="FILENAME" val=""/>
  <p:tag name="LATEXENGINEID" val="1"/>
  <p:tag name="TEMPFOLDER" val="c:\temp\iguana\"/>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2339.577"/>
  <p:tag name="LATEXADDIN" val="\documentclass{article}&#10;\usepackage{amsmath}&#10;\pagestyle{empty}&#10;\begin{document}&#10;&#10;$p(y=1|x) = \frac{4}{7}\cdot\frac{1}{5}\frac{4}{5}\frac{1}{5}\frac{1}{5}\frac{1}{5}\frac{2}{5}\frac{1}{5}\frac{1}{5}\frac{1}{5} = 2.34\cdot 10^{-6}$&#10;&#10;&#10;\end{document}"/>
  <p:tag name="IGUANATEXSIZE" val="20"/>
  <p:tag name="IGUANATEXCURSOR" val="227"/>
  <p:tag name="TRANSPARENCY" val="True"/>
  <p:tag name="FILENAME" val=""/>
  <p:tag name="LATEXENGINEID" val="1"/>
  <p:tag name="TEMPFOLDER" val="c:\temp\iguana\"/>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67.0373"/>
  <p:tag name="ORIGINALWIDTH" val="2203.808"/>
  <p:tag name="LATEXADDIN" val="\documentclass{article}&#10;\usepackage{amsmath}&#10;\pagestyle{empty}&#10;\begin{document}&#10;&#10;$y^*=\arg\!\!\!\!\!\!\!\max\limits_{k\in\{1,..,K\}}p(y=k)\prod\limits_{i=1}^{n}{p(x_{ti}\mid y=k)}$&#10;&#10;&#10;\end{document}"/>
  <p:tag name="IGUANATEXSIZE" val="20"/>
  <p:tag name="IGUANATEXCURSOR" val="104"/>
  <p:tag name="TRANSPARENCY" val="True"/>
  <p:tag name="FILENAME" val=""/>
  <p:tag name="LATEXENGINEID" val="1"/>
  <p:tag name="TEMPFOLDER" val="c:\temp\iguana\"/>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2836.896"/>
  <p:tag name="LATEXADDIN" val="\documentclass{article}&#10;\usepackage{amsmath}&#10;\pagestyle{empty}&#10;\begin{document}&#10;&#10;$p(y=0|x) = \frac{3}{7}\cdot\frac{1}{45}\frac{2}{45}\frac{2}{45}\frac{1}{45}\frac{1}{45}\frac{1}{45}\frac{3}{45}\frac{1}{45}\frac{5}{45} = 3.98 \cdot 10^{-14}$&#10;&#10;&#10;\end{document}"/>
  <p:tag name="IGUANATEXSIZE" val="20"/>
  <p:tag name="IGUANATEXCURSOR" val="224"/>
  <p:tag name="TRANSPARENCY" val="True"/>
  <p:tag name="FILENAME" val=""/>
  <p:tag name="LATEXENGINEID" val="1"/>
  <p:tag name="TEMPFOLDER" val="c:\temp\iguana\"/>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2834.646"/>
  <p:tag name="LATEXADDIN" val="\documentclass{article}&#10;\usepackage{amsmath}&#10;\pagestyle{empty}&#10;\begin{document}&#10;&#10;$p(y=1|x) = \frac{4}{7}\cdot\frac{1}{46}\frac{4}{46}\frac{1}{46}\frac{1}{46}\frac{1}{46}\frac{2}{46}\frac{1}{46}\frac{1}{46}\frac{1}{46} = 4.96\cdot 10^{-15}$&#10;&#10;&#10;\end{document}"/>
  <p:tag name="IGUANATEXSIZE" val="20"/>
  <p:tag name="IGUANATEXCURSOR" val="238"/>
  <p:tag name="TRANSPARENCY" val="True"/>
  <p:tag name="FILENAME" val=""/>
  <p:tag name="LATEXENGINEID" val="1"/>
  <p:tag name="TEMPFOLDER" val="c:\temp\iguana\"/>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327.685"/>
  <p:tag name="LATEXADDIN" val="\documentclass{article}&#10;\usepackage{amsmath}&#10;\pagestyle{empty}&#10;\begin{document}&#10;&#10;$p(X,Y)=p(X)p(Y\mid X)$&#10;&#10;&#10;\end{document}"/>
  <p:tag name="IGUANATEXSIZE" val="20"/>
  <p:tag name="IGUANATEXCURSOR" val="94"/>
  <p:tag name="TRANSPARENCY" val="True"/>
  <p:tag name="FILENAME" val=""/>
  <p:tag name="LATEXENGINEID" val="1"/>
  <p:tag name="TEMPFOLDER" val="c:\temp\iguana\"/>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229.311"/>
  <p:tag name="LATEXADDIN" val="\documentclass{article}&#10;\usepackage{amsmath}&#10;\pagestyle{empty}&#10;\begin{document}&#10;&#10;$p(X)p(Y\mid X)=p(X,Y)=p(Y)p(X\mid Y)$&#10;&#10;&#10;\end{document}"/>
  <p:tag name="IGUANATEXSIZE" val="20"/>
  <p:tag name="IGUANATEXCURSOR" val="117"/>
  <p:tag name="TRANSPARENCY" val="True"/>
  <p:tag name="FILENAME" val=""/>
  <p:tag name="LATEXENGINEID" val="1"/>
  <p:tag name="TEMPFOLDER" val="c:\temp\iguana\"/>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90.5266"/>
  <p:tag name="ORIGINALWIDTH" val="1128.908"/>
  <p:tag name="LATEXADDIN" val="\documentclass{article}&#10;\usepackage{amsmath}&#10;\pagestyle{empty}&#10;\begin{document}&#10;&#10;$p(Y|X)=\frac{p(Y)p(X\mid Y)}{p(X)}$&#10;&#10;&#10;\end{document}"/>
  <p:tag name="IGUANATEXSIZE" val="20"/>
  <p:tag name="IGUANATEXCURSOR" val="108"/>
  <p:tag name="TRANSPARENCY" val="True"/>
  <p:tag name="FILENAME" val=""/>
  <p:tag name="LATEXENGINEID" val="1"/>
  <p:tag name="TEMPFOLDER" val="c:\temp\iguan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26320</TotalTime>
  <Words>1743</Words>
  <Application>Microsoft Office PowerPoint</Application>
  <PresentationFormat>On-screen Show (4:3)</PresentationFormat>
  <Paragraphs>311</Paragraphs>
  <Slides>23</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 Math</vt:lpstr>
      <vt:lpstr>Office Theme</vt:lpstr>
      <vt:lpstr>Introduction to Machine Learning: Naïve Bayes, Linear and Logistic Regression </vt:lpstr>
      <vt:lpstr>Databases and Machine Learning</vt:lpstr>
      <vt:lpstr>Machine Learning (cont.)</vt:lpstr>
      <vt:lpstr>PowerPoint Presentation</vt:lpstr>
      <vt:lpstr>Video…</vt:lpstr>
      <vt:lpstr>Building a Machine Learning Classifier</vt:lpstr>
      <vt:lpstr>Train / Test Split</vt:lpstr>
      <vt:lpstr>Naïve Bayes</vt:lpstr>
      <vt:lpstr>Naïve Bayes</vt:lpstr>
      <vt:lpstr>Spam Classifier</vt:lpstr>
      <vt:lpstr>Counting Messages / Documents</vt:lpstr>
      <vt:lpstr>Counting Words Multiple Times</vt:lpstr>
      <vt:lpstr>Bayes Rule</vt:lpstr>
      <vt:lpstr>Naïve Bayes (Why? How?)</vt:lpstr>
      <vt:lpstr>Naïve Bayes (Cont.)</vt:lpstr>
      <vt:lpstr>Naïve Bayes</vt:lpstr>
      <vt:lpstr>Naïve Bayes (Cont.)</vt:lpstr>
      <vt:lpstr>Multiple predictions</vt:lpstr>
      <vt:lpstr>Online Naïve Bayes: Parallel Execution (In Spark)</vt:lpstr>
      <vt:lpstr>Answering a new query</vt:lpstr>
      <vt:lpstr>What is a good classifier?</vt:lpstr>
      <vt:lpstr>Recall and Precision</vt:lpstr>
      <vt:lpstr>F-Measure (F1-Score, F-Score)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עמוס יהודה  עזריה/Amos Yehuda Azaria</cp:lastModifiedBy>
  <cp:revision>75</cp:revision>
  <dcterms:created xsi:type="dcterms:W3CDTF">2006-08-16T00:00:00Z</dcterms:created>
  <dcterms:modified xsi:type="dcterms:W3CDTF">2020-06-01T08:32:53Z</dcterms:modified>
</cp:coreProperties>
</file>