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4" r:id="rId2"/>
    <p:sldId id="262" r:id="rId3"/>
    <p:sldId id="276" r:id="rId4"/>
    <p:sldId id="277" r:id="rId5"/>
    <p:sldId id="279" r:id="rId6"/>
    <p:sldId id="290" r:id="rId7"/>
    <p:sldId id="292" r:id="rId8"/>
    <p:sldId id="291" r:id="rId9"/>
    <p:sldId id="263" r:id="rId10"/>
    <p:sldId id="264" r:id="rId11"/>
    <p:sldId id="265" r:id="rId12"/>
    <p:sldId id="266" r:id="rId13"/>
    <p:sldId id="275" r:id="rId14"/>
    <p:sldId id="267" r:id="rId15"/>
    <p:sldId id="268" r:id="rId16"/>
    <p:sldId id="269" r:id="rId17"/>
    <p:sldId id="286" r:id="rId18"/>
    <p:sldId id="270" r:id="rId19"/>
    <p:sldId id="288" r:id="rId20"/>
    <p:sldId id="287" r:id="rId21"/>
    <p:sldId id="271" r:id="rId22"/>
    <p:sldId id="272" r:id="rId23"/>
    <p:sldId id="273" r:id="rId24"/>
    <p:sldId id="281" r:id="rId25"/>
    <p:sldId id="282" r:id="rId26"/>
    <p:sldId id="283" r:id="rId27"/>
    <p:sldId id="256" r:id="rId28"/>
    <p:sldId id="278" r:id="rId29"/>
    <p:sldId id="258" r:id="rId30"/>
    <p:sldId id="259" r:id="rId31"/>
    <p:sldId id="260" r:id="rId32"/>
    <p:sldId id="280" r:id="rId33"/>
    <p:sldId id="261"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8860" autoAdjust="0"/>
  </p:normalViewPr>
  <p:slideViewPr>
    <p:cSldViewPr>
      <p:cViewPr varScale="1">
        <p:scale>
          <a:sx n="73" d="100"/>
          <a:sy n="73" d="100"/>
        </p:scale>
        <p:origin x="12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B626-08FA-43DF-A05D-6ADF078C428E}" type="datetimeFigureOut">
              <a:rPr lang="en-US" smtClean="0"/>
              <a:t>3/8/2020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6C7E70-AD05-4C09-8A6B-75F218877988}" type="slidenum">
              <a:rPr lang="en-US" smtClean="0"/>
              <a:t>‹#›</a:t>
            </a:fld>
            <a:endParaRPr lang="en-US"/>
          </a:p>
        </p:txBody>
      </p:sp>
    </p:spTree>
    <p:extLst>
      <p:ext uri="{BB962C8B-B14F-4D97-AF65-F5344CB8AC3E}">
        <p14:creationId xmlns:p14="http://schemas.microsoft.com/office/powerpoint/2010/main" val="100119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TEMPORARY table is visible only to the current connection, and is dropped automatically when the connection is closed. This means that two different connections can use the same temporary table name without conflicting with each other or with an existing non-TEMPORARY table of the same name. (The existing table is hidden until the temporary table is dropped.)</a:t>
            </a:r>
          </a:p>
        </p:txBody>
      </p:sp>
      <p:sp>
        <p:nvSpPr>
          <p:cNvPr id="4" name="Slide Number Placeholder 3"/>
          <p:cNvSpPr>
            <a:spLocks noGrp="1"/>
          </p:cNvSpPr>
          <p:nvPr>
            <p:ph type="sldNum" sz="quarter" idx="10"/>
          </p:nvPr>
        </p:nvSpPr>
        <p:spPr/>
        <p:txBody>
          <a:bodyPr/>
          <a:lstStyle/>
          <a:p>
            <a:fld id="{886C7E70-AD05-4C09-8A6B-75F218877988}" type="slidenum">
              <a:rPr lang="en-US" smtClean="0"/>
              <a:t>3</a:t>
            </a:fld>
            <a:endParaRPr lang="en-US"/>
          </a:p>
        </p:txBody>
      </p:sp>
    </p:spTree>
    <p:extLst>
      <p:ext uri="{BB962C8B-B14F-4D97-AF65-F5344CB8AC3E}">
        <p14:creationId xmlns:p14="http://schemas.microsoft.com/office/powerpoint/2010/main" val="2482715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age, gender, degree, </a:t>
            </a:r>
            <a:r>
              <a:rPr lang="en-US" dirty="0" err="1"/>
              <a:t>firstName</a:t>
            </a:r>
            <a:r>
              <a:rPr lang="en-US" dirty="0"/>
              <a:t>,</a:t>
            </a:r>
            <a:r>
              <a:rPr lang="en-US" baseline="0" dirty="0"/>
              <a:t> </a:t>
            </a:r>
            <a:r>
              <a:rPr lang="en-US" baseline="0" dirty="0" err="1"/>
              <a:t>lastName</a:t>
            </a:r>
            <a:r>
              <a:rPr lang="en-US" baseline="0" dirty="0"/>
              <a:t>, </a:t>
            </a:r>
            <a:r>
              <a:rPr lang="en-US" baseline="0" dirty="0" err="1"/>
              <a:t>avg_grade</a:t>
            </a:r>
            <a:endParaRPr lang="en-US" baseline="0" dirty="0"/>
          </a:p>
          <a:p>
            <a:r>
              <a:rPr lang="en-US" baseline="0" dirty="0"/>
              <a:t>Reflection: odd that we don't need to actually use the class, but it has a static initializer which registers the driver.</a:t>
            </a:r>
          </a:p>
          <a:p>
            <a:r>
              <a:rPr lang="en-US" baseline="0" dirty="0"/>
              <a:t>If we don't call </a:t>
            </a:r>
            <a:r>
              <a:rPr lang="en-US" baseline="0" dirty="0" err="1"/>
              <a:t>rs.next</a:t>
            </a:r>
            <a:r>
              <a:rPr lang="en-US" baseline="0" dirty="0"/>
              <a:t>() at the beginning we will get an error!</a:t>
            </a:r>
            <a:endParaRPr lang="en-US" dirty="0"/>
          </a:p>
        </p:txBody>
      </p:sp>
      <p:sp>
        <p:nvSpPr>
          <p:cNvPr id="4" name="Slide Number Placeholder 3"/>
          <p:cNvSpPr>
            <a:spLocks noGrp="1"/>
          </p:cNvSpPr>
          <p:nvPr>
            <p:ph type="sldNum" sz="quarter" idx="10"/>
          </p:nvPr>
        </p:nvSpPr>
        <p:spPr/>
        <p:txBody>
          <a:bodyPr/>
          <a:lstStyle/>
          <a:p>
            <a:fld id="{886C7E70-AD05-4C09-8A6B-75F218877988}" type="slidenum">
              <a:rPr lang="en-US" smtClean="0"/>
              <a:t>29</a:t>
            </a:fld>
            <a:endParaRPr lang="en-US"/>
          </a:p>
        </p:txBody>
      </p:sp>
    </p:spTree>
    <p:extLst>
      <p:ext uri="{BB962C8B-B14F-4D97-AF65-F5344CB8AC3E}">
        <p14:creationId xmlns:p14="http://schemas.microsoft.com/office/powerpoint/2010/main" val="161309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None/>
            </a:pPr>
            <a:r>
              <a:rPr lang="en-US" dirty="0"/>
              <a:t> //another 2 ways to get the out data:</a:t>
            </a:r>
          </a:p>
          <a:p>
            <a:pPr marL="0" indent="0">
              <a:buNone/>
            </a:pPr>
            <a:r>
              <a:rPr lang="en-US" dirty="0"/>
              <a:t>                //Integer </a:t>
            </a:r>
            <a:r>
              <a:rPr lang="en-US" dirty="0" err="1"/>
              <a:t>maxGrade</a:t>
            </a:r>
            <a:r>
              <a:rPr lang="en-US" dirty="0"/>
              <a:t> = </a:t>
            </a:r>
            <a:r>
              <a:rPr lang="en-US" dirty="0" err="1"/>
              <a:t>stmt.getInt</a:t>
            </a:r>
            <a:r>
              <a:rPr lang="en-US" dirty="0"/>
              <a:t>("</a:t>
            </a:r>
            <a:r>
              <a:rPr lang="en-US" dirty="0" err="1"/>
              <a:t>max_grade</a:t>
            </a:r>
            <a:r>
              <a:rPr lang="en-US" dirty="0"/>
              <a:t>");</a:t>
            </a:r>
          </a:p>
          <a:p>
            <a:pPr marL="0" indent="0">
              <a:buNone/>
            </a:pPr>
            <a:r>
              <a:rPr lang="en-US" dirty="0"/>
              <a:t>                //Integer </a:t>
            </a:r>
            <a:r>
              <a:rPr lang="en-US" dirty="0" err="1"/>
              <a:t>maxGrade</a:t>
            </a:r>
            <a:r>
              <a:rPr lang="en-US" dirty="0"/>
              <a:t> = (Integer) </a:t>
            </a:r>
            <a:r>
              <a:rPr lang="en-US" dirty="0" err="1"/>
              <a:t>stmt.getObject</a:t>
            </a:r>
            <a:r>
              <a:rPr lang="en-US" dirty="0"/>
              <a:t>(3, </a:t>
            </a:r>
            <a:r>
              <a:rPr lang="en-US" dirty="0" err="1"/>
              <a:t>Integer.class</a:t>
            </a:r>
            <a:r>
              <a:rPr lang="en-US" dirty="0"/>
              <a:t>);</a:t>
            </a:r>
          </a:p>
        </p:txBody>
      </p:sp>
      <p:sp>
        <p:nvSpPr>
          <p:cNvPr id="4" name="מציין מיקום של מספר שקופית 3"/>
          <p:cNvSpPr>
            <a:spLocks noGrp="1"/>
          </p:cNvSpPr>
          <p:nvPr>
            <p:ph type="sldNum" sz="quarter" idx="5"/>
          </p:nvPr>
        </p:nvSpPr>
        <p:spPr/>
        <p:txBody>
          <a:bodyPr/>
          <a:lstStyle/>
          <a:p>
            <a:fld id="{886C7E70-AD05-4C09-8A6B-75F218877988}" type="slidenum">
              <a:rPr lang="en-US" smtClean="0"/>
              <a:t>34</a:t>
            </a:fld>
            <a:endParaRPr lang="en-US"/>
          </a:p>
        </p:txBody>
      </p:sp>
    </p:spTree>
    <p:extLst>
      <p:ext uri="{BB962C8B-B14F-4D97-AF65-F5344CB8AC3E}">
        <p14:creationId xmlns:p14="http://schemas.microsoft.com/office/powerpoint/2010/main" val="6796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v.mysql.com/downloads/connector/j/"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javaconceptoftheday.com/difference-between-executequery-executeupdate-execute-in-jdbc/"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SQL and Connector /J</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3247421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(cont.)</a:t>
            </a:r>
          </a:p>
        </p:txBody>
      </p:sp>
      <p:sp>
        <p:nvSpPr>
          <p:cNvPr id="3" name="Content Placeholder 2"/>
          <p:cNvSpPr>
            <a:spLocks noGrp="1"/>
          </p:cNvSpPr>
          <p:nvPr>
            <p:ph idx="1"/>
          </p:nvPr>
        </p:nvSpPr>
        <p:spPr/>
        <p:txBody>
          <a:bodyPr>
            <a:normAutofit lnSpcReduction="10000"/>
          </a:bodyPr>
          <a:lstStyle/>
          <a:p>
            <a:r>
              <a:rPr lang="en-US" dirty="0"/>
              <a:t>Transactions are guaranteed to be executed completely or nothing at all (</a:t>
            </a:r>
            <a:r>
              <a:rPr lang="en-US" b="1" dirty="0"/>
              <a:t>A</a:t>
            </a:r>
            <a:r>
              <a:rPr lang="en-US" dirty="0"/>
              <a:t>tomicity in ACID). In this example we also rely on the </a:t>
            </a:r>
            <a:r>
              <a:rPr lang="en-US" b="1" dirty="0"/>
              <a:t>I</a:t>
            </a:r>
            <a:r>
              <a:rPr lang="en-US" dirty="0"/>
              <a:t>solation attribute (and </a:t>
            </a:r>
            <a:r>
              <a:rPr lang="en-US" b="1" dirty="0"/>
              <a:t>D</a:t>
            </a:r>
            <a:r>
              <a:rPr lang="en-US" dirty="0"/>
              <a:t>urability).</a:t>
            </a:r>
          </a:p>
          <a:p>
            <a:r>
              <a:rPr lang="en-US" dirty="0"/>
              <a:t>When using a single query, it is treated as a transaction.</a:t>
            </a:r>
          </a:p>
          <a:p>
            <a:r>
              <a:rPr lang="en-US" dirty="0"/>
              <a:t>We can combine several queries into a single transaction by using START TRANSACTION and ending with COMMIT.</a:t>
            </a:r>
          </a:p>
        </p:txBody>
      </p:sp>
    </p:spTree>
    <p:extLst>
      <p:ext uri="{BB962C8B-B14F-4D97-AF65-F5344CB8AC3E}">
        <p14:creationId xmlns:p14="http://schemas.microsoft.com/office/powerpoint/2010/main" val="46135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(cont.)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SET @</a:t>
            </a:r>
            <a:r>
              <a:rPr lang="en-US" dirty="0" err="1"/>
              <a:t>transferAmount</a:t>
            </a:r>
            <a:r>
              <a:rPr lang="en-US" dirty="0"/>
              <a:t> = 1000;</a:t>
            </a:r>
          </a:p>
          <a:p>
            <a:pPr marL="0" indent="0">
              <a:buNone/>
            </a:pPr>
            <a:r>
              <a:rPr lang="en-US" dirty="0">
                <a:solidFill>
                  <a:srgbClr val="FF0000"/>
                </a:solidFill>
              </a:rPr>
              <a:t>START TRANSACTION</a:t>
            </a:r>
          </a:p>
          <a:p>
            <a:pPr marL="0" indent="0">
              <a:buNone/>
            </a:pPr>
            <a:r>
              <a:rPr lang="en-US" dirty="0"/>
              <a:t>SELECT @</a:t>
            </a:r>
            <a:r>
              <a:rPr lang="en-US" dirty="0" err="1"/>
              <a:t>firstBalance</a:t>
            </a:r>
            <a:r>
              <a:rPr lang="en-US" dirty="0"/>
              <a:t> = amount FROM </a:t>
            </a:r>
            <a:r>
              <a:rPr lang="en-US" dirty="0" err="1"/>
              <a:t>bankBalances</a:t>
            </a:r>
            <a:r>
              <a:rPr lang="en-US" dirty="0"/>
              <a:t> WHERE </a:t>
            </a:r>
            <a:r>
              <a:rPr lang="en-US" dirty="0" err="1"/>
              <a:t>userId</a:t>
            </a:r>
            <a:r>
              <a:rPr lang="en-US" dirty="0"/>
              <a:t> = 777;</a:t>
            </a:r>
          </a:p>
          <a:p>
            <a:pPr marL="0" indent="0">
              <a:buNone/>
            </a:pPr>
            <a:r>
              <a:rPr lang="en-US" dirty="0"/>
              <a:t>UPDATE </a:t>
            </a:r>
            <a:r>
              <a:rPr lang="en-US" dirty="0" err="1"/>
              <a:t>bankBalances</a:t>
            </a:r>
            <a:r>
              <a:rPr lang="en-US" dirty="0"/>
              <a:t> SET amount = @ </a:t>
            </a:r>
            <a:r>
              <a:rPr lang="en-US" dirty="0" err="1"/>
              <a:t>firstBalance</a:t>
            </a:r>
            <a:r>
              <a:rPr lang="en-US" dirty="0"/>
              <a:t> - @ </a:t>
            </a:r>
            <a:r>
              <a:rPr lang="en-US" dirty="0" err="1"/>
              <a:t>transferAmount</a:t>
            </a:r>
            <a:r>
              <a:rPr lang="en-US" dirty="0"/>
              <a:t> WHERE </a:t>
            </a:r>
            <a:r>
              <a:rPr lang="en-US" dirty="0" err="1"/>
              <a:t>userId</a:t>
            </a:r>
            <a:r>
              <a:rPr lang="en-US" dirty="0"/>
              <a:t> = 777;</a:t>
            </a:r>
          </a:p>
          <a:p>
            <a:pPr marL="0" indent="0">
              <a:buNone/>
            </a:pPr>
            <a:r>
              <a:rPr lang="en-US" dirty="0"/>
              <a:t>SELECT @</a:t>
            </a:r>
            <a:r>
              <a:rPr lang="en-US" dirty="0" err="1"/>
              <a:t>secondBalance</a:t>
            </a:r>
            <a:r>
              <a:rPr lang="en-US" dirty="0"/>
              <a:t> = amount FROM </a:t>
            </a:r>
            <a:r>
              <a:rPr lang="en-US" dirty="0" err="1"/>
              <a:t>bankBalances</a:t>
            </a:r>
            <a:r>
              <a:rPr lang="en-US" dirty="0"/>
              <a:t> WHERE </a:t>
            </a:r>
            <a:r>
              <a:rPr lang="en-US" dirty="0" err="1"/>
              <a:t>userId</a:t>
            </a:r>
            <a:r>
              <a:rPr lang="en-US" dirty="0"/>
              <a:t> = 888;</a:t>
            </a:r>
          </a:p>
          <a:p>
            <a:pPr marL="0" indent="0">
              <a:buNone/>
            </a:pPr>
            <a:r>
              <a:rPr lang="en-US" dirty="0"/>
              <a:t>UPDATE </a:t>
            </a:r>
            <a:r>
              <a:rPr lang="en-US" dirty="0" err="1"/>
              <a:t>bankBalances</a:t>
            </a:r>
            <a:r>
              <a:rPr lang="en-US" dirty="0"/>
              <a:t> SET amount = @</a:t>
            </a:r>
            <a:r>
              <a:rPr lang="en-US" dirty="0" err="1"/>
              <a:t>secondBalance</a:t>
            </a:r>
            <a:r>
              <a:rPr lang="en-US" dirty="0"/>
              <a:t>  + @ </a:t>
            </a:r>
            <a:r>
              <a:rPr lang="en-US" dirty="0" err="1"/>
              <a:t>transferAmount</a:t>
            </a:r>
            <a:r>
              <a:rPr lang="en-US" dirty="0"/>
              <a:t> WHERE </a:t>
            </a:r>
            <a:r>
              <a:rPr lang="en-US" dirty="0" err="1"/>
              <a:t>userId</a:t>
            </a:r>
            <a:r>
              <a:rPr lang="en-US" dirty="0"/>
              <a:t> = 888;</a:t>
            </a:r>
          </a:p>
          <a:p>
            <a:pPr marL="0" indent="0">
              <a:buNone/>
            </a:pPr>
            <a:r>
              <a:rPr lang="en-US" dirty="0">
                <a:solidFill>
                  <a:srgbClr val="FF0000"/>
                </a:solidFill>
              </a:rPr>
              <a:t>COMMIT</a:t>
            </a:r>
          </a:p>
          <a:p>
            <a:endParaRPr lang="en-US" dirty="0"/>
          </a:p>
        </p:txBody>
      </p:sp>
    </p:spTree>
    <p:extLst>
      <p:ext uri="{BB962C8B-B14F-4D97-AF65-F5344CB8AC3E}">
        <p14:creationId xmlns:p14="http://schemas.microsoft.com/office/powerpoint/2010/main" val="173683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(ROLLBACK)</a:t>
            </a:r>
          </a:p>
        </p:txBody>
      </p:sp>
      <p:sp>
        <p:nvSpPr>
          <p:cNvPr id="3" name="Content Placeholder 2"/>
          <p:cNvSpPr>
            <a:spLocks noGrp="1"/>
          </p:cNvSpPr>
          <p:nvPr>
            <p:ph idx="1"/>
          </p:nvPr>
        </p:nvSpPr>
        <p:spPr/>
        <p:txBody>
          <a:bodyPr/>
          <a:lstStyle/>
          <a:p>
            <a:r>
              <a:rPr lang="en-US" dirty="0"/>
              <a:t>If you have any error during the transaction, you can call ROLLBACK to undo the current transaction (until previous COMMIT).</a:t>
            </a:r>
          </a:p>
          <a:p>
            <a:endParaRPr lang="en-US" dirty="0"/>
          </a:p>
        </p:txBody>
      </p:sp>
    </p:spTree>
    <p:extLst>
      <p:ext uri="{BB962C8B-B14F-4D97-AF65-F5344CB8AC3E}">
        <p14:creationId xmlns:p14="http://schemas.microsoft.com/office/powerpoint/2010/main" val="361496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in </a:t>
            </a:r>
            <a:r>
              <a:rPr lang="en-US" dirty="0" err="1"/>
              <a:t>WorkBench</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a:t>There are several transaction related buttons on the workbench toolbar:</a:t>
            </a:r>
          </a:p>
          <a:p>
            <a:pPr lvl="1"/>
            <a:r>
              <a:rPr lang="en-US" dirty="0"/>
              <a:t>Continue even if an error occurs.</a:t>
            </a:r>
          </a:p>
          <a:p>
            <a:pPr lvl="1"/>
            <a:r>
              <a:rPr lang="en-US" dirty="0" err="1"/>
              <a:t>Autocommit</a:t>
            </a:r>
            <a:r>
              <a:rPr lang="en-US" dirty="0"/>
              <a:t> every query.</a:t>
            </a:r>
          </a:p>
          <a:p>
            <a:endParaRPr lang="en-US" dirty="0"/>
          </a:p>
          <a:p>
            <a:endParaRPr lang="en-US" dirty="0"/>
          </a:p>
          <a:p>
            <a:r>
              <a:rPr lang="en-US" dirty="0"/>
              <a:t>I found it very difficult to write a transaction in workbench with a ROLLBACK in case of error (and COMMIT otherwise). Though, this is the regular behavior if using the </a:t>
            </a:r>
            <a:r>
              <a:rPr lang="en-US" dirty="0" err="1"/>
              <a:t>MySql</a:t>
            </a:r>
            <a:r>
              <a:rPr lang="en-US" dirty="0"/>
              <a:t> command-line client.</a:t>
            </a:r>
          </a:p>
          <a:p>
            <a:endParaRPr lang="en-US" dirty="0"/>
          </a:p>
        </p:txBody>
      </p:sp>
      <p:grpSp>
        <p:nvGrpSpPr>
          <p:cNvPr id="5" name="Group 4"/>
          <p:cNvGrpSpPr/>
          <p:nvPr/>
        </p:nvGrpSpPr>
        <p:grpSpPr>
          <a:xfrm>
            <a:off x="6096001" y="2514600"/>
            <a:ext cx="3429000" cy="1524000"/>
            <a:chOff x="4572000" y="1660745"/>
            <a:chExt cx="4143375" cy="171450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60745"/>
              <a:ext cx="41433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6172200" y="1828800"/>
              <a:ext cx="1447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p:cNvSpPr/>
          <p:nvPr/>
        </p:nvSpPr>
        <p:spPr>
          <a:xfrm>
            <a:off x="1981200" y="3409544"/>
            <a:ext cx="3352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ROLLBACK / COMMIT example in </a:t>
            </a:r>
            <a:r>
              <a:rPr lang="en-US" dirty="0" err="1"/>
              <a:t>WorkBench</a:t>
            </a:r>
            <a:endParaRPr lang="en-US" dirty="0"/>
          </a:p>
        </p:txBody>
      </p:sp>
    </p:spTree>
    <p:extLst>
      <p:ext uri="{BB962C8B-B14F-4D97-AF65-F5344CB8AC3E}">
        <p14:creationId xmlns:p14="http://schemas.microsoft.com/office/powerpoint/2010/main" val="375248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a:t>
            </a:r>
          </a:p>
        </p:txBody>
      </p:sp>
      <p:sp>
        <p:nvSpPr>
          <p:cNvPr id="3" name="Content Placeholder 2"/>
          <p:cNvSpPr>
            <a:spLocks noGrp="1"/>
          </p:cNvSpPr>
          <p:nvPr>
            <p:ph idx="1"/>
          </p:nvPr>
        </p:nvSpPr>
        <p:spPr/>
        <p:txBody>
          <a:bodyPr/>
          <a:lstStyle/>
          <a:p>
            <a:r>
              <a:rPr lang="en-US" dirty="0"/>
              <a:t>Procedures that are stored inside the database:</a:t>
            </a:r>
          </a:p>
          <a:p>
            <a:pPr lvl="1"/>
            <a:r>
              <a:rPr lang="en-US" dirty="0"/>
              <a:t>Can be accessed from different programming languages.</a:t>
            </a:r>
          </a:p>
          <a:p>
            <a:pPr lvl="1"/>
            <a:r>
              <a:rPr lang="en-US" dirty="0"/>
              <a:t>Can save communication time</a:t>
            </a:r>
          </a:p>
          <a:p>
            <a:pPr lvl="1"/>
            <a:r>
              <a:rPr lang="en-US" dirty="0"/>
              <a:t>Can be modified 'on the fly' (changes can be made without restarting the server)</a:t>
            </a:r>
          </a:p>
        </p:txBody>
      </p:sp>
    </p:spTree>
    <p:extLst>
      <p:ext uri="{BB962C8B-B14F-4D97-AF65-F5344CB8AC3E}">
        <p14:creationId xmlns:p14="http://schemas.microsoft.com/office/powerpoint/2010/main" val="424166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 Example</a:t>
            </a:r>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000" dirty="0"/>
              <a:t>DELIMITER $$</a:t>
            </a:r>
          </a:p>
          <a:p>
            <a:pPr marL="0" indent="0">
              <a:buNone/>
            </a:pPr>
            <a:r>
              <a:rPr lang="en-US" dirty="0"/>
              <a:t>CREATE PROCEDURE </a:t>
            </a:r>
            <a:r>
              <a:rPr lang="en-US" dirty="0" err="1"/>
              <a:t>student_avg</a:t>
            </a:r>
            <a:endParaRPr lang="en-US" dirty="0"/>
          </a:p>
          <a:p>
            <a:pPr marL="0" indent="0">
              <a:buNone/>
            </a:pPr>
            <a:r>
              <a:rPr lang="en-US" dirty="0"/>
              <a:t>(IN </a:t>
            </a:r>
            <a:r>
              <a:rPr lang="en-US" dirty="0" err="1"/>
              <a:t>stId</a:t>
            </a:r>
            <a:r>
              <a:rPr lang="en-US" dirty="0"/>
              <a:t> INT)</a:t>
            </a:r>
          </a:p>
          <a:p>
            <a:pPr marL="0" indent="0">
              <a:buNone/>
            </a:pPr>
            <a:r>
              <a:rPr lang="en-US" dirty="0"/>
              <a:t>BEGIN  </a:t>
            </a:r>
          </a:p>
          <a:p>
            <a:pPr marL="0" indent="0">
              <a:buNone/>
            </a:pPr>
            <a:r>
              <a:rPr lang="en-US" dirty="0"/>
              <a:t>   SELECT AVG(grade) FROM grades WHERE </a:t>
            </a:r>
            <a:r>
              <a:rPr lang="en-US" dirty="0" err="1"/>
              <a:t>studentId</a:t>
            </a:r>
            <a:r>
              <a:rPr lang="en-US" dirty="0"/>
              <a:t> = </a:t>
            </a:r>
            <a:r>
              <a:rPr lang="en-US" dirty="0" err="1"/>
              <a:t>stId</a:t>
            </a:r>
            <a:r>
              <a:rPr lang="en-US" dirty="0"/>
              <a:t>;</a:t>
            </a:r>
          </a:p>
          <a:p>
            <a:pPr marL="0" indent="0">
              <a:buNone/>
            </a:pPr>
            <a:r>
              <a:rPr lang="en-US" dirty="0"/>
              <a:t>END $$</a:t>
            </a:r>
          </a:p>
          <a:p>
            <a:pPr marL="0" indent="0">
              <a:buNone/>
            </a:pPr>
            <a:r>
              <a:rPr lang="en-US" sz="2000" dirty="0"/>
              <a:t>DELIMITER ;</a:t>
            </a:r>
          </a:p>
        </p:txBody>
      </p:sp>
      <p:sp>
        <p:nvSpPr>
          <p:cNvPr id="4" name="Rectangular Callout 3"/>
          <p:cNvSpPr/>
          <p:nvPr/>
        </p:nvSpPr>
        <p:spPr>
          <a:xfrm>
            <a:off x="4388922" y="2580904"/>
            <a:ext cx="4572000" cy="1295400"/>
          </a:xfrm>
          <a:prstGeom prst="wedgeRectCallout">
            <a:avLst>
              <a:gd name="adj1" fmla="val -97976"/>
              <a:gd name="adj2" fmla="val -1070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We need to change the delimiter, which separates commands, since we use ';' inside the stored procedure. When we finish we change it back to ';'</a:t>
            </a:r>
          </a:p>
        </p:txBody>
      </p:sp>
    </p:spTree>
    <p:extLst>
      <p:ext uri="{BB962C8B-B14F-4D97-AF65-F5344CB8AC3E}">
        <p14:creationId xmlns:p14="http://schemas.microsoft.com/office/powerpoint/2010/main" val="201871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(cont.)</a:t>
            </a:r>
          </a:p>
        </p:txBody>
      </p:sp>
      <p:sp>
        <p:nvSpPr>
          <p:cNvPr id="3" name="Content Placeholder 2"/>
          <p:cNvSpPr>
            <a:spLocks noGrp="1"/>
          </p:cNvSpPr>
          <p:nvPr>
            <p:ph idx="1"/>
          </p:nvPr>
        </p:nvSpPr>
        <p:spPr/>
        <p:txBody>
          <a:bodyPr/>
          <a:lstStyle/>
          <a:p>
            <a:r>
              <a:rPr lang="en-US" dirty="0"/>
              <a:t>CALL </a:t>
            </a:r>
            <a:r>
              <a:rPr lang="en-US" dirty="0" err="1"/>
              <a:t>student_avg</a:t>
            </a:r>
            <a:r>
              <a:rPr lang="en-US" dirty="0"/>
              <a:t>(111);</a:t>
            </a:r>
          </a:p>
          <a:p>
            <a:endParaRPr lang="en-US" dirty="0"/>
          </a:p>
          <a:p>
            <a:endParaRPr lang="en-US" dirty="0"/>
          </a:p>
          <a:p>
            <a:r>
              <a:rPr lang="en-US" dirty="0"/>
              <a:t>DROP PROCEDURE </a:t>
            </a:r>
            <a:r>
              <a:rPr lang="en-US" dirty="0" err="1"/>
              <a:t>student_avg</a:t>
            </a:r>
            <a:endParaRPr lang="en-US" dirty="0"/>
          </a:p>
          <a:p>
            <a:r>
              <a:rPr lang="en-US" dirty="0"/>
              <a:t>MySQL doesn't (really) support ALTER PROCEDURE, so in order to change a procedure you need to first drop it and then create it again.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599"/>
            <a:ext cx="1219200" cy="71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01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fade">
                                      <p:cBhvr>
                                        <p:cTn id="12" dur="500"/>
                                        <p:tgtEl>
                                          <p:spTgt spid="153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C3F00F-654F-4162-9F23-88C08040EBF3}"/>
              </a:ext>
            </a:extLst>
          </p:cNvPr>
          <p:cNvSpPr>
            <a:spLocks noGrp="1"/>
          </p:cNvSpPr>
          <p:nvPr>
            <p:ph type="title"/>
          </p:nvPr>
        </p:nvSpPr>
        <p:spPr/>
        <p:txBody>
          <a:bodyPr/>
          <a:lstStyle/>
          <a:p>
            <a:r>
              <a:rPr lang="en-US" dirty="0"/>
              <a:t>Another Example</a:t>
            </a:r>
          </a:p>
        </p:txBody>
      </p:sp>
      <p:sp>
        <p:nvSpPr>
          <p:cNvPr id="3" name="מציין מיקום תוכן 2">
            <a:extLst>
              <a:ext uri="{FF2B5EF4-FFF2-40B4-BE49-F238E27FC236}">
                <a16:creationId xmlns:a16="http://schemas.microsoft.com/office/drawing/2014/main" id="{36FF0CD8-CE35-48F0-9A14-DF54B0057013}"/>
              </a:ext>
            </a:extLst>
          </p:cNvPr>
          <p:cNvSpPr>
            <a:spLocks noGrp="1"/>
          </p:cNvSpPr>
          <p:nvPr>
            <p:ph idx="1"/>
          </p:nvPr>
        </p:nvSpPr>
        <p:spPr>
          <a:xfrm>
            <a:off x="457200" y="1169314"/>
            <a:ext cx="8229600" cy="4343400"/>
          </a:xfrm>
        </p:spPr>
        <p:txBody>
          <a:bodyPr>
            <a:normAutofit fontScale="92500" lnSpcReduction="20000"/>
          </a:bodyPr>
          <a:lstStyle/>
          <a:p>
            <a:pPr marL="0" indent="0">
              <a:buNone/>
            </a:pPr>
            <a:r>
              <a:rPr lang="en-US" sz="2000" dirty="0"/>
              <a:t>DELIMITER $$</a:t>
            </a:r>
          </a:p>
          <a:p>
            <a:pPr marL="0" indent="0">
              <a:buNone/>
            </a:pPr>
            <a:r>
              <a:rPr lang="en-US" dirty="0"/>
              <a:t>CREATE PROCEDURE `student_avg_2`(IN </a:t>
            </a:r>
            <a:r>
              <a:rPr lang="en-US" dirty="0" err="1"/>
              <a:t>stId</a:t>
            </a:r>
            <a:r>
              <a:rPr lang="en-US" dirty="0"/>
              <a:t> INT, OUT </a:t>
            </a:r>
            <a:r>
              <a:rPr lang="en-US" dirty="0" err="1"/>
              <a:t>avg_g</a:t>
            </a:r>
            <a:r>
              <a:rPr lang="en-US" dirty="0"/>
              <a:t> REAL, OUT </a:t>
            </a:r>
            <a:r>
              <a:rPr lang="en-US" dirty="0" err="1"/>
              <a:t>max_g</a:t>
            </a:r>
            <a:r>
              <a:rPr lang="en-US" dirty="0"/>
              <a:t> INT)</a:t>
            </a:r>
          </a:p>
          <a:p>
            <a:pPr marL="0" indent="0">
              <a:buNone/>
            </a:pPr>
            <a:r>
              <a:rPr lang="en-US" dirty="0"/>
              <a:t>BEGIN     </a:t>
            </a:r>
          </a:p>
          <a:p>
            <a:pPr marL="0" indent="0">
              <a:buNone/>
            </a:pPr>
            <a:r>
              <a:rPr lang="en-US" dirty="0"/>
              <a:t>SELECT AVG(grade) INTO </a:t>
            </a:r>
            <a:r>
              <a:rPr lang="en-US" dirty="0" err="1"/>
              <a:t>avg_g</a:t>
            </a:r>
            <a:r>
              <a:rPr lang="en-US" dirty="0"/>
              <a:t> FROM grades WHERE </a:t>
            </a:r>
            <a:r>
              <a:rPr lang="en-US" dirty="0" err="1"/>
              <a:t>studentId</a:t>
            </a:r>
            <a:r>
              <a:rPr lang="en-US" dirty="0"/>
              <a:t> = </a:t>
            </a:r>
            <a:r>
              <a:rPr lang="en-US" dirty="0" err="1"/>
              <a:t>stId</a:t>
            </a:r>
            <a:r>
              <a:rPr lang="en-US" dirty="0"/>
              <a:t>;   </a:t>
            </a:r>
          </a:p>
          <a:p>
            <a:pPr marL="0" indent="0">
              <a:buNone/>
            </a:pPr>
            <a:r>
              <a:rPr lang="en-US" dirty="0"/>
              <a:t>SELECT MAX(grade) INTO </a:t>
            </a:r>
            <a:r>
              <a:rPr lang="en-US" dirty="0" err="1"/>
              <a:t>max_g</a:t>
            </a:r>
            <a:r>
              <a:rPr lang="en-US" dirty="0"/>
              <a:t> FROM grades WHERE </a:t>
            </a:r>
            <a:r>
              <a:rPr lang="en-US" dirty="0" err="1"/>
              <a:t>StudentId</a:t>
            </a:r>
            <a:r>
              <a:rPr lang="en-US" dirty="0"/>
              <a:t> = </a:t>
            </a:r>
            <a:r>
              <a:rPr lang="en-US" dirty="0" err="1"/>
              <a:t>stId</a:t>
            </a:r>
            <a:r>
              <a:rPr lang="en-US" dirty="0"/>
              <a:t>;</a:t>
            </a:r>
          </a:p>
          <a:p>
            <a:pPr marL="0" indent="0">
              <a:buNone/>
            </a:pPr>
            <a:r>
              <a:rPr lang="en-US" dirty="0"/>
              <a:t>END$$</a:t>
            </a:r>
          </a:p>
          <a:p>
            <a:pPr marL="0" indent="0">
              <a:buNone/>
            </a:pPr>
            <a:r>
              <a:rPr lang="en-US" sz="2000" dirty="0"/>
              <a:t>DELIMITER ;</a:t>
            </a:r>
            <a:endParaRPr lang="en-US" dirty="0"/>
          </a:p>
        </p:txBody>
      </p:sp>
      <p:sp>
        <p:nvSpPr>
          <p:cNvPr id="4" name="TextBox 3">
            <a:extLst>
              <a:ext uri="{FF2B5EF4-FFF2-40B4-BE49-F238E27FC236}">
                <a16:creationId xmlns:a16="http://schemas.microsoft.com/office/drawing/2014/main" id="{536B9AC4-6B99-42A0-BAEF-88820B8A1CB4}"/>
              </a:ext>
            </a:extLst>
          </p:cNvPr>
          <p:cNvSpPr txBox="1"/>
          <p:nvPr/>
        </p:nvSpPr>
        <p:spPr>
          <a:xfrm>
            <a:off x="152400" y="5257799"/>
            <a:ext cx="8534400" cy="1317284"/>
          </a:xfrm>
          <a:prstGeom prst="rect">
            <a:avLst/>
          </a:prstGeom>
          <a:noFill/>
        </p:spPr>
        <p:txBody>
          <a:bodyPr wrap="square" rtlCol="0">
            <a:spAutoFit/>
          </a:bodyPr>
          <a:lstStyle/>
          <a:p>
            <a:pPr marL="342900" lvl="0" indent="-342900">
              <a:spcBef>
                <a:spcPct val="20000"/>
              </a:spcBef>
              <a:buFont typeface="Arial" pitchFamily="34" charset="0"/>
              <a:buChar char="•"/>
            </a:pPr>
            <a:r>
              <a:rPr lang="en-US" sz="2800" dirty="0">
                <a:solidFill>
                  <a:prstClr val="black"/>
                </a:solidFill>
              </a:rPr>
              <a:t>CALL student_avg_2(222, @</a:t>
            </a:r>
            <a:r>
              <a:rPr lang="en-US" sz="2800" dirty="0" err="1">
                <a:solidFill>
                  <a:prstClr val="black"/>
                </a:solidFill>
              </a:rPr>
              <a:t>avg_grade</a:t>
            </a:r>
            <a:r>
              <a:rPr lang="en-US" sz="2800" dirty="0">
                <a:solidFill>
                  <a:prstClr val="black"/>
                </a:solidFill>
              </a:rPr>
              <a:t>, @</a:t>
            </a:r>
            <a:r>
              <a:rPr lang="en-US" sz="2800" dirty="0" err="1">
                <a:solidFill>
                  <a:prstClr val="black"/>
                </a:solidFill>
              </a:rPr>
              <a:t>max_grade</a:t>
            </a:r>
            <a:r>
              <a:rPr lang="en-US" sz="2800" dirty="0">
                <a:solidFill>
                  <a:prstClr val="black"/>
                </a:solidFill>
              </a:rPr>
              <a:t>);</a:t>
            </a:r>
          </a:p>
          <a:p>
            <a:pPr marL="342900" lvl="0" indent="-342900">
              <a:spcBef>
                <a:spcPct val="20000"/>
              </a:spcBef>
              <a:buFont typeface="Arial" pitchFamily="34" charset="0"/>
              <a:buChar char="•"/>
            </a:pPr>
            <a:r>
              <a:rPr lang="en-US" sz="2800" dirty="0">
                <a:solidFill>
                  <a:prstClr val="black"/>
                </a:solidFill>
              </a:rPr>
              <a:t>SELECT @</a:t>
            </a:r>
            <a:r>
              <a:rPr lang="en-US" sz="2800" dirty="0" err="1">
                <a:solidFill>
                  <a:prstClr val="black"/>
                </a:solidFill>
              </a:rPr>
              <a:t>avg_grade</a:t>
            </a:r>
            <a:r>
              <a:rPr lang="en-US" sz="2800" dirty="0">
                <a:solidFill>
                  <a:prstClr val="black"/>
                </a:solidFill>
              </a:rPr>
              <a:t>, @</a:t>
            </a:r>
            <a:r>
              <a:rPr lang="en-US" sz="2800" dirty="0" err="1">
                <a:solidFill>
                  <a:prstClr val="black"/>
                </a:solidFill>
              </a:rPr>
              <a:t>max_grade</a:t>
            </a:r>
            <a:r>
              <a:rPr lang="en-US" sz="2800" dirty="0">
                <a:solidFill>
                  <a:prstClr val="black"/>
                </a:solidFill>
              </a:rPr>
              <a:t>;</a:t>
            </a:r>
          </a:p>
          <a:p>
            <a:endParaRPr lang="en-US" dirty="0"/>
          </a:p>
        </p:txBody>
      </p:sp>
      <p:pic>
        <p:nvPicPr>
          <p:cNvPr id="6" name="תמונה 5">
            <a:extLst>
              <a:ext uri="{FF2B5EF4-FFF2-40B4-BE49-F238E27FC236}">
                <a16:creationId xmlns:a16="http://schemas.microsoft.com/office/drawing/2014/main" id="{878004C4-DACB-4F63-8091-F863418DA26D}"/>
              </a:ext>
            </a:extLst>
          </p:cNvPr>
          <p:cNvPicPr>
            <a:picLocks noChangeAspect="1"/>
          </p:cNvPicPr>
          <p:nvPr/>
        </p:nvPicPr>
        <p:blipFill>
          <a:blip r:embed="rId2"/>
          <a:stretch>
            <a:fillRect/>
          </a:stretch>
        </p:blipFill>
        <p:spPr>
          <a:xfrm>
            <a:off x="4600705" y="4195430"/>
            <a:ext cx="4113412" cy="985505"/>
          </a:xfrm>
          <a:prstGeom prst="rect">
            <a:avLst/>
          </a:prstGeom>
        </p:spPr>
      </p:pic>
    </p:spTree>
    <p:extLst>
      <p:ext uri="{BB962C8B-B14F-4D97-AF65-F5344CB8AC3E}">
        <p14:creationId xmlns:p14="http://schemas.microsoft.com/office/powerpoint/2010/main" val="157013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Workbench</a:t>
            </a:r>
          </a:p>
        </p:txBody>
      </p:sp>
      <p:sp>
        <p:nvSpPr>
          <p:cNvPr id="3" name="Content Placeholder 2"/>
          <p:cNvSpPr>
            <a:spLocks noGrp="1"/>
          </p:cNvSpPr>
          <p:nvPr>
            <p:ph idx="1"/>
          </p:nvPr>
        </p:nvSpPr>
        <p:spPr/>
        <p:txBody>
          <a:bodyPr/>
          <a:lstStyle/>
          <a:p>
            <a:r>
              <a:rPr lang="en-US" dirty="0"/>
              <a:t>In Workbench you can easily create and alter stored procedures using the GUI.</a:t>
            </a:r>
          </a:p>
          <a:p>
            <a:pPr lvl="1"/>
            <a:r>
              <a:rPr lang="en-US" dirty="0"/>
              <a:t>Simply right click on the "Stored Procedures" and select "Create" to create a stored procedure.</a:t>
            </a:r>
          </a:p>
          <a:p>
            <a:pPr lvl="1"/>
            <a:r>
              <a:rPr lang="en-US" dirty="0"/>
              <a:t>Right click on a stored procedure and select "alter stored procedure"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0"/>
            <a:ext cx="340305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207387"/>
            <a:ext cx="4419600" cy="237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97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Transactions and Errors in Stored Procedures</a:t>
            </a:r>
          </a:p>
        </p:txBody>
      </p:sp>
      <p:sp>
        <p:nvSpPr>
          <p:cNvPr id="3" name="Content Placeholder 2"/>
          <p:cNvSpPr>
            <a:spLocks noGrp="1"/>
          </p:cNvSpPr>
          <p:nvPr>
            <p:ph idx="1"/>
          </p:nvPr>
        </p:nvSpPr>
        <p:spPr>
          <a:xfrm>
            <a:off x="0" y="1600200"/>
            <a:ext cx="9144000" cy="4800600"/>
          </a:xfrm>
        </p:spPr>
        <p:txBody>
          <a:bodyPr>
            <a:normAutofit fontScale="47500" lnSpcReduction="20000"/>
          </a:bodyPr>
          <a:lstStyle/>
          <a:p>
            <a:pPr marL="0" indent="0">
              <a:buNone/>
            </a:pPr>
            <a:r>
              <a:rPr lang="en-US" b="1" dirty="0">
                <a:solidFill>
                  <a:srgbClr val="0000FF"/>
                </a:solidFill>
                <a:highlight>
                  <a:srgbClr val="FFFFFF"/>
                </a:highlight>
                <a:latin typeface="Courier New"/>
              </a:rPr>
              <a:t>CREATE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PROCEDURE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transfer_balance</a:t>
            </a:r>
            <a:r>
              <a:rPr lang="en-US" dirty="0">
                <a:solidFill>
                  <a:srgbClr val="000000"/>
                </a:solidFill>
                <a:highlight>
                  <a:srgbClr val="FFFFFF"/>
                </a:highlight>
                <a:latin typeface="Courier New"/>
              </a:rPr>
              <a:t>`</a:t>
            </a:r>
            <a:r>
              <a:rPr lang="en-US" b="1" dirty="0">
                <a:solidFill>
                  <a:srgbClr val="000080"/>
                </a:solidFill>
                <a:highlight>
                  <a:srgbClr val="FFFFFF"/>
                </a:highlight>
                <a:latin typeface="Courier New"/>
              </a:rPr>
              <a:t>(</a:t>
            </a:r>
          </a:p>
          <a:p>
            <a:pPr marL="0" indent="0">
              <a:buNone/>
            </a:pP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IN</a:t>
            </a:r>
            <a:r>
              <a:rPr lang="en-US" dirty="0">
                <a:solidFill>
                  <a:srgbClr val="000000"/>
                </a:solidFill>
                <a:highlight>
                  <a:srgbClr val="FFFFFF"/>
                </a:highlight>
                <a:latin typeface="Courier New"/>
              </a:rPr>
              <a:t> sender </a:t>
            </a:r>
            <a:r>
              <a:rPr lang="en-US" b="1" dirty="0">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dirty="0">
                <a:solidFill>
                  <a:srgbClr val="000000"/>
                </a:solidFill>
                <a:highlight>
                  <a:srgbClr val="FFFFFF"/>
                </a:highlight>
                <a:latin typeface="Courier New"/>
              </a:rPr>
              <a:t> receiver </a:t>
            </a:r>
            <a:r>
              <a:rPr lang="en-US" b="1" dirty="0">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trAmount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REAL</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BEGIN</a:t>
            </a:r>
            <a:endParaRPr lang="en-US" dirty="0">
              <a:solidFill>
                <a:srgbClr val="000000"/>
              </a:solidFill>
              <a:highlight>
                <a:srgbClr val="FFFFFF"/>
              </a:highlight>
              <a:latin typeface="Courier New"/>
            </a:endParaRPr>
          </a:p>
          <a:p>
            <a:pPr marL="0" indent="0">
              <a:buNone/>
            </a:pP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DECLARE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EXIT</a:t>
            </a:r>
            <a:r>
              <a:rPr lang="en-US" dirty="0">
                <a:solidFill>
                  <a:srgbClr val="000000"/>
                </a:solidFill>
                <a:highlight>
                  <a:srgbClr val="FFFFFF"/>
                </a:highlight>
                <a:latin typeface="Courier New"/>
              </a:rPr>
              <a:t> HANDLER </a:t>
            </a:r>
            <a:r>
              <a:rPr lang="en-US" b="1" dirty="0">
                <a:solidFill>
                  <a:srgbClr val="0000FF"/>
                </a:solidFill>
                <a:highlight>
                  <a:srgbClr val="FFFFFF"/>
                </a:highlight>
                <a:latin typeface="Courier New"/>
              </a:rPr>
              <a:t>FOR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SQLEXCEPTION</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SQLWARNING</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BEGIN</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ROLLBACK</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SELECT</a:t>
            </a:r>
            <a:r>
              <a:rPr lang="en-US" dirty="0">
                <a:solidFill>
                  <a:srgbClr val="000000"/>
                </a:solidFill>
                <a:highlight>
                  <a:srgbClr val="FFFFFF"/>
                </a:highlight>
                <a:latin typeface="Courier New"/>
              </a:rPr>
              <a:t> </a:t>
            </a:r>
            <a:r>
              <a:rPr lang="en-US" dirty="0">
                <a:solidFill>
                  <a:srgbClr val="808080"/>
                </a:solidFill>
                <a:highlight>
                  <a:srgbClr val="FFFFFF"/>
                </a:highlight>
                <a:latin typeface="Courier New"/>
              </a:rPr>
              <a:t>'Error occurred'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Message</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START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TRANSACTION</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sBl</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amount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bankBalances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userId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sender</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bankBalances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amount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sBl</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trAmount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userId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sender</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rBl</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amount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bankBalances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userId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receiver</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bankBalances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amount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rBl</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trAmount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userId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receiver</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COMMIT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p>
          <a:p>
            <a:pPr marL="0" indent="0">
              <a:buNone/>
            </a:pPr>
            <a:r>
              <a:rPr lang="en-US" b="1" dirty="0">
                <a:solidFill>
                  <a:srgbClr val="0000FF"/>
                </a:solidFill>
                <a:highlight>
                  <a:srgbClr val="FFFFFF"/>
                </a:highlight>
                <a:latin typeface="Courier New"/>
              </a:rPr>
              <a:t>END</a:t>
            </a:r>
            <a:r>
              <a:rPr lang="en-US" b="1" dirty="0">
                <a:solidFill>
                  <a:srgbClr val="000080"/>
                </a:solidFill>
                <a:highlight>
                  <a:srgbClr val="FFFFFF"/>
                </a:highlight>
                <a:latin typeface="Courier New"/>
              </a:rPr>
              <a:t>;</a:t>
            </a:r>
            <a:endParaRPr lang="en-US" dirty="0"/>
          </a:p>
        </p:txBody>
      </p:sp>
    </p:spTree>
    <p:extLst>
      <p:ext uri="{BB962C8B-B14F-4D97-AF65-F5344CB8AC3E}">
        <p14:creationId xmlns:p14="http://schemas.microsoft.com/office/powerpoint/2010/main" val="95861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User-defined variables (@):</a:t>
            </a:r>
          </a:p>
          <a:p>
            <a:pPr lvl="1"/>
            <a:r>
              <a:rPr lang="en-US" dirty="0"/>
              <a:t>SET @</a:t>
            </a:r>
            <a:r>
              <a:rPr lang="en-US" dirty="0" err="1"/>
              <a:t>passGrade</a:t>
            </a:r>
            <a:r>
              <a:rPr lang="en-US" dirty="0"/>
              <a:t> = 60</a:t>
            </a:r>
          </a:p>
          <a:p>
            <a:pPr lvl="1"/>
            <a:r>
              <a:rPr lang="en-US" dirty="0"/>
              <a:t>SELECT @</a:t>
            </a:r>
            <a:r>
              <a:rPr lang="en-US" dirty="0" err="1"/>
              <a:t>avgGrade</a:t>
            </a:r>
            <a:r>
              <a:rPr lang="en-US" dirty="0"/>
              <a:t> </a:t>
            </a:r>
            <a:r>
              <a:rPr lang="en-US" dirty="0">
                <a:solidFill>
                  <a:srgbClr val="FF0000"/>
                </a:solidFill>
              </a:rPr>
              <a:t>:=</a:t>
            </a:r>
            <a:r>
              <a:rPr lang="en-US" dirty="0"/>
              <a:t> AVG(grade) FROM grades</a:t>
            </a:r>
          </a:p>
          <a:p>
            <a:r>
              <a:rPr lang="en-US" dirty="0"/>
              <a:t>Local variables in stored procedures (will learn later)</a:t>
            </a:r>
          </a:p>
          <a:p>
            <a:pPr lvl="1"/>
            <a:r>
              <a:rPr lang="en-US" dirty="0"/>
              <a:t>DECLARE </a:t>
            </a:r>
            <a:r>
              <a:rPr lang="en-US" dirty="0" err="1"/>
              <a:t>passGrade</a:t>
            </a:r>
            <a:r>
              <a:rPr lang="en-US" dirty="0"/>
              <a:t> INT</a:t>
            </a:r>
          </a:p>
          <a:p>
            <a:r>
              <a:rPr lang="en-US" dirty="0"/>
              <a:t>To see a variable's value you can SELECT it:</a:t>
            </a:r>
          </a:p>
          <a:p>
            <a:pPr lvl="1"/>
            <a:r>
              <a:rPr lang="en-US" dirty="0"/>
              <a:t>SELECT @</a:t>
            </a:r>
            <a:r>
              <a:rPr lang="en-US" dirty="0" err="1"/>
              <a:t>avgGrade</a:t>
            </a:r>
            <a:endParaRPr lang="en-US" dirty="0"/>
          </a:p>
        </p:txBody>
      </p:sp>
      <p:sp>
        <p:nvSpPr>
          <p:cNvPr id="4" name="Rectangular Callout 3"/>
          <p:cNvSpPr/>
          <p:nvPr/>
        </p:nvSpPr>
        <p:spPr>
          <a:xfrm>
            <a:off x="5638800" y="1981200"/>
            <a:ext cx="2286000" cy="609600"/>
          </a:xfrm>
          <a:prstGeom prst="wedgeRectCallout">
            <a:avLst>
              <a:gd name="adj1" fmla="val -109804"/>
              <a:gd name="adj2" fmla="val 80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syntax! </a:t>
            </a:r>
            <a:r>
              <a:rPr lang="en-US" sz="1400" dirty="0"/>
              <a:t>(in SQL Server it works with just =)</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916" y="5562599"/>
            <a:ext cx="1198084" cy="513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1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314"/>
                                        </p:tgtEl>
                                        <p:attrNameLst>
                                          <p:attrName>style.visibility</p:attrName>
                                        </p:attrNameLst>
                                      </p:cBhvr>
                                      <p:to>
                                        <p:strVal val="visible"/>
                                      </p:to>
                                    </p:set>
                                    <p:animEffect transition="in" filter="fade">
                                      <p:cBhvr>
                                        <p:cTn id="4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25000" lnSpcReduction="20000"/>
          </a:bodyPr>
          <a:lstStyle/>
          <a:p>
            <a:pPr marL="0" indent="0">
              <a:buNone/>
            </a:pPr>
            <a:r>
              <a:rPr lang="en-US" b="1" dirty="0">
                <a:solidFill>
                  <a:srgbClr val="0000FF"/>
                </a:solidFill>
                <a:highlight>
                  <a:srgbClr val="FFFFFF"/>
                </a:highlight>
                <a:latin typeface="Courier New"/>
              </a:rPr>
              <a:t>CREATE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PROCEDURE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dbo</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PgRequestToPlaySP</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 Add the parameters for the stored procedure here</a:t>
            </a:r>
          </a:p>
          <a:p>
            <a:pPr marL="0" indent="0">
              <a:buNone/>
            </a:pP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nchar</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20</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nchar</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40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agentPlay</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incriminateMode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bit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isIn</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bit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out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AS</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BEGIN</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SET</a:t>
            </a:r>
            <a:r>
              <a:rPr lang="en-US" dirty="0">
                <a:solidFill>
                  <a:srgbClr val="000000"/>
                </a:solidFill>
                <a:highlight>
                  <a:srgbClr val="FFFFFF"/>
                </a:highlight>
                <a:latin typeface="Courier New"/>
              </a:rPr>
              <a:t> NOCOUNT </a:t>
            </a:r>
            <a:r>
              <a:rPr lang="en-US" b="1" dirty="0">
                <a:solidFill>
                  <a:srgbClr val="0000FF"/>
                </a:solidFill>
                <a:highlight>
                  <a:srgbClr val="FFFFFF"/>
                </a:highlight>
                <a:latin typeface="Courier New"/>
              </a:rPr>
              <a:t>ON</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8000"/>
                </a:solidFill>
                <a:highlight>
                  <a:srgbClr val="FFFFFF"/>
                </a:highlight>
                <a:latin typeface="Courier New"/>
              </a:rPr>
              <a:t>     --if has entry, update last seen</a:t>
            </a:r>
          </a:p>
          <a:p>
            <a:pPr marL="0" indent="0">
              <a:buNone/>
            </a:pPr>
            <a:r>
              <a:rPr lang="en-US" b="1" dirty="0">
                <a:solidFill>
                  <a:srgbClr val="0000FF"/>
                </a:solidFill>
                <a:highlight>
                  <a:srgbClr val="FFFFFF"/>
                </a:highlight>
                <a:latin typeface="Courier New"/>
              </a:rPr>
              <a:t>     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hasEntry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41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isIn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workerId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status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isIn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return</a:t>
            </a:r>
            <a:r>
              <a:rPr lang="en-US" dirty="0">
                <a:solidFill>
                  <a:srgbClr val="000000"/>
                </a:solidFill>
                <a:highlight>
                  <a:srgbClr val="FFFFFF"/>
                </a:highlight>
                <a:latin typeface="Courier New"/>
              </a:rPr>
              <a:t> @@Error</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isIn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hasEntry</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count</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workerId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hasEntry</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&gt;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update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lastSeen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CURRENT_TIMESTAMP</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workerId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else</a:t>
            </a:r>
            <a:endParaRPr lang="en-US" dirty="0">
              <a:solidFill>
                <a:srgbClr val="008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insert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into</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expNum</a:t>
            </a:r>
            <a:r>
              <a:rPr lang="en-US" b="1" dirty="0" err="1">
                <a:solidFill>
                  <a:srgbClr val="000080"/>
                </a:solidFill>
                <a:highlight>
                  <a:srgbClr val="FFFFFF"/>
                </a:highlight>
                <a:latin typeface="Courier New"/>
              </a:rPr>
              <a:t>,</a:t>
            </a:r>
            <a:r>
              <a:rPr lang="en-US" dirty="0" err="1">
                <a:solidFill>
                  <a:srgbClr val="000000"/>
                </a:solidFill>
                <a:highlight>
                  <a:srgbClr val="FFFFFF"/>
                </a:highlight>
                <a:latin typeface="Courier New"/>
              </a:rPr>
              <a:t>workerId</a:t>
            </a:r>
            <a:r>
              <a:rPr lang="en-US" b="1" dirty="0" err="1">
                <a:solidFill>
                  <a:srgbClr val="000080"/>
                </a:solidFill>
                <a:highlight>
                  <a:srgbClr val="FFFFFF"/>
                </a:highlight>
                <a:latin typeface="Courier New"/>
              </a:rPr>
              <a:t>,</a:t>
            </a:r>
            <a:r>
              <a:rPr lang="en-US" dirty="0" err="1">
                <a:solidFill>
                  <a:srgbClr val="000000"/>
                </a:solidFill>
                <a:highlight>
                  <a:srgbClr val="FFFFFF"/>
                </a:highlight>
                <a:latin typeface="Courier New"/>
              </a:rPr>
              <a:t>assignmentId</a:t>
            </a:r>
            <a:r>
              <a:rPr lang="en-US" b="1" dirty="0" err="1">
                <a:solidFill>
                  <a:srgbClr val="000080"/>
                </a:solidFill>
                <a:highlight>
                  <a:srgbClr val="FFFFFF"/>
                </a:highlight>
                <a:latin typeface="Courier New"/>
              </a:rPr>
              <a:t>,</a:t>
            </a:r>
            <a:r>
              <a:rPr lang="en-US" dirty="0" err="1">
                <a:solidFill>
                  <a:srgbClr val="000000"/>
                </a:solidFill>
                <a:highlight>
                  <a:srgbClr val="FFFFFF"/>
                </a:highlight>
                <a:latin typeface="Courier New"/>
              </a:rPr>
              <a:t>insertTime</a:t>
            </a:r>
            <a:r>
              <a:rPr lang="en-US" b="1" dirty="0" err="1">
                <a:solidFill>
                  <a:srgbClr val="000080"/>
                </a:solidFill>
                <a:highlight>
                  <a:srgbClr val="FFFFFF"/>
                </a:highlight>
                <a:latin typeface="Courier New"/>
              </a:rPr>
              <a:t>,</a:t>
            </a:r>
            <a:r>
              <a:rPr lang="en-US" dirty="0" err="1">
                <a:solidFill>
                  <a:srgbClr val="000000"/>
                </a:solidFill>
                <a:highlight>
                  <a:srgbClr val="FFFFFF"/>
                </a:highlight>
                <a:latin typeface="Courier New"/>
              </a:rPr>
              <a:t>lastSeen</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values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CURRENT_TIMESTAMP</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CURRENT_TIMESTAMP</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r>
              <a:rPr lang="en-US" dirty="0">
                <a:solidFill>
                  <a:srgbClr val="008000"/>
                </a:solidFill>
                <a:highlight>
                  <a:srgbClr val="FFFFFF"/>
                </a:highlight>
                <a:latin typeface="Courier New"/>
              </a:rPr>
              <a:t>     --select top 4 </a:t>
            </a:r>
            <a:r>
              <a:rPr lang="en-US" dirty="0" err="1">
                <a:solidFill>
                  <a:srgbClr val="008000"/>
                </a:solidFill>
                <a:highlight>
                  <a:srgbClr val="FFFFFF"/>
                </a:highlight>
                <a:latin typeface="Courier New"/>
              </a:rPr>
              <a:t>desc</a:t>
            </a:r>
            <a:r>
              <a:rPr lang="en-US" dirty="0">
                <a:solidFill>
                  <a:srgbClr val="008000"/>
                </a:solidFill>
                <a:highlight>
                  <a:srgbClr val="FFFFFF"/>
                </a:highlight>
                <a:latin typeface="Courier New"/>
              </a:rPr>
              <a:t> and create new games</a:t>
            </a:r>
          </a:p>
          <a:p>
            <a:pPr marL="0" indent="0">
              <a:buNone/>
            </a:pPr>
            <a:r>
              <a:rPr lang="en-US" b="1" dirty="0">
                <a:solidFill>
                  <a:srgbClr val="0000FF"/>
                </a:solidFill>
                <a:highlight>
                  <a:srgbClr val="FFFFFF"/>
                </a:highlight>
                <a:latin typeface="Courier New"/>
              </a:rPr>
              <a:t>     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numOfWaiting</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delete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lastSeen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&lt;</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DateADD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mi</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Current_TimeStamp</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--remove old players</a:t>
            </a:r>
          </a:p>
          <a:p>
            <a:pPr marL="0" indent="0">
              <a:buNone/>
            </a:pPr>
            <a:r>
              <a:rPr lang="en-US" b="1" dirty="0">
                <a:solidFill>
                  <a:srgbClr val="0000FF"/>
                </a:solidFill>
                <a:highlight>
                  <a:srgbClr val="FFFFFF"/>
                </a:highlight>
                <a:latin typeface="Courier New"/>
              </a:rPr>
              <a:t>     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numOfWaiting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count</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numOfWaiting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&gt;=</a:t>
            </a:r>
            <a:r>
              <a:rPr lang="en-US" dirty="0">
                <a:solidFill>
                  <a:srgbClr val="FF8000"/>
                </a:solidFill>
                <a:highlight>
                  <a:srgbClr val="FFFFFF"/>
                </a:highlight>
                <a:latin typeface="Courier New"/>
              </a:rPr>
              <a:t>4-</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agentPlay</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--build new games</a:t>
            </a:r>
          </a:p>
          <a:p>
            <a:pPr marL="0" indent="0">
              <a:buNone/>
            </a:pPr>
            <a:r>
              <a:rPr lang="en-US" b="1" dirty="0">
                <a:solidFill>
                  <a:srgbClr val="0000FF"/>
                </a:solidFill>
                <a:highlight>
                  <a:srgbClr val="FFFFFF"/>
                </a:highlight>
                <a:latin typeface="Courier New"/>
              </a:rPr>
              <a:t>          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maxGameId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maxGameId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max</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gameId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maxGameId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null</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maxGameId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end</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maxGameId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&lt;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1000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begin</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maxGameId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1000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          end</a:t>
            </a:r>
            <a:endParaRPr lang="en-US" dirty="0">
              <a:solidFill>
                <a:srgbClr val="000000"/>
              </a:solidFill>
              <a:highlight>
                <a:srgbClr val="FFFFFF"/>
              </a:highlight>
              <a:latin typeface="Courier New"/>
            </a:endParaRPr>
          </a:p>
          <a:p>
            <a:pPr marL="0" indent="0">
              <a:buNone/>
            </a:pPr>
            <a:r>
              <a:rPr lang="en-US" dirty="0">
                <a:solidFill>
                  <a:srgbClr val="008000"/>
                </a:solidFill>
                <a:highlight>
                  <a:srgbClr val="FFFFFF"/>
                </a:highlight>
                <a:latin typeface="Courier New"/>
              </a:rPr>
              <a:t>          --do I need to lock the following two queries?</a:t>
            </a:r>
          </a:p>
          <a:p>
            <a:pPr marL="0" indent="0">
              <a:buNone/>
            </a:pPr>
            <a:r>
              <a:rPr lang="en-US" b="1" dirty="0">
                <a:solidFill>
                  <a:srgbClr val="0000FF"/>
                </a:solidFill>
                <a:highlight>
                  <a:srgbClr val="FFFFFF"/>
                </a:highlight>
                <a:latin typeface="Courier New"/>
              </a:rPr>
              <a:t>          insert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into</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gameId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status</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isPirate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insertTime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p>
          <a:p>
            <a:pPr marL="0" indent="0">
              <a:buNone/>
            </a:pPr>
            <a:r>
              <a:rPr lang="en-US" b="1" dirty="0">
                <a:solidFill>
                  <a:srgbClr val="0000FF"/>
                </a:solidFill>
                <a:highlight>
                  <a:srgbClr val="FFFFFF"/>
                </a:highlight>
                <a:latin typeface="Courier New"/>
              </a:rPr>
              <a:t>          select</a:t>
            </a:r>
            <a:r>
              <a:rPr lang="en-US" dirty="0">
                <a:solidFill>
                  <a:srgbClr val="000000"/>
                </a:solidFill>
                <a:highlight>
                  <a:srgbClr val="FFFFFF"/>
                </a:highlight>
                <a:latin typeface="Courier New"/>
              </a:rPr>
              <a:t> top</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4-</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agentPlay</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@maxGameId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0</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CURRENT_TIMESTAMP</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expNum</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insertTime</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delete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PgWaitingList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status</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--remove from waiting</a:t>
            </a:r>
          </a:p>
          <a:p>
            <a:pPr marL="0" indent="0">
              <a:buNone/>
            </a:pP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top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isPirate</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top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NEWID</a:t>
            </a:r>
            <a:r>
              <a:rPr lang="en-US" b="1" dirty="0">
                <a:solidFill>
                  <a:srgbClr val="000080"/>
                </a:solidFill>
                <a:highlight>
                  <a:srgbClr val="FFFFFF"/>
                </a:highlight>
                <a:latin typeface="Courier New"/>
              </a:rPr>
              <a:t>());</a:t>
            </a:r>
            <a:r>
              <a:rPr lang="en-US" dirty="0">
                <a:solidFill>
                  <a:srgbClr val="008000"/>
                </a:solidFill>
                <a:highlight>
                  <a:srgbClr val="FFFFFF"/>
                </a:highlight>
                <a:latin typeface="Courier New"/>
              </a:rPr>
              <a:t>--choose pirate</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agentPlay</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&gt;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begin</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agentName</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char</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20</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agentName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808080"/>
                </a:solidFill>
                <a:highlight>
                  <a:srgbClr val="FFFFFF"/>
                </a:highlight>
                <a:latin typeface="Courier New"/>
              </a:rPr>
              <a:t>'Agent'</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convert</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char</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15</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@maxGameId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insert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into</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gameId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status</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isPirate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insertTime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values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expNum</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agentName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agentName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@maxGameId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0</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CURRENT_TIMESTAMP</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top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top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NEWID</a:t>
            </a:r>
            <a:r>
              <a:rPr lang="en-US" b="1" dirty="0">
                <a:solidFill>
                  <a:srgbClr val="000080"/>
                </a:solidFill>
                <a:highlight>
                  <a:srgbClr val="FFFFFF"/>
                </a:highlight>
                <a:latin typeface="Courier New"/>
              </a:rPr>
              <a:t>());</a:t>
            </a:r>
            <a:r>
              <a:rPr lang="en-US" dirty="0">
                <a:solidFill>
                  <a:srgbClr val="008000"/>
                </a:solidFill>
                <a:highlight>
                  <a:srgbClr val="FFFFFF"/>
                </a:highlight>
                <a:latin typeface="Courier New"/>
              </a:rPr>
              <a:t>--choose player A</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top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2</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top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NEWID</a:t>
            </a:r>
            <a:r>
              <a:rPr lang="en-US" b="1" dirty="0">
                <a:solidFill>
                  <a:srgbClr val="000080"/>
                </a:solidFill>
                <a:highlight>
                  <a:srgbClr val="FFFFFF"/>
                </a:highlight>
                <a:latin typeface="Courier New"/>
              </a:rPr>
              <a:t>());</a:t>
            </a:r>
            <a:r>
              <a:rPr lang="en-US" dirty="0">
                <a:solidFill>
                  <a:srgbClr val="008000"/>
                </a:solidFill>
                <a:highlight>
                  <a:srgbClr val="FFFFFF"/>
                </a:highlight>
                <a:latin typeface="Courier New"/>
              </a:rPr>
              <a:t>--choose player B</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top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3</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top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NEWID</a:t>
            </a:r>
            <a:r>
              <a:rPr lang="en-US" b="1" dirty="0">
                <a:solidFill>
                  <a:srgbClr val="000080"/>
                </a:solidFill>
                <a:highlight>
                  <a:srgbClr val="FFFFFF"/>
                </a:highlight>
                <a:latin typeface="Courier New"/>
              </a:rPr>
              <a:t>());</a:t>
            </a:r>
            <a:r>
              <a:rPr lang="en-US" dirty="0">
                <a:solidFill>
                  <a:srgbClr val="008000"/>
                </a:solidFill>
                <a:highlight>
                  <a:srgbClr val="FFFFFF"/>
                </a:highlight>
                <a:latin typeface="Courier New"/>
              </a:rPr>
              <a:t>--choose player C</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top </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4</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top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order</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by</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NEWID</a:t>
            </a:r>
            <a:r>
              <a:rPr lang="en-US" b="1" dirty="0">
                <a:solidFill>
                  <a:srgbClr val="000080"/>
                </a:solidFill>
                <a:highlight>
                  <a:srgbClr val="FFFFFF"/>
                </a:highlight>
                <a:latin typeface="Courier New"/>
              </a:rPr>
              <a:t>());</a:t>
            </a:r>
            <a:r>
              <a:rPr lang="en-US" dirty="0">
                <a:solidFill>
                  <a:srgbClr val="008000"/>
                </a:solidFill>
                <a:highlight>
                  <a:srgbClr val="FFFFFF"/>
                </a:highlight>
                <a:latin typeface="Courier New"/>
              </a:rPr>
              <a:t>--choose player D</a:t>
            </a:r>
          </a:p>
          <a:p>
            <a:pPr marL="0" indent="0">
              <a:buNone/>
            </a:pP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if</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incriminateMode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begin</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declare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incOffset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as</a:t>
            </a:r>
            <a:r>
              <a:rPr lang="en-US" dirty="0">
                <a:solidFill>
                  <a:srgbClr val="000000"/>
                </a:solidFill>
                <a:highlight>
                  <a:srgbClr val="FFFFFF"/>
                </a:highlight>
                <a:latin typeface="Courier New"/>
              </a:rPr>
              <a:t> </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incOffset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convert</a:t>
            </a:r>
            <a:r>
              <a:rPr lang="en-US" b="1" dirty="0">
                <a:solidFill>
                  <a:srgbClr val="000080"/>
                </a:solidFill>
                <a:highlight>
                  <a:srgbClr val="FFFFFF"/>
                </a:highlight>
                <a:latin typeface="Courier New"/>
              </a:rPr>
              <a:t>(</a:t>
            </a:r>
            <a:r>
              <a:rPr lang="en-US" b="1" dirty="0" err="1">
                <a:solidFill>
                  <a:srgbClr val="0000FF"/>
                </a:solidFill>
                <a:highlight>
                  <a:srgbClr val="FFFFFF"/>
                </a:highlight>
                <a:latin typeface="Courier New"/>
              </a:rPr>
              <a:t>int</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rand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3</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update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toIncriminate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playerId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incOffset</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4</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isPirate</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gameId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@maxGameId</a:t>
            </a:r>
            <a:r>
              <a:rPr lang="en-US" b="1" dirty="0">
                <a:solidFill>
                  <a:srgbClr val="000080"/>
                </a:solidFill>
                <a:highlight>
                  <a:srgbClr val="FFFFFF"/>
                </a:highlight>
                <a:latin typeface="Courier New"/>
              </a:rPr>
              <a:t>+</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select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isIn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from</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PgGames</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where</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workerId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workerId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assignmentId</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a:t>
            </a:r>
            <a:r>
              <a:rPr lang="en-US" dirty="0" err="1">
                <a:solidFill>
                  <a:srgbClr val="000000"/>
                </a:solidFill>
                <a:highlight>
                  <a:srgbClr val="FFFFFF"/>
                </a:highlight>
                <a:latin typeface="Courier New"/>
              </a:rPr>
              <a:t>assignmentId</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and</a:t>
            </a:r>
            <a:r>
              <a:rPr lang="en-US" dirty="0">
                <a:solidFill>
                  <a:srgbClr val="000000"/>
                </a:solidFill>
                <a:highlight>
                  <a:srgbClr val="FFFFFF"/>
                </a:highlight>
                <a:latin typeface="Courier New"/>
              </a:rPr>
              <a:t> status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a:solidFill>
                  <a:srgbClr val="FF8000"/>
                </a:solidFill>
                <a:highlight>
                  <a:srgbClr val="FFFFFF"/>
                </a:highlight>
                <a:latin typeface="Courier New"/>
              </a:rPr>
              <a:t>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end</a:t>
            </a:r>
            <a:endParaRPr lang="en-US" dirty="0">
              <a:solidFill>
                <a:srgbClr val="000000"/>
              </a:solidFill>
              <a:highlight>
                <a:srgbClr val="FFFFFF"/>
              </a:highlight>
              <a:latin typeface="Courier New"/>
            </a:endParaRPr>
          </a:p>
          <a:p>
            <a:pPr marL="0" indent="0">
              <a:buNone/>
            </a:pPr>
            <a:endParaRPr lang="en-US" dirty="0">
              <a:solidFill>
                <a:srgbClr val="000000"/>
              </a:solidFill>
              <a:highlight>
                <a:srgbClr val="FFFFFF"/>
              </a:highlight>
              <a:latin typeface="Courier New"/>
            </a:endParaRPr>
          </a:p>
          <a:p>
            <a:pPr marL="0" indent="0">
              <a:buNone/>
            </a:pP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Return</a:t>
            </a:r>
            <a:r>
              <a:rPr lang="en-US" dirty="0">
                <a:solidFill>
                  <a:srgbClr val="000000"/>
                </a:solidFill>
                <a:highlight>
                  <a:srgbClr val="FFFFFF"/>
                </a:highlight>
                <a:latin typeface="Courier New"/>
              </a:rPr>
              <a:t> @@Error</a:t>
            </a:r>
          </a:p>
          <a:p>
            <a:pPr marL="0" indent="0">
              <a:buNone/>
            </a:pPr>
            <a:endParaRPr lang="en-US" dirty="0">
              <a:solidFill>
                <a:srgbClr val="000000"/>
              </a:solidFill>
              <a:highlight>
                <a:srgbClr val="FFFFFF"/>
              </a:highlight>
              <a:latin typeface="Courier New"/>
            </a:endParaRPr>
          </a:p>
          <a:p>
            <a:pPr marL="0" indent="0">
              <a:buNone/>
            </a:pPr>
            <a:r>
              <a:rPr lang="en-US" b="1" dirty="0">
                <a:solidFill>
                  <a:srgbClr val="0000FF"/>
                </a:solidFill>
                <a:highlight>
                  <a:srgbClr val="FFFFFF"/>
                </a:highlight>
                <a:latin typeface="Courier New"/>
              </a:rPr>
              <a:t>END</a:t>
            </a:r>
            <a:endParaRPr lang="en-US" dirty="0"/>
          </a:p>
        </p:txBody>
      </p:sp>
      <p:sp>
        <p:nvSpPr>
          <p:cNvPr id="5" name="Rectangle 4"/>
          <p:cNvSpPr/>
          <p:nvPr/>
        </p:nvSpPr>
        <p:spPr>
          <a:xfrm>
            <a:off x="5181600" y="762000"/>
            <a:ext cx="350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Stored procedures may be long, and may contain IF clauses, and WHILE clauses</a:t>
            </a:r>
          </a:p>
        </p:txBody>
      </p:sp>
    </p:spTree>
    <p:extLst>
      <p:ext uri="{BB962C8B-B14F-4D97-AF65-F5344CB8AC3E}">
        <p14:creationId xmlns:p14="http://schemas.microsoft.com/office/powerpoint/2010/main" val="271768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a:t>
            </a:r>
          </a:p>
        </p:txBody>
      </p:sp>
      <p:sp>
        <p:nvSpPr>
          <p:cNvPr id="3" name="Content Placeholder 2"/>
          <p:cNvSpPr>
            <a:spLocks noGrp="1"/>
          </p:cNvSpPr>
          <p:nvPr>
            <p:ph idx="1"/>
          </p:nvPr>
        </p:nvSpPr>
        <p:spPr/>
        <p:txBody>
          <a:bodyPr>
            <a:normAutofit fontScale="92500" lnSpcReduction="10000"/>
          </a:bodyPr>
          <a:lstStyle/>
          <a:p>
            <a:r>
              <a:rPr lang="en-US" dirty="0"/>
              <a:t>Suppose we would like to have a column that will hold the average for every student.</a:t>
            </a:r>
          </a:p>
          <a:p>
            <a:r>
              <a:rPr lang="en-US" dirty="0"/>
              <a:t>Let's add the new column:</a:t>
            </a:r>
          </a:p>
          <a:p>
            <a:pPr lvl="1"/>
            <a:r>
              <a:rPr lang="en-US" dirty="0"/>
              <a:t>ALTER TABLE students ADD </a:t>
            </a:r>
            <a:r>
              <a:rPr lang="en-US" dirty="0" err="1"/>
              <a:t>avg_grade</a:t>
            </a:r>
            <a:r>
              <a:rPr lang="en-US" dirty="0"/>
              <a:t> REAL;</a:t>
            </a:r>
          </a:p>
          <a:p>
            <a:r>
              <a:rPr lang="en-US" dirty="0"/>
              <a:t>Let's update all rows</a:t>
            </a:r>
          </a:p>
          <a:p>
            <a:pPr lvl="1"/>
            <a:r>
              <a:rPr lang="en-US" dirty="0"/>
              <a:t>UPDATE students s join (SELECT </a:t>
            </a:r>
            <a:r>
              <a:rPr lang="en-US" dirty="0" err="1"/>
              <a:t>studentId</a:t>
            </a:r>
            <a:r>
              <a:rPr lang="en-US" dirty="0"/>
              <a:t>, AVG(grade) as </a:t>
            </a:r>
            <a:r>
              <a:rPr lang="en-US" dirty="0" err="1"/>
              <a:t>av</a:t>
            </a:r>
            <a:r>
              <a:rPr lang="en-US" dirty="0"/>
              <a:t> from grades GROUP BY </a:t>
            </a:r>
            <a:r>
              <a:rPr lang="en-US" dirty="0" err="1"/>
              <a:t>studentId</a:t>
            </a:r>
            <a:r>
              <a:rPr lang="en-US" dirty="0"/>
              <a:t>) as v on s.id=</a:t>
            </a:r>
            <a:r>
              <a:rPr lang="en-US" dirty="0" err="1"/>
              <a:t>v.studentId</a:t>
            </a:r>
            <a:r>
              <a:rPr lang="en-US" dirty="0"/>
              <a:t> SET </a:t>
            </a:r>
            <a:r>
              <a:rPr lang="en-US" dirty="0" err="1"/>
              <a:t>s.avg_grade</a:t>
            </a:r>
            <a:r>
              <a:rPr lang="en-US" dirty="0"/>
              <a:t>=</a:t>
            </a:r>
            <a:r>
              <a:rPr lang="en-US" dirty="0" err="1"/>
              <a:t>v.av</a:t>
            </a:r>
            <a:r>
              <a:rPr lang="en-US" dirty="0"/>
              <a:t>;</a:t>
            </a:r>
          </a:p>
          <a:p>
            <a:r>
              <a:rPr lang="en-US" dirty="0"/>
              <a:t>We still need to update it every time a grade is changed, added or deleted!</a:t>
            </a:r>
          </a:p>
          <a:p>
            <a:endParaRPr lang="en-US" dirty="0"/>
          </a:p>
        </p:txBody>
      </p:sp>
      <p:pic>
        <p:nvPicPr>
          <p:cNvPr id="5" name="תמונה 4">
            <a:extLst>
              <a:ext uri="{FF2B5EF4-FFF2-40B4-BE49-F238E27FC236}">
                <a16:creationId xmlns:a16="http://schemas.microsoft.com/office/drawing/2014/main" id="{4ECBB9A2-8E05-4D02-90D0-D07BABBD3B66}"/>
              </a:ext>
            </a:extLst>
          </p:cNvPr>
          <p:cNvPicPr>
            <a:picLocks noChangeAspect="1"/>
          </p:cNvPicPr>
          <p:nvPr/>
        </p:nvPicPr>
        <p:blipFill>
          <a:blip r:embed="rId2"/>
          <a:stretch>
            <a:fillRect/>
          </a:stretch>
        </p:blipFill>
        <p:spPr>
          <a:xfrm>
            <a:off x="2743200" y="5210773"/>
            <a:ext cx="5740720" cy="1366838"/>
          </a:xfrm>
          <a:prstGeom prst="rect">
            <a:avLst/>
          </a:prstGeom>
        </p:spPr>
      </p:pic>
    </p:spTree>
    <p:extLst>
      <p:ext uri="{BB962C8B-B14F-4D97-AF65-F5344CB8AC3E}">
        <p14:creationId xmlns:p14="http://schemas.microsoft.com/office/powerpoint/2010/main" val="164810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(Cont.)</a:t>
            </a:r>
          </a:p>
        </p:txBody>
      </p:sp>
      <p:sp>
        <p:nvSpPr>
          <p:cNvPr id="3" name="Content Placeholder 2"/>
          <p:cNvSpPr>
            <a:spLocks noGrp="1"/>
          </p:cNvSpPr>
          <p:nvPr>
            <p:ph idx="1"/>
          </p:nvPr>
        </p:nvSpPr>
        <p:spPr>
          <a:xfrm>
            <a:off x="457200" y="1600200"/>
            <a:ext cx="8229600" cy="4724400"/>
          </a:xfrm>
        </p:spPr>
        <p:txBody>
          <a:bodyPr>
            <a:normAutofit/>
          </a:bodyPr>
          <a:lstStyle/>
          <a:p>
            <a:pPr marL="0" indent="0">
              <a:buNone/>
            </a:pPr>
            <a:r>
              <a:rPr lang="en-US" sz="1600" dirty="0"/>
              <a:t>DELIMITER $$</a:t>
            </a:r>
          </a:p>
          <a:p>
            <a:pPr marL="0" indent="0">
              <a:buNone/>
            </a:pPr>
            <a:r>
              <a:rPr lang="en-US" sz="2400" dirty="0"/>
              <a:t>CREATE TRIGGER </a:t>
            </a:r>
            <a:r>
              <a:rPr lang="en-US" sz="2400" dirty="0" err="1"/>
              <a:t>new_grade_received</a:t>
            </a:r>
            <a:r>
              <a:rPr lang="en-US" sz="2400" dirty="0"/>
              <a:t> </a:t>
            </a:r>
          </a:p>
          <a:p>
            <a:pPr marL="0" indent="0">
              <a:buNone/>
            </a:pPr>
            <a:r>
              <a:rPr lang="en-US" sz="2400" dirty="0"/>
              <a:t>AFTER INSERT ON grades </a:t>
            </a:r>
          </a:p>
          <a:p>
            <a:pPr marL="0" indent="0">
              <a:buNone/>
            </a:pPr>
            <a:r>
              <a:rPr lang="en-US" sz="2400" dirty="0"/>
              <a:t>FOR EACH ROW </a:t>
            </a:r>
          </a:p>
          <a:p>
            <a:pPr marL="0" indent="0">
              <a:buNone/>
            </a:pPr>
            <a:r>
              <a:rPr lang="en-US" sz="2400" dirty="0"/>
              <a:t>BEGIN </a:t>
            </a:r>
          </a:p>
          <a:p>
            <a:pPr marL="0" indent="0">
              <a:buNone/>
            </a:pPr>
            <a:r>
              <a:rPr lang="en-US" sz="2400" dirty="0"/>
              <a:t>    UPDATE students SET </a:t>
            </a:r>
            <a:r>
              <a:rPr lang="en-US" sz="2400" dirty="0" err="1"/>
              <a:t>avg_grade</a:t>
            </a:r>
            <a:r>
              <a:rPr lang="en-US" sz="2400" dirty="0"/>
              <a:t> = (SELECT AVG(grade) FROM grades WHERE </a:t>
            </a:r>
            <a:r>
              <a:rPr lang="en-US" sz="2400" dirty="0" err="1"/>
              <a:t>studentId</a:t>
            </a:r>
            <a:r>
              <a:rPr lang="en-US" sz="2400" dirty="0"/>
              <a:t>=</a:t>
            </a:r>
            <a:r>
              <a:rPr lang="en-US" sz="2400" dirty="0" err="1"/>
              <a:t>NEW.studentId</a:t>
            </a:r>
            <a:r>
              <a:rPr lang="en-US" sz="2400" dirty="0"/>
              <a:t>) where id = </a:t>
            </a:r>
            <a:r>
              <a:rPr lang="en-US" sz="2400" dirty="0" err="1"/>
              <a:t>NEW.studentId</a:t>
            </a:r>
            <a:r>
              <a:rPr lang="en-US" sz="2400" dirty="0"/>
              <a:t>;</a:t>
            </a:r>
          </a:p>
          <a:p>
            <a:pPr marL="0" indent="0">
              <a:buNone/>
            </a:pPr>
            <a:r>
              <a:rPr lang="en-US" sz="2400" dirty="0"/>
              <a:t>END$$</a:t>
            </a:r>
          </a:p>
          <a:p>
            <a:pPr marL="0" indent="0">
              <a:buNone/>
            </a:pPr>
            <a:r>
              <a:rPr lang="en-US" sz="2000" dirty="0"/>
              <a:t>DELIMITER ;</a:t>
            </a:r>
            <a:endParaRPr lang="en-US" sz="2800" dirty="0"/>
          </a:p>
        </p:txBody>
      </p:sp>
      <p:sp>
        <p:nvSpPr>
          <p:cNvPr id="4" name="Rectangular Callout 3"/>
          <p:cNvSpPr/>
          <p:nvPr/>
        </p:nvSpPr>
        <p:spPr>
          <a:xfrm>
            <a:off x="4572000" y="2743200"/>
            <a:ext cx="3124200" cy="762000"/>
          </a:xfrm>
          <a:prstGeom prst="wedgeRectCallout">
            <a:avLst>
              <a:gd name="adj1" fmla="val -158052"/>
              <a:gd name="adj2" fmla="val -481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use BEFORE if you want to access the DB before the change was made</a:t>
            </a:r>
          </a:p>
        </p:txBody>
      </p:sp>
      <p:sp>
        <p:nvSpPr>
          <p:cNvPr id="5" name="Rectangular Callout 4"/>
          <p:cNvSpPr/>
          <p:nvPr/>
        </p:nvSpPr>
        <p:spPr>
          <a:xfrm>
            <a:off x="4572000" y="1371600"/>
            <a:ext cx="4114800" cy="685800"/>
          </a:xfrm>
          <a:prstGeom prst="wedgeRectCallout">
            <a:avLst>
              <a:gd name="adj1" fmla="val -113823"/>
              <a:gd name="adj2" fmla="val 107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only define one event for each trigger (so might need multiple triggers)</a:t>
            </a:r>
          </a:p>
        </p:txBody>
      </p:sp>
    </p:spTree>
    <p:extLst>
      <p:ext uri="{BB962C8B-B14F-4D97-AF65-F5344CB8AC3E}">
        <p14:creationId xmlns:p14="http://schemas.microsoft.com/office/powerpoint/2010/main" val="368883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execution</a:t>
            </a:r>
          </a:p>
        </p:txBody>
      </p:sp>
      <p:sp>
        <p:nvSpPr>
          <p:cNvPr id="3" name="Content Placeholder 2"/>
          <p:cNvSpPr>
            <a:spLocks noGrp="1"/>
          </p:cNvSpPr>
          <p:nvPr>
            <p:ph idx="1"/>
          </p:nvPr>
        </p:nvSpPr>
        <p:spPr/>
        <p:txBody>
          <a:bodyPr>
            <a:normAutofit lnSpcReduction="10000"/>
          </a:bodyPr>
          <a:lstStyle/>
          <a:p>
            <a:r>
              <a:rPr lang="en-US" dirty="0"/>
              <a:t>INSERT INTO grades (</a:t>
            </a:r>
            <a:r>
              <a:rPr lang="en-US" dirty="0" err="1"/>
              <a:t>courseId</a:t>
            </a:r>
            <a:r>
              <a:rPr lang="en-US" dirty="0"/>
              <a:t>, </a:t>
            </a:r>
            <a:r>
              <a:rPr lang="en-US" dirty="0" err="1"/>
              <a:t>studentId</a:t>
            </a:r>
            <a:r>
              <a:rPr lang="en-US" dirty="0"/>
              <a:t>, grade, passed) VALUES (30, 222, 87, 1);</a:t>
            </a:r>
          </a:p>
          <a:p>
            <a:r>
              <a:rPr lang="en-US" dirty="0"/>
              <a:t>SELECT * FROM students;</a:t>
            </a:r>
          </a:p>
          <a:p>
            <a:endParaRPr lang="en-US" dirty="0"/>
          </a:p>
          <a:p>
            <a:endParaRPr lang="en-US" dirty="0"/>
          </a:p>
          <a:p>
            <a:endParaRPr lang="en-US" dirty="0"/>
          </a:p>
          <a:p>
            <a:pPr marL="0" indent="0">
              <a:buNone/>
            </a:pPr>
            <a:endParaRPr lang="en-US" dirty="0"/>
          </a:p>
          <a:p>
            <a:r>
              <a:rPr lang="en-US" dirty="0"/>
              <a:t>DROP TRIGGER </a:t>
            </a:r>
            <a:r>
              <a:rPr lang="en-US" dirty="0" err="1"/>
              <a:t>new_grade_received</a:t>
            </a:r>
            <a:r>
              <a:rPr lang="en-US" dirty="0"/>
              <a:t>;</a:t>
            </a:r>
          </a:p>
        </p:txBody>
      </p:sp>
      <p:pic>
        <p:nvPicPr>
          <p:cNvPr id="4" name="תמונה 3">
            <a:extLst>
              <a:ext uri="{FF2B5EF4-FFF2-40B4-BE49-F238E27FC236}">
                <a16:creationId xmlns:a16="http://schemas.microsoft.com/office/drawing/2014/main" id="{D72AD873-E726-4838-9C9C-2D96966E9077}"/>
              </a:ext>
            </a:extLst>
          </p:cNvPr>
          <p:cNvPicPr>
            <a:picLocks noChangeAspect="1"/>
          </p:cNvPicPr>
          <p:nvPr/>
        </p:nvPicPr>
        <p:blipFill>
          <a:blip r:embed="rId2"/>
          <a:stretch>
            <a:fillRect/>
          </a:stretch>
        </p:blipFill>
        <p:spPr>
          <a:xfrm>
            <a:off x="838200" y="3200400"/>
            <a:ext cx="5949609" cy="1454989"/>
          </a:xfrm>
          <a:prstGeom prst="rect">
            <a:avLst/>
          </a:prstGeom>
        </p:spPr>
      </p:pic>
    </p:spTree>
    <p:extLst>
      <p:ext uri="{BB962C8B-B14F-4D97-AF65-F5344CB8AC3E}">
        <p14:creationId xmlns:p14="http://schemas.microsoft.com/office/powerpoint/2010/main" val="301485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50D445-B9F6-4570-B8DF-1A0CFA760B47}"/>
              </a:ext>
            </a:extLst>
          </p:cNvPr>
          <p:cNvSpPr>
            <a:spLocks noGrp="1"/>
          </p:cNvSpPr>
          <p:nvPr>
            <p:ph type="title"/>
          </p:nvPr>
        </p:nvSpPr>
        <p:spPr/>
        <p:txBody>
          <a:bodyPr/>
          <a:lstStyle/>
          <a:p>
            <a:r>
              <a:rPr lang="en-US" dirty="0"/>
              <a:t>VIEWS</a:t>
            </a:r>
          </a:p>
        </p:txBody>
      </p:sp>
      <p:sp>
        <p:nvSpPr>
          <p:cNvPr id="3" name="מציין מיקום תוכן 2">
            <a:extLst>
              <a:ext uri="{FF2B5EF4-FFF2-40B4-BE49-F238E27FC236}">
                <a16:creationId xmlns:a16="http://schemas.microsoft.com/office/drawing/2014/main" id="{1A8E2D0C-C531-4D8C-89AF-0F00EB52C910}"/>
              </a:ext>
            </a:extLst>
          </p:cNvPr>
          <p:cNvSpPr>
            <a:spLocks noGrp="1"/>
          </p:cNvSpPr>
          <p:nvPr>
            <p:ph idx="1"/>
          </p:nvPr>
        </p:nvSpPr>
        <p:spPr/>
        <p:txBody>
          <a:bodyPr/>
          <a:lstStyle/>
          <a:p>
            <a:r>
              <a:rPr lang="en-US" dirty="0"/>
              <a:t>Simplify complex queries</a:t>
            </a:r>
          </a:p>
          <a:p>
            <a:r>
              <a:rPr lang="en-US" dirty="0"/>
              <a:t>Limit data access to specific users</a:t>
            </a:r>
          </a:p>
          <a:p>
            <a:r>
              <a:rPr lang="en-US" dirty="0"/>
              <a:t>Enable computed columns</a:t>
            </a:r>
          </a:p>
        </p:txBody>
      </p:sp>
      <p:pic>
        <p:nvPicPr>
          <p:cNvPr id="4" name="Picture 2" descr="mysql view">
            <a:extLst>
              <a:ext uri="{FF2B5EF4-FFF2-40B4-BE49-F238E27FC236}">
                <a16:creationId xmlns:a16="http://schemas.microsoft.com/office/drawing/2014/main" id="{C4FCEC0B-E62A-450A-9F64-0A61888BD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1" y="3663344"/>
            <a:ext cx="3178969" cy="2645383"/>
          </a:xfrm>
          <a:prstGeom prst="rect">
            <a:avLst/>
          </a:prstGeom>
          <a:noFill/>
          <a:extLst>
            <a:ext uri="{909E8E84-426E-40DD-AFC4-6F175D3DCCD1}">
              <a14:hiddenFill xmlns:a14="http://schemas.microsoft.com/office/drawing/2010/main">
                <a:solidFill>
                  <a:srgbClr val="FFFFFF"/>
                </a:solidFill>
              </a14:hiddenFill>
            </a:ext>
          </a:extLst>
        </p:spPr>
      </p:pic>
      <p:sp>
        <p:nvSpPr>
          <p:cNvPr id="5" name="מלבן 4">
            <a:extLst>
              <a:ext uri="{FF2B5EF4-FFF2-40B4-BE49-F238E27FC236}">
                <a16:creationId xmlns:a16="http://schemas.microsoft.com/office/drawing/2014/main" id="{D056F727-75A7-4ADA-8B65-1C59B306C033}"/>
              </a:ext>
            </a:extLst>
          </p:cNvPr>
          <p:cNvSpPr/>
          <p:nvPr/>
        </p:nvSpPr>
        <p:spPr>
          <a:xfrm>
            <a:off x="5562600" y="6554267"/>
            <a:ext cx="2667000" cy="215444"/>
          </a:xfrm>
          <a:prstGeom prst="rect">
            <a:avLst/>
          </a:prstGeom>
        </p:spPr>
        <p:txBody>
          <a:bodyPr wrap="square">
            <a:spAutoFit/>
          </a:bodyPr>
          <a:lstStyle/>
          <a:p>
            <a:pPr algn="l" rtl="0"/>
            <a:r>
              <a:rPr lang="en-US" sz="800" dirty="0">
                <a:solidFill>
                  <a:prstClr val="black"/>
                </a:solidFill>
                <a:latin typeface="Calibri"/>
              </a:rPr>
              <a:t>http://www.mysqltutorial.org/introduction-sql-views.aspx</a:t>
            </a:r>
          </a:p>
        </p:txBody>
      </p:sp>
    </p:spTree>
    <p:extLst>
      <p:ext uri="{BB962C8B-B14F-4D97-AF65-F5344CB8AC3E}">
        <p14:creationId xmlns:p14="http://schemas.microsoft.com/office/powerpoint/2010/main" val="3494970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049D41-3602-469D-9029-0517C9C81F7E}"/>
              </a:ext>
            </a:extLst>
          </p:cNvPr>
          <p:cNvSpPr>
            <a:spLocks noGrp="1"/>
          </p:cNvSpPr>
          <p:nvPr>
            <p:ph type="title"/>
          </p:nvPr>
        </p:nvSpPr>
        <p:spPr/>
        <p:txBody>
          <a:bodyPr/>
          <a:lstStyle/>
          <a:p>
            <a:r>
              <a:rPr lang="en-US" dirty="0"/>
              <a:t>View Example</a:t>
            </a:r>
          </a:p>
        </p:txBody>
      </p:sp>
      <p:sp>
        <p:nvSpPr>
          <p:cNvPr id="3" name="מציין מיקום תוכן 2">
            <a:extLst>
              <a:ext uri="{FF2B5EF4-FFF2-40B4-BE49-F238E27FC236}">
                <a16:creationId xmlns:a16="http://schemas.microsoft.com/office/drawing/2014/main" id="{B93DCB9F-C2C9-4AFC-A004-FC28C2C7C8E8}"/>
              </a:ext>
            </a:extLst>
          </p:cNvPr>
          <p:cNvSpPr>
            <a:spLocks noGrp="1"/>
          </p:cNvSpPr>
          <p:nvPr>
            <p:ph idx="1"/>
          </p:nvPr>
        </p:nvSpPr>
        <p:spPr>
          <a:xfrm>
            <a:off x="457200" y="1600200"/>
            <a:ext cx="8229600" cy="4525963"/>
          </a:xfrm>
        </p:spPr>
        <p:txBody>
          <a:bodyPr>
            <a:normAutofit fontScale="77500" lnSpcReduction="20000"/>
          </a:bodyPr>
          <a:lstStyle/>
          <a:p>
            <a:pPr marL="0" indent="0">
              <a:buNone/>
            </a:pPr>
            <a:r>
              <a:rPr lang="en-US" dirty="0"/>
              <a:t>CREATE VIEW </a:t>
            </a:r>
            <a:r>
              <a:rPr lang="en-US" dirty="0" err="1"/>
              <a:t>avg_grades_view</a:t>
            </a:r>
            <a:r>
              <a:rPr lang="en-US" dirty="0"/>
              <a:t> AS</a:t>
            </a:r>
          </a:p>
          <a:p>
            <a:pPr marL="0" indent="0">
              <a:buNone/>
            </a:pPr>
            <a:r>
              <a:rPr lang="en-US" dirty="0"/>
              <a:t>   SELECT </a:t>
            </a:r>
            <a:r>
              <a:rPr lang="en-US" dirty="0" err="1"/>
              <a:t>students.firstName</a:t>
            </a:r>
            <a:r>
              <a:rPr lang="en-US" dirty="0"/>
              <a:t>, AVG(grade) AS average</a:t>
            </a:r>
          </a:p>
          <a:p>
            <a:pPr marL="0" indent="0">
              <a:buNone/>
            </a:pPr>
            <a:r>
              <a:rPr lang="en-US" dirty="0"/>
              <a:t>   FROM grades </a:t>
            </a:r>
          </a:p>
          <a:p>
            <a:pPr marL="0" indent="0">
              <a:buNone/>
            </a:pPr>
            <a:r>
              <a:rPr lang="en-US" dirty="0"/>
              <a:t>   INNER JOIN students ON </a:t>
            </a:r>
            <a:r>
              <a:rPr lang="en-US" dirty="0" err="1"/>
              <a:t>grades.studentId</a:t>
            </a:r>
            <a:r>
              <a:rPr lang="en-US" dirty="0"/>
              <a:t> = students.id</a:t>
            </a:r>
          </a:p>
          <a:p>
            <a:pPr marL="0" indent="0">
              <a:buNone/>
            </a:pPr>
            <a:r>
              <a:rPr lang="en-US" dirty="0"/>
              <a:t>   GROUP BY </a:t>
            </a:r>
            <a:r>
              <a:rPr lang="en-US" dirty="0" err="1"/>
              <a:t>studentId</a:t>
            </a:r>
            <a:r>
              <a:rPr lang="en-US" dirty="0"/>
              <a:t>;</a:t>
            </a:r>
          </a:p>
          <a:p>
            <a:pPr marL="0" indent="0">
              <a:buNone/>
            </a:pPr>
            <a:endParaRPr lang="en-US" dirty="0"/>
          </a:p>
          <a:p>
            <a:pPr marL="0" indent="0">
              <a:buNone/>
            </a:pPr>
            <a:r>
              <a:rPr lang="en-US" dirty="0"/>
              <a:t>SELECT  * FROM </a:t>
            </a:r>
            <a:r>
              <a:rPr lang="en-US" dirty="0" err="1"/>
              <a:t>avg_grades_view</a:t>
            </a:r>
            <a:endParaRPr lang="en-US" dirty="0"/>
          </a:p>
          <a:p>
            <a:pPr marL="0" indent="0">
              <a:buNone/>
            </a:pPr>
            <a:endParaRPr lang="en-US" dirty="0"/>
          </a:p>
          <a:p>
            <a:pPr marL="0" indent="0">
              <a:buNone/>
            </a:pPr>
            <a:r>
              <a:rPr lang="en-US" dirty="0"/>
              <a:t>UPDATE </a:t>
            </a:r>
            <a:r>
              <a:rPr lang="en-US" dirty="0" err="1"/>
              <a:t>avg_grades_view</a:t>
            </a:r>
            <a:r>
              <a:rPr lang="en-US" dirty="0"/>
              <a:t> SET average=75 WHERE </a:t>
            </a:r>
            <a:r>
              <a:rPr lang="en-US" dirty="0" err="1"/>
              <a:t>firstName</a:t>
            </a:r>
            <a:r>
              <a:rPr lang="en-US" dirty="0"/>
              <a:t> LIKE '</a:t>
            </a:r>
            <a:r>
              <a:rPr lang="en-US" dirty="0" err="1"/>
              <a:t>Chaya</a:t>
            </a:r>
            <a:r>
              <a:rPr lang="en-US" dirty="0"/>
              <a:t>';</a:t>
            </a:r>
          </a:p>
          <a:p>
            <a:pPr marL="0" indent="0">
              <a:buNone/>
            </a:pPr>
            <a:endParaRPr lang="en-US" dirty="0"/>
          </a:p>
          <a:p>
            <a:pPr marL="0" indent="0">
              <a:buNone/>
            </a:pPr>
            <a:r>
              <a:rPr lang="en-US" dirty="0"/>
              <a:t>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352800"/>
            <a:ext cx="1676400" cy="1156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257800"/>
            <a:ext cx="49149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47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500"/>
                                        <p:tgtEl>
                                          <p:spTgt spid="102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fade">
                                      <p:cBhvr>
                                        <p:cTn id="3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Updatable View</a:t>
            </a:r>
          </a:p>
        </p:txBody>
      </p:sp>
      <p:sp>
        <p:nvSpPr>
          <p:cNvPr id="3" name="Content Placeholder 2"/>
          <p:cNvSpPr>
            <a:spLocks noGrp="1"/>
          </p:cNvSpPr>
          <p:nvPr>
            <p:ph idx="1"/>
          </p:nvPr>
        </p:nvSpPr>
        <p:spPr>
          <a:xfrm>
            <a:off x="457200" y="1600201"/>
            <a:ext cx="7467600" cy="3790950"/>
          </a:xfrm>
        </p:spPr>
        <p:txBody>
          <a:bodyPr>
            <a:normAutofit fontScale="70000" lnSpcReduction="20000"/>
          </a:bodyPr>
          <a:lstStyle/>
          <a:p>
            <a:pPr marL="0" indent="0">
              <a:buNone/>
            </a:pPr>
            <a:r>
              <a:rPr lang="en-US" dirty="0"/>
              <a:t>CREATE VIEW </a:t>
            </a:r>
            <a:r>
              <a:rPr lang="en-US" dirty="0" err="1"/>
              <a:t>full_grades_view</a:t>
            </a:r>
            <a:r>
              <a:rPr lang="en-US" dirty="0"/>
              <a:t> AS   </a:t>
            </a:r>
          </a:p>
          <a:p>
            <a:pPr marL="0" indent="0">
              <a:buNone/>
            </a:pPr>
            <a:r>
              <a:rPr lang="en-US" dirty="0"/>
              <a:t>SELECT </a:t>
            </a:r>
            <a:r>
              <a:rPr lang="en-US" dirty="0" err="1"/>
              <a:t>students.firstName</a:t>
            </a:r>
            <a:r>
              <a:rPr lang="en-US" dirty="0"/>
              <a:t>, </a:t>
            </a:r>
            <a:r>
              <a:rPr lang="en-US" dirty="0" err="1"/>
              <a:t>studentId</a:t>
            </a:r>
            <a:r>
              <a:rPr lang="en-US" dirty="0"/>
              <a:t>, </a:t>
            </a:r>
            <a:r>
              <a:rPr lang="en-US" dirty="0" err="1"/>
              <a:t>courseId</a:t>
            </a:r>
            <a:r>
              <a:rPr lang="en-US" dirty="0"/>
              <a:t>, grade   FROM grades    INNER JOIN students ON </a:t>
            </a:r>
            <a:r>
              <a:rPr lang="en-US" dirty="0" err="1"/>
              <a:t>grades.studentId</a:t>
            </a:r>
            <a:r>
              <a:rPr lang="en-US" dirty="0"/>
              <a:t> = students.id;</a:t>
            </a:r>
          </a:p>
          <a:p>
            <a:pPr marL="0" indent="0">
              <a:buNone/>
            </a:pPr>
            <a:endParaRPr lang="en-US" dirty="0"/>
          </a:p>
          <a:p>
            <a:pPr marL="0" indent="0">
              <a:buNone/>
            </a:pPr>
            <a:r>
              <a:rPr lang="en-US" dirty="0"/>
              <a:t>SELECT * FROM </a:t>
            </a:r>
            <a:r>
              <a:rPr lang="en-US" dirty="0" err="1"/>
              <a:t>full_grades_view</a:t>
            </a:r>
            <a:r>
              <a:rPr lang="en-US" dirty="0"/>
              <a:t>;</a:t>
            </a:r>
          </a:p>
          <a:p>
            <a:pPr marL="0" indent="0">
              <a:buNone/>
            </a:pPr>
            <a:endParaRPr lang="en-US" dirty="0"/>
          </a:p>
          <a:p>
            <a:pPr marL="0" indent="0">
              <a:buNone/>
            </a:pPr>
            <a:r>
              <a:rPr lang="en-US" dirty="0"/>
              <a:t>UPDATE </a:t>
            </a:r>
            <a:r>
              <a:rPr lang="en-US" dirty="0" err="1"/>
              <a:t>full_grades_view</a:t>
            </a:r>
            <a:r>
              <a:rPr lang="en-US" dirty="0"/>
              <a:t> SET grade = 80 WHERE </a:t>
            </a:r>
            <a:r>
              <a:rPr lang="en-US" dirty="0" err="1"/>
              <a:t>firstName</a:t>
            </a:r>
            <a:r>
              <a:rPr lang="en-US" dirty="0"/>
              <a:t> LIKE '</a:t>
            </a:r>
            <a:r>
              <a:rPr lang="en-US" dirty="0" err="1"/>
              <a:t>Chaya</a:t>
            </a:r>
            <a:r>
              <a:rPr lang="en-US" dirty="0"/>
              <a:t>' AND </a:t>
            </a:r>
            <a:r>
              <a:rPr lang="en-US" dirty="0" err="1"/>
              <a:t>courseId</a:t>
            </a:r>
            <a:r>
              <a:rPr lang="en-US" dirty="0"/>
              <a:t>=30;</a:t>
            </a:r>
          </a:p>
          <a:p>
            <a:pPr marL="0" indent="0">
              <a:buNone/>
            </a:pPr>
            <a:endParaRPr lang="en-US" dirty="0"/>
          </a:p>
          <a:p>
            <a:pPr marL="0" indent="0">
              <a:buNone/>
            </a:pPr>
            <a:r>
              <a:rPr lang="en-US" dirty="0"/>
              <a:t>SELECT * FROM grades;</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5095875"/>
            <a:ext cx="25146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4114800"/>
            <a:ext cx="2667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294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animEffect transition="in" filter="fade">
                                      <p:cBhvr>
                                        <p:cTn id="35"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924800" cy="1470025"/>
          </a:xfrm>
        </p:spPr>
        <p:txBody>
          <a:bodyPr/>
          <a:lstStyle/>
          <a:p>
            <a:r>
              <a:rPr lang="en-US" dirty="0"/>
              <a:t>Connecting to MySQL from Java (Connector /J)</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039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 to connect to MySQL Server</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76400"/>
            <a:ext cx="243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Image result for workbench my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44744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447441"/>
            <a:ext cx="2259808" cy="1390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925" y="4295040"/>
            <a:ext cx="1695451" cy="169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6553200" y="4495800"/>
            <a:ext cx="2154928" cy="1443314"/>
            <a:chOff x="6934200" y="4648200"/>
            <a:chExt cx="2154928" cy="1443314"/>
          </a:xfrm>
        </p:grpSpPr>
        <p:pic>
          <p:nvPicPr>
            <p:cNvPr id="1043" name="Picture 19" descr="Image result for 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39100" y="5073842"/>
              <a:ext cx="1050028" cy="6674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7909" y="4648200"/>
              <a:ext cx="107404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200" y="5372100"/>
              <a:ext cx="1081087" cy="71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4011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fade">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animEffect transition="in" filter="fade">
                                      <p:cBhvr>
                                        <p:cTn id="17" dur="500"/>
                                        <p:tgtEl>
                                          <p:spTgt spid="10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5"/>
                                        </p:tgtEl>
                                        <p:attrNameLst>
                                          <p:attrName>style.visibility</p:attrName>
                                        </p:attrNameLst>
                                      </p:cBhvr>
                                      <p:to>
                                        <p:strVal val="visible"/>
                                      </p:to>
                                    </p:set>
                                    <p:animEffect transition="in" filter="fade">
                                      <p:cBhvr>
                                        <p:cTn id="22" dur="500"/>
                                        <p:tgtEl>
                                          <p:spTgt spid="10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848600" cy="609600"/>
          </a:xfrm>
        </p:spPr>
        <p:txBody>
          <a:bodyPr>
            <a:noAutofit/>
          </a:bodyPr>
          <a:lstStyle/>
          <a:p>
            <a:r>
              <a:rPr lang="en-US" sz="3600" dirty="0"/>
              <a:t>SELECT * FROM students (in JAVA)</a:t>
            </a:r>
          </a:p>
        </p:txBody>
      </p:sp>
      <p:sp>
        <p:nvSpPr>
          <p:cNvPr id="3" name="Content Placeholder 2"/>
          <p:cNvSpPr>
            <a:spLocks noGrp="1"/>
          </p:cNvSpPr>
          <p:nvPr>
            <p:ph idx="1"/>
          </p:nvPr>
        </p:nvSpPr>
        <p:spPr>
          <a:xfrm>
            <a:off x="76200" y="1143000"/>
            <a:ext cx="8991600" cy="5334000"/>
          </a:xfrm>
        </p:spPr>
        <p:txBody>
          <a:bodyPr>
            <a:noAutofit/>
          </a:bodyPr>
          <a:lstStyle/>
          <a:p>
            <a:pPr marL="0" indent="0">
              <a:buNone/>
            </a:pPr>
            <a:r>
              <a:rPr lang="en-US" sz="1500" b="1" dirty="0"/>
              <a:t>import </a:t>
            </a:r>
            <a:r>
              <a:rPr lang="en-US" sz="1500" b="1" dirty="0" err="1"/>
              <a:t>java.sql</a:t>
            </a:r>
            <a:r>
              <a:rPr lang="en-US" sz="1500" b="1" dirty="0"/>
              <a:t>.*;</a:t>
            </a:r>
          </a:p>
          <a:p>
            <a:pPr marL="0" indent="0">
              <a:buNone/>
            </a:pPr>
            <a:r>
              <a:rPr lang="en-US" sz="1500" b="1" dirty="0"/>
              <a:t>public class </a:t>
            </a:r>
            <a:r>
              <a:rPr lang="en-US" sz="1500" dirty="0"/>
              <a:t>Main{</a:t>
            </a:r>
          </a:p>
          <a:p>
            <a:pPr marL="0" indent="0">
              <a:buNone/>
            </a:pPr>
            <a:r>
              <a:rPr lang="en-US" sz="1500" dirty="0"/>
              <a:t>    </a:t>
            </a:r>
            <a:r>
              <a:rPr lang="en-US" sz="1500" b="1" dirty="0"/>
              <a:t>public static void </a:t>
            </a:r>
            <a:r>
              <a:rPr lang="en-US" sz="1500" dirty="0"/>
              <a:t>main(String[] </a:t>
            </a:r>
            <a:r>
              <a:rPr lang="en-US" sz="1500" dirty="0" err="1"/>
              <a:t>args</a:t>
            </a:r>
            <a:r>
              <a:rPr lang="en-US" sz="1500" dirty="0"/>
              <a:t>){</a:t>
            </a:r>
          </a:p>
          <a:p>
            <a:pPr marL="0" indent="0">
              <a:buNone/>
            </a:pPr>
            <a:r>
              <a:rPr lang="en-US" sz="1500" dirty="0"/>
              <a:t>        </a:t>
            </a:r>
            <a:r>
              <a:rPr lang="en-US" sz="1500" b="1" dirty="0"/>
              <a:t>try</a:t>
            </a:r>
            <a:r>
              <a:rPr lang="en-US" sz="1500" dirty="0"/>
              <a:t>{</a:t>
            </a:r>
          </a:p>
          <a:p>
            <a:pPr marL="0" indent="0">
              <a:buNone/>
            </a:pPr>
            <a:r>
              <a:rPr lang="en-US" sz="1500" dirty="0"/>
              <a:t>            </a:t>
            </a:r>
            <a:r>
              <a:rPr lang="en-US" sz="1500" dirty="0" err="1"/>
              <a:t>Class.</a:t>
            </a:r>
            <a:r>
              <a:rPr lang="en-US" sz="1500" i="1" dirty="0" err="1"/>
              <a:t>forName</a:t>
            </a:r>
            <a:r>
              <a:rPr lang="en-US" sz="1500" dirty="0"/>
              <a:t>(</a:t>
            </a:r>
            <a:r>
              <a:rPr lang="en-US" sz="1500" b="1" dirty="0"/>
              <a:t>"</a:t>
            </a:r>
            <a:r>
              <a:rPr lang="en-US" sz="1500" b="1" dirty="0" err="1"/>
              <a:t>com.mysql.jdbc.Driver</a:t>
            </a:r>
            <a:r>
              <a:rPr lang="en-US" sz="1500" b="1" dirty="0"/>
              <a:t>"</a:t>
            </a:r>
            <a:r>
              <a:rPr lang="en-US" sz="1500" dirty="0"/>
              <a:t>);</a:t>
            </a:r>
            <a:endParaRPr lang="en-US" sz="1500" i="1" dirty="0"/>
          </a:p>
          <a:p>
            <a:pPr marL="0" indent="0">
              <a:buNone/>
            </a:pPr>
            <a:r>
              <a:rPr lang="en-US" sz="1500" i="1" dirty="0"/>
              <a:t>            </a:t>
            </a:r>
            <a:r>
              <a:rPr lang="en-US" sz="1500" b="1" dirty="0"/>
              <a:t>try</a:t>
            </a:r>
            <a:r>
              <a:rPr lang="en-US" sz="1500" dirty="0"/>
              <a:t>(Connection con = </a:t>
            </a:r>
            <a:r>
              <a:rPr lang="en-US" sz="1500" dirty="0" err="1"/>
              <a:t>DriverManager.</a:t>
            </a:r>
            <a:r>
              <a:rPr lang="en-US" sz="1500" i="1" dirty="0" err="1"/>
              <a:t>getConnection</a:t>
            </a:r>
            <a:r>
              <a:rPr lang="en-US" sz="1500" dirty="0"/>
              <a:t>(</a:t>
            </a:r>
            <a:r>
              <a:rPr lang="en-US" sz="1500" b="1" dirty="0"/>
              <a:t>"</a:t>
            </a:r>
            <a:r>
              <a:rPr lang="en-US" sz="1500" b="1" dirty="0" err="1"/>
              <a:t>jdbc:mysql</a:t>
            </a:r>
            <a:r>
              <a:rPr lang="en-US" sz="1500" b="1" dirty="0"/>
              <a:t>://localhost:3306/test"</a:t>
            </a:r>
            <a:r>
              <a:rPr lang="en-US" sz="1500" dirty="0"/>
              <a:t>, </a:t>
            </a:r>
            <a:r>
              <a:rPr lang="en-US" sz="1500" b="1" dirty="0"/>
              <a:t>"user"</a:t>
            </a:r>
            <a:r>
              <a:rPr lang="en-US" sz="1500" dirty="0"/>
              <a:t>, </a:t>
            </a:r>
            <a:r>
              <a:rPr lang="en-US" sz="1500" b="1" dirty="0"/>
              <a:t>"</a:t>
            </a:r>
            <a:r>
              <a:rPr lang="en-US" sz="1500" b="1" dirty="0" err="1"/>
              <a:t>pwd</a:t>
            </a:r>
            <a:r>
              <a:rPr lang="en-US" sz="1500" b="1" dirty="0"/>
              <a:t>"</a:t>
            </a:r>
            <a:r>
              <a:rPr lang="en-US" sz="1500" dirty="0"/>
              <a:t>)){</a:t>
            </a:r>
          </a:p>
          <a:p>
            <a:pPr marL="0" indent="0">
              <a:buNone/>
            </a:pPr>
            <a:r>
              <a:rPr lang="en-US" sz="1500" dirty="0"/>
              <a:t>                Statement </a:t>
            </a:r>
            <a:r>
              <a:rPr lang="en-US" sz="1500" dirty="0" err="1"/>
              <a:t>stmt</a:t>
            </a:r>
            <a:r>
              <a:rPr lang="en-US" sz="1500" dirty="0"/>
              <a:t> = </a:t>
            </a:r>
            <a:r>
              <a:rPr lang="en-US" sz="1500" dirty="0" err="1"/>
              <a:t>con.createStatement</a:t>
            </a:r>
            <a:r>
              <a:rPr lang="en-US" sz="1500" dirty="0"/>
              <a:t>();</a:t>
            </a:r>
          </a:p>
          <a:p>
            <a:pPr marL="0" indent="0">
              <a:buNone/>
            </a:pPr>
            <a:r>
              <a:rPr lang="en-US" sz="1500" dirty="0"/>
              <a:t>                </a:t>
            </a:r>
            <a:r>
              <a:rPr lang="en-US" sz="1500" dirty="0" err="1"/>
              <a:t>ResultSet</a:t>
            </a:r>
            <a:r>
              <a:rPr lang="en-US" sz="1500" dirty="0"/>
              <a:t> </a:t>
            </a:r>
            <a:r>
              <a:rPr lang="en-US" sz="1500" dirty="0" err="1"/>
              <a:t>rs</a:t>
            </a:r>
            <a:r>
              <a:rPr lang="en-US" sz="1500" dirty="0"/>
              <a:t> = </a:t>
            </a:r>
            <a:r>
              <a:rPr lang="en-US" sz="1500" dirty="0" err="1"/>
              <a:t>stmt.executeQuery</a:t>
            </a:r>
            <a:r>
              <a:rPr lang="en-US" sz="1500" dirty="0"/>
              <a:t>(</a:t>
            </a:r>
            <a:r>
              <a:rPr lang="en-US" sz="1500" b="1" dirty="0"/>
              <a:t>"SELECT * FROM students"</a:t>
            </a:r>
            <a:r>
              <a:rPr lang="en-US" sz="1500" dirty="0"/>
              <a:t>);</a:t>
            </a:r>
          </a:p>
          <a:p>
            <a:pPr marL="0" indent="0">
              <a:buNone/>
            </a:pPr>
            <a:r>
              <a:rPr lang="en-US" sz="1500" dirty="0"/>
              <a:t>                </a:t>
            </a:r>
            <a:r>
              <a:rPr lang="en-US" sz="1500" b="1" dirty="0" err="1"/>
              <a:t>int</a:t>
            </a:r>
            <a:r>
              <a:rPr lang="en-US" sz="1500" b="1" dirty="0"/>
              <a:t> </a:t>
            </a:r>
            <a:r>
              <a:rPr lang="en-US" sz="1500" dirty="0" err="1"/>
              <a:t>numOfColumns</a:t>
            </a:r>
            <a:r>
              <a:rPr lang="en-US" sz="1500" dirty="0"/>
              <a:t> = </a:t>
            </a:r>
            <a:r>
              <a:rPr lang="en-US" sz="1500" dirty="0" err="1"/>
              <a:t>rs.getMetaData</a:t>
            </a:r>
            <a:r>
              <a:rPr lang="en-US" sz="1500" dirty="0"/>
              <a:t>().</a:t>
            </a:r>
            <a:r>
              <a:rPr lang="en-US" sz="1500" dirty="0" err="1"/>
              <a:t>getColumnCount</a:t>
            </a:r>
            <a:r>
              <a:rPr lang="en-US" sz="1500" dirty="0"/>
              <a:t>();</a:t>
            </a:r>
          </a:p>
          <a:p>
            <a:pPr marL="0" indent="0">
              <a:buNone/>
            </a:pPr>
            <a:r>
              <a:rPr lang="en-US" sz="1500" dirty="0"/>
              <a:t>                </a:t>
            </a:r>
            <a:r>
              <a:rPr lang="en-US" sz="1500" b="1" dirty="0"/>
              <a:t>while </a:t>
            </a:r>
            <a:r>
              <a:rPr lang="en-US" sz="1500" dirty="0"/>
              <a:t>(</a:t>
            </a:r>
            <a:r>
              <a:rPr lang="en-US" sz="1500" dirty="0" err="1"/>
              <a:t>rs.next</a:t>
            </a:r>
            <a:r>
              <a:rPr lang="en-US" sz="1500" dirty="0"/>
              <a:t>()){</a:t>
            </a:r>
          </a:p>
          <a:p>
            <a:pPr marL="0" indent="0">
              <a:buNone/>
            </a:pPr>
            <a:r>
              <a:rPr lang="en-US" sz="1500" dirty="0"/>
              <a:t>                    </a:t>
            </a:r>
            <a:r>
              <a:rPr lang="en-US" sz="1500" b="1" dirty="0"/>
              <a:t>for </a:t>
            </a:r>
            <a:r>
              <a:rPr lang="en-US" sz="1500" dirty="0"/>
              <a:t>(</a:t>
            </a:r>
            <a:r>
              <a:rPr lang="en-US" sz="1500" b="1" dirty="0" err="1"/>
              <a:t>int</a:t>
            </a:r>
            <a:r>
              <a:rPr lang="en-US" sz="1500" b="1" dirty="0"/>
              <a:t> </a:t>
            </a:r>
            <a:r>
              <a:rPr lang="en-US" sz="1500" dirty="0"/>
              <a:t>col = 1; col &lt;= </a:t>
            </a:r>
            <a:r>
              <a:rPr lang="en-US" sz="1500" dirty="0" err="1"/>
              <a:t>numOfColumns</a:t>
            </a:r>
            <a:r>
              <a:rPr lang="en-US" sz="1500" dirty="0"/>
              <a:t>; col++){</a:t>
            </a:r>
          </a:p>
          <a:p>
            <a:pPr marL="0" indent="0">
              <a:buNone/>
            </a:pPr>
            <a:r>
              <a:rPr lang="en-US" sz="1500" dirty="0"/>
              <a:t>                        </a:t>
            </a:r>
            <a:r>
              <a:rPr lang="en-US" sz="1500" dirty="0" err="1"/>
              <a:t>System.</a:t>
            </a:r>
            <a:r>
              <a:rPr lang="en-US" sz="1500" b="1" i="1" dirty="0" err="1"/>
              <a:t>out</a:t>
            </a:r>
            <a:r>
              <a:rPr lang="en-US" sz="1500" dirty="0" err="1"/>
              <a:t>.print</a:t>
            </a:r>
            <a:r>
              <a:rPr lang="en-US" sz="1500" dirty="0"/>
              <a:t>(</a:t>
            </a:r>
            <a:r>
              <a:rPr lang="en-US" sz="1500" dirty="0" err="1"/>
              <a:t>rs.getString</a:t>
            </a:r>
            <a:r>
              <a:rPr lang="en-US" sz="1500" dirty="0"/>
              <a:t>(col) + </a:t>
            </a:r>
            <a:r>
              <a:rPr lang="en-US" sz="1500" b="1" dirty="0"/>
              <a:t>" "</a:t>
            </a:r>
            <a:r>
              <a:rPr lang="en-US" sz="1500" dirty="0"/>
              <a:t>);</a:t>
            </a:r>
          </a:p>
          <a:p>
            <a:pPr marL="0" indent="0">
              <a:buNone/>
            </a:pPr>
            <a:r>
              <a:rPr lang="en-US" sz="1500" dirty="0"/>
              <a:t>                    }</a:t>
            </a:r>
          </a:p>
          <a:p>
            <a:pPr marL="0" indent="0">
              <a:buNone/>
            </a:pPr>
            <a:r>
              <a:rPr lang="en-US" sz="1500" dirty="0"/>
              <a:t>                    </a:t>
            </a:r>
            <a:r>
              <a:rPr lang="en-US" sz="1500" dirty="0" err="1"/>
              <a:t>System.</a:t>
            </a:r>
            <a:r>
              <a:rPr lang="en-US" sz="1500" b="1" i="1" dirty="0" err="1"/>
              <a:t>out</a:t>
            </a:r>
            <a:r>
              <a:rPr lang="en-US" sz="1500" dirty="0" err="1"/>
              <a:t>.println</a:t>
            </a:r>
            <a:r>
              <a:rPr lang="en-US" sz="1500" dirty="0"/>
              <a:t>();</a:t>
            </a:r>
          </a:p>
          <a:p>
            <a:pPr marL="0" indent="0">
              <a:buNone/>
            </a:pPr>
            <a:r>
              <a:rPr lang="en-US" sz="1500" dirty="0"/>
              <a:t>                }</a:t>
            </a:r>
          </a:p>
          <a:p>
            <a:pPr marL="0" indent="0">
              <a:buNone/>
            </a:pPr>
            <a:r>
              <a:rPr lang="en-US" sz="1500" dirty="0"/>
              <a:t>            }} </a:t>
            </a:r>
            <a:r>
              <a:rPr lang="en-US" sz="1500" b="1" dirty="0"/>
              <a:t>catch </a:t>
            </a:r>
            <a:r>
              <a:rPr lang="en-US" sz="1500" dirty="0"/>
              <a:t>(Exception ex){</a:t>
            </a:r>
            <a:r>
              <a:rPr lang="en-US" sz="1500" dirty="0" err="1"/>
              <a:t>ex.printStackTrace</a:t>
            </a:r>
            <a:r>
              <a:rPr lang="en-US" sz="1500" dirty="0"/>
              <a:t>();}</a:t>
            </a:r>
          </a:p>
          <a:p>
            <a:pPr marL="0" indent="0">
              <a:buNone/>
            </a:pPr>
            <a:r>
              <a:rPr lang="en-US" sz="1500" dirty="0"/>
              <a:t>    }</a:t>
            </a:r>
          </a:p>
          <a:p>
            <a:pPr marL="0" indent="0">
              <a:buNone/>
            </a:pPr>
            <a:r>
              <a:rPr lang="en-US" sz="1500" dirty="0"/>
              <a:t>}</a:t>
            </a:r>
          </a:p>
        </p:txBody>
      </p:sp>
      <p:sp>
        <p:nvSpPr>
          <p:cNvPr id="5" name="Rectangular Callout 4"/>
          <p:cNvSpPr/>
          <p:nvPr/>
        </p:nvSpPr>
        <p:spPr>
          <a:xfrm>
            <a:off x="4267200" y="1905000"/>
            <a:ext cx="4876800" cy="381000"/>
          </a:xfrm>
          <a:prstGeom prst="wedgeRectCallout">
            <a:avLst>
              <a:gd name="adj1" fmla="val -52047"/>
              <a:gd name="adj2" fmla="val 123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Try with resources (java 7). No need to call </a:t>
            </a:r>
            <a:r>
              <a:rPr lang="en-US" sz="1600" dirty="0" err="1"/>
              <a:t>con.close</a:t>
            </a:r>
            <a:r>
              <a:rPr lang="en-US" dirty="0"/>
              <a:t>()</a:t>
            </a:r>
          </a:p>
        </p:txBody>
      </p:sp>
      <p:sp>
        <p:nvSpPr>
          <p:cNvPr id="6" name="TextBox 5"/>
          <p:cNvSpPr txBox="1"/>
          <p:nvPr/>
        </p:nvSpPr>
        <p:spPr>
          <a:xfrm>
            <a:off x="6172200" y="3352800"/>
            <a:ext cx="2932324" cy="1477328"/>
          </a:xfrm>
          <a:prstGeom prst="rect">
            <a:avLst/>
          </a:prstGeom>
          <a:noFill/>
          <a:ln>
            <a:solidFill>
              <a:schemeClr val="accent1"/>
            </a:solidFill>
          </a:ln>
        </p:spPr>
        <p:txBody>
          <a:bodyPr wrap="square" rtlCol="0">
            <a:spAutoFit/>
          </a:bodyPr>
          <a:lstStyle/>
          <a:p>
            <a:r>
              <a:rPr lang="en-US" dirty="0"/>
              <a:t>111 21 1 1 </a:t>
            </a:r>
            <a:r>
              <a:rPr lang="en-US" dirty="0" err="1"/>
              <a:t>Chaya</a:t>
            </a:r>
            <a:r>
              <a:rPr lang="en-US" dirty="0"/>
              <a:t> Glass 73.33</a:t>
            </a:r>
          </a:p>
          <a:p>
            <a:r>
              <a:rPr lang="en-US" dirty="0"/>
              <a:t>222 28 1 3 Tal Negev null </a:t>
            </a:r>
          </a:p>
          <a:p>
            <a:r>
              <a:rPr lang="en-US" dirty="0"/>
              <a:t>333 24 0 1 </a:t>
            </a:r>
            <a:r>
              <a:rPr lang="en-US" dirty="0" err="1"/>
              <a:t>Gadi</a:t>
            </a:r>
            <a:r>
              <a:rPr lang="en-US" dirty="0"/>
              <a:t> Golan null </a:t>
            </a:r>
          </a:p>
          <a:p>
            <a:r>
              <a:rPr lang="en-US" dirty="0"/>
              <a:t>444 23 0 1 </a:t>
            </a:r>
            <a:r>
              <a:rPr lang="en-US" dirty="0" err="1"/>
              <a:t>Moti</a:t>
            </a:r>
            <a:r>
              <a:rPr lang="en-US" dirty="0"/>
              <a:t> Cohen null </a:t>
            </a:r>
          </a:p>
          <a:p>
            <a:r>
              <a:rPr lang="en-US" dirty="0"/>
              <a:t>700 26 1 2 Maya Levi null </a:t>
            </a:r>
          </a:p>
        </p:txBody>
      </p:sp>
      <p:sp>
        <p:nvSpPr>
          <p:cNvPr id="7" name="Rectangular Callout 6"/>
          <p:cNvSpPr/>
          <p:nvPr/>
        </p:nvSpPr>
        <p:spPr>
          <a:xfrm>
            <a:off x="1295400" y="1981200"/>
            <a:ext cx="1295400" cy="228600"/>
          </a:xfrm>
          <a:prstGeom prst="wedgeRectCallout">
            <a:avLst>
              <a:gd name="adj1" fmla="val -26715"/>
              <a:gd name="adj2" fmla="val 10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Reflection</a:t>
            </a:r>
          </a:p>
        </p:txBody>
      </p:sp>
      <p:sp>
        <p:nvSpPr>
          <p:cNvPr id="8" name="Rectangular Callout 7"/>
          <p:cNvSpPr/>
          <p:nvPr/>
        </p:nvSpPr>
        <p:spPr>
          <a:xfrm>
            <a:off x="4648200" y="3657600"/>
            <a:ext cx="1524000" cy="685800"/>
          </a:xfrm>
          <a:prstGeom prst="wedgeRectCallout">
            <a:avLst>
              <a:gd name="adj1" fmla="val -183958"/>
              <a:gd name="adj2" fmla="val -17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rs</a:t>
            </a:r>
            <a:r>
              <a:rPr lang="en-US" sz="1600" dirty="0"/>
              <a:t> is initially located before the first row</a:t>
            </a:r>
          </a:p>
        </p:txBody>
      </p:sp>
      <p:sp>
        <p:nvSpPr>
          <p:cNvPr id="9" name="Rectangle 8"/>
          <p:cNvSpPr/>
          <p:nvPr/>
        </p:nvSpPr>
        <p:spPr>
          <a:xfrm>
            <a:off x="228600" y="5997357"/>
            <a:ext cx="3886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get column names we can use:</a:t>
            </a:r>
          </a:p>
          <a:p>
            <a:pPr algn="ctr"/>
            <a:r>
              <a:rPr lang="en-US" dirty="0" err="1"/>
              <a:t>rs.getMetaData</a:t>
            </a:r>
            <a:r>
              <a:rPr lang="en-US" dirty="0"/>
              <a:t>().</a:t>
            </a:r>
            <a:r>
              <a:rPr lang="en-US" dirty="0" err="1"/>
              <a:t>getColumnLabel</a:t>
            </a:r>
            <a:r>
              <a:rPr lang="en-US" dirty="0"/>
              <a:t>(col)</a:t>
            </a:r>
          </a:p>
        </p:txBody>
      </p:sp>
      <p:sp>
        <p:nvSpPr>
          <p:cNvPr id="4" name="TextBox 3"/>
          <p:cNvSpPr txBox="1"/>
          <p:nvPr/>
        </p:nvSpPr>
        <p:spPr>
          <a:xfrm>
            <a:off x="3352800" y="4876800"/>
            <a:ext cx="6248400" cy="1815882"/>
          </a:xfrm>
          <a:prstGeom prst="rect">
            <a:avLst/>
          </a:prstGeom>
          <a:solidFill>
            <a:schemeClr val="bg1"/>
          </a:solidFill>
          <a:ln>
            <a:solidFill>
              <a:schemeClr val="accent1"/>
            </a:solidFill>
          </a:ln>
        </p:spPr>
        <p:txBody>
          <a:bodyPr wrap="square" rtlCol="0">
            <a:spAutoFit/>
          </a:bodyPr>
          <a:lstStyle/>
          <a:p>
            <a:r>
              <a:rPr lang="en-US" sz="1400" dirty="0" err="1"/>
              <a:t>java.lang.ClassNotFoundException</a:t>
            </a:r>
            <a:r>
              <a:rPr lang="en-US" sz="1400" dirty="0"/>
              <a:t>: </a:t>
            </a:r>
            <a:r>
              <a:rPr lang="en-US" sz="1400" dirty="0" err="1"/>
              <a:t>com.mysql.jdbc.Driver</a:t>
            </a:r>
            <a:endParaRPr lang="en-US" sz="1400" dirty="0"/>
          </a:p>
          <a:p>
            <a:r>
              <a:rPr lang="en-US" sz="1400" dirty="0"/>
              <a:t>	at </a:t>
            </a:r>
            <a:r>
              <a:rPr lang="en-US" sz="1400" dirty="0" err="1"/>
              <a:t>java.net.URLClassLoader.findClass</a:t>
            </a:r>
            <a:r>
              <a:rPr lang="en-US" sz="1400" dirty="0"/>
              <a:t>(URLClassLoader.java:381)</a:t>
            </a:r>
          </a:p>
          <a:p>
            <a:r>
              <a:rPr lang="en-US" sz="1400" dirty="0"/>
              <a:t>	at </a:t>
            </a:r>
            <a:r>
              <a:rPr lang="en-US" sz="1400" dirty="0" err="1"/>
              <a:t>java.lang.ClassLoader.loadClass</a:t>
            </a:r>
            <a:r>
              <a:rPr lang="en-US" sz="1400" dirty="0"/>
              <a:t>(ClassLoader.java:424)</a:t>
            </a:r>
          </a:p>
          <a:p>
            <a:r>
              <a:rPr lang="en-US" sz="1400" dirty="0"/>
              <a:t>	at </a:t>
            </a:r>
            <a:r>
              <a:rPr lang="en-US" sz="1400" dirty="0" err="1"/>
              <a:t>sun.misc.Launcher$AppClassLoader.loadClass</a:t>
            </a:r>
            <a:r>
              <a:rPr lang="en-US" sz="1400" dirty="0"/>
              <a:t>(Launcher.java:331)</a:t>
            </a:r>
          </a:p>
          <a:p>
            <a:r>
              <a:rPr lang="en-US" sz="1400" dirty="0"/>
              <a:t>	at </a:t>
            </a:r>
            <a:r>
              <a:rPr lang="en-US" sz="1400" dirty="0" err="1"/>
              <a:t>java.lang.ClassLoader.loadClass</a:t>
            </a:r>
            <a:r>
              <a:rPr lang="en-US" sz="1400" dirty="0"/>
              <a:t>(ClassLoader.java:357)</a:t>
            </a:r>
          </a:p>
          <a:p>
            <a:r>
              <a:rPr lang="en-US" sz="1400" dirty="0"/>
              <a:t>	at java.lang.Class.forName0(Native Method)</a:t>
            </a:r>
          </a:p>
          <a:p>
            <a:r>
              <a:rPr lang="en-US" sz="1400" dirty="0"/>
              <a:t>	at </a:t>
            </a:r>
            <a:r>
              <a:rPr lang="en-US" sz="1400" dirty="0" err="1"/>
              <a:t>java.lang.Class.forName</a:t>
            </a:r>
            <a:r>
              <a:rPr lang="en-US" sz="1400" dirty="0"/>
              <a:t>(Class.java:264)</a:t>
            </a:r>
          </a:p>
          <a:p>
            <a:r>
              <a:rPr lang="en-US" sz="1400" dirty="0"/>
              <a:t>	at </a:t>
            </a:r>
            <a:r>
              <a:rPr lang="en-US" sz="1400" dirty="0" err="1"/>
              <a:t>ariel.databases.Main.main</a:t>
            </a:r>
            <a:r>
              <a:rPr lang="en-US" sz="1400" dirty="0"/>
              <a:t>(Main.java:19)</a:t>
            </a:r>
          </a:p>
        </p:txBody>
      </p:sp>
    </p:spTree>
    <p:extLst>
      <p:ext uri="{BB962C8B-B14F-4D97-AF65-F5344CB8AC3E}">
        <p14:creationId xmlns:p14="http://schemas.microsoft.com/office/powerpoint/2010/main" val="25804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500"/>
                                        <p:tgtEl>
                                          <p:spTgt spid="3">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500"/>
                                        <p:tgtEl>
                                          <p:spTgt spid="3">
                                            <p:txEl>
                                              <p:pRg st="13" end="13"/>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Effect transition="in" filter="fade">
                                      <p:cBhvr>
                                        <p:cTn id="83" dur="500"/>
                                        <p:tgtEl>
                                          <p:spTgt spid="3">
                                            <p:txEl>
                                              <p:pRg st="14" end="14"/>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
                                            <p:txEl>
                                              <p:pRg st="15" end="15"/>
                                            </p:txEl>
                                          </p:spTgt>
                                        </p:tgtEl>
                                        <p:attrNameLst>
                                          <p:attrName>style.visibility</p:attrName>
                                        </p:attrNameLst>
                                      </p:cBhvr>
                                      <p:to>
                                        <p:strVal val="visible"/>
                                      </p:to>
                                    </p:set>
                                    <p:animEffect transition="in" filter="fade">
                                      <p:cBhvr>
                                        <p:cTn id="86" dur="500"/>
                                        <p:tgtEl>
                                          <p:spTgt spid="3">
                                            <p:txEl>
                                              <p:pRg st="15" end="15"/>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animEffect transition="in" filter="fade">
                                      <p:cBhvr>
                                        <p:cTn id="89" dur="500"/>
                                        <p:tgtEl>
                                          <p:spTgt spid="3">
                                            <p:txEl>
                                              <p:pRg st="16" end="16"/>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5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500"/>
                                        <p:tgtEl>
                                          <p:spTgt spid="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fade">
                                      <p:cBhvr>
                                        <p:cTn id="102" dur="500"/>
                                        <p:tgtEl>
                                          <p:spTgt spid="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fade">
                                      <p:cBhvr>
                                        <p:cTn id="107" dur="500"/>
                                        <p:tgtEl>
                                          <p:spTgt spid="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fade">
                                      <p:cBhvr>
                                        <p:cTn id="1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TABLE</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a:t>Variables cannot hold tables.</a:t>
            </a:r>
          </a:p>
          <a:p>
            <a:r>
              <a:rPr lang="en-US" dirty="0"/>
              <a:t>If you would like to use a table during execution, you can use the TEMPORARY keyword:</a:t>
            </a:r>
          </a:p>
          <a:p>
            <a:pPr lvl="1"/>
            <a:r>
              <a:rPr lang="en-US" dirty="0"/>
              <a:t>CREATE TEMPORARY TABLE </a:t>
            </a:r>
            <a:r>
              <a:rPr lang="en-US" dirty="0" err="1"/>
              <a:t>tempTable</a:t>
            </a:r>
            <a:r>
              <a:rPr lang="en-US" dirty="0"/>
              <a:t> (id INT, name VARCHAR(1000)); </a:t>
            </a:r>
          </a:p>
          <a:p>
            <a:pPr lvl="1"/>
            <a:r>
              <a:rPr lang="en-US" dirty="0"/>
              <a:t>INSERT INTO </a:t>
            </a:r>
            <a:r>
              <a:rPr lang="en-US" dirty="0" err="1"/>
              <a:t>tempTable</a:t>
            </a:r>
            <a:r>
              <a:rPr lang="en-US" dirty="0"/>
              <a:t> (SELECT id, </a:t>
            </a:r>
            <a:r>
              <a:rPr lang="en-US" dirty="0" err="1"/>
              <a:t>lastName</a:t>
            </a:r>
            <a:r>
              <a:rPr lang="en-US" dirty="0"/>
              <a:t> FROM students);</a:t>
            </a:r>
          </a:p>
          <a:p>
            <a:pPr lvl="1"/>
            <a:r>
              <a:rPr lang="en-US" dirty="0"/>
              <a:t>(5 rows effected)</a:t>
            </a:r>
          </a:p>
          <a:p>
            <a:r>
              <a:rPr lang="en-US" dirty="0"/>
              <a:t>You can also combine create with select:</a:t>
            </a:r>
          </a:p>
          <a:p>
            <a:pPr lvl="1"/>
            <a:r>
              <a:rPr lang="en-US" dirty="0"/>
              <a:t>CREATE TEMPORARY TABLE tempTable2 AS (SELECT * FROM students);</a:t>
            </a:r>
          </a:p>
        </p:txBody>
      </p:sp>
    </p:spTree>
    <p:extLst>
      <p:ext uri="{BB962C8B-B14F-4D97-AF65-F5344CB8AC3E}">
        <p14:creationId xmlns:p14="http://schemas.microsoft.com/office/powerpoint/2010/main" val="290330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Jar file is missing</a:t>
            </a:r>
          </a:p>
        </p:txBody>
      </p:sp>
      <p:sp>
        <p:nvSpPr>
          <p:cNvPr id="3" name="Content Placeholder 2"/>
          <p:cNvSpPr>
            <a:spLocks noGrp="1"/>
          </p:cNvSpPr>
          <p:nvPr>
            <p:ph idx="1"/>
          </p:nvPr>
        </p:nvSpPr>
        <p:spPr/>
        <p:txBody>
          <a:bodyPr/>
          <a:lstStyle/>
          <a:p>
            <a:r>
              <a:rPr lang="en-US" dirty="0"/>
              <a:t>Solution 1: use </a:t>
            </a:r>
            <a:r>
              <a:rPr lang="en-US" dirty="0" err="1"/>
              <a:t>Gradel</a:t>
            </a:r>
            <a:r>
              <a:rPr lang="en-US" dirty="0"/>
              <a:t>.</a:t>
            </a:r>
          </a:p>
          <a:p>
            <a:r>
              <a:rPr lang="en-US" dirty="0"/>
              <a:t>Solution 2:</a:t>
            </a:r>
          </a:p>
          <a:p>
            <a:pPr lvl="1"/>
            <a:r>
              <a:rPr lang="en-US" dirty="0" err="1"/>
              <a:t>Goto</a:t>
            </a:r>
            <a:r>
              <a:rPr lang="en-US" dirty="0"/>
              <a:t> </a:t>
            </a:r>
            <a:r>
              <a:rPr lang="en-US" dirty="0">
                <a:hlinkClick r:id="rId2"/>
              </a:rPr>
              <a:t>https://dev.mysql.com/downloads/connector/j/</a:t>
            </a:r>
            <a:r>
              <a:rPr lang="en-US" dirty="0"/>
              <a:t> download jar file.</a:t>
            </a:r>
          </a:p>
          <a:p>
            <a:pPr lvl="1"/>
            <a:r>
              <a:rPr lang="en-US" dirty="0"/>
              <a:t>Create a bin folder: copy jar file into the folder</a:t>
            </a:r>
          </a:p>
          <a:p>
            <a:pPr lvl="1"/>
            <a:r>
              <a:rPr lang="en-US" dirty="0"/>
              <a:t>Add bin to libraries (in </a:t>
            </a:r>
            <a:r>
              <a:rPr lang="en-US" dirty="0" err="1"/>
              <a:t>IntelliJ</a:t>
            </a:r>
            <a:r>
              <a:rPr lang="en-US" dirty="0"/>
              <a:t>: Project Structure -&gt; Libraries -&gt; + -&gt; JAVA -&gt; find bin directory)</a:t>
            </a:r>
          </a:p>
        </p:txBody>
      </p:sp>
    </p:spTree>
    <p:extLst>
      <p:ext uri="{BB962C8B-B14F-4D97-AF65-F5344CB8AC3E}">
        <p14:creationId xmlns:p14="http://schemas.microsoft.com/office/powerpoint/2010/main" val="3755848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prepareStatement</a:t>
            </a:r>
            <a:endParaRPr lang="en-US" dirty="0"/>
          </a:p>
        </p:txBody>
      </p:sp>
      <p:sp>
        <p:nvSpPr>
          <p:cNvPr id="3" name="Content Placeholder 2"/>
          <p:cNvSpPr>
            <a:spLocks noGrp="1"/>
          </p:cNvSpPr>
          <p:nvPr>
            <p:ph idx="1"/>
          </p:nvPr>
        </p:nvSpPr>
        <p:spPr>
          <a:xfrm>
            <a:off x="457200" y="1600200"/>
            <a:ext cx="8382000" cy="4876800"/>
          </a:xfrm>
        </p:spPr>
        <p:txBody>
          <a:bodyPr>
            <a:normAutofit fontScale="92500" lnSpcReduction="20000"/>
          </a:bodyPr>
          <a:lstStyle/>
          <a:p>
            <a:r>
              <a:rPr lang="en-US" dirty="0" err="1"/>
              <a:t>prepareStatement</a:t>
            </a:r>
            <a:r>
              <a:rPr lang="en-US" dirty="0"/>
              <a:t> allows the creating of a statement with missing parameters and filling them up later.</a:t>
            </a:r>
          </a:p>
          <a:p>
            <a:r>
              <a:rPr lang="en-US" dirty="0"/>
              <a:t>May be faster and can provide some level of security (especially when part of the query are obtained from user input)</a:t>
            </a:r>
          </a:p>
          <a:p>
            <a:pPr marL="0" indent="0">
              <a:buNone/>
            </a:pPr>
            <a:endParaRPr lang="en-US" sz="1400" dirty="0"/>
          </a:p>
          <a:p>
            <a:pPr marL="0" indent="0">
              <a:buNone/>
            </a:pPr>
            <a:r>
              <a:rPr lang="en-US" sz="2600" dirty="0"/>
              <a:t>String query = </a:t>
            </a:r>
            <a:r>
              <a:rPr lang="en-US" sz="2800" b="1" dirty="0"/>
              <a:t>"DELETE FROM students WHERE </a:t>
            </a:r>
            <a:r>
              <a:rPr lang="en-US" sz="2800" b="1" dirty="0" err="1"/>
              <a:t>studentId</a:t>
            </a:r>
            <a:r>
              <a:rPr lang="en-US" sz="2800" b="1" dirty="0"/>
              <a:t>=?"</a:t>
            </a:r>
            <a:endParaRPr lang="en-US" sz="2600" b="1" dirty="0"/>
          </a:p>
          <a:p>
            <a:pPr marL="0" indent="0">
              <a:buNone/>
            </a:pPr>
            <a:r>
              <a:rPr lang="en-US" sz="2600" b="1" dirty="0"/>
              <a:t>try </a:t>
            </a:r>
            <a:r>
              <a:rPr lang="en-US" sz="2600" dirty="0"/>
              <a:t>(</a:t>
            </a:r>
            <a:r>
              <a:rPr lang="en-US" sz="2600" dirty="0" err="1"/>
              <a:t>PreparedStatement</a:t>
            </a:r>
            <a:r>
              <a:rPr lang="en-US" sz="2600" dirty="0"/>
              <a:t> </a:t>
            </a:r>
            <a:r>
              <a:rPr lang="en-US" sz="2600" dirty="0" err="1"/>
              <a:t>pstmt</a:t>
            </a:r>
            <a:r>
              <a:rPr lang="en-US" sz="2600" dirty="0"/>
              <a:t> = </a:t>
            </a:r>
            <a:r>
              <a:rPr lang="en-US" sz="2600" dirty="0" err="1"/>
              <a:t>con.prepareStatement</a:t>
            </a:r>
            <a:r>
              <a:rPr lang="en-US" sz="2600" dirty="0"/>
              <a:t>(query))</a:t>
            </a:r>
            <a:br>
              <a:rPr lang="en-US" sz="2600" dirty="0"/>
            </a:br>
            <a:r>
              <a:rPr lang="en-US" sz="2600" dirty="0"/>
              <a:t>{</a:t>
            </a:r>
            <a:br>
              <a:rPr lang="en-US" sz="2600" dirty="0"/>
            </a:br>
            <a:r>
              <a:rPr lang="en-US" sz="2600" dirty="0"/>
              <a:t>    </a:t>
            </a:r>
            <a:r>
              <a:rPr lang="en-US" sz="2600" dirty="0" err="1"/>
              <a:t>pstmt.setString</a:t>
            </a:r>
            <a:r>
              <a:rPr lang="en-US" sz="2600" dirty="0"/>
              <a:t>(1, </a:t>
            </a:r>
            <a:r>
              <a:rPr lang="en-US" sz="2600" dirty="0" err="1"/>
              <a:t>userId</a:t>
            </a:r>
            <a:r>
              <a:rPr lang="en-US" sz="2600" dirty="0"/>
              <a:t>);</a:t>
            </a:r>
            <a:br>
              <a:rPr lang="en-US" sz="2600" dirty="0"/>
            </a:br>
            <a:r>
              <a:rPr lang="en-US" sz="2600" dirty="0"/>
              <a:t>    </a:t>
            </a:r>
            <a:r>
              <a:rPr lang="en-US" sz="2600" dirty="0" err="1"/>
              <a:t>pstmt.executeUpdate</a:t>
            </a:r>
            <a:r>
              <a:rPr lang="en-US" sz="2600" dirty="0"/>
              <a:t>();</a:t>
            </a:r>
            <a:br>
              <a:rPr lang="en-US" sz="2600" dirty="0"/>
            </a:br>
            <a:r>
              <a:rPr lang="en-US" sz="2600" dirty="0"/>
              <a:t>}</a:t>
            </a:r>
          </a:p>
        </p:txBody>
      </p:sp>
    </p:spTree>
    <p:extLst>
      <p:ext uri="{BB962C8B-B14F-4D97-AF65-F5344CB8AC3E}">
        <p14:creationId xmlns:p14="http://schemas.microsoft.com/office/powerpoint/2010/main" val="33319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executeQuery</a:t>
            </a:r>
            <a:r>
              <a:rPr lang="en-US" dirty="0"/>
              <a:t>(), </a:t>
            </a:r>
            <a:r>
              <a:rPr lang="en-US" dirty="0" err="1"/>
              <a:t>executeUpdate</a:t>
            </a:r>
            <a:r>
              <a:rPr lang="en-US" dirty="0"/>
              <a:t>(), execute()</a:t>
            </a:r>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457200" y="1752600"/>
            <a:ext cx="8534400" cy="4596818"/>
            <a:chOff x="457200" y="1752600"/>
            <a:chExt cx="8534400" cy="4596818"/>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78192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43200" y="6095502"/>
              <a:ext cx="6248400" cy="253916"/>
            </a:xfrm>
            <a:prstGeom prst="rect">
              <a:avLst/>
            </a:prstGeom>
            <a:noFill/>
          </p:spPr>
          <p:txBody>
            <a:bodyPr wrap="square" rtlCol="0">
              <a:spAutoFit/>
            </a:bodyPr>
            <a:lstStyle/>
            <a:p>
              <a:r>
                <a:rPr lang="en-US" sz="1050" dirty="0"/>
                <a:t>Credit: </a:t>
              </a:r>
              <a:r>
                <a:rPr lang="en-US" sz="1050" dirty="0">
                  <a:hlinkClick r:id="rId3"/>
                </a:rPr>
                <a:t>http://javaconceptoftheday.com/difference-between-executequery-executeupdate-execute-in-jdbc/</a:t>
              </a:r>
              <a:r>
                <a:rPr lang="en-US" sz="1050" dirty="0"/>
                <a:t> </a:t>
              </a:r>
            </a:p>
          </p:txBody>
        </p:sp>
      </p:grpSp>
    </p:spTree>
    <p:extLst>
      <p:ext uri="{BB962C8B-B14F-4D97-AF65-F5344CB8AC3E}">
        <p14:creationId xmlns:p14="http://schemas.microsoft.com/office/powerpoint/2010/main" val="3400891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Stored Procedure</a:t>
            </a:r>
          </a:p>
        </p:txBody>
      </p:sp>
      <p:sp>
        <p:nvSpPr>
          <p:cNvPr id="3" name="Content Placeholder 2"/>
          <p:cNvSpPr>
            <a:spLocks noGrp="1"/>
          </p:cNvSpPr>
          <p:nvPr>
            <p:ph idx="1"/>
          </p:nvPr>
        </p:nvSpPr>
        <p:spPr>
          <a:xfrm>
            <a:off x="457200" y="1600200"/>
            <a:ext cx="8458200" cy="4525963"/>
          </a:xfrm>
        </p:spPr>
        <p:txBody>
          <a:bodyPr/>
          <a:lstStyle/>
          <a:p>
            <a:pPr marL="0" indent="0">
              <a:buNone/>
            </a:pPr>
            <a:r>
              <a:rPr lang="en-US" dirty="0"/>
              <a:t>String query = </a:t>
            </a:r>
            <a:r>
              <a:rPr lang="en-US" b="1" dirty="0"/>
              <a:t>"{CALL </a:t>
            </a:r>
            <a:r>
              <a:rPr lang="en-US" b="1" dirty="0" err="1"/>
              <a:t>student_avg</a:t>
            </a:r>
            <a:r>
              <a:rPr lang="en-US" b="1" dirty="0"/>
              <a:t>(?)}"</a:t>
            </a:r>
            <a:r>
              <a:rPr lang="en-US" dirty="0"/>
              <a:t>;</a:t>
            </a:r>
          </a:p>
          <a:p>
            <a:pPr marL="0" indent="0">
              <a:buNone/>
            </a:pPr>
            <a:r>
              <a:rPr lang="en-US" dirty="0" err="1"/>
              <a:t>CallableStatement</a:t>
            </a:r>
            <a:r>
              <a:rPr lang="en-US" dirty="0"/>
              <a:t> </a:t>
            </a:r>
            <a:r>
              <a:rPr lang="en-US" dirty="0" err="1"/>
              <a:t>stmt</a:t>
            </a:r>
            <a:r>
              <a:rPr lang="en-US" dirty="0"/>
              <a:t> = </a:t>
            </a:r>
            <a:r>
              <a:rPr lang="en-US" dirty="0" err="1"/>
              <a:t>con.prepareCall</a:t>
            </a:r>
            <a:r>
              <a:rPr lang="en-US" dirty="0"/>
              <a:t>(query);</a:t>
            </a:r>
          </a:p>
          <a:p>
            <a:pPr marL="0" indent="0">
              <a:buNone/>
            </a:pPr>
            <a:r>
              <a:rPr lang="en-US" b="1" dirty="0" err="1"/>
              <a:t>int</a:t>
            </a:r>
            <a:r>
              <a:rPr lang="en-US" b="1" dirty="0"/>
              <a:t> </a:t>
            </a:r>
            <a:r>
              <a:rPr lang="en-US" dirty="0" err="1"/>
              <a:t>studentId</a:t>
            </a:r>
            <a:r>
              <a:rPr lang="en-US" dirty="0"/>
              <a:t> = 222;</a:t>
            </a:r>
          </a:p>
          <a:p>
            <a:pPr marL="0" indent="0">
              <a:buNone/>
            </a:pPr>
            <a:r>
              <a:rPr lang="en-US" dirty="0" err="1"/>
              <a:t>stmt.setInt</a:t>
            </a:r>
            <a:r>
              <a:rPr lang="en-US" dirty="0"/>
              <a:t>(1, </a:t>
            </a:r>
            <a:r>
              <a:rPr lang="en-US" dirty="0" err="1"/>
              <a:t>studentId</a:t>
            </a:r>
            <a:r>
              <a:rPr lang="en-US" dirty="0"/>
              <a:t>);</a:t>
            </a:r>
          </a:p>
          <a:p>
            <a:pPr marL="0" indent="0">
              <a:buNone/>
            </a:pPr>
            <a:r>
              <a:rPr lang="en-US" dirty="0" err="1"/>
              <a:t>ResultSet</a:t>
            </a:r>
            <a:r>
              <a:rPr lang="en-US" dirty="0"/>
              <a:t> </a:t>
            </a:r>
            <a:r>
              <a:rPr lang="en-US" dirty="0" err="1"/>
              <a:t>rs</a:t>
            </a:r>
            <a:r>
              <a:rPr lang="en-US" dirty="0"/>
              <a:t> = </a:t>
            </a:r>
            <a:r>
              <a:rPr lang="en-US" dirty="0" err="1"/>
              <a:t>stmt.executeQuery</a:t>
            </a:r>
            <a:r>
              <a:rPr lang="en-US" dirty="0"/>
              <a:t>();</a:t>
            </a:r>
          </a:p>
        </p:txBody>
      </p:sp>
    </p:spTree>
    <p:extLst>
      <p:ext uri="{BB962C8B-B14F-4D97-AF65-F5344CB8AC3E}">
        <p14:creationId xmlns:p14="http://schemas.microsoft.com/office/powerpoint/2010/main" val="333851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E46F0A-BF78-476B-BF5E-EFFC2BA1FFB4}"/>
              </a:ext>
            </a:extLst>
          </p:cNvPr>
          <p:cNvSpPr>
            <a:spLocks noGrp="1"/>
          </p:cNvSpPr>
          <p:nvPr>
            <p:ph type="title"/>
          </p:nvPr>
        </p:nvSpPr>
        <p:spPr/>
        <p:txBody>
          <a:bodyPr/>
          <a:lstStyle/>
          <a:p>
            <a:r>
              <a:rPr lang="en-US" dirty="0"/>
              <a:t>Stored Procedure with out params</a:t>
            </a:r>
          </a:p>
        </p:txBody>
      </p:sp>
      <p:sp>
        <p:nvSpPr>
          <p:cNvPr id="3" name="מציין מיקום תוכן 2">
            <a:extLst>
              <a:ext uri="{FF2B5EF4-FFF2-40B4-BE49-F238E27FC236}">
                <a16:creationId xmlns:a16="http://schemas.microsoft.com/office/drawing/2014/main" id="{1D208063-136A-4DA3-BDF0-BE8C75249530}"/>
              </a:ext>
            </a:extLst>
          </p:cNvPr>
          <p:cNvSpPr>
            <a:spLocks noGrp="1"/>
          </p:cNvSpPr>
          <p:nvPr>
            <p:ph idx="1"/>
          </p:nvPr>
        </p:nvSpPr>
        <p:spPr>
          <a:xfrm>
            <a:off x="152400" y="1600200"/>
            <a:ext cx="8991600" cy="4525963"/>
          </a:xfrm>
        </p:spPr>
        <p:txBody>
          <a:bodyPr>
            <a:normAutofit fontScale="70000" lnSpcReduction="20000"/>
          </a:bodyPr>
          <a:lstStyle/>
          <a:p>
            <a:pPr marL="0" indent="0">
              <a:buNone/>
            </a:pPr>
            <a:endParaRPr lang="en-US" dirty="0"/>
          </a:p>
          <a:p>
            <a:pPr marL="0" indent="0">
              <a:buNone/>
            </a:pPr>
            <a:r>
              <a:rPr lang="en-US" dirty="0" err="1"/>
              <a:t>CallableStatement</a:t>
            </a:r>
            <a:r>
              <a:rPr lang="en-US" dirty="0"/>
              <a:t> </a:t>
            </a:r>
            <a:r>
              <a:rPr lang="en-US" dirty="0" err="1"/>
              <a:t>stmt</a:t>
            </a:r>
            <a:r>
              <a:rPr lang="en-US" dirty="0"/>
              <a:t> = </a:t>
            </a:r>
            <a:r>
              <a:rPr lang="en-US" dirty="0" err="1"/>
              <a:t>con.prepareCall</a:t>
            </a:r>
            <a:r>
              <a:rPr lang="en-US" dirty="0"/>
              <a:t>("CALL student_avg_2(?,?,?)");</a:t>
            </a:r>
          </a:p>
          <a:p>
            <a:pPr marL="0" indent="0">
              <a:buNone/>
            </a:pPr>
            <a:r>
              <a:rPr lang="en-US" dirty="0" err="1"/>
              <a:t>stmt.setInt</a:t>
            </a:r>
            <a:r>
              <a:rPr lang="en-US" dirty="0"/>
              <a:t>(1, n);</a:t>
            </a:r>
          </a:p>
          <a:p>
            <a:pPr marL="0" indent="0">
              <a:buNone/>
            </a:pPr>
            <a:r>
              <a:rPr lang="en-US" dirty="0" err="1"/>
              <a:t>stmt.registerOutParameter</a:t>
            </a:r>
            <a:r>
              <a:rPr lang="en-US" dirty="0"/>
              <a:t> (2, </a:t>
            </a:r>
            <a:r>
              <a:rPr lang="en-US" dirty="0" err="1"/>
              <a:t>Types.DOUBLE</a:t>
            </a:r>
            <a:r>
              <a:rPr lang="en-US" dirty="0"/>
              <a:t>);</a:t>
            </a:r>
          </a:p>
          <a:p>
            <a:pPr marL="0" indent="0">
              <a:buNone/>
            </a:pPr>
            <a:r>
              <a:rPr lang="en-US" dirty="0" err="1"/>
              <a:t>stmt.registerOutParameter</a:t>
            </a:r>
            <a:r>
              <a:rPr lang="en-US" dirty="0"/>
              <a:t>(3, </a:t>
            </a:r>
            <a:r>
              <a:rPr lang="en-US" dirty="0" err="1"/>
              <a:t>Types.INTEGER</a:t>
            </a:r>
            <a:r>
              <a:rPr lang="en-US" dirty="0"/>
              <a:t>);</a:t>
            </a:r>
          </a:p>
          <a:p>
            <a:pPr marL="0" indent="0">
              <a:buNone/>
            </a:pPr>
            <a:r>
              <a:rPr lang="en-US" dirty="0" err="1"/>
              <a:t>stmt.execute</a:t>
            </a:r>
            <a:r>
              <a:rPr lang="en-US" dirty="0"/>
              <a:t>();</a:t>
            </a:r>
          </a:p>
          <a:p>
            <a:pPr marL="0" indent="0">
              <a:buNone/>
            </a:pPr>
            <a:r>
              <a:rPr lang="en-US" dirty="0"/>
              <a:t>                </a:t>
            </a:r>
          </a:p>
          <a:p>
            <a:pPr marL="0" indent="0">
              <a:buNone/>
            </a:pPr>
            <a:r>
              <a:rPr lang="en-US" dirty="0"/>
              <a:t>Double </a:t>
            </a:r>
            <a:r>
              <a:rPr lang="en-US" dirty="0" err="1"/>
              <a:t>avgGrade</a:t>
            </a:r>
            <a:r>
              <a:rPr lang="en-US" dirty="0"/>
              <a:t> = </a:t>
            </a:r>
            <a:r>
              <a:rPr lang="en-US" dirty="0" err="1"/>
              <a:t>stmt.getDouble</a:t>
            </a:r>
            <a:r>
              <a:rPr lang="en-US" dirty="0"/>
              <a:t>(2);</a:t>
            </a:r>
          </a:p>
          <a:p>
            <a:pPr marL="0" indent="0">
              <a:buNone/>
            </a:pPr>
            <a:r>
              <a:rPr lang="en-US" dirty="0"/>
              <a:t>Integer </a:t>
            </a:r>
            <a:r>
              <a:rPr lang="en-US" dirty="0" err="1"/>
              <a:t>maxGrade</a:t>
            </a:r>
            <a:r>
              <a:rPr lang="en-US" dirty="0"/>
              <a:t> = </a:t>
            </a:r>
            <a:r>
              <a:rPr lang="en-US" dirty="0" err="1"/>
              <a:t>stmt.getInt</a:t>
            </a:r>
            <a:r>
              <a:rPr lang="en-US" dirty="0"/>
              <a:t>(3);</a:t>
            </a:r>
          </a:p>
          <a:p>
            <a:pPr marL="0" indent="0">
              <a:buNone/>
            </a:pPr>
            <a:r>
              <a:rPr lang="en-US" dirty="0"/>
              <a:t>         </a:t>
            </a:r>
          </a:p>
          <a:p>
            <a:pPr marL="0" indent="0">
              <a:buNone/>
            </a:pPr>
            <a:r>
              <a:rPr lang="en-US" dirty="0" err="1"/>
              <a:t>System.out.println</a:t>
            </a:r>
            <a:r>
              <a:rPr lang="en-US" dirty="0"/>
              <a:t>("the average grade is: "+</a:t>
            </a:r>
            <a:r>
              <a:rPr lang="en-US" dirty="0" err="1"/>
              <a:t>avgGrade</a:t>
            </a:r>
            <a:r>
              <a:rPr lang="en-US" dirty="0"/>
              <a:t>+".");</a:t>
            </a:r>
          </a:p>
          <a:p>
            <a:pPr marL="0" indent="0">
              <a:buNone/>
            </a:pPr>
            <a:r>
              <a:rPr lang="en-US" dirty="0" err="1"/>
              <a:t>System.out.println</a:t>
            </a:r>
            <a:r>
              <a:rPr lang="en-US" dirty="0"/>
              <a:t>("the maximum grade is: "+</a:t>
            </a:r>
            <a:r>
              <a:rPr lang="en-US" dirty="0" err="1"/>
              <a:t>maxGrade</a:t>
            </a:r>
            <a:r>
              <a:rPr lang="en-US" dirty="0"/>
              <a:t>+".");</a:t>
            </a:r>
          </a:p>
        </p:txBody>
      </p:sp>
    </p:spTree>
    <p:extLst>
      <p:ext uri="{BB962C8B-B14F-4D97-AF65-F5344CB8AC3E}">
        <p14:creationId xmlns:p14="http://schemas.microsoft.com/office/powerpoint/2010/main" val="410015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a:t>
            </a:r>
          </a:p>
        </p:txBody>
      </p:sp>
      <p:sp>
        <p:nvSpPr>
          <p:cNvPr id="3" name="Content Placeholder 2"/>
          <p:cNvSpPr>
            <a:spLocks noGrp="1"/>
          </p:cNvSpPr>
          <p:nvPr>
            <p:ph idx="1"/>
          </p:nvPr>
        </p:nvSpPr>
        <p:spPr/>
        <p:txBody>
          <a:bodyPr/>
          <a:lstStyle/>
          <a:p>
            <a:r>
              <a:rPr lang="en-US" dirty="0"/>
              <a:t>SELECT * FROM students AS s INNER JOIN grades AS g ON s.id=</a:t>
            </a:r>
            <a:r>
              <a:rPr lang="en-US" dirty="0" err="1"/>
              <a:t>g.studentId</a:t>
            </a:r>
            <a:r>
              <a:rPr lang="en-US" dirty="0"/>
              <a:t>;</a:t>
            </a:r>
          </a:p>
          <a:p>
            <a:r>
              <a:rPr lang="en-US" dirty="0"/>
              <a:t>SELECT * FROM students s INNER JOIN grades g ON s.id=</a:t>
            </a:r>
            <a:r>
              <a:rPr lang="en-US" dirty="0" err="1"/>
              <a:t>g.studentId</a:t>
            </a:r>
            <a:r>
              <a:rPr lang="en-US" dirty="0"/>
              <a:t>;</a:t>
            </a:r>
          </a:p>
          <a:p>
            <a:r>
              <a:rPr lang="en-US" dirty="0"/>
              <a:t>SELECT * FROM (SELECT id, age FROM students) AS s INNER JOIN grades AS g ON s.id=</a:t>
            </a:r>
            <a:r>
              <a:rPr lang="en-US" dirty="0" err="1"/>
              <a:t>g.studentId</a:t>
            </a:r>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876800"/>
            <a:ext cx="32956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733800"/>
            <a:ext cx="68770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946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02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 (cont.)</a:t>
            </a:r>
          </a:p>
        </p:txBody>
      </p:sp>
      <p:sp>
        <p:nvSpPr>
          <p:cNvPr id="3" name="Content Placeholder 2"/>
          <p:cNvSpPr>
            <a:spLocks noGrp="1"/>
          </p:cNvSpPr>
          <p:nvPr>
            <p:ph idx="1"/>
          </p:nvPr>
        </p:nvSpPr>
        <p:spPr/>
        <p:txBody>
          <a:bodyPr/>
          <a:lstStyle/>
          <a:p>
            <a:r>
              <a:rPr lang="en-US" dirty="0"/>
              <a:t>SELECT age+10 FROM students;</a:t>
            </a:r>
          </a:p>
          <a:p>
            <a:r>
              <a:rPr lang="en-US" dirty="0"/>
              <a:t>SELECT age+10 AS </a:t>
            </a:r>
            <a:r>
              <a:rPr lang="en-US" dirty="0" err="1"/>
              <a:t>future_age</a:t>
            </a:r>
            <a:r>
              <a:rPr lang="en-US" dirty="0"/>
              <a:t> FROM students;</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103913"/>
            <a:ext cx="8191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433762"/>
            <a:ext cx="6286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51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 presetClass="exit" presetSubtype="0" fill="hold" nodeType="withEffect">
                                  <p:stCondLst>
                                    <p:cond delay="0"/>
                                  </p:stCondLst>
                                  <p:childTnLst>
                                    <p:set>
                                      <p:cBhvr>
                                        <p:cTn id="20"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8C63B8-91D3-4D77-AE4E-FFB91AF0EB90}"/>
              </a:ext>
            </a:extLst>
          </p:cNvPr>
          <p:cNvSpPr>
            <a:spLocks noGrp="1"/>
          </p:cNvSpPr>
          <p:nvPr>
            <p:ph type="title"/>
          </p:nvPr>
        </p:nvSpPr>
        <p:spPr/>
        <p:txBody>
          <a:bodyPr/>
          <a:lstStyle/>
          <a:p>
            <a:r>
              <a:rPr lang="en-US" dirty="0"/>
              <a:t>Aliases in Nested Queries </a:t>
            </a:r>
          </a:p>
        </p:txBody>
      </p:sp>
      <p:sp>
        <p:nvSpPr>
          <p:cNvPr id="5" name="Content Placeholder 2">
            <a:extLst>
              <a:ext uri="{FF2B5EF4-FFF2-40B4-BE49-F238E27FC236}">
                <a16:creationId xmlns:a16="http://schemas.microsoft.com/office/drawing/2014/main" id="{5ECD5CD2-731F-4AD4-B083-04E681BC046A}"/>
              </a:ext>
            </a:extLst>
          </p:cNvPr>
          <p:cNvSpPr txBox="1">
            <a:spLocks/>
          </p:cNvSpPr>
          <p:nvPr/>
        </p:nvSpPr>
        <p:spPr>
          <a:xfrm>
            <a:off x="491254" y="1371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saw nested queries in the WHERE clause, but it can be used in the </a:t>
            </a:r>
            <a:r>
              <a:rPr lang="en-US" b="1" dirty="0"/>
              <a:t>FROM</a:t>
            </a:r>
            <a:r>
              <a:rPr lang="en-US" dirty="0"/>
              <a:t> clause.</a:t>
            </a:r>
          </a:p>
          <a:p>
            <a:r>
              <a:rPr lang="en-US" dirty="0"/>
              <a:t>SELECT MAX(av) </a:t>
            </a:r>
          </a:p>
          <a:p>
            <a:pPr marL="0" indent="0">
              <a:buNone/>
            </a:pPr>
            <a:r>
              <a:rPr lang="en-US" dirty="0"/>
              <a:t>    FROM (SELECT </a:t>
            </a:r>
            <a:r>
              <a:rPr lang="en-US" dirty="0" err="1"/>
              <a:t>studentId</a:t>
            </a:r>
            <a:r>
              <a:rPr lang="en-US" dirty="0"/>
              <a:t>, AVG(grade) AS av 		FROM grades </a:t>
            </a:r>
          </a:p>
          <a:p>
            <a:pPr marL="0" indent="0">
              <a:buNone/>
            </a:pPr>
            <a:r>
              <a:rPr lang="en-US" dirty="0"/>
              <a:t>		GROUP BY </a:t>
            </a:r>
            <a:r>
              <a:rPr lang="en-US" dirty="0" err="1"/>
              <a:t>studentId</a:t>
            </a:r>
            <a:r>
              <a:rPr lang="en-US" dirty="0"/>
              <a:t>) ;</a:t>
            </a:r>
          </a:p>
        </p:txBody>
      </p:sp>
      <p:sp>
        <p:nvSpPr>
          <p:cNvPr id="8" name="TextBox 3">
            <a:extLst>
              <a:ext uri="{FF2B5EF4-FFF2-40B4-BE49-F238E27FC236}">
                <a16:creationId xmlns:a16="http://schemas.microsoft.com/office/drawing/2014/main" id="{81718ECA-BD9E-412D-9903-C80A1C6133E2}"/>
              </a:ext>
            </a:extLst>
          </p:cNvPr>
          <p:cNvSpPr txBox="1"/>
          <p:nvPr/>
        </p:nvSpPr>
        <p:spPr>
          <a:xfrm>
            <a:off x="5971903" y="4153596"/>
            <a:ext cx="914400" cy="523220"/>
          </a:xfrm>
          <a:prstGeom prst="rect">
            <a:avLst/>
          </a:prstGeom>
          <a:solidFill>
            <a:schemeClr val="bg1"/>
          </a:solidFill>
        </p:spPr>
        <p:txBody>
          <a:bodyPr wrap="square" rtlCol="0">
            <a:spAutoFit/>
          </a:bodyPr>
          <a:lstStyle/>
          <a:p>
            <a:r>
              <a:rPr lang="en-US" sz="2800" dirty="0"/>
              <a:t>AS t;</a:t>
            </a:r>
          </a:p>
        </p:txBody>
      </p:sp>
      <p:grpSp>
        <p:nvGrpSpPr>
          <p:cNvPr id="10" name="Group 5">
            <a:extLst>
              <a:ext uri="{FF2B5EF4-FFF2-40B4-BE49-F238E27FC236}">
                <a16:creationId xmlns:a16="http://schemas.microsoft.com/office/drawing/2014/main" id="{1DD1D241-3AF5-495D-B9B4-79947E1317EB}"/>
              </a:ext>
            </a:extLst>
          </p:cNvPr>
          <p:cNvGrpSpPr/>
          <p:nvPr/>
        </p:nvGrpSpPr>
        <p:grpSpPr>
          <a:xfrm>
            <a:off x="152400" y="4954818"/>
            <a:ext cx="8568454" cy="415764"/>
            <a:chOff x="152400" y="4996976"/>
            <a:chExt cx="8568454" cy="415764"/>
          </a:xfrm>
        </p:grpSpPr>
        <p:pic>
          <p:nvPicPr>
            <p:cNvPr id="11" name="Picture 3">
              <a:extLst>
                <a:ext uri="{FF2B5EF4-FFF2-40B4-BE49-F238E27FC236}">
                  <a16:creationId xmlns:a16="http://schemas.microsoft.com/office/drawing/2014/main" id="{73BA4131-2675-4CD9-A33A-5C9D09211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996976"/>
              <a:ext cx="8568454" cy="156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a:extLst>
                <a:ext uri="{FF2B5EF4-FFF2-40B4-BE49-F238E27FC236}">
                  <a16:creationId xmlns:a16="http://schemas.microsoft.com/office/drawing/2014/main" id="{164824BE-33F4-4A96-939B-BB1E1D8B0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5153023"/>
              <a:ext cx="4733925" cy="25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 name="תמונה 12">
            <a:extLst>
              <a:ext uri="{FF2B5EF4-FFF2-40B4-BE49-F238E27FC236}">
                <a16:creationId xmlns:a16="http://schemas.microsoft.com/office/drawing/2014/main" id="{21031C72-3512-4F82-A619-AB147D7FDD0B}"/>
              </a:ext>
            </a:extLst>
          </p:cNvPr>
          <p:cNvPicPr>
            <a:picLocks noChangeAspect="1"/>
          </p:cNvPicPr>
          <p:nvPr/>
        </p:nvPicPr>
        <p:blipFill>
          <a:blip r:embed="rId4"/>
          <a:stretch>
            <a:fillRect/>
          </a:stretch>
        </p:blipFill>
        <p:spPr>
          <a:xfrm>
            <a:off x="4730158" y="5693596"/>
            <a:ext cx="1442042" cy="738188"/>
          </a:xfrm>
          <a:prstGeom prst="rect">
            <a:avLst/>
          </a:prstGeom>
        </p:spPr>
      </p:pic>
    </p:spTree>
    <p:extLst>
      <p:ext uri="{BB962C8B-B14F-4D97-AF65-F5344CB8AC3E}">
        <p14:creationId xmlns:p14="http://schemas.microsoft.com/office/powerpoint/2010/main" val="1711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CF4E0C-E6C0-4B1C-AA21-3DC936C4E01D}"/>
              </a:ext>
            </a:extLst>
          </p:cNvPr>
          <p:cNvSpPr>
            <a:spLocks noGrp="1"/>
          </p:cNvSpPr>
          <p:nvPr>
            <p:ph type="title"/>
          </p:nvPr>
        </p:nvSpPr>
        <p:spPr/>
        <p:txBody>
          <a:bodyPr/>
          <a:lstStyle/>
          <a:p>
            <a:endParaRPr lang="en-US"/>
          </a:p>
        </p:txBody>
      </p:sp>
      <p:sp>
        <p:nvSpPr>
          <p:cNvPr id="3" name="מציין מיקום תוכן 2">
            <a:extLst>
              <a:ext uri="{FF2B5EF4-FFF2-40B4-BE49-F238E27FC236}">
                <a16:creationId xmlns:a16="http://schemas.microsoft.com/office/drawing/2014/main" id="{4830C9AE-FCF9-4A24-81E8-C73FFFF73654}"/>
              </a:ext>
            </a:extLst>
          </p:cNvPr>
          <p:cNvSpPr>
            <a:spLocks noGrp="1"/>
          </p:cNvSpPr>
          <p:nvPr>
            <p:ph idx="1"/>
          </p:nvPr>
        </p:nvSpPr>
        <p:spPr/>
        <p:txBody>
          <a:bodyPr>
            <a:normAutofit/>
          </a:bodyPr>
          <a:lstStyle/>
          <a:p>
            <a:r>
              <a:rPr lang="en-US" dirty="0"/>
              <a:t>If we want to select the </a:t>
            </a:r>
            <a:r>
              <a:rPr lang="en-US" dirty="0" err="1"/>
              <a:t>studentId</a:t>
            </a:r>
            <a:r>
              <a:rPr lang="en-US" dirty="0"/>
              <a:t> in the outer query-</a:t>
            </a:r>
          </a:p>
          <a:p>
            <a:r>
              <a:rPr lang="he-IL" sz="2600" dirty="0"/>
              <a:t> </a:t>
            </a:r>
            <a:endParaRPr lang="en-US" sz="2600" dirty="0"/>
          </a:p>
        </p:txBody>
      </p:sp>
      <p:sp>
        <p:nvSpPr>
          <p:cNvPr id="4" name="תיבת טקסט 3">
            <a:extLst>
              <a:ext uri="{FF2B5EF4-FFF2-40B4-BE49-F238E27FC236}">
                <a16:creationId xmlns:a16="http://schemas.microsoft.com/office/drawing/2014/main" id="{7C8D4EDC-52A7-408B-ABEE-7BDC05752E64}"/>
              </a:ext>
            </a:extLst>
          </p:cNvPr>
          <p:cNvSpPr txBox="1"/>
          <p:nvPr/>
        </p:nvSpPr>
        <p:spPr>
          <a:xfrm>
            <a:off x="762000" y="2667000"/>
            <a:ext cx="8502556" cy="3293209"/>
          </a:xfrm>
          <a:prstGeom prst="rect">
            <a:avLst/>
          </a:prstGeom>
          <a:noFill/>
        </p:spPr>
        <p:txBody>
          <a:bodyPr wrap="square" rtlCol="0">
            <a:spAutoFit/>
          </a:bodyPr>
          <a:lstStyle/>
          <a:p>
            <a:r>
              <a:rPr lang="en-US" sz="2600" dirty="0"/>
              <a:t>SELECT  </a:t>
            </a:r>
            <a:r>
              <a:rPr lang="en-US" sz="2600" dirty="0" err="1"/>
              <a:t>t.studentId</a:t>
            </a:r>
            <a:r>
              <a:rPr lang="en-US" sz="2600" dirty="0"/>
              <a:t>, </a:t>
            </a:r>
            <a:r>
              <a:rPr lang="en-US" sz="2600" dirty="0" err="1"/>
              <a:t>t.av</a:t>
            </a:r>
            <a:endParaRPr lang="en-US" sz="2600" dirty="0"/>
          </a:p>
          <a:p>
            <a:r>
              <a:rPr lang="en-US" sz="2600" dirty="0"/>
              <a:t>FROM (SELECT </a:t>
            </a:r>
            <a:r>
              <a:rPr lang="en-US" sz="2600" dirty="0" err="1"/>
              <a:t>studentId</a:t>
            </a:r>
            <a:r>
              <a:rPr lang="en-US" sz="2600" dirty="0"/>
              <a:t>, AVG(grade) AS av      </a:t>
            </a:r>
          </a:p>
          <a:p>
            <a:r>
              <a:rPr lang="en-US" sz="2600" dirty="0"/>
              <a:t>	     FROM grades	 </a:t>
            </a:r>
          </a:p>
          <a:p>
            <a:r>
              <a:rPr lang="en-US" sz="2600" dirty="0"/>
              <a:t>	     GROUP BY </a:t>
            </a:r>
            <a:r>
              <a:rPr lang="en-US" sz="2600" dirty="0" err="1"/>
              <a:t>studentId</a:t>
            </a:r>
            <a:r>
              <a:rPr lang="en-US" sz="2600" dirty="0"/>
              <a:t>) AS t</a:t>
            </a:r>
          </a:p>
          <a:p>
            <a:r>
              <a:rPr lang="en-US" sz="2600" dirty="0"/>
              <a:t>WHERE </a:t>
            </a:r>
            <a:r>
              <a:rPr lang="en-US" sz="2600" dirty="0" err="1"/>
              <a:t>t.av</a:t>
            </a:r>
            <a:r>
              <a:rPr lang="en-US" sz="2600" dirty="0"/>
              <a:t> = (SELECT MAX(</a:t>
            </a:r>
            <a:r>
              <a:rPr lang="en-US" sz="2600" dirty="0" err="1"/>
              <a:t>dd.av</a:t>
            </a:r>
            <a:r>
              <a:rPr lang="en-US" sz="2600" dirty="0"/>
              <a:t>)            	        </a:t>
            </a:r>
          </a:p>
          <a:p>
            <a:r>
              <a:rPr lang="en-US" sz="2600" dirty="0"/>
              <a:t>	                 FROM (SELECT </a:t>
            </a:r>
            <a:r>
              <a:rPr lang="en-US" sz="2600" dirty="0" err="1"/>
              <a:t>studentId</a:t>
            </a:r>
            <a:r>
              <a:rPr lang="en-US" sz="2600" dirty="0"/>
              <a:t>, AVG(grade) AS av                  		                   FROM grades                  </a:t>
            </a:r>
          </a:p>
          <a:p>
            <a:r>
              <a:rPr lang="en-US" sz="2600" dirty="0"/>
              <a:t>		                    GROUP BY </a:t>
            </a:r>
            <a:r>
              <a:rPr lang="en-US" sz="2600" dirty="0" err="1"/>
              <a:t>studentId</a:t>
            </a:r>
            <a:r>
              <a:rPr lang="en-US" sz="2600" dirty="0"/>
              <a:t>) AS dd);</a:t>
            </a:r>
          </a:p>
        </p:txBody>
      </p:sp>
      <p:pic>
        <p:nvPicPr>
          <p:cNvPr id="5" name="תמונה 4">
            <a:extLst>
              <a:ext uri="{FF2B5EF4-FFF2-40B4-BE49-F238E27FC236}">
                <a16:creationId xmlns:a16="http://schemas.microsoft.com/office/drawing/2014/main" id="{5A324BC2-0920-4DB6-AEA1-ED62370FB676}"/>
              </a:ext>
            </a:extLst>
          </p:cNvPr>
          <p:cNvPicPr>
            <a:picLocks noChangeAspect="1"/>
          </p:cNvPicPr>
          <p:nvPr/>
        </p:nvPicPr>
        <p:blipFill>
          <a:blip r:embed="rId2"/>
          <a:stretch>
            <a:fillRect/>
          </a:stretch>
        </p:blipFill>
        <p:spPr>
          <a:xfrm>
            <a:off x="457200" y="5801081"/>
            <a:ext cx="2895600" cy="952500"/>
          </a:xfrm>
          <a:prstGeom prst="rect">
            <a:avLst/>
          </a:prstGeom>
        </p:spPr>
      </p:pic>
    </p:spTree>
    <p:extLst>
      <p:ext uri="{BB962C8B-B14F-4D97-AF65-F5344CB8AC3E}">
        <p14:creationId xmlns:p14="http://schemas.microsoft.com/office/powerpoint/2010/main" val="366111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7C82CE-2473-4097-8847-D532EB0A4FA0}"/>
              </a:ext>
            </a:extLst>
          </p:cNvPr>
          <p:cNvSpPr>
            <a:spLocks noGrp="1"/>
          </p:cNvSpPr>
          <p:nvPr>
            <p:ph type="title"/>
          </p:nvPr>
        </p:nvSpPr>
        <p:spPr/>
        <p:txBody>
          <a:bodyPr/>
          <a:lstStyle/>
          <a:p>
            <a:r>
              <a:rPr lang="en-US" dirty="0"/>
              <a:t>Aliases in Nested Queries cont.</a:t>
            </a:r>
          </a:p>
        </p:txBody>
      </p:sp>
      <p:sp>
        <p:nvSpPr>
          <p:cNvPr id="3" name="מציין מיקום תוכן 2">
            <a:extLst>
              <a:ext uri="{FF2B5EF4-FFF2-40B4-BE49-F238E27FC236}">
                <a16:creationId xmlns:a16="http://schemas.microsoft.com/office/drawing/2014/main" id="{C78ABD8F-8D0B-448B-998A-0AEB8BA19A0E}"/>
              </a:ext>
            </a:extLst>
          </p:cNvPr>
          <p:cNvSpPr>
            <a:spLocks noGrp="1"/>
          </p:cNvSpPr>
          <p:nvPr>
            <p:ph idx="1"/>
          </p:nvPr>
        </p:nvSpPr>
        <p:spPr>
          <a:xfrm>
            <a:off x="457200" y="1600200"/>
            <a:ext cx="8534400" cy="4876800"/>
          </a:xfrm>
        </p:spPr>
        <p:txBody>
          <a:bodyPr>
            <a:normAutofit lnSpcReduction="10000"/>
          </a:bodyPr>
          <a:lstStyle/>
          <a:p>
            <a:r>
              <a:rPr lang="en-US" dirty="0"/>
              <a:t>Nested queries can be also in the </a:t>
            </a:r>
            <a:r>
              <a:rPr lang="en-US" b="1" dirty="0"/>
              <a:t>SELECT</a:t>
            </a:r>
            <a:r>
              <a:rPr lang="en-US" dirty="0"/>
              <a:t> clause-</a:t>
            </a:r>
          </a:p>
          <a:p>
            <a:pPr marL="0" indent="0">
              <a:buNone/>
            </a:pPr>
            <a:r>
              <a:rPr lang="en-US" dirty="0"/>
              <a:t>SELECT s.id, </a:t>
            </a:r>
          </a:p>
          <a:p>
            <a:pPr marL="0" indent="0">
              <a:buNone/>
            </a:pPr>
            <a:r>
              <a:rPr lang="en-US" dirty="0"/>
              <a:t>	  </a:t>
            </a:r>
            <a:r>
              <a:rPr lang="en-US" dirty="0" err="1"/>
              <a:t>s.firstName</a:t>
            </a:r>
            <a:r>
              <a:rPr lang="en-US" dirty="0"/>
              <a:t>, </a:t>
            </a:r>
          </a:p>
          <a:p>
            <a:pPr marL="0" indent="0">
              <a:buNone/>
            </a:pPr>
            <a:r>
              <a:rPr lang="en-US" dirty="0"/>
              <a:t>	  </a:t>
            </a:r>
            <a:r>
              <a:rPr lang="en-US" dirty="0" err="1"/>
              <a:t>s.lastName</a:t>
            </a:r>
            <a:r>
              <a:rPr lang="en-US" dirty="0"/>
              <a:t>, </a:t>
            </a:r>
          </a:p>
          <a:p>
            <a:pPr marL="0" indent="0">
              <a:buNone/>
            </a:pPr>
            <a:r>
              <a:rPr lang="en-US" dirty="0"/>
              <a:t>	  (SELECT COUNT(grade) 					     	FROM grades g						     	WHERE s.id = </a:t>
            </a:r>
            <a:r>
              <a:rPr lang="en-US" dirty="0" err="1"/>
              <a:t>g.studentId</a:t>
            </a:r>
            <a:r>
              <a:rPr lang="en-US" dirty="0"/>
              <a:t>) AS </a:t>
            </a:r>
            <a:r>
              <a:rPr lang="en-US" dirty="0" err="1"/>
              <a:t>num_of_courses</a:t>
            </a:r>
            <a:endParaRPr lang="en-US" dirty="0"/>
          </a:p>
          <a:p>
            <a:pPr marL="0" indent="0">
              <a:buNone/>
            </a:pPr>
            <a:r>
              <a:rPr lang="en-US" dirty="0"/>
              <a:t>FROM students s</a:t>
            </a:r>
          </a:p>
          <a:p>
            <a:endParaRPr lang="en-US" dirty="0"/>
          </a:p>
        </p:txBody>
      </p:sp>
      <p:pic>
        <p:nvPicPr>
          <p:cNvPr id="5" name="תמונה 4">
            <a:extLst>
              <a:ext uri="{FF2B5EF4-FFF2-40B4-BE49-F238E27FC236}">
                <a16:creationId xmlns:a16="http://schemas.microsoft.com/office/drawing/2014/main" id="{1DE3F232-B872-499D-8BC2-E50EB35912EB}"/>
              </a:ext>
            </a:extLst>
          </p:cNvPr>
          <p:cNvPicPr>
            <a:picLocks noChangeAspect="1"/>
          </p:cNvPicPr>
          <p:nvPr/>
        </p:nvPicPr>
        <p:blipFill>
          <a:blip r:embed="rId2"/>
          <a:stretch>
            <a:fillRect/>
          </a:stretch>
        </p:blipFill>
        <p:spPr>
          <a:xfrm>
            <a:off x="4191000" y="2286000"/>
            <a:ext cx="4336521" cy="1419225"/>
          </a:xfrm>
          <a:prstGeom prst="rect">
            <a:avLst/>
          </a:prstGeom>
        </p:spPr>
      </p:pic>
    </p:spTree>
    <p:extLst>
      <p:ext uri="{BB962C8B-B14F-4D97-AF65-F5344CB8AC3E}">
        <p14:creationId xmlns:p14="http://schemas.microsoft.com/office/powerpoint/2010/main" val="257804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a:xfrm>
            <a:off x="152400" y="1600200"/>
            <a:ext cx="8686800" cy="4953000"/>
          </a:xfrm>
        </p:spPr>
        <p:txBody>
          <a:bodyPr>
            <a:normAutofit fontScale="92500" lnSpcReduction="20000"/>
          </a:bodyPr>
          <a:lstStyle/>
          <a:p>
            <a:r>
              <a:rPr lang="en-US" dirty="0"/>
              <a:t>Suppose we want to transfer money from one bank account to another:</a:t>
            </a:r>
          </a:p>
          <a:p>
            <a:pPr lvl="1"/>
            <a:r>
              <a:rPr lang="en-US" dirty="0"/>
              <a:t>SET @</a:t>
            </a:r>
            <a:r>
              <a:rPr lang="en-US" dirty="0" err="1"/>
              <a:t>transferAmount</a:t>
            </a:r>
            <a:r>
              <a:rPr lang="en-US" dirty="0"/>
              <a:t> = 1000;</a:t>
            </a:r>
          </a:p>
          <a:p>
            <a:pPr lvl="1"/>
            <a:r>
              <a:rPr lang="en-US" dirty="0"/>
              <a:t> SELECT @</a:t>
            </a:r>
            <a:r>
              <a:rPr lang="en-US" dirty="0" err="1"/>
              <a:t>firstBalance</a:t>
            </a:r>
            <a:r>
              <a:rPr lang="en-US" dirty="0"/>
              <a:t> = amount FROM </a:t>
            </a:r>
            <a:r>
              <a:rPr lang="en-US" dirty="0" err="1"/>
              <a:t>bankBalances</a:t>
            </a:r>
            <a:r>
              <a:rPr lang="en-US" dirty="0"/>
              <a:t> WHERE </a:t>
            </a:r>
            <a:r>
              <a:rPr lang="en-US" dirty="0" err="1"/>
              <a:t>userId</a:t>
            </a:r>
            <a:r>
              <a:rPr lang="en-US" dirty="0"/>
              <a:t> = 777;</a:t>
            </a:r>
          </a:p>
          <a:p>
            <a:pPr lvl="1"/>
            <a:r>
              <a:rPr lang="en-US" dirty="0"/>
              <a:t>UPDATE </a:t>
            </a:r>
            <a:r>
              <a:rPr lang="en-US" dirty="0" err="1"/>
              <a:t>bankBalances</a:t>
            </a:r>
            <a:r>
              <a:rPr lang="en-US" dirty="0"/>
              <a:t> SET amount = @ </a:t>
            </a:r>
            <a:r>
              <a:rPr lang="en-US" dirty="0" err="1"/>
              <a:t>firstBalance</a:t>
            </a:r>
            <a:r>
              <a:rPr lang="en-US" dirty="0"/>
              <a:t> - @ </a:t>
            </a:r>
            <a:r>
              <a:rPr lang="en-US" dirty="0" err="1"/>
              <a:t>transferAmount</a:t>
            </a:r>
            <a:r>
              <a:rPr lang="en-US" dirty="0"/>
              <a:t> WHERE </a:t>
            </a:r>
            <a:r>
              <a:rPr lang="en-US" dirty="0" err="1"/>
              <a:t>userId</a:t>
            </a:r>
            <a:r>
              <a:rPr lang="en-US" dirty="0"/>
              <a:t> = 777;</a:t>
            </a:r>
          </a:p>
          <a:p>
            <a:pPr lvl="1"/>
            <a:r>
              <a:rPr lang="en-US" dirty="0"/>
              <a:t> SELECT @</a:t>
            </a:r>
            <a:r>
              <a:rPr lang="en-US" dirty="0" err="1"/>
              <a:t>secondBalance</a:t>
            </a:r>
            <a:r>
              <a:rPr lang="en-US" dirty="0"/>
              <a:t> = amount FROM </a:t>
            </a:r>
            <a:r>
              <a:rPr lang="en-US" dirty="0" err="1"/>
              <a:t>bankBalances</a:t>
            </a:r>
            <a:r>
              <a:rPr lang="en-US" dirty="0"/>
              <a:t> WHERE </a:t>
            </a:r>
            <a:r>
              <a:rPr lang="en-US" dirty="0" err="1"/>
              <a:t>userId</a:t>
            </a:r>
            <a:r>
              <a:rPr lang="en-US" dirty="0"/>
              <a:t> = 888;</a:t>
            </a:r>
          </a:p>
          <a:p>
            <a:pPr lvl="1"/>
            <a:r>
              <a:rPr lang="en-US" dirty="0"/>
              <a:t>UPDATE </a:t>
            </a:r>
            <a:r>
              <a:rPr lang="en-US" dirty="0" err="1"/>
              <a:t>bankBalances</a:t>
            </a:r>
            <a:r>
              <a:rPr lang="en-US" dirty="0"/>
              <a:t> SET amount = @</a:t>
            </a:r>
            <a:r>
              <a:rPr lang="en-US" dirty="0" err="1"/>
              <a:t>secondBalance</a:t>
            </a:r>
            <a:r>
              <a:rPr lang="en-US" dirty="0"/>
              <a:t>  + @ </a:t>
            </a:r>
            <a:r>
              <a:rPr lang="en-US" dirty="0" err="1"/>
              <a:t>transferAmount</a:t>
            </a:r>
            <a:r>
              <a:rPr lang="en-US" dirty="0"/>
              <a:t> WHERE </a:t>
            </a:r>
            <a:r>
              <a:rPr lang="en-US" dirty="0" err="1"/>
              <a:t>userId</a:t>
            </a:r>
            <a:r>
              <a:rPr lang="en-US" dirty="0"/>
              <a:t> = 888;</a:t>
            </a:r>
          </a:p>
          <a:p>
            <a:r>
              <a:rPr lang="en-US" dirty="0"/>
              <a:t>What might be the problem with this execution?</a:t>
            </a:r>
          </a:p>
          <a:p>
            <a:pPr marL="457200" lvl="1" indent="0">
              <a:buNone/>
            </a:pPr>
            <a:endParaRPr lang="en-US" dirty="0"/>
          </a:p>
          <a:p>
            <a:pPr lvl="1"/>
            <a:endParaRPr lang="en-US" dirty="0"/>
          </a:p>
          <a:p>
            <a:pPr lvl="1"/>
            <a:endParaRPr lang="en-US" dirty="0"/>
          </a:p>
        </p:txBody>
      </p:sp>
      <p:sp>
        <p:nvSpPr>
          <p:cNvPr id="4" name="Rectangular Callout 3"/>
          <p:cNvSpPr/>
          <p:nvPr/>
        </p:nvSpPr>
        <p:spPr>
          <a:xfrm>
            <a:off x="3810000" y="3200400"/>
            <a:ext cx="5181600" cy="304800"/>
          </a:xfrm>
          <a:prstGeom prst="wedgeRectCallout">
            <a:avLst>
              <a:gd name="adj1" fmla="val -58010"/>
              <a:gd name="adj2" fmla="val 552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What if we run another instance of this query at this point?</a:t>
            </a:r>
          </a:p>
        </p:txBody>
      </p:sp>
      <p:sp>
        <p:nvSpPr>
          <p:cNvPr id="5" name="Rectangular Callout 4"/>
          <p:cNvSpPr/>
          <p:nvPr/>
        </p:nvSpPr>
        <p:spPr>
          <a:xfrm>
            <a:off x="5410200" y="4572000"/>
            <a:ext cx="3429000" cy="381000"/>
          </a:xfrm>
          <a:prstGeom prst="wedgeRectCallout">
            <a:avLst>
              <a:gd name="adj1" fmla="val -80270"/>
              <a:gd name="adj2" fmla="val -403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if the program crashes here?</a:t>
            </a:r>
          </a:p>
        </p:txBody>
      </p:sp>
    </p:spTree>
    <p:extLst>
      <p:ext uri="{BB962C8B-B14F-4D97-AF65-F5344CB8AC3E}">
        <p14:creationId xmlns:p14="http://schemas.microsoft.com/office/powerpoint/2010/main" val="37883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21269</TotalTime>
  <Words>3251</Words>
  <Application>Microsoft Office PowerPoint</Application>
  <PresentationFormat>‫הצגה על המסך (4:3)</PresentationFormat>
  <Paragraphs>350</Paragraphs>
  <Slides>34</Slides>
  <Notes>3</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34</vt:i4>
      </vt:variant>
    </vt:vector>
  </HeadingPairs>
  <TitlesOfParts>
    <vt:vector size="38" baseType="lpstr">
      <vt:lpstr>Arial</vt:lpstr>
      <vt:lpstr>Calibri</vt:lpstr>
      <vt:lpstr>Courier New</vt:lpstr>
      <vt:lpstr>Office Theme</vt:lpstr>
      <vt:lpstr>Advanced SQL and Connector /J</vt:lpstr>
      <vt:lpstr>Variables</vt:lpstr>
      <vt:lpstr>TEMPORARY TABLE</vt:lpstr>
      <vt:lpstr>Aliases</vt:lpstr>
      <vt:lpstr>Aliases (cont.)</vt:lpstr>
      <vt:lpstr>Aliases in Nested Queries </vt:lpstr>
      <vt:lpstr>מצגת של PowerPoint‏</vt:lpstr>
      <vt:lpstr>Aliases in Nested Queries cont.</vt:lpstr>
      <vt:lpstr>Transactions</vt:lpstr>
      <vt:lpstr>Transactions (cont.)</vt:lpstr>
      <vt:lpstr>Transactions (cont.)</vt:lpstr>
      <vt:lpstr>Transactions (ROLLBACK)</vt:lpstr>
      <vt:lpstr>Transactions in WorkBench</vt:lpstr>
      <vt:lpstr>Stored Procedures</vt:lpstr>
      <vt:lpstr>Stored Procedure - Example</vt:lpstr>
      <vt:lpstr>Stored Procedure (cont.)</vt:lpstr>
      <vt:lpstr>Another Example</vt:lpstr>
      <vt:lpstr>Stored Procedure Workbench</vt:lpstr>
      <vt:lpstr>Transactions and Errors in Stored Procedures</vt:lpstr>
      <vt:lpstr>מצגת של PowerPoint‏</vt:lpstr>
      <vt:lpstr>Triggers</vt:lpstr>
      <vt:lpstr>Triggers (Cont.)</vt:lpstr>
      <vt:lpstr>Triggers execution</vt:lpstr>
      <vt:lpstr>VIEWS</vt:lpstr>
      <vt:lpstr>View Example</vt:lpstr>
      <vt:lpstr>Updatable View</vt:lpstr>
      <vt:lpstr>Connecting to MySQL from Java (Connector /J)</vt:lpstr>
      <vt:lpstr>Methods to connect to MySQL Server</vt:lpstr>
      <vt:lpstr>SELECT * FROM students (in JAVA)</vt:lpstr>
      <vt:lpstr>Jar file is missing</vt:lpstr>
      <vt:lpstr>prepareStatement</vt:lpstr>
      <vt:lpstr>executeQuery(), executeUpdate(), execute()</vt:lpstr>
      <vt:lpstr>Executing Stored Procedure</vt:lpstr>
      <vt:lpstr>Stored Procedure with out params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to DB from Java</dc:title>
  <dc:creator>User</dc:creator>
  <cp:lastModifiedBy>מירב שקרון</cp:lastModifiedBy>
  <cp:revision>116</cp:revision>
  <dcterms:created xsi:type="dcterms:W3CDTF">2006-08-16T00:00:00Z</dcterms:created>
  <dcterms:modified xsi:type="dcterms:W3CDTF">2020-03-08T08:49:37Z</dcterms:modified>
</cp:coreProperties>
</file>