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9" r:id="rId3"/>
    <p:sldId id="257" r:id="rId4"/>
    <p:sldId id="258" r:id="rId5"/>
    <p:sldId id="262" r:id="rId6"/>
    <p:sldId id="287" r:id="rId7"/>
    <p:sldId id="261" r:id="rId8"/>
    <p:sldId id="260" r:id="rId9"/>
    <p:sldId id="263" r:id="rId10"/>
    <p:sldId id="264" r:id="rId11"/>
    <p:sldId id="266" r:id="rId12"/>
    <p:sldId id="272" r:id="rId13"/>
    <p:sldId id="273" r:id="rId14"/>
    <p:sldId id="274" r:id="rId15"/>
    <p:sldId id="350" r:id="rId16"/>
    <p:sldId id="275" r:id="rId17"/>
    <p:sldId id="285" r:id="rId18"/>
    <p:sldId id="265" r:id="rId19"/>
    <p:sldId id="267" r:id="rId20"/>
    <p:sldId id="330" r:id="rId21"/>
    <p:sldId id="276" r:id="rId22"/>
    <p:sldId id="277" r:id="rId23"/>
    <p:sldId id="279" r:id="rId24"/>
    <p:sldId id="280" r:id="rId25"/>
    <p:sldId id="281" r:id="rId26"/>
    <p:sldId id="329" r:id="rId27"/>
    <p:sldId id="282" r:id="rId28"/>
    <p:sldId id="331" r:id="rId29"/>
    <p:sldId id="268" r:id="rId30"/>
    <p:sldId id="269" r:id="rId31"/>
    <p:sldId id="283" r:id="rId32"/>
    <p:sldId id="284" r:id="rId33"/>
    <p:sldId id="288" r:id="rId34"/>
    <p:sldId id="290" r:id="rId35"/>
    <p:sldId id="291" r:id="rId36"/>
    <p:sldId id="292" r:id="rId37"/>
    <p:sldId id="294" r:id="rId38"/>
    <p:sldId id="293" r:id="rId39"/>
    <p:sldId id="345" r:id="rId40"/>
    <p:sldId id="346" r:id="rId41"/>
    <p:sldId id="316" r:id="rId42"/>
    <p:sldId id="308" r:id="rId43"/>
    <p:sldId id="351" r:id="rId44"/>
    <p:sldId id="320" r:id="rId45"/>
    <p:sldId id="321" r:id="rId46"/>
    <p:sldId id="317" r:id="rId47"/>
    <p:sldId id="318" r:id="rId48"/>
    <p:sldId id="322" r:id="rId49"/>
    <p:sldId id="352" r:id="rId50"/>
    <p:sldId id="286" r:id="rId51"/>
    <p:sldId id="289" r:id="rId52"/>
    <p:sldId id="295" r:id="rId53"/>
    <p:sldId id="296" r:id="rId54"/>
    <p:sldId id="297" r:id="rId55"/>
    <p:sldId id="298" r:id="rId56"/>
    <p:sldId id="299" r:id="rId57"/>
    <p:sldId id="300" r:id="rId58"/>
    <p:sldId id="301" r:id="rId59"/>
    <p:sldId id="302" r:id="rId60"/>
    <p:sldId id="303" r:id="rId61"/>
    <p:sldId id="325" r:id="rId62"/>
    <p:sldId id="326" r:id="rId63"/>
    <p:sldId id="327" r:id="rId64"/>
    <p:sldId id="328" r:id="rId65"/>
    <p:sldId id="270" r:id="rId66"/>
    <p:sldId id="333" r:id="rId67"/>
    <p:sldId id="340" r:id="rId68"/>
    <p:sldId id="335" r:id="rId69"/>
    <p:sldId id="334" r:id="rId70"/>
    <p:sldId id="336" r:id="rId71"/>
    <p:sldId id="339" r:id="rId72"/>
    <p:sldId id="337" r:id="rId73"/>
    <p:sldId id="341" r:id="rId74"/>
    <p:sldId id="342" r:id="rId75"/>
    <p:sldId id="349" r:id="rId76"/>
    <p:sldId id="348" r:id="rId77"/>
    <p:sldId id="344" r:id="rId78"/>
    <p:sldId id="343" r:id="rId79"/>
    <p:sldId id="347" r:id="rId80"/>
    <p:sldId id="338" r:id="rId81"/>
    <p:sldId id="271" r:id="rId82"/>
    <p:sldId id="315" r:id="rId83"/>
    <p:sldId id="304" r:id="rId84"/>
    <p:sldId id="307" r:id="rId85"/>
    <p:sldId id="309" r:id="rId86"/>
    <p:sldId id="313" r:id="rId87"/>
    <p:sldId id="314" r:id="rId88"/>
    <p:sldId id="305" r:id="rId89"/>
    <p:sldId id="311" r:id="rId90"/>
    <p:sldId id="306"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9" autoAdjust="0"/>
    <p:restoredTop sz="86161" autoAdjust="0"/>
  </p:normalViewPr>
  <p:slideViewPr>
    <p:cSldViewPr>
      <p:cViewPr varScale="1">
        <p:scale>
          <a:sx n="74" d="100"/>
          <a:sy n="74" d="100"/>
        </p:scale>
        <p:origin x="160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7153CC-E11B-46ED-A5FC-28AC004D85AA}" type="datetimeFigureOut">
              <a:rPr lang="en-US" smtClean="0"/>
              <a:t>4/30/2020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C3ADE-A616-4B5A-BBB7-4B8D4A187CFA}" type="slidenum">
              <a:rPr lang="en-US" smtClean="0"/>
              <a:t>‹#›</a:t>
            </a:fld>
            <a:endParaRPr lang="en-US"/>
          </a:p>
        </p:txBody>
      </p:sp>
    </p:spTree>
    <p:extLst>
      <p:ext uri="{BB962C8B-B14F-4D97-AF65-F5344CB8AC3E}">
        <p14:creationId xmlns:p14="http://schemas.microsoft.com/office/powerpoint/2010/main" val="301053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assandra.apache.org/downloa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Cassandra (CQL),</a:t>
            </a:r>
            <a:r>
              <a:rPr lang="en-US" baseline="0" dirty="0"/>
              <a:t> one can't add an entry with a new row without altering the table first (just like relational databases!) however, the difference is in the underlying representation, adding multiple columns will not increase data-storage and harm performance in Cassandra as it would in a relational database.</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18</a:t>
            </a:fld>
            <a:endParaRPr lang="en-US"/>
          </a:p>
        </p:txBody>
      </p:sp>
    </p:spTree>
    <p:extLst>
      <p:ext uri="{BB962C8B-B14F-4D97-AF65-F5344CB8AC3E}">
        <p14:creationId xmlns:p14="http://schemas.microsoft.com/office/powerpoint/2010/main" val="396129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remove </a:t>
            </a:r>
            <a:r>
              <a:rPr lang="en-US" baseline="0" dirty="0" err="1"/>
              <a:t>LastName</a:t>
            </a:r>
            <a:r>
              <a:rPr lang="en-US" baseline="0" dirty="0"/>
              <a:t>, </a:t>
            </a:r>
            <a:r>
              <a:rPr lang="en-US" baseline="0" dirty="0" err="1"/>
              <a:t>elasticsearch</a:t>
            </a:r>
            <a:r>
              <a:rPr lang="en-US" baseline="0" dirty="0"/>
              <a:t> will look for Negev in all fields.</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55</a:t>
            </a:fld>
            <a:endParaRPr lang="en-US"/>
          </a:p>
        </p:txBody>
      </p:sp>
    </p:spTree>
    <p:extLst>
      <p:ext uri="{BB962C8B-B14F-4D97-AF65-F5344CB8AC3E}">
        <p14:creationId xmlns:p14="http://schemas.microsoft.com/office/powerpoint/2010/main" val="2650905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has to appear, but should does not have to appear unless there is no must</a:t>
            </a:r>
            <a:r>
              <a:rPr lang="en-US" baseline="0" dirty="0"/>
              <a:t> clause, and then at least one should must appear.</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57</a:t>
            </a:fld>
            <a:endParaRPr lang="en-US"/>
          </a:p>
        </p:txBody>
      </p:sp>
    </p:spTree>
    <p:extLst>
      <p:ext uri="{BB962C8B-B14F-4D97-AF65-F5344CB8AC3E}">
        <p14:creationId xmlns:p14="http://schemas.microsoft.com/office/powerpoint/2010/main" val="147762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60</a:t>
            </a:fld>
            <a:endParaRPr lang="en-US"/>
          </a:p>
        </p:txBody>
      </p:sp>
    </p:spTree>
    <p:extLst>
      <p:ext uri="{BB962C8B-B14F-4D97-AF65-F5344CB8AC3E}">
        <p14:creationId xmlns:p14="http://schemas.microsoft.com/office/powerpoint/2010/main" val="194312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measurements for </a:t>
            </a:r>
            <a:r>
              <a:rPr lang="en-US" dirty="0" err="1"/>
              <a:t>tf-idf</a:t>
            </a:r>
            <a:r>
              <a:rPr lang="en-US" dirty="0"/>
              <a:t>, this</a:t>
            </a:r>
            <a:r>
              <a:rPr lang="en-US" baseline="0" dirty="0"/>
              <a:t> is the most common one.</a:t>
            </a:r>
            <a:endParaRPr lang="en-US" dirty="0"/>
          </a:p>
        </p:txBody>
      </p:sp>
      <p:sp>
        <p:nvSpPr>
          <p:cNvPr id="4" name="Slide Number Placeholder 3"/>
          <p:cNvSpPr>
            <a:spLocks noGrp="1"/>
          </p:cNvSpPr>
          <p:nvPr>
            <p:ph type="sldNum" sz="quarter" idx="10"/>
          </p:nvPr>
        </p:nvSpPr>
        <p:spPr/>
        <p:txBody>
          <a:bodyPr/>
          <a:lstStyle/>
          <a:p>
            <a:fld id="{F20B38D9-7FD3-4753-9AF1-6AF32A7E92A8}" type="slidenum">
              <a:rPr lang="en-US" smtClean="0"/>
              <a:t>63</a:t>
            </a:fld>
            <a:endParaRPr lang="en-US"/>
          </a:p>
        </p:txBody>
      </p:sp>
    </p:spTree>
    <p:extLst>
      <p:ext uri="{BB962C8B-B14F-4D97-AF65-F5344CB8AC3E}">
        <p14:creationId xmlns:p14="http://schemas.microsoft.com/office/powerpoint/2010/main" val="215071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is an </a:t>
            </a:r>
            <a:r>
              <a:rPr lang="en-US" b="1" dirty="0"/>
              <a:t>aggregate function</a:t>
            </a:r>
            <a:r>
              <a:rPr lang="en-US" dirty="0"/>
              <a:t>. When using any aggregate function, result rows will be grouped by whatever is included in the WITH clause and </a:t>
            </a:r>
            <a:r>
              <a:rPr lang="en-US" b="1" dirty="0"/>
              <a:t>not</a:t>
            </a:r>
            <a:r>
              <a:rPr lang="en-US" dirty="0"/>
              <a:t> in aggregate function.</a:t>
            </a:r>
          </a:p>
          <a:p>
            <a:r>
              <a:rPr lang="en-US" dirty="0"/>
              <a:t>MIN</a:t>
            </a:r>
          </a:p>
          <a:p>
            <a:r>
              <a:rPr lang="en-US" dirty="0"/>
              <a:t>MAX</a:t>
            </a:r>
          </a:p>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88</a:t>
            </a:fld>
            <a:endParaRPr lang="en-US"/>
          </a:p>
        </p:txBody>
      </p:sp>
    </p:spTree>
    <p:extLst>
      <p:ext uri="{BB962C8B-B14F-4D97-AF65-F5344CB8AC3E}">
        <p14:creationId xmlns:p14="http://schemas.microsoft.com/office/powerpoint/2010/main" val="86835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http://cassandra.apache.org/download/</a:t>
            </a:r>
            <a:r>
              <a:rPr lang="en-US" dirty="0"/>
              <a:t> and unzip</a:t>
            </a:r>
          </a:p>
        </p:txBody>
      </p:sp>
      <p:sp>
        <p:nvSpPr>
          <p:cNvPr id="4" name="Slide Number Placeholder 3"/>
          <p:cNvSpPr>
            <a:spLocks noGrp="1"/>
          </p:cNvSpPr>
          <p:nvPr>
            <p:ph type="sldNum" sz="quarter" idx="10"/>
          </p:nvPr>
        </p:nvSpPr>
        <p:spPr/>
        <p:txBody>
          <a:bodyPr/>
          <a:lstStyle/>
          <a:p>
            <a:fld id="{C75C3ADE-A616-4B5A-BBB7-4B8D4A187CFA}" type="slidenum">
              <a:rPr lang="en-US" smtClean="0"/>
              <a:t>19</a:t>
            </a:fld>
            <a:endParaRPr lang="en-US"/>
          </a:p>
        </p:txBody>
      </p:sp>
    </p:spTree>
    <p:extLst>
      <p:ext uri="{BB962C8B-B14F-4D97-AF65-F5344CB8AC3E}">
        <p14:creationId xmlns:p14="http://schemas.microsoft.com/office/powerpoint/2010/main" val="70983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Cassandra has an "UPDATE" statement, but aside of counter support, UPDATE and</a:t>
            </a:r>
            <a:r>
              <a:rPr lang="en-US" baseline="0" dirty="0"/>
              <a:t> INSERT are identical.</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24</a:t>
            </a:fld>
            <a:endParaRPr lang="en-US"/>
          </a:p>
        </p:txBody>
      </p:sp>
    </p:spTree>
    <p:extLst>
      <p:ext uri="{BB962C8B-B14F-4D97-AF65-F5344CB8AC3E}">
        <p14:creationId xmlns:p14="http://schemas.microsoft.com/office/powerpoint/2010/main" val="77361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coordinator node returns the</a:t>
            </a:r>
            <a:r>
              <a:rPr lang="en-US" baseline="0" dirty="0"/>
              <a:t> nodes that hold all the replications of the data. </a:t>
            </a:r>
          </a:p>
          <a:p>
            <a:r>
              <a:rPr lang="en-US" baseline="0" dirty="0"/>
              <a:t>Data is stored on sequential nodes using a ring model.</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26</a:t>
            </a:fld>
            <a:endParaRPr lang="en-US"/>
          </a:p>
        </p:txBody>
      </p:sp>
    </p:spTree>
    <p:extLst>
      <p:ext uri="{BB962C8B-B14F-4D97-AF65-F5344CB8AC3E}">
        <p14:creationId xmlns:p14="http://schemas.microsoft.com/office/powerpoint/2010/main" val="1498091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36</a:t>
            </a:fld>
            <a:endParaRPr lang="en-US"/>
          </a:p>
        </p:txBody>
      </p:sp>
    </p:spTree>
    <p:extLst>
      <p:ext uri="{BB962C8B-B14F-4D97-AF65-F5344CB8AC3E}">
        <p14:creationId xmlns:p14="http://schemas.microsoft.com/office/powerpoint/2010/main" val="1804465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Quuery</a:t>
            </a:r>
            <a:r>
              <a:rPr lang="en-US" baseline="0" dirty="0"/>
              <a:t> is actually a part of the map (which also performs filter).</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42</a:t>
            </a:fld>
            <a:endParaRPr lang="en-US"/>
          </a:p>
        </p:txBody>
      </p:sp>
    </p:spTree>
    <p:extLst>
      <p:ext uri="{BB962C8B-B14F-4D97-AF65-F5344CB8AC3E}">
        <p14:creationId xmlns:p14="http://schemas.microsoft.com/office/powerpoint/2010/main" val="250839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ככה נשלוף בשביל לראות את התוצאה.</a:t>
            </a:r>
          </a:p>
          <a:p>
            <a:pPr algn="r" rtl="1"/>
            <a:r>
              <a:rPr lang="he-IL" dirty="0"/>
              <a:t>התוצאות לא קשורות לנתונים שראינו קודם, הכנסתי נתונים אחרים</a:t>
            </a:r>
          </a:p>
          <a:p>
            <a:pPr algn="r" rtl="1"/>
            <a:endParaRPr lang="he-IL" dirty="0"/>
          </a:p>
          <a:p>
            <a:pPr algn="r" rtl="1"/>
            <a:r>
              <a:rPr lang="he-IL" dirty="0"/>
              <a:t>זה בעיקר בשביל לראות איך זה נראה ומה צריך לעשות בשביל לראות אותם</a:t>
            </a:r>
          </a:p>
          <a:p>
            <a:pPr algn="r" rtl="1"/>
            <a:endParaRPr lang="he-IL" dirty="0"/>
          </a:p>
          <a:p>
            <a:pPr algn="r" rtl="1"/>
            <a:endParaRPr lang="en-US" dirty="0"/>
          </a:p>
        </p:txBody>
      </p:sp>
      <p:sp>
        <p:nvSpPr>
          <p:cNvPr id="4" name="מציין מיקום של מספר שקופית 3"/>
          <p:cNvSpPr>
            <a:spLocks noGrp="1"/>
          </p:cNvSpPr>
          <p:nvPr>
            <p:ph type="sldNum" sz="quarter" idx="10"/>
          </p:nvPr>
        </p:nvSpPr>
        <p:spPr/>
        <p:txBody>
          <a:bodyPr/>
          <a:lstStyle/>
          <a:p>
            <a:fld id="{C75C3ADE-A616-4B5A-BBB7-4B8D4A187CFA}" type="slidenum">
              <a:rPr lang="en-US" smtClean="0"/>
              <a:t>43</a:t>
            </a:fld>
            <a:endParaRPr lang="en-US"/>
          </a:p>
        </p:txBody>
      </p:sp>
    </p:spTree>
    <p:extLst>
      <p:ext uri="{BB962C8B-B14F-4D97-AF65-F5344CB8AC3E}">
        <p14:creationId xmlns:p14="http://schemas.microsoft.com/office/powerpoint/2010/main" val="107969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52</a:t>
            </a:fld>
            <a:endParaRPr lang="en-US"/>
          </a:p>
        </p:txBody>
      </p:sp>
    </p:spTree>
    <p:extLst>
      <p:ext uri="{BB962C8B-B14F-4D97-AF65-F5344CB8AC3E}">
        <p14:creationId xmlns:p14="http://schemas.microsoft.com/office/powerpoint/2010/main" val="2668317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create an index and apply some constrains</a:t>
            </a:r>
            <a:r>
              <a:rPr lang="en-US" baseline="0" dirty="0"/>
              <a:t> on the types and objects that can be stored in documents in this index.</a:t>
            </a:r>
            <a:endParaRPr lang="en-US" dirty="0"/>
          </a:p>
        </p:txBody>
      </p:sp>
      <p:sp>
        <p:nvSpPr>
          <p:cNvPr id="4" name="Slide Number Placeholder 3"/>
          <p:cNvSpPr>
            <a:spLocks noGrp="1"/>
          </p:cNvSpPr>
          <p:nvPr>
            <p:ph type="sldNum" sz="quarter" idx="10"/>
          </p:nvPr>
        </p:nvSpPr>
        <p:spPr/>
        <p:txBody>
          <a:bodyPr/>
          <a:lstStyle/>
          <a:p>
            <a:fld id="{C75C3ADE-A616-4B5A-BBB7-4B8D4A187CFA}" type="slidenum">
              <a:rPr lang="en-US" smtClean="0"/>
              <a:t>53</a:t>
            </a:fld>
            <a:endParaRPr lang="en-US"/>
          </a:p>
        </p:txBody>
      </p:sp>
    </p:spTree>
    <p:extLst>
      <p:ext uri="{BB962C8B-B14F-4D97-AF65-F5344CB8AC3E}">
        <p14:creationId xmlns:p14="http://schemas.microsoft.com/office/powerpoint/2010/main" val="405990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ry.redi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try.redis.io/#ru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cademy.datastax.com/planet-cassandra/cassandr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mongodb.com/download-cent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elastic.co/downloads/elasticsear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jena.apache.org/download/index.cgi"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ql-playground.sib.swi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arql-playground.sib.swiss/?describe=http://www.w3.org/2001/XMLSchema#decima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hyperlink" Target="http://console.neo4j.org/"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NoSQL</a:t>
            </a:r>
            <a:r>
              <a:rPr lang="en-US" dirty="0"/>
              <a:t> Database Management Systems</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25234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Store</a:t>
            </a:r>
          </a:p>
        </p:txBody>
      </p:sp>
      <p:sp>
        <p:nvSpPr>
          <p:cNvPr id="3" name="Content Placeholder 2"/>
          <p:cNvSpPr>
            <a:spLocks noGrp="1"/>
          </p:cNvSpPr>
          <p:nvPr>
            <p:ph idx="1"/>
          </p:nvPr>
        </p:nvSpPr>
        <p:spPr/>
        <p:txBody>
          <a:bodyPr>
            <a:normAutofit fontScale="92500"/>
          </a:bodyPr>
          <a:lstStyle/>
          <a:p>
            <a:r>
              <a:rPr lang="en-US" dirty="0"/>
              <a:t>Every item in the database is stored as an attribute name (or "key") together with its value.</a:t>
            </a:r>
          </a:p>
          <a:p>
            <a:r>
              <a:rPr lang="en-US" dirty="0"/>
              <a:t>No further structure is imposed (values are opaque).</a:t>
            </a:r>
          </a:p>
          <a:p>
            <a:r>
              <a:rPr lang="en-US" dirty="0"/>
              <a:t>Usually can only query by key (no features related to any structure are available).</a:t>
            </a:r>
          </a:p>
          <a:p>
            <a:r>
              <a:rPr lang="en-US" dirty="0"/>
              <a:t>Our example: </a:t>
            </a:r>
            <a:r>
              <a:rPr lang="en-US" dirty="0" err="1"/>
              <a:t>Redis</a:t>
            </a:r>
            <a:r>
              <a:rPr lang="en-US" dirty="0"/>
              <a:t> (next slides). You can try it online at: </a:t>
            </a:r>
            <a:r>
              <a:rPr lang="en-US" dirty="0">
                <a:hlinkClick r:id="rId2"/>
              </a:rPr>
              <a:t>https://try.redis.io/</a:t>
            </a:r>
            <a:r>
              <a:rPr lang="en-US" dirty="0"/>
              <a:t>. Case insensitive.</a:t>
            </a: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898" y="5638800"/>
            <a:ext cx="1444101"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887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GET, DEL</a:t>
            </a:r>
          </a:p>
        </p:txBody>
      </p:sp>
      <p:sp>
        <p:nvSpPr>
          <p:cNvPr id="3" name="Content Placeholder 2"/>
          <p:cNvSpPr>
            <a:spLocks noGrp="1"/>
          </p:cNvSpPr>
          <p:nvPr>
            <p:ph idx="1"/>
          </p:nvPr>
        </p:nvSpPr>
        <p:spPr>
          <a:xfrm>
            <a:off x="609600" y="1600200"/>
            <a:ext cx="8382000" cy="5334000"/>
          </a:xfrm>
        </p:spPr>
        <p:txBody>
          <a:bodyPr>
            <a:normAutofit fontScale="70000" lnSpcReduction="20000"/>
          </a:bodyPr>
          <a:lstStyle/>
          <a:p>
            <a:pPr>
              <a:buFont typeface="Wingdings"/>
              <a:buChar char="Ø"/>
            </a:pPr>
            <a:r>
              <a:rPr lang="en-US" dirty="0"/>
              <a:t>SET hello "world"</a:t>
            </a:r>
          </a:p>
          <a:p>
            <a:pPr marL="0" indent="0">
              <a:buNone/>
            </a:pPr>
            <a:r>
              <a:rPr lang="en-US" dirty="0"/>
              <a:t>OK</a:t>
            </a:r>
          </a:p>
          <a:p>
            <a:pPr>
              <a:buFont typeface="Wingdings"/>
              <a:buChar char="Ø"/>
            </a:pPr>
            <a:r>
              <a:rPr lang="en-US" dirty="0"/>
              <a:t>GET hello</a:t>
            </a:r>
          </a:p>
          <a:p>
            <a:pPr marL="0" indent="0">
              <a:buNone/>
            </a:pPr>
            <a:r>
              <a:rPr lang="en-US" dirty="0"/>
              <a:t>"world"</a:t>
            </a:r>
          </a:p>
          <a:p>
            <a:pPr>
              <a:buFont typeface="Wingdings"/>
              <a:buChar char="Ø"/>
            </a:pPr>
            <a:r>
              <a:rPr lang="en-US" dirty="0"/>
              <a:t>GET "world"</a:t>
            </a:r>
          </a:p>
          <a:p>
            <a:pPr marL="0" indent="0">
              <a:buNone/>
            </a:pPr>
            <a:r>
              <a:rPr lang="en-US" dirty="0"/>
              <a:t>(nil)</a:t>
            </a:r>
          </a:p>
          <a:p>
            <a:pPr>
              <a:buFont typeface="Wingdings"/>
              <a:buChar char="Ø"/>
            </a:pPr>
            <a:r>
              <a:rPr lang="en-US" dirty="0"/>
              <a:t>SET name1 Yossi</a:t>
            </a:r>
          </a:p>
          <a:p>
            <a:pPr>
              <a:buFont typeface="Wingdings"/>
              <a:buChar char="Ø"/>
            </a:pPr>
            <a:r>
              <a:rPr lang="en-US" dirty="0"/>
              <a:t>GET name1</a:t>
            </a:r>
          </a:p>
          <a:p>
            <a:pPr marL="0" indent="0">
              <a:buNone/>
            </a:pPr>
            <a:r>
              <a:rPr lang="en-US" dirty="0"/>
              <a:t>"Yossi"</a:t>
            </a:r>
          </a:p>
          <a:p>
            <a:pPr>
              <a:buFont typeface="Wingdings"/>
              <a:buChar char="Ø"/>
            </a:pPr>
            <a:r>
              <a:rPr lang="en-US" dirty="0"/>
              <a:t>SET user:1001 "&lt;user&gt;&lt;</a:t>
            </a:r>
            <a:r>
              <a:rPr lang="en-US" dirty="0" err="1"/>
              <a:t>first_name</a:t>
            </a:r>
            <a:r>
              <a:rPr lang="en-US" dirty="0"/>
              <a:t>&gt;Joel&lt;/</a:t>
            </a:r>
            <a:r>
              <a:rPr lang="en-US" dirty="0" err="1"/>
              <a:t>first_name</a:t>
            </a:r>
            <a:r>
              <a:rPr lang="en-US" dirty="0"/>
              <a:t>&gt; &lt;</a:t>
            </a:r>
            <a:r>
              <a:rPr lang="en-US" dirty="0" err="1"/>
              <a:t>last_name</a:t>
            </a:r>
            <a:r>
              <a:rPr lang="en-US" dirty="0"/>
              <a:t>&gt;Cohen&lt;/</a:t>
            </a:r>
            <a:r>
              <a:rPr lang="en-US" dirty="0" err="1"/>
              <a:t>last_name</a:t>
            </a:r>
            <a:r>
              <a:rPr lang="en-US" dirty="0"/>
              <a:t>&gt;&lt;/user&gt;"</a:t>
            </a:r>
          </a:p>
          <a:p>
            <a:pPr>
              <a:buFont typeface="Wingdings"/>
              <a:buChar char="Ø"/>
            </a:pPr>
            <a:r>
              <a:rPr lang="en-US" dirty="0"/>
              <a:t>GET user:1001</a:t>
            </a:r>
          </a:p>
          <a:p>
            <a:pPr marL="0" indent="0">
              <a:buNone/>
            </a:pPr>
            <a:r>
              <a:rPr lang="en-US" dirty="0"/>
              <a:t>"&lt;user&gt;&lt;</a:t>
            </a:r>
            <a:r>
              <a:rPr lang="en-US" dirty="0" err="1"/>
              <a:t>first_name</a:t>
            </a:r>
            <a:r>
              <a:rPr lang="en-US" dirty="0"/>
              <a:t>&gt;Joel&lt;/</a:t>
            </a:r>
            <a:r>
              <a:rPr lang="en-US" dirty="0" err="1"/>
              <a:t>first_name</a:t>
            </a:r>
            <a:r>
              <a:rPr lang="en-US" dirty="0"/>
              <a:t>&gt;&lt;</a:t>
            </a:r>
            <a:r>
              <a:rPr lang="en-US" dirty="0" err="1"/>
              <a:t>last_name</a:t>
            </a:r>
            <a:r>
              <a:rPr lang="en-US" dirty="0"/>
              <a:t>&gt;Cohen&lt;/</a:t>
            </a:r>
            <a:r>
              <a:rPr lang="en-US" dirty="0" err="1"/>
              <a:t>last_name</a:t>
            </a:r>
            <a:r>
              <a:rPr lang="en-US" dirty="0"/>
              <a:t>&gt;&lt;/user&gt;"</a:t>
            </a:r>
          </a:p>
          <a:p>
            <a:pPr>
              <a:buFont typeface="Wingdings"/>
              <a:buChar char="Ø"/>
            </a:pPr>
            <a:r>
              <a:rPr lang="en-US" dirty="0"/>
              <a:t>DEL user:1001</a:t>
            </a:r>
          </a:p>
          <a:p>
            <a:pPr marL="0" indent="0">
              <a:buNone/>
            </a:pPr>
            <a:endParaRPr lang="en-US"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1"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2895600" y="3962400"/>
            <a:ext cx="3505200" cy="609600"/>
          </a:xfrm>
          <a:prstGeom prst="wedgeRectCallout">
            <a:avLst>
              <a:gd name="adj1" fmla="val -7049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usually store the id as part of the key, so we can fetch it easily</a:t>
            </a:r>
          </a:p>
        </p:txBody>
      </p:sp>
      <p:sp>
        <p:nvSpPr>
          <p:cNvPr id="7" name="Rectangular Callout 6"/>
          <p:cNvSpPr/>
          <p:nvPr/>
        </p:nvSpPr>
        <p:spPr>
          <a:xfrm>
            <a:off x="6858000" y="3810000"/>
            <a:ext cx="2133600" cy="609600"/>
          </a:xfrm>
          <a:prstGeom prst="wedgeRectCallout">
            <a:avLst>
              <a:gd name="adj1" fmla="val -62060"/>
              <a:gd name="adj2" fmla="val 8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value can be anything (e.g. XML)</a:t>
            </a:r>
          </a:p>
        </p:txBody>
      </p:sp>
    </p:spTree>
    <p:extLst>
      <p:ext uri="{BB962C8B-B14F-4D97-AF65-F5344CB8AC3E}">
        <p14:creationId xmlns:p14="http://schemas.microsoft.com/office/powerpoint/2010/main" val="17265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 and INCRBY</a:t>
            </a:r>
          </a:p>
        </p:txBody>
      </p:sp>
      <p:sp>
        <p:nvSpPr>
          <p:cNvPr id="3" name="Content Placeholder 2"/>
          <p:cNvSpPr>
            <a:spLocks noGrp="1"/>
          </p:cNvSpPr>
          <p:nvPr>
            <p:ph idx="1"/>
          </p:nvPr>
        </p:nvSpPr>
        <p:spPr>
          <a:xfrm>
            <a:off x="457200" y="1600200"/>
            <a:ext cx="8229600" cy="4800600"/>
          </a:xfrm>
        </p:spPr>
        <p:txBody>
          <a:bodyPr>
            <a:normAutofit/>
          </a:bodyPr>
          <a:lstStyle/>
          <a:p>
            <a:pPr>
              <a:buFont typeface="Wingdings"/>
              <a:buChar char="Ø"/>
            </a:pPr>
            <a:r>
              <a:rPr lang="en-US" dirty="0"/>
              <a:t>SET bottles 5</a:t>
            </a:r>
          </a:p>
          <a:p>
            <a:pPr>
              <a:buFont typeface="Wingdings"/>
              <a:buChar char="Ø"/>
            </a:pPr>
            <a:r>
              <a:rPr lang="en-US" dirty="0"/>
              <a:t>INCR bottles</a:t>
            </a:r>
          </a:p>
          <a:p>
            <a:pPr marL="0" indent="0">
              <a:buNone/>
            </a:pPr>
            <a:r>
              <a:rPr lang="en-US" dirty="0"/>
              <a:t>(integer) 6</a:t>
            </a:r>
          </a:p>
          <a:p>
            <a:pPr>
              <a:buFont typeface="Wingdings"/>
              <a:buChar char="Ø"/>
            </a:pPr>
            <a:r>
              <a:rPr lang="en-US" dirty="0"/>
              <a:t>INCRBY bottles -3</a:t>
            </a:r>
          </a:p>
          <a:p>
            <a:pPr marL="0" indent="0">
              <a:buNone/>
            </a:pPr>
            <a:r>
              <a:rPr lang="en-US" dirty="0"/>
              <a:t>(integer) 3</a:t>
            </a:r>
          </a:p>
          <a:p>
            <a:pPr>
              <a:buFont typeface="Wingdings"/>
              <a:buChar char="Ø"/>
            </a:pPr>
            <a:r>
              <a:rPr lang="en-US" dirty="0"/>
              <a:t>INCR name1</a:t>
            </a:r>
          </a:p>
          <a:p>
            <a:pPr marL="0" indent="0">
              <a:buNone/>
            </a:pPr>
            <a:r>
              <a:rPr lang="en-US" dirty="0"/>
              <a:t>(error) ERR value is not an integer or out of range</a:t>
            </a:r>
          </a:p>
          <a:p>
            <a:pPr>
              <a:buFont typeface="Wingdings"/>
              <a:buChar char="Ø"/>
            </a:pPr>
            <a:endParaRPr lang="en-US" dirty="0"/>
          </a:p>
          <a:p>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0"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4191000" y="1905000"/>
            <a:ext cx="3505200" cy="1371600"/>
          </a:xfrm>
          <a:prstGeom prst="wedgeRectCallout">
            <a:avLst>
              <a:gd name="adj1" fmla="val -83038"/>
              <a:gd name="adj2" fmla="val -4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INCR x is equivalent to x++ (in JAVA), and is guaranteed to be atomic</a:t>
            </a:r>
          </a:p>
        </p:txBody>
      </p:sp>
      <p:sp>
        <p:nvSpPr>
          <p:cNvPr id="8" name="Rectangular Callout 7"/>
          <p:cNvSpPr/>
          <p:nvPr/>
        </p:nvSpPr>
        <p:spPr>
          <a:xfrm>
            <a:off x="4191000" y="3505200"/>
            <a:ext cx="4114800" cy="533400"/>
          </a:xfrm>
          <a:prstGeom prst="wedgeRectCallout">
            <a:avLst>
              <a:gd name="adj1" fmla="val -57922"/>
              <a:gd name="adj2" fmla="val -15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INCRBY x y is equivalent to x+=y (in JAVA).</a:t>
            </a:r>
          </a:p>
        </p:txBody>
      </p:sp>
    </p:spTree>
    <p:extLst>
      <p:ext uri="{BB962C8B-B14F-4D97-AF65-F5344CB8AC3E}">
        <p14:creationId xmlns:p14="http://schemas.microsoft.com/office/powerpoint/2010/main" val="33637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1143000"/>
          </a:xfrm>
        </p:spPr>
        <p:txBody>
          <a:bodyPr/>
          <a:lstStyle/>
          <a:p>
            <a:r>
              <a:rPr lang="en-US" dirty="0"/>
              <a:t>Lists (RPUSH, LPUSH, LRANGE)</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buFont typeface="Wingdings"/>
              <a:buChar char="Ø"/>
            </a:pPr>
            <a:r>
              <a:rPr lang="en-US" dirty="0"/>
              <a:t>RPUSH user:571:items "chair"</a:t>
            </a:r>
          </a:p>
          <a:p>
            <a:pPr>
              <a:buFont typeface="Wingdings"/>
              <a:buChar char="Ø"/>
            </a:pPr>
            <a:r>
              <a:rPr lang="en-US" dirty="0"/>
              <a:t>RPUSH user:571:items "table"</a:t>
            </a:r>
          </a:p>
          <a:p>
            <a:pPr>
              <a:buFont typeface="Wingdings"/>
              <a:buChar char="Ø"/>
            </a:pPr>
            <a:r>
              <a:rPr lang="en-US" dirty="0"/>
              <a:t>RPUSH user:571:items "water"</a:t>
            </a:r>
          </a:p>
          <a:p>
            <a:pPr>
              <a:buFont typeface="Wingdings"/>
              <a:buChar char="Ø"/>
            </a:pPr>
            <a:r>
              <a:rPr lang="en-US" dirty="0"/>
              <a:t>LPUSH user:571:items "cup"</a:t>
            </a:r>
          </a:p>
          <a:p>
            <a:pPr>
              <a:buFont typeface="Wingdings"/>
              <a:buChar char="Ø"/>
            </a:pPr>
            <a:r>
              <a:rPr lang="en-US" dirty="0"/>
              <a:t>LRANGE user:571:items 1 2</a:t>
            </a:r>
          </a:p>
          <a:p>
            <a:pPr marL="0" indent="0">
              <a:buNone/>
            </a:pPr>
            <a:r>
              <a:rPr lang="en-US" dirty="0"/>
              <a:t>1) "chair"</a:t>
            </a:r>
            <a:br>
              <a:rPr lang="en-US" dirty="0"/>
            </a:br>
            <a:r>
              <a:rPr lang="en-US" dirty="0"/>
              <a:t>2) "table"</a:t>
            </a:r>
          </a:p>
          <a:p>
            <a:pPr>
              <a:buFont typeface="Wingdings"/>
              <a:buChar char="Ø"/>
            </a:pPr>
            <a:r>
              <a:rPr lang="en-US" dirty="0"/>
              <a:t>LRANGE user:571:items 0 -1</a:t>
            </a:r>
          </a:p>
          <a:p>
            <a:pPr marL="0" indent="0">
              <a:buNone/>
            </a:pPr>
            <a:r>
              <a:rPr lang="en-US" dirty="0"/>
              <a:t>1) "cup"</a:t>
            </a:r>
            <a:br>
              <a:rPr lang="en-US" dirty="0"/>
            </a:br>
            <a:r>
              <a:rPr lang="en-US" dirty="0"/>
              <a:t>2) "chair"</a:t>
            </a:r>
            <a:br>
              <a:rPr lang="en-US" dirty="0"/>
            </a:br>
            <a:r>
              <a:rPr lang="en-US" dirty="0"/>
              <a:t>3) "table"</a:t>
            </a:r>
            <a:br>
              <a:rPr lang="en-US" dirty="0"/>
            </a:br>
            <a:r>
              <a:rPr lang="en-US" dirty="0"/>
              <a:t>4) "water"</a:t>
            </a:r>
          </a:p>
          <a:p>
            <a:pPr>
              <a:buFont typeface="Wingdings"/>
              <a:buChar char="Ø"/>
            </a:pPr>
            <a:r>
              <a:rPr lang="en-US" dirty="0"/>
              <a:t>RPUSH user:573:items "bed" "chair" "table" "can"</a:t>
            </a:r>
          </a:p>
          <a:p>
            <a:pPr marL="0" indent="0">
              <a:buNone/>
            </a:pPr>
            <a:endParaRPr lang="en-US" dirty="0"/>
          </a:p>
          <a:p>
            <a:pPr>
              <a:buFont typeface="Wingdings"/>
              <a:buChar char="Ø"/>
            </a:pPr>
            <a:endParaRPr lang="en-US" dirty="0"/>
          </a:p>
          <a:p>
            <a:pPr>
              <a:buFont typeface="Wingdings"/>
              <a:buChar char="Ø"/>
            </a:pPr>
            <a:endParaRPr lang="en-US" dirty="0"/>
          </a:p>
          <a:p>
            <a:pPr>
              <a:buFont typeface="Wingdings"/>
              <a:buChar char="Ø"/>
            </a:pPr>
            <a:endParaRPr lang="en-US" dirty="0"/>
          </a:p>
          <a:p>
            <a:pPr>
              <a:buFont typeface="Wingdings"/>
              <a:buChar char="Ø"/>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354198" y="2410399"/>
            <a:ext cx="3581400" cy="838200"/>
          </a:xfrm>
          <a:prstGeom prst="wedgeRectCallout">
            <a:avLst>
              <a:gd name="adj1" fmla="val -63592"/>
              <a:gd name="adj2" fmla="val 25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LPUSH (Left Push) puts the new item first (on the very left)</a:t>
            </a:r>
          </a:p>
        </p:txBody>
      </p:sp>
      <p:sp>
        <p:nvSpPr>
          <p:cNvPr id="6" name="Rectangular Callout 5"/>
          <p:cNvSpPr/>
          <p:nvPr/>
        </p:nvSpPr>
        <p:spPr>
          <a:xfrm>
            <a:off x="5410200" y="1524000"/>
            <a:ext cx="3352800" cy="685800"/>
          </a:xfrm>
          <a:prstGeom prst="wedgeRectCallout">
            <a:avLst>
              <a:gd name="adj1" fmla="val -55663"/>
              <a:gd name="adj2" fmla="val 28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RPUSH (Right Push) puts the new item last (on the very right)</a:t>
            </a:r>
          </a:p>
        </p:txBody>
      </p:sp>
      <p:sp>
        <p:nvSpPr>
          <p:cNvPr id="7" name="Rectangular Callout 6"/>
          <p:cNvSpPr/>
          <p:nvPr/>
        </p:nvSpPr>
        <p:spPr>
          <a:xfrm>
            <a:off x="5295900" y="3505200"/>
            <a:ext cx="3581400" cy="533400"/>
          </a:xfrm>
          <a:prstGeom prst="wedgeRectCallout">
            <a:avLst>
              <a:gd name="adj1" fmla="val -63030"/>
              <a:gd name="adj2" fmla="val -593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LRANGE key x y</a:t>
            </a:r>
          </a:p>
          <a:p>
            <a:pPr algn="ctr"/>
            <a:r>
              <a:rPr lang="en-US" dirty="0"/>
              <a:t>Returns items from x to y</a:t>
            </a:r>
          </a:p>
        </p:txBody>
      </p:sp>
      <p:sp>
        <p:nvSpPr>
          <p:cNvPr id="8" name="Rectangular Callout 7"/>
          <p:cNvSpPr/>
          <p:nvPr/>
        </p:nvSpPr>
        <p:spPr>
          <a:xfrm>
            <a:off x="5410200" y="4495800"/>
            <a:ext cx="3352800" cy="457200"/>
          </a:xfrm>
          <a:prstGeom prst="wedgeRectCallout">
            <a:avLst>
              <a:gd name="adj1" fmla="val -65521"/>
              <a:gd name="adj2" fmla="val -21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means until the end of the list</a:t>
            </a:r>
          </a:p>
        </p:txBody>
      </p:sp>
      <p:sp>
        <p:nvSpPr>
          <p:cNvPr id="9" name="Rectangular Callout 8"/>
          <p:cNvSpPr/>
          <p:nvPr/>
        </p:nvSpPr>
        <p:spPr>
          <a:xfrm>
            <a:off x="3276600" y="5638800"/>
            <a:ext cx="4800600" cy="381000"/>
          </a:xfrm>
          <a:prstGeom prst="wedgeRectCallout">
            <a:avLst>
              <a:gd name="adj1" fmla="val -52589"/>
              <a:gd name="adj2" fmla="val 117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provide the full list in a single command</a:t>
            </a:r>
          </a:p>
        </p:txBody>
      </p:sp>
    </p:spTree>
    <p:extLst>
      <p:ext uri="{BB962C8B-B14F-4D97-AF65-F5344CB8AC3E}">
        <p14:creationId xmlns:p14="http://schemas.microsoft.com/office/powerpoint/2010/main" val="19154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143000" y="246043"/>
            <a:ext cx="8229600" cy="1143000"/>
          </a:xfrm>
        </p:spPr>
        <p:txBody>
          <a:bodyPr>
            <a:normAutofit fontScale="90000"/>
          </a:bodyPr>
          <a:lstStyle/>
          <a:p>
            <a:r>
              <a:rPr lang="en-US" dirty="0"/>
              <a:t>Hashes(HSET, HGET, HMSET, HGETALL)</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Font typeface="Wingdings"/>
              <a:buChar char="Ø"/>
            </a:pPr>
            <a:r>
              <a:rPr lang="en-US" dirty="0"/>
              <a:t>HSET user:302 </a:t>
            </a:r>
            <a:r>
              <a:rPr lang="en-US" dirty="0" err="1"/>
              <a:t>first_name</a:t>
            </a:r>
            <a:r>
              <a:rPr lang="en-US" dirty="0"/>
              <a:t> "Tamar"</a:t>
            </a:r>
          </a:p>
          <a:p>
            <a:pPr>
              <a:buFont typeface="Wingdings"/>
              <a:buChar char="Ø"/>
            </a:pPr>
            <a:r>
              <a:rPr lang="en-US" dirty="0"/>
              <a:t>HSET user:302 </a:t>
            </a:r>
            <a:r>
              <a:rPr lang="en-US" dirty="0" err="1"/>
              <a:t>last_name</a:t>
            </a:r>
            <a:r>
              <a:rPr lang="en-US" dirty="0"/>
              <a:t> "Cohen"</a:t>
            </a:r>
          </a:p>
          <a:p>
            <a:pPr>
              <a:buFont typeface="Wingdings"/>
              <a:buChar char="Ø"/>
            </a:pPr>
            <a:r>
              <a:rPr lang="en-US" dirty="0"/>
              <a:t>HGET user:302 </a:t>
            </a:r>
            <a:r>
              <a:rPr lang="en-US" dirty="0" err="1"/>
              <a:t>first_name</a:t>
            </a:r>
            <a:endParaRPr lang="en-US" dirty="0"/>
          </a:p>
          <a:p>
            <a:pPr marL="0" indent="0">
              <a:buNone/>
            </a:pPr>
            <a:r>
              <a:rPr lang="en-US" dirty="0"/>
              <a:t>"Tamar"</a:t>
            </a:r>
          </a:p>
          <a:p>
            <a:pPr>
              <a:buFont typeface="Wingdings"/>
              <a:buChar char="Ø"/>
            </a:pPr>
            <a:r>
              <a:rPr lang="en-US" dirty="0"/>
              <a:t>HMSET user:302 degree 3 gender "female"</a:t>
            </a:r>
          </a:p>
          <a:p>
            <a:pPr>
              <a:buFont typeface="Wingdings"/>
              <a:buChar char="Ø"/>
            </a:pPr>
            <a:r>
              <a:rPr lang="en-US" dirty="0"/>
              <a:t>HGET user:302 degree</a:t>
            </a:r>
          </a:p>
          <a:p>
            <a:pPr marL="0" indent="0">
              <a:buNone/>
            </a:pPr>
            <a:r>
              <a:rPr lang="en-US" dirty="0"/>
              <a:t>"3"</a:t>
            </a:r>
          </a:p>
          <a:p>
            <a:pPr>
              <a:buFont typeface="Wingdings"/>
              <a:buChar char="Ø"/>
            </a:pPr>
            <a:r>
              <a:rPr lang="en-US" dirty="0"/>
              <a:t>HGETALL user:302</a:t>
            </a:r>
          </a:p>
          <a:p>
            <a:pPr marL="0" indent="0">
              <a:buNone/>
            </a:pPr>
            <a:r>
              <a:rPr lang="en-US" sz="1500" dirty="0"/>
              <a:t>1) "</a:t>
            </a:r>
            <a:r>
              <a:rPr lang="en-US" sz="1500" dirty="0" err="1"/>
              <a:t>first_name</a:t>
            </a:r>
            <a:r>
              <a:rPr lang="en-US" sz="1500" dirty="0"/>
              <a:t>"</a:t>
            </a:r>
            <a:br>
              <a:rPr lang="en-US" sz="1500" dirty="0"/>
            </a:br>
            <a:r>
              <a:rPr lang="en-US" sz="1500" dirty="0"/>
              <a:t>2) "Tamar"</a:t>
            </a:r>
            <a:br>
              <a:rPr lang="en-US" sz="1500" dirty="0"/>
            </a:br>
            <a:r>
              <a:rPr lang="en-US" sz="1500" dirty="0"/>
              <a:t>3) "</a:t>
            </a:r>
            <a:r>
              <a:rPr lang="en-US" sz="1500" dirty="0" err="1"/>
              <a:t>last_name</a:t>
            </a:r>
            <a:r>
              <a:rPr lang="en-US" sz="1500" dirty="0"/>
              <a:t>"</a:t>
            </a:r>
            <a:br>
              <a:rPr lang="en-US" sz="1500" dirty="0"/>
            </a:br>
            <a:r>
              <a:rPr lang="en-US" sz="1500" dirty="0"/>
              <a:t>4) "Cohen"</a:t>
            </a:r>
            <a:br>
              <a:rPr lang="en-US" sz="1500" dirty="0"/>
            </a:br>
            <a:r>
              <a:rPr lang="en-US" sz="1500" dirty="0"/>
              <a:t>5) "degree"</a:t>
            </a:r>
            <a:br>
              <a:rPr lang="en-US" sz="1500" dirty="0"/>
            </a:br>
            <a:r>
              <a:rPr lang="en-US" sz="1500" dirty="0"/>
              <a:t>6) "3"</a:t>
            </a:r>
            <a:br>
              <a:rPr lang="en-US" sz="1500" dirty="0"/>
            </a:br>
            <a:r>
              <a:rPr lang="en-US" sz="1500" dirty="0"/>
              <a:t>7) "gender"</a:t>
            </a:r>
            <a:br>
              <a:rPr lang="en-US" sz="1500" dirty="0"/>
            </a:br>
            <a:r>
              <a:rPr lang="en-US" sz="1500" dirty="0"/>
              <a:t>8) "female"</a:t>
            </a:r>
          </a:p>
          <a:p>
            <a:pPr>
              <a:buFont typeface="Wingdings"/>
              <a:buChar char="Ø"/>
            </a:pPr>
            <a:endParaRPr lang="en-US" dirty="0"/>
          </a:p>
        </p:txBody>
      </p:sp>
      <p:sp>
        <p:nvSpPr>
          <p:cNvPr id="5" name="Rectangular Callout 4"/>
          <p:cNvSpPr/>
          <p:nvPr/>
        </p:nvSpPr>
        <p:spPr>
          <a:xfrm>
            <a:off x="5410200" y="2590800"/>
            <a:ext cx="3429000" cy="762000"/>
          </a:xfrm>
          <a:prstGeom prst="wedgeRectCallout">
            <a:avLst>
              <a:gd name="adj1" fmla="val -78986"/>
              <a:gd name="adj2" fmla="val 494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HMSET: for setting multiple attributes in a single command</a:t>
            </a:r>
          </a:p>
        </p:txBody>
      </p:sp>
      <p:sp>
        <p:nvSpPr>
          <p:cNvPr id="6" name="Rectangular Callout 5"/>
          <p:cNvSpPr/>
          <p:nvPr/>
        </p:nvSpPr>
        <p:spPr>
          <a:xfrm>
            <a:off x="3253189" y="5334000"/>
            <a:ext cx="3886200" cy="762000"/>
          </a:xfrm>
          <a:prstGeom prst="wedgeRectCallout">
            <a:avLst>
              <a:gd name="adj1" fmla="val -70160"/>
              <a:gd name="adj2" fmla="val -6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looks as if HGETALL returns a list, but it really returns a set</a:t>
            </a:r>
          </a:p>
        </p:txBody>
      </p:sp>
    </p:spTree>
    <p:extLst>
      <p:ext uri="{BB962C8B-B14F-4D97-AF65-F5344CB8AC3E}">
        <p14:creationId xmlns:p14="http://schemas.microsoft.com/office/powerpoint/2010/main" val="12287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KEYS with pattern</a:t>
            </a:r>
          </a:p>
        </p:txBody>
      </p:sp>
      <p:sp>
        <p:nvSpPr>
          <p:cNvPr id="3" name="Content Placeholder 2"/>
          <p:cNvSpPr>
            <a:spLocks noGrp="1"/>
          </p:cNvSpPr>
          <p:nvPr>
            <p:ph idx="1"/>
          </p:nvPr>
        </p:nvSpPr>
        <p:spPr/>
        <p:txBody>
          <a:bodyPr>
            <a:normAutofit fontScale="62500" lnSpcReduction="20000"/>
          </a:bodyPr>
          <a:lstStyle/>
          <a:p>
            <a:pPr>
              <a:buFont typeface="Wingdings"/>
              <a:buChar char="Ø"/>
            </a:pPr>
            <a:r>
              <a:rPr lang="en-US" sz="3000" dirty="0">
                <a:hlinkClick r:id="rId2"/>
              </a:rPr>
              <a:t>SET user:1000 "Adam"</a:t>
            </a:r>
            <a:endParaRPr lang="en-US" sz="3000" dirty="0"/>
          </a:p>
          <a:p>
            <a:pPr>
              <a:buFont typeface="Wingdings"/>
              <a:buChar char="Ø"/>
            </a:pPr>
            <a:r>
              <a:rPr lang="en-US" sz="3000" dirty="0"/>
              <a:t>SET user:1001 "Tammy</a:t>
            </a:r>
            <a:r>
              <a:rPr lang="en-US" sz="3100" dirty="0"/>
              <a:t>"</a:t>
            </a:r>
          </a:p>
          <a:p>
            <a:pPr>
              <a:buFont typeface="Wingdings"/>
              <a:buChar char="Ø"/>
            </a:pPr>
            <a:r>
              <a:rPr lang="en-US" sz="3100" dirty="0"/>
              <a:t>SET user:1002 "EVE"</a:t>
            </a:r>
          </a:p>
          <a:p>
            <a:pPr>
              <a:buFont typeface="Wingdings"/>
              <a:buChar char="Ø"/>
            </a:pPr>
            <a:r>
              <a:rPr lang="en-US" sz="3100" dirty="0"/>
              <a:t>SET user:1010 "APPLE"</a:t>
            </a:r>
          </a:p>
          <a:p>
            <a:pPr>
              <a:buFont typeface="Wingdings"/>
              <a:buChar char="Ø"/>
            </a:pPr>
            <a:r>
              <a:rPr lang="en-US" sz="3100" dirty="0"/>
              <a:t>RPUSH user:1003:items "chair"</a:t>
            </a:r>
          </a:p>
          <a:p>
            <a:pPr marL="0" indent="0">
              <a:buNone/>
            </a:pPr>
            <a:endParaRPr lang="en-US" dirty="0"/>
          </a:p>
          <a:p>
            <a:pPr>
              <a:buFont typeface="Wingdings"/>
              <a:buChar char="Ø"/>
            </a:pPr>
            <a:r>
              <a:rPr lang="en-US" dirty="0">
                <a:hlinkClick r:id="rId2"/>
              </a:rPr>
              <a:t>KEYS user:100?</a:t>
            </a:r>
            <a:endParaRPr lang="en-US" dirty="0"/>
          </a:p>
          <a:p>
            <a:pPr marL="400050" lvl="1" indent="0">
              <a:buNone/>
            </a:pPr>
            <a:r>
              <a:rPr lang="en-US" dirty="0"/>
              <a:t>1) "user:1000"</a:t>
            </a:r>
            <a:br>
              <a:rPr lang="en-US" dirty="0"/>
            </a:br>
            <a:r>
              <a:rPr lang="en-US" dirty="0"/>
              <a:t>2) "user:1001"</a:t>
            </a:r>
            <a:br>
              <a:rPr lang="en-US" dirty="0"/>
            </a:br>
            <a:r>
              <a:rPr lang="en-US" dirty="0"/>
              <a:t>3) "user:1002"</a:t>
            </a:r>
            <a:br>
              <a:rPr lang="en-US" dirty="0"/>
            </a:br>
            <a:endParaRPr lang="en-US" dirty="0"/>
          </a:p>
          <a:p>
            <a:pPr>
              <a:buFont typeface="Wingdings"/>
              <a:buChar char="Ø"/>
            </a:pPr>
            <a:r>
              <a:rPr lang="en-US" dirty="0">
                <a:hlinkClick r:id="rId2"/>
              </a:rPr>
              <a:t>KEYS user:* </a:t>
            </a:r>
            <a:endParaRPr lang="en-US" dirty="0"/>
          </a:p>
          <a:p>
            <a:pPr marL="400050" lvl="1" indent="0">
              <a:buNone/>
            </a:pPr>
            <a:r>
              <a:rPr lang="en-US" dirty="0"/>
              <a:t>1) "user:1000"</a:t>
            </a:r>
            <a:br>
              <a:rPr lang="en-US" dirty="0"/>
            </a:br>
            <a:r>
              <a:rPr lang="en-US" dirty="0"/>
              <a:t>2) "user:1010"</a:t>
            </a:r>
            <a:br>
              <a:rPr lang="en-US" dirty="0"/>
            </a:br>
            <a:r>
              <a:rPr lang="en-US" dirty="0"/>
              <a:t>3) "user:1003:items"</a:t>
            </a:r>
            <a:br>
              <a:rPr lang="en-US" dirty="0"/>
            </a:br>
            <a:r>
              <a:rPr lang="en-US" dirty="0"/>
              <a:t>4) "user:1001"</a:t>
            </a:r>
            <a:br>
              <a:rPr lang="en-US" dirty="0"/>
            </a:br>
            <a:r>
              <a:rPr lang="en-US" dirty="0"/>
              <a:t>5) "user:1002"</a:t>
            </a:r>
          </a:p>
          <a:p>
            <a:pPr marL="0" indent="0">
              <a:buNone/>
            </a:pPr>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1" y="0"/>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9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and Sorted Sets</a:t>
            </a:r>
          </a:p>
        </p:txBody>
      </p:sp>
      <p:sp>
        <p:nvSpPr>
          <p:cNvPr id="3" name="Content Placeholder 2"/>
          <p:cNvSpPr>
            <a:spLocks noGrp="1"/>
          </p:cNvSpPr>
          <p:nvPr>
            <p:ph idx="1"/>
          </p:nvPr>
        </p:nvSpPr>
        <p:spPr>
          <a:xfrm>
            <a:off x="228600" y="1600200"/>
            <a:ext cx="8839200" cy="4525963"/>
          </a:xfrm>
        </p:spPr>
        <p:txBody>
          <a:bodyPr/>
          <a:lstStyle/>
          <a:p>
            <a:r>
              <a:rPr lang="en-US" dirty="0" err="1"/>
              <a:t>Redis</a:t>
            </a:r>
            <a:r>
              <a:rPr lang="en-US" dirty="0"/>
              <a:t> also supports sets:</a:t>
            </a:r>
          </a:p>
          <a:p>
            <a:pPr lvl="1"/>
            <a:r>
              <a:rPr lang="en-US" dirty="0"/>
              <a:t>SADD x y (add item y to set x)</a:t>
            </a:r>
          </a:p>
          <a:p>
            <a:pPr lvl="1"/>
            <a:r>
              <a:rPr lang="en-US" dirty="0"/>
              <a:t>SREM x y (remove item y from set x)</a:t>
            </a:r>
          </a:p>
          <a:p>
            <a:pPr lvl="1"/>
            <a:r>
              <a:rPr lang="en-US" dirty="0"/>
              <a:t>SISMEMBER x y (is y a member of x)</a:t>
            </a:r>
          </a:p>
          <a:p>
            <a:pPr lvl="1"/>
            <a:r>
              <a:rPr lang="en-US" dirty="0"/>
              <a:t>SUNIOUN x q (returns the union of sets x and q)</a:t>
            </a:r>
          </a:p>
          <a:p>
            <a:r>
              <a:rPr lang="en-US" dirty="0"/>
              <a:t>And Sorted sets:</a:t>
            </a:r>
          </a:p>
          <a:p>
            <a:pPr lvl="1"/>
            <a:r>
              <a:rPr lang="en-US" dirty="0"/>
              <a:t>ZADD x </a:t>
            </a:r>
            <a:r>
              <a:rPr lang="en-US" dirty="0" err="1"/>
              <a:t>val</a:t>
            </a:r>
            <a:r>
              <a:rPr lang="en-US" dirty="0"/>
              <a:t> y (add item y with score </a:t>
            </a:r>
            <a:r>
              <a:rPr lang="en-US" dirty="0" err="1"/>
              <a:t>val</a:t>
            </a:r>
            <a:r>
              <a:rPr lang="en-US" dirty="0"/>
              <a:t> to sorted set x)</a:t>
            </a:r>
          </a:p>
          <a:p>
            <a:pPr lvl="1"/>
            <a:r>
              <a:rPr lang="en-US" dirty="0"/>
              <a:t>ZRANGE x y z (return z items from x, starting at y)</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17"/>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32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EXPIRE</a:t>
            </a:r>
          </a:p>
        </p:txBody>
      </p:sp>
      <p:sp>
        <p:nvSpPr>
          <p:cNvPr id="3" name="Content Placeholder 2"/>
          <p:cNvSpPr>
            <a:spLocks noGrp="1"/>
          </p:cNvSpPr>
          <p:nvPr>
            <p:ph idx="1"/>
          </p:nvPr>
        </p:nvSpPr>
        <p:spPr/>
        <p:txBody>
          <a:bodyPr/>
          <a:lstStyle/>
          <a:p>
            <a:r>
              <a:rPr lang="en-US" dirty="0"/>
              <a:t>The EXPIRE commands sets a time in seconds to which a value will expire.</a:t>
            </a:r>
          </a:p>
          <a:p>
            <a:pPr>
              <a:buFont typeface="Wingdings"/>
              <a:buChar char="Ø"/>
            </a:pPr>
            <a:r>
              <a:rPr lang="en-US" dirty="0"/>
              <a:t>EXPIRE user:302 100</a:t>
            </a:r>
          </a:p>
          <a:p>
            <a:pPr>
              <a:buFont typeface="Wingdings"/>
              <a:buChar char="Ø"/>
            </a:pPr>
            <a:r>
              <a:rPr lang="en-US" dirty="0"/>
              <a:t>TTL user:302</a:t>
            </a:r>
          </a:p>
          <a:p>
            <a:pPr marL="0" indent="0">
              <a:buNone/>
            </a:pPr>
            <a:r>
              <a:rPr lang="en-US" dirty="0"/>
              <a:t>(integer) 92</a:t>
            </a:r>
          </a:p>
          <a:p>
            <a:pPr>
              <a:buFont typeface="Wingdings"/>
              <a:buChar char="Ø"/>
            </a:pP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17"/>
            <a:ext cx="1624614"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7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Wide-Column Store</a:t>
            </a:r>
          </a:p>
        </p:txBody>
      </p:sp>
      <p:sp>
        <p:nvSpPr>
          <p:cNvPr id="3" name="Content Placeholder 2"/>
          <p:cNvSpPr>
            <a:spLocks noGrp="1"/>
          </p:cNvSpPr>
          <p:nvPr>
            <p:ph idx="1"/>
          </p:nvPr>
        </p:nvSpPr>
        <p:spPr/>
        <p:txBody>
          <a:bodyPr>
            <a:normAutofit lnSpcReduction="10000"/>
          </a:bodyPr>
          <a:lstStyle/>
          <a:p>
            <a:r>
              <a:rPr lang="en-US" dirty="0"/>
              <a:t>Every key identifies a row of a variable number of elements.</a:t>
            </a:r>
          </a:p>
          <a:p>
            <a:r>
              <a:rPr lang="en-US" dirty="0"/>
              <a:t>Have a strict format: Each key may be one level (or maybe two level) dictionaries. (Not any XML.)</a:t>
            </a:r>
          </a:p>
          <a:p>
            <a:r>
              <a:rPr lang="en-US" dirty="0"/>
              <a:t>Therefore, it can be seen as if it stores data together as tables, but the names and format of the columns can vary.</a:t>
            </a:r>
          </a:p>
          <a:p>
            <a:r>
              <a:rPr lang="en-US" dirty="0"/>
              <a:t>Our example: Cassandra</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5486400"/>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58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a:t>
            </a: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a:t>Used by: Facebook, Twitter, Cisco, Rackspace, eBay, Netflix</a:t>
            </a:r>
          </a:p>
          <a:p>
            <a:r>
              <a:rPr lang="en-US" dirty="0"/>
              <a:t>Cassandra Query Language (CQL), seems like a simple version of SQL:</a:t>
            </a:r>
          </a:p>
          <a:p>
            <a:pPr lvl="1"/>
            <a:r>
              <a:rPr lang="en-US" dirty="0"/>
              <a:t>No Joins.</a:t>
            </a:r>
          </a:p>
          <a:p>
            <a:pPr lvl="1"/>
            <a:r>
              <a:rPr lang="en-US" dirty="0"/>
              <a:t>No nested queries (can be done in code).</a:t>
            </a:r>
          </a:p>
          <a:p>
            <a:r>
              <a:rPr lang="en-US" dirty="0"/>
              <a:t>Case insensitive.</a:t>
            </a:r>
          </a:p>
          <a:p>
            <a:r>
              <a:rPr lang="en-US" dirty="0"/>
              <a:t>Download from: </a:t>
            </a:r>
            <a:r>
              <a:rPr lang="en-US" dirty="0">
                <a:hlinkClick r:id="rId3"/>
              </a:rPr>
              <a:t>https://academy.datastax.com/planet-cassandra//cassandra</a:t>
            </a:r>
            <a:r>
              <a:rPr lang="en-US" dirty="0"/>
              <a:t> and install</a:t>
            </a:r>
          </a:p>
          <a:p>
            <a:r>
              <a:rPr lang="en-US" dirty="0"/>
              <a:t>(If the service isn't running you can execute ….\bin\cassandra.bat)</a:t>
            </a:r>
          </a:p>
          <a:p>
            <a:r>
              <a:rPr lang="en-US" dirty="0"/>
              <a:t>…\bin\cqlsh.bat opens the client</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7839"/>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334000" y="4648200"/>
            <a:ext cx="3810000" cy="2133600"/>
            <a:chOff x="5334000" y="4648200"/>
            <a:chExt cx="3810000" cy="2133600"/>
          </a:xfrm>
        </p:grpSpPr>
        <p:pic>
          <p:nvPicPr>
            <p:cNvPr id="194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4648200"/>
              <a:ext cx="91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0" y="6135469"/>
              <a:ext cx="3810000" cy="646331"/>
            </a:xfrm>
            <a:prstGeom prst="rect">
              <a:avLst/>
            </a:prstGeom>
            <a:noFill/>
          </p:spPr>
          <p:txBody>
            <a:bodyPr wrap="square" rtlCol="0">
              <a:spAutoFit/>
            </a:bodyPr>
            <a:lstStyle/>
            <a:p>
              <a:pPr algn="ctr"/>
              <a:r>
                <a:rPr lang="en-US" dirty="0"/>
                <a:t>In Greek mythology, Cassandra was a prophet and the princess of Troy.</a:t>
              </a:r>
            </a:p>
          </p:txBody>
        </p:sp>
      </p:grpSp>
    </p:spTree>
    <p:extLst>
      <p:ext uri="{BB962C8B-B14F-4D97-AF65-F5344CB8AC3E}">
        <p14:creationId xmlns:p14="http://schemas.microsoft.com/office/powerpoint/2010/main" val="182247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endParaRPr lang="en-US" dirty="0"/>
          </a:p>
        </p:txBody>
      </p:sp>
      <p:sp>
        <p:nvSpPr>
          <p:cNvPr id="3" name="Content Placeholder 2"/>
          <p:cNvSpPr>
            <a:spLocks noGrp="1"/>
          </p:cNvSpPr>
          <p:nvPr>
            <p:ph idx="1"/>
          </p:nvPr>
        </p:nvSpPr>
        <p:spPr/>
        <p:txBody>
          <a:bodyPr>
            <a:normAutofit lnSpcReduction="10000"/>
          </a:bodyPr>
          <a:lstStyle/>
          <a:p>
            <a:r>
              <a:rPr lang="en-US" dirty="0"/>
              <a:t>No SQL, also known as 'not only SQL', refers in general to database management systems that do not rely on the relational (table) data storage.</a:t>
            </a:r>
          </a:p>
          <a:p>
            <a:r>
              <a:rPr lang="en-US" dirty="0"/>
              <a:t>Usually avoid joins and have a more relaxed definition of consistency.</a:t>
            </a:r>
          </a:p>
          <a:p>
            <a:r>
              <a:rPr lang="en-US" dirty="0"/>
              <a:t>More flexible (usually attributes can be added on the fly).</a:t>
            </a:r>
          </a:p>
          <a:p>
            <a:r>
              <a:rPr lang="en-US" dirty="0"/>
              <a:t>Support big data!</a:t>
            </a:r>
          </a:p>
        </p:txBody>
      </p:sp>
    </p:spTree>
    <p:extLst>
      <p:ext uri="{BB962C8B-B14F-4D97-AF65-F5344CB8AC3E}">
        <p14:creationId xmlns:p14="http://schemas.microsoft.com/office/powerpoint/2010/main" val="361306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RMDB Habits </a:t>
            </a:r>
          </a:p>
        </p:txBody>
      </p:sp>
      <p:sp>
        <p:nvSpPr>
          <p:cNvPr id="3" name="Content Placeholder 2"/>
          <p:cNvSpPr>
            <a:spLocks noGrp="1"/>
          </p:cNvSpPr>
          <p:nvPr>
            <p:ph idx="1"/>
          </p:nvPr>
        </p:nvSpPr>
        <p:spPr/>
        <p:txBody>
          <a:bodyPr>
            <a:normAutofit fontScale="77500" lnSpcReduction="20000"/>
          </a:bodyPr>
          <a:lstStyle/>
          <a:p>
            <a:r>
              <a:rPr lang="en-US" b="1" dirty="0"/>
              <a:t>RMDB: Minimize the Number of Writes</a:t>
            </a:r>
          </a:p>
          <a:p>
            <a:r>
              <a:rPr lang="en-US" b="1" dirty="0"/>
              <a:t>Cassandra: </a:t>
            </a:r>
            <a:r>
              <a:rPr lang="en-US" dirty="0"/>
              <a:t>Writes in Cassandra are awfully cheap. Cassandra is optimized for high write throughput, and almost all writes are equally efficient. If you can perform extra writes to improve the efficiency of your read queries, it’s almost always a good tradeoff. Reads tend to be more expensive and are much more difficult to tune.</a:t>
            </a:r>
          </a:p>
          <a:p>
            <a:r>
              <a:rPr lang="en-US" b="1" dirty="0"/>
              <a:t>RMDB: Minimize Data Duplication</a:t>
            </a:r>
          </a:p>
          <a:p>
            <a:r>
              <a:rPr lang="en-US" b="1" dirty="0"/>
              <a:t>Cassandra: </a:t>
            </a:r>
            <a:r>
              <a:rPr lang="en-US" dirty="0" err="1"/>
              <a:t>Denormalization</a:t>
            </a:r>
            <a:r>
              <a:rPr lang="en-US" dirty="0"/>
              <a:t> and duplication of data is a fact of life with Cassandra. In order to get the most efficient reads, you often need to duplicate data. The queries define the tables, so you might create tables duplicating some data in order to address different queries.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7839"/>
            <a:ext cx="1676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0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85800" y="274638"/>
            <a:ext cx="8229600" cy="1143000"/>
          </a:xfrm>
        </p:spPr>
        <p:txBody>
          <a:bodyPr/>
          <a:lstStyle/>
          <a:p>
            <a:r>
              <a:rPr lang="en-US" dirty="0"/>
              <a:t>Creating a </a:t>
            </a:r>
            <a:r>
              <a:rPr lang="en-US" dirty="0" err="1"/>
              <a:t>Keyspace</a:t>
            </a:r>
            <a:r>
              <a:rPr lang="en-US" dirty="0"/>
              <a:t> (database)</a:t>
            </a:r>
          </a:p>
        </p:txBody>
      </p:sp>
      <p:sp>
        <p:nvSpPr>
          <p:cNvPr id="3" name="Content Placeholder 2"/>
          <p:cNvSpPr>
            <a:spLocks noGrp="1"/>
          </p:cNvSpPr>
          <p:nvPr>
            <p:ph idx="1"/>
          </p:nvPr>
        </p:nvSpPr>
        <p:spPr>
          <a:xfrm>
            <a:off x="304800" y="1981200"/>
            <a:ext cx="8229600" cy="4525963"/>
          </a:xfrm>
        </p:spPr>
        <p:txBody>
          <a:bodyPr/>
          <a:lstStyle/>
          <a:p>
            <a:pPr>
              <a:buFont typeface="Wingdings"/>
              <a:buChar char="Ø"/>
            </a:pPr>
            <a:r>
              <a:rPr lang="en-US" dirty="0"/>
              <a:t>CREATE KEYSPACE university WITH REPLICATION = {'class':'</a:t>
            </a:r>
            <a:r>
              <a:rPr lang="en-US" dirty="0" err="1"/>
              <a:t>SimpleStrategy</a:t>
            </a:r>
            <a:r>
              <a:rPr lang="en-US" dirty="0"/>
              <a:t>', 'replication_factor':2};</a:t>
            </a:r>
          </a:p>
          <a:p>
            <a:pPr>
              <a:buFont typeface="Wingdings"/>
              <a:buChar char="Ø"/>
            </a:pPr>
            <a:endParaRPr lang="en-US" dirty="0"/>
          </a:p>
          <a:p>
            <a:pPr>
              <a:buFont typeface="Wingdings"/>
              <a:buChar char="Ø"/>
            </a:pPr>
            <a:r>
              <a:rPr lang="en-US" dirty="0"/>
              <a:t>USE university;</a:t>
            </a:r>
          </a:p>
          <a:p>
            <a:pPr>
              <a:buFont typeface="Wingdings"/>
              <a:buChar char="Ø"/>
            </a:pPr>
            <a:r>
              <a:rPr lang="en-US" dirty="0"/>
              <a:t>CREATE TABLE students (id INT PRIMARY KEY, </a:t>
            </a:r>
            <a:r>
              <a:rPr lang="en-US" dirty="0" err="1"/>
              <a:t>firstName</a:t>
            </a:r>
            <a:r>
              <a:rPr lang="en-US" dirty="0"/>
              <a:t> VARCHAR, </a:t>
            </a:r>
            <a:r>
              <a:rPr lang="en-US" dirty="0" err="1"/>
              <a:t>lastName</a:t>
            </a:r>
            <a:r>
              <a:rPr lang="en-US" dirty="0"/>
              <a:t> VARCHAR, age INT);</a:t>
            </a:r>
          </a:p>
          <a:p>
            <a:pPr>
              <a:buFont typeface="Wingdings"/>
              <a:buChar char="Ø"/>
            </a:pPr>
            <a:endParaRPr lang="en-US" dirty="0"/>
          </a:p>
          <a:p>
            <a:pPr>
              <a:buFont typeface="Wingdings"/>
              <a:buChar char="Ø"/>
            </a:pPr>
            <a:endParaRPr lang="en-US" dirty="0"/>
          </a:p>
          <a:p>
            <a:pPr>
              <a:buFont typeface="Wingdings"/>
              <a:buChar char="Ø"/>
            </a:pPr>
            <a:endParaRPr lang="en-US" dirty="0"/>
          </a:p>
        </p:txBody>
      </p:sp>
      <p:sp>
        <p:nvSpPr>
          <p:cNvPr id="5" name="Rectangular Callout 4"/>
          <p:cNvSpPr/>
          <p:nvPr/>
        </p:nvSpPr>
        <p:spPr>
          <a:xfrm>
            <a:off x="6705600" y="1752600"/>
            <a:ext cx="1219200" cy="533400"/>
          </a:xfrm>
          <a:prstGeom prst="wedgeRectCallout">
            <a:avLst>
              <a:gd name="adj1" fmla="val -89441"/>
              <a:gd name="adj2" fmla="val 87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style</a:t>
            </a:r>
          </a:p>
        </p:txBody>
      </p:sp>
      <p:sp>
        <p:nvSpPr>
          <p:cNvPr id="6" name="Rectangular Callout 5"/>
          <p:cNvSpPr/>
          <p:nvPr/>
        </p:nvSpPr>
        <p:spPr>
          <a:xfrm>
            <a:off x="5715000" y="3124200"/>
            <a:ext cx="3276600" cy="1219200"/>
          </a:xfrm>
          <a:prstGeom prst="wedgeRectCallout">
            <a:avLst>
              <a:gd name="adj1" fmla="val -30920"/>
              <a:gd name="adj2" fmla="val -56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SimpleStrategy</a:t>
            </a:r>
            <a:r>
              <a:rPr lang="en-US" dirty="0"/>
              <a:t>: Use for a single data center only. </a:t>
            </a:r>
            <a:r>
              <a:rPr lang="en-US" dirty="0" err="1"/>
              <a:t>NetworkTopologyStrategy</a:t>
            </a:r>
            <a:r>
              <a:rPr lang="en-US" dirty="0"/>
              <a:t>: Can  expand to multiple data centers. </a:t>
            </a:r>
          </a:p>
        </p:txBody>
      </p:sp>
      <p:sp>
        <p:nvSpPr>
          <p:cNvPr id="7" name="Rectangular Callout 6"/>
          <p:cNvSpPr/>
          <p:nvPr/>
        </p:nvSpPr>
        <p:spPr>
          <a:xfrm>
            <a:off x="34887" y="1066800"/>
            <a:ext cx="2743200" cy="802854"/>
          </a:xfrm>
          <a:prstGeom prst="wedgeRectCallout">
            <a:avLst>
              <a:gd name="adj1" fmla="val -30472"/>
              <a:gd name="adj2" fmla="val 115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Replication refers to how the data is replicated across different nodes </a:t>
            </a:r>
          </a:p>
        </p:txBody>
      </p:sp>
      <p:sp>
        <p:nvSpPr>
          <p:cNvPr id="8" name="Rectangular Callout 7"/>
          <p:cNvSpPr/>
          <p:nvPr/>
        </p:nvSpPr>
        <p:spPr>
          <a:xfrm>
            <a:off x="3276600" y="3581400"/>
            <a:ext cx="2362200" cy="533400"/>
          </a:xfrm>
          <a:prstGeom prst="wedgeRectCallout">
            <a:avLst>
              <a:gd name="adj1" fmla="val -26657"/>
              <a:gd name="adj2" fmla="val -68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replicas of data on multiple nodes</a:t>
            </a:r>
          </a:p>
        </p:txBody>
      </p:sp>
      <p:sp>
        <p:nvSpPr>
          <p:cNvPr id="9" name="Rectangular Callout 8"/>
          <p:cNvSpPr/>
          <p:nvPr/>
        </p:nvSpPr>
        <p:spPr>
          <a:xfrm>
            <a:off x="2590800" y="5867400"/>
            <a:ext cx="2514600" cy="838200"/>
          </a:xfrm>
          <a:prstGeom prst="wedgeRectCallout">
            <a:avLst>
              <a:gd name="adj1" fmla="val -17593"/>
              <a:gd name="adj2" fmla="val -7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SQL. But there is no need to specify the size  for VARCHAR.</a:t>
            </a:r>
          </a:p>
        </p:txBody>
      </p:sp>
    </p:spTree>
    <p:extLst>
      <p:ext uri="{BB962C8B-B14F-4D97-AF65-F5344CB8AC3E}">
        <p14:creationId xmlns:p14="http://schemas.microsoft.com/office/powerpoint/2010/main" val="40105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and SELECT</a:t>
            </a:r>
          </a:p>
        </p:txBody>
      </p:sp>
      <p:sp>
        <p:nvSpPr>
          <p:cNvPr id="3" name="Content Placeholder 2"/>
          <p:cNvSpPr>
            <a:spLocks noGrp="1"/>
          </p:cNvSpPr>
          <p:nvPr>
            <p:ph idx="1"/>
          </p:nvPr>
        </p:nvSpPr>
        <p:spPr>
          <a:xfrm>
            <a:off x="457200" y="1600200"/>
            <a:ext cx="8534400" cy="4525963"/>
          </a:xfrm>
        </p:spPr>
        <p:txBody>
          <a:bodyPr>
            <a:normAutofit fontScale="92500" lnSpcReduction="20000"/>
          </a:bodyPr>
          <a:lstStyle/>
          <a:p>
            <a:pPr>
              <a:buFont typeface="Wingdings"/>
              <a:buChar char="Ø"/>
            </a:pPr>
            <a:r>
              <a:rPr lang="en-US" dirty="0"/>
              <a:t>INSERT INTO students (id, </a:t>
            </a:r>
            <a:r>
              <a:rPr lang="en-US" dirty="0" err="1"/>
              <a:t>firstName</a:t>
            </a:r>
            <a:r>
              <a:rPr lang="en-US" dirty="0"/>
              <a:t>, </a:t>
            </a:r>
            <a:r>
              <a:rPr lang="en-US" dirty="0" err="1"/>
              <a:t>lastName</a:t>
            </a:r>
            <a:r>
              <a:rPr lang="en-US" dirty="0"/>
              <a:t>, age) VALUES (111, '</a:t>
            </a:r>
            <a:r>
              <a:rPr lang="en-US" dirty="0" err="1"/>
              <a:t>Chaya</a:t>
            </a:r>
            <a:r>
              <a:rPr lang="en-US" dirty="0"/>
              <a:t>', 'Glass', 21);</a:t>
            </a:r>
          </a:p>
          <a:p>
            <a:pPr>
              <a:buFont typeface="Wingdings"/>
              <a:buChar char="Ø"/>
            </a:pPr>
            <a:endParaRPr lang="en-US" dirty="0"/>
          </a:p>
          <a:p>
            <a:pPr>
              <a:buFont typeface="Wingdings"/>
              <a:buChar char="Ø"/>
            </a:pPr>
            <a:r>
              <a:rPr lang="en-US" dirty="0"/>
              <a:t>INSERT INTO students (id, </a:t>
            </a:r>
            <a:r>
              <a:rPr lang="en-US" dirty="0" err="1"/>
              <a:t>firstName</a:t>
            </a:r>
            <a:r>
              <a:rPr lang="en-US" dirty="0"/>
              <a:t>) values (222, 'Only First');</a:t>
            </a:r>
          </a:p>
          <a:p>
            <a:pPr>
              <a:buFont typeface="Wingdings"/>
              <a:buChar char="Ø"/>
            </a:pPr>
            <a:r>
              <a:rPr lang="en-US" dirty="0"/>
              <a:t>SELECT * from students</a:t>
            </a:r>
          </a:p>
          <a:p>
            <a:pPr marL="0" indent="0">
              <a:buNone/>
            </a:pPr>
            <a:r>
              <a:rPr lang="en-US" dirty="0"/>
              <a:t> id  | age  | </a:t>
            </a:r>
            <a:r>
              <a:rPr lang="en-US" dirty="0" err="1"/>
              <a:t>firstname</a:t>
            </a:r>
            <a:r>
              <a:rPr lang="en-US" dirty="0"/>
              <a:t>  | </a:t>
            </a:r>
            <a:r>
              <a:rPr lang="en-US" dirty="0" err="1"/>
              <a:t>lastname</a:t>
            </a:r>
            <a:endParaRPr lang="en-US" dirty="0"/>
          </a:p>
          <a:p>
            <a:pPr marL="0" indent="0">
              <a:buNone/>
            </a:pPr>
            <a:r>
              <a:rPr lang="en-US" dirty="0"/>
              <a:t>-----+------+------------+----------</a:t>
            </a:r>
          </a:p>
          <a:p>
            <a:pPr marL="0" indent="0">
              <a:buNone/>
            </a:pPr>
            <a:r>
              <a:rPr lang="en-US" dirty="0"/>
              <a:t> 111 |   21 |      </a:t>
            </a:r>
            <a:r>
              <a:rPr lang="en-US" dirty="0" err="1"/>
              <a:t>Chaya</a:t>
            </a:r>
            <a:r>
              <a:rPr lang="en-US" dirty="0"/>
              <a:t> |    Glass</a:t>
            </a:r>
          </a:p>
          <a:p>
            <a:pPr marL="0" indent="0">
              <a:buNone/>
            </a:pPr>
            <a:r>
              <a:rPr lang="en-US" dirty="0"/>
              <a:t> 222 | null | Only First |     null</a:t>
            </a:r>
          </a:p>
          <a:p>
            <a:pPr>
              <a:buFont typeface="Wingdings"/>
              <a:buChar char="Ø"/>
            </a:pPr>
            <a:endParaRPr lang="en-US" dirty="0"/>
          </a:p>
        </p:txBody>
      </p:sp>
      <p:sp>
        <p:nvSpPr>
          <p:cNvPr id="4" name="Rectangular Callout 3"/>
          <p:cNvSpPr/>
          <p:nvPr/>
        </p:nvSpPr>
        <p:spPr>
          <a:xfrm>
            <a:off x="4343400" y="2438400"/>
            <a:ext cx="2819400" cy="419100"/>
          </a:xfrm>
          <a:prstGeom prst="wedgeRectCallout">
            <a:avLst>
              <a:gd name="adj1" fmla="val -24686"/>
              <a:gd name="adj2" fmla="val -91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use single quotes!</a:t>
            </a:r>
          </a:p>
        </p:txBody>
      </p:sp>
      <p:sp>
        <p:nvSpPr>
          <p:cNvPr id="5" name="Rectangular Callout 4"/>
          <p:cNvSpPr/>
          <p:nvPr/>
        </p:nvSpPr>
        <p:spPr>
          <a:xfrm>
            <a:off x="1676400" y="1066800"/>
            <a:ext cx="1981200" cy="4572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Exactly like SQL…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25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Font typeface="Wingdings"/>
              <a:buChar char="Ø"/>
            </a:pPr>
            <a:r>
              <a:rPr lang="en-US" dirty="0"/>
              <a:t>SELECT * from students WHERE id=111;</a:t>
            </a:r>
          </a:p>
          <a:p>
            <a:pPr marL="0" indent="0">
              <a:buNone/>
            </a:pPr>
            <a:r>
              <a:rPr lang="en-US" dirty="0"/>
              <a:t> id  | age | </a:t>
            </a:r>
            <a:r>
              <a:rPr lang="en-US" dirty="0" err="1"/>
              <a:t>firstname</a:t>
            </a:r>
            <a:r>
              <a:rPr lang="en-US" dirty="0"/>
              <a:t> | </a:t>
            </a:r>
            <a:r>
              <a:rPr lang="en-US" dirty="0" err="1"/>
              <a:t>lastname</a:t>
            </a:r>
            <a:endParaRPr lang="en-US" dirty="0"/>
          </a:p>
          <a:p>
            <a:pPr marL="0" indent="0">
              <a:buNone/>
            </a:pPr>
            <a:r>
              <a:rPr lang="en-US" dirty="0"/>
              <a:t>-----+-----+-----------+----------</a:t>
            </a:r>
          </a:p>
          <a:p>
            <a:pPr marL="0" indent="0">
              <a:buNone/>
            </a:pPr>
            <a:r>
              <a:rPr lang="en-US" dirty="0"/>
              <a:t> 111 |  21 |     </a:t>
            </a:r>
            <a:r>
              <a:rPr lang="en-US" dirty="0" err="1"/>
              <a:t>Chaya</a:t>
            </a:r>
            <a:r>
              <a:rPr lang="en-US" dirty="0"/>
              <a:t> |    Glass</a:t>
            </a:r>
          </a:p>
          <a:p>
            <a:pPr marL="0" indent="0">
              <a:buNone/>
            </a:pPr>
            <a:endParaRPr lang="en-US" sz="1300" dirty="0"/>
          </a:p>
          <a:p>
            <a:pPr>
              <a:buFont typeface="Wingdings"/>
              <a:buChar char="Ø"/>
            </a:pPr>
            <a:r>
              <a:rPr lang="en-US" dirty="0"/>
              <a:t>SELECT * from students WHERE </a:t>
            </a:r>
            <a:r>
              <a:rPr lang="en-US" dirty="0" err="1"/>
              <a:t>lastname</a:t>
            </a:r>
            <a:r>
              <a:rPr lang="en-US" dirty="0"/>
              <a:t>='Glass';</a:t>
            </a:r>
          </a:p>
          <a:p>
            <a:pPr marL="0" indent="0">
              <a:buNone/>
            </a:pPr>
            <a:r>
              <a:rPr lang="en-US" dirty="0" err="1"/>
              <a:t>InvalidRequest</a:t>
            </a:r>
            <a:r>
              <a:rPr lang="en-US" dirty="0"/>
              <a:t>: Error from server: code=2200 [Invalid query] message="Cannot execute this query as it might involve data filtering and thus may have unpredictable performance. If you want to execute this query despite the performance unpredictability, use ALLOW FILTERING"</a:t>
            </a:r>
          </a:p>
          <a:p>
            <a:pPr>
              <a:buFont typeface="Wingdings"/>
              <a:buChar char="Ø"/>
            </a:pPr>
            <a:r>
              <a:rPr lang="en-US" sz="2600" dirty="0"/>
              <a:t>SELECT * from students where </a:t>
            </a:r>
            <a:r>
              <a:rPr lang="en-US" sz="2600" dirty="0" err="1"/>
              <a:t>lastname</a:t>
            </a:r>
            <a:r>
              <a:rPr lang="en-US" sz="2600" dirty="0"/>
              <a:t> = 'Glass' ALLOW FILTERING;</a:t>
            </a:r>
          </a:p>
          <a:p>
            <a:pPr marL="0" indent="0">
              <a:buNone/>
            </a:pPr>
            <a:r>
              <a:rPr lang="en-US" sz="2600" dirty="0"/>
              <a:t>This works…</a:t>
            </a:r>
          </a:p>
          <a:p>
            <a:pPr>
              <a:buFont typeface="Wingdings"/>
              <a:buChar char="Ø"/>
            </a:pPr>
            <a:r>
              <a:rPr lang="en-US" dirty="0"/>
              <a:t>SELECT * from students WHERE id &gt; 100;</a:t>
            </a:r>
          </a:p>
          <a:p>
            <a:pPr marL="0" indent="0">
              <a:buNone/>
            </a:pPr>
            <a:r>
              <a:rPr lang="en-US" dirty="0" err="1"/>
              <a:t>InvalidRequest</a:t>
            </a:r>
            <a:r>
              <a:rPr lang="en-US" dirty="0"/>
              <a:t>: Error from server: code=2200 [Invalid query] message="Only EQ and IN relation are supported on the partition key (unless you use the token() function)"</a:t>
            </a:r>
          </a:p>
          <a:p>
            <a:pPr>
              <a:buFont typeface="Wingdings"/>
              <a:buChar char="Ø"/>
            </a:pPr>
            <a:endParaRPr lang="en-US" dirty="0"/>
          </a:p>
          <a:p>
            <a:pPr>
              <a:buFont typeface="Wingdings"/>
              <a:buChar char="Ø"/>
            </a:pPr>
            <a:endParaRPr lang="en-US" dirty="0"/>
          </a:p>
          <a:p>
            <a:pPr marL="0" indent="0">
              <a:buNone/>
            </a:pPr>
            <a:endParaRPr lang="en-US" dirty="0"/>
          </a:p>
          <a:p>
            <a:pPr marL="0" indent="0">
              <a:buNone/>
            </a:pPr>
            <a:endParaRPr lang="en-US" dirty="0"/>
          </a:p>
        </p:txBody>
      </p:sp>
      <p:sp>
        <p:nvSpPr>
          <p:cNvPr id="4" name="Rectangular Callout 3"/>
          <p:cNvSpPr/>
          <p:nvPr/>
        </p:nvSpPr>
        <p:spPr>
          <a:xfrm>
            <a:off x="5791200" y="1219200"/>
            <a:ext cx="2286000" cy="533400"/>
          </a:xfrm>
          <a:prstGeom prst="wedgeRectCallout">
            <a:avLst>
              <a:gd name="adj1" fmla="val -87581"/>
              <a:gd name="adj2" fmla="val -7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key is ok</a:t>
            </a:r>
          </a:p>
        </p:txBody>
      </p:sp>
      <p:sp>
        <p:nvSpPr>
          <p:cNvPr id="5" name="Rectangular Callout 4"/>
          <p:cNvSpPr/>
          <p:nvPr/>
        </p:nvSpPr>
        <p:spPr>
          <a:xfrm>
            <a:off x="4419600" y="2396150"/>
            <a:ext cx="3352800" cy="533400"/>
          </a:xfrm>
          <a:prstGeom prst="wedgeRectCallout">
            <a:avLst>
              <a:gd name="adj1" fmla="val -25180"/>
              <a:gd name="adj2" fmla="val 75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non-key attribute…</a:t>
            </a:r>
          </a:p>
        </p:txBody>
      </p:sp>
      <p:sp>
        <p:nvSpPr>
          <p:cNvPr id="6" name="Rectangular Callout 5"/>
          <p:cNvSpPr/>
          <p:nvPr/>
        </p:nvSpPr>
        <p:spPr>
          <a:xfrm>
            <a:off x="6248400" y="5105400"/>
            <a:ext cx="2286000" cy="533400"/>
          </a:xfrm>
          <a:prstGeom prst="wedgeRectCallout">
            <a:avLst>
              <a:gd name="adj1" fmla="val -80848"/>
              <a:gd name="adj2" fmla="val 16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on a key but an inequality</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77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Advanced Querying</a:t>
            </a:r>
          </a:p>
        </p:txBody>
      </p:sp>
      <p:sp>
        <p:nvSpPr>
          <p:cNvPr id="3" name="Content Placeholder 2"/>
          <p:cNvSpPr>
            <a:spLocks noGrp="1"/>
          </p:cNvSpPr>
          <p:nvPr>
            <p:ph idx="1"/>
          </p:nvPr>
        </p:nvSpPr>
        <p:spPr>
          <a:xfrm>
            <a:off x="228600" y="1600200"/>
            <a:ext cx="8686800" cy="4876799"/>
          </a:xfrm>
        </p:spPr>
        <p:txBody>
          <a:bodyPr>
            <a:normAutofit fontScale="40000" lnSpcReduction="20000"/>
          </a:bodyPr>
          <a:lstStyle/>
          <a:p>
            <a:pPr>
              <a:buFont typeface="Wingdings"/>
              <a:buChar char="Ø"/>
            </a:pPr>
            <a:r>
              <a:rPr lang="en-US" sz="4000" dirty="0"/>
              <a:t>CREATE TABLE grades (</a:t>
            </a:r>
            <a:r>
              <a:rPr lang="en-US" sz="4000" dirty="0" err="1"/>
              <a:t>studentId</a:t>
            </a:r>
            <a:r>
              <a:rPr lang="en-US" sz="4000" dirty="0"/>
              <a:t> INT, course TEXT, grade FLOAT, PRIMARY KEY(</a:t>
            </a:r>
            <a:r>
              <a:rPr lang="en-US" sz="4000" dirty="0" err="1"/>
              <a:t>studentId</a:t>
            </a:r>
            <a:r>
              <a:rPr lang="en-US" sz="4000" dirty="0"/>
              <a:t>, course));</a:t>
            </a:r>
          </a:p>
          <a:p>
            <a:pPr>
              <a:buFont typeface="Wingdings"/>
              <a:buChar char="Ø"/>
            </a:pPr>
            <a:r>
              <a:rPr lang="en-US" dirty="0"/>
              <a:t>INSERT INTO grades(</a:t>
            </a:r>
            <a:r>
              <a:rPr lang="en-US" dirty="0" err="1"/>
              <a:t>studentId</a:t>
            </a:r>
            <a:r>
              <a:rPr lang="en-US" dirty="0"/>
              <a:t>, course, grade) values(111, 'into to intro', 95);</a:t>
            </a:r>
          </a:p>
          <a:p>
            <a:pPr>
              <a:buFont typeface="Wingdings"/>
              <a:buChar char="Ø"/>
            </a:pPr>
            <a:r>
              <a:rPr lang="en-US" dirty="0"/>
              <a:t>INSERT INTO grades(</a:t>
            </a:r>
            <a:r>
              <a:rPr lang="en-US" dirty="0" err="1"/>
              <a:t>studentId</a:t>
            </a:r>
            <a:r>
              <a:rPr lang="en-US" dirty="0"/>
              <a:t>, course, grade) values(111, 'calculus', 78);</a:t>
            </a:r>
          </a:p>
          <a:p>
            <a:pPr>
              <a:buFont typeface="Wingdings"/>
              <a:buChar char="Ø"/>
            </a:pPr>
            <a:r>
              <a:rPr lang="en-US" dirty="0"/>
              <a:t>INSERT INTO grades(</a:t>
            </a:r>
            <a:r>
              <a:rPr lang="en-US" dirty="0" err="1"/>
              <a:t>studentId</a:t>
            </a:r>
            <a:r>
              <a:rPr lang="en-US" dirty="0"/>
              <a:t>, course, grade) values(111, 'Algebra', 81);</a:t>
            </a:r>
          </a:p>
          <a:p>
            <a:pPr>
              <a:buFont typeface="Wingdings"/>
              <a:buChar char="Ø"/>
            </a:pPr>
            <a:r>
              <a:rPr lang="en-US" dirty="0"/>
              <a:t>INSERT INTO grades(</a:t>
            </a:r>
            <a:r>
              <a:rPr lang="en-US" dirty="0" err="1"/>
              <a:t>studentId</a:t>
            </a:r>
            <a:r>
              <a:rPr lang="en-US" dirty="0"/>
              <a:t>, course, grade) values(222, 'Algebra', 51);</a:t>
            </a:r>
          </a:p>
          <a:p>
            <a:pPr>
              <a:buFont typeface="Wingdings"/>
              <a:buChar char="Ø"/>
            </a:pPr>
            <a:r>
              <a:rPr lang="en-US" dirty="0"/>
              <a:t>INSERT INTO grades(</a:t>
            </a:r>
            <a:r>
              <a:rPr lang="en-US" dirty="0" err="1"/>
              <a:t>studentId</a:t>
            </a:r>
            <a:r>
              <a:rPr lang="en-US" dirty="0"/>
              <a:t>, course, grade) values(222, 'Algebra', 61);</a:t>
            </a:r>
          </a:p>
          <a:p>
            <a:pPr>
              <a:buFont typeface="Wingdings"/>
              <a:buChar char="Ø"/>
            </a:pPr>
            <a:r>
              <a:rPr lang="en-US" dirty="0"/>
              <a:t>SELECT * from grades;</a:t>
            </a:r>
          </a:p>
          <a:p>
            <a:pPr marL="0" indent="0">
              <a:buNone/>
            </a:pPr>
            <a:r>
              <a:rPr lang="en-US" dirty="0"/>
              <a:t> </a:t>
            </a:r>
            <a:r>
              <a:rPr lang="en-US" dirty="0" err="1"/>
              <a:t>studentid</a:t>
            </a:r>
            <a:r>
              <a:rPr lang="en-US" dirty="0"/>
              <a:t> | course        | grade</a:t>
            </a:r>
          </a:p>
          <a:p>
            <a:pPr marL="0" indent="0">
              <a:buNone/>
            </a:pPr>
            <a:r>
              <a:rPr lang="en-US" dirty="0"/>
              <a:t>-----------+---------------+-------</a:t>
            </a:r>
          </a:p>
          <a:p>
            <a:pPr marL="0" indent="0">
              <a:buNone/>
            </a:pPr>
            <a:r>
              <a:rPr lang="en-US" dirty="0"/>
              <a:t>       111 |       Algebra |    81</a:t>
            </a:r>
          </a:p>
          <a:p>
            <a:pPr marL="0" indent="0">
              <a:buNone/>
            </a:pPr>
            <a:r>
              <a:rPr lang="en-US" dirty="0"/>
              <a:t>       111 |      calculus |    78</a:t>
            </a:r>
          </a:p>
          <a:p>
            <a:pPr marL="0" indent="0">
              <a:buNone/>
            </a:pPr>
            <a:r>
              <a:rPr lang="en-US" dirty="0"/>
              <a:t>       111 | into to intro |    95</a:t>
            </a:r>
          </a:p>
          <a:p>
            <a:pPr marL="0" indent="0">
              <a:buNone/>
            </a:pPr>
            <a:r>
              <a:rPr lang="en-US" dirty="0"/>
              <a:t>       222 |       Algebra |    61</a:t>
            </a:r>
          </a:p>
          <a:p>
            <a:pPr>
              <a:buFont typeface="Wingdings"/>
              <a:buChar char="Ø"/>
            </a:pPr>
            <a:r>
              <a:rPr lang="en-US" dirty="0"/>
              <a:t>SELECT grade from grades WHERE </a:t>
            </a:r>
            <a:r>
              <a:rPr lang="en-US" dirty="0" err="1"/>
              <a:t>studentid</a:t>
            </a:r>
            <a:r>
              <a:rPr lang="en-US" dirty="0"/>
              <a:t>=111;</a:t>
            </a:r>
          </a:p>
          <a:p>
            <a:pPr marL="0" indent="0">
              <a:buNone/>
            </a:pPr>
            <a:r>
              <a:rPr lang="en-US" dirty="0"/>
              <a:t>grade</a:t>
            </a:r>
          </a:p>
          <a:p>
            <a:pPr marL="0" indent="0">
              <a:buNone/>
            </a:pPr>
            <a:r>
              <a:rPr lang="en-US" dirty="0"/>
              <a:t>-------</a:t>
            </a:r>
          </a:p>
          <a:p>
            <a:pPr marL="0" indent="0">
              <a:buNone/>
            </a:pPr>
            <a:r>
              <a:rPr lang="en-US" dirty="0"/>
              <a:t>    81</a:t>
            </a:r>
          </a:p>
          <a:p>
            <a:pPr marL="0" indent="0">
              <a:buNone/>
            </a:pPr>
            <a:r>
              <a:rPr lang="en-US" dirty="0"/>
              <a:t>    78</a:t>
            </a:r>
          </a:p>
          <a:p>
            <a:pPr marL="0" indent="0">
              <a:buNone/>
            </a:pPr>
            <a:r>
              <a:rPr lang="en-US" dirty="0"/>
              <a:t>    95</a:t>
            </a:r>
          </a:p>
          <a:p>
            <a:pPr>
              <a:buFont typeface="Wingdings"/>
              <a:buChar char="Ø"/>
            </a:pPr>
            <a:r>
              <a:rPr lang="en-US" dirty="0"/>
              <a:t>SELECT grade from grades WHERE </a:t>
            </a:r>
            <a:r>
              <a:rPr lang="en-US" dirty="0" err="1"/>
              <a:t>studentid</a:t>
            </a:r>
            <a:r>
              <a:rPr lang="en-US" dirty="0"/>
              <a:t>=111 AND course &gt; 'b';</a:t>
            </a:r>
          </a:p>
          <a:p>
            <a:pPr marL="0" indent="0">
              <a:buNone/>
            </a:pPr>
            <a:r>
              <a:rPr lang="en-US" dirty="0"/>
              <a:t> grade</a:t>
            </a:r>
          </a:p>
          <a:p>
            <a:pPr marL="0" indent="0">
              <a:buNone/>
            </a:pPr>
            <a:r>
              <a:rPr lang="en-US" dirty="0"/>
              <a:t>-------</a:t>
            </a:r>
          </a:p>
          <a:p>
            <a:pPr marL="0" indent="0">
              <a:buNone/>
            </a:pPr>
            <a:r>
              <a:rPr lang="en-US" dirty="0"/>
              <a:t>    78</a:t>
            </a:r>
          </a:p>
          <a:p>
            <a:pPr marL="0" indent="0">
              <a:buNone/>
            </a:pPr>
            <a:r>
              <a:rPr lang="en-US" dirty="0"/>
              <a:t>    95</a:t>
            </a:r>
          </a:p>
          <a:p>
            <a:pPr>
              <a:buFont typeface="Wingdings"/>
              <a:buChar char="Ø"/>
            </a:pPr>
            <a:endParaRPr lang="en-US" dirty="0"/>
          </a:p>
        </p:txBody>
      </p:sp>
      <p:sp>
        <p:nvSpPr>
          <p:cNvPr id="4" name="Rectangular Callout 3"/>
          <p:cNvSpPr/>
          <p:nvPr/>
        </p:nvSpPr>
        <p:spPr>
          <a:xfrm>
            <a:off x="5486400" y="1066800"/>
            <a:ext cx="3505200" cy="457200"/>
          </a:xfrm>
          <a:prstGeom prst="wedgeRectCallout">
            <a:avLst>
              <a:gd name="adj1" fmla="val -5202"/>
              <a:gd name="adj2" fmla="val 68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primary keys (composite key), note the order</a:t>
            </a:r>
          </a:p>
        </p:txBody>
      </p:sp>
      <p:sp>
        <p:nvSpPr>
          <p:cNvPr id="5" name="Rectangular Callout 4"/>
          <p:cNvSpPr/>
          <p:nvPr/>
        </p:nvSpPr>
        <p:spPr>
          <a:xfrm>
            <a:off x="5486400" y="2895600"/>
            <a:ext cx="3276600" cy="533400"/>
          </a:xfrm>
          <a:prstGeom prst="wedgeRectCallout">
            <a:avLst>
              <a:gd name="adj1" fmla="val -46292"/>
              <a:gd name="adj2" fmla="val -80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row is actually an update! </a:t>
            </a:r>
          </a:p>
          <a:p>
            <a:pPr algn="ctr"/>
            <a:r>
              <a:rPr lang="en-US" dirty="0"/>
              <a:t>(CQL supports update as well)</a:t>
            </a:r>
          </a:p>
        </p:txBody>
      </p:sp>
      <p:sp>
        <p:nvSpPr>
          <p:cNvPr id="6" name="Rectangular Callout 5"/>
          <p:cNvSpPr/>
          <p:nvPr/>
        </p:nvSpPr>
        <p:spPr>
          <a:xfrm>
            <a:off x="4495800" y="3962400"/>
            <a:ext cx="3657600" cy="609600"/>
          </a:xfrm>
          <a:prstGeom prst="wedgeRectCallout">
            <a:avLst>
              <a:gd name="adj1" fmla="val -63475"/>
              <a:gd name="adj2" fmla="val 55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need to provide all primary keys</a:t>
            </a:r>
          </a:p>
        </p:txBody>
      </p:sp>
      <p:sp>
        <p:nvSpPr>
          <p:cNvPr id="7" name="Rectangular Callout 6"/>
          <p:cNvSpPr/>
          <p:nvPr/>
        </p:nvSpPr>
        <p:spPr>
          <a:xfrm>
            <a:off x="5562600" y="5105400"/>
            <a:ext cx="3048000" cy="1447800"/>
          </a:xfrm>
          <a:prstGeom prst="wedgeRectCallout">
            <a:avLst>
              <a:gd name="adj1" fmla="val -57750"/>
              <a:gd name="adj2" fmla="val -19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partition key (the first primary key) is provided, it is ok to have inequality conditions only on the </a:t>
            </a:r>
            <a:r>
              <a:rPr lang="en-US" b="1" dirty="0"/>
              <a:t>last</a:t>
            </a:r>
            <a:r>
              <a:rPr lang="en-US" dirty="0"/>
              <a:t> clustering key provided.</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ular Callout 8"/>
          <p:cNvSpPr/>
          <p:nvPr/>
        </p:nvSpPr>
        <p:spPr>
          <a:xfrm>
            <a:off x="5715000" y="1981200"/>
            <a:ext cx="1752600" cy="304800"/>
          </a:xfrm>
          <a:prstGeom prst="wedgeRectCallout">
            <a:avLst>
              <a:gd name="adj1" fmla="val 33061"/>
              <a:gd name="adj2" fmla="val -85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Partition Key</a:t>
            </a:r>
          </a:p>
        </p:txBody>
      </p:sp>
      <p:sp>
        <p:nvSpPr>
          <p:cNvPr id="10" name="Rectangular Callout 9"/>
          <p:cNvSpPr/>
          <p:nvPr/>
        </p:nvSpPr>
        <p:spPr>
          <a:xfrm>
            <a:off x="7543800" y="1981200"/>
            <a:ext cx="1524000" cy="304800"/>
          </a:xfrm>
          <a:prstGeom prst="wedgeRectCallout">
            <a:avLst>
              <a:gd name="adj1" fmla="val -7741"/>
              <a:gd name="adj2" fmla="val -95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 key</a:t>
            </a:r>
          </a:p>
        </p:txBody>
      </p:sp>
    </p:spTree>
    <p:extLst>
      <p:ext uri="{BB962C8B-B14F-4D97-AF65-F5344CB8AC3E}">
        <p14:creationId xmlns:p14="http://schemas.microsoft.com/office/powerpoint/2010/main" val="177075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500"/>
                                        <p:tgtEl>
                                          <p:spTgt spid="3">
                                            <p:txEl>
                                              <p:pRg st="10" end="1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500"/>
                                        <p:tgtEl>
                                          <p:spTgt spid="3">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500"/>
                                        <p:tgtEl>
                                          <p:spTgt spid="3">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4" end="14"/>
                                            </p:txEl>
                                          </p:spTgt>
                                        </p:tgtEl>
                                        <p:attrNameLst>
                                          <p:attrName>style.visibility</p:attrName>
                                        </p:attrNameLst>
                                      </p:cBhvr>
                                      <p:to>
                                        <p:strVal val="visible"/>
                                      </p:to>
                                    </p:set>
                                    <p:animEffect transition="in" filter="fade">
                                      <p:cBhvr>
                                        <p:cTn id="92" dur="500"/>
                                        <p:tgtEl>
                                          <p:spTgt spid="3">
                                            <p:txEl>
                                              <p:pRg st="14" end="14"/>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xEl>
                                              <p:pRg st="15" end="15"/>
                                            </p:txEl>
                                          </p:spTgt>
                                        </p:tgtEl>
                                        <p:attrNameLst>
                                          <p:attrName>style.visibility</p:attrName>
                                        </p:attrNameLst>
                                      </p:cBhvr>
                                      <p:to>
                                        <p:strVal val="visible"/>
                                      </p:to>
                                    </p:set>
                                    <p:animEffect transition="in" filter="fade">
                                      <p:cBhvr>
                                        <p:cTn id="95" dur="500"/>
                                        <p:tgtEl>
                                          <p:spTgt spid="3">
                                            <p:txEl>
                                              <p:pRg st="15" end="15"/>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
                                            <p:txEl>
                                              <p:pRg st="16" end="16"/>
                                            </p:txEl>
                                          </p:spTgt>
                                        </p:tgtEl>
                                        <p:attrNameLst>
                                          <p:attrName>style.visibility</p:attrName>
                                        </p:attrNameLst>
                                      </p:cBhvr>
                                      <p:to>
                                        <p:strVal val="visible"/>
                                      </p:to>
                                    </p:set>
                                    <p:animEffect transition="in" filter="fade">
                                      <p:cBhvr>
                                        <p:cTn id="98" dur="500"/>
                                        <p:tgtEl>
                                          <p:spTgt spid="3">
                                            <p:txEl>
                                              <p:pRg st="16" end="16"/>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
                                            <p:txEl>
                                              <p:pRg st="17" end="17"/>
                                            </p:txEl>
                                          </p:spTgt>
                                        </p:tgtEl>
                                        <p:attrNameLst>
                                          <p:attrName>style.visibility</p:attrName>
                                        </p:attrNameLst>
                                      </p:cBhvr>
                                      <p:to>
                                        <p:strVal val="visible"/>
                                      </p:to>
                                    </p:set>
                                    <p:animEffect transition="in" filter="fade">
                                      <p:cBhvr>
                                        <p:cTn id="101" dur="500"/>
                                        <p:tgtEl>
                                          <p:spTgt spid="3">
                                            <p:txEl>
                                              <p:pRg st="17" end="17"/>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
                                            <p:txEl>
                                              <p:pRg st="18" end="18"/>
                                            </p:txEl>
                                          </p:spTgt>
                                        </p:tgtEl>
                                        <p:attrNameLst>
                                          <p:attrName>style.visibility</p:attrName>
                                        </p:attrNameLst>
                                      </p:cBhvr>
                                      <p:to>
                                        <p:strVal val="visible"/>
                                      </p:to>
                                    </p:set>
                                    <p:animEffect transition="in" filter="fade">
                                      <p:cBhvr>
                                        <p:cTn id="104" dur="500"/>
                                        <p:tgtEl>
                                          <p:spTgt spid="3">
                                            <p:txEl>
                                              <p:pRg st="18" end="18"/>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19" end="19"/>
                                            </p:txEl>
                                          </p:spTgt>
                                        </p:tgtEl>
                                        <p:attrNameLst>
                                          <p:attrName>style.visibility</p:attrName>
                                        </p:attrNameLst>
                                      </p:cBhvr>
                                      <p:to>
                                        <p:strVal val="visible"/>
                                      </p:to>
                                    </p:set>
                                    <p:animEffect transition="in" filter="fade">
                                      <p:cBhvr>
                                        <p:cTn id="109" dur="500"/>
                                        <p:tgtEl>
                                          <p:spTgt spid="3">
                                            <p:txEl>
                                              <p:pRg st="19" end="19"/>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500"/>
                                        <p:tgtEl>
                                          <p:spTgt spid="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
                                            <p:txEl>
                                              <p:pRg st="20" end="20"/>
                                            </p:txEl>
                                          </p:spTgt>
                                        </p:tgtEl>
                                        <p:attrNameLst>
                                          <p:attrName>style.visibility</p:attrName>
                                        </p:attrNameLst>
                                      </p:cBhvr>
                                      <p:to>
                                        <p:strVal val="visible"/>
                                      </p:to>
                                    </p:set>
                                    <p:animEffect transition="in" filter="fade">
                                      <p:cBhvr>
                                        <p:cTn id="119" dur="500"/>
                                        <p:tgtEl>
                                          <p:spTgt spid="3">
                                            <p:txEl>
                                              <p:pRg st="20" end="2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
                                            <p:txEl>
                                              <p:pRg st="21" end="21"/>
                                            </p:txEl>
                                          </p:spTgt>
                                        </p:tgtEl>
                                        <p:attrNameLst>
                                          <p:attrName>style.visibility</p:attrName>
                                        </p:attrNameLst>
                                      </p:cBhvr>
                                      <p:to>
                                        <p:strVal val="visible"/>
                                      </p:to>
                                    </p:set>
                                    <p:animEffect transition="in" filter="fade">
                                      <p:cBhvr>
                                        <p:cTn id="122" dur="500"/>
                                        <p:tgtEl>
                                          <p:spTgt spid="3">
                                            <p:txEl>
                                              <p:pRg st="21" end="21"/>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
                                            <p:txEl>
                                              <p:pRg st="22" end="22"/>
                                            </p:txEl>
                                          </p:spTgt>
                                        </p:tgtEl>
                                        <p:attrNameLst>
                                          <p:attrName>style.visibility</p:attrName>
                                        </p:attrNameLst>
                                      </p:cBhvr>
                                      <p:to>
                                        <p:strVal val="visible"/>
                                      </p:to>
                                    </p:set>
                                    <p:animEffect transition="in" filter="fade">
                                      <p:cBhvr>
                                        <p:cTn id="125" dur="500"/>
                                        <p:tgtEl>
                                          <p:spTgt spid="3">
                                            <p:txEl>
                                              <p:pRg st="22" end="22"/>
                                            </p:tx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
                                            <p:txEl>
                                              <p:pRg st="23" end="23"/>
                                            </p:txEl>
                                          </p:spTgt>
                                        </p:tgtEl>
                                        <p:attrNameLst>
                                          <p:attrName>style.visibility</p:attrName>
                                        </p:attrNameLst>
                                      </p:cBhvr>
                                      <p:to>
                                        <p:strVal val="visible"/>
                                      </p:to>
                                    </p:set>
                                    <p:animEffect transition="in" filter="fade">
                                      <p:cBhvr>
                                        <p:cTn id="128"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8"/>
            <a:ext cx="1143000" cy="75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Illegal Queries </a:t>
            </a:r>
            <a:br>
              <a:rPr lang="en-US" dirty="0"/>
            </a:br>
            <a:r>
              <a:rPr lang="en-US" dirty="0"/>
              <a:t>(Require ALLOW_FILTERING)</a:t>
            </a:r>
          </a:p>
        </p:txBody>
      </p:sp>
      <p:sp>
        <p:nvSpPr>
          <p:cNvPr id="3" name="Content Placeholder 2"/>
          <p:cNvSpPr>
            <a:spLocks noGrp="1"/>
          </p:cNvSpPr>
          <p:nvPr>
            <p:ph idx="1"/>
          </p:nvPr>
        </p:nvSpPr>
        <p:spPr>
          <a:xfrm>
            <a:off x="457200" y="1600201"/>
            <a:ext cx="8534400" cy="3505200"/>
          </a:xfrm>
        </p:spPr>
        <p:txBody>
          <a:bodyPr/>
          <a:lstStyle/>
          <a:p>
            <a:pPr>
              <a:buFont typeface="Wingdings"/>
              <a:buChar char="Ø"/>
            </a:pPr>
            <a:r>
              <a:rPr lang="en-US" dirty="0"/>
              <a:t>SELECT grade FROM grades WHERE course &gt; 'b';</a:t>
            </a:r>
          </a:p>
          <a:p>
            <a:pPr>
              <a:buFont typeface="Wingdings"/>
              <a:buChar char="Ø"/>
            </a:pPr>
            <a:r>
              <a:rPr lang="en-US" dirty="0"/>
              <a:t>SELECT grade FROM grades where course='Algebra';</a:t>
            </a:r>
          </a:p>
          <a:p>
            <a:pPr>
              <a:buFont typeface="Wingdings"/>
              <a:buChar char="Ø"/>
            </a:pPr>
            <a:r>
              <a:rPr lang="en-US" dirty="0"/>
              <a:t>SELECT grade FROM grades WHERE grade &gt; 70;</a:t>
            </a:r>
          </a:p>
          <a:p>
            <a:pPr>
              <a:buFont typeface="Wingdings"/>
              <a:buChar char="Ø"/>
            </a:pPr>
            <a:r>
              <a:rPr lang="en-US" dirty="0"/>
              <a:t>SELECT grade FROM grades WHERE </a:t>
            </a:r>
            <a:r>
              <a:rPr lang="en-US" dirty="0" err="1"/>
              <a:t>studentid</a:t>
            </a:r>
            <a:r>
              <a:rPr lang="en-US" dirty="0"/>
              <a:t>=111 AND grade &gt; 70;</a:t>
            </a:r>
          </a:p>
        </p:txBody>
      </p:sp>
      <p:sp>
        <p:nvSpPr>
          <p:cNvPr id="4" name="Rectangular Callout 3"/>
          <p:cNvSpPr/>
          <p:nvPr/>
        </p:nvSpPr>
        <p:spPr>
          <a:xfrm>
            <a:off x="6629400" y="2438400"/>
            <a:ext cx="2362200" cy="762000"/>
          </a:xfrm>
          <a:prstGeom prst="wedgeRectCallout">
            <a:avLst>
              <a:gd name="adj1" fmla="val -87138"/>
              <a:gd name="adj2" fmla="val 78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Keys must be provided by order!</a:t>
            </a:r>
          </a:p>
        </p:txBody>
      </p:sp>
      <p:sp>
        <p:nvSpPr>
          <p:cNvPr id="6" name="Rounded Rectangle 5"/>
          <p:cNvSpPr/>
          <p:nvPr/>
        </p:nvSpPr>
        <p:spPr>
          <a:xfrm>
            <a:off x="4381500" y="5029200"/>
            <a:ext cx="3429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Think of the keys as a path in a file system. You must specify the whole path until the directory you are querying.</a:t>
            </a:r>
          </a:p>
        </p:txBody>
      </p:sp>
      <p:sp>
        <p:nvSpPr>
          <p:cNvPr id="7" name="Rounded Rectangle 6"/>
          <p:cNvSpPr/>
          <p:nvPr/>
        </p:nvSpPr>
        <p:spPr>
          <a:xfrm>
            <a:off x="571500" y="5029200"/>
            <a:ext cx="3429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these limitations/constrains are derived from the way Cassandra stores (and sorts) the data.</a:t>
            </a:r>
          </a:p>
        </p:txBody>
      </p:sp>
    </p:spTree>
    <p:extLst>
      <p:ext uri="{BB962C8B-B14F-4D97-AF65-F5344CB8AC3E}">
        <p14:creationId xmlns:p14="http://schemas.microsoft.com/office/powerpoint/2010/main" val="152577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Cassandra's storage method</a:t>
            </a:r>
          </a:p>
        </p:txBody>
      </p:sp>
      <p:sp>
        <p:nvSpPr>
          <p:cNvPr id="3" name="Content Placeholder 2"/>
          <p:cNvSpPr>
            <a:spLocks noGrp="1"/>
          </p:cNvSpPr>
          <p:nvPr>
            <p:ph idx="1"/>
          </p:nvPr>
        </p:nvSpPr>
        <p:spPr/>
        <p:txBody>
          <a:bodyPr/>
          <a:lstStyle/>
          <a:p>
            <a:r>
              <a:rPr lang="en-US" dirty="0"/>
              <a:t>Cassandra stores the data as </a:t>
            </a:r>
            <a:r>
              <a:rPr lang="en-US" dirty="0" err="1"/>
              <a:t>multimaps</a:t>
            </a:r>
            <a:r>
              <a:rPr lang="en-US" dirty="0"/>
              <a:t>.</a:t>
            </a:r>
          </a:p>
          <a:p>
            <a:endParaRPr lang="en-US" dirty="0"/>
          </a:p>
          <a:p>
            <a:r>
              <a:rPr lang="en-US" dirty="0"/>
              <a:t>Therefore we need to give all the keys in order, so we get to the correct map.</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381000" y="1133299"/>
            <a:ext cx="8305800" cy="5736687"/>
            <a:chOff x="381000" y="1133299"/>
            <a:chExt cx="8305800" cy="5736687"/>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33299"/>
              <a:ext cx="7829550" cy="57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6477000"/>
              <a:ext cx="3733800" cy="246221"/>
            </a:xfrm>
            <a:prstGeom prst="rect">
              <a:avLst/>
            </a:prstGeom>
            <a:noFill/>
          </p:spPr>
          <p:txBody>
            <a:bodyPr wrap="square" rtlCol="0">
              <a:spAutoFit/>
            </a:bodyPr>
            <a:lstStyle/>
            <a:p>
              <a:r>
                <a:rPr lang="en-US" sz="1000" dirty="0"/>
                <a:t>https://www.hakkalabs.co/articles/how-cassandra-stores-data</a:t>
              </a:r>
            </a:p>
          </p:txBody>
        </p:sp>
      </p:grpSp>
      <p:sp>
        <p:nvSpPr>
          <p:cNvPr id="7" name="Rounded Rectangle 6"/>
          <p:cNvSpPr/>
          <p:nvPr/>
        </p:nvSpPr>
        <p:spPr>
          <a:xfrm>
            <a:off x="152400" y="2438400"/>
            <a:ext cx="2057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coordinator node returns the nodes that hold all the replications of the data. </a:t>
            </a:r>
          </a:p>
        </p:txBody>
      </p:sp>
      <p:sp>
        <p:nvSpPr>
          <p:cNvPr id="8" name="Rounded Rectangle 7"/>
          <p:cNvSpPr/>
          <p:nvPr/>
        </p:nvSpPr>
        <p:spPr>
          <a:xfrm>
            <a:off x="6400800" y="2286000"/>
            <a:ext cx="2133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 is stored on sequential nodes using a ring model.</a:t>
            </a:r>
          </a:p>
        </p:txBody>
      </p:sp>
    </p:spTree>
    <p:extLst>
      <p:ext uri="{BB962C8B-B14F-4D97-AF65-F5344CB8AC3E}">
        <p14:creationId xmlns:p14="http://schemas.microsoft.com/office/powerpoint/2010/main" val="11273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of Keys </a:t>
            </a:r>
            <a:br>
              <a:rPr lang="en-US" dirty="0"/>
            </a:br>
            <a:r>
              <a:rPr lang="en-US" dirty="0"/>
              <a:t>(partition and clustering)</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dirty="0"/>
              <a:t>Table T with Primary keys: </a:t>
            </a:r>
          </a:p>
          <a:p>
            <a:pPr marL="0" indent="0">
              <a:buNone/>
            </a:pPr>
            <a:r>
              <a:rPr lang="en-US" dirty="0"/>
              <a:t>	x as the partition key and y, z as clustering keys</a:t>
            </a:r>
          </a:p>
          <a:p>
            <a:pPr marL="0" indent="0">
              <a:buNone/>
            </a:pPr>
            <a:r>
              <a:rPr lang="en-US" sz="2800" dirty="0"/>
              <a:t>SELECT * FROM T WHERE x = 5;</a:t>
            </a:r>
          </a:p>
          <a:p>
            <a:pPr marL="0" indent="0">
              <a:buNone/>
            </a:pPr>
            <a:r>
              <a:rPr lang="en-US" sz="2800" dirty="0"/>
              <a:t>SELECT * FROM T WHERE y = 5;</a:t>
            </a:r>
          </a:p>
          <a:p>
            <a:pPr marL="0" indent="0">
              <a:buNone/>
            </a:pPr>
            <a:r>
              <a:rPr lang="en-US" sz="2800" dirty="0"/>
              <a:t>SELECT * FROM T WHERE x = 5 AND z = 7;</a:t>
            </a:r>
          </a:p>
          <a:p>
            <a:pPr marL="0" indent="0">
              <a:buNone/>
            </a:pPr>
            <a:r>
              <a:rPr lang="en-US" sz="2800" dirty="0"/>
              <a:t>SELECT * FROM T WHERE x = 5 AND y &lt; 3  AND z &gt; 0;</a:t>
            </a:r>
          </a:p>
          <a:p>
            <a:pPr marL="0" indent="0">
              <a:buNone/>
            </a:pPr>
            <a:r>
              <a:rPr lang="en-US" sz="2800" dirty="0"/>
              <a:t>SELECT * FROM T WHERE x = 5 AND y &lt; 6  AND y &gt; 0;</a:t>
            </a:r>
          </a:p>
          <a:p>
            <a:pPr marL="0" indent="0">
              <a:buNone/>
            </a:pPr>
            <a:r>
              <a:rPr lang="en-US" sz="2800" dirty="0"/>
              <a:t>SELECT * FROM T WHERE x = 5 AND z = 4  AND y &gt; 0;</a:t>
            </a:r>
          </a:p>
          <a:p>
            <a:pPr marL="0" indent="0">
              <a:buNone/>
            </a:pPr>
            <a:r>
              <a:rPr lang="en-US" sz="2800" dirty="0"/>
              <a:t>SELECT * FROM T WHERE x &lt; 10;</a:t>
            </a:r>
          </a:p>
          <a:p>
            <a:pPr marL="0" indent="0">
              <a:buNone/>
            </a:pPr>
            <a:r>
              <a:rPr lang="en-US" sz="2800" dirty="0"/>
              <a:t>SELECT * FROM T WHERE x =2 AND z &lt;4 AND y = 3;</a:t>
            </a:r>
          </a:p>
          <a:p>
            <a:pPr marL="0" indent="0">
              <a:buNone/>
            </a:pPr>
            <a:r>
              <a:rPr lang="en-US" sz="2800" dirty="0"/>
              <a:t>SELECT * FROM T WHERE y = 2 AND z &lt; 8;</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064" y="2459113"/>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626" y="4068839"/>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064" y="5255366"/>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064" y="29046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695" y="32856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464" y="3633284"/>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464" y="4547684"/>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601" y="4885821"/>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664" y="5712329"/>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28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2"/>
                                        </p:tgtEl>
                                        <p:attrNameLst>
                                          <p:attrName>style.visibility</p:attrName>
                                        </p:attrNameLst>
                                      </p:cBhvr>
                                      <p:to>
                                        <p:strVal val="visible"/>
                                      </p:to>
                                    </p:set>
                                    <p:animEffect transition="in" filter="fade">
                                      <p:cBhvr>
                                        <p:cTn id="32" dur="500"/>
                                        <p:tgtEl>
                                          <p:spTgt spid="20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500"/>
                                        <p:tgtEl>
                                          <p:spTgt spid="3">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500"/>
                                        <p:tgtEl>
                                          <p:spTgt spid="3">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9" end="9"/>
                                            </p:txEl>
                                          </p:spTgt>
                                        </p:tgtEl>
                                        <p:attrNameLst>
                                          <p:attrName>style.visibility</p:attrName>
                                        </p:attrNameLst>
                                      </p:cBhvr>
                                      <p:to>
                                        <p:strVal val="visible"/>
                                      </p:to>
                                    </p:set>
                                    <p:animEffect transition="in" filter="fade">
                                      <p:cBhvr>
                                        <p:cTn id="87" dur="500"/>
                                        <p:tgtEl>
                                          <p:spTgt spid="3">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0" end="10"/>
                                            </p:txEl>
                                          </p:spTgt>
                                        </p:tgtEl>
                                        <p:attrNameLst>
                                          <p:attrName>style.visibility</p:attrName>
                                        </p:attrNameLst>
                                      </p:cBhvr>
                                      <p:to>
                                        <p:strVal val="visible"/>
                                      </p:to>
                                    </p:set>
                                    <p:animEffect transition="in" filter="fade">
                                      <p:cBhvr>
                                        <p:cTn id="97" dur="500"/>
                                        <p:tgtEl>
                                          <p:spTgt spid="3">
                                            <p:txEl>
                                              <p:pRg st="10" end="1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Key</a:t>
            </a:r>
          </a:p>
        </p:txBody>
      </p:sp>
      <p:sp>
        <p:nvSpPr>
          <p:cNvPr id="3" name="Content Placeholder 2"/>
          <p:cNvSpPr>
            <a:spLocks noGrp="1"/>
          </p:cNvSpPr>
          <p:nvPr>
            <p:ph idx="1"/>
          </p:nvPr>
        </p:nvSpPr>
        <p:spPr>
          <a:xfrm>
            <a:off x="228600" y="1600200"/>
            <a:ext cx="8686800" cy="4525963"/>
          </a:xfrm>
        </p:spPr>
        <p:txBody>
          <a:bodyPr>
            <a:normAutofit fontScale="77500" lnSpcReduction="20000"/>
          </a:bodyPr>
          <a:lstStyle/>
          <a:p>
            <a:r>
              <a:rPr lang="en-US" dirty="0"/>
              <a:t>The partition key can include more than a single key.</a:t>
            </a:r>
          </a:p>
          <a:p>
            <a:r>
              <a:rPr lang="en-US" dirty="0"/>
              <a:t>When data is inserted into the cluster, the first step is to apply a hash function to the partition key. The output is used to determine what node (and replicas) will get the data. </a:t>
            </a:r>
          </a:p>
          <a:p>
            <a:r>
              <a:rPr lang="en-US" dirty="0"/>
              <a:t>The whole partition key must be specified (with equality sign) every query! (unless we request the whole table)</a:t>
            </a:r>
          </a:p>
          <a:p>
            <a:r>
              <a:rPr lang="en-US" dirty="0"/>
              <a:t>This is because Cassandra must know where to find the requested data.</a:t>
            </a:r>
          </a:p>
          <a:p>
            <a:r>
              <a:rPr lang="en-US" dirty="0"/>
              <a:t>E.g. CREATE TABLE grades (</a:t>
            </a:r>
            <a:r>
              <a:rPr lang="en-US" dirty="0" err="1"/>
              <a:t>studentId</a:t>
            </a:r>
            <a:r>
              <a:rPr lang="en-US" dirty="0"/>
              <a:t> INT, course TEXT, grade FLOAT, passed BIT, PRIMARY KEY((</a:t>
            </a:r>
            <a:r>
              <a:rPr lang="en-US" dirty="0" err="1"/>
              <a:t>studentId</a:t>
            </a:r>
            <a:r>
              <a:rPr lang="en-US" dirty="0"/>
              <a:t>, course), grade));</a:t>
            </a:r>
          </a:p>
          <a:p>
            <a:r>
              <a:rPr lang="en-US" dirty="0"/>
              <a:t>SELECT * FROM grades WHERE </a:t>
            </a:r>
            <a:r>
              <a:rPr lang="en-US" dirty="0" err="1"/>
              <a:t>studentId</a:t>
            </a:r>
            <a:r>
              <a:rPr lang="en-US" dirty="0"/>
              <a:t>=111 AND course=20</a:t>
            </a:r>
          </a:p>
          <a:p>
            <a:r>
              <a:rPr lang="en-US" dirty="0"/>
              <a:t>SELECT * FROM grades WHERE </a:t>
            </a:r>
            <a:r>
              <a:rPr lang="en-US" dirty="0" err="1"/>
              <a:t>studentId</a:t>
            </a:r>
            <a:r>
              <a:rPr lang="en-US" dirty="0"/>
              <a:t>=11</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89"/>
            <a:ext cx="1295400" cy="861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410200"/>
            <a:ext cx="42386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449" y="4964692"/>
            <a:ext cx="511238" cy="44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63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Store</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Each key is paired with a document (a complex data structure). Documents can contain many different key-value pairs, or key-array pairs, or even nested documents.</a:t>
            </a:r>
          </a:p>
          <a:p>
            <a:r>
              <a:rPr lang="en-US" dirty="0"/>
              <a:t>These documents are usually written in XML or JSON.</a:t>
            </a:r>
          </a:p>
          <a:p>
            <a:r>
              <a:rPr lang="en-US" dirty="0"/>
              <a:t>Unlike in the key-value store, the database has some level of "understanding" of these documents.</a:t>
            </a:r>
          </a:p>
          <a:p>
            <a:r>
              <a:rPr lang="en-US" dirty="0"/>
              <a:t>Our example: </a:t>
            </a:r>
            <a:r>
              <a:rPr lang="en-US" dirty="0" err="1"/>
              <a:t>MongoDB</a:t>
            </a:r>
            <a:endParaRPr lang="en-US" dirty="0"/>
          </a:p>
        </p:txBody>
      </p:sp>
      <p:pic>
        <p:nvPicPr>
          <p:cNvPr id="4" name="Picture 2" descr="Image result for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5181600"/>
            <a:ext cx="1224188"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5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err="1"/>
              <a:t>NoSQL</a:t>
            </a:r>
            <a:r>
              <a:rPr lang="en-US" dirty="0"/>
              <a:t>?</a:t>
            </a:r>
          </a:p>
        </p:txBody>
      </p:sp>
      <p:sp>
        <p:nvSpPr>
          <p:cNvPr id="3" name="Content Placeholder 2"/>
          <p:cNvSpPr>
            <a:spLocks noGrp="1"/>
          </p:cNvSpPr>
          <p:nvPr>
            <p:ph idx="1"/>
          </p:nvPr>
        </p:nvSpPr>
        <p:spPr/>
        <p:txBody>
          <a:bodyPr/>
          <a:lstStyle/>
          <a:p>
            <a:r>
              <a:rPr lang="en-US" dirty="0"/>
              <a:t>Scalability!</a:t>
            </a:r>
          </a:p>
          <a:p>
            <a:r>
              <a:rPr lang="en-US" dirty="0"/>
              <a:t>Too much data storage for allowing a single controller. </a:t>
            </a:r>
          </a:p>
          <a:p>
            <a:r>
              <a:rPr lang="en-US" dirty="0"/>
              <a:t>Structure may change over time.</a:t>
            </a:r>
          </a:p>
          <a:p>
            <a:endParaRPr lang="en-US" dirty="0"/>
          </a:p>
        </p:txBody>
      </p:sp>
    </p:spTree>
    <p:extLst>
      <p:ext uri="{BB962C8B-B14F-4D97-AF65-F5344CB8AC3E}">
        <p14:creationId xmlns:p14="http://schemas.microsoft.com/office/powerpoint/2010/main" val="3444714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Python, C++, JavaScript, JAVA and C# interfaces.</a:t>
            </a:r>
          </a:p>
          <a:p>
            <a:r>
              <a:rPr lang="en-US" dirty="0"/>
              <a:t>Most widely used </a:t>
            </a:r>
            <a:r>
              <a:rPr lang="en-US" dirty="0" err="1"/>
              <a:t>NoSQL</a:t>
            </a:r>
            <a:r>
              <a:rPr lang="en-US" dirty="0"/>
              <a:t> database.</a:t>
            </a:r>
          </a:p>
          <a:p>
            <a:r>
              <a:rPr lang="en-US" dirty="0"/>
              <a:t>Case sensitive!</a:t>
            </a:r>
          </a:p>
          <a:p>
            <a:r>
              <a:rPr lang="en-US" dirty="0"/>
              <a:t>Syntax uses JavaScript (heavily use of JSON). </a:t>
            </a:r>
          </a:p>
          <a:p>
            <a:r>
              <a:rPr lang="en-US" dirty="0"/>
              <a:t>Download from: </a:t>
            </a:r>
            <a:r>
              <a:rPr lang="en-US" dirty="0">
                <a:hlinkClick r:id="rId2"/>
              </a:rPr>
              <a:t>https://www.mongodb.com/download-center</a:t>
            </a:r>
            <a:r>
              <a:rPr lang="en-US" dirty="0"/>
              <a:t> </a:t>
            </a:r>
          </a:p>
          <a:p>
            <a:r>
              <a:rPr lang="en-US" dirty="0"/>
              <a:t>Server: </a:t>
            </a:r>
          </a:p>
          <a:p>
            <a:pPr lvl="1"/>
            <a:r>
              <a:rPr lang="en-US" dirty="0"/>
              <a:t>.…\bin\mongod.exe --</a:t>
            </a:r>
            <a:r>
              <a:rPr lang="en-US" dirty="0" err="1"/>
              <a:t>dbpath</a:t>
            </a:r>
            <a:r>
              <a:rPr lang="en-US" dirty="0"/>
              <a:t> c:\temp\mongodata</a:t>
            </a:r>
          </a:p>
          <a:p>
            <a:r>
              <a:rPr lang="en-US" dirty="0"/>
              <a:t>Client: </a:t>
            </a:r>
          </a:p>
          <a:p>
            <a:pPr lvl="1"/>
            <a:r>
              <a:rPr lang="en-US" dirty="0"/>
              <a:t>….\bin\mongo.exe</a:t>
            </a:r>
          </a:p>
          <a:p>
            <a:pPr lvl="1"/>
            <a:r>
              <a:rPr lang="en-US" dirty="0"/>
              <a:t>Or download </a:t>
            </a:r>
            <a:r>
              <a:rPr lang="en-US" dirty="0" err="1"/>
              <a:t>Robomongo</a:t>
            </a:r>
            <a:r>
              <a:rPr lang="en-US" dirty="0"/>
              <a:t> for a GUI.</a:t>
            </a:r>
          </a:p>
          <a:p>
            <a:endParaRPr lang="en-US" dirty="0"/>
          </a:p>
        </p:txBody>
      </p:sp>
      <p:pic>
        <p:nvPicPr>
          <p:cNvPr id="4" name="Picture 2" descr="Image result for 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 y="-9526"/>
            <a:ext cx="1224188"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15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and </a:t>
            </a:r>
            <a:r>
              <a:rPr lang="en-US" dirty="0" err="1"/>
              <a:t>db.dropDatabase</a:t>
            </a:r>
            <a:r>
              <a:rPr lang="en-US" dirty="0"/>
              <a:t>()</a:t>
            </a:r>
          </a:p>
        </p:txBody>
      </p:sp>
      <p:sp>
        <p:nvSpPr>
          <p:cNvPr id="3" name="Content Placeholder 2"/>
          <p:cNvSpPr>
            <a:spLocks noGrp="1"/>
          </p:cNvSpPr>
          <p:nvPr>
            <p:ph idx="1"/>
          </p:nvPr>
        </p:nvSpPr>
        <p:spPr/>
        <p:txBody>
          <a:bodyPr/>
          <a:lstStyle/>
          <a:p>
            <a:r>
              <a:rPr lang="en-US" dirty="0"/>
              <a:t>use </a:t>
            </a:r>
            <a:r>
              <a:rPr lang="en-US" dirty="0" err="1"/>
              <a:t>mydb</a:t>
            </a:r>
            <a:r>
              <a:rPr lang="en-US" dirty="0"/>
              <a:t> will switch to </a:t>
            </a:r>
            <a:r>
              <a:rPr lang="en-US" dirty="0" err="1"/>
              <a:t>mydb</a:t>
            </a:r>
            <a:r>
              <a:rPr lang="en-US" dirty="0"/>
              <a:t> and create it if it doesn't already exist.</a:t>
            </a:r>
          </a:p>
          <a:p>
            <a:pPr>
              <a:buFont typeface="Wingdings"/>
              <a:buChar char="Ø"/>
            </a:pPr>
            <a:r>
              <a:rPr lang="en-US" dirty="0"/>
              <a:t>use University</a:t>
            </a:r>
          </a:p>
          <a:p>
            <a:pPr marL="0" indent="0">
              <a:buNone/>
            </a:pPr>
            <a:r>
              <a:rPr lang="en-US" dirty="0"/>
              <a:t>switched to </a:t>
            </a:r>
            <a:r>
              <a:rPr lang="en-US" dirty="0" err="1"/>
              <a:t>db</a:t>
            </a:r>
            <a:r>
              <a:rPr lang="en-US" dirty="0"/>
              <a:t> University</a:t>
            </a:r>
          </a:p>
          <a:p>
            <a:pPr>
              <a:buFont typeface="Wingdings"/>
              <a:buChar char="Ø"/>
            </a:pPr>
            <a:r>
              <a:rPr lang="en-US" dirty="0" err="1"/>
              <a:t>db.dropDatabase</a:t>
            </a:r>
            <a:r>
              <a:rPr lang="en-US" dirty="0"/>
              <a:t>()</a:t>
            </a:r>
          </a:p>
          <a:p>
            <a:pPr marL="0" indent="0">
              <a:buNone/>
            </a:pPr>
            <a:r>
              <a:rPr lang="en-US" dirty="0"/>
              <a:t>{ "ok" : 1 }</a:t>
            </a:r>
          </a:p>
          <a:p>
            <a:pPr>
              <a:buFont typeface="Wingdings"/>
              <a:buChar char="Ø"/>
            </a:pPr>
            <a:endParaRPr lang="en-US" dirty="0"/>
          </a:p>
          <a:p>
            <a:pPr>
              <a:buFont typeface="Wingdings"/>
              <a:buChar char="Ø"/>
            </a:pPr>
            <a:endParaRPr lang="en-US" dirty="0"/>
          </a:p>
        </p:txBody>
      </p:sp>
      <p:pic>
        <p:nvPicPr>
          <p:cNvPr id="4" name="Picture 2" descr="Image result for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 y="-9526"/>
            <a:ext cx="843188" cy="105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64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db.createCollection</a:t>
            </a:r>
            <a:r>
              <a:rPr lang="en-US" dirty="0"/>
              <a:t>(name, options)</a:t>
            </a:r>
          </a:p>
        </p:txBody>
      </p:sp>
      <p:sp>
        <p:nvSpPr>
          <p:cNvPr id="3" name="Content Placeholder 2"/>
          <p:cNvSpPr>
            <a:spLocks noGrp="1"/>
          </p:cNvSpPr>
          <p:nvPr>
            <p:ph idx="1"/>
          </p:nvPr>
        </p:nvSpPr>
        <p:spPr/>
        <p:txBody>
          <a:bodyPr>
            <a:normAutofit fontScale="92500"/>
          </a:bodyPr>
          <a:lstStyle/>
          <a:p>
            <a:r>
              <a:rPr lang="en-US" dirty="0"/>
              <a:t>Tables are called collections in </a:t>
            </a:r>
            <a:r>
              <a:rPr lang="en-US" dirty="0" err="1"/>
              <a:t>MongoDB</a:t>
            </a:r>
            <a:r>
              <a:rPr lang="en-US" dirty="0"/>
              <a:t>.</a:t>
            </a:r>
          </a:p>
          <a:p>
            <a:r>
              <a:rPr lang="en-US" dirty="0"/>
              <a:t>Collections are created automatically, but you can create a collection to set specific parameters.</a:t>
            </a:r>
          </a:p>
          <a:p>
            <a:pPr marL="0" indent="0">
              <a:buNone/>
            </a:pPr>
            <a:endParaRPr lang="en-US" dirty="0"/>
          </a:p>
          <a:p>
            <a:pPr>
              <a:buFont typeface="Wingdings"/>
              <a:buChar char="Ø"/>
            </a:pPr>
            <a:r>
              <a:rPr lang="en-US" dirty="0" err="1"/>
              <a:t>db.createCollection</a:t>
            </a:r>
            <a:r>
              <a:rPr lang="en-US" dirty="0"/>
              <a:t>("students", { capped : true, size : 6142800, max : 10000, </a:t>
            </a:r>
            <a:r>
              <a:rPr lang="en-US" dirty="0" err="1"/>
              <a:t>autoIndexID</a:t>
            </a:r>
            <a:r>
              <a:rPr lang="en-US" dirty="0"/>
              <a:t> : true } )</a:t>
            </a:r>
          </a:p>
          <a:p>
            <a:pPr marL="0" indent="0">
              <a:buNone/>
            </a:pPr>
            <a:endParaRPr lang="en-US" dirty="0"/>
          </a:p>
          <a:p>
            <a:pPr>
              <a:buFont typeface="Wingdings"/>
              <a:buChar char="Ø"/>
            </a:pPr>
            <a:r>
              <a:rPr lang="en-US" dirty="0" err="1"/>
              <a:t>db.students.drop</a:t>
            </a:r>
            <a:r>
              <a:rPr lang="en-US" dirty="0"/>
              <a:t>()</a:t>
            </a:r>
          </a:p>
          <a:p>
            <a:pPr>
              <a:buFont typeface="Wingdings"/>
              <a:buChar char="Ø"/>
            </a:pPr>
            <a:endParaRPr lang="en-US" dirty="0"/>
          </a:p>
          <a:p>
            <a:pPr marL="0" indent="0">
              <a:buNone/>
            </a:pPr>
            <a:endParaRPr lang="en-US" dirty="0"/>
          </a:p>
          <a:p>
            <a:endParaRPr lang="en-US" dirty="0"/>
          </a:p>
        </p:txBody>
      </p:sp>
      <p:sp>
        <p:nvSpPr>
          <p:cNvPr id="5" name="Rectangular Callout 4"/>
          <p:cNvSpPr/>
          <p:nvPr/>
        </p:nvSpPr>
        <p:spPr>
          <a:xfrm>
            <a:off x="381000" y="4648200"/>
            <a:ext cx="1447800" cy="533400"/>
          </a:xfrm>
          <a:prstGeom prst="wedgeRectCallout">
            <a:avLst>
              <a:gd name="adj1" fmla="val 27117"/>
              <a:gd name="adj2" fmla="val -62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in bytes</a:t>
            </a:r>
          </a:p>
        </p:txBody>
      </p:sp>
      <p:sp>
        <p:nvSpPr>
          <p:cNvPr id="6" name="Rectangular Callout 5"/>
          <p:cNvSpPr/>
          <p:nvPr/>
        </p:nvSpPr>
        <p:spPr>
          <a:xfrm>
            <a:off x="2438400" y="4724400"/>
            <a:ext cx="1676400" cy="457200"/>
          </a:xfrm>
          <a:prstGeom prst="wedgeRectCallout">
            <a:avLst>
              <a:gd name="adj1" fmla="val 43974"/>
              <a:gd name="adj2" fmla="val -701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documents</a:t>
            </a:r>
          </a:p>
        </p:txBody>
      </p:sp>
      <p:sp>
        <p:nvSpPr>
          <p:cNvPr id="7" name="Rectangular Callout 6"/>
          <p:cNvSpPr/>
          <p:nvPr/>
        </p:nvSpPr>
        <p:spPr>
          <a:xfrm>
            <a:off x="5105400" y="3124200"/>
            <a:ext cx="3962400" cy="5334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circular collection (if there is no room, oldest document is deleted)</a:t>
            </a:r>
          </a:p>
        </p:txBody>
      </p:sp>
      <p:sp>
        <p:nvSpPr>
          <p:cNvPr id="8" name="Rectangular Callout 7"/>
          <p:cNvSpPr/>
          <p:nvPr/>
        </p:nvSpPr>
        <p:spPr>
          <a:xfrm>
            <a:off x="4724400" y="4800600"/>
            <a:ext cx="4191000" cy="457200"/>
          </a:xfrm>
          <a:prstGeom prst="wedgeRectCallout">
            <a:avLst>
              <a:gd name="adj1" fmla="val -8304"/>
              <a:gd name="adj2" fmla="val -7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Automatically create an id. (true is default)</a:t>
            </a:r>
          </a:p>
        </p:txBody>
      </p:sp>
      <p:sp>
        <p:nvSpPr>
          <p:cNvPr id="9" name="Rectangular Callout 8"/>
          <p:cNvSpPr/>
          <p:nvPr/>
        </p:nvSpPr>
        <p:spPr>
          <a:xfrm>
            <a:off x="2209800" y="5867400"/>
            <a:ext cx="1981200" cy="381000"/>
          </a:xfrm>
          <a:prstGeom prst="wedgeRectCallout">
            <a:avLst>
              <a:gd name="adj1" fmla="val -46880"/>
              <a:gd name="adj2" fmla="val -75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collection</a:t>
            </a:r>
          </a:p>
        </p:txBody>
      </p:sp>
    </p:spTree>
    <p:extLst>
      <p:ext uri="{BB962C8B-B14F-4D97-AF65-F5344CB8AC3E}">
        <p14:creationId xmlns:p14="http://schemas.microsoft.com/office/powerpoint/2010/main" val="371278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db.collection.insert</a:t>
            </a:r>
            <a:r>
              <a:rPr lang="en-US" dirty="0"/>
              <a:t>(document)</a:t>
            </a:r>
          </a:p>
        </p:txBody>
      </p:sp>
      <p:sp>
        <p:nvSpPr>
          <p:cNvPr id="3" name="Content Placeholder 2"/>
          <p:cNvSpPr>
            <a:spLocks noGrp="1"/>
          </p:cNvSpPr>
          <p:nvPr>
            <p:ph idx="1"/>
          </p:nvPr>
        </p:nvSpPr>
        <p:spPr/>
        <p:txBody>
          <a:bodyPr>
            <a:normAutofit fontScale="70000" lnSpcReduction="20000"/>
          </a:bodyPr>
          <a:lstStyle/>
          <a:p>
            <a:pPr>
              <a:buFont typeface="Wingdings"/>
              <a:buChar char="Ø"/>
            </a:pPr>
            <a:r>
              <a:rPr lang="en-US" dirty="0" err="1"/>
              <a:t>db.students.insert</a:t>
            </a:r>
            <a:r>
              <a:rPr lang="en-US" dirty="0"/>
              <a:t>({"</a:t>
            </a:r>
            <a:r>
              <a:rPr lang="en-US" dirty="0" err="1"/>
              <a:t>FirstName</a:t>
            </a:r>
            <a:r>
              <a:rPr lang="en-US" dirty="0"/>
              <a:t>": "</a:t>
            </a:r>
            <a:r>
              <a:rPr lang="en-US" dirty="0" err="1"/>
              <a:t>Chaya</a:t>
            </a:r>
            <a:r>
              <a:rPr lang="en-US" dirty="0"/>
              <a:t>",</a:t>
            </a:r>
          </a:p>
          <a:p>
            <a:pPr marL="0" indent="0">
              <a:buNone/>
            </a:pPr>
            <a:r>
              <a:rPr lang="en-US" dirty="0"/>
              <a:t>    "</a:t>
            </a:r>
            <a:r>
              <a:rPr lang="en-US" dirty="0" err="1"/>
              <a:t>LastName</a:t>
            </a:r>
            <a:r>
              <a:rPr lang="en-US" dirty="0"/>
              <a:t>": "Glass",</a:t>
            </a:r>
          </a:p>
          <a:p>
            <a:pPr marL="0" indent="0">
              <a:buNone/>
            </a:pPr>
            <a:r>
              <a:rPr lang="en-US" dirty="0"/>
              <a:t>    "id": "111",</a:t>
            </a:r>
          </a:p>
          <a:p>
            <a:pPr marL="0" indent="0">
              <a:buNone/>
            </a:pPr>
            <a:r>
              <a:rPr lang="en-US" dirty="0"/>
              <a:t>    "age": "21",</a:t>
            </a:r>
          </a:p>
          <a:p>
            <a:pPr marL="0" indent="0">
              <a:buNone/>
            </a:pPr>
            <a:r>
              <a:rPr lang="en-US" dirty="0"/>
              <a:t>    "Address": {</a:t>
            </a:r>
          </a:p>
          <a:p>
            <a:pPr marL="0" indent="0">
              <a:buNone/>
            </a:pPr>
            <a:r>
              <a:rPr lang="en-US" dirty="0"/>
              <a:t>      "Street": "</a:t>
            </a:r>
            <a:r>
              <a:rPr lang="en-US" dirty="0" err="1"/>
              <a:t>Hatamr</a:t>
            </a:r>
            <a:r>
              <a:rPr lang="en-US" dirty="0"/>
              <a:t> 5",</a:t>
            </a:r>
          </a:p>
          <a:p>
            <a:pPr marL="0" indent="0">
              <a:buNone/>
            </a:pPr>
            <a:r>
              <a:rPr lang="en-US" dirty="0"/>
              <a:t>      "City": "Ariel",</a:t>
            </a:r>
          </a:p>
          <a:p>
            <a:pPr marL="0" indent="0">
              <a:buNone/>
            </a:pPr>
            <a:r>
              <a:rPr lang="en-US" dirty="0"/>
              <a:t>      "Zip": "40792"}</a:t>
            </a:r>
          </a:p>
          <a:p>
            <a:pPr marL="0" indent="0">
              <a:buNone/>
            </a:pPr>
            <a:r>
              <a:rPr lang="en-US" dirty="0"/>
              <a:t>  })</a:t>
            </a:r>
          </a:p>
          <a:p>
            <a:pPr>
              <a:buFont typeface="Wingdings"/>
              <a:buChar char="Ø"/>
            </a:pPr>
            <a:r>
              <a:rPr lang="en-US" dirty="0" err="1"/>
              <a:t>db.students.insert</a:t>
            </a:r>
            <a:r>
              <a:rPr lang="en-US" dirty="0"/>
              <a:t>([{"</a:t>
            </a:r>
            <a:r>
              <a:rPr lang="en-US" dirty="0" err="1"/>
              <a:t>FirstName</a:t>
            </a:r>
            <a:r>
              <a:rPr lang="en-US" dirty="0"/>
              <a:t>": "Tom", "</a:t>
            </a:r>
            <a:r>
              <a:rPr lang="en-US" dirty="0" err="1"/>
              <a:t>LastName</a:t>
            </a:r>
            <a:r>
              <a:rPr lang="en-US" dirty="0"/>
              <a:t>": "Glow", "Address": {"Street": "</a:t>
            </a:r>
            <a:r>
              <a:rPr lang="en-US" dirty="0" err="1"/>
              <a:t>Mishmar</a:t>
            </a:r>
            <a:r>
              <a:rPr lang="en-US" dirty="0"/>
              <a:t> 5","City": "Ariel"}}, {"</a:t>
            </a:r>
            <a:r>
              <a:rPr lang="en-US" dirty="0" err="1"/>
              <a:t>FirstName</a:t>
            </a:r>
            <a:r>
              <a:rPr lang="en-US" dirty="0"/>
              <a:t>": "Tal", "</a:t>
            </a:r>
            <a:r>
              <a:rPr lang="en-US" dirty="0" err="1"/>
              <a:t>LastName</a:t>
            </a:r>
            <a:r>
              <a:rPr lang="en-US" dirty="0"/>
              <a:t>": "Negev", "Address": {"Street": "</a:t>
            </a:r>
            <a:r>
              <a:rPr lang="en-US" dirty="0" err="1"/>
              <a:t>Yarkon</a:t>
            </a:r>
            <a:r>
              <a:rPr lang="en-US" dirty="0"/>
              <a:t> 26","City": "Jerusalem"}}])</a:t>
            </a:r>
          </a:p>
          <a:p>
            <a:pPr>
              <a:buFont typeface="Wingdings"/>
              <a:buChar char="Ø"/>
            </a:pPr>
            <a:endParaRPr lang="en-US" dirty="0"/>
          </a:p>
          <a:p>
            <a:pPr>
              <a:buFont typeface="Wingdings"/>
              <a:buChar char="Ø"/>
            </a:pPr>
            <a:endParaRPr lang="en-US" dirty="0"/>
          </a:p>
          <a:p>
            <a:pPr>
              <a:buFont typeface="Wingdings"/>
              <a:buChar char="Ø"/>
            </a:pPr>
            <a:endParaRPr lang="en-US" dirty="0"/>
          </a:p>
        </p:txBody>
      </p:sp>
      <p:sp>
        <p:nvSpPr>
          <p:cNvPr id="4" name="Rectangular Callout 3"/>
          <p:cNvSpPr/>
          <p:nvPr/>
        </p:nvSpPr>
        <p:spPr>
          <a:xfrm>
            <a:off x="4724400" y="2286000"/>
            <a:ext cx="1371600" cy="457200"/>
          </a:xfrm>
          <a:prstGeom prst="wedgeRectCallout">
            <a:avLst>
              <a:gd name="adj1" fmla="val -97400"/>
              <a:gd name="adj2" fmla="val 24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format</a:t>
            </a:r>
          </a:p>
        </p:txBody>
      </p:sp>
      <p:sp>
        <p:nvSpPr>
          <p:cNvPr id="5" name="Rectangular Callout 4"/>
          <p:cNvSpPr/>
          <p:nvPr/>
        </p:nvSpPr>
        <p:spPr>
          <a:xfrm>
            <a:off x="4038600" y="3810000"/>
            <a:ext cx="2438400" cy="609600"/>
          </a:xfrm>
          <a:prstGeom prst="wedgeRectCallout">
            <a:avLst>
              <a:gd name="adj1" fmla="val -32343"/>
              <a:gd name="adj2" fmla="val 77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Inserting multiple document using a list</a:t>
            </a:r>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2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db.collection.find</a:t>
            </a:r>
            <a:r>
              <a:rPr lang="en-US" dirty="0"/>
              <a:t>()</a:t>
            </a:r>
          </a:p>
        </p:txBody>
      </p:sp>
      <p:sp>
        <p:nvSpPr>
          <p:cNvPr id="3" name="Content Placeholder 2"/>
          <p:cNvSpPr>
            <a:spLocks noGrp="1"/>
          </p:cNvSpPr>
          <p:nvPr>
            <p:ph idx="1"/>
          </p:nvPr>
        </p:nvSpPr>
        <p:spPr/>
        <p:txBody>
          <a:bodyPr>
            <a:normAutofit fontScale="92500" lnSpcReduction="10000"/>
          </a:bodyPr>
          <a:lstStyle/>
          <a:p>
            <a:pPr>
              <a:buFont typeface="Wingdings"/>
              <a:buChar char="Ø"/>
            </a:pPr>
            <a:r>
              <a:rPr lang="en-US" dirty="0" err="1"/>
              <a:t>db.students.find</a:t>
            </a:r>
            <a:r>
              <a:rPr lang="en-US" dirty="0"/>
              <a:t>()</a:t>
            </a:r>
          </a:p>
          <a:p>
            <a:pPr marL="0" indent="0">
              <a:buNone/>
            </a:pPr>
            <a:r>
              <a:rPr lang="en-US" sz="1200" dirty="0"/>
              <a:t>{ "_id" : </a:t>
            </a:r>
            <a:r>
              <a:rPr lang="en-US" sz="1200" dirty="0" err="1"/>
              <a:t>ObjectId</a:t>
            </a:r>
            <a:r>
              <a:rPr lang="en-US" sz="1200" dirty="0"/>
              <a:t>("589afa8c44a5653a862dd692"), "</a:t>
            </a:r>
            <a:r>
              <a:rPr lang="en-US" sz="1200" dirty="0" err="1"/>
              <a:t>FirstName</a:t>
            </a:r>
            <a:r>
              <a:rPr lang="en-US" sz="1200" dirty="0"/>
              <a:t>" : "</a:t>
            </a:r>
            <a:r>
              <a:rPr lang="en-US" sz="1200" dirty="0" err="1"/>
              <a:t>Chaya</a:t>
            </a:r>
            <a:r>
              <a:rPr lang="en-US" sz="1200" dirty="0"/>
              <a:t>", "</a:t>
            </a:r>
            <a:r>
              <a:rPr lang="en-US" sz="1200" dirty="0" err="1"/>
              <a:t>LastName</a:t>
            </a:r>
            <a:r>
              <a:rPr lang="en-US" sz="1200" dirty="0"/>
              <a:t>" : "Glass", "id" : "111", "age" : "21", "Address" : { "Street" : "</a:t>
            </a:r>
            <a:r>
              <a:rPr lang="en-US" sz="1200" dirty="0" err="1"/>
              <a:t>Hatamr</a:t>
            </a:r>
            <a:r>
              <a:rPr lang="en-US" sz="1200" dirty="0"/>
              <a:t> 5", "City" : "Ariel", "Zip" : "40792" } }</a:t>
            </a:r>
          </a:p>
          <a:p>
            <a:pPr marL="0" indent="0">
              <a:buNone/>
            </a:pPr>
            <a:r>
              <a:rPr lang="en-US" sz="1200" dirty="0"/>
              <a:t>{ "_id" : </a:t>
            </a:r>
            <a:r>
              <a:rPr lang="en-US" sz="1200" dirty="0" err="1"/>
              <a:t>ObjectId</a:t>
            </a:r>
            <a:r>
              <a:rPr lang="en-US" sz="1200" dirty="0"/>
              <a:t>("589afa9244a5653a862dd693"), "</a:t>
            </a:r>
            <a:r>
              <a:rPr lang="en-US" sz="1200" dirty="0" err="1"/>
              <a:t>FirstName</a:t>
            </a:r>
            <a:r>
              <a:rPr lang="en-US" sz="1200" dirty="0"/>
              <a:t>" : "Tom", "</a:t>
            </a:r>
            <a:r>
              <a:rPr lang="en-US" sz="1200" dirty="0" err="1"/>
              <a:t>LastName</a:t>
            </a:r>
            <a:r>
              <a:rPr lang="en-US" sz="1200" dirty="0"/>
              <a:t>": "Glow", "Address" : { "Street" : "</a:t>
            </a:r>
            <a:r>
              <a:rPr lang="en-US" sz="1200" dirty="0" err="1"/>
              <a:t>Mishmar</a:t>
            </a:r>
            <a:r>
              <a:rPr lang="en-US" sz="1200" dirty="0"/>
              <a:t> 5", "City" : "Ariel" } }</a:t>
            </a:r>
          </a:p>
          <a:p>
            <a:pPr marL="0" indent="0">
              <a:buNone/>
            </a:pPr>
            <a:r>
              <a:rPr lang="en-US" sz="1200" dirty="0"/>
              <a:t>{ "_id" : </a:t>
            </a:r>
            <a:r>
              <a:rPr lang="en-US" sz="1200" dirty="0" err="1"/>
              <a:t>ObjectId</a:t>
            </a:r>
            <a:r>
              <a:rPr lang="en-US" sz="1200" dirty="0"/>
              <a:t>("589afa9244a5653a862dd694"), "</a:t>
            </a:r>
            <a:r>
              <a:rPr lang="en-US" sz="1200" dirty="0" err="1"/>
              <a:t>FirstName</a:t>
            </a:r>
            <a:r>
              <a:rPr lang="en-US" sz="1200" dirty="0"/>
              <a:t>" : "Tal", "</a:t>
            </a:r>
            <a:r>
              <a:rPr lang="en-US" sz="1200" dirty="0" err="1"/>
              <a:t>LastName</a:t>
            </a:r>
            <a:r>
              <a:rPr lang="en-US" sz="1200" dirty="0"/>
              <a:t>": "Negev", "Address" : { "Street" : "</a:t>
            </a:r>
            <a:r>
              <a:rPr lang="en-US" sz="1200" dirty="0" err="1"/>
              <a:t>Yarkon</a:t>
            </a:r>
            <a:r>
              <a:rPr lang="en-US" sz="1200" dirty="0"/>
              <a:t> 26", "City" : "Jerusalem" } }</a:t>
            </a:r>
          </a:p>
          <a:p>
            <a:pPr>
              <a:buFont typeface="Wingdings"/>
              <a:buChar char="Ø"/>
            </a:pPr>
            <a:r>
              <a:rPr lang="en-US" dirty="0" err="1"/>
              <a:t>db.students.find</a:t>
            </a:r>
            <a:r>
              <a:rPr lang="en-US" dirty="0"/>
              <a:t>().pretty()</a:t>
            </a:r>
          </a:p>
          <a:p>
            <a:pPr>
              <a:buFont typeface="Wingdings"/>
              <a:buChar char="Ø"/>
            </a:pPr>
            <a:r>
              <a:rPr lang="en-US" dirty="0" err="1"/>
              <a:t>db.students.find</a:t>
            </a:r>
            <a:r>
              <a:rPr lang="en-US" dirty="0"/>
              <a:t>({"</a:t>
            </a:r>
            <a:r>
              <a:rPr lang="en-US" dirty="0" err="1"/>
              <a:t>FirstName</a:t>
            </a:r>
            <a:r>
              <a:rPr lang="en-US" dirty="0"/>
              <a:t>": "Tal"})</a:t>
            </a:r>
          </a:p>
          <a:p>
            <a:pPr marL="0" indent="0">
              <a:buNone/>
            </a:pPr>
            <a:r>
              <a:rPr lang="en-US" sz="1800" dirty="0"/>
              <a:t>{ "_id" : </a:t>
            </a:r>
            <a:r>
              <a:rPr lang="en-US" sz="1800" dirty="0" err="1"/>
              <a:t>ObjectId</a:t>
            </a:r>
            <a:r>
              <a:rPr lang="en-US" sz="1800" dirty="0"/>
              <a:t>("589afa9244a5653a862dd694"), "</a:t>
            </a:r>
            <a:r>
              <a:rPr lang="en-US" sz="1800" dirty="0" err="1"/>
              <a:t>FirstName</a:t>
            </a:r>
            <a:r>
              <a:rPr lang="en-US" sz="1800" dirty="0"/>
              <a:t>" : "Tal", "</a:t>
            </a:r>
            <a:r>
              <a:rPr lang="en-US" sz="1800" dirty="0" err="1"/>
              <a:t>LastName</a:t>
            </a:r>
            <a:r>
              <a:rPr lang="en-US" sz="1800" dirty="0"/>
              <a:t>"</a:t>
            </a:r>
          </a:p>
          <a:p>
            <a:pPr marL="0" indent="0">
              <a:buNone/>
            </a:pPr>
            <a:r>
              <a:rPr lang="en-US" sz="1800" dirty="0"/>
              <a:t>: "Negev", "Address" : { "Street" : "</a:t>
            </a:r>
            <a:r>
              <a:rPr lang="en-US" sz="1800" dirty="0" err="1"/>
              <a:t>Yarkon</a:t>
            </a:r>
            <a:r>
              <a:rPr lang="en-US" sz="1800" dirty="0"/>
              <a:t> 26", "City" : "Jerusalem" } }</a:t>
            </a:r>
          </a:p>
          <a:p>
            <a:pPr>
              <a:buFont typeface="Wingdings"/>
              <a:buChar char="Ø"/>
            </a:pPr>
            <a:r>
              <a:rPr lang="en-US" dirty="0" err="1"/>
              <a:t>db.students.find</a:t>
            </a:r>
            <a:r>
              <a:rPr lang="en-US" dirty="0"/>
              <a:t>({"</a:t>
            </a:r>
            <a:r>
              <a:rPr lang="en-US" dirty="0" err="1"/>
              <a:t>Address.City</a:t>
            </a:r>
            <a:r>
              <a:rPr lang="en-US" dirty="0"/>
              <a:t>": "Ariel"})</a:t>
            </a:r>
          </a:p>
          <a:p>
            <a:pPr marL="0" indent="0">
              <a:buNone/>
            </a:pPr>
            <a:r>
              <a:rPr lang="en-US" sz="1600" dirty="0"/>
              <a:t>{ "_id" : </a:t>
            </a:r>
            <a:r>
              <a:rPr lang="en-US" sz="1600" dirty="0" err="1"/>
              <a:t>ObjectId</a:t>
            </a:r>
            <a:r>
              <a:rPr lang="en-US" sz="1600" dirty="0"/>
              <a:t>("589afa8c44a5653a862dd692"), "</a:t>
            </a:r>
            <a:r>
              <a:rPr lang="en-US" sz="1600" dirty="0" err="1"/>
              <a:t>FirstName</a:t>
            </a:r>
            <a:r>
              <a:rPr lang="en-US" sz="1600" dirty="0"/>
              <a:t>" : "</a:t>
            </a:r>
            <a:r>
              <a:rPr lang="en-US" sz="1600" dirty="0" err="1"/>
              <a:t>Chaya</a:t>
            </a:r>
            <a:r>
              <a:rPr lang="en-US" sz="1600" dirty="0"/>
              <a:t>", "</a:t>
            </a:r>
            <a:r>
              <a:rPr lang="en-US" sz="1600" dirty="0" err="1"/>
              <a:t>LastName</a:t>
            </a:r>
            <a:r>
              <a:rPr lang="en-US" sz="1600" dirty="0"/>
              <a:t>" : "Glass", "id" : "111", "age" : "21", "Address" : { "Street" : "</a:t>
            </a:r>
            <a:r>
              <a:rPr lang="en-US" sz="1600" dirty="0" err="1"/>
              <a:t>Hatamr</a:t>
            </a:r>
            <a:r>
              <a:rPr lang="en-US" sz="1600" dirty="0"/>
              <a:t> 5", "City" : "Ariel", "Zip" : "40792" } }</a:t>
            </a:r>
          </a:p>
          <a:p>
            <a:pPr marL="0" indent="0">
              <a:buNone/>
            </a:pPr>
            <a:r>
              <a:rPr lang="en-US" sz="1600" dirty="0"/>
              <a:t>{ "_id" : </a:t>
            </a:r>
            <a:r>
              <a:rPr lang="en-US" sz="1600" dirty="0" err="1"/>
              <a:t>ObjectId</a:t>
            </a:r>
            <a:r>
              <a:rPr lang="en-US" sz="1600" dirty="0"/>
              <a:t>("589afa9244a5653a862dd693"), "</a:t>
            </a:r>
            <a:r>
              <a:rPr lang="en-US" sz="1600" dirty="0" err="1"/>
              <a:t>FirstName</a:t>
            </a:r>
            <a:r>
              <a:rPr lang="en-US" sz="1600" dirty="0"/>
              <a:t>" : "Tom", "</a:t>
            </a:r>
            <a:r>
              <a:rPr lang="en-US" sz="1600" dirty="0" err="1"/>
              <a:t>LastName</a:t>
            </a:r>
            <a:r>
              <a:rPr lang="en-US" sz="1600" dirty="0"/>
              <a:t>": "Glow", "Address" : { "Street" : "</a:t>
            </a:r>
            <a:r>
              <a:rPr lang="en-US" sz="1600" dirty="0" err="1"/>
              <a:t>Mishmar</a:t>
            </a:r>
            <a:r>
              <a:rPr lang="en-US" sz="1600" dirty="0"/>
              <a:t> 5", "City" : "Ariel" } }</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p:cNvSpPr/>
          <p:nvPr/>
        </p:nvSpPr>
        <p:spPr>
          <a:xfrm>
            <a:off x="3962400" y="1676400"/>
            <a:ext cx="2362200" cy="304800"/>
          </a:xfrm>
          <a:prstGeom prst="wedgeRectCallout">
            <a:avLst>
              <a:gd name="adj1" fmla="val -100041"/>
              <a:gd name="adj2" fmla="val 89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automatic ids</a:t>
            </a:r>
          </a:p>
        </p:txBody>
      </p:sp>
      <p:sp>
        <p:nvSpPr>
          <p:cNvPr id="6" name="TextBox 5"/>
          <p:cNvSpPr txBox="1"/>
          <p:nvPr/>
        </p:nvSpPr>
        <p:spPr>
          <a:xfrm>
            <a:off x="5334000" y="3352800"/>
            <a:ext cx="3810000" cy="3323987"/>
          </a:xfrm>
          <a:prstGeom prst="rect">
            <a:avLst/>
          </a:prstGeom>
          <a:noFill/>
        </p:spPr>
        <p:txBody>
          <a:bodyPr wrap="square" rtlCol="0">
            <a:spAutoFit/>
          </a:bodyPr>
          <a:lstStyle/>
          <a:p>
            <a:r>
              <a:rPr lang="en-US" sz="1200" dirty="0"/>
              <a:t>{</a:t>
            </a:r>
          </a:p>
          <a:p>
            <a:r>
              <a:rPr lang="en-US" sz="1200" dirty="0"/>
              <a:t>        "_id" : </a:t>
            </a:r>
            <a:r>
              <a:rPr lang="en-US" sz="1200" dirty="0" err="1"/>
              <a:t>ObjectId</a:t>
            </a:r>
            <a:r>
              <a:rPr lang="en-US" sz="1200" dirty="0"/>
              <a:t>("589af41d44a5653a862dd68d"),</a:t>
            </a:r>
          </a:p>
          <a:p>
            <a:r>
              <a:rPr lang="en-US" sz="1200" dirty="0"/>
              <a:t>        "Student" : {</a:t>
            </a:r>
          </a:p>
          <a:p>
            <a:r>
              <a:rPr lang="en-US" sz="1200" dirty="0"/>
              <a:t>                "</a:t>
            </a:r>
            <a:r>
              <a:rPr lang="en-US" sz="1200" dirty="0" err="1"/>
              <a:t>FirstName</a:t>
            </a:r>
            <a:r>
              <a:rPr lang="en-US" sz="1200" dirty="0"/>
              <a:t>" : "</a:t>
            </a:r>
            <a:r>
              <a:rPr lang="en-US" sz="1200" dirty="0" err="1"/>
              <a:t>Chaya</a:t>
            </a:r>
            <a:r>
              <a:rPr lang="en-US" sz="1200" dirty="0"/>
              <a:t>",</a:t>
            </a:r>
          </a:p>
          <a:p>
            <a:r>
              <a:rPr lang="en-US" sz="1200" dirty="0"/>
              <a:t>                "</a:t>
            </a:r>
            <a:r>
              <a:rPr lang="en-US" sz="1200" dirty="0" err="1"/>
              <a:t>LastName</a:t>
            </a:r>
            <a:r>
              <a:rPr lang="en-US" sz="1200" dirty="0"/>
              <a:t>" : "Glass",</a:t>
            </a:r>
          </a:p>
          <a:p>
            <a:r>
              <a:rPr lang="en-US" sz="1200" dirty="0"/>
              <a:t>                "id" : "111",</a:t>
            </a:r>
          </a:p>
          <a:p>
            <a:r>
              <a:rPr lang="en-US" sz="1200" dirty="0"/>
              <a:t>                "age" : "21",</a:t>
            </a:r>
          </a:p>
          <a:p>
            <a:r>
              <a:rPr lang="en-US" sz="1200" dirty="0"/>
              <a:t>                "Address" : {</a:t>
            </a:r>
          </a:p>
          <a:p>
            <a:r>
              <a:rPr lang="en-US" sz="1200" dirty="0"/>
              <a:t>                        "Street" : "</a:t>
            </a:r>
            <a:r>
              <a:rPr lang="en-US" sz="1200" dirty="0" err="1"/>
              <a:t>Hatamr</a:t>
            </a:r>
            <a:r>
              <a:rPr lang="en-US" sz="1200" dirty="0"/>
              <a:t> 5",</a:t>
            </a:r>
          </a:p>
          <a:p>
            <a:r>
              <a:rPr lang="en-US" sz="1200" dirty="0"/>
              <a:t>                        "City" : "Ariel",</a:t>
            </a:r>
          </a:p>
          <a:p>
            <a:r>
              <a:rPr lang="en-US" sz="1200" dirty="0"/>
              <a:t>                        "Zip" : "40792"</a:t>
            </a:r>
          </a:p>
          <a:p>
            <a:r>
              <a:rPr lang="en-US" sz="1200" dirty="0"/>
              <a:t>                }</a:t>
            </a:r>
          </a:p>
          <a:p>
            <a:r>
              <a:rPr lang="en-US" sz="1200" dirty="0"/>
              <a:t>        }</a:t>
            </a:r>
          </a:p>
          <a:p>
            <a:r>
              <a:rPr lang="en-US" sz="1200" dirty="0"/>
              <a:t>}</a:t>
            </a:r>
          </a:p>
          <a:p>
            <a:r>
              <a:rPr lang="en-US" sz="1200" dirty="0"/>
              <a:t>{</a:t>
            </a:r>
          </a:p>
          <a:p>
            <a:r>
              <a:rPr lang="en-US" sz="1200" dirty="0"/>
              <a:t>        "_id" : </a:t>
            </a:r>
            <a:r>
              <a:rPr lang="en-US" sz="1200" dirty="0" err="1"/>
              <a:t>ObjectId</a:t>
            </a:r>
            <a:r>
              <a:rPr lang="en-US" sz="1200" dirty="0"/>
              <a:t>("589af4a844a5653a862dd68e"),</a:t>
            </a:r>
          </a:p>
          <a:p>
            <a:r>
              <a:rPr lang="en-US" dirty="0"/>
              <a:t>…</a:t>
            </a:r>
          </a:p>
        </p:txBody>
      </p:sp>
    </p:spTree>
    <p:extLst>
      <p:ext uri="{BB962C8B-B14F-4D97-AF65-F5344CB8AC3E}">
        <p14:creationId xmlns:p14="http://schemas.microsoft.com/office/powerpoint/2010/main" val="358783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6"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Inequalities in </a:t>
            </a:r>
            <a:r>
              <a:rPr lang="en-US" dirty="0" err="1"/>
              <a:t>MongoDB</a:t>
            </a:r>
            <a:r>
              <a:rPr lang="en-US" dirty="0"/>
              <a:t> </a:t>
            </a:r>
            <a:br>
              <a:rPr lang="en-US" dirty="0"/>
            </a:br>
            <a:r>
              <a:rPr lang="en-US" sz="3600" dirty="0"/>
              <a:t>(Slide is provided just for completeness)</a:t>
            </a:r>
            <a:endParaRPr lang="en-US" dirty="0"/>
          </a:p>
        </p:txBody>
      </p:sp>
      <p:sp>
        <p:nvSpPr>
          <p:cNvPr id="3" name="Content Placeholder 2"/>
          <p:cNvSpPr>
            <a:spLocks noGrp="1"/>
          </p:cNvSpPr>
          <p:nvPr>
            <p:ph idx="1"/>
          </p:nvPr>
        </p:nvSpPr>
        <p:spPr/>
        <p:txBody>
          <a:bodyPr/>
          <a:lstStyle/>
          <a:p>
            <a:endParaRPr lang="en-US"/>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80" y="1524000"/>
            <a:ext cx="7229475"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67000" y="6495578"/>
            <a:ext cx="6248400" cy="307777"/>
          </a:xfrm>
          <a:prstGeom prst="rect">
            <a:avLst/>
          </a:prstGeom>
          <a:noFill/>
        </p:spPr>
        <p:txBody>
          <a:bodyPr wrap="square" rtlCol="0">
            <a:spAutoFit/>
          </a:bodyPr>
          <a:lstStyle/>
          <a:p>
            <a:r>
              <a:rPr lang="en-US" sz="1400" dirty="0"/>
              <a:t>Credit: https://www.tutorialspoint.com/mongodb/mongodb_query_document.htm</a:t>
            </a:r>
          </a:p>
        </p:txBody>
      </p:sp>
    </p:spTree>
    <p:extLst>
      <p:ext uri="{BB962C8B-B14F-4D97-AF65-F5344CB8AC3E}">
        <p14:creationId xmlns:p14="http://schemas.microsoft.com/office/powerpoint/2010/main" val="3850552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or</a:t>
            </a:r>
          </a:p>
        </p:txBody>
      </p:sp>
      <p:sp>
        <p:nvSpPr>
          <p:cNvPr id="3" name="Content Placeholder 2"/>
          <p:cNvSpPr>
            <a:spLocks noGrp="1"/>
          </p:cNvSpPr>
          <p:nvPr>
            <p:ph idx="1"/>
          </p:nvPr>
        </p:nvSpPr>
        <p:spPr>
          <a:xfrm>
            <a:off x="457200" y="1600200"/>
            <a:ext cx="8382000" cy="4525963"/>
          </a:xfrm>
        </p:spPr>
        <p:txBody>
          <a:bodyPr>
            <a:normAutofit/>
          </a:bodyPr>
          <a:lstStyle/>
          <a:p>
            <a:pPr>
              <a:buFont typeface="Wingdings"/>
              <a:buChar char="Ø"/>
            </a:pPr>
            <a:r>
              <a:rPr lang="en-US" dirty="0" err="1"/>
              <a:t>db.students.find</a:t>
            </a:r>
            <a:r>
              <a:rPr lang="en-US" dirty="0"/>
              <a:t>({$and: [{"</a:t>
            </a:r>
            <a:r>
              <a:rPr lang="en-US" dirty="0" err="1"/>
              <a:t>FirstName</a:t>
            </a:r>
            <a:r>
              <a:rPr lang="en-US" dirty="0"/>
              <a:t>": "Tal"},{"</a:t>
            </a:r>
            <a:r>
              <a:rPr lang="en-US" dirty="0" err="1"/>
              <a:t>LastName</a:t>
            </a:r>
            <a:r>
              <a:rPr lang="en-US" dirty="0"/>
              <a:t>":"Negev"}]})</a:t>
            </a:r>
          </a:p>
          <a:p>
            <a:pPr marL="0" indent="0">
              <a:buNone/>
            </a:pPr>
            <a:r>
              <a:rPr lang="en-US" sz="1800" dirty="0"/>
              <a:t>{ "_id" : </a:t>
            </a:r>
            <a:r>
              <a:rPr lang="en-US" sz="1800" dirty="0" err="1"/>
              <a:t>ObjectId</a:t>
            </a:r>
            <a:r>
              <a:rPr lang="en-US" sz="1800" dirty="0"/>
              <a:t>("589afa9244a5653a862dd694"), "</a:t>
            </a:r>
            <a:r>
              <a:rPr lang="en-US" sz="1800" dirty="0" err="1"/>
              <a:t>FirstName</a:t>
            </a:r>
            <a:r>
              <a:rPr lang="en-US" sz="1800" dirty="0"/>
              <a:t>" : "Tal", "</a:t>
            </a:r>
            <a:r>
              <a:rPr lang="en-US" sz="1800" dirty="0" err="1"/>
              <a:t>LastName</a:t>
            </a:r>
            <a:r>
              <a:rPr lang="en-US" sz="1800" dirty="0"/>
              <a:t>": "Negev", "Address" : { "Street" : "</a:t>
            </a:r>
            <a:r>
              <a:rPr lang="en-US" sz="1800" dirty="0" err="1"/>
              <a:t>Yarkon</a:t>
            </a:r>
            <a:r>
              <a:rPr lang="en-US" sz="1800" dirty="0"/>
              <a:t> 26", "City" : "Jerusalem" } }</a:t>
            </a:r>
          </a:p>
          <a:p>
            <a:pPr>
              <a:buFont typeface="Wingdings"/>
              <a:buChar char="Ø"/>
            </a:pPr>
            <a:r>
              <a:rPr lang="en-US" sz="2400" dirty="0" err="1"/>
              <a:t>db.students.find</a:t>
            </a:r>
            <a:r>
              <a:rPr lang="en-US" sz="2400" dirty="0"/>
              <a:t>({"</a:t>
            </a:r>
            <a:r>
              <a:rPr lang="en-US" sz="2400" dirty="0" err="1"/>
              <a:t>FirstName</a:t>
            </a:r>
            <a:r>
              <a:rPr lang="en-US" sz="2400" dirty="0"/>
              <a:t>": "Tal","</a:t>
            </a:r>
            <a:r>
              <a:rPr lang="en-US" sz="2400" dirty="0" err="1"/>
              <a:t>LastName</a:t>
            </a:r>
            <a:r>
              <a:rPr lang="en-US" sz="2400" dirty="0"/>
              <a:t>":"Negev"})</a:t>
            </a:r>
          </a:p>
          <a:p>
            <a:pPr>
              <a:buFont typeface="Wingdings"/>
              <a:buChar char="Ø"/>
            </a:pPr>
            <a:r>
              <a:rPr lang="en-US" dirty="0" err="1"/>
              <a:t>db.students.find</a:t>
            </a:r>
            <a:r>
              <a:rPr lang="en-US" dirty="0"/>
              <a:t>({"</a:t>
            </a:r>
            <a:r>
              <a:rPr lang="en-US" dirty="0" err="1"/>
              <a:t>FirstName</a:t>
            </a:r>
            <a:r>
              <a:rPr lang="en-US" dirty="0"/>
              <a:t>":"Tom", $or: [{"</a:t>
            </a:r>
            <a:r>
              <a:rPr lang="en-US" dirty="0" err="1"/>
              <a:t>LastName</a:t>
            </a:r>
            <a:r>
              <a:rPr lang="en-US" dirty="0"/>
              <a:t>":"Negev"},{"</a:t>
            </a:r>
            <a:r>
              <a:rPr lang="en-US" dirty="0" err="1"/>
              <a:t>LastName</a:t>
            </a:r>
            <a:r>
              <a:rPr lang="en-US" dirty="0"/>
              <a:t>":"Glow"}]})</a:t>
            </a:r>
          </a:p>
          <a:p>
            <a:pPr marL="0" indent="0">
              <a:buNone/>
            </a:pPr>
            <a:r>
              <a:rPr lang="en-US" sz="1800" dirty="0"/>
              <a:t>{ "_id" : </a:t>
            </a:r>
            <a:r>
              <a:rPr lang="en-US" sz="1800" dirty="0" err="1"/>
              <a:t>ObjectId</a:t>
            </a:r>
            <a:r>
              <a:rPr lang="en-US" sz="1800" dirty="0"/>
              <a:t>("589afa9244a5653a862dd693"), "</a:t>
            </a:r>
            <a:r>
              <a:rPr lang="en-US" sz="1800" dirty="0" err="1"/>
              <a:t>FirstName</a:t>
            </a:r>
            <a:r>
              <a:rPr lang="en-US" sz="1800" dirty="0"/>
              <a:t>" : "Tom", "</a:t>
            </a:r>
            <a:r>
              <a:rPr lang="en-US" sz="1800" dirty="0" err="1"/>
              <a:t>LastName</a:t>
            </a:r>
            <a:r>
              <a:rPr lang="en-US" sz="1800" dirty="0"/>
              <a:t>"</a:t>
            </a:r>
          </a:p>
          <a:p>
            <a:pPr marL="0" indent="0">
              <a:buNone/>
            </a:pPr>
            <a:r>
              <a:rPr lang="en-US" sz="1800" dirty="0"/>
              <a:t>: "Glow", "Address" : { "Street" : "</a:t>
            </a:r>
            <a:r>
              <a:rPr lang="en-US" sz="1800" dirty="0" err="1"/>
              <a:t>Mishmar</a:t>
            </a:r>
            <a:r>
              <a:rPr lang="en-US" sz="1800" dirty="0"/>
              <a:t> 5", "City" : "Ariel" } }</a:t>
            </a:r>
          </a:p>
          <a:p>
            <a:pPr>
              <a:buFont typeface="Wingdings"/>
              <a:buChar char="Ø"/>
            </a:pPr>
            <a:endParaRPr lang="en-US" dirty="0"/>
          </a:p>
          <a:p>
            <a:pPr>
              <a:buFont typeface="Wingdings"/>
              <a:buChar char="Ø"/>
            </a:pPr>
            <a:endParaRPr lang="en-US" dirty="0"/>
          </a:p>
          <a:p>
            <a:endParaRPr lang="en-US" dirty="0"/>
          </a:p>
        </p:txBody>
      </p:sp>
      <p:sp>
        <p:nvSpPr>
          <p:cNvPr id="4" name="Rectangular Callout 3"/>
          <p:cNvSpPr/>
          <p:nvPr/>
        </p:nvSpPr>
        <p:spPr>
          <a:xfrm>
            <a:off x="6248400" y="1066800"/>
            <a:ext cx="1600200" cy="533400"/>
          </a:xfrm>
          <a:prstGeom prst="wedgeRectCallout">
            <a:avLst>
              <a:gd name="adj1" fmla="val -127481"/>
              <a:gd name="adj2" fmla="val 67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list.</a:t>
            </a:r>
          </a:p>
        </p:txBody>
      </p:sp>
      <p:sp>
        <p:nvSpPr>
          <p:cNvPr id="5" name="Rectangular Callout 4"/>
          <p:cNvSpPr/>
          <p:nvPr/>
        </p:nvSpPr>
        <p:spPr>
          <a:xfrm>
            <a:off x="6934200" y="2971800"/>
            <a:ext cx="2133600" cy="304800"/>
          </a:xfrm>
          <a:prstGeom prst="wedgeRectCallout">
            <a:avLst>
              <a:gd name="adj1" fmla="val -83952"/>
              <a:gd name="adj2" fmla="val 6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Equivalent to above.</a:t>
            </a:r>
          </a:p>
        </p:txBody>
      </p:sp>
      <p:sp>
        <p:nvSpPr>
          <p:cNvPr id="7" name="Rectangle 6"/>
          <p:cNvSpPr/>
          <p:nvPr/>
        </p:nvSpPr>
        <p:spPr>
          <a:xfrm>
            <a:off x="1295400" y="5638800"/>
            <a:ext cx="640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Note that in all these examples we always gave find only a single parameter.</a:t>
            </a:r>
          </a:p>
        </p:txBody>
      </p:sp>
      <p:pic>
        <p:nvPicPr>
          <p:cNvPr id="8" name="Picture 2" descr="Image result for mongo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4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Specific Fields (Projection in Relational Algebra)</a:t>
            </a:r>
          </a:p>
        </p:txBody>
      </p:sp>
      <p:sp>
        <p:nvSpPr>
          <p:cNvPr id="3" name="Content Placeholder 2"/>
          <p:cNvSpPr>
            <a:spLocks noGrp="1"/>
          </p:cNvSpPr>
          <p:nvPr>
            <p:ph idx="1"/>
          </p:nvPr>
        </p:nvSpPr>
        <p:spPr>
          <a:xfrm>
            <a:off x="304800" y="1600200"/>
            <a:ext cx="8534400" cy="4525963"/>
          </a:xfrm>
        </p:spPr>
        <p:txBody>
          <a:bodyPr>
            <a:normAutofit fontScale="85000" lnSpcReduction="10000"/>
          </a:bodyPr>
          <a:lstStyle/>
          <a:p>
            <a:pPr>
              <a:buFont typeface="Wingdings"/>
              <a:buChar char="Ø"/>
            </a:pPr>
            <a:r>
              <a:rPr lang="en-US" dirty="0" err="1"/>
              <a:t>db.students.find</a:t>
            </a:r>
            <a:r>
              <a:rPr lang="en-US" dirty="0"/>
              <a:t>({"</a:t>
            </a:r>
            <a:r>
              <a:rPr lang="en-US" dirty="0" err="1"/>
              <a:t>FirstName</a:t>
            </a:r>
            <a:r>
              <a:rPr lang="en-US" dirty="0"/>
              <a:t>":"Tim"},{"</a:t>
            </a:r>
            <a:r>
              <a:rPr lang="en-US" dirty="0" err="1"/>
              <a:t>FirstName</a:t>
            </a:r>
            <a:r>
              <a:rPr lang="en-US" dirty="0"/>
              <a:t>":true})</a:t>
            </a:r>
          </a:p>
          <a:p>
            <a:pPr marL="0" indent="0">
              <a:buNone/>
            </a:pPr>
            <a:r>
              <a:rPr lang="en-US" dirty="0"/>
              <a:t>{ "_id" : </a:t>
            </a:r>
            <a:r>
              <a:rPr lang="en-US" dirty="0" err="1"/>
              <a:t>ObjectId</a:t>
            </a:r>
            <a:r>
              <a:rPr lang="en-US" dirty="0"/>
              <a:t>("589afa9244a5653a862dd693"), "</a:t>
            </a:r>
            <a:r>
              <a:rPr lang="en-US" dirty="0" err="1"/>
              <a:t>FirstName</a:t>
            </a:r>
            <a:r>
              <a:rPr lang="en-US" dirty="0"/>
              <a:t>" : "Tim" }</a:t>
            </a:r>
          </a:p>
          <a:p>
            <a:pPr>
              <a:buFont typeface="Wingdings"/>
              <a:buChar char="Ø"/>
            </a:pPr>
            <a:r>
              <a:rPr lang="en-US" dirty="0" err="1"/>
              <a:t>db.students.find</a:t>
            </a:r>
            <a:r>
              <a:rPr lang="en-US" dirty="0"/>
              <a:t>({"</a:t>
            </a:r>
            <a:r>
              <a:rPr lang="en-US" dirty="0" err="1"/>
              <a:t>FirstName</a:t>
            </a:r>
            <a:r>
              <a:rPr lang="en-US" dirty="0"/>
              <a:t>":"Tim"},{"</a:t>
            </a:r>
            <a:r>
              <a:rPr lang="en-US" dirty="0" err="1"/>
              <a:t>FirstName</a:t>
            </a:r>
            <a:r>
              <a:rPr lang="en-US" dirty="0"/>
              <a:t>":true, _</a:t>
            </a:r>
            <a:r>
              <a:rPr lang="en-US" dirty="0" err="1"/>
              <a:t>id:false</a:t>
            </a:r>
            <a:r>
              <a:rPr lang="en-US" dirty="0"/>
              <a:t>})</a:t>
            </a:r>
          </a:p>
          <a:p>
            <a:pPr marL="0" indent="0">
              <a:buNone/>
            </a:pPr>
            <a:r>
              <a:rPr lang="en-US" dirty="0"/>
              <a:t>{ "</a:t>
            </a:r>
            <a:r>
              <a:rPr lang="en-US" dirty="0" err="1"/>
              <a:t>FirstName</a:t>
            </a:r>
            <a:r>
              <a:rPr lang="en-US" dirty="0"/>
              <a:t>" : "Tim" }</a:t>
            </a:r>
          </a:p>
          <a:p>
            <a:pPr>
              <a:buFont typeface="Wingdings"/>
              <a:buChar char="Ø"/>
            </a:pPr>
            <a:r>
              <a:rPr lang="en-US" dirty="0" err="1"/>
              <a:t>db.students.find</a:t>
            </a:r>
            <a:r>
              <a:rPr lang="en-US" dirty="0"/>
              <a:t>({},{"</a:t>
            </a:r>
            <a:r>
              <a:rPr lang="en-US" dirty="0" err="1"/>
              <a:t>FirstName</a:t>
            </a:r>
            <a:r>
              <a:rPr lang="en-US" dirty="0"/>
              <a:t>":true, _</a:t>
            </a:r>
            <a:r>
              <a:rPr lang="en-US" dirty="0" err="1"/>
              <a:t>id:false</a:t>
            </a:r>
            <a:r>
              <a:rPr lang="en-US" dirty="0"/>
              <a:t>})</a:t>
            </a:r>
          </a:p>
          <a:p>
            <a:pPr marL="0" indent="0">
              <a:buNone/>
            </a:pPr>
            <a:r>
              <a:rPr lang="en-US" dirty="0"/>
              <a:t>{ "</a:t>
            </a:r>
            <a:r>
              <a:rPr lang="en-US" dirty="0" err="1"/>
              <a:t>FirstName</a:t>
            </a:r>
            <a:r>
              <a:rPr lang="en-US" dirty="0"/>
              <a:t>" : "</a:t>
            </a:r>
            <a:r>
              <a:rPr lang="en-US" dirty="0" err="1"/>
              <a:t>Chaya</a:t>
            </a:r>
            <a:r>
              <a:rPr lang="en-US" dirty="0"/>
              <a:t>" }</a:t>
            </a:r>
          </a:p>
          <a:p>
            <a:pPr marL="0" indent="0">
              <a:buNone/>
            </a:pPr>
            <a:r>
              <a:rPr lang="en-US" dirty="0"/>
              <a:t>{ "</a:t>
            </a:r>
            <a:r>
              <a:rPr lang="en-US" dirty="0" err="1"/>
              <a:t>FirstName</a:t>
            </a:r>
            <a:r>
              <a:rPr lang="en-US" dirty="0"/>
              <a:t>" : "Tim" }</a:t>
            </a:r>
          </a:p>
          <a:p>
            <a:pPr marL="0" indent="0">
              <a:buNone/>
            </a:pPr>
            <a:r>
              <a:rPr lang="en-US" dirty="0"/>
              <a:t>{ "</a:t>
            </a:r>
            <a:r>
              <a:rPr lang="en-US" dirty="0" err="1"/>
              <a:t>FirstName</a:t>
            </a:r>
            <a:r>
              <a:rPr lang="en-US" dirty="0"/>
              <a:t>" : "Tal" }</a:t>
            </a:r>
          </a:p>
          <a:p>
            <a:pPr>
              <a:buFont typeface="Wingdings"/>
              <a:buChar char="Ø"/>
            </a:pPr>
            <a:endParaRPr lang="en-US" dirty="0"/>
          </a:p>
          <a:p>
            <a:pPr>
              <a:buFont typeface="Wingdings"/>
              <a:buChar char="Ø"/>
            </a:pPr>
            <a:endParaRPr lang="en-US" dirty="0"/>
          </a:p>
        </p:txBody>
      </p:sp>
      <p:sp>
        <p:nvSpPr>
          <p:cNvPr id="4" name="Rectangular Callout 3"/>
          <p:cNvSpPr/>
          <p:nvPr/>
        </p:nvSpPr>
        <p:spPr>
          <a:xfrm>
            <a:off x="3429000" y="2514600"/>
            <a:ext cx="4800600" cy="381000"/>
          </a:xfrm>
          <a:prstGeom prst="wedgeRectCallout">
            <a:avLst>
              <a:gd name="adj1" fmla="val -23473"/>
              <a:gd name="adj2" fmla="val -72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 is displayed even when not requested explicitly</a:t>
            </a:r>
          </a:p>
        </p:txBody>
      </p:sp>
      <p:sp>
        <p:nvSpPr>
          <p:cNvPr id="5" name="Rectangular Callout 4"/>
          <p:cNvSpPr/>
          <p:nvPr/>
        </p:nvSpPr>
        <p:spPr>
          <a:xfrm>
            <a:off x="4495800" y="4800600"/>
            <a:ext cx="4495800" cy="685800"/>
          </a:xfrm>
          <a:prstGeom prst="wedgeRectCallout">
            <a:avLst>
              <a:gd name="adj1" fmla="val -46806"/>
              <a:gd name="adj2" fmla="val -76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 SELECT </a:t>
            </a:r>
            <a:r>
              <a:rPr lang="en-US" dirty="0" err="1"/>
              <a:t>FirstName</a:t>
            </a:r>
            <a:r>
              <a:rPr lang="en-US" dirty="0"/>
              <a:t> FROM students</a:t>
            </a:r>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7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set</a:t>
            </a:r>
          </a:p>
        </p:txBody>
      </p:sp>
      <p:sp>
        <p:nvSpPr>
          <p:cNvPr id="3" name="Content Placeholder 2"/>
          <p:cNvSpPr>
            <a:spLocks noGrp="1"/>
          </p:cNvSpPr>
          <p:nvPr>
            <p:ph idx="1"/>
          </p:nvPr>
        </p:nvSpPr>
        <p:spPr/>
        <p:txBody>
          <a:bodyPr>
            <a:normAutofit/>
          </a:bodyPr>
          <a:lstStyle/>
          <a:p>
            <a:pPr>
              <a:buFont typeface="Wingdings"/>
              <a:buChar char="Ø"/>
            </a:pPr>
            <a:r>
              <a:rPr lang="en-US" dirty="0" err="1"/>
              <a:t>db.students.update</a:t>
            </a:r>
            <a:r>
              <a:rPr lang="en-US" dirty="0"/>
              <a:t>({"</a:t>
            </a:r>
            <a:r>
              <a:rPr lang="en-US" dirty="0" err="1"/>
              <a:t>FirstName</a:t>
            </a:r>
            <a:r>
              <a:rPr lang="en-US" dirty="0"/>
              <a:t>":"Tom"}, {"</a:t>
            </a:r>
            <a:r>
              <a:rPr lang="en-US" dirty="0" err="1"/>
              <a:t>FirstName</a:t>
            </a:r>
            <a:r>
              <a:rPr lang="en-US" dirty="0"/>
              <a:t>" : "Tim", "</a:t>
            </a:r>
            <a:r>
              <a:rPr lang="en-US" dirty="0" err="1"/>
              <a:t>LastName</a:t>
            </a:r>
            <a:r>
              <a:rPr lang="en-US" dirty="0"/>
              <a:t>": "Glow", "Address" : { "Street" : "</a:t>
            </a:r>
            <a:r>
              <a:rPr lang="en-US" dirty="0" err="1"/>
              <a:t>Mishmar</a:t>
            </a:r>
            <a:r>
              <a:rPr lang="en-US" dirty="0"/>
              <a:t> 5", "City" : "Ariel" }})</a:t>
            </a:r>
          </a:p>
          <a:p>
            <a:pPr>
              <a:buFont typeface="Wingdings"/>
              <a:buChar char="Ø"/>
            </a:pPr>
            <a:endParaRPr lang="en-US" dirty="0"/>
          </a:p>
          <a:p>
            <a:pPr>
              <a:buFont typeface="Wingdings"/>
              <a:buChar char="Ø"/>
            </a:pPr>
            <a:r>
              <a:rPr lang="en-US" dirty="0" err="1"/>
              <a:t>db.students.update</a:t>
            </a:r>
            <a:r>
              <a:rPr lang="en-US" dirty="0"/>
              <a:t>({"</a:t>
            </a:r>
            <a:r>
              <a:rPr lang="en-US" dirty="0" err="1"/>
              <a:t>FirstName</a:t>
            </a:r>
            <a:r>
              <a:rPr lang="en-US" dirty="0"/>
              <a:t>":"Tom"}, {$set:{"</a:t>
            </a:r>
            <a:r>
              <a:rPr lang="en-US" dirty="0" err="1"/>
              <a:t>FirstName</a:t>
            </a:r>
            <a:r>
              <a:rPr lang="en-US" dirty="0"/>
              <a:t>":"Tim"}},{</a:t>
            </a:r>
            <a:r>
              <a:rPr lang="en-US" dirty="0" err="1"/>
              <a:t>multi:true</a:t>
            </a:r>
            <a:r>
              <a:rPr lang="en-US" dirty="0"/>
              <a:t>})</a:t>
            </a:r>
          </a:p>
          <a:p>
            <a:pPr>
              <a:buFont typeface="Wingdings"/>
              <a:buChar char="Ø"/>
            </a:pPr>
            <a:endParaRPr lang="en-US" dirty="0"/>
          </a:p>
        </p:txBody>
      </p:sp>
      <p:sp>
        <p:nvSpPr>
          <p:cNvPr id="4" name="Rectangular Callout 3"/>
          <p:cNvSpPr/>
          <p:nvPr/>
        </p:nvSpPr>
        <p:spPr>
          <a:xfrm>
            <a:off x="4191000" y="5549397"/>
            <a:ext cx="3962400" cy="838200"/>
          </a:xfrm>
          <a:prstGeom prst="wedgeRectCallout">
            <a:avLst>
              <a:gd name="adj1" fmla="val 645"/>
              <a:gd name="adj2" fmla="val -75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don't set multi to true, </a:t>
            </a:r>
            <a:r>
              <a:rPr lang="en-US" dirty="0" err="1"/>
              <a:t>MongoDB</a:t>
            </a:r>
            <a:r>
              <a:rPr lang="en-US" dirty="0"/>
              <a:t> will only set the first item it finds</a:t>
            </a:r>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p:cNvSpPr/>
          <p:nvPr/>
        </p:nvSpPr>
        <p:spPr>
          <a:xfrm>
            <a:off x="2971800" y="3276600"/>
            <a:ext cx="4495800" cy="990600"/>
          </a:xfrm>
          <a:prstGeom prst="wedgeRectCallout">
            <a:avLst>
              <a:gd name="adj1" fmla="val -53859"/>
              <a:gd name="adj2" fmla="val -58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MongoDB</a:t>
            </a:r>
            <a:r>
              <a:rPr lang="en-US" dirty="0"/>
              <a:t> will search for a </a:t>
            </a:r>
            <a:r>
              <a:rPr lang="en-US" dirty="0" err="1"/>
              <a:t>FirstName</a:t>
            </a:r>
            <a:r>
              <a:rPr lang="en-US" dirty="0"/>
              <a:t>="Tom", and change the whole document to be: </a:t>
            </a:r>
            <a:r>
              <a:rPr lang="en-US" sz="1200" dirty="0"/>
              <a:t>{"</a:t>
            </a:r>
            <a:r>
              <a:rPr lang="en-US" sz="1200" dirty="0" err="1"/>
              <a:t>FirstName</a:t>
            </a:r>
            <a:r>
              <a:rPr lang="en-US" sz="1200" dirty="0"/>
              <a:t>" : "Tim", "</a:t>
            </a:r>
            <a:r>
              <a:rPr lang="en-US" sz="1200" dirty="0" err="1"/>
              <a:t>LastName</a:t>
            </a:r>
            <a:r>
              <a:rPr lang="en-US" sz="1200" dirty="0"/>
              <a:t>": "Glow", "Address" : { "Street" : "</a:t>
            </a:r>
            <a:r>
              <a:rPr lang="en-US" sz="1200" dirty="0" err="1"/>
              <a:t>Mishmar</a:t>
            </a:r>
            <a:r>
              <a:rPr lang="en-US" sz="1200" dirty="0"/>
              <a:t> 5", "City" : "Ariel" }})</a:t>
            </a:r>
            <a:endParaRPr lang="en-US" dirty="0"/>
          </a:p>
        </p:txBody>
      </p:sp>
      <p:sp>
        <p:nvSpPr>
          <p:cNvPr id="7" name="Rectangular Callout 6"/>
          <p:cNvSpPr/>
          <p:nvPr/>
        </p:nvSpPr>
        <p:spPr>
          <a:xfrm>
            <a:off x="457200" y="5549397"/>
            <a:ext cx="3352800" cy="622803"/>
          </a:xfrm>
          <a:prstGeom prst="wedgeRectCallout">
            <a:avLst>
              <a:gd name="adj1" fmla="val -26234"/>
              <a:gd name="adj2" fmla="val -80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will leave all other fields unchanged.</a:t>
            </a:r>
          </a:p>
        </p:txBody>
      </p:sp>
    </p:spTree>
    <p:extLst>
      <p:ext uri="{BB962C8B-B14F-4D97-AF65-F5344CB8AC3E}">
        <p14:creationId xmlns:p14="http://schemas.microsoft.com/office/powerpoint/2010/main" val="79115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Paradigm</a:t>
            </a:r>
          </a:p>
        </p:txBody>
      </p:sp>
      <p:sp>
        <p:nvSpPr>
          <p:cNvPr id="3" name="Content Placeholder 2"/>
          <p:cNvSpPr>
            <a:spLocks noGrp="1"/>
          </p:cNvSpPr>
          <p:nvPr>
            <p:ph idx="1"/>
          </p:nvPr>
        </p:nvSpPr>
        <p:spPr/>
        <p:txBody>
          <a:bodyPr>
            <a:normAutofit fontScale="92500" lnSpcReduction="10000"/>
          </a:bodyPr>
          <a:lstStyle/>
          <a:p>
            <a:r>
              <a:rPr lang="en-US" dirty="0"/>
              <a:t>A set of algorithms allowing parallel execution on massive amounts of data.</a:t>
            </a:r>
          </a:p>
          <a:p>
            <a:r>
              <a:rPr lang="en-US" b="1" dirty="0"/>
              <a:t>Mapper:</a:t>
            </a:r>
            <a:r>
              <a:rPr lang="en-US" dirty="0"/>
              <a:t> splits data, filters and runs a process.</a:t>
            </a:r>
          </a:p>
          <a:p>
            <a:r>
              <a:rPr lang="en-US" b="1" dirty="0"/>
              <a:t>Shuffle and Sort / Grouping:</a:t>
            </a:r>
            <a:r>
              <a:rPr lang="en-US" dirty="0"/>
              <a:t> ensures that all worker nodes have all data required for reduce.</a:t>
            </a:r>
          </a:p>
          <a:p>
            <a:r>
              <a:rPr lang="en-US" b="1" dirty="0"/>
              <a:t>Reduce:</a:t>
            </a:r>
            <a:r>
              <a:rPr lang="en-US" dirty="0"/>
              <a:t> worker nodes process each group of output data and build the output.</a:t>
            </a:r>
          </a:p>
          <a:p>
            <a:r>
              <a:rPr lang="en-US" dirty="0"/>
              <a:t>We will come back to this paradigm when we learn Spark.</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Price-tag? </a:t>
            </a:r>
            <a:br>
              <a:rPr lang="en-US" dirty="0"/>
            </a:br>
            <a:r>
              <a:rPr lang="en-US" dirty="0"/>
              <a:t>(i.e. What Do We Give-up?)</a:t>
            </a:r>
          </a:p>
        </p:txBody>
      </p:sp>
      <p:sp>
        <p:nvSpPr>
          <p:cNvPr id="3" name="Content Placeholder 2"/>
          <p:cNvSpPr>
            <a:spLocks noGrp="1"/>
          </p:cNvSpPr>
          <p:nvPr>
            <p:ph idx="1"/>
          </p:nvPr>
        </p:nvSpPr>
        <p:spPr/>
        <p:txBody>
          <a:bodyPr/>
          <a:lstStyle/>
          <a:p>
            <a:r>
              <a:rPr lang="en-US" dirty="0"/>
              <a:t>Limited query capabilities (usually avoiding joins.)</a:t>
            </a:r>
          </a:p>
          <a:p>
            <a:r>
              <a:rPr lang="en-US" dirty="0"/>
              <a:t>Usually can't ensure all ACID (Atomicity, Consistency, Isolation, and Durability).</a:t>
            </a:r>
          </a:p>
          <a:p>
            <a:pPr lvl="1"/>
            <a:r>
              <a:rPr lang="en-US" dirty="0"/>
              <a:t>Usually support BASE (Basically Available, soft State, eventual consistency).</a:t>
            </a:r>
          </a:p>
          <a:p>
            <a:r>
              <a:rPr lang="en-US" dirty="0"/>
              <a:t>(Not standardized.)</a:t>
            </a:r>
          </a:p>
        </p:txBody>
      </p:sp>
    </p:spTree>
    <p:extLst>
      <p:ext uri="{BB962C8B-B14F-4D97-AF65-F5344CB8AC3E}">
        <p14:creationId xmlns:p14="http://schemas.microsoft.com/office/powerpoint/2010/main" val="781543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Example</a:t>
            </a:r>
          </a:p>
        </p:txBody>
      </p:sp>
      <p:sp>
        <p:nvSpPr>
          <p:cNvPr id="3" name="Content Placeholder 2"/>
          <p:cNvSpPr>
            <a:spLocks noGrp="1"/>
          </p:cNvSpPr>
          <p:nvPr>
            <p:ph idx="1"/>
          </p:nvPr>
        </p:nvSpPr>
        <p:spPr>
          <a:xfrm>
            <a:off x="304800" y="1600200"/>
            <a:ext cx="8382000" cy="4525963"/>
          </a:xfrm>
        </p:spPr>
        <p:txBody>
          <a:bodyPr>
            <a:normAutofit fontScale="92500" lnSpcReduction="10000"/>
          </a:bodyPr>
          <a:lstStyle/>
          <a:p>
            <a:r>
              <a:rPr lang="en-US" dirty="0"/>
              <a:t>Find the minimum and maximum of grades according to student age:</a:t>
            </a:r>
          </a:p>
          <a:p>
            <a:pPr lvl="1"/>
            <a:r>
              <a:rPr lang="en-US" dirty="0"/>
              <a:t>Map: every grade is mapped to an age.</a:t>
            </a:r>
          </a:p>
          <a:p>
            <a:pPr lvl="1"/>
            <a:r>
              <a:rPr lang="en-US" dirty="0"/>
              <a:t>Grouping: grades are divided into datasets (possibly) sorted by age such that every worker gets an age-group.</a:t>
            </a:r>
          </a:p>
          <a:p>
            <a:pPr lvl="1"/>
            <a:r>
              <a:rPr lang="en-US" dirty="0"/>
              <a:t>Reduce: every worker finds the minimum and maximum for every age in its dataset.</a:t>
            </a:r>
          </a:p>
          <a:p>
            <a:pPr lvl="2"/>
            <a:r>
              <a:rPr lang="en-US" dirty="0"/>
              <a:t>[Finally, if one group is split among more than single reducer: the minimum amongst the minimums and the maximum amongst the maximums is the final result.]</a:t>
            </a:r>
          </a:p>
          <a:p>
            <a:endParaRPr lang="en-US" dirty="0"/>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Suppose we have documents with the following structure:</a:t>
            </a:r>
          </a:p>
          <a:p>
            <a:pPr marL="0" indent="0">
              <a:buNone/>
            </a:pPr>
            <a:r>
              <a:rPr lang="en-US" dirty="0"/>
              <a:t>{</a:t>
            </a:r>
          </a:p>
          <a:p>
            <a:pPr marL="0" indent="0">
              <a:buNone/>
            </a:pPr>
            <a:r>
              <a:rPr lang="en-US" dirty="0"/>
              <a:t>     _id: </a:t>
            </a:r>
            <a:r>
              <a:rPr lang="en-US" dirty="0" err="1"/>
              <a:t>ObjectId</a:t>
            </a:r>
            <a:r>
              <a:rPr lang="en-US" dirty="0"/>
              <a:t>("50a8240b927d5d8b5891743c"),</a:t>
            </a:r>
          </a:p>
          <a:p>
            <a:pPr marL="0" indent="0">
              <a:buNone/>
            </a:pPr>
            <a:r>
              <a:rPr lang="en-US" dirty="0"/>
              <a:t>     </a:t>
            </a:r>
            <a:r>
              <a:rPr lang="en-US" dirty="0" err="1"/>
              <a:t>cust_id</a:t>
            </a:r>
            <a:r>
              <a:rPr lang="en-US" dirty="0"/>
              <a:t>: "abc123",</a:t>
            </a:r>
          </a:p>
          <a:p>
            <a:pPr marL="0" indent="0">
              <a:buNone/>
            </a:pPr>
            <a:r>
              <a:rPr lang="en-US" dirty="0"/>
              <a:t>     </a:t>
            </a:r>
            <a:r>
              <a:rPr lang="en-US" dirty="0" err="1"/>
              <a:t>ord_date</a:t>
            </a:r>
            <a:r>
              <a:rPr lang="en-US" dirty="0"/>
              <a:t>: new Date("Oct 04, 2012"),</a:t>
            </a:r>
          </a:p>
          <a:p>
            <a:pPr marL="0" indent="0">
              <a:buNone/>
            </a:pPr>
            <a:r>
              <a:rPr lang="en-US" dirty="0"/>
              <a:t>     status: 'A',</a:t>
            </a:r>
          </a:p>
          <a:p>
            <a:pPr marL="0" indent="0">
              <a:buNone/>
            </a:pPr>
            <a:r>
              <a:rPr lang="en-US" dirty="0"/>
              <a:t>     amount: 25,</a:t>
            </a:r>
          </a:p>
          <a:p>
            <a:pPr marL="0" indent="0">
              <a:buNone/>
            </a:pPr>
            <a:r>
              <a:rPr lang="en-US" dirty="0"/>
              <a:t>     items: [ { </a:t>
            </a:r>
            <a:r>
              <a:rPr lang="en-US" dirty="0" err="1"/>
              <a:t>sku</a:t>
            </a:r>
            <a:r>
              <a:rPr lang="en-US" dirty="0"/>
              <a:t>: "mmm", </a:t>
            </a:r>
            <a:r>
              <a:rPr lang="en-US" dirty="0" err="1"/>
              <a:t>qty</a:t>
            </a:r>
            <a:r>
              <a:rPr lang="en-US" dirty="0"/>
              <a:t>: 5, price: 2.5 },</a:t>
            </a:r>
          </a:p>
          <a:p>
            <a:pPr marL="0" indent="0">
              <a:buNone/>
            </a:pPr>
            <a:r>
              <a:rPr lang="en-US" dirty="0"/>
              <a:t>              { </a:t>
            </a:r>
            <a:r>
              <a:rPr lang="en-US" dirty="0" err="1"/>
              <a:t>sku</a:t>
            </a:r>
            <a:r>
              <a:rPr lang="en-US" dirty="0"/>
              <a:t>: "</a:t>
            </a:r>
            <a:r>
              <a:rPr lang="en-US" dirty="0" err="1"/>
              <a:t>nnn</a:t>
            </a:r>
            <a:r>
              <a:rPr lang="en-US" dirty="0"/>
              <a:t>", </a:t>
            </a:r>
            <a:r>
              <a:rPr lang="en-US" dirty="0" err="1"/>
              <a:t>qty</a:t>
            </a:r>
            <a:r>
              <a:rPr lang="en-US" dirty="0"/>
              <a:t>: 5, price: 2.5 } ]</a:t>
            </a:r>
          </a:p>
          <a:p>
            <a:pPr marL="0" indent="0">
              <a:buNone/>
            </a:pPr>
            <a:r>
              <a:rPr lang="en-US" dirty="0"/>
              <a:t>}</a:t>
            </a:r>
          </a:p>
          <a:p>
            <a:r>
              <a:rPr lang="en-US" dirty="0"/>
              <a:t>We would like to get the total </a:t>
            </a:r>
            <a:r>
              <a:rPr lang="en-US" b="1" dirty="0"/>
              <a:t>amount</a:t>
            </a:r>
            <a:r>
              <a:rPr lang="en-US" dirty="0"/>
              <a:t> paid by each </a:t>
            </a:r>
            <a:r>
              <a:rPr lang="en-US" dirty="0" err="1"/>
              <a:t>cust_id</a:t>
            </a:r>
            <a:r>
              <a:rPr lang="en-US" dirty="0"/>
              <a:t> with status 'A'.</a:t>
            </a:r>
          </a:p>
        </p:txBody>
      </p:sp>
      <p:sp>
        <p:nvSpPr>
          <p:cNvPr id="4" name="Rectangular Callout 3"/>
          <p:cNvSpPr/>
          <p:nvPr/>
        </p:nvSpPr>
        <p:spPr>
          <a:xfrm>
            <a:off x="2743200" y="3581400"/>
            <a:ext cx="2514600" cy="533400"/>
          </a:xfrm>
          <a:prstGeom prst="wedgeRectCallout">
            <a:avLst>
              <a:gd name="adj1" fmla="val -56032"/>
              <a:gd name="adj2" fmla="val 868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SKU = Stock Keeping Unit  is an item identifier.</a:t>
            </a:r>
          </a:p>
        </p:txBody>
      </p:sp>
      <p:sp>
        <p:nvSpPr>
          <p:cNvPr id="5" name="TextBox 4"/>
          <p:cNvSpPr txBox="1"/>
          <p:nvPr/>
        </p:nvSpPr>
        <p:spPr>
          <a:xfrm>
            <a:off x="4233250" y="6172200"/>
            <a:ext cx="3691550" cy="307777"/>
          </a:xfrm>
          <a:prstGeom prst="rect">
            <a:avLst/>
          </a:prstGeom>
          <a:noFill/>
        </p:spPr>
        <p:txBody>
          <a:bodyPr wrap="square" rtlCol="0">
            <a:spAutoFit/>
          </a:bodyPr>
          <a:lstStyle/>
          <a:p>
            <a:r>
              <a:rPr lang="en-US" sz="1400" dirty="0"/>
              <a:t>Following slides are based on </a:t>
            </a:r>
            <a:r>
              <a:rPr lang="en-US" sz="1400" dirty="0" err="1"/>
              <a:t>mongodb</a:t>
            </a:r>
            <a:r>
              <a:rPr lang="en-US" sz="1400" dirty="0"/>
              <a:t> docs.</a:t>
            </a:r>
            <a:endParaRPr lang="en-US" dirty="0"/>
          </a:p>
        </p:txBody>
      </p:sp>
      <p:pic>
        <p:nvPicPr>
          <p:cNvPr id="6"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24600" y="3352800"/>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we do this in a relational DB, With SQL?</a:t>
            </a:r>
          </a:p>
        </p:txBody>
      </p:sp>
      <p:sp>
        <p:nvSpPr>
          <p:cNvPr id="8" name="Rectangle 7"/>
          <p:cNvSpPr/>
          <p:nvPr/>
        </p:nvSpPr>
        <p:spPr>
          <a:xfrm>
            <a:off x="6318607" y="41910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need to assume a different structure in a relational data-base.</a:t>
            </a:r>
          </a:p>
        </p:txBody>
      </p:sp>
    </p:spTree>
    <p:extLst>
      <p:ext uri="{BB962C8B-B14F-4D97-AF65-F5344CB8AC3E}">
        <p14:creationId xmlns:p14="http://schemas.microsoft.com/office/powerpoint/2010/main" val="327291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(cont.)</a:t>
            </a:r>
          </a:p>
        </p:txBody>
      </p:sp>
      <p:sp>
        <p:nvSpPr>
          <p:cNvPr id="3" name="Content Placeholder 2"/>
          <p:cNvSpPr>
            <a:spLocks noGrp="1"/>
          </p:cNvSpPr>
          <p:nvPr>
            <p:ph idx="1"/>
          </p:nvPr>
        </p:nvSpPr>
        <p:spPr/>
        <p:txBody>
          <a:bodyPr/>
          <a:lstStyle/>
          <a:p>
            <a:endParaRPr lang="en-US"/>
          </a:p>
        </p:txBody>
      </p:sp>
      <p:pic>
        <p:nvPicPr>
          <p:cNvPr id="4" name="Picture 2" descr="Image result for mongod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0699"/>
            <a:ext cx="612094" cy="766763"/>
          </a:xfrm>
          <a:prstGeom prst="rect">
            <a:avLst/>
          </a:prstGeom>
          <a:noFill/>
          <a:extLst>
            <a:ext uri="{909E8E84-426E-40DD-AFC4-6F175D3DCCD1}">
              <a14:hiddenFill xmlns:a14="http://schemas.microsoft.com/office/drawing/2010/main">
                <a:solidFill>
                  <a:srgbClr val="FFFFFF"/>
                </a:solidFill>
              </a14:hiddenFill>
            </a:ext>
          </a:extLst>
        </p:spPr>
      </p:pic>
      <p:pic>
        <p:nvPicPr>
          <p:cNvPr id="296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000"/>
            <a:ext cx="7239000" cy="56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53000" y="6518989"/>
            <a:ext cx="3429000" cy="246221"/>
          </a:xfrm>
          <a:prstGeom prst="rect">
            <a:avLst/>
          </a:prstGeom>
          <a:noFill/>
        </p:spPr>
        <p:txBody>
          <a:bodyPr wrap="square" rtlCol="0">
            <a:spAutoFit/>
          </a:bodyPr>
          <a:lstStyle/>
          <a:p>
            <a:r>
              <a:rPr lang="en-US" sz="1000" dirty="0"/>
              <a:t>Credit: https://docs.mongodb.com/manual/core/map-reduce/</a:t>
            </a:r>
          </a:p>
        </p:txBody>
      </p:sp>
      <p:sp>
        <p:nvSpPr>
          <p:cNvPr id="6" name="Rectangular Callout 5"/>
          <p:cNvSpPr/>
          <p:nvPr/>
        </p:nvSpPr>
        <p:spPr>
          <a:xfrm>
            <a:off x="3810000" y="3200400"/>
            <a:ext cx="1797050" cy="685800"/>
          </a:xfrm>
          <a:prstGeom prst="wedgeRectCallout">
            <a:avLst>
              <a:gd name="adj1" fmla="val -43000"/>
              <a:gd name="adj2" fmla="val 155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actually map + shuffle</a:t>
            </a:r>
          </a:p>
        </p:txBody>
      </p:sp>
    </p:spTree>
    <p:extLst>
      <p:ext uri="{BB962C8B-B14F-4D97-AF65-F5344CB8AC3E}">
        <p14:creationId xmlns:p14="http://schemas.microsoft.com/office/powerpoint/2010/main" val="219067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7510DE-9682-4A08-8564-246D9E5BDB81}"/>
              </a:ext>
            </a:extLst>
          </p:cNvPr>
          <p:cNvSpPr>
            <a:spLocks noGrp="1"/>
          </p:cNvSpPr>
          <p:nvPr>
            <p:ph type="title"/>
          </p:nvPr>
        </p:nvSpPr>
        <p:spPr/>
        <p:txBody>
          <a:bodyPr/>
          <a:lstStyle/>
          <a:p>
            <a:r>
              <a:rPr lang="en-US" dirty="0"/>
              <a:t>Results</a:t>
            </a:r>
          </a:p>
        </p:txBody>
      </p:sp>
      <p:sp>
        <p:nvSpPr>
          <p:cNvPr id="3" name="מציין מיקום תוכן 2">
            <a:extLst>
              <a:ext uri="{FF2B5EF4-FFF2-40B4-BE49-F238E27FC236}">
                <a16:creationId xmlns:a16="http://schemas.microsoft.com/office/drawing/2014/main" id="{9DD0B8E8-EE3F-420C-BDAF-9E7FDEDF02A2}"/>
              </a:ext>
            </a:extLst>
          </p:cNvPr>
          <p:cNvSpPr>
            <a:spLocks noGrp="1"/>
          </p:cNvSpPr>
          <p:nvPr>
            <p:ph idx="1"/>
          </p:nvPr>
        </p:nvSpPr>
        <p:spPr/>
        <p:txBody>
          <a:bodyPr/>
          <a:lstStyle/>
          <a:p>
            <a:pPr>
              <a:buFont typeface="Wingdings" panose="05000000000000000000" pitchFamily="2" charset="2"/>
              <a:buChar char="Ø"/>
            </a:pPr>
            <a:r>
              <a:rPr lang="en-US" dirty="0" err="1"/>
              <a:t>db.order_totals.find</a:t>
            </a:r>
            <a:r>
              <a:rPr lang="en-US" dirty="0"/>
              <a:t>()</a:t>
            </a:r>
          </a:p>
          <a:p>
            <a:pPr marL="0" indent="0">
              <a:buNone/>
            </a:pPr>
            <a:r>
              <a:rPr lang="en-US" sz="2025" dirty="0"/>
              <a:t>{ "_id" : "abc123", "value" : 50 }</a:t>
            </a:r>
          </a:p>
          <a:p>
            <a:pPr marL="0" indent="0">
              <a:buNone/>
            </a:pPr>
            <a:r>
              <a:rPr lang="en-US" sz="2025" dirty="0"/>
              <a:t>{ "_id" : "def123", "value" : 75 }</a:t>
            </a:r>
          </a:p>
          <a:p>
            <a:pPr marL="0" indent="0">
              <a:buNone/>
            </a:pPr>
            <a:r>
              <a:rPr lang="en-US" sz="2025" dirty="0"/>
              <a:t>{ "_id" : "ghi123", "value" : 25 }</a:t>
            </a:r>
          </a:p>
        </p:txBody>
      </p:sp>
      <p:pic>
        <p:nvPicPr>
          <p:cNvPr id="4" name="Picture 2" descr="Image result for mongodb">
            <a:extLst>
              <a:ext uri="{FF2B5EF4-FFF2-40B4-BE49-F238E27FC236}">
                <a16:creationId xmlns:a16="http://schemas.microsoft.com/office/drawing/2014/main" id="{DE2ECE8F-AFE5-4C01-B9CB-0C896F67D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0699"/>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740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more complex example of </a:t>
            </a:r>
            <a:r>
              <a:rPr lang="en-US" sz="3600" dirty="0" err="1"/>
              <a:t>mapReduce</a:t>
            </a:r>
            <a:endParaRPr lang="en-US" sz="3600" dirty="0"/>
          </a:p>
        </p:txBody>
      </p:sp>
      <p:sp>
        <p:nvSpPr>
          <p:cNvPr id="4" name="Content Placeholder 3"/>
          <p:cNvSpPr>
            <a:spLocks noGrp="1"/>
          </p:cNvSpPr>
          <p:nvPr>
            <p:ph idx="1"/>
          </p:nvPr>
        </p:nvSpPr>
        <p:spPr/>
        <p:txBody>
          <a:bodyPr>
            <a:normAutofit lnSpcReduction="10000"/>
          </a:bodyPr>
          <a:lstStyle/>
          <a:p>
            <a:r>
              <a:rPr lang="en-US" dirty="0"/>
              <a:t>We would now like to get for each item identifier (SKU) the following: </a:t>
            </a:r>
          </a:p>
          <a:p>
            <a:pPr marL="457200" lvl="1" indent="0">
              <a:buNone/>
            </a:pPr>
            <a:r>
              <a:rPr lang="en-US" dirty="0"/>
              <a:t>1. how many items were sold, </a:t>
            </a:r>
          </a:p>
          <a:p>
            <a:pPr marL="457200" lvl="1" indent="0">
              <a:buNone/>
            </a:pPr>
            <a:r>
              <a:rPr lang="en-US" dirty="0"/>
              <a:t>2. the average quantity sold for that SKU,</a:t>
            </a:r>
          </a:p>
          <a:p>
            <a:pPr marL="457200" lvl="1" indent="0">
              <a:buNone/>
            </a:pPr>
            <a:r>
              <a:rPr lang="en-US" dirty="0"/>
              <a:t>ignoring all items sold before 1/1/2012.</a:t>
            </a:r>
          </a:p>
          <a:p>
            <a:r>
              <a:rPr lang="en-US" dirty="0"/>
              <a:t>E.g.:</a:t>
            </a:r>
          </a:p>
          <a:p>
            <a:pPr marL="0" indent="0">
              <a:buNone/>
            </a:pPr>
            <a:r>
              <a:rPr lang="en-US" dirty="0"/>
              <a:t>	[{ </a:t>
            </a:r>
            <a:r>
              <a:rPr lang="en-US" dirty="0" err="1"/>
              <a:t>sku</a:t>
            </a:r>
            <a:r>
              <a:rPr lang="en-US" dirty="0"/>
              <a:t>: "mmm", total: 5543, </a:t>
            </a:r>
            <a:r>
              <a:rPr lang="en-US" dirty="0" err="1"/>
              <a:t>avg</a:t>
            </a:r>
            <a:r>
              <a:rPr lang="en-US" dirty="0"/>
              <a:t>: 5.4 },</a:t>
            </a:r>
          </a:p>
          <a:p>
            <a:pPr marL="0" indent="0">
              <a:buNone/>
            </a:pPr>
            <a:r>
              <a:rPr lang="en-US" dirty="0"/>
              <a:t>          { </a:t>
            </a:r>
            <a:r>
              <a:rPr lang="en-US" dirty="0" err="1"/>
              <a:t>sku</a:t>
            </a:r>
            <a:r>
              <a:rPr lang="en-US" dirty="0"/>
              <a:t>: "</a:t>
            </a:r>
            <a:r>
              <a:rPr lang="en-US" dirty="0" err="1"/>
              <a:t>nnn</a:t>
            </a:r>
            <a:r>
              <a:rPr lang="en-US" dirty="0"/>
              <a:t>", total: 1253, </a:t>
            </a:r>
            <a:r>
              <a:rPr lang="en-US" dirty="0" err="1"/>
              <a:t>avg</a:t>
            </a:r>
            <a:r>
              <a:rPr lang="en-US" dirty="0"/>
              <a:t>: 3.6 },</a:t>
            </a:r>
          </a:p>
          <a:p>
            <a:pPr marL="0" indent="0">
              <a:buNone/>
            </a:pPr>
            <a:r>
              <a:rPr lang="en-US" dirty="0"/>
              <a:t>          { </a:t>
            </a:r>
            <a:r>
              <a:rPr lang="en-US" dirty="0" err="1"/>
              <a:t>sku</a:t>
            </a:r>
            <a:r>
              <a:rPr lang="en-US" dirty="0"/>
              <a:t>: "a453", total: 53, </a:t>
            </a:r>
            <a:r>
              <a:rPr lang="en-US" dirty="0" err="1"/>
              <a:t>avg</a:t>
            </a:r>
            <a:r>
              <a:rPr lang="en-US" dirty="0"/>
              <a:t>: 1.1 }]</a:t>
            </a:r>
          </a:p>
          <a:p>
            <a:pPr marL="0" indent="0">
              <a:buNone/>
            </a:pPr>
            <a:endParaRPr lang="en-US" dirty="0"/>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3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Answer</a:t>
            </a:r>
          </a:p>
        </p:txBody>
      </p:sp>
      <p:sp>
        <p:nvSpPr>
          <p:cNvPr id="3" name="Content Placeholder 2"/>
          <p:cNvSpPr>
            <a:spLocks noGrp="1"/>
          </p:cNvSpPr>
          <p:nvPr>
            <p:ph idx="1"/>
          </p:nvPr>
        </p:nvSpPr>
        <p:spPr>
          <a:xfrm>
            <a:off x="457200" y="1600200"/>
            <a:ext cx="8534400" cy="4495800"/>
          </a:xfrm>
        </p:spPr>
        <p:txBody>
          <a:bodyPr>
            <a:noAutofit/>
          </a:bodyPr>
          <a:lstStyle/>
          <a:p>
            <a:pPr>
              <a:buFont typeface="Wingdings"/>
              <a:buChar char="Ø"/>
            </a:pPr>
            <a:r>
              <a:rPr lang="en-US" sz="2800" dirty="0" err="1"/>
              <a:t>db.orders.mapReduce</a:t>
            </a:r>
            <a:r>
              <a:rPr lang="en-US" sz="2800" dirty="0"/>
              <a:t>( </a:t>
            </a:r>
          </a:p>
          <a:p>
            <a:pPr marL="0" indent="0">
              <a:buNone/>
            </a:pPr>
            <a:r>
              <a:rPr lang="en-US" sz="2800" dirty="0"/>
              <a:t>	mapFunction2, </a:t>
            </a:r>
          </a:p>
          <a:p>
            <a:pPr marL="0" indent="0">
              <a:buNone/>
            </a:pPr>
            <a:r>
              <a:rPr lang="en-US" sz="2800" dirty="0"/>
              <a:t>	reduceFunction2, </a:t>
            </a:r>
          </a:p>
          <a:p>
            <a:pPr marL="0" indent="0">
              <a:buNone/>
            </a:pPr>
            <a:r>
              <a:rPr lang="en-US" sz="2800" dirty="0"/>
              <a:t>	{ </a:t>
            </a:r>
          </a:p>
          <a:p>
            <a:pPr marL="0" indent="0">
              <a:buNone/>
            </a:pPr>
            <a:r>
              <a:rPr lang="en-US" sz="2800" dirty="0"/>
              <a:t>		out: { merge: "</a:t>
            </a:r>
            <a:r>
              <a:rPr lang="en-US" sz="2800" dirty="0" err="1"/>
              <a:t>sku_info</a:t>
            </a:r>
            <a:r>
              <a:rPr lang="en-US" sz="2800" dirty="0"/>
              <a:t>" }, </a:t>
            </a:r>
          </a:p>
          <a:p>
            <a:pPr marL="0" indent="0">
              <a:buNone/>
            </a:pPr>
            <a:r>
              <a:rPr lang="en-US" sz="2400" dirty="0"/>
              <a:t>		query: { </a:t>
            </a:r>
            <a:r>
              <a:rPr lang="en-US" sz="2400" dirty="0" err="1"/>
              <a:t>ord_date</a:t>
            </a:r>
            <a:r>
              <a:rPr lang="en-US" sz="2400" dirty="0"/>
              <a:t>: { $</a:t>
            </a:r>
            <a:r>
              <a:rPr lang="en-US" sz="2400" dirty="0" err="1"/>
              <a:t>gt</a:t>
            </a:r>
            <a:r>
              <a:rPr lang="en-US" sz="2400" dirty="0"/>
              <a:t>: new Date('01/01/2012') } },</a:t>
            </a:r>
          </a:p>
          <a:p>
            <a:pPr marL="0" indent="0">
              <a:buNone/>
            </a:pPr>
            <a:r>
              <a:rPr lang="en-US" sz="2800" dirty="0"/>
              <a:t>		finalize: </a:t>
            </a:r>
            <a:r>
              <a:rPr lang="en-US" sz="2800" dirty="0" err="1"/>
              <a:t>finalizeAddAvgField</a:t>
            </a:r>
            <a:endParaRPr lang="en-US" sz="2800" dirty="0"/>
          </a:p>
          <a:p>
            <a:pPr marL="0" indent="0">
              <a:buNone/>
            </a:pPr>
            <a:r>
              <a:rPr lang="en-US" sz="2800" dirty="0"/>
              <a:t>	} </a:t>
            </a:r>
          </a:p>
          <a:p>
            <a:pPr marL="0" indent="0">
              <a:buNone/>
            </a:pPr>
            <a:r>
              <a:rPr lang="en-US" sz="2800" dirty="0"/>
              <a:t>)</a:t>
            </a:r>
          </a:p>
        </p:txBody>
      </p:sp>
      <p:sp>
        <p:nvSpPr>
          <p:cNvPr id="4" name="Rectangular Callout 3"/>
          <p:cNvSpPr/>
          <p:nvPr/>
        </p:nvSpPr>
        <p:spPr>
          <a:xfrm>
            <a:off x="4038600" y="3048000"/>
            <a:ext cx="3276600" cy="609600"/>
          </a:xfrm>
          <a:prstGeom prst="wedgeRectCallout">
            <a:avLst>
              <a:gd name="adj1" fmla="val -47723"/>
              <a:gd name="adj2" fmla="val 70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 means that if "</a:t>
            </a:r>
            <a:r>
              <a:rPr lang="en-US" dirty="0" err="1"/>
              <a:t>sku_info</a:t>
            </a:r>
            <a:r>
              <a:rPr lang="en-US" dirty="0"/>
              <a:t>" exists, we append to it. </a:t>
            </a:r>
          </a:p>
        </p:txBody>
      </p:sp>
      <p:sp>
        <p:nvSpPr>
          <p:cNvPr id="5" name="Rectangular Callout 4"/>
          <p:cNvSpPr/>
          <p:nvPr/>
        </p:nvSpPr>
        <p:spPr>
          <a:xfrm>
            <a:off x="4419600" y="1828800"/>
            <a:ext cx="2209800" cy="609600"/>
          </a:xfrm>
          <a:prstGeom prst="wedgeRectCallout">
            <a:avLst>
              <a:gd name="adj1" fmla="val -83107"/>
              <a:gd name="adj2" fmla="val 44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be defined in next slides</a:t>
            </a:r>
          </a:p>
        </p:txBody>
      </p:sp>
      <p:sp>
        <p:nvSpPr>
          <p:cNvPr id="6" name="Rectangular Callout 5"/>
          <p:cNvSpPr/>
          <p:nvPr/>
        </p:nvSpPr>
        <p:spPr>
          <a:xfrm>
            <a:off x="4191000" y="5410200"/>
            <a:ext cx="1828800" cy="457200"/>
          </a:xfrm>
          <a:prstGeom prst="wedgeRectCallout">
            <a:avLst>
              <a:gd name="adj1" fmla="val -36811"/>
              <a:gd name="adj2" fmla="val -110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Defined later</a:t>
            </a:r>
          </a:p>
        </p:txBody>
      </p:sp>
      <p:pic>
        <p:nvPicPr>
          <p:cNvPr id="7"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1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map Function</a:t>
            </a:r>
          </a:p>
        </p:txBody>
      </p:sp>
      <p:sp>
        <p:nvSpPr>
          <p:cNvPr id="3" name="Content Placeholder 2"/>
          <p:cNvSpPr>
            <a:spLocks noGrp="1"/>
          </p:cNvSpPr>
          <p:nvPr>
            <p:ph idx="1"/>
          </p:nvPr>
        </p:nvSpPr>
        <p:spPr/>
        <p:txBody>
          <a:bodyPr>
            <a:normAutofit fontScale="85000" lnSpcReduction="20000"/>
          </a:bodyPr>
          <a:lstStyle/>
          <a:p>
            <a:r>
              <a:rPr lang="en-US" dirty="0"/>
              <a:t>The map function will go over each document that meets the queries filter, and output the SKUs as keys and the quantities as outputs. </a:t>
            </a:r>
          </a:p>
          <a:p>
            <a:pPr marL="0" indent="0">
              <a:buNone/>
            </a:pPr>
            <a:r>
              <a:rPr lang="en-US" dirty="0" err="1"/>
              <a:t>var</a:t>
            </a:r>
            <a:r>
              <a:rPr lang="en-US" dirty="0"/>
              <a:t> mapFunction2 = function() { </a:t>
            </a:r>
          </a:p>
          <a:p>
            <a:pPr marL="0" indent="0">
              <a:buNone/>
            </a:pPr>
            <a:r>
              <a:rPr lang="en-US" dirty="0"/>
              <a:t>for (</a:t>
            </a:r>
            <a:r>
              <a:rPr lang="en-US" dirty="0" err="1"/>
              <a:t>var</a:t>
            </a:r>
            <a:r>
              <a:rPr lang="en-US" dirty="0"/>
              <a:t> </a:t>
            </a:r>
            <a:r>
              <a:rPr lang="en-US" dirty="0" err="1"/>
              <a:t>idx</a:t>
            </a:r>
            <a:r>
              <a:rPr lang="en-US" dirty="0"/>
              <a:t> = 0; </a:t>
            </a:r>
            <a:r>
              <a:rPr lang="en-US" dirty="0" err="1"/>
              <a:t>idx</a:t>
            </a:r>
            <a:r>
              <a:rPr lang="en-US" dirty="0"/>
              <a:t> &lt; </a:t>
            </a:r>
            <a:r>
              <a:rPr lang="en-US" dirty="0" err="1"/>
              <a:t>this.items.length</a:t>
            </a:r>
            <a:r>
              <a:rPr lang="en-US" dirty="0"/>
              <a:t>; </a:t>
            </a:r>
            <a:r>
              <a:rPr lang="en-US" dirty="0" err="1"/>
              <a:t>idx</a:t>
            </a:r>
            <a:r>
              <a:rPr lang="en-US" dirty="0"/>
              <a:t>++) { 	</a:t>
            </a:r>
          </a:p>
          <a:p>
            <a:pPr marL="0" indent="0">
              <a:buNone/>
            </a:pPr>
            <a:r>
              <a:rPr lang="en-US" dirty="0"/>
              <a:t>	</a:t>
            </a:r>
            <a:r>
              <a:rPr lang="en-US" dirty="0" err="1"/>
              <a:t>var</a:t>
            </a:r>
            <a:r>
              <a:rPr lang="en-US" dirty="0"/>
              <a:t> key = </a:t>
            </a:r>
            <a:r>
              <a:rPr lang="en-US" dirty="0" err="1"/>
              <a:t>this.items</a:t>
            </a:r>
            <a:r>
              <a:rPr lang="en-US" dirty="0"/>
              <a:t>[</a:t>
            </a:r>
            <a:r>
              <a:rPr lang="en-US" dirty="0" err="1"/>
              <a:t>idx</a:t>
            </a:r>
            <a:r>
              <a:rPr lang="en-US" dirty="0"/>
              <a:t>].</a:t>
            </a:r>
            <a:r>
              <a:rPr lang="en-US" dirty="0" err="1"/>
              <a:t>sku</a:t>
            </a:r>
            <a:r>
              <a:rPr lang="en-US" dirty="0"/>
              <a:t>; </a:t>
            </a:r>
          </a:p>
          <a:p>
            <a:pPr marL="0" indent="0">
              <a:buNone/>
            </a:pPr>
            <a:r>
              <a:rPr lang="en-US" dirty="0"/>
              <a:t>	</a:t>
            </a:r>
            <a:r>
              <a:rPr lang="en-US" dirty="0" err="1"/>
              <a:t>var</a:t>
            </a:r>
            <a:r>
              <a:rPr lang="en-US" dirty="0"/>
              <a:t> value = { </a:t>
            </a:r>
          </a:p>
          <a:p>
            <a:pPr marL="0" indent="0">
              <a:buNone/>
            </a:pPr>
            <a:r>
              <a:rPr lang="en-US" dirty="0"/>
              <a:t>		count: 1, </a:t>
            </a:r>
          </a:p>
          <a:p>
            <a:pPr marL="0" indent="0">
              <a:buNone/>
            </a:pPr>
            <a:r>
              <a:rPr lang="en-US" dirty="0"/>
              <a:t>		</a:t>
            </a:r>
            <a:r>
              <a:rPr lang="en-US" dirty="0" err="1"/>
              <a:t>qty</a:t>
            </a:r>
            <a:r>
              <a:rPr lang="en-US" dirty="0"/>
              <a:t>: </a:t>
            </a:r>
            <a:r>
              <a:rPr lang="en-US" dirty="0" err="1"/>
              <a:t>this.items</a:t>
            </a:r>
            <a:r>
              <a:rPr lang="en-US" dirty="0"/>
              <a:t>[</a:t>
            </a:r>
            <a:r>
              <a:rPr lang="en-US" dirty="0" err="1"/>
              <a:t>idx</a:t>
            </a:r>
            <a:r>
              <a:rPr lang="en-US" dirty="0"/>
              <a:t>].</a:t>
            </a:r>
            <a:r>
              <a:rPr lang="en-US" dirty="0" err="1"/>
              <a:t>qty</a:t>
            </a:r>
            <a:r>
              <a:rPr lang="en-US" dirty="0"/>
              <a:t> }; </a:t>
            </a:r>
          </a:p>
          <a:p>
            <a:pPr marL="0" indent="0">
              <a:buNone/>
            </a:pPr>
            <a:r>
              <a:rPr lang="en-US" dirty="0"/>
              <a:t>	emit(key, value); </a:t>
            </a:r>
          </a:p>
          <a:p>
            <a:pPr marL="0" indent="0">
              <a:buNone/>
            </a:pPr>
            <a:r>
              <a:rPr lang="en-US" dirty="0"/>
              <a:t>	} };</a:t>
            </a:r>
          </a:p>
        </p:txBody>
      </p:sp>
      <p:sp>
        <p:nvSpPr>
          <p:cNvPr id="4" name="Rectangular Callout 3"/>
          <p:cNvSpPr/>
          <p:nvPr/>
        </p:nvSpPr>
        <p:spPr>
          <a:xfrm>
            <a:off x="4212882" y="3926188"/>
            <a:ext cx="3657600" cy="685800"/>
          </a:xfrm>
          <a:prstGeom prst="wedgeRectCallout">
            <a:avLst>
              <a:gd name="adj1" fmla="val -65491"/>
              <a:gd name="adj2" fmla="val 36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also output count:1, this will help us with calculating the average.</a:t>
            </a:r>
          </a:p>
        </p:txBody>
      </p:sp>
      <p:pic>
        <p:nvPicPr>
          <p:cNvPr id="5"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1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a:t>
            </a:r>
          </a:p>
        </p:txBody>
      </p:sp>
      <p:sp>
        <p:nvSpPr>
          <p:cNvPr id="3" name="Content Placeholder 2"/>
          <p:cNvSpPr>
            <a:spLocks noGrp="1"/>
          </p:cNvSpPr>
          <p:nvPr>
            <p:ph idx="1"/>
          </p:nvPr>
        </p:nvSpPr>
        <p:spPr>
          <a:xfrm>
            <a:off x="457200" y="1600200"/>
            <a:ext cx="8534400" cy="4525963"/>
          </a:xfrm>
        </p:spPr>
        <p:txBody>
          <a:bodyPr>
            <a:normAutofit fontScale="70000" lnSpcReduction="20000"/>
          </a:bodyPr>
          <a:lstStyle/>
          <a:p>
            <a:pPr lvl="0"/>
            <a:r>
              <a:rPr lang="en-US" sz="4300" dirty="0">
                <a:solidFill>
                  <a:prstClr val="black"/>
                </a:solidFill>
              </a:rPr>
              <a:t>The reduce function will go over the SKUs and lists from the map and add up the quantities and counters:</a:t>
            </a:r>
            <a:endParaRPr lang="en-US" dirty="0"/>
          </a:p>
          <a:p>
            <a:pPr marL="0" indent="0">
              <a:buNone/>
            </a:pPr>
            <a:r>
              <a:rPr lang="en-US" dirty="0" err="1"/>
              <a:t>var</a:t>
            </a:r>
            <a:r>
              <a:rPr lang="en-US" dirty="0"/>
              <a:t> reduceFunction2 = </a:t>
            </a:r>
          </a:p>
          <a:p>
            <a:pPr marL="0" indent="0">
              <a:buNone/>
            </a:pPr>
            <a:r>
              <a:rPr lang="en-US" dirty="0"/>
              <a:t>	function(</a:t>
            </a:r>
            <a:r>
              <a:rPr lang="en-US" dirty="0" err="1"/>
              <a:t>keySKU</a:t>
            </a:r>
            <a:r>
              <a:rPr lang="en-US" dirty="0"/>
              <a:t>, </a:t>
            </a:r>
            <a:r>
              <a:rPr lang="en-US" dirty="0" err="1"/>
              <a:t>countObjVals</a:t>
            </a:r>
            <a:r>
              <a:rPr lang="en-US" dirty="0"/>
              <a:t>) {</a:t>
            </a:r>
          </a:p>
          <a:p>
            <a:pPr marL="0" indent="0">
              <a:buNone/>
            </a:pPr>
            <a:r>
              <a:rPr lang="en-US" dirty="0"/>
              <a:t>	</a:t>
            </a:r>
            <a:r>
              <a:rPr lang="en-US" dirty="0" err="1"/>
              <a:t>reducedVal</a:t>
            </a:r>
            <a:r>
              <a:rPr lang="en-US" dirty="0"/>
              <a:t> = { count: 0, </a:t>
            </a:r>
            <a:r>
              <a:rPr lang="en-US" dirty="0" err="1"/>
              <a:t>qty</a:t>
            </a:r>
            <a:r>
              <a:rPr lang="en-US" dirty="0"/>
              <a:t>: 0 }; </a:t>
            </a:r>
          </a:p>
          <a:p>
            <a:pPr marL="0" indent="0">
              <a:buNone/>
            </a:pPr>
            <a:r>
              <a:rPr lang="en-US" dirty="0"/>
              <a:t>	for (</a:t>
            </a:r>
            <a:r>
              <a:rPr lang="en-US" dirty="0" err="1"/>
              <a:t>var</a:t>
            </a:r>
            <a:r>
              <a:rPr lang="en-US" dirty="0"/>
              <a:t> </a:t>
            </a:r>
            <a:r>
              <a:rPr lang="en-US" dirty="0" err="1"/>
              <a:t>idx</a:t>
            </a:r>
            <a:r>
              <a:rPr lang="en-US" dirty="0"/>
              <a:t> = 0; </a:t>
            </a:r>
            <a:r>
              <a:rPr lang="en-US" dirty="0" err="1"/>
              <a:t>idx</a:t>
            </a:r>
            <a:r>
              <a:rPr lang="en-US" dirty="0"/>
              <a:t> &lt; </a:t>
            </a:r>
            <a:r>
              <a:rPr lang="en-US" dirty="0" err="1"/>
              <a:t>countObjVals.length</a:t>
            </a:r>
            <a:r>
              <a:rPr lang="en-US" dirty="0"/>
              <a:t>; </a:t>
            </a:r>
            <a:r>
              <a:rPr lang="en-US" dirty="0" err="1"/>
              <a:t>idx</a:t>
            </a:r>
            <a:r>
              <a:rPr lang="en-US" dirty="0"/>
              <a:t>++) { </a:t>
            </a:r>
          </a:p>
          <a:p>
            <a:pPr marL="0" indent="0">
              <a:buNone/>
            </a:pPr>
            <a:r>
              <a:rPr lang="en-US" dirty="0"/>
              <a:t>		</a:t>
            </a:r>
            <a:r>
              <a:rPr lang="en-US" dirty="0" err="1"/>
              <a:t>reducedVal.count</a:t>
            </a:r>
            <a:r>
              <a:rPr lang="en-US" dirty="0"/>
              <a:t> += </a:t>
            </a:r>
            <a:r>
              <a:rPr lang="en-US" dirty="0" err="1"/>
              <a:t>countObjVals</a:t>
            </a:r>
            <a:r>
              <a:rPr lang="en-US" dirty="0"/>
              <a:t>[</a:t>
            </a:r>
            <a:r>
              <a:rPr lang="en-US" dirty="0" err="1"/>
              <a:t>idx</a:t>
            </a:r>
            <a:r>
              <a:rPr lang="en-US" dirty="0"/>
              <a:t>].count; </a:t>
            </a:r>
          </a:p>
          <a:p>
            <a:pPr marL="0" indent="0">
              <a:buNone/>
            </a:pPr>
            <a:r>
              <a:rPr lang="en-US" dirty="0"/>
              <a:t>		</a:t>
            </a:r>
            <a:r>
              <a:rPr lang="en-US" dirty="0" err="1"/>
              <a:t>reducedVal.qty</a:t>
            </a:r>
            <a:r>
              <a:rPr lang="en-US" dirty="0"/>
              <a:t> += </a:t>
            </a:r>
            <a:r>
              <a:rPr lang="en-US" dirty="0" err="1"/>
              <a:t>countObjVals</a:t>
            </a:r>
            <a:r>
              <a:rPr lang="en-US" dirty="0"/>
              <a:t>[</a:t>
            </a:r>
            <a:r>
              <a:rPr lang="en-US" dirty="0" err="1"/>
              <a:t>idx</a:t>
            </a:r>
            <a:r>
              <a:rPr lang="en-US" dirty="0"/>
              <a:t>].</a:t>
            </a:r>
            <a:r>
              <a:rPr lang="en-US" dirty="0" err="1"/>
              <a:t>qty</a:t>
            </a:r>
            <a:r>
              <a:rPr lang="en-US" dirty="0"/>
              <a:t>; </a:t>
            </a:r>
          </a:p>
          <a:p>
            <a:pPr marL="0" indent="0">
              <a:buNone/>
            </a:pPr>
            <a:r>
              <a:rPr lang="en-US" dirty="0"/>
              <a:t>		} </a:t>
            </a:r>
          </a:p>
          <a:p>
            <a:pPr marL="0" indent="0">
              <a:buNone/>
            </a:pPr>
            <a:r>
              <a:rPr lang="en-US" dirty="0"/>
              <a:t>	return </a:t>
            </a:r>
            <a:r>
              <a:rPr lang="en-US" dirty="0" err="1"/>
              <a:t>reducedVal</a:t>
            </a:r>
            <a:r>
              <a:rPr lang="en-US" dirty="0"/>
              <a:t>; </a:t>
            </a:r>
          </a:p>
          <a:p>
            <a:pPr marL="0" indent="0">
              <a:buNone/>
            </a:pPr>
            <a:r>
              <a:rPr lang="en-US" dirty="0"/>
              <a:t>	};</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8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a:t>
            </a:r>
          </a:p>
        </p:txBody>
      </p:sp>
      <p:sp>
        <p:nvSpPr>
          <p:cNvPr id="3" name="Content Placeholder 2"/>
          <p:cNvSpPr>
            <a:spLocks noGrp="1"/>
          </p:cNvSpPr>
          <p:nvPr>
            <p:ph idx="1"/>
          </p:nvPr>
        </p:nvSpPr>
        <p:spPr>
          <a:xfrm>
            <a:off x="457200" y="1600200"/>
            <a:ext cx="8534400" cy="4525963"/>
          </a:xfrm>
        </p:spPr>
        <p:txBody>
          <a:bodyPr>
            <a:noAutofit/>
          </a:bodyPr>
          <a:lstStyle/>
          <a:p>
            <a:pPr lvl="0"/>
            <a:r>
              <a:rPr lang="en-US" dirty="0">
                <a:solidFill>
                  <a:prstClr val="black"/>
                </a:solidFill>
              </a:rPr>
              <a:t>The finalize function will go over the </a:t>
            </a:r>
            <a:r>
              <a:rPr lang="en-US" dirty="0" err="1">
                <a:solidFill>
                  <a:prstClr val="black"/>
                </a:solidFill>
              </a:rPr>
              <a:t>reduce's</a:t>
            </a:r>
            <a:r>
              <a:rPr lang="en-US" dirty="0">
                <a:solidFill>
                  <a:prstClr val="black"/>
                </a:solidFill>
              </a:rPr>
              <a:t> output and calculate the average:</a:t>
            </a:r>
            <a:endParaRPr lang="en-US" sz="2400" dirty="0"/>
          </a:p>
          <a:p>
            <a:pPr marL="0" indent="0">
              <a:buNone/>
            </a:pPr>
            <a:r>
              <a:rPr lang="en-US" sz="2400" dirty="0" err="1"/>
              <a:t>var</a:t>
            </a:r>
            <a:r>
              <a:rPr lang="en-US" sz="2400" dirty="0"/>
              <a:t> </a:t>
            </a:r>
            <a:r>
              <a:rPr lang="en-US" sz="2400" dirty="0" err="1"/>
              <a:t>finalizeAddAvgField</a:t>
            </a:r>
            <a:r>
              <a:rPr lang="en-US" sz="2400" dirty="0"/>
              <a:t> = </a:t>
            </a:r>
          </a:p>
          <a:p>
            <a:pPr marL="0" indent="0">
              <a:buNone/>
            </a:pPr>
            <a:r>
              <a:rPr lang="en-US" sz="2400" dirty="0"/>
              <a:t>	function (key, </a:t>
            </a:r>
            <a:r>
              <a:rPr lang="en-US" sz="2400" dirty="0" err="1"/>
              <a:t>reducedVal</a:t>
            </a:r>
            <a:r>
              <a:rPr lang="en-US" sz="2400" dirty="0"/>
              <a:t>) { 	</a:t>
            </a:r>
          </a:p>
          <a:p>
            <a:pPr marL="0" indent="0">
              <a:buNone/>
            </a:pPr>
            <a:r>
              <a:rPr lang="en-US" sz="2400" dirty="0"/>
              <a:t>	</a:t>
            </a:r>
            <a:r>
              <a:rPr lang="en-US" sz="2400" dirty="0" err="1"/>
              <a:t>reducedVal.avg</a:t>
            </a:r>
            <a:r>
              <a:rPr lang="en-US" sz="2400" dirty="0"/>
              <a:t> = </a:t>
            </a:r>
            <a:r>
              <a:rPr lang="en-US" sz="2400" dirty="0" err="1"/>
              <a:t>reducedVal.qty</a:t>
            </a:r>
            <a:r>
              <a:rPr lang="en-US" sz="2400" dirty="0"/>
              <a:t>/</a:t>
            </a:r>
            <a:r>
              <a:rPr lang="en-US" sz="2400" dirty="0" err="1"/>
              <a:t>reducedVal.count</a:t>
            </a:r>
            <a:r>
              <a:rPr lang="en-US" sz="2400" dirty="0"/>
              <a:t>; 	</a:t>
            </a:r>
          </a:p>
          <a:p>
            <a:pPr marL="0" indent="0">
              <a:buNone/>
            </a:pPr>
            <a:r>
              <a:rPr lang="en-US" sz="2400" dirty="0"/>
              <a:t>	return </a:t>
            </a:r>
            <a:r>
              <a:rPr lang="en-US" sz="2400" dirty="0" err="1"/>
              <a:t>reducedVal</a:t>
            </a:r>
            <a:r>
              <a:rPr lang="en-US" sz="2400" dirty="0"/>
              <a:t>; </a:t>
            </a:r>
          </a:p>
          <a:p>
            <a:pPr marL="0" indent="0">
              <a:buNone/>
            </a:pPr>
            <a:r>
              <a:rPr lang="en-US" sz="2400" dirty="0"/>
              <a:t>};</a:t>
            </a:r>
          </a:p>
        </p:txBody>
      </p:sp>
      <p:pic>
        <p:nvPicPr>
          <p:cNvPr id="4" name="Picture 2" descr="Image result for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 y="-9526"/>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83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77C907-0038-4F32-9834-2DE39421E291}"/>
              </a:ext>
            </a:extLst>
          </p:cNvPr>
          <p:cNvSpPr>
            <a:spLocks noGrp="1"/>
          </p:cNvSpPr>
          <p:nvPr>
            <p:ph type="title"/>
          </p:nvPr>
        </p:nvSpPr>
        <p:spPr/>
        <p:txBody>
          <a:bodyPr/>
          <a:lstStyle/>
          <a:p>
            <a:r>
              <a:rPr lang="en-US" dirty="0"/>
              <a:t>Results</a:t>
            </a:r>
          </a:p>
        </p:txBody>
      </p:sp>
      <p:sp>
        <p:nvSpPr>
          <p:cNvPr id="3" name="מציין מיקום תוכן 2">
            <a:extLst>
              <a:ext uri="{FF2B5EF4-FFF2-40B4-BE49-F238E27FC236}">
                <a16:creationId xmlns:a16="http://schemas.microsoft.com/office/drawing/2014/main" id="{9CCB42C6-6A2E-4FDE-90C7-EBB909007CCD}"/>
              </a:ext>
            </a:extLst>
          </p:cNvPr>
          <p:cNvSpPr>
            <a:spLocks noGrp="1"/>
          </p:cNvSpPr>
          <p:nvPr>
            <p:ph idx="1"/>
          </p:nvPr>
        </p:nvSpPr>
        <p:spPr>
          <a:xfrm>
            <a:off x="1314450" y="2057401"/>
            <a:ext cx="6686550" cy="3394472"/>
          </a:xfrm>
        </p:spPr>
        <p:txBody>
          <a:bodyPr>
            <a:normAutofit fontScale="70000" lnSpcReduction="20000"/>
          </a:bodyPr>
          <a:lstStyle/>
          <a:p>
            <a:pPr>
              <a:buFont typeface="Wingdings" panose="05000000000000000000" pitchFamily="2" charset="2"/>
              <a:buChar char="Ø"/>
            </a:pPr>
            <a:r>
              <a:rPr lang="en-US" sz="4000" dirty="0" err="1"/>
              <a:t>db.sku_info.find</a:t>
            </a:r>
            <a:r>
              <a:rPr lang="en-US" sz="4000" dirty="0"/>
              <a:t>()</a:t>
            </a:r>
          </a:p>
          <a:p>
            <a:pPr marL="0" indent="0">
              <a:buNone/>
            </a:pPr>
            <a:r>
              <a:rPr lang="en-US" dirty="0"/>
              <a:t>{ "_id" : "ccc", "value" : { "count" : 1, "qty" : 5, "</a:t>
            </a:r>
            <a:r>
              <a:rPr lang="en-US" dirty="0" err="1"/>
              <a:t>avg</a:t>
            </a:r>
            <a:r>
              <a:rPr lang="en-US" dirty="0"/>
              <a:t>" : 5 } }</a:t>
            </a:r>
          </a:p>
          <a:p>
            <a:pPr marL="0" indent="0">
              <a:buNone/>
            </a:pPr>
            <a:r>
              <a:rPr lang="en-US" dirty="0"/>
              <a:t>{ "_id" : "mmm", "value" : { "count" : 5, "qty" : 25, "</a:t>
            </a:r>
            <a:r>
              <a:rPr lang="en-US" dirty="0" err="1"/>
              <a:t>avg</a:t>
            </a:r>
            <a:r>
              <a:rPr lang="en-US" dirty="0"/>
              <a:t>" : 5 } }</a:t>
            </a:r>
          </a:p>
          <a:p>
            <a:pPr marL="0" indent="0">
              <a:buNone/>
            </a:pPr>
            <a:r>
              <a:rPr lang="en-US" dirty="0"/>
              <a:t>{ "_id" : "</a:t>
            </a:r>
            <a:r>
              <a:rPr lang="en-US" dirty="0" err="1"/>
              <a:t>nnn</a:t>
            </a:r>
            <a:r>
              <a:rPr lang="en-US" dirty="0"/>
              <a:t>", "value" : { "count" : 4, "qty" : 20, "</a:t>
            </a:r>
            <a:r>
              <a:rPr lang="en-US" dirty="0" err="1"/>
              <a:t>avg</a:t>
            </a:r>
            <a:r>
              <a:rPr lang="en-US" dirty="0"/>
              <a:t>" : 5 } }</a:t>
            </a:r>
          </a:p>
          <a:p>
            <a:pPr marL="0" indent="0">
              <a:buNone/>
            </a:pPr>
            <a:r>
              <a:rPr lang="en-US" dirty="0"/>
              <a:t>{ "_id" : "</a:t>
            </a:r>
            <a:r>
              <a:rPr lang="en-US" dirty="0" err="1"/>
              <a:t>rrr</a:t>
            </a:r>
            <a:r>
              <a:rPr lang="en-US" dirty="0"/>
              <a:t>", "value" : { "count" : 1, "qty" : 5, "</a:t>
            </a:r>
            <a:r>
              <a:rPr lang="en-US" dirty="0" err="1"/>
              <a:t>avg</a:t>
            </a:r>
            <a:r>
              <a:rPr lang="en-US" dirty="0"/>
              <a:t>" : 5 } }</a:t>
            </a:r>
          </a:p>
          <a:p>
            <a:pPr marL="0" indent="0">
              <a:buNone/>
            </a:pPr>
            <a:r>
              <a:rPr lang="en-US" dirty="0"/>
              <a:t>{ "_id" : "</a:t>
            </a:r>
            <a:r>
              <a:rPr lang="en-US" dirty="0" err="1"/>
              <a:t>uuu</a:t>
            </a:r>
            <a:r>
              <a:rPr lang="en-US" dirty="0"/>
              <a:t>", "value" : { "count" : 1, "qty" : 5, "</a:t>
            </a:r>
            <a:r>
              <a:rPr lang="en-US" dirty="0" err="1"/>
              <a:t>avg</a:t>
            </a:r>
            <a:r>
              <a:rPr lang="en-US" dirty="0"/>
              <a:t>" : 5 } }</a:t>
            </a:r>
          </a:p>
        </p:txBody>
      </p:sp>
      <p:pic>
        <p:nvPicPr>
          <p:cNvPr id="4" name="Picture 2" descr="Image result for mongodb">
            <a:extLst>
              <a:ext uri="{FF2B5EF4-FFF2-40B4-BE49-F238E27FC236}">
                <a16:creationId xmlns:a16="http://schemas.microsoft.com/office/drawing/2014/main" id="{4A1DAE04-0BAC-452C-A60F-E09B9E0C45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 y="-4763"/>
            <a:ext cx="612094"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71192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ACID to </a:t>
            </a:r>
            <a:r>
              <a:rPr lang="en-US" b="1" dirty="0"/>
              <a:t>BASE</a:t>
            </a:r>
          </a:p>
        </p:txBody>
      </p:sp>
      <p:sp>
        <p:nvSpPr>
          <p:cNvPr id="3" name="Content Placeholder 2"/>
          <p:cNvSpPr>
            <a:spLocks noGrp="1"/>
          </p:cNvSpPr>
          <p:nvPr>
            <p:ph idx="1"/>
          </p:nvPr>
        </p:nvSpPr>
        <p:spPr/>
        <p:txBody>
          <a:bodyPr/>
          <a:lstStyle/>
          <a:p>
            <a:r>
              <a:rPr lang="en-US" b="1" dirty="0"/>
              <a:t>B</a:t>
            </a:r>
            <a:r>
              <a:rPr lang="en-US" dirty="0"/>
              <a:t>asically </a:t>
            </a:r>
            <a:r>
              <a:rPr lang="en-US" b="1" dirty="0"/>
              <a:t>A</a:t>
            </a:r>
            <a:r>
              <a:rPr lang="en-US" dirty="0"/>
              <a:t>vailable: data is mostly available.</a:t>
            </a:r>
          </a:p>
          <a:p>
            <a:r>
              <a:rPr lang="en-US" dirty="0"/>
              <a:t>soft </a:t>
            </a:r>
            <a:r>
              <a:rPr lang="en-US" b="1" dirty="0"/>
              <a:t>S</a:t>
            </a:r>
            <a:r>
              <a:rPr lang="en-US" dirty="0"/>
              <a:t>tate: state may change even with no updates (since older updates are still propagating).</a:t>
            </a:r>
          </a:p>
          <a:p>
            <a:r>
              <a:rPr lang="en-US" b="1" dirty="0"/>
              <a:t>E</a:t>
            </a:r>
            <a:r>
              <a:rPr lang="en-US" dirty="0"/>
              <a:t>ventual consistency: if we let the data propagate enough time, it will become consistent.</a:t>
            </a:r>
          </a:p>
        </p:txBody>
      </p:sp>
    </p:spTree>
    <p:extLst>
      <p:ext uri="{BB962C8B-B14F-4D97-AF65-F5344CB8AC3E}">
        <p14:creationId xmlns:p14="http://schemas.microsoft.com/office/powerpoint/2010/main" val="722746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a:t>
            </a:r>
          </a:p>
        </p:txBody>
      </p:sp>
      <p:sp>
        <p:nvSpPr>
          <p:cNvPr id="3" name="Content Placeholder 2"/>
          <p:cNvSpPr>
            <a:spLocks noGrp="1"/>
          </p:cNvSpPr>
          <p:nvPr>
            <p:ph idx="1"/>
          </p:nvPr>
        </p:nvSpPr>
        <p:spPr/>
        <p:txBody>
          <a:bodyPr/>
          <a:lstStyle/>
          <a:p>
            <a:pPr>
              <a:buFont typeface="Wingdings"/>
              <a:buChar char="Ø"/>
            </a:pPr>
            <a:r>
              <a:rPr lang="en-US" dirty="0"/>
              <a:t>show University</a:t>
            </a:r>
          </a:p>
          <a:p>
            <a:pPr>
              <a:buFont typeface="Wingdings"/>
              <a:buChar char="Ø"/>
            </a:pPr>
            <a:r>
              <a:rPr lang="en-US" dirty="0"/>
              <a:t>show </a:t>
            </a:r>
            <a:r>
              <a:rPr lang="en-US" dirty="0" err="1"/>
              <a:t>dbs</a:t>
            </a:r>
            <a:endParaRPr lang="en-US" dirty="0"/>
          </a:p>
          <a:p>
            <a:pPr>
              <a:buFont typeface="Wingdings"/>
              <a:buChar char="Ø"/>
            </a:pPr>
            <a:r>
              <a:rPr lang="en-US" dirty="0"/>
              <a:t>show collections</a:t>
            </a:r>
          </a:p>
          <a:p>
            <a:pPr>
              <a:buFont typeface="Wingdings"/>
              <a:buChar char="Ø"/>
            </a:pPr>
            <a:endParaRPr lang="en-US" dirty="0"/>
          </a:p>
        </p:txBody>
      </p:sp>
    </p:spTree>
    <p:extLst>
      <p:ext uri="{BB962C8B-B14F-4D97-AF65-F5344CB8AC3E}">
        <p14:creationId xmlns:p14="http://schemas.microsoft.com/office/powerpoint/2010/main" val="3143586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 Databases</a:t>
            </a:r>
          </a:p>
        </p:txBody>
      </p:sp>
      <p:sp>
        <p:nvSpPr>
          <p:cNvPr id="3" name="Content Placeholder 2"/>
          <p:cNvSpPr>
            <a:spLocks noGrp="1"/>
          </p:cNvSpPr>
          <p:nvPr>
            <p:ph idx="1"/>
          </p:nvPr>
        </p:nvSpPr>
        <p:spPr/>
        <p:txBody>
          <a:bodyPr/>
          <a:lstStyle/>
          <a:p>
            <a:r>
              <a:rPr lang="en-US" dirty="0"/>
              <a:t>Search engine databases are a sub-type of document stores.</a:t>
            </a:r>
          </a:p>
          <a:p>
            <a:r>
              <a:rPr lang="en-US" dirty="0"/>
              <a:t>Scoring or relevance of documents plays a deep role, something that we hadn't seen before in relational DB or other </a:t>
            </a:r>
            <a:r>
              <a:rPr lang="en-US" dirty="0" err="1"/>
              <a:t>NoSQL</a:t>
            </a:r>
            <a:r>
              <a:rPr lang="en-US" dirty="0"/>
              <a:t> </a:t>
            </a:r>
            <a:r>
              <a:rPr lang="en-US" dirty="0" err="1"/>
              <a:t>DBs.</a:t>
            </a:r>
            <a:endParaRPr lang="en-US" dirty="0"/>
          </a:p>
          <a:p>
            <a:r>
              <a:rPr lang="en-US" dirty="0"/>
              <a:t>Our example: </a:t>
            </a:r>
            <a:r>
              <a:rPr lang="en-US" dirty="0" err="1"/>
              <a:t>elasticsearch</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029200"/>
            <a:ext cx="1128712" cy="116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fade">
                                      <p:cBhvr>
                                        <p:cTn id="2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Elasticsearch</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Used in: Wikipedia, </a:t>
            </a:r>
            <a:r>
              <a:rPr lang="en-US" dirty="0" err="1"/>
              <a:t>StackOverflow</a:t>
            </a:r>
            <a:r>
              <a:rPr lang="en-US" dirty="0"/>
              <a:t>, </a:t>
            </a:r>
            <a:r>
              <a:rPr lang="en-US" dirty="0" err="1"/>
              <a:t>GitHub</a:t>
            </a:r>
            <a:r>
              <a:rPr lang="en-US" dirty="0"/>
              <a:t>, The Guardian and more.</a:t>
            </a:r>
          </a:p>
          <a:p>
            <a:r>
              <a:rPr lang="en-US" dirty="0" err="1"/>
              <a:t>RESTful</a:t>
            </a:r>
            <a:r>
              <a:rPr lang="en-US" dirty="0"/>
              <a:t> and Java API.</a:t>
            </a:r>
          </a:p>
          <a:p>
            <a:r>
              <a:rPr lang="en-US" dirty="0"/>
              <a:t>Case sensitive (even in </a:t>
            </a:r>
            <a:r>
              <a:rPr lang="en-US" dirty="0" err="1"/>
              <a:t>url</a:t>
            </a:r>
            <a:r>
              <a:rPr lang="en-US" dirty="0"/>
              <a:t>).</a:t>
            </a:r>
          </a:p>
          <a:p>
            <a:r>
              <a:rPr lang="en-US" dirty="0"/>
              <a:t>Builds upon </a:t>
            </a:r>
            <a:r>
              <a:rPr lang="en-US" dirty="0" err="1"/>
              <a:t>Lucene</a:t>
            </a:r>
            <a:r>
              <a:rPr lang="en-US" dirty="0"/>
              <a:t>.</a:t>
            </a:r>
          </a:p>
          <a:p>
            <a:r>
              <a:rPr lang="en-US" dirty="0"/>
              <a:t>Near Real Time</a:t>
            </a:r>
          </a:p>
          <a:p>
            <a:r>
              <a:rPr lang="en-US" dirty="0"/>
              <a:t>Download from: </a:t>
            </a:r>
            <a:r>
              <a:rPr lang="en-US" dirty="0">
                <a:hlinkClick r:id="rId3"/>
              </a:rPr>
              <a:t>https://www.elastic.co/downloads/elasticsearch</a:t>
            </a:r>
            <a:r>
              <a:rPr lang="en-US" dirty="0"/>
              <a:t> and unzip (or use apt in Linux).</a:t>
            </a:r>
          </a:p>
          <a:p>
            <a:r>
              <a:rPr lang="en-US" dirty="0"/>
              <a:t>Run …\bin\elasticsearch.bat</a:t>
            </a:r>
          </a:p>
          <a:p>
            <a:r>
              <a:rPr lang="en-US" dirty="0"/>
              <a:t>We will use curl for HTTP commands: basically GET, POST, PUT, HEAD and DELETE. [Better use other user interfaces (e.g. fiddler2).]</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4" y="0"/>
            <a:ext cx="14954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4114800" y="3200400"/>
            <a:ext cx="4724400" cy="1066800"/>
          </a:xfrm>
          <a:prstGeom prst="wedgeRectCallout">
            <a:avLst>
              <a:gd name="adj1" fmla="val -72304"/>
              <a:gd name="adj2" fmla="val -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takes approximately 1 second from the time a document is added or edited until it can be searched (compare this with the time it takes Google to index new pages).</a:t>
            </a:r>
          </a:p>
        </p:txBody>
      </p:sp>
    </p:spTree>
    <p:extLst>
      <p:ext uri="{BB962C8B-B14F-4D97-AF65-F5344CB8AC3E}">
        <p14:creationId xmlns:p14="http://schemas.microsoft.com/office/powerpoint/2010/main" val="47561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Documents (items)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normAutofit fontScale="77500" lnSpcReduction="20000"/>
          </a:bodyPr>
          <a:lstStyle/>
          <a:p>
            <a:r>
              <a:rPr lang="en-US" dirty="0"/>
              <a:t>There is no need to create an Index (Database) or a Type (a table), we can right away insert a document using:</a:t>
            </a:r>
          </a:p>
          <a:p>
            <a:pPr>
              <a:buFont typeface="Wingdings"/>
              <a:buChar char="Ø"/>
            </a:pPr>
            <a:r>
              <a:rPr lang="en-US" dirty="0"/>
              <a:t>curl -XPUT "http://localhost:9200/university/students/111" -d "{\"</a:t>
            </a:r>
            <a:r>
              <a:rPr lang="en-US" dirty="0" err="1"/>
              <a:t>FirstName</a:t>
            </a:r>
            <a:r>
              <a:rPr lang="en-US" dirty="0"/>
              <a:t>\": \"</a:t>
            </a:r>
            <a:r>
              <a:rPr lang="en-US" dirty="0" err="1"/>
              <a:t>Chaya</a:t>
            </a:r>
            <a:r>
              <a:rPr lang="en-US" dirty="0"/>
              <a:t>\", \"</a:t>
            </a:r>
            <a:r>
              <a:rPr lang="en-US" dirty="0" err="1"/>
              <a:t>LastName</a:t>
            </a:r>
            <a:r>
              <a:rPr lang="en-US" dirty="0"/>
              <a:t>\": \"Glass\", \"age\": \"21\", \"Address\": { \"Street\": \"</a:t>
            </a:r>
            <a:r>
              <a:rPr lang="en-US" dirty="0" err="1"/>
              <a:t>Hatamr</a:t>
            </a:r>
            <a:r>
              <a:rPr lang="en-US" dirty="0"/>
              <a:t> 5\", \"City\": \"Ariel\",\"Zip\": \"40792\"}}"</a:t>
            </a:r>
          </a:p>
          <a:p>
            <a:pPr>
              <a:buFont typeface="Wingdings"/>
              <a:buChar char="Ø"/>
            </a:pPr>
            <a:r>
              <a:rPr lang="en-US" dirty="0"/>
              <a:t>curl -XPUT "http://localhost:9200/university/students/333" -d "{\"</a:t>
            </a:r>
            <a:r>
              <a:rPr lang="en-US" dirty="0" err="1"/>
              <a:t>FirstName</a:t>
            </a:r>
            <a:r>
              <a:rPr lang="en-US" dirty="0"/>
              <a:t>\": \"</a:t>
            </a:r>
            <a:r>
              <a:rPr lang="en-US" dirty="0" err="1"/>
              <a:t>Gadi</a:t>
            </a:r>
            <a:r>
              <a:rPr lang="en-US" dirty="0"/>
              <a:t>\", \"</a:t>
            </a:r>
            <a:r>
              <a:rPr lang="en-US" dirty="0" err="1"/>
              <a:t>LastName</a:t>
            </a:r>
            <a:r>
              <a:rPr lang="en-US" dirty="0"/>
              <a:t>\": \"Golan\", \"age\": \"24\"}"</a:t>
            </a:r>
          </a:p>
          <a:p>
            <a:pPr marL="0" indent="0">
              <a:buNone/>
            </a:pPr>
            <a:endParaRPr lang="en-US" dirty="0"/>
          </a:p>
          <a:p>
            <a:pPr>
              <a:buFont typeface="Wingdings"/>
              <a:buChar char="Ø"/>
            </a:pPr>
            <a:r>
              <a:rPr lang="en-US" dirty="0"/>
              <a:t>curl -XPOST "http://localhost:9200/university/students" -d "{\"</a:t>
            </a:r>
            <a:r>
              <a:rPr lang="en-US" dirty="0" err="1"/>
              <a:t>FirstName</a:t>
            </a:r>
            <a:r>
              <a:rPr lang="en-US" dirty="0"/>
              <a:t>\": \"Tal\", \"</a:t>
            </a:r>
            <a:r>
              <a:rPr lang="en-US" dirty="0" err="1"/>
              <a:t>LastName</a:t>
            </a:r>
            <a:r>
              <a:rPr lang="en-US" dirty="0"/>
              <a:t>\": \"Negev\", \"age\": \"28\"}"</a:t>
            </a:r>
          </a:p>
          <a:p>
            <a:pPr marL="0" indent="0">
              <a:buNone/>
            </a:pPr>
            <a:endParaRPr lang="en-US" dirty="0"/>
          </a:p>
        </p:txBody>
      </p:sp>
      <p:sp>
        <p:nvSpPr>
          <p:cNvPr id="6" name="Rectangular Callout 5"/>
          <p:cNvSpPr/>
          <p:nvPr/>
        </p:nvSpPr>
        <p:spPr>
          <a:xfrm>
            <a:off x="3276600" y="4343400"/>
            <a:ext cx="2895600" cy="533400"/>
          </a:xfrm>
          <a:prstGeom prst="wedgeRectCallout">
            <a:avLst>
              <a:gd name="adj1" fmla="val -88055"/>
              <a:gd name="adj2" fmla="val 760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without id, will generate id automatically</a:t>
            </a:r>
          </a:p>
        </p:txBody>
      </p:sp>
      <p:sp>
        <p:nvSpPr>
          <p:cNvPr id="7" name="Rounded Rectangle 6"/>
          <p:cNvSpPr/>
          <p:nvPr/>
        </p:nvSpPr>
        <p:spPr>
          <a:xfrm>
            <a:off x="3236612" y="5760265"/>
            <a:ext cx="5791200" cy="954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Generally, in REST API, PUT is idempotent (n{</a:t>
            </a:r>
            <a:r>
              <a:rPr lang="en-US" dirty="0" err="1"/>
              <a:t>msg</a:t>
            </a:r>
            <a:r>
              <a:rPr lang="en-US" dirty="0"/>
              <a:t>} = {</a:t>
            </a:r>
            <a:r>
              <a:rPr lang="en-US" dirty="0" err="1"/>
              <a:t>msg</a:t>
            </a:r>
            <a:r>
              <a:rPr lang="en-US" dirty="0"/>
              <a:t>}), and POST isn't. (What will happen if we send each of the above messages twice?)</a:t>
            </a:r>
          </a:p>
        </p:txBody>
      </p:sp>
    </p:spTree>
    <p:extLst>
      <p:ext uri="{BB962C8B-B14F-4D97-AF65-F5344CB8AC3E}">
        <p14:creationId xmlns:p14="http://schemas.microsoft.com/office/powerpoint/2010/main" val="242892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HEAD, DELETE</a:t>
            </a:r>
          </a:p>
        </p:txBody>
      </p:sp>
      <p:sp>
        <p:nvSpPr>
          <p:cNvPr id="3" name="Content Placeholder 2"/>
          <p:cNvSpPr>
            <a:spLocks noGrp="1"/>
          </p:cNvSpPr>
          <p:nvPr>
            <p:ph idx="1"/>
          </p:nvPr>
        </p:nvSpPr>
        <p:spPr>
          <a:xfrm>
            <a:off x="304800" y="1600200"/>
            <a:ext cx="8763000" cy="4525963"/>
          </a:xfrm>
        </p:spPr>
        <p:txBody>
          <a:bodyPr>
            <a:normAutofit/>
          </a:bodyPr>
          <a:lstStyle/>
          <a:p>
            <a:pPr>
              <a:buFont typeface="Wingdings"/>
              <a:buChar char="Ø"/>
            </a:pPr>
            <a:r>
              <a:rPr lang="en-US" sz="2700" dirty="0"/>
              <a:t>curl -XGET "http://localhost:9200/university/students/333"</a:t>
            </a:r>
          </a:p>
          <a:p>
            <a:pPr marL="0" indent="0">
              <a:buNone/>
            </a:pPr>
            <a:r>
              <a:rPr lang="en-US" dirty="0"/>
              <a:t>{"_index":"university","_type":"students","_id":"333","_version":1,"found":true, "_source":{"</a:t>
            </a:r>
            <a:r>
              <a:rPr lang="en-US" dirty="0" err="1"/>
              <a:t>FirstName</a:t>
            </a:r>
            <a:r>
              <a:rPr lang="en-US" dirty="0"/>
              <a:t>": "</a:t>
            </a:r>
            <a:r>
              <a:rPr lang="en-US" dirty="0" err="1"/>
              <a:t>Gadi</a:t>
            </a:r>
            <a:r>
              <a:rPr lang="en-US" dirty="0"/>
              <a:t>", "</a:t>
            </a:r>
            <a:r>
              <a:rPr lang="en-US" dirty="0" err="1"/>
              <a:t>LastName</a:t>
            </a:r>
            <a:r>
              <a:rPr lang="en-US" dirty="0"/>
              <a:t>": "Golan", "age": "24"}}</a:t>
            </a:r>
          </a:p>
          <a:p>
            <a:pPr>
              <a:buFont typeface="Wingdings"/>
              <a:buChar char="Ø"/>
            </a:pPr>
            <a:r>
              <a:rPr lang="en-US" dirty="0"/>
              <a:t>HEAD only tests if document exists. (replace XGET with XHEAD in the command above).</a:t>
            </a:r>
          </a:p>
          <a:p>
            <a:pPr>
              <a:buFont typeface="Wingdings"/>
              <a:buChar char="Ø"/>
            </a:pPr>
            <a:r>
              <a:rPr lang="en-US" dirty="0"/>
              <a:t>DELETE deletes the document</a:t>
            </a:r>
          </a:p>
          <a:p>
            <a:pPr>
              <a:buFont typeface="Wingdings"/>
              <a:buChar char="Ø"/>
            </a:pPr>
            <a:endParaRPr lang="en-US" dirty="0"/>
          </a:p>
          <a:p>
            <a:pPr>
              <a:buFont typeface="Wingdings"/>
              <a:buChar char="Ø"/>
            </a:pPr>
            <a:endParaRPr lang="en-US" dirty="0"/>
          </a:p>
        </p:txBody>
      </p:sp>
      <p:sp>
        <p:nvSpPr>
          <p:cNvPr id="4" name="Rectangular Callout 3"/>
          <p:cNvSpPr/>
          <p:nvPr/>
        </p:nvSpPr>
        <p:spPr>
          <a:xfrm>
            <a:off x="5715000" y="2667000"/>
            <a:ext cx="2514600" cy="457200"/>
          </a:xfrm>
          <a:prstGeom prst="wedgeRectCallout">
            <a:avLst>
              <a:gd name="adj1" fmla="val -64847"/>
              <a:gd name="adj2" fmla="val -14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all the metadata.</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(SELECT)</a:t>
            </a:r>
          </a:p>
        </p:txBody>
      </p:sp>
      <p:sp>
        <p:nvSpPr>
          <p:cNvPr id="3" name="Content Placeholder 2"/>
          <p:cNvSpPr>
            <a:spLocks noGrp="1"/>
          </p:cNvSpPr>
          <p:nvPr>
            <p:ph idx="1"/>
          </p:nvPr>
        </p:nvSpPr>
        <p:spPr>
          <a:xfrm>
            <a:off x="457200" y="1600200"/>
            <a:ext cx="8458200" cy="4953000"/>
          </a:xfrm>
        </p:spPr>
        <p:txBody>
          <a:bodyPr>
            <a:normAutofit/>
          </a:bodyPr>
          <a:lstStyle/>
          <a:p>
            <a:pPr>
              <a:buFont typeface="Wingdings"/>
              <a:buChar char="Ø"/>
            </a:pPr>
            <a:r>
              <a:rPr lang="en-US" sz="2400" dirty="0"/>
              <a:t>curl –XGET "http://localhost:9200/university/students/_search"</a:t>
            </a:r>
          </a:p>
          <a:p>
            <a:pPr marL="0" indent="0">
              <a:buNone/>
            </a:pPr>
            <a:r>
              <a:rPr lang="en-US" sz="1600" dirty="0"/>
              <a:t>{"took":5,"timed_out":false,"_shards":{"total":5,"successful":5,"failed":0},"hits":{"total":3,"max_score":1.0,"hits":[{"_index":"university","_type":"students","_id":"222","_score":1.0,"_source":{"</a:t>
            </a:r>
            <a:r>
              <a:rPr lang="en-US" sz="1600" dirty="0" err="1"/>
              <a:t>FirstName</a:t>
            </a:r>
            <a:r>
              <a:rPr lang="en-US" sz="1600" dirty="0"/>
              <a:t>": "Tal", "</a:t>
            </a:r>
            <a:r>
              <a:rPr lang="en-US" sz="1600" dirty="0" err="1"/>
              <a:t>LastName</a:t>
            </a:r>
            <a:r>
              <a:rPr lang="en-US" sz="1600" dirty="0"/>
              <a:t>":"Negev", "age":"28"}},{"_index":"university","_type":"students","_id":"333","_score":1.0,"_source":{"</a:t>
            </a:r>
            <a:r>
              <a:rPr lang="en-US" sz="1600" dirty="0" err="1"/>
              <a:t>FirstName</a:t>
            </a:r>
            <a:r>
              <a:rPr lang="en-US" sz="1600" dirty="0"/>
              <a:t>": "</a:t>
            </a:r>
            <a:r>
              <a:rPr lang="en-US" sz="1600" dirty="0" err="1"/>
              <a:t>Gadi</a:t>
            </a:r>
            <a:r>
              <a:rPr lang="en-US" sz="1600" dirty="0"/>
              <a:t>", "</a:t>
            </a:r>
            <a:r>
              <a:rPr lang="en-US" sz="1600" dirty="0" err="1"/>
              <a:t>LastName</a:t>
            </a:r>
            <a:r>
              <a:rPr lang="en-US" sz="1600" dirty="0"/>
              <a:t>": "Golan", "age": "24"}},{"_index":"university","_type":"students","_id":"111","_score":1.0,"_source":{"</a:t>
            </a:r>
            <a:r>
              <a:rPr lang="en-US" sz="1600" dirty="0" err="1"/>
              <a:t>FirstName</a:t>
            </a:r>
            <a:r>
              <a:rPr lang="en-US" sz="1600" dirty="0"/>
              <a:t>": "</a:t>
            </a:r>
            <a:r>
              <a:rPr lang="en-US" sz="1600" dirty="0" err="1"/>
              <a:t>Chaya</a:t>
            </a:r>
            <a:r>
              <a:rPr lang="en-US" sz="1600" dirty="0"/>
              <a:t>", "</a:t>
            </a:r>
            <a:r>
              <a:rPr lang="en-US" sz="1600" dirty="0" err="1"/>
              <a:t>LastName</a:t>
            </a:r>
            <a:r>
              <a:rPr lang="en-US" sz="1600" dirty="0"/>
              <a:t>": "Glass", "age": "21", "Address": { "Street": "</a:t>
            </a:r>
            <a:r>
              <a:rPr lang="en-US" sz="1600" dirty="0" err="1"/>
              <a:t>Hatamr</a:t>
            </a:r>
            <a:r>
              <a:rPr lang="en-US" sz="1600" dirty="0"/>
              <a:t> 5", "City": "</a:t>
            </a:r>
            <a:r>
              <a:rPr lang="en-US" sz="1600" dirty="0" err="1"/>
              <a:t>Ariel","Zip</a:t>
            </a:r>
            <a:r>
              <a:rPr lang="en-US" sz="1600" dirty="0"/>
              <a:t>": "40792"}}}]}}</a:t>
            </a:r>
          </a:p>
          <a:p>
            <a:pPr>
              <a:buFont typeface="Wingdings"/>
              <a:buChar char="Ø"/>
            </a:pPr>
            <a:r>
              <a:rPr lang="en-US" sz="2400" dirty="0"/>
              <a:t>curl -XGET "http://localhost:9200/university/students/_search? q=</a:t>
            </a:r>
            <a:r>
              <a:rPr lang="en-US" sz="2400" dirty="0" err="1"/>
              <a:t>LastName:Negev</a:t>
            </a:r>
            <a:r>
              <a:rPr lang="en-US" sz="2400" dirty="0"/>
              <a:t>"</a:t>
            </a:r>
          </a:p>
          <a:p>
            <a:pPr marL="0" indent="0">
              <a:buNone/>
            </a:pPr>
            <a:endParaRPr lang="en-US" sz="1900" dirty="0"/>
          </a:p>
          <a:p>
            <a:pPr marL="0" indent="0">
              <a:buNone/>
            </a:pPr>
            <a:r>
              <a:rPr lang="en-US" sz="1900" dirty="0"/>
              <a:t>{"took":21,"timed_out":false,"_shards":{"total":5,"successful":5,"failed":0},"hits":{"total":1,"max_score":0.2876821,"hits":[{"_index":"university","_type":"students","_id":"222","_score":0.2876821,"_source":{"</a:t>
            </a:r>
            <a:r>
              <a:rPr lang="en-US" sz="1900" dirty="0" err="1"/>
              <a:t>FirstName</a:t>
            </a:r>
            <a:r>
              <a:rPr lang="en-US" sz="1900" dirty="0"/>
              <a:t>": "Tal", "</a:t>
            </a:r>
            <a:r>
              <a:rPr lang="en-US" sz="1900" dirty="0" err="1"/>
              <a:t>LastName</a:t>
            </a:r>
            <a:r>
              <a:rPr lang="en-US" sz="1900" dirty="0"/>
              <a:t>": "Negev", "age": "28"}}]}}</a:t>
            </a:r>
          </a:p>
          <a:p>
            <a:pPr>
              <a:buFont typeface="Wingdings"/>
              <a:buChar char="Ø"/>
            </a:pPr>
            <a:endParaRPr lang="en-US" sz="1600" dirty="0"/>
          </a:p>
        </p:txBody>
      </p:sp>
      <p:sp>
        <p:nvSpPr>
          <p:cNvPr id="4" name="Rectangular Callout 3"/>
          <p:cNvSpPr/>
          <p:nvPr/>
        </p:nvSpPr>
        <p:spPr>
          <a:xfrm>
            <a:off x="3429000" y="4495800"/>
            <a:ext cx="5334000" cy="457200"/>
          </a:xfrm>
          <a:prstGeom prst="wedgeRectCallout">
            <a:avLst>
              <a:gd name="adj1" fmla="val -51227"/>
              <a:gd name="adj2" fmla="val -59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 FROM students WHERE </a:t>
            </a:r>
            <a:r>
              <a:rPr lang="en-US" dirty="0" err="1"/>
              <a:t>LastName</a:t>
            </a:r>
            <a:r>
              <a:rPr lang="en-US" dirty="0"/>
              <a:t>='Negev'</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6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Search (</a:t>
            </a:r>
            <a:r>
              <a:rPr lang="en-US" dirty="0" err="1"/>
              <a:t>bool</a:t>
            </a:r>
            <a:r>
              <a:rPr lang="en-US" dirty="0"/>
              <a:t> query)</a:t>
            </a:r>
          </a:p>
        </p:txBody>
      </p:sp>
      <p:sp>
        <p:nvSpPr>
          <p:cNvPr id="3" name="Content Placeholder 2"/>
          <p:cNvSpPr>
            <a:spLocks noGrp="1"/>
          </p:cNvSpPr>
          <p:nvPr>
            <p:ph idx="1"/>
          </p:nvPr>
        </p:nvSpPr>
        <p:spPr/>
        <p:txBody>
          <a:bodyPr>
            <a:normAutofit fontScale="77500" lnSpcReduction="20000"/>
          </a:bodyPr>
          <a:lstStyle/>
          <a:p>
            <a:pPr>
              <a:buFont typeface="Wingdings"/>
              <a:buChar char="Ø"/>
            </a:pPr>
            <a:r>
              <a:rPr lang="en-US" dirty="0"/>
              <a:t> curl -XGET "http://localhost:9200/university/students/_search" -d" </a:t>
            </a:r>
          </a:p>
          <a:p>
            <a:pPr marL="0" indent="0">
              <a:buNone/>
            </a:pPr>
            <a:r>
              <a:rPr lang="en-US" dirty="0"/>
              <a:t>{ \"query\" : </a:t>
            </a:r>
          </a:p>
          <a:p>
            <a:pPr marL="0" indent="0">
              <a:buNone/>
            </a:pPr>
            <a:r>
              <a:rPr lang="en-US" dirty="0"/>
              <a:t>  { \"</a:t>
            </a:r>
            <a:r>
              <a:rPr lang="en-US" dirty="0" err="1"/>
              <a:t>bool</a:t>
            </a:r>
            <a:r>
              <a:rPr lang="en-US" dirty="0"/>
              <a:t>\" : </a:t>
            </a:r>
          </a:p>
          <a:p>
            <a:pPr marL="0" indent="0">
              <a:buNone/>
            </a:pPr>
            <a:r>
              <a:rPr lang="en-US" dirty="0"/>
              <a:t>    { \"filter\" : </a:t>
            </a:r>
          </a:p>
          <a:p>
            <a:pPr marL="0" indent="0">
              <a:buNone/>
            </a:pPr>
            <a:r>
              <a:rPr lang="en-US" dirty="0"/>
              <a:t>      { \"match\" : </a:t>
            </a:r>
          </a:p>
          <a:p>
            <a:pPr marL="0" indent="0">
              <a:buNone/>
            </a:pPr>
            <a:r>
              <a:rPr lang="en-US" dirty="0"/>
              <a:t>        { \"</a:t>
            </a:r>
            <a:r>
              <a:rPr lang="en-US" dirty="0" err="1"/>
              <a:t>Address.City</a:t>
            </a:r>
            <a:r>
              <a:rPr lang="en-US" dirty="0"/>
              <a:t>\" : \"Ariel\" } }, </a:t>
            </a:r>
          </a:p>
          <a:p>
            <a:pPr marL="0" indent="0">
              <a:buNone/>
            </a:pPr>
            <a:r>
              <a:rPr lang="en-US" dirty="0"/>
              <a:t>     \"filter\" : </a:t>
            </a:r>
          </a:p>
          <a:p>
            <a:pPr marL="0" indent="0">
              <a:buNone/>
            </a:pPr>
            <a:r>
              <a:rPr lang="en-US" dirty="0"/>
              <a:t>      { \"range\" : </a:t>
            </a:r>
          </a:p>
          <a:p>
            <a:pPr marL="0" indent="0">
              <a:buNone/>
            </a:pPr>
            <a:r>
              <a:rPr lang="en-US" dirty="0"/>
              <a:t>        { \"age\" : </a:t>
            </a:r>
          </a:p>
          <a:p>
            <a:pPr marL="0" indent="0">
              <a:buNone/>
            </a:pPr>
            <a:r>
              <a:rPr lang="en-US" dirty="0"/>
              <a:t>          { \"</a:t>
            </a:r>
            <a:r>
              <a:rPr lang="en-US" dirty="0" err="1"/>
              <a:t>lt</a:t>
            </a:r>
            <a:r>
              <a:rPr lang="en-US" dirty="0"/>
              <a:t>\" : 30 } } } } } } "</a:t>
            </a:r>
          </a:p>
          <a:p>
            <a:pPr marL="0" indent="0">
              <a:buNone/>
            </a:pPr>
            <a:endParaRPr lang="en-US" dirty="0"/>
          </a:p>
          <a:p>
            <a:pPr>
              <a:buFont typeface="Wingdings"/>
              <a:buChar char="Ø"/>
            </a:pPr>
            <a:endParaRPr lang="en-US" dirty="0"/>
          </a:p>
        </p:txBody>
      </p:sp>
      <p:sp>
        <p:nvSpPr>
          <p:cNvPr id="4" name="Rectangular Callout 3"/>
          <p:cNvSpPr/>
          <p:nvPr/>
        </p:nvSpPr>
        <p:spPr>
          <a:xfrm>
            <a:off x="2514600" y="2438400"/>
            <a:ext cx="3962400" cy="304800"/>
          </a:xfrm>
          <a:prstGeom prst="wedgeRectCallout">
            <a:avLst>
              <a:gd name="adj1" fmla="val -60491"/>
              <a:gd name="adj2" fmla="val 88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Boolean combination of other queries.</a:t>
            </a:r>
          </a:p>
        </p:txBody>
      </p:sp>
      <p:sp>
        <p:nvSpPr>
          <p:cNvPr id="5" name="Rectangular Callout 4"/>
          <p:cNvSpPr/>
          <p:nvPr/>
        </p:nvSpPr>
        <p:spPr>
          <a:xfrm>
            <a:off x="2895600" y="3048000"/>
            <a:ext cx="1828800" cy="609600"/>
          </a:xfrm>
          <a:prstGeom prst="wedgeRectCallout">
            <a:avLst>
              <a:gd name="adj1" fmla="val -72102"/>
              <a:gd name="adj2" fmla="val -11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students living in Ariel</a:t>
            </a:r>
          </a:p>
        </p:txBody>
      </p:sp>
      <p:sp>
        <p:nvSpPr>
          <p:cNvPr id="6" name="Rectangular Callout 5"/>
          <p:cNvSpPr/>
          <p:nvPr/>
        </p:nvSpPr>
        <p:spPr>
          <a:xfrm>
            <a:off x="3048000" y="4572000"/>
            <a:ext cx="2133600" cy="457200"/>
          </a:xfrm>
          <a:prstGeom prst="wedgeRectCallout">
            <a:avLst>
              <a:gd name="adj1" fmla="val -74011"/>
              <a:gd name="adj2" fmla="val 39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 under 30</a:t>
            </a:r>
          </a:p>
        </p:txBody>
      </p:sp>
      <p:sp>
        <p:nvSpPr>
          <p:cNvPr id="7" name="TextBox 6"/>
          <p:cNvSpPr txBox="1"/>
          <p:nvPr/>
        </p:nvSpPr>
        <p:spPr>
          <a:xfrm>
            <a:off x="5191408" y="3200400"/>
            <a:ext cx="3876392" cy="3139321"/>
          </a:xfrm>
          <a:prstGeom prst="rect">
            <a:avLst/>
          </a:prstGeom>
          <a:noFill/>
        </p:spPr>
        <p:txBody>
          <a:bodyPr wrap="square" rtlCol="0">
            <a:spAutoFit/>
          </a:bodyPr>
          <a:lstStyle/>
          <a:p>
            <a:r>
              <a:rPr lang="en-US" dirty="0"/>
              <a:t>{"took":6,"timed_out":false,"_shards":{"total":5,"successful":5,"failed":0},"hit</a:t>
            </a:r>
          </a:p>
          <a:p>
            <a:r>
              <a:rPr lang="en-US" dirty="0"/>
              <a:t>s":{"total":1,"max_score":0.0,"hits":[{"_</a:t>
            </a:r>
            <a:r>
              <a:rPr lang="en-US" dirty="0" err="1"/>
              <a:t>index":"university","_type":"students</a:t>
            </a:r>
            <a:r>
              <a:rPr lang="en-US" dirty="0"/>
              <a:t>",</a:t>
            </a:r>
          </a:p>
          <a:p>
            <a:r>
              <a:rPr lang="en-US" dirty="0"/>
              <a:t>"_id":"111","_score":0.0,"_source":{"</a:t>
            </a:r>
            <a:r>
              <a:rPr lang="en-US" dirty="0" err="1"/>
              <a:t>FirstName</a:t>
            </a:r>
            <a:r>
              <a:rPr lang="en-US" dirty="0"/>
              <a:t>": "</a:t>
            </a:r>
            <a:r>
              <a:rPr lang="en-US" dirty="0" err="1"/>
              <a:t>Chaya</a:t>
            </a:r>
            <a:r>
              <a:rPr lang="en-US" dirty="0"/>
              <a:t>", "</a:t>
            </a:r>
            <a:r>
              <a:rPr lang="en-US" dirty="0" err="1"/>
              <a:t>LastName</a:t>
            </a:r>
            <a:r>
              <a:rPr lang="en-US" dirty="0"/>
              <a:t>": "Glass", "</a:t>
            </a:r>
          </a:p>
          <a:p>
            <a:r>
              <a:rPr lang="en-US" dirty="0"/>
              <a:t>age": "21", "Address": { "Street": "</a:t>
            </a:r>
            <a:r>
              <a:rPr lang="en-US" dirty="0" err="1"/>
              <a:t>Hatamr</a:t>
            </a:r>
            <a:r>
              <a:rPr lang="en-US" dirty="0"/>
              <a:t> 5", "City": "</a:t>
            </a:r>
            <a:r>
              <a:rPr lang="en-US" dirty="0" err="1"/>
              <a:t>Ariel","Zip</a:t>
            </a:r>
            <a:r>
              <a:rPr lang="en-US" dirty="0"/>
              <a:t>": "40792"}}}</a:t>
            </a:r>
          </a:p>
          <a:p>
            <a:r>
              <a:rPr lang="en-US" dirty="0"/>
              <a:t>]}}</a:t>
            </a:r>
          </a:p>
        </p:txBody>
      </p:sp>
      <p:sp>
        <p:nvSpPr>
          <p:cNvPr id="8" name="Oval 7"/>
          <p:cNvSpPr/>
          <p:nvPr/>
        </p:nvSpPr>
        <p:spPr>
          <a:xfrm>
            <a:off x="6400800" y="4343400"/>
            <a:ext cx="12954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2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Relevance</a:t>
            </a:r>
          </a:p>
        </p:txBody>
      </p:sp>
      <p:sp>
        <p:nvSpPr>
          <p:cNvPr id="3" name="Content Placeholder 2"/>
          <p:cNvSpPr>
            <a:spLocks noGrp="1"/>
          </p:cNvSpPr>
          <p:nvPr>
            <p:ph idx="1"/>
          </p:nvPr>
        </p:nvSpPr>
        <p:spPr>
          <a:xfrm>
            <a:off x="457200" y="1600200"/>
            <a:ext cx="8382000" cy="5105400"/>
          </a:xfrm>
        </p:spPr>
        <p:txBody>
          <a:bodyPr>
            <a:normAutofit fontScale="70000" lnSpcReduction="20000"/>
          </a:bodyPr>
          <a:lstStyle/>
          <a:p>
            <a:r>
              <a:rPr lang="en-US" sz="4000" dirty="0" err="1"/>
              <a:t>Elasticsearch</a:t>
            </a:r>
            <a:r>
              <a:rPr lang="en-US" sz="4000" dirty="0"/>
              <a:t> returns the documents with the highest score. </a:t>
            </a:r>
          </a:p>
          <a:p>
            <a:r>
              <a:rPr lang="en-US" sz="4000" dirty="0"/>
              <a:t>As seen, when querying with "filter" no score is aggregated. ("</a:t>
            </a:r>
            <a:r>
              <a:rPr lang="en-US" sz="4000" dirty="0" err="1"/>
              <a:t>must_not</a:t>
            </a:r>
            <a:r>
              <a:rPr lang="en-US" sz="4000" dirty="0"/>
              <a:t>" doesn't have a score either).</a:t>
            </a:r>
          </a:p>
          <a:p>
            <a:r>
              <a:rPr lang="en-US" sz="4000" dirty="0" err="1"/>
              <a:t>Elasticsearch</a:t>
            </a:r>
            <a:r>
              <a:rPr lang="en-US" sz="4000" dirty="0"/>
              <a:t> supports also "must" and "should". Both influence the score.</a:t>
            </a:r>
          </a:p>
          <a:p>
            <a:r>
              <a:rPr lang="en-US" sz="4000" dirty="0"/>
              <a:t>"must" and "should" can also appear inside a "filter", in which case "must" is a logical "AND", while "should" is a logical "OR".</a:t>
            </a:r>
          </a:p>
          <a:p>
            <a:r>
              <a:rPr lang="en-US" sz="4000" dirty="0"/>
              <a:t>Scoring becomes interesting when we start matching strings.</a:t>
            </a:r>
          </a:p>
          <a:p>
            <a:r>
              <a:rPr lang="en-US" sz="4000" dirty="0" err="1"/>
              <a:t>Elasticsearch</a:t>
            </a:r>
            <a:r>
              <a:rPr lang="en-US" sz="4000" dirty="0"/>
              <a:t> uses a bag of words TF-IDF model (will discuss later on).</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828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Queries</a:t>
            </a:r>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r>
              <a:rPr lang="en-US" dirty="0"/>
              <a:t>Let's first add some descriptions to the students' documents, using _update:</a:t>
            </a:r>
          </a:p>
          <a:p>
            <a:pPr>
              <a:buFont typeface="Wingdings"/>
              <a:buChar char="Ø"/>
            </a:pPr>
            <a:r>
              <a:rPr lang="en-US" sz="3400" dirty="0"/>
              <a:t>curl -XPOST http://localhost:9200/university/students/111/_update  -d "{ \"script\" : \"</a:t>
            </a:r>
            <a:r>
              <a:rPr lang="en-US" sz="3400" dirty="0" err="1"/>
              <a:t>ctx</a:t>
            </a:r>
            <a:r>
              <a:rPr lang="en-US" sz="3400" dirty="0"/>
              <a:t>._</a:t>
            </a:r>
            <a:r>
              <a:rPr lang="en-US" sz="3400" dirty="0" err="1"/>
              <a:t>source.description</a:t>
            </a:r>
            <a:r>
              <a:rPr lang="en-US" sz="3400" dirty="0"/>
              <a:t> = \\\"Likes learning but gets board very quickly. Doesn't enjoy trips that much.\\\"\" }"</a:t>
            </a:r>
          </a:p>
          <a:p>
            <a:pPr>
              <a:buFont typeface="Wingdings"/>
              <a:buChar char="Ø"/>
            </a:pPr>
            <a:r>
              <a:rPr lang="en-US" dirty="0"/>
              <a:t>curl -XPOST http://localhost:9200/university/students/222/_update  -d "{ \"script\" : \"</a:t>
            </a:r>
            <a:r>
              <a:rPr lang="en-US" dirty="0" err="1"/>
              <a:t>ctx</a:t>
            </a:r>
            <a:r>
              <a:rPr lang="en-US" dirty="0"/>
              <a:t>._</a:t>
            </a:r>
            <a:r>
              <a:rPr lang="en-US" dirty="0" err="1"/>
              <a:t>source.description</a:t>
            </a:r>
            <a:r>
              <a:rPr lang="en-US" dirty="0"/>
              <a:t> = \\\"Doesn't show-up to lessons, but is very smart and learns a lot.\\\"\" }"</a:t>
            </a:r>
          </a:p>
          <a:p>
            <a:pPr>
              <a:buFont typeface="Wingdings"/>
              <a:buChar char="Ø"/>
            </a:pPr>
            <a:r>
              <a:rPr lang="en-US" dirty="0"/>
              <a:t> curl -XPOST http://localhost:9200/university/students/AVohwsYTVPDjS737L8vs/_update  -d "{ \"script\" : \"</a:t>
            </a:r>
            <a:r>
              <a:rPr lang="en-US" dirty="0" err="1"/>
              <a:t>ctx</a:t>
            </a:r>
            <a:r>
              <a:rPr lang="en-US" dirty="0"/>
              <a:t>._</a:t>
            </a:r>
            <a:r>
              <a:rPr lang="en-US" dirty="0" err="1"/>
              <a:t>source.description</a:t>
            </a:r>
            <a:r>
              <a:rPr lang="en-US" dirty="0"/>
              <a:t> = \\\"Doesn't know anything. Goes on trips all day, never showed-up to a single lesson.\\\"\"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84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Queries (cont.)</a:t>
            </a:r>
          </a:p>
        </p:txBody>
      </p:sp>
      <p:sp>
        <p:nvSpPr>
          <p:cNvPr id="3" name="Content Placeholder 2"/>
          <p:cNvSpPr>
            <a:spLocks noGrp="1"/>
          </p:cNvSpPr>
          <p:nvPr>
            <p:ph idx="1"/>
          </p:nvPr>
        </p:nvSpPr>
        <p:spPr/>
        <p:txBody>
          <a:bodyPr/>
          <a:lstStyle/>
          <a:p>
            <a:pPr>
              <a:buFont typeface="Wingdings"/>
              <a:buChar char="Ø"/>
            </a:pPr>
            <a:r>
              <a:rPr lang="en-US" sz="2400" dirty="0"/>
              <a:t>curl -XGET http://localhost:9200/university/students/_search -d "{ \"query\" : { \"match\" : { \"description\" : \"doesn't show-up learns\" }    }}</a:t>
            </a:r>
          </a:p>
          <a:p>
            <a:pPr>
              <a:buFont typeface="Wingdings"/>
              <a:buChar char="Ø"/>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2819400"/>
            <a:ext cx="8534400" cy="3416320"/>
          </a:xfrm>
          <a:prstGeom prst="rect">
            <a:avLst/>
          </a:prstGeom>
          <a:noFill/>
        </p:spPr>
        <p:txBody>
          <a:bodyPr wrap="square" rtlCol="0">
            <a:spAutoFit/>
          </a:bodyPr>
          <a:lstStyle/>
          <a:p>
            <a:r>
              <a:rPr lang="en-US" dirty="0"/>
              <a:t>{"took":8,"timed_out":false,"_shards":{"total":5,"successful":5,"failed":0},"hits":{"total":3,"max_score":1.0514642,"hits":[</a:t>
            </a:r>
          </a:p>
          <a:p>
            <a:r>
              <a:rPr lang="en-US" dirty="0"/>
              <a:t>{"_index":"university","_type":"students","_id":"222","_score":1.0514642,"_source":{"FirstName":"Tal","LastName":"Negev","age":"28","description":"Doesn't show-up to lessons, but is very smart and learns a lot."}},</a:t>
            </a:r>
          </a:p>
          <a:p>
            <a:r>
              <a:rPr lang="en-US" dirty="0"/>
              <a:t>{"_index":"university","_type":"students","_id":"AVohwsYTVPDjS737L8vs","_score":0.56008905,"_source":{"FirstName":"Gadi","LastName":"Golan","age":"24","description": "Doesn't know anything. Goes on trips all day, never showed-up to a single lesson."}},</a:t>
            </a:r>
          </a:p>
          <a:p>
            <a:r>
              <a:rPr lang="en-US" dirty="0"/>
              <a:t>{"_index":"university","_type":"students","_id":"111","_score":0.25316024,"_source":{"FirstName":"Chaya","LastName":"Glass","age":"21","Address":{"Street":"</a:t>
            </a:r>
            <a:r>
              <a:rPr lang="en-US" dirty="0" err="1"/>
              <a:t>Hatamr</a:t>
            </a:r>
            <a:r>
              <a:rPr lang="en-US" dirty="0"/>
              <a:t> 5","City":"Ariel","Zip":"40792"},"</a:t>
            </a:r>
            <a:r>
              <a:rPr lang="en-US" dirty="0" err="1"/>
              <a:t>description":"Likes</a:t>
            </a:r>
            <a:r>
              <a:rPr lang="en-US" dirty="0"/>
              <a:t> learning but gets board very quickly. Doesn't enjoy trips that much."}}]}}</a:t>
            </a:r>
          </a:p>
        </p:txBody>
      </p:sp>
      <p:sp>
        <p:nvSpPr>
          <p:cNvPr id="6" name="Oval 5"/>
          <p:cNvSpPr/>
          <p:nvPr/>
        </p:nvSpPr>
        <p:spPr>
          <a:xfrm>
            <a:off x="5410200" y="3352800"/>
            <a:ext cx="1981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4222760"/>
            <a:ext cx="16002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0" y="5029200"/>
            <a:ext cx="2209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172200" y="3962400"/>
            <a:ext cx="1600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4221935"/>
            <a:ext cx="762000" cy="8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75147" y="5029200"/>
            <a:ext cx="97325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6462" y="6172200"/>
            <a:ext cx="800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9809" y="5047306"/>
            <a:ext cx="800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886200" y="6019800"/>
            <a:ext cx="480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underlined words, can be highlighted automatically, using the "highlight" option!</a:t>
            </a:r>
          </a:p>
        </p:txBody>
      </p:sp>
      <p:sp>
        <p:nvSpPr>
          <p:cNvPr id="22" name="Rectangle 21"/>
          <p:cNvSpPr/>
          <p:nvPr/>
        </p:nvSpPr>
        <p:spPr>
          <a:xfrm>
            <a:off x="228600" y="4345626"/>
            <a:ext cx="6858000" cy="140336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curl -XGET http://localhost:9200/university/students/_search -d "{ \"query\" : { \"match\" : { \"description\" : \"doesn't show-up learns\" }    }, </a:t>
            </a:r>
          </a:p>
          <a:p>
            <a:r>
              <a:rPr lang="en-US" sz="2000" dirty="0">
                <a:solidFill>
                  <a:schemeClr val="tx1"/>
                </a:solidFill>
              </a:rPr>
              <a:t>\"highlight\": { \"fields\" : { \"description\" : {} } }</a:t>
            </a:r>
          </a:p>
          <a:p>
            <a:r>
              <a:rPr lang="en-US" dirty="0">
                <a:solidFill>
                  <a:schemeClr val="tx1"/>
                </a:solidFill>
              </a:rPr>
              <a:t>}</a:t>
            </a:r>
          </a:p>
        </p:txBody>
      </p:sp>
    </p:spTree>
    <p:extLst>
      <p:ext uri="{BB962C8B-B14F-4D97-AF65-F5344CB8AC3E}">
        <p14:creationId xmlns:p14="http://schemas.microsoft.com/office/powerpoint/2010/main" val="31834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animBg="1"/>
      <p:bldP spid="8"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8FD94-4801-4009-9700-FBCBE2E00CC4}"/>
              </a:ext>
            </a:extLst>
          </p:cNvPr>
          <p:cNvPicPr>
            <a:picLocks noChangeAspect="1"/>
          </p:cNvPicPr>
          <p:nvPr/>
        </p:nvPicPr>
        <p:blipFill>
          <a:blip r:embed="rId2"/>
          <a:stretch>
            <a:fillRect/>
          </a:stretch>
        </p:blipFill>
        <p:spPr>
          <a:xfrm>
            <a:off x="356754" y="1452274"/>
            <a:ext cx="8330045" cy="5296787"/>
          </a:xfrm>
          <a:prstGeom prst="rect">
            <a:avLst/>
          </a:prstGeom>
        </p:spPr>
      </p:pic>
      <p:sp>
        <p:nvSpPr>
          <p:cNvPr id="2" name="Title 1"/>
          <p:cNvSpPr>
            <a:spLocks noGrp="1"/>
          </p:cNvSpPr>
          <p:nvPr>
            <p:ph type="title"/>
          </p:nvPr>
        </p:nvSpPr>
        <p:spPr/>
        <p:txBody>
          <a:bodyPr>
            <a:normAutofit fontScale="90000"/>
          </a:bodyPr>
          <a:lstStyle/>
          <a:p>
            <a:r>
              <a:rPr lang="en-US" dirty="0"/>
              <a:t>Database management system usage</a:t>
            </a:r>
            <a:br>
              <a:rPr lang="en-US" dirty="0"/>
            </a:br>
            <a:r>
              <a:rPr lang="en-US" dirty="0"/>
              <a:t>(</a:t>
            </a:r>
            <a:r>
              <a:rPr lang="en-US" dirty="0">
                <a:hlinkClick r:id="rId3"/>
              </a:rPr>
              <a:t>http://db-engines.com/en/ranking</a:t>
            </a:r>
            <a:r>
              <a:rPr lang="en-US" dirty="0"/>
              <a:t>)</a:t>
            </a:r>
          </a:p>
        </p:txBody>
      </p:sp>
      <p:sp>
        <p:nvSpPr>
          <p:cNvPr id="5" name="Rounded Rectangular Callout 4"/>
          <p:cNvSpPr/>
          <p:nvPr/>
        </p:nvSpPr>
        <p:spPr>
          <a:xfrm>
            <a:off x="4876800" y="1219200"/>
            <a:ext cx="3962400" cy="685800"/>
          </a:xfrm>
          <a:prstGeom prst="wedgeRoundRectCallout">
            <a:avLst>
              <a:gd name="adj1" fmla="val -33074"/>
              <a:gd name="adj2" fmla="val 742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leading RDBMS have started to add support for additional models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905000"/>
            <a:ext cx="1885950" cy="92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4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Phrase (Like " " in Google)</a:t>
            </a:r>
          </a:p>
        </p:txBody>
      </p:sp>
      <p:sp>
        <p:nvSpPr>
          <p:cNvPr id="3" name="Content Placeholder 2"/>
          <p:cNvSpPr>
            <a:spLocks noGrp="1"/>
          </p:cNvSpPr>
          <p:nvPr>
            <p:ph idx="1"/>
          </p:nvPr>
        </p:nvSpPr>
        <p:spPr/>
        <p:txBody>
          <a:bodyPr/>
          <a:lstStyle/>
          <a:p>
            <a:r>
              <a:rPr lang="en-US" dirty="0"/>
              <a:t>If we want the exact phrase, we can use "</a:t>
            </a:r>
            <a:r>
              <a:rPr lang="en-US" dirty="0" err="1"/>
              <a:t>match_phrase</a:t>
            </a:r>
            <a:r>
              <a:rPr lang="en-US" dirty="0"/>
              <a:t>" instead of "match".</a:t>
            </a:r>
          </a:p>
          <a:p>
            <a:r>
              <a:rPr lang="en-US" dirty="0"/>
              <a:t>We can also mix "match" and "</a:t>
            </a:r>
            <a:r>
              <a:rPr lang="en-US" dirty="0" err="1"/>
              <a:t>match_phrase</a:t>
            </a:r>
            <a:r>
              <a:rPr lang="en-US" dirty="0"/>
              <a:t>".</a:t>
            </a:r>
          </a:p>
          <a:p>
            <a:r>
              <a:rPr lang="en-US" dirty="0"/>
              <a:t>If we use a query URI, we can just add " ", e.g.:</a:t>
            </a:r>
          </a:p>
          <a:p>
            <a:pPr lvl="1"/>
            <a:r>
              <a:rPr lang="en-US" sz="2400" dirty="0"/>
              <a:t>curl -XGET</a:t>
            </a:r>
            <a:r>
              <a:rPr lang="en-US" dirty="0"/>
              <a:t> </a:t>
            </a:r>
            <a:r>
              <a:rPr lang="en-US" sz="2400" dirty="0"/>
              <a:t>"http://localhost:9200/university/students/_search? q=description:\"works hard\""</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5" y="0"/>
            <a:ext cx="81233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4695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Retrieval (TF-IDF)</a:t>
            </a:r>
            <a:br>
              <a:rPr lang="en-US" dirty="0"/>
            </a:br>
            <a:r>
              <a:rPr lang="en-US" dirty="0"/>
              <a:t>Document Ranking</a:t>
            </a:r>
          </a:p>
        </p:txBody>
      </p:sp>
      <p:sp>
        <p:nvSpPr>
          <p:cNvPr id="3" name="Content Placeholder 2"/>
          <p:cNvSpPr>
            <a:spLocks noGrp="1"/>
          </p:cNvSpPr>
          <p:nvPr>
            <p:ph idx="1"/>
          </p:nvPr>
        </p:nvSpPr>
        <p:spPr/>
        <p:txBody>
          <a:bodyPr/>
          <a:lstStyle/>
          <a:p>
            <a:r>
              <a:rPr lang="en-US" dirty="0"/>
              <a:t>Suppose we have a query (Q) and many possible documents (D={d1,d2…}). How can we rank these documents based on the query?</a:t>
            </a:r>
          </a:p>
        </p:txBody>
      </p:sp>
    </p:spTree>
    <p:extLst>
      <p:ext uri="{BB962C8B-B14F-4D97-AF65-F5344CB8AC3E}">
        <p14:creationId xmlns:p14="http://schemas.microsoft.com/office/powerpoint/2010/main" val="1981586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Ranking Example</a:t>
            </a:r>
          </a:p>
        </p:txBody>
      </p:sp>
      <p:sp>
        <p:nvSpPr>
          <p:cNvPr id="3" name="Content Placeholder 2"/>
          <p:cNvSpPr>
            <a:spLocks noGrp="1"/>
          </p:cNvSpPr>
          <p:nvPr>
            <p:ph idx="1"/>
          </p:nvPr>
        </p:nvSpPr>
        <p:spPr/>
        <p:txBody>
          <a:bodyPr>
            <a:normAutofit/>
          </a:bodyPr>
          <a:lstStyle/>
          <a:p>
            <a:r>
              <a:rPr lang="en-US" dirty="0"/>
              <a:t>Q: Who is the president of the united states?</a:t>
            </a:r>
          </a:p>
          <a:p>
            <a:r>
              <a:rPr lang="en-US" dirty="0"/>
              <a:t>D1: Donald Trump is United States’ president.</a:t>
            </a:r>
          </a:p>
          <a:p>
            <a:r>
              <a:rPr lang="en-US" dirty="0"/>
              <a:t>D2: We are the most united out of all the people and of all the places.</a:t>
            </a:r>
          </a:p>
          <a:p>
            <a:r>
              <a:rPr lang="en-US" dirty="0"/>
              <a:t>D3: The United States of America is united again, who is more united than it?</a:t>
            </a:r>
          </a:p>
          <a:p>
            <a:r>
              <a:rPr lang="en-US" dirty="0"/>
              <a:t>D4: Who would like to take the box out of the kitchen?</a:t>
            </a:r>
          </a:p>
        </p:txBody>
      </p:sp>
    </p:spTree>
    <p:extLst>
      <p:ext uri="{BB962C8B-B14F-4D97-AF65-F5344CB8AC3E}">
        <p14:creationId xmlns:p14="http://schemas.microsoft.com/office/powerpoint/2010/main" val="911638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Tf-Idf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TF: Term Frequency. A simple count of how many times the given keyword appears in the document normalized by the number of words in the document.</a:t>
                </a:r>
              </a:p>
              <a:p>
                <a:r>
                  <a:rPr lang="en-US" dirty="0"/>
                  <a:t>IDF: Inverse Document Frequency: The </a:t>
                </a:r>
                <a:r>
                  <a:rPr lang="en-US" i="1" dirty="0"/>
                  <a:t>log</a:t>
                </a:r>
                <a:r>
                  <a:rPr lang="en-US" dirty="0"/>
                  <a:t> of: the total number of </a:t>
                </a:r>
                <a:r>
                  <a:rPr lang="en-US" i="1" dirty="0"/>
                  <a:t>documents</a:t>
                </a:r>
                <a:r>
                  <a:rPr lang="en-US" dirty="0"/>
                  <a:t> divided by the number of documents the term appears in.</a:t>
                </a:r>
              </a:p>
              <a:p>
                <a14:m>
                  <m:oMath xmlns:m="http://schemas.openxmlformats.org/officeDocument/2006/math">
                    <m:r>
                      <a:rPr lang="en-US" i="1">
                        <a:latin typeface="Cambria Math"/>
                      </a:rPr>
                      <m:t>𝑡𝑓𝑖𝑑𝑓</m:t>
                    </m:r>
                    <m:r>
                      <a:rPr lang="en-US" i="1">
                        <a:latin typeface="Cambria Math"/>
                      </a:rPr>
                      <m:t>(</m:t>
                    </m:r>
                    <m:r>
                      <a:rPr lang="en-US" i="1">
                        <a:latin typeface="Cambria Math"/>
                      </a:rPr>
                      <m:t>𝑑</m:t>
                    </m:r>
                    <m:r>
                      <a:rPr lang="en-US" i="1">
                        <a:latin typeface="Cambria Math"/>
                      </a:rPr>
                      <m:t>)=</m:t>
                    </m:r>
                    <m:nary>
                      <m:naryPr>
                        <m:chr m:val="∑"/>
                        <m:ctrlPr>
                          <a:rPr lang="pt-BR" i="1" smtClean="0">
                            <a:latin typeface="Cambria Math" panose="02040503050406030204" pitchFamily="18" charset="0"/>
                          </a:rPr>
                        </m:ctrlPr>
                      </m:naryPr>
                      <m:sub>
                        <m:r>
                          <a:rPr lang="pt-BR" i="1" smtClean="0">
                            <a:latin typeface="Cambria Math"/>
                          </a:rPr>
                          <m:t>𝑘</m:t>
                        </m:r>
                        <m:r>
                          <a:rPr lang="pt-BR" i="1" smtClean="0">
                            <a:latin typeface="Cambria Math"/>
                          </a:rPr>
                          <m:t>=</m:t>
                        </m:r>
                        <m:r>
                          <a:rPr lang="pt-BR" i="1" smtClean="0">
                            <a:latin typeface="Cambria Math"/>
                          </a:rPr>
                          <m:t>0</m:t>
                        </m:r>
                      </m:sub>
                      <m:sup>
                        <m:r>
                          <a:rPr lang="en-US" b="0" i="1" smtClean="0">
                            <a:latin typeface="Cambria Math"/>
                          </a:rPr>
                          <m:t>|</m:t>
                        </m:r>
                        <m:r>
                          <a:rPr lang="en-US" b="0" i="1" smtClean="0">
                            <a:latin typeface="Cambria Math"/>
                          </a:rPr>
                          <m:t>𝑄</m:t>
                        </m:r>
                        <m:r>
                          <a:rPr lang="en-US" b="0" i="1" smtClean="0">
                            <a:latin typeface="Cambria Math"/>
                          </a:rPr>
                          <m:t>|</m:t>
                        </m:r>
                      </m:sup>
                      <m:e>
                        <m:f>
                          <m:fPr>
                            <m:ctrlPr>
                              <a:rPr lang="pt-BR" i="1" smtClean="0">
                                <a:latin typeface="Cambria Math" panose="02040503050406030204" pitchFamily="18" charset="0"/>
                              </a:rPr>
                            </m:ctrlPr>
                          </m:fPr>
                          <m:num>
                            <m:r>
                              <a:rPr lang="en-US" b="0" i="1" smtClean="0">
                                <a:latin typeface="Cambria Math"/>
                              </a:rPr>
                              <m:t>#</m:t>
                            </m:r>
                            <m:r>
                              <a:rPr lang="en-US" b="0" i="1" smtClean="0">
                                <a:latin typeface="Cambria Math"/>
                              </a:rPr>
                              <m:t>𝑘</m:t>
                            </m:r>
                            <m:r>
                              <a:rPr lang="en-US" b="0" i="1" smtClean="0">
                                <a:latin typeface="Cambria Math"/>
                              </a:rPr>
                              <m:t> </m:t>
                            </m:r>
                            <m:r>
                              <a:rPr lang="en-US" b="0" i="1" smtClean="0">
                                <a:latin typeface="Cambria Math"/>
                              </a:rPr>
                              <m:t>𝑖𝑛</m:t>
                            </m:r>
                            <m:r>
                              <a:rPr lang="en-US" b="0" i="1" smtClean="0">
                                <a:latin typeface="Cambria Math"/>
                              </a:rPr>
                              <m:t> </m:t>
                            </m:r>
                            <m:r>
                              <a:rPr lang="en-US" b="0" i="1" smtClean="0">
                                <a:latin typeface="Cambria Math"/>
                              </a:rPr>
                              <m:t>𝑑</m:t>
                            </m:r>
                          </m:num>
                          <m:den>
                            <m:r>
                              <a:rPr lang="en-US" b="0" i="1" smtClean="0">
                                <a:latin typeface="Cambria Math"/>
                              </a:rPr>
                              <m:t>|</m:t>
                            </m:r>
                            <m:r>
                              <a:rPr lang="en-US" b="0" i="1" smtClean="0">
                                <a:latin typeface="Cambria Math"/>
                              </a:rPr>
                              <m:t>𝑑</m:t>
                            </m:r>
                            <m:r>
                              <a:rPr lang="en-US" b="0" i="1" smtClean="0">
                                <a:latin typeface="Cambria Math"/>
                              </a:rPr>
                              <m:t>|</m:t>
                            </m:r>
                          </m:den>
                        </m:f>
                        <m:r>
                          <m:rPr>
                            <m:sty m:val="p"/>
                          </m:rPr>
                          <a:rPr lang="en-US" b="0" i="0" smtClean="0">
                            <a:latin typeface="Cambria Math"/>
                          </a:rPr>
                          <m:t>log</m:t>
                        </m:r>
                        <m:r>
                          <a:rPr lang="en-US" b="0" i="1" smtClean="0">
                            <a:latin typeface="Cambria Math"/>
                          </a:rPr>
                          <m:t>⁡(</m:t>
                        </m:r>
                        <m:f>
                          <m:fPr>
                            <m:ctrlPr>
                              <a:rPr lang="pt-BR"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a:rPr>
                                  <m:t>𝐷</m:t>
                                </m:r>
                              </m:e>
                            </m:d>
                          </m:num>
                          <m:den>
                            <m:r>
                              <a:rPr lang="en-US" b="0" i="1" smtClean="0">
                                <a:latin typeface="Cambria Math"/>
                              </a:rPr>
                              <m:t>#</m:t>
                            </m:r>
                            <m:r>
                              <a:rPr lang="en-US" b="0" i="1" smtClean="0">
                                <a:latin typeface="Cambria Math"/>
                              </a:rPr>
                              <m:t>𝐷</m:t>
                            </m:r>
                            <m:r>
                              <a:rPr lang="en-US" b="0" i="1" smtClean="0">
                                <a:latin typeface="Cambria Math"/>
                              </a:rPr>
                              <m:t> </m:t>
                            </m:r>
                            <m:r>
                              <a:rPr lang="en-US" b="0" i="1" smtClean="0">
                                <a:latin typeface="Cambria Math"/>
                              </a:rPr>
                              <m:t>𝑤𝑖𝑡</m:t>
                            </m:r>
                            <m:r>
                              <a:rPr lang="en-US" b="0" i="1" smtClean="0">
                                <a:latin typeface="Cambria Math"/>
                              </a:rPr>
                              <m:t>h</m:t>
                            </m:r>
                            <m:r>
                              <a:rPr lang="en-US" b="0" i="1" smtClean="0">
                                <a:latin typeface="Cambria Math"/>
                              </a:rPr>
                              <m:t> </m:t>
                            </m:r>
                            <m:r>
                              <a:rPr lang="en-US" b="0" i="1" smtClean="0">
                                <a:latin typeface="Cambria Math"/>
                              </a:rPr>
                              <m:t>𝑘</m:t>
                            </m:r>
                          </m:den>
                        </m:f>
                        <m:r>
                          <a:rPr lang="en-US" b="0" i="1" smtClean="0">
                            <a:latin typeface="Cambria Math"/>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r="-2815"/>
                </a:stretch>
              </a:blipFill>
            </p:spPr>
            <p:txBody>
              <a:bodyPr/>
              <a:lstStyle/>
              <a:p>
                <a:r>
                  <a:rPr lang="en-US">
                    <a:noFill/>
                  </a:rPr>
                  <a:t> </a:t>
                </a:r>
              </a:p>
            </p:txBody>
          </p:sp>
        </mc:Fallback>
      </mc:AlternateContent>
      <p:grpSp>
        <p:nvGrpSpPr>
          <p:cNvPr id="8" name="Group 7"/>
          <p:cNvGrpSpPr/>
          <p:nvPr/>
        </p:nvGrpSpPr>
        <p:grpSpPr>
          <a:xfrm>
            <a:off x="3733800" y="4800600"/>
            <a:ext cx="1371600" cy="1828800"/>
            <a:chOff x="3505200" y="4953000"/>
            <a:chExt cx="1295400" cy="1662700"/>
          </a:xfrm>
        </p:grpSpPr>
        <p:sp>
          <p:nvSpPr>
            <p:cNvPr id="4" name="Rectangular Callout 3"/>
            <p:cNvSpPr/>
            <p:nvPr/>
          </p:nvSpPr>
          <p:spPr>
            <a:xfrm>
              <a:off x="3505200" y="6082300"/>
              <a:ext cx="762000" cy="533400"/>
            </a:xfrm>
            <a:prstGeom prst="wedgeRectCallout">
              <a:avLst>
                <a:gd name="adj1" fmla="val -3246"/>
                <a:gd name="adj2" fmla="val -10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a:t>
              </a:r>
            </a:p>
          </p:txBody>
        </p:sp>
        <p:sp>
          <p:nvSpPr>
            <p:cNvPr id="6" name="Oval 5"/>
            <p:cNvSpPr/>
            <p:nvPr/>
          </p:nvSpPr>
          <p:spPr>
            <a:xfrm>
              <a:off x="3581400" y="4953000"/>
              <a:ext cx="1219200" cy="1053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800600" y="4876800"/>
            <a:ext cx="2514600" cy="1671261"/>
            <a:chOff x="4724400" y="4953000"/>
            <a:chExt cx="2286000" cy="1671261"/>
          </a:xfrm>
        </p:grpSpPr>
        <p:sp>
          <p:nvSpPr>
            <p:cNvPr id="5" name="Rectangular Callout 4"/>
            <p:cNvSpPr/>
            <p:nvPr/>
          </p:nvSpPr>
          <p:spPr>
            <a:xfrm>
              <a:off x="4953000" y="6090861"/>
              <a:ext cx="762000" cy="533400"/>
            </a:xfrm>
            <a:prstGeom prst="wedgeRectCallout">
              <a:avLst>
                <a:gd name="adj1" fmla="val -3246"/>
                <a:gd name="adj2" fmla="val -101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IDF</a:t>
              </a:r>
            </a:p>
          </p:txBody>
        </p:sp>
        <p:sp>
          <p:nvSpPr>
            <p:cNvPr id="7" name="Oval 6"/>
            <p:cNvSpPr/>
            <p:nvPr/>
          </p:nvSpPr>
          <p:spPr>
            <a:xfrm>
              <a:off x="4724400" y="4953000"/>
              <a:ext cx="2286000" cy="1053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533400" y="5638800"/>
            <a:ext cx="2971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current document</a:t>
            </a:r>
          </a:p>
          <a:p>
            <a:pPr algn="ctr"/>
            <a:r>
              <a:rPr lang="en-US" dirty="0"/>
              <a:t>D: full corpus (of documents)</a:t>
            </a:r>
          </a:p>
          <a:p>
            <a:pPr algn="ctr"/>
            <a:r>
              <a:rPr lang="en-US" dirty="0"/>
              <a:t>k: word in document/query</a:t>
            </a:r>
          </a:p>
          <a:p>
            <a:pPr algn="ctr"/>
            <a:r>
              <a:rPr lang="en-US" dirty="0"/>
              <a:t>Q: set of words in query</a:t>
            </a:r>
          </a:p>
        </p:txBody>
      </p:sp>
    </p:spTree>
    <p:extLst>
      <p:ext uri="{BB962C8B-B14F-4D97-AF65-F5344CB8AC3E}">
        <p14:creationId xmlns:p14="http://schemas.microsoft.com/office/powerpoint/2010/main" val="24932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Ranking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943291"/>
              </p:ext>
            </p:extLst>
          </p:nvPr>
        </p:nvGraphicFramePr>
        <p:xfrm>
          <a:off x="457200" y="1295400"/>
          <a:ext cx="8229600" cy="22250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78933">
                  <a:extLst>
                    <a:ext uri="{9D8B030D-6E8A-4147-A177-3AD203B41FA5}">
                      <a16:colId xmlns:a16="http://schemas.microsoft.com/office/drawing/2014/main" val="20003"/>
                    </a:ext>
                  </a:extLst>
                </a:gridCol>
                <a:gridCol w="1126067">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370840">
                <a:tc>
                  <a:txBody>
                    <a:bodyPr/>
                    <a:lstStyle/>
                    <a:p>
                      <a:endParaRPr lang="en-US" dirty="0"/>
                    </a:p>
                  </a:txBody>
                  <a:tcPr/>
                </a:tc>
                <a:tc>
                  <a:txBody>
                    <a:bodyPr/>
                    <a:lstStyle/>
                    <a:p>
                      <a:r>
                        <a:rPr lang="en-US" dirty="0"/>
                        <a:t>Who</a:t>
                      </a:r>
                    </a:p>
                  </a:txBody>
                  <a:tcPr/>
                </a:tc>
                <a:tc>
                  <a:txBody>
                    <a:bodyPr/>
                    <a:lstStyle/>
                    <a:p>
                      <a:r>
                        <a:rPr lang="en-US" dirty="0"/>
                        <a:t>Is</a:t>
                      </a:r>
                    </a:p>
                  </a:txBody>
                  <a:tcPr/>
                </a:tc>
                <a:tc>
                  <a:txBody>
                    <a:bodyPr/>
                    <a:lstStyle/>
                    <a:p>
                      <a:r>
                        <a:rPr lang="en-US" dirty="0"/>
                        <a:t>The</a:t>
                      </a:r>
                    </a:p>
                  </a:txBody>
                  <a:tcPr/>
                </a:tc>
                <a:tc>
                  <a:txBody>
                    <a:bodyPr/>
                    <a:lstStyle/>
                    <a:p>
                      <a:r>
                        <a:rPr lang="en-US" dirty="0"/>
                        <a:t>President</a:t>
                      </a:r>
                    </a:p>
                  </a:txBody>
                  <a:tcPr/>
                </a:tc>
                <a:tc>
                  <a:txBody>
                    <a:bodyPr/>
                    <a:lstStyle/>
                    <a:p>
                      <a:r>
                        <a:rPr lang="en-US" dirty="0"/>
                        <a:t>Of</a:t>
                      </a:r>
                    </a:p>
                  </a:txBody>
                  <a:tcPr/>
                </a:tc>
                <a:tc>
                  <a:txBody>
                    <a:bodyPr/>
                    <a:lstStyle/>
                    <a:p>
                      <a:r>
                        <a:rPr lang="en-US" dirty="0"/>
                        <a:t>United</a:t>
                      </a:r>
                    </a:p>
                  </a:txBody>
                  <a:tcPr/>
                </a:tc>
                <a:tc>
                  <a:txBody>
                    <a:bodyPr/>
                    <a:lstStyle/>
                    <a:p>
                      <a:r>
                        <a:rPr lang="en-US" dirty="0"/>
                        <a:t>States</a:t>
                      </a:r>
                    </a:p>
                  </a:txBody>
                  <a:tcPr/>
                </a:tc>
                <a:tc>
                  <a:txBody>
                    <a:bodyPr/>
                    <a:lstStyle/>
                    <a:p>
                      <a:r>
                        <a:rPr lang="en-US" dirty="0"/>
                        <a:t>#words</a:t>
                      </a:r>
                    </a:p>
                  </a:txBody>
                  <a:tcPr/>
                </a:tc>
                <a:extLst>
                  <a:ext uri="{0D108BD9-81ED-4DB2-BD59-A6C34878D82A}">
                    <a16:rowId xmlns:a16="http://schemas.microsoft.com/office/drawing/2014/main" val="10000"/>
                  </a:ext>
                </a:extLst>
              </a:tr>
              <a:tr h="370840">
                <a:tc>
                  <a:txBody>
                    <a:bodyPr/>
                    <a:lstStyle/>
                    <a:p>
                      <a:r>
                        <a:rPr lang="en-US" dirty="0"/>
                        <a:t>D1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0001"/>
                  </a:ext>
                </a:extLst>
              </a:tr>
              <a:tr h="370840">
                <a:tc>
                  <a:txBody>
                    <a:bodyPr/>
                    <a:lstStyle/>
                    <a:p>
                      <a:r>
                        <a:rPr lang="en-US" dirty="0"/>
                        <a:t>D2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10002"/>
                  </a:ext>
                </a:extLst>
              </a:tr>
              <a:tr h="370840">
                <a:tc>
                  <a:txBody>
                    <a:bodyPr/>
                    <a:lstStyle/>
                    <a:p>
                      <a:r>
                        <a:rPr lang="en-US" dirty="0"/>
                        <a:t>D3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3</a:t>
                      </a:r>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10003"/>
                  </a:ext>
                </a:extLst>
              </a:tr>
              <a:tr h="370840">
                <a:tc>
                  <a:txBody>
                    <a:bodyPr/>
                    <a:lstStyle/>
                    <a:p>
                      <a:r>
                        <a:rPr lang="en-US" dirty="0"/>
                        <a:t>D4</a:t>
                      </a:r>
                    </a:p>
                  </a:txBody>
                  <a:tcPr/>
                </a:tc>
                <a:tc>
                  <a:txBody>
                    <a:bodyPr/>
                    <a:lstStyle/>
                    <a:p>
                      <a:r>
                        <a:rPr lang="en-US" dirty="0"/>
                        <a:t>1</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10004"/>
                  </a:ext>
                </a:extLst>
              </a:tr>
              <a:tr h="370840">
                <a:tc>
                  <a:txBody>
                    <a:bodyPr/>
                    <a:lstStyle/>
                    <a:p>
                      <a:r>
                        <a:rPr lang="en-US" dirty="0"/>
                        <a:t>#Doc</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3</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4576678"/>
              </p:ext>
            </p:extLst>
          </p:nvPr>
        </p:nvGraphicFramePr>
        <p:xfrm>
          <a:off x="457200" y="4419600"/>
          <a:ext cx="8153400" cy="21234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70840">
                <a:tc>
                  <a:txBody>
                    <a:bodyPr/>
                    <a:lstStyle/>
                    <a:p>
                      <a:r>
                        <a:rPr lang="en-US" dirty="0"/>
                        <a:t>Doc</a:t>
                      </a:r>
                    </a:p>
                  </a:txBody>
                  <a:tcPr/>
                </a:tc>
                <a:tc>
                  <a:txBody>
                    <a:bodyPr/>
                    <a:lstStyle/>
                    <a:p>
                      <a:r>
                        <a:rPr lang="en-US" dirty="0" err="1"/>
                        <a:t>Tf-Idf</a:t>
                      </a:r>
                      <a:r>
                        <a:rPr lang="en-US" dirty="0"/>
                        <a:t> score</a:t>
                      </a:r>
                    </a:p>
                  </a:txBody>
                  <a:tcPr/>
                </a:tc>
                <a:extLst>
                  <a:ext uri="{0D108BD9-81ED-4DB2-BD59-A6C34878D82A}">
                    <a16:rowId xmlns:a16="http://schemas.microsoft.com/office/drawing/2014/main" val="10000"/>
                  </a:ext>
                </a:extLst>
              </a:tr>
              <a:tr h="370840">
                <a:tc>
                  <a:txBody>
                    <a:bodyPr/>
                    <a:lstStyle/>
                    <a:p>
                      <a:r>
                        <a:rPr lang="en-US" dirty="0"/>
                        <a:t>D1</a:t>
                      </a:r>
                    </a:p>
                  </a:txBody>
                  <a:tcPr/>
                </a:tc>
                <a:tc>
                  <a:txBody>
                    <a:bodyPr/>
                    <a:lstStyle/>
                    <a:p>
                      <a:r>
                        <a:rPr lang="en-US" dirty="0"/>
                        <a:t>(1/6)*log(4/2)+(1/6)*log(4/1)+(1/6)*log(4/3)+(1/6)*log(4/2)=0.736</a:t>
                      </a:r>
                    </a:p>
                  </a:txBody>
                  <a:tcPr/>
                </a:tc>
                <a:extLst>
                  <a:ext uri="{0D108BD9-81ED-4DB2-BD59-A6C34878D82A}">
                    <a16:rowId xmlns:a16="http://schemas.microsoft.com/office/drawing/2014/main" val="10001"/>
                  </a:ext>
                </a:extLst>
              </a:tr>
              <a:tr h="370840">
                <a:tc>
                  <a:txBody>
                    <a:bodyPr/>
                    <a:lstStyle/>
                    <a:p>
                      <a:r>
                        <a:rPr lang="en-US" dirty="0"/>
                        <a:t>D2</a:t>
                      </a:r>
                    </a:p>
                  </a:txBody>
                  <a:tcPr/>
                </a:tc>
                <a:tc>
                  <a:txBody>
                    <a:bodyPr/>
                    <a:lstStyle/>
                    <a:p>
                      <a:r>
                        <a:rPr lang="en-US" dirty="0"/>
                        <a:t>(3/15)*log(4/3)+(2/15)*log(4/3)+(1/15)*log(4/3)=0.166</a:t>
                      </a:r>
                    </a:p>
                  </a:txBody>
                  <a:tcPr/>
                </a:tc>
                <a:extLst>
                  <a:ext uri="{0D108BD9-81ED-4DB2-BD59-A6C34878D82A}">
                    <a16:rowId xmlns:a16="http://schemas.microsoft.com/office/drawing/2014/main" val="10002"/>
                  </a:ext>
                </a:extLst>
              </a:tr>
              <a:tr h="370840">
                <a:tc>
                  <a:txBody>
                    <a:bodyPr/>
                    <a:lstStyle/>
                    <a:p>
                      <a:r>
                        <a:rPr lang="en-US" dirty="0"/>
                        <a:t>D3</a:t>
                      </a:r>
                    </a:p>
                  </a:txBody>
                  <a:tcPr/>
                </a:tc>
                <a:tc>
                  <a:txBody>
                    <a:bodyPr/>
                    <a:lstStyle/>
                    <a:p>
                      <a:r>
                        <a:rPr lang="en-US" dirty="0"/>
                        <a:t>(1/14)*log(4/2)+(1/14)*log(4/2)+(1/14)*log(4/3)+(1/14)*log(4/3)+(3/14)*log(4/3)+(1/14)*log(4/2)=0.363</a:t>
                      </a:r>
                    </a:p>
                  </a:txBody>
                  <a:tcPr/>
                </a:tc>
                <a:extLst>
                  <a:ext uri="{0D108BD9-81ED-4DB2-BD59-A6C34878D82A}">
                    <a16:rowId xmlns:a16="http://schemas.microsoft.com/office/drawing/2014/main" val="10003"/>
                  </a:ext>
                </a:extLst>
              </a:tr>
              <a:tr h="370840">
                <a:tc>
                  <a:txBody>
                    <a:bodyPr/>
                    <a:lstStyle/>
                    <a:p>
                      <a:r>
                        <a:rPr lang="en-US" dirty="0"/>
                        <a:t>D4</a:t>
                      </a:r>
                    </a:p>
                  </a:txBody>
                  <a:tcPr/>
                </a:tc>
                <a:tc>
                  <a:txBody>
                    <a:bodyPr/>
                    <a:lstStyle/>
                    <a:p>
                      <a:r>
                        <a:rPr lang="en-US" dirty="0"/>
                        <a:t>(log(4/2)+2*log(4/3)+log(4/3))/11=0.204</a:t>
                      </a:r>
                    </a:p>
                  </a:txBody>
                  <a:tcPr/>
                </a:tc>
                <a:extLst>
                  <a:ext uri="{0D108BD9-81ED-4DB2-BD59-A6C34878D82A}">
                    <a16:rowId xmlns:a16="http://schemas.microsoft.com/office/drawing/2014/main" val="10004"/>
                  </a:ext>
                </a:extLst>
              </a:tr>
            </a:tbl>
          </a:graphicData>
        </a:graphic>
      </p:graphicFrame>
      <p:sp>
        <p:nvSpPr>
          <p:cNvPr id="5" name="Content Placeholder 2"/>
          <p:cNvSpPr txBox="1">
            <a:spLocks/>
          </p:cNvSpPr>
          <p:nvPr/>
        </p:nvSpPr>
        <p:spPr>
          <a:xfrm>
            <a:off x="457200" y="4118577"/>
            <a:ext cx="8229600" cy="276621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Q: Who is the president of the united states?</a:t>
            </a:r>
          </a:p>
          <a:p>
            <a:r>
              <a:rPr lang="en-US" dirty="0"/>
              <a:t>D1: Donald Trump is United States’ president.</a:t>
            </a:r>
          </a:p>
          <a:p>
            <a:r>
              <a:rPr lang="en-US" dirty="0"/>
              <a:t>D2: We are the most united out of all the people and of all the places.</a:t>
            </a:r>
          </a:p>
          <a:p>
            <a:r>
              <a:rPr lang="en-US" dirty="0"/>
              <a:t>D3: The United States of America is united again, who is more united than it?</a:t>
            </a:r>
          </a:p>
          <a:p>
            <a:r>
              <a:rPr lang="en-US" dirty="0"/>
              <a:t>D4: Who would like to take the box out of the kitchen?</a:t>
            </a:r>
          </a:p>
        </p:txBody>
      </p:sp>
      <mc:AlternateContent xmlns:mc="http://schemas.openxmlformats.org/markup-compatibility/2006" xmlns:a14="http://schemas.microsoft.com/office/drawing/2010/main">
        <mc:Choice Requires="a14">
          <p:sp>
            <p:nvSpPr>
              <p:cNvPr id="3" name="TextBox 2"/>
              <p:cNvSpPr txBox="1"/>
              <p:nvPr/>
            </p:nvSpPr>
            <p:spPr>
              <a:xfrm>
                <a:off x="1066800" y="3505200"/>
                <a:ext cx="6096000" cy="11594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𝑡𝑓𝑖𝑑𝑓</m:t>
                      </m:r>
                      <m:r>
                        <a:rPr lang="en-US" i="1">
                          <a:latin typeface="Cambria Math"/>
                        </a:rPr>
                        <m:t>(</m:t>
                      </m:r>
                      <m:r>
                        <a:rPr lang="en-US" i="1">
                          <a:latin typeface="Cambria Math"/>
                        </a:rPr>
                        <m:t>𝑑</m:t>
                      </m:r>
                      <m:r>
                        <a:rPr lang="en-US" i="1">
                          <a:latin typeface="Cambria Math"/>
                        </a:rPr>
                        <m:t>)=</m:t>
                      </m:r>
                      <m:nary>
                        <m:naryPr>
                          <m:chr m:val="∑"/>
                          <m:ctrlPr>
                            <a:rPr lang="pt-BR" i="1">
                              <a:latin typeface="Cambria Math" panose="02040503050406030204" pitchFamily="18" charset="0"/>
                            </a:rPr>
                          </m:ctrlPr>
                        </m:naryPr>
                        <m:sub>
                          <m:r>
                            <a:rPr lang="pt-BR" i="1">
                              <a:latin typeface="Cambria Math"/>
                            </a:rPr>
                            <m:t>𝑘</m:t>
                          </m:r>
                          <m:r>
                            <a:rPr lang="pt-BR" i="1">
                              <a:latin typeface="Cambria Math"/>
                            </a:rPr>
                            <m:t>=</m:t>
                          </m:r>
                          <m:r>
                            <a:rPr lang="pt-BR" i="1">
                              <a:latin typeface="Cambria Math"/>
                            </a:rPr>
                            <m:t>0</m:t>
                          </m:r>
                        </m:sub>
                        <m:sup>
                          <m:r>
                            <a:rPr lang="en-US" i="1">
                              <a:latin typeface="Cambria Math"/>
                            </a:rPr>
                            <m:t>|</m:t>
                          </m:r>
                          <m:r>
                            <a:rPr lang="en-US" i="1">
                              <a:latin typeface="Cambria Math"/>
                            </a:rPr>
                            <m:t>𝑄</m:t>
                          </m:r>
                          <m:r>
                            <a:rPr lang="en-US" i="1">
                              <a:latin typeface="Cambria Math"/>
                            </a:rPr>
                            <m:t>|</m:t>
                          </m:r>
                        </m:sup>
                        <m:e>
                          <m:f>
                            <m:fPr>
                              <m:ctrlPr>
                                <a:rPr lang="pt-BR" i="1">
                                  <a:latin typeface="Cambria Math" panose="02040503050406030204" pitchFamily="18" charset="0"/>
                                </a:rPr>
                              </m:ctrlPr>
                            </m:fPr>
                            <m:num>
                              <m:r>
                                <a:rPr lang="en-US" i="1">
                                  <a:latin typeface="Cambria Math"/>
                                </a:rPr>
                                <m:t>#</m:t>
                              </m:r>
                              <m:r>
                                <a:rPr lang="en-US" i="1">
                                  <a:latin typeface="Cambria Math"/>
                                </a:rPr>
                                <m:t>𝑘</m:t>
                              </m:r>
                              <m:r>
                                <a:rPr lang="en-US" i="1">
                                  <a:latin typeface="Cambria Math"/>
                                </a:rPr>
                                <m:t> </m:t>
                              </m:r>
                              <m:r>
                                <a:rPr lang="en-US" i="1">
                                  <a:latin typeface="Cambria Math"/>
                                </a:rPr>
                                <m:t>𝑖𝑛</m:t>
                              </m:r>
                              <m:r>
                                <a:rPr lang="en-US" i="1">
                                  <a:latin typeface="Cambria Math"/>
                                </a:rPr>
                                <m:t> </m:t>
                              </m:r>
                              <m:r>
                                <a:rPr lang="en-US" i="1">
                                  <a:latin typeface="Cambria Math"/>
                                </a:rPr>
                                <m:t>𝑑</m:t>
                              </m:r>
                            </m:num>
                            <m:den>
                              <m:r>
                                <a:rPr lang="en-US" i="1">
                                  <a:latin typeface="Cambria Math"/>
                                </a:rPr>
                                <m:t>|</m:t>
                              </m:r>
                              <m:r>
                                <a:rPr lang="en-US" i="1">
                                  <a:latin typeface="Cambria Math"/>
                                </a:rPr>
                                <m:t>𝑑</m:t>
                              </m:r>
                              <m:r>
                                <a:rPr lang="en-US" i="1">
                                  <a:latin typeface="Cambria Math"/>
                                </a:rPr>
                                <m:t>|</m:t>
                              </m:r>
                            </m:den>
                          </m:f>
                          <m:r>
                            <m:rPr>
                              <m:sty m:val="p"/>
                            </m:rPr>
                            <a:rPr lang="en-US">
                              <a:latin typeface="Cambria Math"/>
                            </a:rPr>
                            <m:t>log</m:t>
                          </m:r>
                          <m:r>
                            <a:rPr lang="en-US" i="1">
                              <a:latin typeface="Cambria Math"/>
                            </a:rPr>
                            <m:t>⁡(</m:t>
                          </m:r>
                          <m:f>
                            <m:fPr>
                              <m:ctrlPr>
                                <a:rPr lang="pt-BR"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a:rPr>
                                    <m:t>𝐷</m:t>
                                  </m:r>
                                </m:e>
                              </m:d>
                            </m:num>
                            <m:den>
                              <m:r>
                                <a:rPr lang="en-US" i="1">
                                  <a:latin typeface="Cambria Math"/>
                                </a:rPr>
                                <m:t>#</m:t>
                              </m:r>
                              <m:r>
                                <a:rPr lang="en-US" i="1">
                                  <a:latin typeface="Cambria Math"/>
                                </a:rPr>
                                <m:t>𝐷</m:t>
                              </m:r>
                              <m:r>
                                <a:rPr lang="en-US" i="1">
                                  <a:latin typeface="Cambria Math"/>
                                </a:rPr>
                                <m:t> </m:t>
                              </m:r>
                              <m:r>
                                <a:rPr lang="en-US" i="1">
                                  <a:latin typeface="Cambria Math"/>
                                </a:rPr>
                                <m:t>𝑤𝑖𝑡</m:t>
                              </m:r>
                              <m:r>
                                <a:rPr lang="en-US" i="1">
                                  <a:latin typeface="Cambria Math"/>
                                </a:rPr>
                                <m:t>h</m:t>
                              </m:r>
                              <m:r>
                                <a:rPr lang="en-US" i="1">
                                  <a:latin typeface="Cambria Math"/>
                                </a:rPr>
                                <m:t> </m:t>
                              </m:r>
                              <m:r>
                                <a:rPr lang="en-US" i="1">
                                  <a:latin typeface="Cambria Math"/>
                                </a:rPr>
                                <m:t>𝑘</m:t>
                              </m:r>
                            </m:den>
                          </m:f>
                          <m:r>
                            <a:rPr lang="en-US" i="1">
                              <a:latin typeface="Cambria Math"/>
                            </a:rPr>
                            <m:t>)</m:t>
                          </m:r>
                        </m:e>
                      </m:nary>
                    </m:oMath>
                  </m:oMathPara>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66800" y="3505200"/>
                <a:ext cx="6096000" cy="115948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64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Content Placeholder 2"/>
          <p:cNvSpPr>
            <a:spLocks noGrp="1"/>
          </p:cNvSpPr>
          <p:nvPr>
            <p:ph idx="1"/>
          </p:nvPr>
        </p:nvSpPr>
        <p:spPr/>
        <p:txBody>
          <a:bodyPr/>
          <a:lstStyle/>
          <a:p>
            <a:r>
              <a:rPr lang="en-US" dirty="0"/>
              <a:t>Store information as graphs, with nodes and relations between the nodes.</a:t>
            </a:r>
          </a:p>
          <a:p>
            <a:r>
              <a:rPr lang="en-US" dirty="0"/>
              <a:t>Allow interesting queries such as, finding all the friends of a person, all their friends, and so on until 10 levels.</a:t>
            </a:r>
          </a:p>
        </p:txBody>
      </p:sp>
    </p:spTree>
    <p:extLst>
      <p:ext uri="{BB962C8B-B14F-4D97-AF65-F5344CB8AC3E}">
        <p14:creationId xmlns:p14="http://schemas.microsoft.com/office/powerpoint/2010/main" val="981733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Resource Description Framework (RDF) graph databases</a:t>
            </a:r>
          </a:p>
        </p:txBody>
      </p:sp>
      <p:sp>
        <p:nvSpPr>
          <p:cNvPr id="3" name="Content Placeholder 2"/>
          <p:cNvSpPr>
            <a:spLocks noGrp="1"/>
          </p:cNvSpPr>
          <p:nvPr>
            <p:ph idx="1"/>
          </p:nvPr>
        </p:nvSpPr>
        <p:spPr/>
        <p:txBody>
          <a:bodyPr/>
          <a:lstStyle/>
          <a:p>
            <a:r>
              <a:rPr lang="en-US" dirty="0"/>
              <a:t>RDF is a standard model for data interchange on the Web.</a:t>
            </a:r>
          </a:p>
          <a:p>
            <a:r>
              <a:rPr lang="en-US" dirty="0"/>
              <a:t>RDF has features that facilitate data merging even if the underlying schemas differ.</a:t>
            </a:r>
          </a:p>
          <a:p>
            <a:r>
              <a:rPr lang="en-US" dirty="0"/>
              <a:t>RDF specifically supports the evolution of schemas over time without requiring all the data consumers to be changed.</a:t>
            </a:r>
          </a:p>
        </p:txBody>
      </p:sp>
    </p:spTree>
    <p:extLst>
      <p:ext uri="{BB962C8B-B14F-4D97-AF65-F5344CB8AC3E}">
        <p14:creationId xmlns:p14="http://schemas.microsoft.com/office/powerpoint/2010/main" val="6470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RDF Triples</a:t>
            </a:r>
          </a:p>
        </p:txBody>
      </p:sp>
      <p:sp>
        <p:nvSpPr>
          <p:cNvPr id="3" name="Content Placeholder 2"/>
          <p:cNvSpPr>
            <a:spLocks noGrp="1"/>
          </p:cNvSpPr>
          <p:nvPr>
            <p:ph idx="1"/>
          </p:nvPr>
        </p:nvSpPr>
        <p:spPr/>
        <p:txBody>
          <a:bodyPr>
            <a:normAutofit fontScale="92500"/>
          </a:bodyPr>
          <a:lstStyle/>
          <a:p>
            <a:r>
              <a:rPr lang="en-US" dirty="0"/>
              <a:t>The dataset includes a list of triples of the form: </a:t>
            </a:r>
          </a:p>
          <a:p>
            <a:pPr lvl="1"/>
            <a:r>
              <a:rPr lang="en-US" dirty="0"/>
              <a:t>subject, predicate, object.</a:t>
            </a:r>
          </a:p>
          <a:p>
            <a:endParaRPr lang="en-US" dirty="0"/>
          </a:p>
          <a:p>
            <a:endParaRPr lang="en-US" dirty="0"/>
          </a:p>
          <a:p>
            <a:endParaRPr lang="en-US" dirty="0"/>
          </a:p>
          <a:p>
            <a:r>
              <a:rPr lang="en-US" dirty="0"/>
              <a:t>All data is presented only by these triples.</a:t>
            </a:r>
          </a:p>
          <a:p>
            <a:r>
              <a:rPr lang="en-US" dirty="0"/>
              <a:t>There is only a single "table", containing all these triples (a triple store).</a:t>
            </a:r>
          </a:p>
        </p:txBody>
      </p:sp>
      <p:grpSp>
        <p:nvGrpSpPr>
          <p:cNvPr id="4" name="Group 3"/>
          <p:cNvGrpSpPr/>
          <p:nvPr/>
        </p:nvGrpSpPr>
        <p:grpSpPr>
          <a:xfrm>
            <a:off x="2979934" y="3048000"/>
            <a:ext cx="4495800" cy="914400"/>
            <a:chOff x="3581400" y="5562600"/>
            <a:chExt cx="4495800" cy="914400"/>
          </a:xfrm>
        </p:grpSpPr>
        <p:sp>
          <p:nvSpPr>
            <p:cNvPr id="5" name="Oval 4"/>
            <p:cNvSpPr/>
            <p:nvPr/>
          </p:nvSpPr>
          <p:spPr>
            <a:xfrm>
              <a:off x="3581400" y="5562600"/>
              <a:ext cx="1295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sp>
          <p:nvSpPr>
            <p:cNvPr id="6" name="Oval 5"/>
            <p:cNvSpPr/>
            <p:nvPr/>
          </p:nvSpPr>
          <p:spPr>
            <a:xfrm>
              <a:off x="6934200" y="55626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a:t>
              </a:r>
            </a:p>
          </p:txBody>
        </p:sp>
        <p:cxnSp>
          <p:nvCxnSpPr>
            <p:cNvPr id="7" name="Straight Connector 6"/>
            <p:cNvCxnSpPr>
              <a:stCxn id="5" idx="6"/>
              <a:endCxn id="6" idx="2"/>
            </p:cNvCxnSpPr>
            <p:nvPr/>
          </p:nvCxnSpPr>
          <p:spPr>
            <a:xfrm>
              <a:off x="4876800" y="6019800"/>
              <a:ext cx="2057400" cy="0"/>
            </a:xfrm>
            <a:prstGeom prst="line">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5400" y="5638800"/>
              <a:ext cx="1295400" cy="369332"/>
            </a:xfrm>
            <a:prstGeom prst="rect">
              <a:avLst/>
            </a:prstGeom>
            <a:noFill/>
          </p:spPr>
          <p:txBody>
            <a:bodyPr wrap="square" rtlCol="0">
              <a:spAutoFit/>
            </a:bodyPr>
            <a:lstStyle/>
            <a:p>
              <a:pPr algn="ctr"/>
              <a:r>
                <a:rPr lang="en-US" dirty="0"/>
                <a:t>Predicate</a:t>
              </a:r>
            </a:p>
          </p:txBody>
        </p:sp>
      </p:grpSp>
    </p:spTree>
    <p:extLst>
      <p:ext uri="{BB962C8B-B14F-4D97-AF65-F5344CB8AC3E}">
        <p14:creationId xmlns:p14="http://schemas.microsoft.com/office/powerpoint/2010/main" val="411780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Jena</a:t>
            </a:r>
          </a:p>
        </p:txBody>
      </p:sp>
      <p:sp>
        <p:nvSpPr>
          <p:cNvPr id="3" name="Content Placeholder 2"/>
          <p:cNvSpPr>
            <a:spLocks noGrp="1"/>
          </p:cNvSpPr>
          <p:nvPr>
            <p:ph idx="1"/>
          </p:nvPr>
        </p:nvSpPr>
        <p:spPr/>
        <p:txBody>
          <a:bodyPr/>
          <a:lstStyle/>
          <a:p>
            <a:r>
              <a:rPr lang="en-US" dirty="0"/>
              <a:t>Download from: </a:t>
            </a:r>
            <a:r>
              <a:rPr lang="en-US" dirty="0">
                <a:hlinkClick r:id="rId2"/>
              </a:rPr>
              <a:t>https://jena.apache.org/download/index.cgi</a:t>
            </a:r>
            <a:endParaRPr lang="en-US" dirty="0"/>
          </a:p>
          <a:p>
            <a:r>
              <a:rPr lang="en-US" dirty="0"/>
              <a:t>There is no need to actually install Jena, unless you intend to use it.</a:t>
            </a:r>
          </a:p>
          <a:p>
            <a:r>
              <a:rPr lang="en-US" dirty="0"/>
              <a:t>Jena uses URIs to identify all entities and relations.</a:t>
            </a:r>
          </a:p>
          <a:p>
            <a:r>
              <a:rPr lang="en-US" dirty="0"/>
              <a:t>We will focus on SPARQL which is the RDF query language.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6906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ARQ / SPARQL</a:t>
            </a:r>
          </a:p>
        </p:txBody>
      </p:sp>
      <p:sp>
        <p:nvSpPr>
          <p:cNvPr id="3" name="Content Placeholder 2"/>
          <p:cNvSpPr>
            <a:spLocks noGrp="1"/>
          </p:cNvSpPr>
          <p:nvPr>
            <p:ph idx="1"/>
          </p:nvPr>
        </p:nvSpPr>
        <p:spPr/>
        <p:txBody>
          <a:bodyPr>
            <a:normAutofit fontScale="92500" lnSpcReduction="20000"/>
          </a:bodyPr>
          <a:lstStyle/>
          <a:p>
            <a:r>
              <a:rPr lang="en-US" dirty="0"/>
              <a:t>RDF query language is called SPARQL.</a:t>
            </a:r>
          </a:p>
          <a:p>
            <a:r>
              <a:rPr lang="en-US" dirty="0"/>
              <a:t>ARQ is an implementation of </a:t>
            </a:r>
            <a:r>
              <a:rPr lang="pt-BR" dirty="0"/>
              <a:t>a SPARQL Processor for Jena</a:t>
            </a:r>
            <a:r>
              <a:rPr lang="en-US" dirty="0"/>
              <a:t>.</a:t>
            </a:r>
          </a:p>
          <a:p>
            <a:r>
              <a:rPr lang="en-US" dirty="0"/>
              <a:t>All queries include a set of triples: subject, predicate, object.</a:t>
            </a:r>
          </a:p>
          <a:p>
            <a:r>
              <a:rPr lang="en-US" dirty="0"/>
              <a:t>We will only learn selection.</a:t>
            </a:r>
          </a:p>
          <a:p>
            <a:r>
              <a:rPr lang="en-US" dirty="0"/>
              <a:t>You can try SPARQL at: </a:t>
            </a:r>
            <a:r>
              <a:rPr lang="en-US" u="sng" dirty="0">
                <a:hlinkClick r:id="rId2"/>
              </a:rPr>
              <a:t>http://sparql-playground.sib.swiss/</a:t>
            </a:r>
            <a:endParaRPr lang="en-US" u="sng" dirty="0"/>
          </a:p>
          <a:p>
            <a:r>
              <a:rPr lang="en-US" dirty="0"/>
              <a:t>[The queries and images in the following slides are taken from there.]</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65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normAutofit fontScale="92500"/>
          </a:bodyPr>
          <a:lstStyle/>
          <a:p>
            <a:r>
              <a:rPr lang="en-US" dirty="0"/>
              <a:t>It is impossible for a distributed computer system to simultaneously provide more than two out of three of the following guarantees:</a:t>
            </a:r>
          </a:p>
          <a:p>
            <a:pPr lvl="1"/>
            <a:r>
              <a:rPr lang="en-US" b="1" dirty="0"/>
              <a:t>C</a:t>
            </a:r>
            <a:r>
              <a:rPr lang="en-US" dirty="0"/>
              <a:t>onsistency: Every read receives either the most recent written value or an error.</a:t>
            </a:r>
          </a:p>
          <a:p>
            <a:pPr lvl="1"/>
            <a:r>
              <a:rPr lang="en-US" b="1" dirty="0"/>
              <a:t>A</a:t>
            </a:r>
            <a:r>
              <a:rPr lang="en-US" dirty="0"/>
              <a:t>vailability: Every request receives a response (not necessarily the most recent value).</a:t>
            </a:r>
          </a:p>
          <a:p>
            <a:pPr lvl="1"/>
            <a:r>
              <a:rPr lang="en-US" b="1" dirty="0"/>
              <a:t>P</a:t>
            </a:r>
            <a:r>
              <a:rPr lang="en-US" dirty="0"/>
              <a:t>artition tolerance: The system continues to operate despite an arbitrary number of messages being dropped (or delayed) by the network between nodes.</a:t>
            </a:r>
          </a:p>
        </p:txBody>
      </p:sp>
    </p:spTree>
    <p:extLst>
      <p:ext uri="{BB962C8B-B14F-4D97-AF65-F5344CB8AC3E}">
        <p14:creationId xmlns:p14="http://schemas.microsoft.com/office/powerpoint/2010/main" val="136955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Partial View of Our Database (Ontology + Data)</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1056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3103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p>
        </p:txBody>
      </p:sp>
      <p:sp>
        <p:nvSpPr>
          <p:cNvPr id="3" name="Content Placeholder 2"/>
          <p:cNvSpPr>
            <a:spLocks noGrp="1"/>
          </p:cNvSpPr>
          <p:nvPr>
            <p:ph idx="1"/>
          </p:nvPr>
        </p:nvSpPr>
        <p:spPr/>
        <p:txBody>
          <a:bodyPr/>
          <a:lstStyle/>
          <a:p>
            <a:r>
              <a:rPr lang="en-US" dirty="0"/>
              <a:t>SELECT * WHERE {?s ?p ?o}</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3941794"/>
              </p:ext>
            </p:extLst>
          </p:nvPr>
        </p:nvGraphicFramePr>
        <p:xfrm>
          <a:off x="914400" y="2438400"/>
          <a:ext cx="4191000" cy="13997818"/>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6744">
                <a:tc>
                  <a:txBody>
                    <a:bodyPr/>
                    <a:lstStyle/>
                    <a:p>
                      <a:pPr algn="ctr" fontAlgn="ctr"/>
                      <a:r>
                        <a:rPr lang="en-US" sz="1200" u="none" strike="noStrike" dirty="0">
                          <a:effectLst/>
                        </a:rPr>
                        <a:t>s</a:t>
                      </a:r>
                      <a:endParaRPr lang="en-US" sz="1200" b="1" i="0" u="none" strike="noStrike" dirty="0">
                        <a:solidFill>
                          <a:srgbClr val="000000"/>
                        </a:solidFill>
                        <a:effectLst/>
                        <a:latin typeface="Calibri"/>
                      </a:endParaRPr>
                    </a:p>
                  </a:txBody>
                  <a:tcPr marL="1337" marR="1337" marT="1337" marB="0" anchor="ctr"/>
                </a:tc>
                <a:tc>
                  <a:txBody>
                    <a:bodyPr/>
                    <a:lstStyle/>
                    <a:p>
                      <a:pPr algn="ctr" fontAlgn="ctr"/>
                      <a:r>
                        <a:rPr lang="en-US" sz="1200" u="none" strike="noStrike">
                          <a:effectLst/>
                        </a:rPr>
                        <a:t>p</a:t>
                      </a:r>
                      <a:endParaRPr lang="en-US" sz="1200" b="1" i="0" u="none" strike="noStrike">
                        <a:solidFill>
                          <a:srgbClr val="000000"/>
                        </a:solidFill>
                        <a:effectLst/>
                        <a:latin typeface="Calibri"/>
                      </a:endParaRPr>
                    </a:p>
                  </a:txBody>
                  <a:tcPr marL="1337" marR="1337" marT="1337" marB="0" anchor="ctr"/>
                </a:tc>
                <a:tc>
                  <a:txBody>
                    <a:bodyPr/>
                    <a:lstStyle/>
                    <a:p>
                      <a:pPr algn="ctr" fontAlgn="ctr"/>
                      <a:r>
                        <a:rPr lang="en-US" sz="1200" u="none" strike="noStrike">
                          <a:effectLst/>
                        </a:rPr>
                        <a:t>o</a:t>
                      </a:r>
                      <a:endParaRPr lang="en-US" sz="1200" b="1"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0"/>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dbo:parent</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1"/>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"2006-11-03"</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2"/>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"Eve"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3"/>
                  </a:ext>
                </a:extLst>
              </a:tr>
              <a:tr h="56744">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"female"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4"/>
                  </a:ext>
                </a:extLst>
              </a:tr>
              <a:tr h="113489">
                <a:tc>
                  <a:txBody>
                    <a:bodyPr/>
                    <a:lstStyle/>
                    <a:p>
                      <a:pPr algn="l" fontAlgn="ctr"/>
                      <a:r>
                        <a:rPr lang="en-US" sz="1200" u="none" strike="noStrike">
                          <a:effectLst/>
                        </a:rPr>
                        <a:t>ttr:Eve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5"/>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"1942-02-02"</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6"/>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a:effectLst/>
                        </a:rPr>
                        <a:t>"John"</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07"/>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8"/>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09"/>
                  </a:ext>
                </a:extLst>
              </a:tr>
              <a:tr h="56744">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a:effectLst/>
                        </a:rPr>
                        <a:t>"male"</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10"/>
                  </a:ext>
                </a:extLst>
              </a:tr>
              <a:tr h="113489">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1"/>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"Luna"</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2"/>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"violet"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3"/>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"female"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4"/>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"4.2"</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5"/>
                  </a:ext>
                </a:extLst>
              </a:tr>
              <a:tr h="113489">
                <a:tc>
                  <a:txBody>
                    <a:bodyPr/>
                    <a:lstStyle/>
                    <a:p>
                      <a:pPr algn="l" fontAlgn="ctr"/>
                      <a:r>
                        <a:rPr lang="en-US" sz="1200" u="none" strike="noStrike">
                          <a:effectLst/>
                        </a:rPr>
                        <a:t>ttr:LunaCat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6"/>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"Rex"</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7"/>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"brown"</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8"/>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19"/>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"8.8"</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0"/>
                  </a:ext>
                </a:extLst>
              </a:tr>
              <a:tr h="113489">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1"/>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"Snuff"</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2"/>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"golden"</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3"/>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4"/>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"3.6"</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5"/>
                  </a:ext>
                </a:extLst>
              </a:tr>
              <a:tr h="113489">
                <a:tc>
                  <a:txBody>
                    <a:bodyPr/>
                    <a:lstStyle/>
                    <a:p>
                      <a:pPr algn="l" fontAlgn="ctr"/>
                      <a:r>
                        <a:rPr lang="en-US" sz="1200" u="none" strike="noStrike">
                          <a:effectLst/>
                        </a:rPr>
                        <a:t>ttr:SnuffMonkey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tto:Monkey</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26"/>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dbp:name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"Tom"</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7"/>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tto:color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"grey"</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8"/>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29"/>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"5.8"</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0"/>
                  </a:ext>
                </a:extLst>
              </a:tr>
              <a:tr h="113489">
                <a:tc>
                  <a:txBody>
                    <a:bodyPr/>
                    <a:lstStyle/>
                    <a:p>
                      <a:pPr algn="l" fontAlgn="ctr"/>
                      <a:r>
                        <a:rPr lang="en-US" sz="1200" u="none" strike="noStrike">
                          <a:effectLst/>
                        </a:rPr>
                        <a:t>ttr:TomCat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1"/>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dbo:parent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ttr:John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2"/>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dbp:birthDate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"1978-07-20"</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3"/>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rPr>
                        <a:t>dbp:name</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"William"</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4"/>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ttr:RexDog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5"/>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"male"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6"/>
                  </a:ext>
                </a:extLst>
              </a:tr>
              <a:tr h="113489">
                <a:tc>
                  <a:txBody>
                    <a:bodyPr/>
                    <a:lstStyle/>
                    <a:p>
                      <a:pPr algn="l" fontAlgn="ctr"/>
                      <a:r>
                        <a:rPr lang="en-US" sz="1200" u="none" strike="noStrike">
                          <a:effectLst/>
                        </a:rPr>
                        <a:t>ttr:William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7"/>
                  </a:ext>
                </a:extLst>
              </a:tr>
              <a:tr h="113489">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8"/>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39"/>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0"/>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"animal"</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1"/>
                  </a:ext>
                </a:extLst>
              </a:tr>
              <a:tr h="113489">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2"/>
                  </a:ext>
                </a:extLst>
              </a:tr>
              <a:tr h="56744">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3"/>
                  </a:ext>
                </a:extLst>
              </a:tr>
              <a:tr h="113489">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4"/>
                  </a:ext>
                </a:extLst>
              </a:tr>
              <a:tr h="56744">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"cat"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5"/>
                  </a:ext>
                </a:extLst>
              </a:tr>
              <a:tr h="113489">
                <a:tc>
                  <a:txBody>
                    <a:bodyPr/>
                    <a:lstStyle/>
                    <a:p>
                      <a:pPr algn="l" fontAlgn="ctr"/>
                      <a:r>
                        <a:rPr lang="en-US" sz="1200" u="none" strike="noStrike">
                          <a:effectLst/>
                        </a:rPr>
                        <a:t>tto:Cat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6"/>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7"/>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8"/>
                  </a:ext>
                </a:extLst>
              </a:tr>
              <a:tr h="113489">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"creature"</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49"/>
                  </a:ext>
                </a:extLst>
              </a:tr>
              <a:tr h="56744">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0"/>
                  </a:ext>
                </a:extLst>
              </a:tr>
              <a:tr h="113489">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1"/>
                  </a:ext>
                </a:extLst>
              </a:tr>
              <a:tr h="56744">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"dog"</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2"/>
                  </a:ext>
                </a:extLst>
              </a:tr>
              <a:tr h="113489">
                <a:tc>
                  <a:txBody>
                    <a:bodyPr/>
                    <a:lstStyle/>
                    <a:p>
                      <a:pPr algn="l" fontAlgn="ctr"/>
                      <a:r>
                        <a:rPr lang="en-US" sz="1200" u="none" strike="noStrike">
                          <a:effectLst/>
                        </a:rPr>
                        <a:t>tto:Dog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3"/>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rdfs:Class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4"/>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5"/>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"monkey"</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6"/>
                  </a:ext>
                </a:extLst>
              </a:tr>
              <a:tr h="113489">
                <a:tc>
                  <a:txBody>
                    <a:bodyPr/>
                    <a:lstStyle/>
                    <a:p>
                      <a:pPr algn="l" fontAlgn="ctr"/>
                      <a:r>
                        <a:rPr lang="en-US" sz="1200" u="none" strike="noStrike">
                          <a:effectLst/>
                        </a:rPr>
                        <a:t>tto:Monkey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rdfs:subClassOf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7"/>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8"/>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dbo:Person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59"/>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0"/>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"domestic animal"</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1"/>
                  </a:ext>
                </a:extLst>
              </a:tr>
              <a:tr h="113489">
                <a:tc>
                  <a:txBody>
                    <a:bodyPr/>
                    <a:lstStyle/>
                    <a:p>
                      <a:pPr algn="l" fontAlgn="ctr"/>
                      <a:r>
                        <a:rPr lang="en-US" sz="1200" u="none" strike="noStrike">
                          <a:effectLst/>
                        </a:rPr>
                        <a:t>tto:pet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tto:Animal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2"/>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3"/>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4"/>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5"/>
                  </a:ext>
                </a:extLst>
              </a:tr>
              <a:tr h="56744">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"sex"</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6"/>
                  </a:ext>
                </a:extLst>
              </a:tr>
              <a:tr h="113489">
                <a:tc>
                  <a:txBody>
                    <a:bodyPr/>
                    <a:lstStyle/>
                    <a:p>
                      <a:pPr algn="l" fontAlgn="ctr"/>
                      <a:r>
                        <a:rPr lang="en-US" sz="1200" u="none" strike="noStrike">
                          <a:effectLst/>
                        </a:rPr>
                        <a:t>tto:sex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xsd:string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7"/>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rdf:type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rdf:Property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8"/>
                  </a:ext>
                </a:extLst>
              </a:tr>
              <a:tr h="226978">
                <a:tc>
                  <a:txBody>
                    <a:bodyPr/>
                    <a:lstStyle/>
                    <a:p>
                      <a:pPr algn="l" fontAlgn="ctr"/>
                      <a:r>
                        <a:rPr lang="en-US" sz="1200" u="none" strike="noStrike" dirty="0" err="1">
                          <a:effectLst/>
                        </a:rPr>
                        <a:t>tto:weight</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tc>
                  <a:txBody>
                    <a:bodyPr/>
                    <a:lstStyle/>
                    <a:p>
                      <a:pPr algn="l" fontAlgn="ctr"/>
                      <a:r>
                        <a:rPr lang="en-US" sz="1200" u="none" strike="noStrike">
                          <a:effectLst/>
                        </a:rPr>
                        <a:t>rdfs:comment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"weight in kilograms"</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69"/>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rdfs:domain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tto:Creature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0"/>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rdfs:isDefinedBy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tto: </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1"/>
                  </a:ext>
                </a:extLst>
              </a:tr>
              <a:tr h="113489">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rdfs:label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"weight"</a:t>
                      </a:r>
                      <a:endParaRPr lang="en-US" sz="1200" b="0" i="0" u="none" strike="noStrike">
                        <a:solidFill>
                          <a:srgbClr val="000000"/>
                        </a:solidFill>
                        <a:effectLst/>
                        <a:latin typeface="Calibri"/>
                      </a:endParaRPr>
                    </a:p>
                  </a:txBody>
                  <a:tcPr marL="1337" marR="1337" marT="1337" marB="0" anchor="ctr"/>
                </a:tc>
                <a:extLst>
                  <a:ext uri="{0D108BD9-81ED-4DB2-BD59-A6C34878D82A}">
                    <a16:rowId xmlns:a16="http://schemas.microsoft.com/office/drawing/2014/main" val="10072"/>
                  </a:ext>
                </a:extLst>
              </a:tr>
              <a:tr h="56744">
                <a:tc>
                  <a:txBody>
                    <a:bodyPr/>
                    <a:lstStyle/>
                    <a:p>
                      <a:pPr algn="l" fontAlgn="ctr"/>
                      <a:r>
                        <a:rPr lang="en-US" sz="1200" u="none" strike="noStrike">
                          <a:effectLst/>
                        </a:rPr>
                        <a:t>tto:weight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a:effectLst/>
                        </a:rPr>
                        <a:t>rdfs:range </a:t>
                      </a:r>
                      <a:endParaRPr lang="en-US" sz="1200" b="0" i="0" u="none" strike="noStrike">
                        <a:solidFill>
                          <a:srgbClr val="000000"/>
                        </a:solidFill>
                        <a:effectLst/>
                        <a:latin typeface="Calibri"/>
                      </a:endParaRPr>
                    </a:p>
                  </a:txBody>
                  <a:tcPr marL="1337" marR="1337" marT="1337" marB="0" anchor="ctr"/>
                </a:tc>
                <a:tc>
                  <a:txBody>
                    <a:bodyPr/>
                    <a:lstStyle/>
                    <a:p>
                      <a:pPr algn="l" fontAlgn="ctr"/>
                      <a:r>
                        <a:rPr lang="en-US" sz="1200" u="none" strike="noStrike" dirty="0" err="1">
                          <a:effectLst/>
                          <a:hlinkClick r:id="rId2" tooltip="&lt;http://www.w3.org/2001/XMLSchema#decimal&gt;"/>
                        </a:rPr>
                        <a:t>xsd:decimal</a:t>
                      </a:r>
                      <a:r>
                        <a:rPr lang="en-US" sz="1200" u="none" strike="noStrike" dirty="0">
                          <a:effectLst/>
                        </a:rPr>
                        <a:t> </a:t>
                      </a:r>
                      <a:endParaRPr lang="en-US" sz="1200" b="0" i="0" u="none" strike="noStrike" dirty="0">
                        <a:solidFill>
                          <a:srgbClr val="000000"/>
                        </a:solidFill>
                        <a:effectLst/>
                        <a:latin typeface="Calibri"/>
                      </a:endParaRPr>
                    </a:p>
                  </a:txBody>
                  <a:tcPr marL="1337" marR="1337" marT="1337" marB="0" anchor="ctr"/>
                </a:tc>
                <a:extLst>
                  <a:ext uri="{0D108BD9-81ED-4DB2-BD59-A6C34878D82A}">
                    <a16:rowId xmlns:a16="http://schemas.microsoft.com/office/drawing/2014/main" val="10073"/>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943600" y="1447800"/>
            <a:ext cx="2547135" cy="685800"/>
          </a:xfrm>
          <a:prstGeom prst="wedgeRoundRectCallout">
            <a:avLst>
              <a:gd name="adj1" fmla="val -69284"/>
              <a:gd name="adj2" fmla="val 183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is there no "FROM" clause?</a:t>
            </a:r>
          </a:p>
        </p:txBody>
      </p:sp>
    </p:spTree>
    <p:extLst>
      <p:ext uri="{BB962C8B-B14F-4D97-AF65-F5344CB8AC3E}">
        <p14:creationId xmlns:p14="http://schemas.microsoft.com/office/powerpoint/2010/main" val="36748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all Persons</a:t>
            </a:r>
          </a:p>
        </p:txBody>
      </p:sp>
      <p:sp>
        <p:nvSpPr>
          <p:cNvPr id="3" name="Content Placeholder 2"/>
          <p:cNvSpPr>
            <a:spLocks noGrp="1"/>
          </p:cNvSpPr>
          <p:nvPr>
            <p:ph idx="1"/>
          </p:nvPr>
        </p:nvSpPr>
        <p:spPr/>
        <p:txBody>
          <a:bodyPr/>
          <a:lstStyle/>
          <a:p>
            <a:r>
              <a:rPr lang="en-US" dirty="0"/>
              <a:t>SELECT ?something WHERE {?something </a:t>
            </a:r>
            <a:r>
              <a:rPr lang="en-US" dirty="0" err="1"/>
              <a:t>rdf:type</a:t>
            </a:r>
            <a:r>
              <a:rPr lang="en-US" dirty="0"/>
              <a:t> </a:t>
            </a:r>
            <a:r>
              <a:rPr lang="en-US" dirty="0" err="1"/>
              <a:t>dbo:Person</a:t>
            </a: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2696827"/>
            <a:ext cx="4895850" cy="336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754932960"/>
              </p:ext>
            </p:extLst>
          </p:nvPr>
        </p:nvGraphicFramePr>
        <p:xfrm>
          <a:off x="904874" y="3048000"/>
          <a:ext cx="1762125" cy="1642654"/>
        </p:xfrm>
        <a:graphic>
          <a:graphicData uri="http://schemas.openxmlformats.org/drawingml/2006/table">
            <a:tbl>
              <a:tblPr>
                <a:tableStyleId>{5C22544A-7EE6-4342-B048-85BDC9FD1C3A}</a:tableStyleId>
              </a:tblPr>
              <a:tblGrid>
                <a:gridCol w="1762125">
                  <a:extLst>
                    <a:ext uri="{9D8B030D-6E8A-4147-A177-3AD203B41FA5}">
                      <a16:colId xmlns:a16="http://schemas.microsoft.com/office/drawing/2014/main" val="20000"/>
                    </a:ext>
                  </a:extLst>
                </a:gridCol>
              </a:tblGrid>
              <a:tr h="522514">
                <a:tc>
                  <a:txBody>
                    <a:bodyPr/>
                    <a:lstStyle/>
                    <a:p>
                      <a:pPr algn="ctr" fontAlgn="ctr"/>
                      <a:r>
                        <a:rPr lang="en-US" sz="2400" b="1" u="none" strike="noStrike" dirty="0">
                          <a:effectLst/>
                        </a:rPr>
                        <a:t>something</a:t>
                      </a:r>
                      <a:endParaRPr lang="en-US" sz="2400" b="1"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0"/>
                  </a:ext>
                </a:extLst>
              </a:tr>
              <a:tr h="359229">
                <a:tc>
                  <a:txBody>
                    <a:bodyPr/>
                    <a:lstStyle/>
                    <a:p>
                      <a:pPr algn="l" fontAlgn="ctr"/>
                      <a:r>
                        <a:rPr lang="en-US" sz="2400" u="none" strike="noStrike">
                          <a:effectLst/>
                        </a:rPr>
                        <a:t>ttr:Eve </a:t>
                      </a:r>
                      <a:endParaRPr lang="en-US" sz="2400" b="0" i="0" u="none" strike="noStrike">
                        <a:solidFill>
                          <a:srgbClr val="000000"/>
                        </a:solidFill>
                        <a:effectLst/>
                        <a:latin typeface="Calibri"/>
                      </a:endParaRPr>
                    </a:p>
                  </a:txBody>
                  <a:tcPr marL="7620" marR="7620" marT="7620" marB="0" anchor="ctr"/>
                </a:tc>
                <a:extLst>
                  <a:ext uri="{0D108BD9-81ED-4DB2-BD59-A6C34878D82A}">
                    <a16:rowId xmlns:a16="http://schemas.microsoft.com/office/drawing/2014/main" val="10001"/>
                  </a:ext>
                </a:extLst>
              </a:tr>
              <a:tr h="359229">
                <a:tc>
                  <a:txBody>
                    <a:bodyPr/>
                    <a:lstStyle/>
                    <a:p>
                      <a:pPr algn="l" fontAlgn="ctr"/>
                      <a:r>
                        <a:rPr lang="en-US" sz="2400" u="none" strike="noStrike" dirty="0" err="1">
                          <a:effectLst/>
                        </a:rPr>
                        <a:t>ttr:John</a:t>
                      </a:r>
                      <a:r>
                        <a:rPr lang="en-US" sz="2400" u="none" strike="noStrike" dirty="0">
                          <a:effectLst/>
                        </a:rPr>
                        <a:t> </a:t>
                      </a:r>
                      <a:endParaRPr lang="en-US" sz="24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2"/>
                  </a:ext>
                </a:extLst>
              </a:tr>
              <a:tr h="359229">
                <a:tc>
                  <a:txBody>
                    <a:bodyPr/>
                    <a:lstStyle/>
                    <a:p>
                      <a:pPr algn="l" fontAlgn="ctr"/>
                      <a:r>
                        <a:rPr lang="en-US" sz="2400" u="none" strike="noStrike" dirty="0" err="1">
                          <a:effectLst/>
                        </a:rPr>
                        <a:t>ttr:William</a:t>
                      </a:r>
                      <a:r>
                        <a:rPr lang="en-US" sz="2400" u="none" strike="noStrike" dirty="0">
                          <a:effectLst/>
                        </a:rPr>
                        <a:t> </a:t>
                      </a:r>
                      <a:endParaRPr lang="en-US" sz="24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1943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all Women</a:t>
            </a:r>
          </a:p>
        </p:txBody>
      </p:sp>
      <p:sp>
        <p:nvSpPr>
          <p:cNvPr id="3" name="Content Placeholder 2"/>
          <p:cNvSpPr>
            <a:spLocks noGrp="1"/>
          </p:cNvSpPr>
          <p:nvPr>
            <p:ph idx="1"/>
          </p:nvPr>
        </p:nvSpPr>
        <p:spPr/>
        <p:txBody>
          <a:bodyPr/>
          <a:lstStyle/>
          <a:p>
            <a:r>
              <a:rPr lang="en-US" dirty="0"/>
              <a:t>SELECT ?thing WHERE {</a:t>
            </a:r>
          </a:p>
          <a:p>
            <a:pPr marL="0" indent="0">
              <a:buNone/>
            </a:pPr>
            <a:r>
              <a:rPr lang="en-US" dirty="0"/>
              <a:t>	?thing </a:t>
            </a:r>
            <a:r>
              <a:rPr lang="en-US" dirty="0" err="1"/>
              <a:t>rdf:type</a:t>
            </a:r>
            <a:r>
              <a:rPr lang="en-US" dirty="0"/>
              <a:t> </a:t>
            </a:r>
            <a:r>
              <a:rPr lang="en-US" dirty="0" err="1"/>
              <a:t>dbo:Person</a:t>
            </a:r>
            <a:r>
              <a:rPr lang="en-US" dirty="0"/>
              <a:t> .</a:t>
            </a:r>
          </a:p>
          <a:p>
            <a:pPr marL="0" indent="0">
              <a:buNone/>
            </a:pPr>
            <a:r>
              <a:rPr lang="en-US" dirty="0"/>
              <a:t>	?thing </a:t>
            </a:r>
            <a:r>
              <a:rPr lang="en-US" dirty="0" err="1"/>
              <a:t>tto:sex</a:t>
            </a:r>
            <a:r>
              <a:rPr lang="en-US" dirty="0"/>
              <a:t> "female" .</a:t>
            </a:r>
          </a:p>
          <a:p>
            <a:pPr marL="0" indent="0">
              <a:buNone/>
            </a:pPr>
            <a:r>
              <a:rPr lang="en-US" dirty="0"/>
              <a:t>	}</a:t>
            </a:r>
          </a:p>
        </p:txBody>
      </p:sp>
      <p:sp>
        <p:nvSpPr>
          <p:cNvPr id="5" name="Rounded Rectangular Callout 4"/>
          <p:cNvSpPr/>
          <p:nvPr/>
        </p:nvSpPr>
        <p:spPr>
          <a:xfrm>
            <a:off x="6477000" y="3505200"/>
            <a:ext cx="2133600" cy="762000"/>
          </a:xfrm>
          <a:prstGeom prst="wedgeRoundRectCallout">
            <a:avLst>
              <a:gd name="adj1" fmla="val -194669"/>
              <a:gd name="adj2" fmla="val -1518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rdf:type</a:t>
            </a:r>
            <a:r>
              <a:rPr lang="en-US" dirty="0"/>
              <a:t>" can be replaced by "a"</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descr="ii_jgnbcvee0_1631a779eb3650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31" y="4419600"/>
            <a:ext cx="12112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8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dirty="0"/>
              <a:t>Select Persons That Have Pets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?person </a:t>
            </a:r>
            <a:r>
              <a:rPr lang="en-US" dirty="0" err="1"/>
              <a:t>tto:pet</a:t>
            </a:r>
            <a:r>
              <a:rPr lang="en-US" dirty="0"/>
              <a:t> ?pet .</a:t>
            </a:r>
          </a:p>
          <a:p>
            <a:pPr marL="0" indent="0">
              <a:buNone/>
            </a:pP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94" y="4572000"/>
            <a:ext cx="11371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2057400" y="4876800"/>
            <a:ext cx="3124200" cy="457200"/>
          </a:xfrm>
          <a:prstGeom prst="wedgeRectCallout">
            <a:avLst>
              <a:gd name="adj1" fmla="val -54541"/>
              <a:gd name="adj2" fmla="val 27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do we have two </a:t>
            </a:r>
            <a:r>
              <a:rPr lang="en-US" dirty="0" err="1"/>
              <a:t>ttr:John</a:t>
            </a:r>
            <a:r>
              <a:rPr lang="en-US" dirty="0"/>
              <a:t>?</a:t>
            </a:r>
          </a:p>
        </p:txBody>
      </p:sp>
      <p:sp>
        <p:nvSpPr>
          <p:cNvPr id="6" name="Rectangle 5"/>
          <p:cNvSpPr/>
          <p:nvPr/>
        </p:nvSpPr>
        <p:spPr>
          <a:xfrm>
            <a:off x="2057400" y="5410200"/>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add the "DISTINCT" keyword above to avoid this.</a:t>
            </a:r>
          </a:p>
        </p:txBody>
      </p:sp>
    </p:spTree>
    <p:extLst>
      <p:ext uri="{BB962C8B-B14F-4D97-AF65-F5344CB8AC3E}">
        <p14:creationId xmlns:p14="http://schemas.microsoft.com/office/powerpoint/2010/main" val="337560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normAutofit/>
          </a:bodyPr>
          <a:lstStyle/>
          <a:p>
            <a:r>
              <a:rPr lang="en-US" sz="3600" dirty="0"/>
              <a:t>Select Persons That Have </a:t>
            </a:r>
            <a:r>
              <a:rPr lang="en-US" sz="3600" b="1" dirty="0"/>
              <a:t>Cats</a:t>
            </a:r>
          </a:p>
        </p:txBody>
      </p:sp>
      <p:sp>
        <p:nvSpPr>
          <p:cNvPr id="3" name="Content Placeholder 2"/>
          <p:cNvSpPr>
            <a:spLocks noGrp="1"/>
          </p:cNvSpPr>
          <p:nvPr>
            <p:ph idx="1"/>
          </p:nvPr>
        </p:nvSpPr>
        <p:spPr/>
        <p:txBody>
          <a:bodyPr/>
          <a:lstStyle/>
          <a:p>
            <a:r>
              <a:rPr lang="en-US" dirty="0"/>
              <a:t>SELECT DISTINCT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?person </a:t>
            </a:r>
            <a:r>
              <a:rPr lang="en-US" dirty="0" err="1"/>
              <a:t>tto:pet</a:t>
            </a:r>
            <a:r>
              <a:rPr lang="en-US" dirty="0"/>
              <a:t> ?type .</a:t>
            </a:r>
          </a:p>
          <a:p>
            <a:pPr marL="0" indent="0">
              <a:buNone/>
            </a:pPr>
            <a:r>
              <a:rPr lang="en-US" dirty="0"/>
              <a:t>	?type </a:t>
            </a:r>
            <a:r>
              <a:rPr lang="en-US" dirty="0" err="1"/>
              <a:t>rdf:type</a:t>
            </a:r>
            <a:r>
              <a:rPr lang="en-US" dirty="0"/>
              <a:t> </a:t>
            </a:r>
            <a:r>
              <a:rPr lang="en-US" dirty="0" err="1"/>
              <a:t>tto:Cat</a:t>
            </a:r>
            <a:r>
              <a:rPr lang="en-US" dirty="0"/>
              <a:t> .</a:t>
            </a:r>
          </a:p>
          <a:p>
            <a:pPr marL="0" indent="0">
              <a:buNone/>
            </a:pPr>
            <a:r>
              <a:rPr lang="en-US" dirty="0"/>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876799"/>
            <a:ext cx="914400" cy="70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1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Effect transition="in" filter="fade">
                                      <p:cBhvr>
                                        <p:cTn id="3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Select Persons That do</a:t>
            </a:r>
            <a:r>
              <a:rPr lang="en-US" sz="3600" b="1" dirty="0"/>
              <a:t> not </a:t>
            </a:r>
            <a:r>
              <a:rPr lang="en-US" sz="3600" dirty="0"/>
              <a:t>Have any Pets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FILTER NOT EXISTS {?person </a:t>
            </a:r>
            <a:r>
              <a:rPr lang="en-US" dirty="0" err="1"/>
              <a:t>tto:pet</a:t>
            </a:r>
            <a:r>
              <a:rPr lang="en-US" dirty="0"/>
              <a:t> ?pet } .</a:t>
            </a:r>
          </a:p>
          <a:p>
            <a:pPr marL="0" indent="0">
              <a:buNone/>
            </a:pPr>
            <a:r>
              <a:rPr lang="en-US" dirty="0"/>
              <a: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16163" y="4419600"/>
            <a:ext cx="1211263" cy="723900"/>
            <a:chOff x="716163" y="4419600"/>
            <a:chExt cx="1211263" cy="723900"/>
          </a:xfrm>
        </p:grpSpPr>
        <p:pic>
          <p:nvPicPr>
            <p:cNvPr id="3074" name="Picture 2" descr="ii_jgnbcvee0_1631a779eb3650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63" y="4419600"/>
              <a:ext cx="12112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22" y="4438650"/>
              <a:ext cx="914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522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normAutofit/>
          </a:bodyPr>
          <a:lstStyle/>
          <a:p>
            <a:r>
              <a:rPr lang="en-US" sz="3600" dirty="0"/>
              <a:t>Select Persons That do </a:t>
            </a:r>
            <a:r>
              <a:rPr lang="en-US" sz="3600" b="1" dirty="0"/>
              <a:t>not</a:t>
            </a:r>
            <a:r>
              <a:rPr lang="en-US" sz="3600" dirty="0"/>
              <a:t> Have any </a:t>
            </a:r>
            <a:r>
              <a:rPr lang="en-US" sz="3600" b="1" dirty="0"/>
              <a:t>Cats</a:t>
            </a:r>
          </a:p>
        </p:txBody>
      </p:sp>
      <p:sp>
        <p:nvSpPr>
          <p:cNvPr id="3" name="Content Placeholder 2"/>
          <p:cNvSpPr>
            <a:spLocks noGrp="1"/>
          </p:cNvSpPr>
          <p:nvPr>
            <p:ph idx="1"/>
          </p:nvPr>
        </p:nvSpPr>
        <p:spPr/>
        <p:txBody>
          <a:bodyPr/>
          <a:lstStyle/>
          <a:p>
            <a:r>
              <a:rPr lang="en-US" dirty="0"/>
              <a:t>SELECT ?person WHERE {</a:t>
            </a:r>
          </a:p>
          <a:p>
            <a:pPr marL="0" indent="0">
              <a:buNone/>
            </a:pPr>
            <a:r>
              <a:rPr lang="en-US" dirty="0"/>
              <a:t>	?person </a:t>
            </a:r>
            <a:r>
              <a:rPr lang="en-US" dirty="0" err="1"/>
              <a:t>rdf:type</a:t>
            </a:r>
            <a:r>
              <a:rPr lang="en-US" dirty="0"/>
              <a:t> </a:t>
            </a:r>
            <a:r>
              <a:rPr lang="en-US" dirty="0" err="1"/>
              <a:t>dbo:Person</a:t>
            </a:r>
            <a:r>
              <a:rPr lang="en-US" dirty="0"/>
              <a:t> .</a:t>
            </a:r>
          </a:p>
          <a:p>
            <a:pPr marL="0" indent="0">
              <a:buNone/>
            </a:pPr>
            <a:r>
              <a:rPr lang="en-US" dirty="0"/>
              <a:t>	FILTER NOT EXISTS { </a:t>
            </a:r>
          </a:p>
          <a:p>
            <a:pPr marL="0" indent="0">
              <a:buNone/>
            </a:pPr>
            <a:r>
              <a:rPr lang="en-US" dirty="0"/>
              <a:t>		?person </a:t>
            </a:r>
            <a:r>
              <a:rPr lang="en-US" dirty="0" err="1"/>
              <a:t>tto:pet</a:t>
            </a:r>
            <a:r>
              <a:rPr lang="en-US" dirty="0"/>
              <a:t> / </a:t>
            </a:r>
            <a:r>
              <a:rPr lang="en-US" dirty="0" err="1"/>
              <a:t>rdf:type</a:t>
            </a:r>
            <a:r>
              <a:rPr lang="en-US" dirty="0"/>
              <a:t> </a:t>
            </a:r>
            <a:r>
              <a:rPr lang="en-US" dirty="0" err="1"/>
              <a:t>tto:Cat</a:t>
            </a:r>
            <a:r>
              <a:rPr lang="en-US" dirty="0"/>
              <a:t> .}</a:t>
            </a:r>
          </a:p>
          <a:p>
            <a:pPr marL="0" indent="0">
              <a:buNone/>
            </a:pPr>
            <a:r>
              <a:rPr lang="en-US" dirty="0"/>
              <a:t>}</a:t>
            </a:r>
          </a:p>
        </p:txBody>
      </p:sp>
      <p:sp>
        <p:nvSpPr>
          <p:cNvPr id="4" name="Rounded Rectangular Callout 3"/>
          <p:cNvSpPr/>
          <p:nvPr/>
        </p:nvSpPr>
        <p:spPr>
          <a:xfrm>
            <a:off x="4191000" y="4183937"/>
            <a:ext cx="1905000" cy="495300"/>
          </a:xfrm>
          <a:prstGeom prst="wedgeRoundRectCallout">
            <a:avLst>
              <a:gd name="adj1" fmla="val -7714"/>
              <a:gd name="adj2" fmla="val -1003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Concatenates relations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ii_jgnbasgu0_1631a761a139d6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5" y="5181600"/>
            <a:ext cx="10826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67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rmAutofit/>
          </a:bodyPr>
          <a:lstStyle/>
          <a:p>
            <a:r>
              <a:rPr lang="en-US" dirty="0"/>
              <a:t>Select all Creatures (using UNION)</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r>
              <a:rPr lang="en-US" dirty="0"/>
              <a:t>SELECT ?thing WHERE {</a:t>
            </a:r>
          </a:p>
          <a:p>
            <a:pPr marL="0" indent="0">
              <a:buNone/>
            </a:pPr>
            <a:r>
              <a:rPr lang="en-US" dirty="0"/>
              <a:t>	{	</a:t>
            </a:r>
          </a:p>
          <a:p>
            <a:pPr marL="0" indent="0">
              <a:buNone/>
            </a:pPr>
            <a:r>
              <a:rPr lang="en-US" dirty="0"/>
              <a:t>	        ?thing a ?type .</a:t>
            </a:r>
          </a:p>
          <a:p>
            <a:pPr marL="0" indent="0">
              <a:buNone/>
            </a:pPr>
            <a:r>
              <a:rPr lang="en-US" dirty="0"/>
              <a:t>	    {</a:t>
            </a:r>
          </a:p>
          <a:p>
            <a:pPr marL="0" indent="0">
              <a:buNone/>
            </a:pPr>
            <a:r>
              <a:rPr lang="en-US" dirty="0"/>
              <a:t>	        ?type </a:t>
            </a:r>
            <a:r>
              <a:rPr lang="en-US" dirty="0" err="1"/>
              <a:t>rdfs:subClassOf</a:t>
            </a:r>
            <a:r>
              <a:rPr lang="en-US" dirty="0"/>
              <a:t> </a:t>
            </a:r>
            <a:r>
              <a:rPr lang="en-US" dirty="0" err="1"/>
              <a:t>tto:Creature</a:t>
            </a:r>
            <a:r>
              <a:rPr lang="en-US" dirty="0"/>
              <a:t> .</a:t>
            </a:r>
          </a:p>
          <a:p>
            <a:pPr marL="0" indent="0">
              <a:buNone/>
            </a:pPr>
            <a:r>
              <a:rPr lang="en-US" dirty="0"/>
              <a:t>	    } UNION</a:t>
            </a:r>
          </a:p>
          <a:p>
            <a:pPr marL="0" indent="0">
              <a:buNone/>
            </a:pPr>
            <a:r>
              <a:rPr lang="en-US" dirty="0"/>
              <a:t>	    {</a:t>
            </a:r>
          </a:p>
          <a:p>
            <a:pPr marL="0" indent="0">
              <a:buNone/>
            </a:pPr>
            <a:r>
              <a:rPr lang="en-US" dirty="0"/>
              <a:t>	        ?type </a:t>
            </a:r>
            <a:r>
              <a:rPr lang="en-US" dirty="0" err="1"/>
              <a:t>rdfs:subClassOf</a:t>
            </a:r>
            <a:r>
              <a:rPr lang="en-US" dirty="0"/>
              <a:t> ?</a:t>
            </a:r>
            <a:r>
              <a:rPr lang="en-US" dirty="0" err="1"/>
              <a:t>subcreature</a:t>
            </a:r>
            <a:r>
              <a:rPr lang="en-US" dirty="0"/>
              <a:t> .</a:t>
            </a:r>
          </a:p>
          <a:p>
            <a:pPr marL="0" indent="0">
              <a:buNone/>
            </a:pPr>
            <a:r>
              <a:rPr lang="en-US" dirty="0"/>
              <a:t>	        ?</a:t>
            </a:r>
            <a:r>
              <a:rPr lang="en-US" dirty="0" err="1"/>
              <a:t>subcreature</a:t>
            </a:r>
            <a:r>
              <a:rPr lang="en-US" dirty="0"/>
              <a:t> </a:t>
            </a:r>
            <a:r>
              <a:rPr lang="en-US" dirty="0" err="1"/>
              <a:t>rdfs:subClassOf</a:t>
            </a:r>
            <a:r>
              <a:rPr lang="en-US" dirty="0"/>
              <a:t> </a:t>
            </a:r>
            <a:r>
              <a:rPr lang="en-US" dirty="0" err="1"/>
              <a:t>tto:Creature</a:t>
            </a:r>
            <a:r>
              <a:rPr lang="en-US" dirty="0"/>
              <a:t> .</a:t>
            </a:r>
          </a:p>
          <a:p>
            <a:pPr marL="0" indent="0">
              <a:buNone/>
            </a:pPr>
            <a:r>
              <a:rPr lang="en-US" dirty="0"/>
              <a:t>	    }		</a:t>
            </a:r>
          </a:p>
          <a:p>
            <a:pPr marL="0" indent="0">
              <a:buNone/>
            </a:pP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676400"/>
            <a:ext cx="1752600" cy="264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51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all Creatures </a:t>
            </a:r>
            <a:br>
              <a:rPr lang="en-US" dirty="0"/>
            </a:br>
            <a:r>
              <a:rPr lang="en-US" dirty="0"/>
              <a:t>(simpler and more correct)</a:t>
            </a:r>
          </a:p>
        </p:txBody>
      </p:sp>
      <p:sp>
        <p:nvSpPr>
          <p:cNvPr id="3" name="Content Placeholder 2"/>
          <p:cNvSpPr>
            <a:spLocks noGrp="1"/>
          </p:cNvSpPr>
          <p:nvPr>
            <p:ph idx="1"/>
          </p:nvPr>
        </p:nvSpPr>
        <p:spPr/>
        <p:txBody>
          <a:bodyPr/>
          <a:lstStyle/>
          <a:p>
            <a:r>
              <a:rPr lang="en-US" dirty="0"/>
              <a:t>SELECT ?thing WHERE {</a:t>
            </a:r>
          </a:p>
          <a:p>
            <a:pPr marL="0" indent="0">
              <a:buNone/>
            </a:pPr>
            <a:r>
              <a:rPr lang="en-US" dirty="0"/>
              <a:t>	?thing a / </a:t>
            </a:r>
            <a:r>
              <a:rPr lang="en-US" dirty="0" err="1"/>
              <a:t>rdfs:subClassOf</a:t>
            </a:r>
            <a:r>
              <a:rPr lang="en-US" dirty="0"/>
              <a:t>+ </a:t>
            </a:r>
            <a:r>
              <a:rPr lang="en-US" dirty="0" err="1"/>
              <a:t>tto:Creature</a:t>
            </a:r>
            <a:r>
              <a:rPr lang="en-US" dirty="0"/>
              <a:t> .</a:t>
            </a:r>
          </a:p>
          <a:p>
            <a:pPr marL="0" indent="0">
              <a:buNone/>
            </a:pP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7524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45389"/>
            <a:ext cx="1752600" cy="264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029200" y="2819400"/>
            <a:ext cx="3352800" cy="1066800"/>
          </a:xfrm>
          <a:prstGeom prst="wedgeRoundRectCallout">
            <a:avLst>
              <a:gd name="adj1" fmla="val -28159"/>
              <a:gd name="adj2" fmla="val -674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is 1 or more of same predicate</a:t>
            </a:r>
          </a:p>
          <a:p>
            <a:r>
              <a:rPr lang="en-US" dirty="0"/>
              <a:t>(* is 0 or more)</a:t>
            </a:r>
          </a:p>
          <a:p>
            <a:r>
              <a:rPr lang="en-US" dirty="0"/>
              <a:t>(? Is 0 or 1)</a:t>
            </a:r>
          </a:p>
        </p:txBody>
      </p:sp>
    </p:spTree>
    <p:extLst>
      <p:ext uri="{BB962C8B-B14F-4D97-AF65-F5344CB8AC3E}">
        <p14:creationId xmlns:p14="http://schemas.microsoft.com/office/powerpoint/2010/main" val="211447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3962400" y="6400800"/>
            <a:ext cx="4724400" cy="307777"/>
          </a:xfrm>
          <a:prstGeom prst="rect">
            <a:avLst/>
          </a:prstGeom>
          <a:noFill/>
        </p:spPr>
        <p:txBody>
          <a:bodyPr wrap="square" rtlCol="0">
            <a:spAutoFit/>
          </a:bodyPr>
          <a:lstStyle/>
          <a:p>
            <a:r>
              <a:rPr lang="en-US" sz="1400" dirty="0"/>
              <a:t>Credit: http://blog.nahurst.com/visual-guide-to-nosql-systems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58788"/>
            <a:ext cx="7617883" cy="571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9039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Graph Databases</a:t>
            </a:r>
          </a:p>
        </p:txBody>
      </p:sp>
      <p:sp>
        <p:nvSpPr>
          <p:cNvPr id="3" name="Content Placeholder 2"/>
          <p:cNvSpPr>
            <a:spLocks noGrp="1"/>
          </p:cNvSpPr>
          <p:nvPr>
            <p:ph idx="1"/>
          </p:nvPr>
        </p:nvSpPr>
        <p:spPr/>
        <p:txBody>
          <a:bodyPr/>
          <a:lstStyle/>
          <a:p>
            <a:r>
              <a:rPr lang="en-US" dirty="0"/>
              <a:t>Graph databases are not limited to RDF and SPARQL.</a:t>
            </a:r>
          </a:p>
          <a:p>
            <a:r>
              <a:rPr lang="en-US" dirty="0"/>
              <a:t>The more general graph databases allow more complex queries (not only triples).</a:t>
            </a:r>
          </a:p>
        </p:txBody>
      </p:sp>
    </p:spTree>
    <p:extLst>
      <p:ext uri="{BB962C8B-B14F-4D97-AF65-F5344CB8AC3E}">
        <p14:creationId xmlns:p14="http://schemas.microsoft.com/office/powerpoint/2010/main" val="40213578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a:t>
            </a:r>
          </a:p>
        </p:txBody>
      </p:sp>
      <p:sp>
        <p:nvSpPr>
          <p:cNvPr id="3" name="Content Placeholder 2"/>
          <p:cNvSpPr>
            <a:spLocks noGrp="1"/>
          </p:cNvSpPr>
          <p:nvPr>
            <p:ph idx="1"/>
          </p:nvPr>
        </p:nvSpPr>
        <p:spPr>
          <a:xfrm>
            <a:off x="228600" y="1600200"/>
            <a:ext cx="8705378" cy="5029200"/>
          </a:xfrm>
        </p:spPr>
        <p:txBody>
          <a:bodyPr>
            <a:normAutofit fontScale="77500" lnSpcReduction="20000"/>
          </a:bodyPr>
          <a:lstStyle/>
          <a:p>
            <a:r>
              <a:rPr lang="en-US" dirty="0"/>
              <a:t>Name comes from "The Matrix".</a:t>
            </a:r>
          </a:p>
          <a:p>
            <a:r>
              <a:rPr lang="en-US" dirty="0"/>
              <a:t>Query Language called Cypher.</a:t>
            </a:r>
          </a:p>
          <a:p>
            <a:r>
              <a:rPr lang="en-US" dirty="0"/>
              <a:t>ACID (almost…)</a:t>
            </a:r>
          </a:p>
          <a:p>
            <a:r>
              <a:rPr lang="en-US" dirty="0"/>
              <a:t>Case insensitive.</a:t>
            </a:r>
          </a:p>
          <a:p>
            <a:r>
              <a:rPr lang="en-US" dirty="0"/>
              <a:t>Used by: </a:t>
            </a:r>
            <a:r>
              <a:rPr lang="en-US" dirty="0" err="1"/>
              <a:t>ebay</a:t>
            </a:r>
            <a:r>
              <a:rPr lang="en-US" dirty="0"/>
              <a:t>, </a:t>
            </a:r>
            <a:r>
              <a:rPr lang="en-US" dirty="0" err="1"/>
              <a:t>Walmart</a:t>
            </a:r>
            <a:r>
              <a:rPr lang="en-US" dirty="0"/>
              <a:t>, Cisco and many more…</a:t>
            </a:r>
          </a:p>
          <a:p>
            <a:r>
              <a:rPr lang="en-US" dirty="0"/>
              <a:t>Initially was only with Java interface (that's why it is 4J), but also has a REST API.</a:t>
            </a:r>
          </a:p>
          <a:p>
            <a:r>
              <a:rPr lang="en-US" dirty="0"/>
              <a:t>Can try without installing at: </a:t>
            </a:r>
          </a:p>
          <a:p>
            <a:pPr lvl="1"/>
            <a:r>
              <a:rPr lang="en-US" dirty="0">
                <a:hlinkClick r:id="rId2"/>
              </a:rPr>
              <a:t>http://console.neo4j.org/</a:t>
            </a:r>
            <a:r>
              <a:rPr lang="en-US" dirty="0"/>
              <a:t> </a:t>
            </a:r>
          </a:p>
          <a:p>
            <a:r>
              <a:rPr lang="en-US" dirty="0"/>
              <a:t>Open source:</a:t>
            </a:r>
          </a:p>
          <a:p>
            <a:pPr lvl="1"/>
            <a:r>
              <a:rPr lang="en-US" dirty="0"/>
              <a:t>Community edition: GPL (for any use, but any modifications remain open-source)</a:t>
            </a:r>
          </a:p>
          <a:p>
            <a:pPr lvl="1"/>
            <a:r>
              <a:rPr lang="en-US" dirty="0"/>
              <a:t>Enterprise edition: AGPL (they claim that it is only for open source – but this seems like a false claim to me.)</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8337" cy="100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066800"/>
            <a:ext cx="2447925" cy="147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68000" contrast="-2000"/>
                    </a14:imgEffect>
                  </a14:imgLayer>
                </a14:imgProps>
              </a:ext>
              <a:ext uri="{28A0092B-C50C-407E-A947-70E740481C1C}">
                <a14:useLocalDpi xmlns:a14="http://schemas.microsoft.com/office/drawing/2010/main" val="0"/>
              </a:ext>
            </a:extLst>
          </a:blip>
          <a:srcRect/>
          <a:stretch>
            <a:fillRect/>
          </a:stretch>
        </p:blipFill>
        <p:spPr bwMode="auto">
          <a:xfrm>
            <a:off x="6096000" y="2032318"/>
            <a:ext cx="210207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7288" y="3847156"/>
            <a:ext cx="3385712" cy="138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0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515"/>
                                        </p:tgtEl>
                                        <p:attrNameLst>
                                          <p:attrName>style.visibility</p:attrName>
                                        </p:attrNameLst>
                                      </p:cBhvr>
                                      <p:to>
                                        <p:strVal val="visible"/>
                                      </p:to>
                                    </p:set>
                                    <p:animEffect transition="in" filter="fade">
                                      <p:cBhvr>
                                        <p:cTn id="42" dur="500"/>
                                        <p:tgtEl>
                                          <p:spTgt spid="215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500"/>
                                        <p:tgtEl>
                                          <p:spTgt spid="3">
                                            <p:txEl>
                                              <p:pRg st="8" end="8"/>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Example</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4171950" cy="4058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752600" y="4876800"/>
            <a:ext cx="2514600" cy="369332"/>
          </a:xfrm>
          <a:prstGeom prst="rect">
            <a:avLst/>
          </a:prstGeom>
          <a:noFill/>
        </p:spPr>
        <p:txBody>
          <a:bodyPr wrap="square" rtlCol="0">
            <a:spAutoFit/>
          </a:bodyPr>
          <a:lstStyle/>
          <a:p>
            <a:r>
              <a:rPr lang="en-US" dirty="0"/>
              <a:t>(Neo)-[:LOVES]-&gt;(Trinity)</a:t>
            </a:r>
          </a:p>
        </p:txBody>
      </p:sp>
      <p:sp>
        <p:nvSpPr>
          <p:cNvPr id="6" name="TextBox 5"/>
          <p:cNvSpPr txBox="1"/>
          <p:nvPr/>
        </p:nvSpPr>
        <p:spPr>
          <a:xfrm>
            <a:off x="4495800" y="5257800"/>
            <a:ext cx="3810000" cy="369332"/>
          </a:xfrm>
          <a:prstGeom prst="rect">
            <a:avLst/>
          </a:prstGeom>
          <a:noFill/>
        </p:spPr>
        <p:txBody>
          <a:bodyPr wrap="square" rtlCol="0">
            <a:spAutoFit/>
          </a:bodyPr>
          <a:lstStyle/>
          <a:p>
            <a:r>
              <a:rPr lang="en-US" dirty="0"/>
              <a:t>(Architect)&lt;-[:CODED_BY]-(Smith)</a:t>
            </a:r>
          </a:p>
        </p:txBody>
      </p:sp>
      <p:sp>
        <p:nvSpPr>
          <p:cNvPr id="7" name="TextBox 6"/>
          <p:cNvSpPr txBox="1"/>
          <p:nvPr/>
        </p:nvSpPr>
        <p:spPr>
          <a:xfrm>
            <a:off x="4495800" y="5574268"/>
            <a:ext cx="3352800" cy="369332"/>
          </a:xfrm>
          <a:prstGeom prst="rect">
            <a:avLst/>
          </a:prstGeom>
          <a:noFill/>
        </p:spPr>
        <p:txBody>
          <a:bodyPr wrap="square" rtlCol="0">
            <a:spAutoFit/>
          </a:bodyPr>
          <a:lstStyle/>
          <a:p>
            <a:r>
              <a:rPr lang="en-US" dirty="0"/>
              <a:t>(Morpheus)-[:KNOWS]-(Trinity)</a:t>
            </a:r>
          </a:p>
        </p:txBody>
      </p:sp>
      <p:sp>
        <p:nvSpPr>
          <p:cNvPr id="9" name="TextBox 8"/>
          <p:cNvSpPr txBox="1"/>
          <p:nvPr/>
        </p:nvSpPr>
        <p:spPr>
          <a:xfrm>
            <a:off x="1752600" y="5257800"/>
            <a:ext cx="1828800" cy="369332"/>
          </a:xfrm>
          <a:prstGeom prst="rect">
            <a:avLst/>
          </a:prstGeom>
          <a:noFill/>
        </p:spPr>
        <p:txBody>
          <a:bodyPr wrap="square" rtlCol="0">
            <a:spAutoFit/>
          </a:bodyPr>
          <a:lstStyle/>
          <a:p>
            <a:r>
              <a:rPr lang="en-US" dirty="0"/>
              <a:t>(Neo)-[]-&gt;(Trinity)</a:t>
            </a:r>
          </a:p>
        </p:txBody>
      </p:sp>
      <p:sp>
        <p:nvSpPr>
          <p:cNvPr id="10" name="TextBox 9"/>
          <p:cNvSpPr txBox="1"/>
          <p:nvPr/>
        </p:nvSpPr>
        <p:spPr>
          <a:xfrm>
            <a:off x="1752600" y="5650468"/>
            <a:ext cx="1828800" cy="369332"/>
          </a:xfrm>
          <a:prstGeom prst="rect">
            <a:avLst/>
          </a:prstGeom>
          <a:noFill/>
        </p:spPr>
        <p:txBody>
          <a:bodyPr wrap="square" rtlCol="0">
            <a:spAutoFit/>
          </a:bodyPr>
          <a:lstStyle/>
          <a:p>
            <a:r>
              <a:rPr lang="en-US" dirty="0"/>
              <a:t>(Neo)--&gt;(Trinity)</a:t>
            </a:r>
          </a:p>
        </p:txBody>
      </p:sp>
      <p:sp>
        <p:nvSpPr>
          <p:cNvPr id="11" name="TextBox 10"/>
          <p:cNvSpPr txBox="1"/>
          <p:nvPr/>
        </p:nvSpPr>
        <p:spPr>
          <a:xfrm>
            <a:off x="1752600" y="6031468"/>
            <a:ext cx="1828800" cy="369332"/>
          </a:xfrm>
          <a:prstGeom prst="rect">
            <a:avLst/>
          </a:prstGeom>
          <a:noFill/>
        </p:spPr>
        <p:txBody>
          <a:bodyPr wrap="square" rtlCol="0">
            <a:spAutoFit/>
          </a:bodyPr>
          <a:lstStyle/>
          <a:p>
            <a:r>
              <a:rPr lang="en-US" dirty="0"/>
              <a:t>(Trinity)--(Neo)</a:t>
            </a: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89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10" grpId="0"/>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CREATE</a:t>
            </a:r>
          </a:p>
        </p:txBody>
      </p:sp>
      <p:sp>
        <p:nvSpPr>
          <p:cNvPr id="3" name="Content Placeholder 2"/>
          <p:cNvSpPr>
            <a:spLocks noGrp="1"/>
          </p:cNvSpPr>
          <p:nvPr>
            <p:ph idx="1"/>
          </p:nvPr>
        </p:nvSpPr>
        <p:spPr/>
        <p:txBody>
          <a:bodyPr/>
          <a:lstStyle/>
          <a:p>
            <a:pPr>
              <a:buFont typeface="Wingdings"/>
              <a:buChar char="Ø"/>
            </a:pPr>
            <a:r>
              <a:rPr lang="en-US" dirty="0"/>
              <a:t>CREATE (n)</a:t>
            </a:r>
          </a:p>
          <a:p>
            <a:pPr>
              <a:buFont typeface="Wingdings"/>
              <a:buChar char="Ø"/>
            </a:pPr>
            <a:endParaRPr lang="en-US" dirty="0"/>
          </a:p>
          <a:p>
            <a:pPr>
              <a:buFont typeface="Wingdings"/>
              <a:buChar char="Ø"/>
            </a:pPr>
            <a:r>
              <a:rPr lang="en-US" dirty="0"/>
              <a:t>CREATE (</a:t>
            </a:r>
            <a:r>
              <a:rPr lang="en-US" dirty="0" err="1"/>
              <a:t>glass:student</a:t>
            </a:r>
            <a:r>
              <a:rPr lang="en-US" dirty="0"/>
              <a:t> {name: '</a:t>
            </a:r>
            <a:r>
              <a:rPr lang="en-US" dirty="0" err="1"/>
              <a:t>Chaya</a:t>
            </a:r>
            <a:r>
              <a:rPr lang="en-US" dirty="0"/>
              <a:t> Glass', id:111, age:21, degree:'1'})</a:t>
            </a:r>
          </a:p>
          <a:p>
            <a:pPr>
              <a:buFont typeface="Wingdings"/>
              <a:buChar char="Ø"/>
            </a:pPr>
            <a:endParaRPr lang="en-US" dirty="0"/>
          </a:p>
          <a:p>
            <a:pPr>
              <a:buFont typeface="Wingdings"/>
              <a:buChar char="Ø"/>
            </a:pPr>
            <a:r>
              <a:rPr lang="en-US" dirty="0"/>
              <a:t>CREATE (:student {name: 'Tal Negev', id:222, age:28, degree:'3'}), (:student {name: '</a:t>
            </a:r>
            <a:r>
              <a:rPr lang="en-US" dirty="0" err="1"/>
              <a:t>Gadi</a:t>
            </a:r>
            <a:r>
              <a:rPr lang="en-US" dirty="0"/>
              <a:t> Golan', id:333, age:24, degree:'1'})</a:t>
            </a:r>
          </a:p>
          <a:p>
            <a:pPr>
              <a:buFont typeface="Wingdings"/>
              <a:buChar char="Ø"/>
            </a:pPr>
            <a:endParaRPr lang="en-US" dirty="0"/>
          </a:p>
          <a:p>
            <a:pPr>
              <a:buFont typeface="Wingdings"/>
              <a:buChar char="Ø"/>
            </a:pPr>
            <a:endParaRPr lang="en-US" dirty="0"/>
          </a:p>
        </p:txBody>
      </p:sp>
      <p:sp>
        <p:nvSpPr>
          <p:cNvPr id="5" name="Rectangular Callout 4"/>
          <p:cNvSpPr/>
          <p:nvPr/>
        </p:nvSpPr>
        <p:spPr>
          <a:xfrm>
            <a:off x="4419600" y="2057400"/>
            <a:ext cx="3048000" cy="685800"/>
          </a:xfrm>
          <a:prstGeom prst="wedgeRectCallout">
            <a:avLst>
              <a:gd name="adj1" fmla="val -56395"/>
              <a:gd name="adj2" fmla="val 74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student is a label. Labels act like categories or types.</a:t>
            </a:r>
          </a:p>
        </p:txBody>
      </p:sp>
      <p:sp>
        <p:nvSpPr>
          <p:cNvPr id="6" name="Rectangular Callout 5"/>
          <p:cNvSpPr/>
          <p:nvPr/>
        </p:nvSpPr>
        <p:spPr>
          <a:xfrm>
            <a:off x="685800" y="2209800"/>
            <a:ext cx="3657600" cy="609600"/>
          </a:xfrm>
          <a:prstGeom prst="wedgeRectCallout">
            <a:avLst>
              <a:gd name="adj1" fmla="val 3475"/>
              <a:gd name="adj2" fmla="val 69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node reference ("glass") can only be used during the same query</a:t>
            </a:r>
          </a:p>
        </p:txBody>
      </p:sp>
      <p:sp>
        <p:nvSpPr>
          <p:cNvPr id="9" name="Rectangular Callout 8"/>
          <p:cNvSpPr/>
          <p:nvPr/>
        </p:nvSpPr>
        <p:spPr>
          <a:xfrm>
            <a:off x="3657600" y="6172200"/>
            <a:ext cx="3314700" cy="571500"/>
          </a:xfrm>
          <a:prstGeom prst="wedgeRectCallout">
            <a:avLst>
              <a:gd name="adj1" fmla="val -27939"/>
              <a:gd name="adj2" fmla="val -86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create many nodes at once</a:t>
            </a:r>
          </a:p>
        </p:txBody>
      </p:sp>
      <p:sp>
        <p:nvSpPr>
          <p:cNvPr id="10" name="Rectangular Callout 9"/>
          <p:cNvSpPr/>
          <p:nvPr/>
        </p:nvSpPr>
        <p:spPr>
          <a:xfrm>
            <a:off x="5638800" y="3276600"/>
            <a:ext cx="2971800" cy="533400"/>
          </a:xfrm>
          <a:prstGeom prst="wedgeRectCallout">
            <a:avLst>
              <a:gd name="adj1" fmla="val -60132"/>
              <a:gd name="adj2" fmla="val -3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Properties</a:t>
            </a:r>
          </a:p>
        </p:txBody>
      </p:sp>
      <p:sp>
        <p:nvSpPr>
          <p:cNvPr id="11" name="Rectangular Callout 10"/>
          <p:cNvSpPr/>
          <p:nvPr/>
        </p:nvSpPr>
        <p:spPr>
          <a:xfrm>
            <a:off x="1905000" y="3962400"/>
            <a:ext cx="2057400" cy="457200"/>
          </a:xfrm>
          <a:prstGeom prst="wedgeRectCallout">
            <a:avLst>
              <a:gd name="adj1" fmla="val -24677"/>
              <a:gd name="adj2" fmla="val 7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use an empty reference</a:t>
            </a:r>
          </a:p>
        </p:txBody>
      </p:sp>
    </p:spTree>
    <p:extLst>
      <p:ext uri="{BB962C8B-B14F-4D97-AF65-F5344CB8AC3E}">
        <p14:creationId xmlns:p14="http://schemas.microsoft.com/office/powerpoint/2010/main" val="103954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9" grpId="0" animBg="1"/>
      <p:bldP spid="10" grpId="0" animBg="1"/>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Adding Relations</a:t>
            </a:r>
          </a:p>
        </p:txBody>
      </p:sp>
      <p:sp>
        <p:nvSpPr>
          <p:cNvPr id="3" name="Content Placeholder 2"/>
          <p:cNvSpPr>
            <a:spLocks noGrp="1"/>
          </p:cNvSpPr>
          <p:nvPr>
            <p:ph idx="1"/>
          </p:nvPr>
        </p:nvSpPr>
        <p:spPr/>
        <p:txBody>
          <a:bodyPr>
            <a:normAutofit fontScale="92500" lnSpcReduction="20000"/>
          </a:bodyPr>
          <a:lstStyle/>
          <a:p>
            <a:r>
              <a:rPr lang="en-US" dirty="0"/>
              <a:t>When creating the graph and adding the nodes we can easily add relationships between the nodes, in the same CREATE statement using the node name.</a:t>
            </a:r>
          </a:p>
          <a:p>
            <a:pPr>
              <a:buFont typeface="Wingdings"/>
              <a:buChar char="Ø"/>
            </a:pPr>
            <a:r>
              <a:rPr lang="en-US" sz="3000" dirty="0"/>
              <a:t>CREATE (</a:t>
            </a:r>
            <a:r>
              <a:rPr lang="en-US" sz="3000" dirty="0" err="1"/>
              <a:t>glass:student</a:t>
            </a:r>
            <a:r>
              <a:rPr lang="en-US" sz="3000" dirty="0"/>
              <a:t> {name: '</a:t>
            </a:r>
            <a:r>
              <a:rPr lang="en-US" sz="3000" dirty="0" err="1"/>
              <a:t>Chaya</a:t>
            </a:r>
            <a:r>
              <a:rPr lang="en-US" sz="3000" dirty="0"/>
              <a:t> Glass', id:111, age:21, degree:'1'}), (</a:t>
            </a:r>
            <a:r>
              <a:rPr lang="en-US" sz="3000" dirty="0" err="1"/>
              <a:t>negev:student</a:t>
            </a:r>
            <a:r>
              <a:rPr lang="en-US" sz="3000" dirty="0"/>
              <a:t> {name: 'Tal Negev', id:222, age:28, degree:'3'}), (</a:t>
            </a:r>
            <a:r>
              <a:rPr lang="en-US" sz="3000" dirty="0" err="1"/>
              <a:t>golan:student</a:t>
            </a:r>
            <a:r>
              <a:rPr lang="en-US" sz="3000" dirty="0"/>
              <a:t> {name: '</a:t>
            </a:r>
            <a:r>
              <a:rPr lang="en-US" sz="3000" dirty="0" err="1"/>
              <a:t>Gadi</a:t>
            </a:r>
            <a:r>
              <a:rPr lang="en-US" sz="3000" dirty="0"/>
              <a:t> Golan', id:333, age:24, degree:'1'}),</a:t>
            </a:r>
            <a:r>
              <a:rPr lang="en-US" dirty="0"/>
              <a:t> </a:t>
            </a:r>
            <a:r>
              <a:rPr lang="en-US" dirty="0">
                <a:solidFill>
                  <a:srgbClr val="FF0000"/>
                </a:solidFill>
              </a:rPr>
              <a:t>(</a:t>
            </a:r>
            <a:r>
              <a:rPr lang="en-US" dirty="0" err="1">
                <a:solidFill>
                  <a:srgbClr val="FF0000"/>
                </a:solidFill>
              </a:rPr>
              <a:t>negev</a:t>
            </a:r>
            <a:r>
              <a:rPr lang="en-US" dirty="0">
                <a:solidFill>
                  <a:srgbClr val="FF0000"/>
                </a:solidFill>
              </a:rPr>
              <a:t>)-[r1:teaches]-&gt;(glass), (</a:t>
            </a:r>
            <a:r>
              <a:rPr lang="en-US" dirty="0" err="1">
                <a:solidFill>
                  <a:srgbClr val="FF0000"/>
                </a:solidFill>
              </a:rPr>
              <a:t>golan</a:t>
            </a:r>
            <a:r>
              <a:rPr lang="en-US" dirty="0">
                <a:solidFill>
                  <a:srgbClr val="FF0000"/>
                </a:solidFill>
              </a:rPr>
              <a:t>)-[:</a:t>
            </a:r>
            <a:r>
              <a:rPr lang="en-US" dirty="0" err="1">
                <a:solidFill>
                  <a:srgbClr val="FF0000"/>
                </a:solidFill>
              </a:rPr>
              <a:t>in_class_with</a:t>
            </a:r>
            <a:r>
              <a:rPr lang="en-US" dirty="0">
                <a:solidFill>
                  <a:srgbClr val="FF0000"/>
                </a:solidFill>
              </a:rPr>
              <a:t>]-&gt;(glass), (glass)-[:</a:t>
            </a:r>
            <a:r>
              <a:rPr lang="en-US" dirty="0" err="1">
                <a:solidFill>
                  <a:srgbClr val="FF0000"/>
                </a:solidFill>
              </a:rPr>
              <a:t>in_class_with</a:t>
            </a:r>
            <a:r>
              <a:rPr lang="en-US" dirty="0">
                <a:solidFill>
                  <a:srgbClr val="FF0000"/>
                </a:solidFill>
              </a:rPr>
              <a:t>]-&gt;(</a:t>
            </a:r>
            <a:r>
              <a:rPr lang="en-US" dirty="0" err="1">
                <a:solidFill>
                  <a:srgbClr val="FF0000"/>
                </a:solidFill>
              </a:rPr>
              <a:t>golan</a:t>
            </a:r>
            <a:r>
              <a:rPr lang="en-US" dirty="0">
                <a:solidFill>
                  <a:srgbClr val="FF0000"/>
                </a:solidFill>
              </a:rPr>
              <a:t>)</a:t>
            </a:r>
          </a:p>
        </p:txBody>
      </p:sp>
      <p:sp>
        <p:nvSpPr>
          <p:cNvPr id="5" name="Rectangular Callout 4"/>
          <p:cNvSpPr/>
          <p:nvPr/>
        </p:nvSpPr>
        <p:spPr>
          <a:xfrm>
            <a:off x="1447800" y="5693118"/>
            <a:ext cx="3048000" cy="1066800"/>
          </a:xfrm>
          <a:prstGeom prst="wedgeRectCallout">
            <a:avLst>
              <a:gd name="adj1" fmla="val -1883"/>
              <a:gd name="adj2" fmla="val -877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edges are directional. It is redundant to create the inverse relationship e.g.: (glass)-[:</a:t>
            </a:r>
            <a:r>
              <a:rPr lang="en-US" dirty="0" err="1"/>
              <a:t>taught_by</a:t>
            </a:r>
            <a:r>
              <a:rPr lang="en-US" dirty="0"/>
              <a:t>]-&gt;(</a:t>
            </a:r>
            <a:r>
              <a:rPr lang="en-US" dirty="0" err="1"/>
              <a:t>negev</a:t>
            </a:r>
            <a:r>
              <a:rPr lang="en-US" dirty="0"/>
              <a:t>).</a:t>
            </a:r>
          </a:p>
        </p:txBody>
      </p:sp>
      <p:sp>
        <p:nvSpPr>
          <p:cNvPr id="6" name="Rectangular Callout 5"/>
          <p:cNvSpPr/>
          <p:nvPr/>
        </p:nvSpPr>
        <p:spPr>
          <a:xfrm>
            <a:off x="4724400" y="5638800"/>
            <a:ext cx="4114800" cy="1066800"/>
          </a:xfrm>
          <a:prstGeom prst="wedgeRectCallout">
            <a:avLst>
              <a:gd name="adj1" fmla="val -33965"/>
              <a:gd name="adj2" fmla="val -73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Furthermore, also the '</a:t>
            </a:r>
            <a:r>
              <a:rPr lang="en-US" dirty="0" err="1"/>
              <a:t>in_class_with</a:t>
            </a:r>
            <a:r>
              <a:rPr lang="en-US" dirty="0"/>
              <a:t>' relationship, could be defined only in one direction, and later ignore the direction when traversing the graph.</a:t>
            </a:r>
          </a:p>
        </p:txBody>
      </p:sp>
    </p:spTree>
    <p:extLst>
      <p:ext uri="{BB962C8B-B14F-4D97-AF65-F5344CB8AC3E}">
        <p14:creationId xmlns:p14="http://schemas.microsoft.com/office/powerpoint/2010/main" val="22066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Adding Relations (cont.)</a:t>
            </a:r>
          </a:p>
        </p:txBody>
      </p:sp>
      <p:sp>
        <p:nvSpPr>
          <p:cNvPr id="3" name="Content Placeholder 2"/>
          <p:cNvSpPr>
            <a:spLocks noGrp="1"/>
          </p:cNvSpPr>
          <p:nvPr>
            <p:ph idx="1"/>
          </p:nvPr>
        </p:nvSpPr>
        <p:spPr/>
        <p:txBody>
          <a:bodyPr/>
          <a:lstStyle/>
          <a:p>
            <a:r>
              <a:rPr lang="en-US" dirty="0"/>
              <a:t>To add relations to nodes already present in the graph, we first need to find them:</a:t>
            </a:r>
          </a:p>
          <a:p>
            <a:pPr>
              <a:buFont typeface="Wingdings"/>
              <a:buChar char="Ø"/>
            </a:pPr>
            <a:r>
              <a:rPr lang="en-US" dirty="0"/>
              <a:t>MATCH (</a:t>
            </a:r>
            <a:r>
              <a:rPr lang="en-US" dirty="0" err="1"/>
              <a:t>a:student</a:t>
            </a:r>
            <a:r>
              <a:rPr lang="en-US" dirty="0"/>
              <a:t>),(</a:t>
            </a:r>
            <a:r>
              <a:rPr lang="en-US" dirty="0" err="1"/>
              <a:t>b:student</a:t>
            </a:r>
            <a:r>
              <a:rPr lang="en-US" dirty="0"/>
              <a:t>) WHERE a.name = 'Tal Negev' AND b.name = '</a:t>
            </a:r>
            <a:r>
              <a:rPr lang="en-US" dirty="0" err="1"/>
              <a:t>Chaya</a:t>
            </a:r>
            <a:r>
              <a:rPr lang="en-US" dirty="0"/>
              <a:t> Glass' CREATE (a)-[r1:teaches]-&gt;(b)</a:t>
            </a:r>
          </a:p>
        </p:txBody>
      </p:sp>
    </p:spTree>
    <p:extLst>
      <p:ext uri="{BB962C8B-B14F-4D97-AF65-F5344CB8AC3E}">
        <p14:creationId xmlns:p14="http://schemas.microsoft.com/office/powerpoint/2010/main" val="22044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Queries: MATCH (SELECT a node)</a:t>
            </a:r>
          </a:p>
        </p:txBody>
      </p:sp>
      <p:sp>
        <p:nvSpPr>
          <p:cNvPr id="3" name="Content Placeholder 2"/>
          <p:cNvSpPr>
            <a:spLocks noGrp="1"/>
          </p:cNvSpPr>
          <p:nvPr>
            <p:ph idx="1"/>
          </p:nvPr>
        </p:nvSpPr>
        <p:spPr/>
        <p:txBody>
          <a:bodyPr>
            <a:normAutofit fontScale="77500" lnSpcReduction="20000"/>
          </a:bodyPr>
          <a:lstStyle/>
          <a:p>
            <a:pPr lvl="0"/>
            <a:r>
              <a:rPr lang="en-US" dirty="0">
                <a:solidFill>
                  <a:prstClr val="black"/>
                </a:solidFill>
              </a:rPr>
              <a:t>Find all nodes who have any relation with </a:t>
            </a:r>
            <a:r>
              <a:rPr lang="en-US" dirty="0" err="1">
                <a:solidFill>
                  <a:prstClr val="black"/>
                </a:solidFill>
              </a:rPr>
              <a:t>Chaya</a:t>
            </a:r>
            <a:r>
              <a:rPr lang="en-US" dirty="0">
                <a:solidFill>
                  <a:prstClr val="black"/>
                </a:solidFill>
              </a:rPr>
              <a:t> Glass</a:t>
            </a:r>
          </a:p>
          <a:p>
            <a:pPr lvl="0">
              <a:buFont typeface="Wingdings"/>
              <a:buChar char="Ø"/>
            </a:pPr>
            <a:r>
              <a:rPr lang="en-US" dirty="0">
                <a:solidFill>
                  <a:prstClr val="black"/>
                </a:solidFill>
              </a:rPr>
              <a:t>MATCH (a)--&gt;(b{name:'</a:t>
            </a:r>
            <a:r>
              <a:rPr lang="en-US" dirty="0" err="1">
                <a:solidFill>
                  <a:prstClr val="black"/>
                </a:solidFill>
              </a:rPr>
              <a:t>Chaya</a:t>
            </a:r>
            <a:r>
              <a:rPr lang="en-US" dirty="0">
                <a:solidFill>
                  <a:prstClr val="black"/>
                </a:solidFill>
              </a:rPr>
              <a:t> Glass'}) RETURN a</a:t>
            </a:r>
          </a:p>
          <a:p>
            <a:pPr lvl="0"/>
            <a:r>
              <a:rPr lang="en-US" dirty="0">
                <a:solidFill>
                  <a:prstClr val="black"/>
                </a:solidFill>
              </a:rPr>
              <a:t>Find all names of those who teach students:</a:t>
            </a:r>
            <a:endParaRPr lang="en-US" dirty="0"/>
          </a:p>
          <a:p>
            <a:pPr>
              <a:buFont typeface="Wingdings"/>
              <a:buChar char="Ø"/>
            </a:pPr>
            <a:r>
              <a:rPr lang="en-US" dirty="0"/>
              <a:t>MATCH (a)-[:teaches]-&gt;(</a:t>
            </a:r>
            <a:r>
              <a:rPr lang="en-US" dirty="0" err="1"/>
              <a:t>b:student</a:t>
            </a:r>
            <a:r>
              <a:rPr lang="en-US" dirty="0"/>
              <a:t>) RETURN a.name</a:t>
            </a:r>
          </a:p>
          <a:p>
            <a:pPr lvl="0"/>
            <a:r>
              <a:rPr lang="en-US" dirty="0">
                <a:solidFill>
                  <a:prstClr val="black"/>
                </a:solidFill>
              </a:rPr>
              <a:t>Find all names of those who teach the student </a:t>
            </a:r>
            <a:r>
              <a:rPr lang="en-US" dirty="0" err="1">
                <a:solidFill>
                  <a:prstClr val="black"/>
                </a:solidFill>
              </a:rPr>
              <a:t>Chaya</a:t>
            </a:r>
            <a:r>
              <a:rPr lang="en-US" dirty="0">
                <a:solidFill>
                  <a:prstClr val="black"/>
                </a:solidFill>
              </a:rPr>
              <a:t> Glass:</a:t>
            </a:r>
          </a:p>
          <a:p>
            <a:pPr>
              <a:buFont typeface="Wingdings"/>
              <a:buChar char="Ø"/>
            </a:pPr>
            <a:r>
              <a:rPr lang="en-US" dirty="0"/>
              <a:t>MATCH (a)-[:teaches]-&gt;(</a:t>
            </a:r>
            <a:r>
              <a:rPr lang="en-US" dirty="0" err="1"/>
              <a:t>b:student</a:t>
            </a:r>
            <a:r>
              <a:rPr lang="en-US" dirty="0"/>
              <a:t> {name:'</a:t>
            </a:r>
            <a:r>
              <a:rPr lang="en-US" dirty="0" err="1"/>
              <a:t>Chaya</a:t>
            </a:r>
            <a:r>
              <a:rPr lang="en-US" dirty="0"/>
              <a:t> Glass'}) RETURN a.name</a:t>
            </a:r>
            <a:endParaRPr lang="en-US" dirty="0">
              <a:solidFill>
                <a:prstClr val="black"/>
              </a:solidFill>
            </a:endParaRPr>
          </a:p>
          <a:p>
            <a:pPr lvl="0"/>
            <a:r>
              <a:rPr lang="en-US" dirty="0">
                <a:solidFill>
                  <a:prstClr val="black"/>
                </a:solidFill>
              </a:rPr>
              <a:t>Find all names of those who teach the student </a:t>
            </a:r>
            <a:r>
              <a:rPr lang="en-US" dirty="0" err="1">
                <a:solidFill>
                  <a:prstClr val="black"/>
                </a:solidFill>
              </a:rPr>
              <a:t>Chaya</a:t>
            </a:r>
            <a:r>
              <a:rPr lang="en-US" dirty="0">
                <a:solidFill>
                  <a:prstClr val="black"/>
                </a:solidFill>
              </a:rPr>
              <a:t> Glass, or teach anyone who teaches the student </a:t>
            </a:r>
            <a:r>
              <a:rPr lang="en-US" dirty="0" err="1">
                <a:solidFill>
                  <a:prstClr val="black"/>
                </a:solidFill>
              </a:rPr>
              <a:t>Chaya</a:t>
            </a:r>
            <a:r>
              <a:rPr lang="en-US" dirty="0">
                <a:solidFill>
                  <a:prstClr val="black"/>
                </a:solidFill>
              </a:rPr>
              <a:t> Glass:</a:t>
            </a:r>
          </a:p>
          <a:p>
            <a:pPr>
              <a:buFont typeface="Wingdings"/>
              <a:buChar char="Ø"/>
            </a:pPr>
            <a:r>
              <a:rPr lang="en-US" dirty="0"/>
              <a:t>MATCH (a)-[:teaches*1..2]-&gt;(</a:t>
            </a:r>
            <a:r>
              <a:rPr lang="en-US" dirty="0" err="1"/>
              <a:t>b:student</a:t>
            </a:r>
            <a:r>
              <a:rPr lang="en-US" dirty="0"/>
              <a:t> {name:'</a:t>
            </a:r>
            <a:r>
              <a:rPr lang="en-US" dirty="0" err="1"/>
              <a:t>Chaya</a:t>
            </a:r>
            <a:r>
              <a:rPr lang="en-US" dirty="0"/>
              <a:t> Glass'}) RETURN a.name</a:t>
            </a: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indent="0">
              <a:buNone/>
            </a:pPr>
            <a:endParaRPr lang="en-US" dirty="0"/>
          </a:p>
        </p:txBody>
      </p:sp>
    </p:spTree>
    <p:extLst>
      <p:ext uri="{BB962C8B-B14F-4D97-AF65-F5344CB8AC3E}">
        <p14:creationId xmlns:p14="http://schemas.microsoft.com/office/powerpoint/2010/main" val="208130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92500" lnSpcReduction="20000"/>
          </a:bodyPr>
          <a:lstStyle/>
          <a:p>
            <a:pPr>
              <a:buFont typeface="Wingdings"/>
              <a:buChar char="Ø"/>
            </a:pPr>
            <a:r>
              <a:rPr lang="en-US" dirty="0"/>
              <a:t>MATCH p=(a {name:'</a:t>
            </a:r>
            <a:r>
              <a:rPr lang="en-US" dirty="0" err="1"/>
              <a:t>Gadi</a:t>
            </a:r>
            <a:r>
              <a:rPr lang="en-US" dirty="0"/>
              <a:t> Golan'})-[:KNOWS*2..4]-&gt;(b) RETURN p</a:t>
            </a:r>
          </a:p>
          <a:p>
            <a:r>
              <a:rPr lang="en-US" dirty="0"/>
              <a:t>Will return all paths of length 2 to 4 of type KNOWS, between </a:t>
            </a:r>
            <a:r>
              <a:rPr lang="en-US" dirty="0" err="1"/>
              <a:t>Gadi</a:t>
            </a:r>
            <a:r>
              <a:rPr lang="en-US" dirty="0"/>
              <a:t> Golan and others.</a:t>
            </a:r>
          </a:p>
          <a:p>
            <a:pPr>
              <a:buFont typeface="Wingdings"/>
              <a:buChar char="Ø"/>
            </a:pPr>
            <a:r>
              <a:rPr lang="en-US" dirty="0"/>
              <a:t>MATCH p=</a:t>
            </a:r>
            <a:r>
              <a:rPr lang="en-US" dirty="0" err="1"/>
              <a:t>shortestPath</a:t>
            </a:r>
            <a:r>
              <a:rPr lang="en-US" dirty="0"/>
              <a:t>((s1:student {name:'</a:t>
            </a:r>
            <a:r>
              <a:rPr lang="en-US" dirty="0" err="1"/>
              <a:t>Gadi</a:t>
            </a:r>
            <a:r>
              <a:rPr lang="en-US" dirty="0"/>
              <a:t> Golan'})-[*]-(s2:student {</a:t>
            </a:r>
            <a:r>
              <a:rPr lang="en-US" dirty="0" err="1"/>
              <a:t>name:'Tal</a:t>
            </a:r>
            <a:r>
              <a:rPr lang="en-US" dirty="0"/>
              <a:t> Negev'})) RETURN p</a:t>
            </a:r>
          </a:p>
          <a:p>
            <a:pPr lvl="0"/>
            <a:r>
              <a:rPr lang="en-US" sz="3000" dirty="0">
                <a:solidFill>
                  <a:prstClr val="black"/>
                </a:solidFill>
              </a:rPr>
              <a:t>Will return the shortest path (using any type of relation, and in any direction) between </a:t>
            </a:r>
            <a:r>
              <a:rPr lang="en-US" sz="3000" dirty="0" err="1">
                <a:solidFill>
                  <a:prstClr val="black"/>
                </a:solidFill>
              </a:rPr>
              <a:t>Gadi</a:t>
            </a:r>
            <a:r>
              <a:rPr lang="en-US" sz="3000" dirty="0">
                <a:solidFill>
                  <a:prstClr val="black"/>
                </a:solidFill>
              </a:rPr>
              <a:t> Golan and Tal Negev (of type students).</a:t>
            </a:r>
            <a:endParaRPr lang="en-US" dirty="0"/>
          </a:p>
          <a:p>
            <a:pPr>
              <a:buFont typeface="Wingdings"/>
              <a:buChar char="Ø"/>
            </a:pPr>
            <a:r>
              <a:rPr lang="en-US" dirty="0"/>
              <a:t>… RETURN LENGTH(p)</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8" y="5486400"/>
            <a:ext cx="9406095"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9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WITH, ALL / ANY, IN, COLLECT, </a:t>
            </a:r>
            <a:br>
              <a:rPr lang="en-US" dirty="0"/>
            </a:br>
            <a:r>
              <a:rPr lang="en-US" dirty="0"/>
              <a:t>COUNT, AND, OR</a:t>
            </a:r>
          </a:p>
        </p:txBody>
      </p:sp>
      <p:sp>
        <p:nvSpPr>
          <p:cNvPr id="3" name="Content Placeholder 2"/>
          <p:cNvSpPr>
            <a:spLocks noGrp="1"/>
          </p:cNvSpPr>
          <p:nvPr>
            <p:ph idx="1"/>
          </p:nvPr>
        </p:nvSpPr>
        <p:spPr>
          <a:xfrm>
            <a:off x="457200" y="1600200"/>
            <a:ext cx="8458200" cy="4800600"/>
          </a:xfrm>
        </p:spPr>
        <p:txBody>
          <a:bodyPr>
            <a:normAutofit fontScale="77500" lnSpcReduction="20000"/>
          </a:bodyPr>
          <a:lstStyle/>
          <a:p>
            <a:pPr>
              <a:buFont typeface="Wingdings"/>
              <a:buChar char="Ø"/>
            </a:pPr>
            <a:r>
              <a:rPr lang="en-US" dirty="0"/>
              <a:t>MATCH (</a:t>
            </a:r>
            <a:r>
              <a:rPr lang="en-US" dirty="0" err="1"/>
              <a:t>c:course</a:t>
            </a:r>
            <a:r>
              <a:rPr lang="en-US" dirty="0"/>
              <a:t>) WITH COLLECT(c) AS courses MATCH (</a:t>
            </a:r>
            <a:r>
              <a:rPr lang="en-US" dirty="0" err="1"/>
              <a:t>s:student</a:t>
            </a:r>
            <a:r>
              <a:rPr lang="en-US" dirty="0"/>
              <a:t>) WHERE ALL (x IN courses WHERE (s)-[:studies]-&gt;(x)) RETURN s.name</a:t>
            </a:r>
          </a:p>
          <a:p>
            <a:r>
              <a:rPr lang="en-US" dirty="0"/>
              <a:t>Returns all students that study all courses.</a:t>
            </a:r>
          </a:p>
          <a:p>
            <a:pPr>
              <a:buFont typeface="Wingdings"/>
              <a:buChar char="Ø"/>
            </a:pPr>
            <a:r>
              <a:rPr lang="en-US" dirty="0"/>
              <a:t>MATCH (</a:t>
            </a:r>
            <a:r>
              <a:rPr lang="en-US" dirty="0" err="1"/>
              <a:t>s:student</a:t>
            </a:r>
            <a:r>
              <a:rPr lang="en-US" dirty="0"/>
              <a:t>)-[:studies]-&gt;(</a:t>
            </a:r>
            <a:r>
              <a:rPr lang="en-US" dirty="0" err="1"/>
              <a:t>c:course</a:t>
            </a:r>
            <a:r>
              <a:rPr lang="en-US" dirty="0"/>
              <a:t>) WITH s, COUNT(c) as </a:t>
            </a:r>
            <a:r>
              <a:rPr lang="en-US" dirty="0" err="1"/>
              <a:t>num_courses</a:t>
            </a:r>
            <a:r>
              <a:rPr lang="en-US" dirty="0"/>
              <a:t> WHERE </a:t>
            </a:r>
            <a:r>
              <a:rPr lang="en-US" dirty="0" err="1"/>
              <a:t>num_courses</a:t>
            </a:r>
            <a:r>
              <a:rPr lang="he-IL" dirty="0"/>
              <a:t> </a:t>
            </a:r>
            <a:r>
              <a:rPr lang="en-US" dirty="0"/>
              <a:t>&lt;=</a:t>
            </a:r>
            <a:r>
              <a:rPr lang="he-IL" dirty="0"/>
              <a:t> </a:t>
            </a:r>
            <a:r>
              <a:rPr lang="en-US" dirty="0"/>
              <a:t>4 RETURN s.name</a:t>
            </a:r>
          </a:p>
          <a:p>
            <a:r>
              <a:rPr lang="en-US" dirty="0"/>
              <a:t>Returns all students that study at most 4 courses.</a:t>
            </a:r>
          </a:p>
          <a:p>
            <a:pPr>
              <a:buFont typeface="Wingdings"/>
              <a:buChar char="Ø"/>
            </a:pPr>
            <a:r>
              <a:rPr lang="en-US" dirty="0"/>
              <a:t>MATCH (</a:t>
            </a:r>
            <a:r>
              <a:rPr lang="en-US" dirty="0" err="1"/>
              <a:t>negev</a:t>
            </a:r>
            <a:r>
              <a:rPr lang="en-US" dirty="0"/>
              <a:t> { </a:t>
            </a:r>
            <a:r>
              <a:rPr lang="en-US" dirty="0" err="1"/>
              <a:t>name:"Tal</a:t>
            </a:r>
            <a:r>
              <a:rPr lang="en-US" dirty="0"/>
              <a:t> Negev" })-[:friend]-&gt;(</a:t>
            </a:r>
            <a:r>
              <a:rPr lang="en-US" dirty="0" err="1"/>
              <a:t>frOfNegev:student</a:t>
            </a:r>
            <a:r>
              <a:rPr lang="en-US" dirty="0"/>
              <a:t>)-[:knows]-&gt;(</a:t>
            </a:r>
            <a:r>
              <a:rPr lang="en-US" dirty="0" err="1"/>
              <a:t>st:student</a:t>
            </a:r>
            <a:r>
              <a:rPr lang="en-US" dirty="0"/>
              <a:t>) WITH </a:t>
            </a:r>
            <a:r>
              <a:rPr lang="en-US" dirty="0" err="1"/>
              <a:t>frOfNegev</a:t>
            </a:r>
            <a:r>
              <a:rPr lang="en-US" dirty="0"/>
              <a:t>, COUNT(</a:t>
            </a:r>
            <a:r>
              <a:rPr lang="en-US" dirty="0" err="1"/>
              <a:t>st</a:t>
            </a:r>
            <a:r>
              <a:rPr lang="en-US" dirty="0"/>
              <a:t>) AS </a:t>
            </a:r>
            <a:r>
              <a:rPr lang="en-US" dirty="0" err="1"/>
              <a:t>frCount</a:t>
            </a:r>
            <a:r>
              <a:rPr lang="en-US" dirty="0"/>
              <a:t>  WHERE </a:t>
            </a:r>
            <a:r>
              <a:rPr lang="en-US" dirty="0" err="1"/>
              <a:t>frCount</a:t>
            </a:r>
            <a:r>
              <a:rPr lang="en-US" dirty="0"/>
              <a:t> &gt; 3  RETURN </a:t>
            </a:r>
            <a:r>
              <a:rPr lang="en-US" dirty="0" err="1"/>
              <a:t>frOfNegev</a:t>
            </a:r>
            <a:endParaRPr lang="en-US" dirty="0"/>
          </a:p>
          <a:p>
            <a:r>
              <a:rPr lang="en-US" dirty="0"/>
              <a:t>Returns all students that are Tal Negev's friend and know more than 3 students.</a:t>
            </a:r>
          </a:p>
        </p:txBody>
      </p:sp>
      <p:sp>
        <p:nvSpPr>
          <p:cNvPr id="5" name="Rectangular Callout 4"/>
          <p:cNvSpPr/>
          <p:nvPr/>
        </p:nvSpPr>
        <p:spPr>
          <a:xfrm>
            <a:off x="6553200" y="2209800"/>
            <a:ext cx="2514600" cy="762000"/>
          </a:xfrm>
          <a:prstGeom prst="wedgeRectCallout">
            <a:avLst>
              <a:gd name="adj1" fmla="val -56068"/>
              <a:gd name="adj2" fmla="val 511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 must appear in WITH part, so we group by it and can return s.name</a:t>
            </a:r>
          </a:p>
        </p:txBody>
      </p:sp>
      <p:sp>
        <p:nvSpPr>
          <p:cNvPr id="6" name="Rectangle 5">
            <a:extLst>
              <a:ext uri="{FF2B5EF4-FFF2-40B4-BE49-F238E27FC236}">
                <a16:creationId xmlns:a16="http://schemas.microsoft.com/office/drawing/2014/main" id="{E33550D9-7822-4409-9DC7-235A1DA20254}"/>
              </a:ext>
            </a:extLst>
          </p:cNvPr>
          <p:cNvSpPr/>
          <p:nvPr/>
        </p:nvSpPr>
        <p:spPr>
          <a:xfrm>
            <a:off x="304800" y="6019800"/>
            <a:ext cx="861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count() is an </a:t>
            </a:r>
            <a:r>
              <a:rPr lang="en-US" b="1" dirty="0"/>
              <a:t>aggregate function</a:t>
            </a:r>
            <a:r>
              <a:rPr lang="en-US" dirty="0"/>
              <a:t>. When using any aggregate function, result rows will be grouped by whatever is included in the WITH clause (</a:t>
            </a:r>
            <a:r>
              <a:rPr lang="en-US" b="1" dirty="0"/>
              <a:t>not</a:t>
            </a:r>
            <a:r>
              <a:rPr lang="en-US" dirty="0"/>
              <a:t> in the aggregate function).</a:t>
            </a:r>
          </a:p>
        </p:txBody>
      </p:sp>
    </p:spTree>
    <p:extLst>
      <p:ext uri="{BB962C8B-B14F-4D97-AF65-F5344CB8AC3E}">
        <p14:creationId xmlns:p14="http://schemas.microsoft.com/office/powerpoint/2010/main" val="220661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Additional query examples</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Write a query that returns all the nodes that have any connectivity (of any length) with 'Tal Negev'</a:t>
            </a:r>
          </a:p>
          <a:p>
            <a:pPr>
              <a:buFont typeface="Wingdings"/>
              <a:buChar char="Ø"/>
            </a:pPr>
            <a:r>
              <a:rPr lang="en-US" dirty="0"/>
              <a:t>MATCH (a {</a:t>
            </a:r>
            <a:r>
              <a:rPr lang="en-US" dirty="0" err="1"/>
              <a:t>name:'Tal</a:t>
            </a:r>
            <a:r>
              <a:rPr lang="en-US" dirty="0"/>
              <a:t> Negev'})-[*]-(b) RETURN DISTINCT b</a:t>
            </a:r>
          </a:p>
          <a:p>
            <a:r>
              <a:rPr lang="en-US" dirty="0"/>
              <a:t>Write a query that returns all students that study all courses that 'Tal Negev' learns, but are under the age of 30.</a:t>
            </a:r>
          </a:p>
          <a:p>
            <a:pPr>
              <a:buFont typeface="Wingdings"/>
              <a:buChar char="Ø"/>
            </a:pPr>
            <a:r>
              <a:rPr lang="en-US" dirty="0"/>
              <a:t>MATCH (a {</a:t>
            </a:r>
            <a:r>
              <a:rPr lang="en-US" dirty="0" err="1"/>
              <a:t>name:'Tal</a:t>
            </a:r>
            <a:r>
              <a:rPr lang="en-US" dirty="0"/>
              <a:t> Negev'})-[:studies]-&gt;(</a:t>
            </a:r>
            <a:r>
              <a:rPr lang="en-US" dirty="0" err="1"/>
              <a:t>c:course</a:t>
            </a:r>
            <a:r>
              <a:rPr lang="en-US" dirty="0"/>
              <a:t>) WITH COLLECT(c) AS </a:t>
            </a:r>
            <a:r>
              <a:rPr lang="en-US" dirty="0" err="1"/>
              <a:t>negev_courses</a:t>
            </a:r>
            <a:r>
              <a:rPr lang="en-US" dirty="0"/>
              <a:t> MATCH (</a:t>
            </a:r>
            <a:r>
              <a:rPr lang="en-US" dirty="0" err="1"/>
              <a:t>s:student</a:t>
            </a:r>
            <a:r>
              <a:rPr lang="en-US" dirty="0"/>
              <a:t>) WHERE </a:t>
            </a:r>
            <a:r>
              <a:rPr lang="en-US" dirty="0" err="1"/>
              <a:t>s.age</a:t>
            </a:r>
            <a:r>
              <a:rPr lang="en-US" dirty="0"/>
              <a:t> &lt; 30 AND ALL (x IN </a:t>
            </a:r>
            <a:r>
              <a:rPr lang="en-US" dirty="0" err="1"/>
              <a:t>negev_courses</a:t>
            </a:r>
            <a:r>
              <a:rPr lang="en-US" dirty="0"/>
              <a:t> WHERE (s)-[:studies]-&gt;(x)) RETURN s</a:t>
            </a:r>
          </a:p>
          <a:p>
            <a:endParaRPr lang="en-US" dirty="0"/>
          </a:p>
        </p:txBody>
      </p:sp>
    </p:spTree>
    <p:extLst>
      <p:ext uri="{BB962C8B-B14F-4D97-AF65-F5344CB8AC3E}">
        <p14:creationId xmlns:p14="http://schemas.microsoft.com/office/powerpoint/2010/main" val="23092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NoSQL</a:t>
            </a:r>
            <a:r>
              <a:rPr lang="en-US" dirty="0"/>
              <a:t> database types:</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010400" y="5313164"/>
            <a:ext cx="2133600" cy="369332"/>
          </a:xfrm>
          <a:prstGeom prst="rect">
            <a:avLst/>
          </a:prstGeom>
          <a:noFill/>
        </p:spPr>
        <p:txBody>
          <a:bodyPr wrap="square" rtlCol="0">
            <a:spAutoFit/>
          </a:bodyPr>
          <a:lstStyle/>
          <a:p>
            <a:r>
              <a:rPr lang="en-US" sz="900" dirty="0"/>
              <a:t>http://www.algoworks.com/blog/nosql-database/</a:t>
            </a:r>
          </a:p>
        </p:txBody>
      </p:sp>
      <p:pic>
        <p:nvPicPr>
          <p:cNvPr id="2052" name="Picture 4" descr="Image result for nosql database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78" y="1216748"/>
            <a:ext cx="6370622" cy="4345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9778" y="6107668"/>
            <a:ext cx="2027222" cy="369332"/>
          </a:xfrm>
          <a:prstGeom prst="rect">
            <a:avLst/>
          </a:prstGeom>
          <a:noFill/>
        </p:spPr>
        <p:txBody>
          <a:bodyPr wrap="square" rtlCol="0">
            <a:spAutoFit/>
          </a:bodyPr>
          <a:lstStyle/>
          <a:p>
            <a:pPr algn="ctr"/>
            <a:r>
              <a:rPr lang="en-US" b="1" dirty="0"/>
              <a:t>Search-Engine DB</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6096000"/>
            <a:ext cx="1524000" cy="6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963" y="5686996"/>
            <a:ext cx="2152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ular Callout 8"/>
          <p:cNvSpPr/>
          <p:nvPr/>
        </p:nvSpPr>
        <p:spPr>
          <a:xfrm>
            <a:off x="7239000" y="2514600"/>
            <a:ext cx="1828800" cy="2209800"/>
          </a:xfrm>
          <a:prstGeom prst="wedgeRectCallout">
            <a:avLst>
              <a:gd name="adj1" fmla="val -64397"/>
              <a:gd name="adj2" fmla="val 242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each of the types we will go into details and learn how to operate the leading database of that type!</a:t>
            </a:r>
          </a:p>
        </p:txBody>
      </p:sp>
      <p:sp>
        <p:nvSpPr>
          <p:cNvPr id="10" name="TextBox 9"/>
          <p:cNvSpPr txBox="1"/>
          <p:nvPr/>
        </p:nvSpPr>
        <p:spPr>
          <a:xfrm>
            <a:off x="640615" y="5581287"/>
            <a:ext cx="2027222" cy="369332"/>
          </a:xfrm>
          <a:prstGeom prst="rect">
            <a:avLst/>
          </a:prstGeom>
          <a:noFill/>
        </p:spPr>
        <p:txBody>
          <a:bodyPr wrap="square" rtlCol="0">
            <a:spAutoFit/>
          </a:bodyPr>
          <a:lstStyle/>
          <a:p>
            <a:pPr algn="ctr"/>
            <a:r>
              <a:rPr lang="en-US" b="1" dirty="0"/>
              <a:t>RDF</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6323" y="5519628"/>
            <a:ext cx="3214687" cy="4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99"/>
            <a:ext cx="1557337" cy="81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a:t>OPTIONAL MATCH</a:t>
            </a:r>
          </a:p>
        </p:txBody>
      </p:sp>
      <p:sp>
        <p:nvSpPr>
          <p:cNvPr id="3" name="Content Placeholder 2"/>
          <p:cNvSpPr>
            <a:spLocks noGrp="1"/>
          </p:cNvSpPr>
          <p:nvPr>
            <p:ph idx="1"/>
          </p:nvPr>
        </p:nvSpPr>
        <p:spPr/>
        <p:txBody>
          <a:bodyPr>
            <a:normAutofit/>
          </a:bodyPr>
          <a:lstStyle/>
          <a:p>
            <a:pPr lvl="0"/>
            <a:r>
              <a:rPr lang="en-US" sz="3000" dirty="0">
                <a:solidFill>
                  <a:prstClr val="black"/>
                </a:solidFill>
              </a:rPr>
              <a:t>Write a query that returns all the nodes that have any connectivity (of any length) with 'Tal Negev'</a:t>
            </a:r>
          </a:p>
          <a:p>
            <a:pPr lvl="0"/>
            <a:r>
              <a:rPr lang="pt-BR" dirty="0"/>
              <a:t>OPTIONAL MATCH works the same as MATCH except, that if one side of the MATCH isn't</a:t>
            </a:r>
          </a:p>
          <a:p>
            <a:pPr lvl="0"/>
            <a:r>
              <a:rPr lang="pt-BR" dirty="0"/>
              <a:t>The following will delete the whole database:</a:t>
            </a:r>
          </a:p>
          <a:p>
            <a:pPr>
              <a:buFont typeface="Wingdings"/>
              <a:buChar char="Ø"/>
            </a:pPr>
            <a:r>
              <a:rPr lang="pt-BR" dirty="0"/>
              <a:t>MATCH (n) OPTIONAL MATCH (n)-[r]-() DELETE n, r</a:t>
            </a:r>
            <a:endParaRPr lang="en-US" dirty="0"/>
          </a:p>
          <a:p>
            <a:pPr marL="0" indent="0">
              <a:buNone/>
            </a:pPr>
            <a:endParaRPr lang="en-US" dirty="0"/>
          </a:p>
        </p:txBody>
      </p:sp>
    </p:spTree>
    <p:extLst>
      <p:ext uri="{BB962C8B-B14F-4D97-AF65-F5344CB8AC3E}">
        <p14:creationId xmlns:p14="http://schemas.microsoft.com/office/powerpoint/2010/main" val="220661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125813</TotalTime>
  <Words>9626</Words>
  <Application>Microsoft Office PowerPoint</Application>
  <PresentationFormat>On-screen Show (4:3)</PresentationFormat>
  <Paragraphs>1041</Paragraphs>
  <Slides>90</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Cambria Math</vt:lpstr>
      <vt:lpstr>Wingdings</vt:lpstr>
      <vt:lpstr>Office Theme</vt:lpstr>
      <vt:lpstr>NoSQL Database Management Systems</vt:lpstr>
      <vt:lpstr>NoSQL</vt:lpstr>
      <vt:lpstr>Why use NoSQL?</vt:lpstr>
      <vt:lpstr>What is the Price-tag?  (i.e. What Do We Give-up?)</vt:lpstr>
      <vt:lpstr>From ACID to BASE</vt:lpstr>
      <vt:lpstr>Database management system usage (http://db-engines.com/en/ranking)</vt:lpstr>
      <vt:lpstr>CAP theorem</vt:lpstr>
      <vt:lpstr>PowerPoint Presentation</vt:lpstr>
      <vt:lpstr>NoSQL database types:</vt:lpstr>
      <vt:lpstr>Key-Value Store</vt:lpstr>
      <vt:lpstr>SET, GET, DEL</vt:lpstr>
      <vt:lpstr>INCR and INCRBY</vt:lpstr>
      <vt:lpstr>Lists (RPUSH, LPUSH, LRANGE)</vt:lpstr>
      <vt:lpstr>Hashes(HSET, HGET, HMSET, HGETALL)</vt:lpstr>
      <vt:lpstr>Get KEYS with pattern</vt:lpstr>
      <vt:lpstr>Sets and Sorted Sets</vt:lpstr>
      <vt:lpstr>EXPIRE</vt:lpstr>
      <vt:lpstr>Wide-Column Store</vt:lpstr>
      <vt:lpstr>Cassandra</vt:lpstr>
      <vt:lpstr>RMDB Habits </vt:lpstr>
      <vt:lpstr>Creating a Keyspace (database)</vt:lpstr>
      <vt:lpstr>INSERT and SELECT</vt:lpstr>
      <vt:lpstr>WHERE</vt:lpstr>
      <vt:lpstr>Advanced Querying</vt:lpstr>
      <vt:lpstr>Illegal Queries  (Require ALLOW_FILTERING)</vt:lpstr>
      <vt:lpstr>Cassandra's storage method</vt:lpstr>
      <vt:lpstr>Order of Keys  (partition and clustering)</vt:lpstr>
      <vt:lpstr>Partition Key</vt:lpstr>
      <vt:lpstr>Document Store</vt:lpstr>
      <vt:lpstr>MongoDB</vt:lpstr>
      <vt:lpstr>use and db.dropDatabase()</vt:lpstr>
      <vt:lpstr>db.createCollection(name, options)</vt:lpstr>
      <vt:lpstr>db.collection.insert(document)</vt:lpstr>
      <vt:lpstr>db.collection.find()</vt:lpstr>
      <vt:lpstr>Inequalities in MongoDB  (Slide is provided just for completeness)</vt:lpstr>
      <vt:lpstr>and, or</vt:lpstr>
      <vt:lpstr>Select Specific Fields (Projection in Relational Algebra)</vt:lpstr>
      <vt:lpstr>update, set</vt:lpstr>
      <vt:lpstr>Map-Reduce Paradigm</vt:lpstr>
      <vt:lpstr>Map-Reduce Example</vt:lpstr>
      <vt:lpstr>mapReduce()</vt:lpstr>
      <vt:lpstr>mapReduce() (cont.)</vt:lpstr>
      <vt:lpstr>Results</vt:lpstr>
      <vt:lpstr>A more complex example of mapReduce</vt:lpstr>
      <vt:lpstr>Answer</vt:lpstr>
      <vt:lpstr>map Function</vt:lpstr>
      <vt:lpstr>reduce</vt:lpstr>
      <vt:lpstr>finalize</vt:lpstr>
      <vt:lpstr>Results</vt:lpstr>
      <vt:lpstr>show</vt:lpstr>
      <vt:lpstr>Search Engine Databases</vt:lpstr>
      <vt:lpstr>Elasticsearch</vt:lpstr>
      <vt:lpstr>Adding Documents (items)</vt:lpstr>
      <vt:lpstr>GET, HEAD, DELETE</vt:lpstr>
      <vt:lpstr>Search (SELECT)</vt:lpstr>
      <vt:lpstr>Advanced Search (bool query)</vt:lpstr>
      <vt:lpstr>Scoring: Relevance</vt:lpstr>
      <vt:lpstr>String Queries</vt:lpstr>
      <vt:lpstr>String Queries (cont.)</vt:lpstr>
      <vt:lpstr>Exact Phrase (Like " " in Google)</vt:lpstr>
      <vt:lpstr>Information Retrieval (TF-IDF) Document Ranking</vt:lpstr>
      <vt:lpstr>Document Ranking Example</vt:lpstr>
      <vt:lpstr>Tf-Idf</vt:lpstr>
      <vt:lpstr>Document Ranking</vt:lpstr>
      <vt:lpstr>Graph Databases</vt:lpstr>
      <vt:lpstr> Resource Description Framework (RDF) graph databases</vt:lpstr>
      <vt:lpstr>RDF Triples</vt:lpstr>
      <vt:lpstr>Apache Jena</vt:lpstr>
      <vt:lpstr>ARQ / SPARQL</vt:lpstr>
      <vt:lpstr>A Partial View of Our Database (Ontology + Data)</vt:lpstr>
      <vt:lpstr>SELECT *</vt:lpstr>
      <vt:lpstr>Select all Persons</vt:lpstr>
      <vt:lpstr>Select all Women</vt:lpstr>
      <vt:lpstr>Select Persons That Have Pets</vt:lpstr>
      <vt:lpstr>Select Persons That Have Cats</vt:lpstr>
      <vt:lpstr>Select Persons That do not Have any Pets</vt:lpstr>
      <vt:lpstr>Select Persons That do not Have any Cats</vt:lpstr>
      <vt:lpstr>Select all Creatures (using UNION)</vt:lpstr>
      <vt:lpstr>Select all Creatures  (simpler and more correct)</vt:lpstr>
      <vt:lpstr>General Graph Databases</vt:lpstr>
      <vt:lpstr>Neo4J</vt:lpstr>
      <vt:lpstr>Graph Example</vt:lpstr>
      <vt:lpstr>CREATE</vt:lpstr>
      <vt:lpstr>Adding Relations</vt:lpstr>
      <vt:lpstr>Adding Relations (cont.)</vt:lpstr>
      <vt:lpstr>Queries: MATCH (SELECT a node)</vt:lpstr>
      <vt:lpstr>Paths</vt:lpstr>
      <vt:lpstr>WITH, ALL / ANY, IN, COLLECT,  COUNT, AND, OR</vt:lpstr>
      <vt:lpstr>Additional query examples</vt:lpstr>
      <vt:lpstr>OPTIONAL MATCH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 Management Systems</dc:title>
  <dc:creator>User</dc:creator>
  <cp:lastModifiedBy>עמוס יהודה  עזריה/Amos Yehuda Azaria</cp:lastModifiedBy>
  <cp:revision>306</cp:revision>
  <dcterms:created xsi:type="dcterms:W3CDTF">2006-08-16T00:00:00Z</dcterms:created>
  <dcterms:modified xsi:type="dcterms:W3CDTF">2020-04-30T11:24:22Z</dcterms:modified>
</cp:coreProperties>
</file>