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59" r:id="rId6"/>
    <p:sldId id="263" r:id="rId7"/>
    <p:sldId id="279" r:id="rId8"/>
    <p:sldId id="264" r:id="rId9"/>
    <p:sldId id="260" r:id="rId10"/>
    <p:sldId id="257" r:id="rId11"/>
    <p:sldId id="258" r:id="rId12"/>
    <p:sldId id="261" r:id="rId13"/>
    <p:sldId id="272" r:id="rId14"/>
    <p:sldId id="262" r:id="rId15"/>
    <p:sldId id="266" r:id="rId16"/>
    <p:sldId id="265" r:id="rId17"/>
    <p:sldId id="267" r:id="rId18"/>
    <p:sldId id="268" r:id="rId19"/>
    <p:sldId id="270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9" autoAdjust="0"/>
  </p:normalViewPr>
  <p:slideViewPr>
    <p:cSldViewPr>
      <p:cViewPr>
        <p:scale>
          <a:sx n="77" d="100"/>
          <a:sy n="77" d="100"/>
        </p:scale>
        <p:origin x="-1061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BB362D44-9250-407F-8C47-C992B2C677FD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89E3E4C-E2B7-4A3E-A980-E3E914E1B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5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לולאה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1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8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7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0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9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8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E3E4C-E2B7-4A3E-A980-E3E914E1BA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 (Java 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Azaria</a:t>
            </a:r>
          </a:p>
        </p:txBody>
      </p:sp>
    </p:spTree>
    <p:extLst>
      <p:ext uri="{BB962C8B-B14F-4D97-AF65-F5344CB8AC3E}">
        <p14:creationId xmlns:p14="http://schemas.microsoft.com/office/powerpoint/2010/main" val="16151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 </a:t>
            </a:r>
            <a:br>
              <a:rPr lang="en-US" dirty="0"/>
            </a:br>
            <a:r>
              <a:rPr lang="en-US" dirty="0"/>
              <a:t>(Not necessarily using a 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Streams in Java 8, allow aggregated processing of data in a declarative way, similarly to SQL. E.g.: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map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/>
              <a:t>Match</a:t>
            </a:r>
          </a:p>
          <a:p>
            <a:pPr lvl="1"/>
            <a:r>
              <a:rPr lang="en-US" dirty="0"/>
              <a:t>....</a:t>
            </a:r>
          </a:p>
          <a:p>
            <a:r>
              <a:rPr lang="en-US" dirty="0"/>
              <a:t>C# (</a:t>
            </a:r>
            <a:r>
              <a:rPr lang="en-US" dirty="0" err="1"/>
              <a:t>.net</a:t>
            </a:r>
            <a:r>
              <a:rPr lang="en-US" dirty="0"/>
              <a:t>) supports </a:t>
            </a:r>
            <a:r>
              <a:rPr lang="en-US" dirty="0" err="1"/>
              <a:t>Linq</a:t>
            </a:r>
            <a:r>
              <a:rPr lang="en-US" dirty="0"/>
              <a:t>, which is (a better implementation) of the same idea.</a:t>
            </a:r>
          </a:p>
        </p:txBody>
      </p:sp>
    </p:spTree>
    <p:extLst>
      <p:ext uri="{BB962C8B-B14F-4D97-AF65-F5344CB8AC3E}">
        <p14:creationId xmlns:p14="http://schemas.microsoft.com/office/powerpoint/2010/main" val="31498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("yes", "no", "hello", "goodbye", "none");</a:t>
            </a:r>
          </a:p>
          <a:p>
            <a:pPr marL="457200" lvl="1" indent="0">
              <a:buNone/>
            </a:pPr>
            <a:r>
              <a:rPr lang="en-US" dirty="0"/>
              <a:t>Stream s1 = </a:t>
            </a:r>
            <a:r>
              <a:rPr lang="en-US" dirty="0" err="1"/>
              <a:t>myList.stream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Stream s2 = s1.</a:t>
            </a:r>
            <a:r>
              <a:rPr lang="en-US" b="1" dirty="0"/>
              <a:t>sorted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sortedList</a:t>
            </a:r>
            <a:r>
              <a:rPr lang="en-US" dirty="0"/>
              <a:t> = (List&lt;String&gt;)(s2.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dirty="0" err="1"/>
              <a:t>Collectors.</a:t>
            </a:r>
            <a:r>
              <a:rPr lang="en-US" i="1" dirty="0" err="1"/>
              <a:t>toList</a:t>
            </a:r>
            <a:r>
              <a:rPr lang="en-US" dirty="0"/>
              <a:t>()));</a:t>
            </a:r>
          </a:p>
          <a:p>
            <a:pPr marL="457200" lvl="1" indent="0">
              <a:buNone/>
            </a:pP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dirty="0"/>
              <a:t>(String item : </a:t>
            </a:r>
            <a:r>
              <a:rPr lang="en-US" dirty="0" err="1"/>
              <a:t>sortedList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(item);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4648200"/>
            <a:ext cx="995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goodbye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yes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xmlns="" id="{8FFC58FC-DC31-4A4D-9D4C-4D593FD98295}"/>
              </a:ext>
            </a:extLst>
          </p:cNvPr>
          <p:cNvSpPr/>
          <p:nvPr/>
        </p:nvSpPr>
        <p:spPr>
          <a:xfrm>
            <a:off x="5715000" y="2438400"/>
            <a:ext cx="2971800" cy="685800"/>
          </a:xfrm>
          <a:prstGeom prst="wedgeRectCallout">
            <a:avLst>
              <a:gd name="adj1" fmla="val -88136"/>
              <a:gd name="adj2" fmla="val 60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Sorted can also get ‘Comparator’ parameter, </a:t>
            </a:r>
            <a:r>
              <a:rPr lang="en-US" sz="1400" dirty="0" err="1"/>
              <a:t>e.g</a:t>
            </a:r>
            <a:r>
              <a:rPr lang="en-US" sz="1400" dirty="0"/>
              <a:t>- S1.sorted(</a:t>
            </a:r>
            <a:r>
              <a:rPr lang="en-US" sz="1400" dirty="0" err="1"/>
              <a:t>Comparator.reverseOrder</a:t>
            </a:r>
            <a:r>
              <a:rPr lang="en-US" sz="1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002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Would </a:t>
            </a:r>
            <a:r>
              <a:rPr lang="en-US" i="1" dirty="0"/>
              <a:t>Actually</a:t>
            </a:r>
            <a:r>
              <a:rPr lang="en-US" dirty="0"/>
              <a:t> Do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9525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List&lt;String&gt; </a:t>
            </a:r>
            <a:r>
              <a:rPr lang="en-US" dirty="0" err="1"/>
              <a:t>myList</a:t>
            </a:r>
            <a:r>
              <a:rPr lang="en-US" dirty="0"/>
              <a:t> = </a:t>
            </a:r>
            <a:r>
              <a:rPr lang="en-US" dirty="0" err="1"/>
              <a:t>Arrays.</a:t>
            </a:r>
            <a:r>
              <a:rPr lang="en-US" i="1" dirty="0" err="1"/>
              <a:t>asList</a:t>
            </a:r>
            <a:r>
              <a:rPr lang="en-US" dirty="0"/>
              <a:t>("yes", "no", "hello", "goodbye", "none");</a:t>
            </a:r>
          </a:p>
          <a:p>
            <a:pPr marL="457200" lvl="1" indent="0">
              <a:buNone/>
            </a:pPr>
            <a:r>
              <a:rPr lang="en-US" dirty="0" err="1"/>
              <a:t>myList.</a:t>
            </a:r>
            <a:r>
              <a:rPr lang="en-US" b="1" dirty="0" err="1"/>
              <a:t>stream</a:t>
            </a:r>
            <a:r>
              <a:rPr lang="en-US" dirty="0"/>
              <a:t>().</a:t>
            </a:r>
            <a:r>
              <a:rPr lang="en-US" b="1" dirty="0"/>
              <a:t>sorted</a:t>
            </a:r>
            <a:r>
              <a:rPr lang="en-US" dirty="0"/>
              <a:t>().</a:t>
            </a:r>
            <a:r>
              <a:rPr lang="en-US" b="1" dirty="0" err="1"/>
              <a:t>forEach</a:t>
            </a:r>
            <a:r>
              <a:rPr lang="en-US" dirty="0"/>
              <a:t>((a)-&gt;</a:t>
            </a:r>
            <a:r>
              <a:rPr lang="en-US" dirty="0" err="1"/>
              <a:t>System.out.println</a:t>
            </a:r>
            <a:r>
              <a:rPr lang="en-US" dirty="0"/>
              <a:t>(a));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myList.</a:t>
            </a:r>
            <a:r>
              <a:rPr lang="en-US" b="1" dirty="0" err="1"/>
              <a:t>stream</a:t>
            </a:r>
            <a:r>
              <a:rPr lang="en-US" dirty="0"/>
              <a:t>().</a:t>
            </a:r>
            <a:r>
              <a:rPr lang="en-US" b="1" dirty="0"/>
              <a:t>sorted</a:t>
            </a:r>
            <a:r>
              <a:rPr lang="en-US" dirty="0"/>
              <a:t>().</a:t>
            </a:r>
            <a:r>
              <a:rPr lang="en-US" b="1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4953000"/>
            <a:ext cx="99501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goodbye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no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yes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xmlns="" id="{E555E62E-FC9E-44DA-80C1-2E8E511D1D76}"/>
              </a:ext>
            </a:extLst>
          </p:cNvPr>
          <p:cNvSpPr/>
          <p:nvPr/>
        </p:nvSpPr>
        <p:spPr>
          <a:xfrm>
            <a:off x="6858000" y="4343400"/>
            <a:ext cx="1143000" cy="609600"/>
          </a:xfrm>
          <a:prstGeom prst="wedgeRectCallout">
            <a:avLst>
              <a:gd name="adj1" fmla="val -45104"/>
              <a:gd name="adj2" fmla="val -90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5473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2438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 a classrooms Map from </a:t>
            </a:r>
            <a:r>
              <a:rPr lang="en-US" dirty="0" err="1"/>
              <a:t>classroomsNames</a:t>
            </a:r>
            <a:r>
              <a:rPr lang="en-US" dirty="0"/>
              <a:t> to a list of students that learn in that classroom: Map&lt;String, List&lt;Student&gt;&gt; classrooms</a:t>
            </a:r>
          </a:p>
          <a:p>
            <a:r>
              <a:rPr lang="en-US" dirty="0"/>
              <a:t>An instance of type Student has a field: </a:t>
            </a:r>
            <a:r>
              <a:rPr lang="en-US" dirty="0" err="1"/>
              <a:t>reqAccesability</a:t>
            </a:r>
            <a:endParaRPr lang="en-US" dirty="0"/>
          </a:p>
          <a:p>
            <a:r>
              <a:rPr lang="en-US" dirty="0"/>
              <a:t>We want to get only the classes that have students that require accessibility.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962400"/>
            <a:ext cx="6019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List&lt;String&gt; </a:t>
            </a:r>
            <a:r>
              <a:rPr lang="en-US" dirty="0" err="1"/>
              <a:t>roomsReqAccess</a:t>
            </a:r>
            <a:r>
              <a:rPr lang="en-US" dirty="0"/>
              <a:t> = </a:t>
            </a:r>
            <a:r>
              <a:rPr lang="en-US" dirty="0" err="1"/>
              <a:t>classrooms.entrySet</a:t>
            </a:r>
            <a:r>
              <a:rPr lang="en-US" dirty="0"/>
              <a:t>()</a:t>
            </a:r>
          </a:p>
          <a:p>
            <a:r>
              <a:rPr lang="en-US" dirty="0"/>
              <a:t>                        .</a:t>
            </a:r>
            <a:r>
              <a:rPr lang="en-US" b="1" dirty="0"/>
              <a:t>stream</a:t>
            </a:r>
            <a:r>
              <a:rPr lang="en-US" dirty="0"/>
              <a:t>()</a:t>
            </a:r>
          </a:p>
          <a:p>
            <a:r>
              <a:rPr lang="en-US" dirty="0"/>
              <a:t>                        .</a:t>
            </a:r>
            <a:r>
              <a:rPr lang="en-US" b="1" dirty="0"/>
              <a:t>filter</a:t>
            </a:r>
            <a:r>
              <a:rPr lang="en-US" dirty="0"/>
              <a:t>(a-&gt;</a:t>
            </a:r>
            <a:r>
              <a:rPr lang="en-US" dirty="0" err="1"/>
              <a:t>a.getValue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    .</a:t>
            </a:r>
            <a:r>
              <a:rPr lang="en-US" b="1" dirty="0"/>
              <a:t>stream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    .</a:t>
            </a:r>
            <a:r>
              <a:rPr lang="en-US" b="1" dirty="0" err="1"/>
              <a:t>anyMatch</a:t>
            </a:r>
            <a:r>
              <a:rPr lang="en-US" dirty="0"/>
              <a:t>(x-&gt;</a:t>
            </a:r>
            <a:r>
              <a:rPr lang="en-US" dirty="0" err="1"/>
              <a:t>x.reqAccesability</a:t>
            </a:r>
            <a:r>
              <a:rPr lang="en-US" dirty="0"/>
              <a:t>))</a:t>
            </a:r>
          </a:p>
          <a:p>
            <a:r>
              <a:rPr lang="en-US" dirty="0"/>
              <a:t>                        .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dirty="0" err="1"/>
              <a:t>Collectors.toList</a:t>
            </a:r>
            <a:r>
              <a:rPr lang="en-US" dirty="0"/>
              <a:t>(c-&gt;</a:t>
            </a:r>
            <a:r>
              <a:rPr lang="en-US" dirty="0" err="1"/>
              <a:t>c.getKey</a:t>
            </a:r>
            <a:r>
              <a:rPr lang="en-US" dirty="0"/>
              <a:t>()));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982829"/>
            <a:ext cx="71628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List&lt;String&gt; </a:t>
            </a:r>
            <a:r>
              <a:rPr lang="en-US" dirty="0" err="1"/>
              <a:t>roomsReqAccess</a:t>
            </a:r>
            <a:r>
              <a:rPr lang="en-US" dirty="0"/>
              <a:t> = new </a:t>
            </a:r>
            <a:r>
              <a:rPr lang="en-US" dirty="0" err="1"/>
              <a:t>LinkedList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Map.Entry</a:t>
            </a:r>
            <a:r>
              <a:rPr lang="en-US" dirty="0"/>
              <a:t>&lt;String, List&lt;Student&gt;&gt; classroom : </a:t>
            </a:r>
            <a:r>
              <a:rPr lang="en-US" dirty="0" err="1"/>
              <a:t>classrooms.entrySet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/>
              <a:t>    for (Student </a:t>
            </a:r>
            <a:r>
              <a:rPr lang="en-US" dirty="0" err="1"/>
              <a:t>student</a:t>
            </a:r>
            <a:r>
              <a:rPr lang="en-US" dirty="0"/>
              <a:t> : </a:t>
            </a:r>
            <a:r>
              <a:rPr lang="en-US" dirty="0" err="1"/>
              <a:t>classroom.getValue</a:t>
            </a:r>
            <a:r>
              <a:rPr lang="en-US" dirty="0"/>
              <a:t>()){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student.reqAccessibility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roomsReqAccess.add</a:t>
            </a:r>
            <a:r>
              <a:rPr lang="en-US" dirty="0"/>
              <a:t>(</a:t>
            </a:r>
            <a:r>
              <a:rPr lang="en-US" dirty="0" err="1"/>
              <a:t>classroom.getKey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            break;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xmlns="" id="{6652119F-ACF1-4885-B873-F24E6C97420D}"/>
              </a:ext>
            </a:extLst>
          </p:cNvPr>
          <p:cNvSpPr/>
          <p:nvPr/>
        </p:nvSpPr>
        <p:spPr>
          <a:xfrm>
            <a:off x="0" y="5257799"/>
            <a:ext cx="2514600" cy="1329095"/>
          </a:xfrm>
          <a:custGeom>
            <a:avLst/>
            <a:gdLst>
              <a:gd name="connsiteX0" fmla="*/ 0 w 2209800"/>
              <a:gd name="connsiteY0" fmla="*/ 0 h 884238"/>
              <a:gd name="connsiteX1" fmla="*/ 1289050 w 2209800"/>
              <a:gd name="connsiteY1" fmla="*/ 0 h 884238"/>
              <a:gd name="connsiteX2" fmla="*/ 2508499 w 2209800"/>
              <a:gd name="connsiteY2" fmla="*/ -555160 h 884238"/>
              <a:gd name="connsiteX3" fmla="*/ 1841500 w 2209800"/>
              <a:gd name="connsiteY3" fmla="*/ 0 h 884238"/>
              <a:gd name="connsiteX4" fmla="*/ 2209800 w 2209800"/>
              <a:gd name="connsiteY4" fmla="*/ 0 h 884238"/>
              <a:gd name="connsiteX5" fmla="*/ 2209800 w 2209800"/>
              <a:gd name="connsiteY5" fmla="*/ 147373 h 884238"/>
              <a:gd name="connsiteX6" fmla="*/ 2209800 w 2209800"/>
              <a:gd name="connsiteY6" fmla="*/ 147373 h 884238"/>
              <a:gd name="connsiteX7" fmla="*/ 2209800 w 2209800"/>
              <a:gd name="connsiteY7" fmla="*/ 368433 h 884238"/>
              <a:gd name="connsiteX8" fmla="*/ 2209800 w 2209800"/>
              <a:gd name="connsiteY8" fmla="*/ 884238 h 884238"/>
              <a:gd name="connsiteX9" fmla="*/ 1841500 w 2209800"/>
              <a:gd name="connsiteY9" fmla="*/ 884238 h 884238"/>
              <a:gd name="connsiteX10" fmla="*/ 1289050 w 2209800"/>
              <a:gd name="connsiteY10" fmla="*/ 884238 h 884238"/>
              <a:gd name="connsiteX11" fmla="*/ 1289050 w 2209800"/>
              <a:gd name="connsiteY11" fmla="*/ 884238 h 884238"/>
              <a:gd name="connsiteX12" fmla="*/ 0 w 2209800"/>
              <a:gd name="connsiteY12" fmla="*/ 884238 h 884238"/>
              <a:gd name="connsiteX13" fmla="*/ 0 w 2209800"/>
              <a:gd name="connsiteY13" fmla="*/ 368433 h 884238"/>
              <a:gd name="connsiteX14" fmla="*/ 0 w 2209800"/>
              <a:gd name="connsiteY14" fmla="*/ 147373 h 884238"/>
              <a:gd name="connsiteX15" fmla="*/ 0 w 2209800"/>
              <a:gd name="connsiteY15" fmla="*/ 147373 h 884238"/>
              <a:gd name="connsiteX16" fmla="*/ 0 w 2209800"/>
              <a:gd name="connsiteY16" fmla="*/ 0 h 884238"/>
              <a:gd name="connsiteX0" fmla="*/ 0 w 2508499"/>
              <a:gd name="connsiteY0" fmla="*/ 555160 h 1439398"/>
              <a:gd name="connsiteX1" fmla="*/ 1289050 w 2508499"/>
              <a:gd name="connsiteY1" fmla="*/ 555160 h 1439398"/>
              <a:gd name="connsiteX2" fmla="*/ 2508499 w 2508499"/>
              <a:gd name="connsiteY2" fmla="*/ 0 h 1439398"/>
              <a:gd name="connsiteX3" fmla="*/ 1433286 w 2508499"/>
              <a:gd name="connsiteY3" fmla="*/ 555160 h 1439398"/>
              <a:gd name="connsiteX4" fmla="*/ 2209800 w 2508499"/>
              <a:gd name="connsiteY4" fmla="*/ 555160 h 1439398"/>
              <a:gd name="connsiteX5" fmla="*/ 2209800 w 2508499"/>
              <a:gd name="connsiteY5" fmla="*/ 702533 h 1439398"/>
              <a:gd name="connsiteX6" fmla="*/ 2209800 w 2508499"/>
              <a:gd name="connsiteY6" fmla="*/ 702533 h 1439398"/>
              <a:gd name="connsiteX7" fmla="*/ 2209800 w 2508499"/>
              <a:gd name="connsiteY7" fmla="*/ 923593 h 1439398"/>
              <a:gd name="connsiteX8" fmla="*/ 2209800 w 2508499"/>
              <a:gd name="connsiteY8" fmla="*/ 1439398 h 1439398"/>
              <a:gd name="connsiteX9" fmla="*/ 1841500 w 2508499"/>
              <a:gd name="connsiteY9" fmla="*/ 1439398 h 1439398"/>
              <a:gd name="connsiteX10" fmla="*/ 1289050 w 2508499"/>
              <a:gd name="connsiteY10" fmla="*/ 1439398 h 1439398"/>
              <a:gd name="connsiteX11" fmla="*/ 1289050 w 2508499"/>
              <a:gd name="connsiteY11" fmla="*/ 1439398 h 1439398"/>
              <a:gd name="connsiteX12" fmla="*/ 0 w 2508499"/>
              <a:gd name="connsiteY12" fmla="*/ 1439398 h 1439398"/>
              <a:gd name="connsiteX13" fmla="*/ 0 w 2508499"/>
              <a:gd name="connsiteY13" fmla="*/ 923593 h 1439398"/>
              <a:gd name="connsiteX14" fmla="*/ 0 w 2508499"/>
              <a:gd name="connsiteY14" fmla="*/ 702533 h 1439398"/>
              <a:gd name="connsiteX15" fmla="*/ 0 w 2508499"/>
              <a:gd name="connsiteY15" fmla="*/ 702533 h 1439398"/>
              <a:gd name="connsiteX16" fmla="*/ 0 w 2508499"/>
              <a:gd name="connsiteY16" fmla="*/ 555160 h 1439398"/>
              <a:gd name="connsiteX0" fmla="*/ 0 w 2508499"/>
              <a:gd name="connsiteY0" fmla="*/ 555160 h 1439398"/>
              <a:gd name="connsiteX1" fmla="*/ 864507 w 2508499"/>
              <a:gd name="connsiteY1" fmla="*/ 571489 h 1439398"/>
              <a:gd name="connsiteX2" fmla="*/ 2508499 w 2508499"/>
              <a:gd name="connsiteY2" fmla="*/ 0 h 1439398"/>
              <a:gd name="connsiteX3" fmla="*/ 1433286 w 2508499"/>
              <a:gd name="connsiteY3" fmla="*/ 555160 h 1439398"/>
              <a:gd name="connsiteX4" fmla="*/ 2209800 w 2508499"/>
              <a:gd name="connsiteY4" fmla="*/ 555160 h 1439398"/>
              <a:gd name="connsiteX5" fmla="*/ 2209800 w 2508499"/>
              <a:gd name="connsiteY5" fmla="*/ 702533 h 1439398"/>
              <a:gd name="connsiteX6" fmla="*/ 2209800 w 2508499"/>
              <a:gd name="connsiteY6" fmla="*/ 702533 h 1439398"/>
              <a:gd name="connsiteX7" fmla="*/ 2209800 w 2508499"/>
              <a:gd name="connsiteY7" fmla="*/ 923593 h 1439398"/>
              <a:gd name="connsiteX8" fmla="*/ 2209800 w 2508499"/>
              <a:gd name="connsiteY8" fmla="*/ 1439398 h 1439398"/>
              <a:gd name="connsiteX9" fmla="*/ 1841500 w 2508499"/>
              <a:gd name="connsiteY9" fmla="*/ 1439398 h 1439398"/>
              <a:gd name="connsiteX10" fmla="*/ 1289050 w 2508499"/>
              <a:gd name="connsiteY10" fmla="*/ 1439398 h 1439398"/>
              <a:gd name="connsiteX11" fmla="*/ 1289050 w 2508499"/>
              <a:gd name="connsiteY11" fmla="*/ 1439398 h 1439398"/>
              <a:gd name="connsiteX12" fmla="*/ 0 w 2508499"/>
              <a:gd name="connsiteY12" fmla="*/ 1439398 h 1439398"/>
              <a:gd name="connsiteX13" fmla="*/ 0 w 2508499"/>
              <a:gd name="connsiteY13" fmla="*/ 923593 h 1439398"/>
              <a:gd name="connsiteX14" fmla="*/ 0 w 2508499"/>
              <a:gd name="connsiteY14" fmla="*/ 702533 h 1439398"/>
              <a:gd name="connsiteX15" fmla="*/ 0 w 2508499"/>
              <a:gd name="connsiteY15" fmla="*/ 702533 h 1439398"/>
              <a:gd name="connsiteX16" fmla="*/ 0 w 2508499"/>
              <a:gd name="connsiteY16" fmla="*/ 555160 h 143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08499" h="1439398">
                <a:moveTo>
                  <a:pt x="0" y="555160"/>
                </a:moveTo>
                <a:lnTo>
                  <a:pt x="864507" y="571489"/>
                </a:lnTo>
                <a:lnTo>
                  <a:pt x="2508499" y="0"/>
                </a:lnTo>
                <a:lnTo>
                  <a:pt x="1433286" y="555160"/>
                </a:lnTo>
                <a:lnTo>
                  <a:pt x="2209800" y="555160"/>
                </a:lnTo>
                <a:lnTo>
                  <a:pt x="2209800" y="702533"/>
                </a:lnTo>
                <a:lnTo>
                  <a:pt x="2209800" y="702533"/>
                </a:lnTo>
                <a:lnTo>
                  <a:pt x="2209800" y="923593"/>
                </a:lnTo>
                <a:lnTo>
                  <a:pt x="2209800" y="1439398"/>
                </a:lnTo>
                <a:lnTo>
                  <a:pt x="1841500" y="1439398"/>
                </a:lnTo>
                <a:lnTo>
                  <a:pt x="1289050" y="1439398"/>
                </a:lnTo>
                <a:lnTo>
                  <a:pt x="1289050" y="1439398"/>
                </a:lnTo>
                <a:lnTo>
                  <a:pt x="0" y="1439398"/>
                </a:lnTo>
                <a:lnTo>
                  <a:pt x="0" y="923593"/>
                </a:lnTo>
                <a:lnTo>
                  <a:pt x="0" y="702533"/>
                </a:lnTo>
                <a:lnTo>
                  <a:pt x="0" y="702533"/>
                </a:lnTo>
                <a:lnTo>
                  <a:pt x="0" y="55516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anyMatch</a:t>
            </a:r>
            <a:r>
              <a:rPr lang="en-US" sz="1600" dirty="0"/>
              <a:t>() is a terminal operation and returns a Boolean value</a:t>
            </a:r>
          </a:p>
          <a:p>
            <a:endParaRPr lang="en-US" sz="16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xmlns="" id="{B99C20EB-68D6-4C30-96D6-174A23F550B5}"/>
              </a:ext>
            </a:extLst>
          </p:cNvPr>
          <p:cNvSpPr/>
          <p:nvPr/>
        </p:nvSpPr>
        <p:spPr>
          <a:xfrm>
            <a:off x="2745922" y="5927271"/>
            <a:ext cx="3390899" cy="748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Terminal operations: </a:t>
            </a:r>
            <a:r>
              <a:rPr lang="en-US" sz="1500" dirty="0" err="1"/>
              <a:t>anyMatch</a:t>
            </a:r>
            <a:r>
              <a:rPr lang="en-US" sz="1500" dirty="0"/>
              <a:t>, </a:t>
            </a:r>
            <a:r>
              <a:rPr lang="en-US" sz="1500" dirty="0" err="1"/>
              <a:t>allMatch</a:t>
            </a:r>
            <a:r>
              <a:rPr lang="en-US" sz="1500" dirty="0"/>
              <a:t>, </a:t>
            </a:r>
            <a:r>
              <a:rPr lang="en-US" sz="1500" dirty="0" err="1"/>
              <a:t>noneMatch</a:t>
            </a:r>
            <a:r>
              <a:rPr lang="en-US" sz="1500" dirty="0"/>
              <a:t>, </a:t>
            </a:r>
            <a:r>
              <a:rPr lang="en-US" sz="1500" dirty="0" err="1"/>
              <a:t>findAny</a:t>
            </a:r>
            <a:r>
              <a:rPr lang="en-US" sz="1500" dirty="0"/>
              <a:t>, </a:t>
            </a:r>
            <a:r>
              <a:rPr lang="en-US" sz="1500" dirty="0" err="1"/>
              <a:t>findFirst</a:t>
            </a:r>
            <a:r>
              <a:rPr lang="en-US" sz="1500" dirty="0"/>
              <a:t>, collect, reduce, </a:t>
            </a:r>
            <a:r>
              <a:rPr lang="en-US" sz="1500" dirty="0" err="1"/>
              <a:t>forEach</a:t>
            </a:r>
            <a:r>
              <a:rPr lang="en-US" sz="15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8141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5" grpId="1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When:</a:t>
            </a:r>
          </a:p>
          <a:p>
            <a:pPr lvl="1"/>
            <a:r>
              <a:rPr lang="en-US" dirty="0"/>
              <a:t>We don't care about the order of processing (usually the case).</a:t>
            </a:r>
          </a:p>
          <a:p>
            <a:pPr lvl="1"/>
            <a:r>
              <a:rPr lang="en-US" dirty="0"/>
              <a:t>Processing every item takes non-negligible amounts of time.</a:t>
            </a:r>
          </a:p>
          <a:p>
            <a:pPr lvl="1"/>
            <a:r>
              <a:rPr lang="en-US" dirty="0"/>
              <a:t>(Or) There are many items to process.</a:t>
            </a:r>
          </a:p>
          <a:p>
            <a:pPr lvl="1"/>
            <a:r>
              <a:rPr lang="en-US" dirty="0"/>
              <a:t>We have available threads.</a:t>
            </a:r>
          </a:p>
          <a:p>
            <a:r>
              <a:rPr lang="en-US" dirty="0"/>
              <a:t>We may want to use </a:t>
            </a:r>
            <a:r>
              <a:rPr lang="en-US" dirty="0" err="1"/>
              <a:t>parallelStream</a:t>
            </a:r>
            <a:r>
              <a:rPr lang="en-US" dirty="0"/>
              <a:t>(), instead of stream().</a:t>
            </a:r>
          </a:p>
        </p:txBody>
      </p:sp>
    </p:spTree>
    <p:extLst>
      <p:ext uri="{BB962C8B-B14F-4D97-AF65-F5344CB8AC3E}">
        <p14:creationId xmlns:p14="http://schemas.microsoft.com/office/powerpoint/2010/main" val="30530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execution: prime number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naivePrimeTest</a:t>
            </a:r>
            <a:r>
              <a:rPr lang="en-US" dirty="0"/>
              <a:t>(long </a:t>
            </a:r>
            <a:r>
              <a:rPr lang="en-US" dirty="0" err="1"/>
              <a:t>num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num</a:t>
            </a:r>
            <a:r>
              <a:rPr lang="en-US" dirty="0"/>
              <a:t> &lt;= 2)</a:t>
            </a:r>
            <a:br>
              <a:rPr lang="en-US" dirty="0"/>
            </a:br>
            <a:r>
              <a:rPr lang="en-US" dirty="0"/>
              <a:t>        return true;</a:t>
            </a:r>
            <a:br>
              <a:rPr lang="en-US" dirty="0"/>
            </a:br>
            <a:r>
              <a:rPr lang="en-US" dirty="0"/>
              <a:t>    if (</a:t>
            </a:r>
            <a:r>
              <a:rPr lang="en-US" dirty="0" err="1"/>
              <a:t>num</a:t>
            </a:r>
            <a:r>
              <a:rPr lang="en-US" dirty="0"/>
              <a:t> % 2 == 0) </a:t>
            </a:r>
          </a:p>
          <a:p>
            <a:pPr marL="0" indent="0">
              <a:buNone/>
            </a:pPr>
            <a:r>
              <a:rPr lang="en-US" dirty="0"/>
              <a:t>        return false;</a:t>
            </a:r>
            <a:br>
              <a:rPr lang="en-US" dirty="0"/>
            </a:br>
            <a:r>
              <a:rPr lang="en-US" dirty="0"/>
              <a:t>    for (long i = 3; i*i &lt;= </a:t>
            </a:r>
            <a:r>
              <a:rPr lang="en-US" dirty="0" err="1"/>
              <a:t>num</a:t>
            </a:r>
            <a:r>
              <a:rPr lang="en-US" dirty="0"/>
              <a:t>; i += 2)</a:t>
            </a:r>
          </a:p>
          <a:p>
            <a:pPr marL="0" indent="0">
              <a:buNone/>
            </a:pP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num</a:t>
            </a:r>
            <a:r>
              <a:rPr lang="en-US" dirty="0"/>
              <a:t> % i == 0) </a:t>
            </a:r>
          </a:p>
          <a:p>
            <a:pPr marL="0" indent="0">
              <a:buNone/>
            </a:pPr>
            <a:r>
              <a:rPr lang="en-US" dirty="0"/>
              <a:t>            return false;</a:t>
            </a:r>
          </a:p>
          <a:p>
            <a:pPr marL="0" indent="0">
              <a:buNone/>
            </a:pP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return true;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execution: prime number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32" y="1600200"/>
            <a:ext cx="85344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Random r = new Random();</a:t>
            </a:r>
          </a:p>
          <a:p>
            <a:pPr marL="0" indent="0">
              <a:buNone/>
            </a:pPr>
            <a:r>
              <a:rPr lang="en-US" dirty="0"/>
              <a:t>List&lt;Long&gt; </a:t>
            </a:r>
            <a:r>
              <a:rPr lang="en-US" dirty="0" err="1"/>
              <a:t>numberList</a:t>
            </a:r>
            <a:r>
              <a:rPr lang="en-US" dirty="0"/>
              <a:t> = new </a:t>
            </a:r>
            <a:r>
              <a:rPr lang="en-US" dirty="0" err="1"/>
              <a:t>LinkedList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0; i &lt; 1000; 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numberList.add</a:t>
            </a:r>
            <a:r>
              <a:rPr lang="en-US" dirty="0"/>
              <a:t>(</a:t>
            </a:r>
            <a:r>
              <a:rPr lang="en-US" dirty="0" err="1"/>
              <a:t>r.nextLong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long start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numberOfPrimes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numberList</a:t>
            </a:r>
            <a:r>
              <a:rPr lang="en-US" dirty="0"/>
              <a:t>.   stream()     .filter(a -&gt; </a:t>
            </a:r>
            <a:r>
              <a:rPr lang="en-US" i="1" dirty="0" err="1"/>
              <a:t>naivePrimeTest</a:t>
            </a:r>
            <a:r>
              <a:rPr lang="en-US" dirty="0"/>
              <a:t>(a)).count();</a:t>
            </a:r>
          </a:p>
          <a:p>
            <a:pPr marL="0" indent="0">
              <a:buNone/>
            </a:pPr>
            <a:r>
              <a:rPr lang="en-US" dirty="0"/>
              <a:t>long end = </a:t>
            </a:r>
            <a:r>
              <a:rPr lang="en-US" dirty="0" err="1"/>
              <a:t>System.</a:t>
            </a:r>
            <a:r>
              <a:rPr lang="en-US" i="1" dirty="0" err="1"/>
              <a:t>nanoTime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</a:t>
            </a:r>
            <a:r>
              <a:rPr lang="en-US" dirty="0" err="1"/>
              <a:t>numberOfPrimes</a:t>
            </a:r>
            <a:r>
              <a:rPr lang="en-US" dirty="0"/>
              <a:t>: " + </a:t>
            </a:r>
            <a:r>
              <a:rPr lang="en-US" dirty="0" err="1"/>
              <a:t>numberOfPrimes</a:t>
            </a:r>
            <a:r>
              <a:rPr lang="en-US" dirty="0"/>
              <a:t> + ". time: " + ((end-start)*1E-9) + " seconds");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1" y="3505199"/>
            <a:ext cx="2895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numberOfPrimes</a:t>
            </a:r>
            <a:r>
              <a:rPr lang="en-US" dirty="0"/>
              <a:t>: 22. </a:t>
            </a:r>
          </a:p>
          <a:p>
            <a:r>
              <a:rPr lang="en-US" dirty="0"/>
              <a:t>time: 48.913557517 seconds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8951" y="4627085"/>
            <a:ext cx="16764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parallelStream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1" y="2743200"/>
            <a:ext cx="289559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numberOfPrimes</a:t>
            </a:r>
            <a:r>
              <a:rPr lang="en-US" dirty="0"/>
              <a:t>: 18. </a:t>
            </a:r>
          </a:p>
          <a:p>
            <a:r>
              <a:rPr lang="en-US" dirty="0"/>
              <a:t>time: 133.20204266 seconds</a:t>
            </a:r>
          </a:p>
        </p:txBody>
      </p:sp>
    </p:spTree>
    <p:extLst>
      <p:ext uri="{BB962C8B-B14F-4D97-AF65-F5344CB8AC3E}">
        <p14:creationId xmlns:p14="http://schemas.microsoft.com/office/powerpoint/2010/main" val="2389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BigInteger.isProbablePrime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/>
              <a:t>If you actually want to find prime numbers, you should use a </a:t>
            </a:r>
            <a:r>
              <a:rPr lang="en-US" i="1" dirty="0"/>
              <a:t>much</a:t>
            </a:r>
            <a:r>
              <a:rPr lang="en-US" dirty="0"/>
              <a:t> faster (probabilistic) method:</a:t>
            </a:r>
          </a:p>
          <a:p>
            <a:pPr marL="400050" lvl="1" indent="0">
              <a:buNone/>
            </a:pPr>
            <a:r>
              <a:rPr lang="en-US" sz="2400" b="1" dirty="0"/>
              <a:t>long </a:t>
            </a:r>
            <a:r>
              <a:rPr lang="en-US" sz="2400" dirty="0" err="1"/>
              <a:t>numberOfPrimes</a:t>
            </a:r>
            <a:r>
              <a:rPr lang="en-US" sz="2400" dirty="0"/>
              <a:t> = </a:t>
            </a:r>
            <a:r>
              <a:rPr lang="en-US" sz="2400" dirty="0" err="1"/>
              <a:t>numberList.stream</a:t>
            </a:r>
            <a:r>
              <a:rPr lang="en-US" sz="2400" dirty="0"/>
              <a:t>().filter(a -&gt; </a:t>
            </a:r>
            <a:r>
              <a:rPr lang="en-US" sz="2400" dirty="0" err="1"/>
              <a:t>BigInteger.</a:t>
            </a:r>
            <a:r>
              <a:rPr lang="en-US" sz="2400" i="1" dirty="0" err="1"/>
              <a:t>valueOf</a:t>
            </a:r>
            <a:r>
              <a:rPr lang="en-US" sz="2400" dirty="0"/>
              <a:t>(a).</a:t>
            </a:r>
            <a:r>
              <a:rPr lang="en-US" sz="2400" dirty="0" err="1"/>
              <a:t>isProbablePrime</a:t>
            </a:r>
            <a:r>
              <a:rPr lang="en-US" sz="2400" dirty="0"/>
              <a:t>(100)).count();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91000"/>
            <a:ext cx="2743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1000 numbers sequential:</a:t>
            </a:r>
          </a:p>
          <a:p>
            <a:r>
              <a:rPr lang="en-US" dirty="0" err="1"/>
              <a:t>numberOfPrimes</a:t>
            </a:r>
            <a:r>
              <a:rPr lang="en-US" dirty="0"/>
              <a:t>: 26. </a:t>
            </a:r>
          </a:p>
          <a:p>
            <a:r>
              <a:rPr lang="en-US" dirty="0"/>
              <a:t>time: 0.188116916 seconds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4193754"/>
            <a:ext cx="2895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100,000 numbers sequential:</a:t>
            </a:r>
          </a:p>
          <a:p>
            <a:r>
              <a:rPr lang="en-US" dirty="0" err="1"/>
              <a:t>numberOfPrimes</a:t>
            </a:r>
            <a:r>
              <a:rPr lang="en-US" dirty="0"/>
              <a:t>: 2502. time: 2.09736326 seconds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266730"/>
            <a:ext cx="2895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100,000 numbers parallel:</a:t>
            </a:r>
          </a:p>
          <a:p>
            <a:r>
              <a:rPr lang="en-US" dirty="0" err="1"/>
              <a:t>numberOfPrimes</a:t>
            </a:r>
            <a:r>
              <a:rPr lang="en-US" dirty="0"/>
              <a:t>: 2552. time: 1.17280468 seconds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257800"/>
            <a:ext cx="2743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1000 numbers parallel:</a:t>
            </a:r>
          </a:p>
          <a:p>
            <a:r>
              <a:rPr lang="en-US" dirty="0" err="1"/>
              <a:t>numberOfPrimes</a:t>
            </a:r>
            <a:r>
              <a:rPr lang="en-US" dirty="0"/>
              <a:t>: 33. </a:t>
            </a:r>
          </a:p>
          <a:p>
            <a:r>
              <a:rPr lang="en-US" dirty="0"/>
              <a:t>time: 0.18128167 seconds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72200" y="3886200"/>
            <a:ext cx="2421729" cy="801661"/>
            <a:chOff x="6172200" y="3886200"/>
            <a:chExt cx="2421729" cy="801661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0" y="4384543"/>
              <a:ext cx="669129" cy="303318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172200" y="3886200"/>
              <a:ext cx="1752600" cy="6500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4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 in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reducer is the aggregator / combiner of the stream operations. Many reducers are built-in, e.g.:</a:t>
            </a:r>
          </a:p>
          <a:p>
            <a:pPr lvl="1"/>
            <a:r>
              <a:rPr lang="en-US" dirty="0"/>
              <a:t>count()</a:t>
            </a:r>
          </a:p>
          <a:p>
            <a:pPr lvl="1"/>
            <a:r>
              <a:rPr lang="en-US" dirty="0"/>
              <a:t>sum()</a:t>
            </a:r>
          </a:p>
          <a:p>
            <a:pPr lvl="1"/>
            <a:r>
              <a:rPr lang="en-US" dirty="0"/>
              <a:t>collect()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It is guaranteed that the result of the reducer will be equal to a sequential combiner (even when using </a:t>
            </a:r>
            <a:r>
              <a:rPr lang="en-US" dirty="0" err="1"/>
              <a:t>parallelStream</a:t>
            </a:r>
            <a:r>
              <a:rPr lang="en-US" dirty="0"/>
              <a:t>, assuming the combiner works in order, e.g. </a:t>
            </a:r>
            <a:r>
              <a:rPr lang="en-US" dirty="0" err="1"/>
              <a:t>Collectors.toList</a:t>
            </a:r>
            <a:r>
              <a:rPr lang="en-US" dirty="0"/>
              <a:t>()).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Some streams do not need a reducer, for example, if they end in …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System.out</a:t>
            </a:r>
            <a:r>
              <a:rPr lang="en-US" dirty="0"/>
              <a:t>::</a:t>
            </a:r>
            <a:r>
              <a:rPr lang="en-US" dirty="0" err="1"/>
              <a:t>println</a:t>
            </a:r>
            <a:r>
              <a:rPr lang="en-US" dirty="0"/>
              <a:t>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Java streams also supports using our own reducer.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0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reduce() in Streams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recude</a:t>
            </a:r>
            <a:r>
              <a:rPr lang="en-US" dirty="0"/>
              <a:t>([identity], accumulator, [combiner])</a:t>
            </a:r>
          </a:p>
          <a:p>
            <a:pPr lvl="1"/>
            <a:r>
              <a:rPr lang="en-US" dirty="0"/>
              <a:t>accumulator: a lambda function with two inputs: 1. the partial result of the output thus far and 2. the current element. This function outputs the partial result after accumulating current element.</a:t>
            </a:r>
          </a:p>
          <a:p>
            <a:pPr lvl="1"/>
            <a:r>
              <a:rPr lang="en-US" dirty="0"/>
              <a:t>combiner: a lambda function with two partial results as inputs returning the partial result of both combined. </a:t>
            </a:r>
          </a:p>
          <a:p>
            <a:pPr lvl="1"/>
            <a:r>
              <a:rPr lang="en-US" dirty="0"/>
              <a:t>identity: a starting element that doesn't alter the result, (e.g. 0 in sum, or 1 in multiplication). If we do not provide an identity parameter, we obtain an optional result (in case no items were processed).</a:t>
            </a:r>
          </a:p>
          <a:p>
            <a:endParaRPr lang="en-US" dirty="0"/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…sum() is equivalent to: …reduce(0, (</a:t>
            </a:r>
            <a:r>
              <a:rPr lang="en-US" dirty="0" err="1"/>
              <a:t>x,y</a:t>
            </a:r>
            <a:r>
              <a:rPr lang="en-US" dirty="0"/>
              <a:t>)-&gt; 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…count() is equivalent to: …reduce(0, (</a:t>
            </a:r>
            <a:r>
              <a:rPr lang="en-US" dirty="0" err="1"/>
              <a:t>x,t</a:t>
            </a:r>
            <a:r>
              <a:rPr lang="en-US" dirty="0"/>
              <a:t>)-&gt; x+1, (</a:t>
            </a:r>
            <a:r>
              <a:rPr lang="en-US" dirty="0" err="1"/>
              <a:t>x,y</a:t>
            </a:r>
            <a:r>
              <a:rPr lang="en-US" dirty="0"/>
              <a:t>) -&gt; 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pPr lvl="1"/>
            <a:r>
              <a:rPr lang="es-ES" dirty="0" err="1"/>
              <a:t>Concatenate</a:t>
            </a:r>
            <a:r>
              <a:rPr lang="es-ES" dirty="0"/>
              <a:t> 7th </a:t>
            </a:r>
            <a:r>
              <a:rPr lang="es-ES" dirty="0" err="1"/>
              <a:t>char's</a:t>
            </a:r>
            <a:r>
              <a:rPr lang="es-ES" dirty="0"/>
              <a:t> of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 …reduce(</a:t>
            </a:r>
            <a:r>
              <a:rPr lang="es-ES" b="1" dirty="0"/>
              <a:t>""</a:t>
            </a:r>
            <a:r>
              <a:rPr lang="es-ES" dirty="0"/>
              <a:t>, (</a:t>
            </a:r>
            <a:r>
              <a:rPr lang="es-ES" dirty="0" err="1"/>
              <a:t>x,t</a:t>
            </a:r>
            <a:r>
              <a:rPr lang="es-ES" dirty="0"/>
              <a:t>) -&gt; x + </a:t>
            </a:r>
            <a:r>
              <a:rPr lang="es-ES" dirty="0" err="1"/>
              <a:t>t.charAt</a:t>
            </a:r>
            <a:r>
              <a:rPr lang="es-ES" dirty="0"/>
              <a:t>(6), (</a:t>
            </a:r>
            <a:r>
              <a:rPr lang="es-ES" dirty="0" err="1"/>
              <a:t>x,y</a:t>
            </a:r>
            <a:r>
              <a:rPr lang="es-ES" dirty="0"/>
              <a:t>) -&gt; x + y);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629400" y="4114800"/>
            <a:ext cx="2362200" cy="685800"/>
          </a:xfrm>
          <a:prstGeom prst="wedgeRectCallout">
            <a:avLst>
              <a:gd name="adj1" fmla="val -69544"/>
              <a:gd name="adj2" fmla="val 34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we don't specify a combiner, the accumulator serves also as the combiner</a:t>
            </a:r>
          </a:p>
        </p:txBody>
      </p:sp>
    </p:spTree>
    <p:extLst>
      <p:ext uri="{BB962C8B-B14F-4D97-AF65-F5344CB8AC3E}">
        <p14:creationId xmlns:p14="http://schemas.microsoft.com/office/powerpoint/2010/main" val="372807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basically two ways to deal with data:</a:t>
            </a:r>
          </a:p>
          <a:p>
            <a:pPr lvl="1"/>
            <a:r>
              <a:rPr lang="en-US" dirty="0" smtClean="0"/>
              <a:t>In the database: anything related to data is done only in the database. We can use stored procedures to compute complicated queries on the data.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code: the </a:t>
            </a:r>
            <a:r>
              <a:rPr lang="en-US" dirty="0"/>
              <a:t>database only stores the data, any smart and complex logic is </a:t>
            </a:r>
            <a:r>
              <a:rPr lang="en-US" dirty="0" smtClean="0"/>
              <a:t>performed by the software (e.g. java). When dealing with "disposable data" may not even require any database.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we have documents with the following structure: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_id: </a:t>
            </a:r>
            <a:r>
              <a:rPr lang="en-US" dirty="0" err="1"/>
              <a:t>ObjectId</a:t>
            </a:r>
            <a:r>
              <a:rPr lang="en-US" dirty="0"/>
              <a:t>("50a8240b927d5d8b5891743c"),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cust_id</a:t>
            </a:r>
            <a:r>
              <a:rPr lang="en-US" dirty="0"/>
              <a:t>: "abc123",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ord_date</a:t>
            </a:r>
            <a:r>
              <a:rPr lang="en-US" dirty="0"/>
              <a:t>: new Date("Oct 04, 2012"),</a:t>
            </a:r>
          </a:p>
          <a:p>
            <a:pPr marL="0" indent="0">
              <a:buNone/>
            </a:pPr>
            <a:r>
              <a:rPr lang="en-US" dirty="0"/>
              <a:t>     status: 'A',</a:t>
            </a:r>
          </a:p>
          <a:p>
            <a:pPr marL="0" indent="0">
              <a:buNone/>
            </a:pPr>
            <a:r>
              <a:rPr lang="en-US" dirty="0"/>
              <a:t>     amount: 25,</a:t>
            </a:r>
          </a:p>
          <a:p>
            <a:pPr marL="0" indent="0">
              <a:buNone/>
            </a:pPr>
            <a:r>
              <a:rPr lang="en-US" dirty="0"/>
              <a:t>     items: [ { </a:t>
            </a:r>
            <a:r>
              <a:rPr lang="en-US" dirty="0" err="1"/>
              <a:t>sku</a:t>
            </a:r>
            <a:r>
              <a:rPr lang="en-US" dirty="0"/>
              <a:t>: "mmm", </a:t>
            </a:r>
            <a:r>
              <a:rPr lang="en-US" dirty="0" err="1"/>
              <a:t>qty</a:t>
            </a:r>
            <a:r>
              <a:rPr lang="en-US" dirty="0"/>
              <a:t>: 5, price: 2.5 },</a:t>
            </a:r>
          </a:p>
          <a:p>
            <a:pPr marL="0" indent="0">
              <a:buNone/>
            </a:pPr>
            <a:r>
              <a:rPr lang="en-US" dirty="0"/>
              <a:t>              { </a:t>
            </a:r>
            <a:r>
              <a:rPr lang="en-US" dirty="0" err="1"/>
              <a:t>sku</a:t>
            </a:r>
            <a:r>
              <a:rPr lang="en-US" dirty="0"/>
              <a:t>: "</a:t>
            </a:r>
            <a:r>
              <a:rPr lang="en-US" dirty="0" err="1"/>
              <a:t>nnn</a:t>
            </a:r>
            <a:r>
              <a:rPr lang="en-US" dirty="0"/>
              <a:t>", </a:t>
            </a:r>
            <a:r>
              <a:rPr lang="en-US" dirty="0" err="1"/>
              <a:t>qty</a:t>
            </a:r>
            <a:r>
              <a:rPr lang="en-US" dirty="0"/>
              <a:t>: 5, price: 2.5 }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We would like to get the total </a:t>
            </a:r>
            <a:r>
              <a:rPr lang="en-US" b="1" dirty="0"/>
              <a:t>amount</a:t>
            </a:r>
            <a:r>
              <a:rPr lang="en-US" dirty="0"/>
              <a:t> paid by each </a:t>
            </a:r>
            <a:r>
              <a:rPr lang="en-US" dirty="0" err="1"/>
              <a:t>cust_id</a:t>
            </a:r>
            <a:r>
              <a:rPr lang="en-US" dirty="0"/>
              <a:t> with status 'A'.</a:t>
            </a:r>
          </a:p>
        </p:txBody>
      </p:sp>
      <p:pic>
        <p:nvPicPr>
          <p:cNvPr id="6" name="Picture 2" descr="Image result for mongod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8" y="-9526"/>
            <a:ext cx="612094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97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solve it in Java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would have all the data in Java objects, can we obtain the query using Java Streams?</a:t>
            </a:r>
          </a:p>
          <a:p>
            <a:r>
              <a:rPr lang="en-US" dirty="0" err="1" smtClean="0"/>
              <a:t>orders.stream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.filter(a-&gt;</a:t>
            </a:r>
            <a:r>
              <a:rPr lang="en-US" dirty="0" err="1"/>
              <a:t>a.status.equals</a:t>
            </a:r>
            <a:r>
              <a:rPr lang="en-US" dirty="0"/>
              <a:t>("A"))</a:t>
            </a:r>
          </a:p>
          <a:p>
            <a:pPr marL="0" indent="0">
              <a:buNone/>
            </a:pPr>
            <a:r>
              <a:rPr lang="en-US" dirty="0"/>
              <a:t>                .map(a-&gt; </a:t>
            </a:r>
            <a:r>
              <a:rPr lang="en-US" dirty="0" err="1"/>
              <a:t>a.amount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.reduce(0, (</a:t>
            </a:r>
            <a:r>
              <a:rPr lang="en-US" dirty="0" err="1"/>
              <a:t>x,y</a:t>
            </a:r>
            <a:r>
              <a:rPr lang="en-US" dirty="0"/>
              <a:t>)-&gt; </a:t>
            </a:r>
            <a:r>
              <a:rPr lang="en-US" dirty="0" err="1"/>
              <a:t>x+y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043" y="5491843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 what we want!</a:t>
            </a:r>
            <a:r>
              <a:rPr lang="en-US" dirty="0"/>
              <a:t> We don't want just to sum all the quantities with status "A", we want to sum them per </a:t>
            </a:r>
            <a:r>
              <a:rPr lang="en-US" dirty="0" err="1"/>
              <a:t>cust_id</a:t>
            </a:r>
            <a:r>
              <a:rPr lang="en-US" dirty="0"/>
              <a:t>!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xmlns="" id="{B4E4EA4A-3D75-43AD-9A01-C9B7E01BA35D}"/>
              </a:ext>
            </a:extLst>
          </p:cNvPr>
          <p:cNvSpPr/>
          <p:nvPr/>
        </p:nvSpPr>
        <p:spPr>
          <a:xfrm>
            <a:off x="117022" y="4572000"/>
            <a:ext cx="2854778" cy="2209800"/>
          </a:xfrm>
          <a:custGeom>
            <a:avLst/>
            <a:gdLst>
              <a:gd name="connsiteX0" fmla="*/ 0 w 2854778"/>
              <a:gd name="connsiteY0" fmla="*/ 0 h 1142999"/>
              <a:gd name="connsiteX1" fmla="*/ 475796 w 2854778"/>
              <a:gd name="connsiteY1" fmla="*/ 0 h 1142999"/>
              <a:gd name="connsiteX2" fmla="*/ 1272946 w 2854778"/>
              <a:gd name="connsiteY2" fmla="*/ -743052 h 1142999"/>
              <a:gd name="connsiteX3" fmla="*/ 1189491 w 2854778"/>
              <a:gd name="connsiteY3" fmla="*/ 0 h 1142999"/>
              <a:gd name="connsiteX4" fmla="*/ 2854778 w 2854778"/>
              <a:gd name="connsiteY4" fmla="*/ 0 h 1142999"/>
              <a:gd name="connsiteX5" fmla="*/ 2854778 w 2854778"/>
              <a:gd name="connsiteY5" fmla="*/ 190500 h 1142999"/>
              <a:gd name="connsiteX6" fmla="*/ 2854778 w 2854778"/>
              <a:gd name="connsiteY6" fmla="*/ 190500 h 1142999"/>
              <a:gd name="connsiteX7" fmla="*/ 2854778 w 2854778"/>
              <a:gd name="connsiteY7" fmla="*/ 476250 h 1142999"/>
              <a:gd name="connsiteX8" fmla="*/ 2854778 w 2854778"/>
              <a:gd name="connsiteY8" fmla="*/ 1142999 h 1142999"/>
              <a:gd name="connsiteX9" fmla="*/ 1189491 w 2854778"/>
              <a:gd name="connsiteY9" fmla="*/ 1142999 h 1142999"/>
              <a:gd name="connsiteX10" fmla="*/ 475796 w 2854778"/>
              <a:gd name="connsiteY10" fmla="*/ 1142999 h 1142999"/>
              <a:gd name="connsiteX11" fmla="*/ 475796 w 2854778"/>
              <a:gd name="connsiteY11" fmla="*/ 1142999 h 1142999"/>
              <a:gd name="connsiteX12" fmla="*/ 0 w 2854778"/>
              <a:gd name="connsiteY12" fmla="*/ 1142999 h 1142999"/>
              <a:gd name="connsiteX13" fmla="*/ 0 w 2854778"/>
              <a:gd name="connsiteY13" fmla="*/ 476250 h 1142999"/>
              <a:gd name="connsiteX14" fmla="*/ 0 w 2854778"/>
              <a:gd name="connsiteY14" fmla="*/ 190500 h 1142999"/>
              <a:gd name="connsiteX15" fmla="*/ 0 w 2854778"/>
              <a:gd name="connsiteY15" fmla="*/ 190500 h 1142999"/>
              <a:gd name="connsiteX16" fmla="*/ 0 w 2854778"/>
              <a:gd name="connsiteY16" fmla="*/ 0 h 1142999"/>
              <a:gd name="connsiteX0" fmla="*/ 0 w 2854778"/>
              <a:gd name="connsiteY0" fmla="*/ 1004309 h 2147308"/>
              <a:gd name="connsiteX1" fmla="*/ 475796 w 2854778"/>
              <a:gd name="connsiteY1" fmla="*/ 1004309 h 2147308"/>
              <a:gd name="connsiteX2" fmla="*/ 1844446 w 2854778"/>
              <a:gd name="connsiteY2" fmla="*/ 0 h 2147308"/>
              <a:gd name="connsiteX3" fmla="*/ 1189491 w 2854778"/>
              <a:gd name="connsiteY3" fmla="*/ 1004309 h 2147308"/>
              <a:gd name="connsiteX4" fmla="*/ 2854778 w 2854778"/>
              <a:gd name="connsiteY4" fmla="*/ 1004309 h 2147308"/>
              <a:gd name="connsiteX5" fmla="*/ 2854778 w 2854778"/>
              <a:gd name="connsiteY5" fmla="*/ 1194809 h 2147308"/>
              <a:gd name="connsiteX6" fmla="*/ 2854778 w 2854778"/>
              <a:gd name="connsiteY6" fmla="*/ 1194809 h 2147308"/>
              <a:gd name="connsiteX7" fmla="*/ 2854778 w 2854778"/>
              <a:gd name="connsiteY7" fmla="*/ 1480559 h 2147308"/>
              <a:gd name="connsiteX8" fmla="*/ 2854778 w 2854778"/>
              <a:gd name="connsiteY8" fmla="*/ 2147308 h 2147308"/>
              <a:gd name="connsiteX9" fmla="*/ 1189491 w 2854778"/>
              <a:gd name="connsiteY9" fmla="*/ 2147308 h 2147308"/>
              <a:gd name="connsiteX10" fmla="*/ 475796 w 2854778"/>
              <a:gd name="connsiteY10" fmla="*/ 2147308 h 2147308"/>
              <a:gd name="connsiteX11" fmla="*/ 475796 w 2854778"/>
              <a:gd name="connsiteY11" fmla="*/ 2147308 h 2147308"/>
              <a:gd name="connsiteX12" fmla="*/ 0 w 2854778"/>
              <a:gd name="connsiteY12" fmla="*/ 2147308 h 2147308"/>
              <a:gd name="connsiteX13" fmla="*/ 0 w 2854778"/>
              <a:gd name="connsiteY13" fmla="*/ 1480559 h 2147308"/>
              <a:gd name="connsiteX14" fmla="*/ 0 w 2854778"/>
              <a:gd name="connsiteY14" fmla="*/ 1194809 h 2147308"/>
              <a:gd name="connsiteX15" fmla="*/ 0 w 2854778"/>
              <a:gd name="connsiteY15" fmla="*/ 1194809 h 2147308"/>
              <a:gd name="connsiteX16" fmla="*/ 0 w 2854778"/>
              <a:gd name="connsiteY16" fmla="*/ 1004309 h 214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778" h="2147308">
                <a:moveTo>
                  <a:pt x="0" y="1004309"/>
                </a:moveTo>
                <a:lnTo>
                  <a:pt x="475796" y="1004309"/>
                </a:lnTo>
                <a:lnTo>
                  <a:pt x="1844446" y="0"/>
                </a:lnTo>
                <a:lnTo>
                  <a:pt x="1189491" y="1004309"/>
                </a:lnTo>
                <a:lnTo>
                  <a:pt x="2854778" y="1004309"/>
                </a:lnTo>
                <a:lnTo>
                  <a:pt x="2854778" y="1194809"/>
                </a:lnTo>
                <a:lnTo>
                  <a:pt x="2854778" y="1194809"/>
                </a:lnTo>
                <a:lnTo>
                  <a:pt x="2854778" y="1480559"/>
                </a:lnTo>
                <a:lnTo>
                  <a:pt x="2854778" y="2147308"/>
                </a:lnTo>
                <a:lnTo>
                  <a:pt x="1189491" y="2147308"/>
                </a:lnTo>
                <a:lnTo>
                  <a:pt x="475796" y="2147308"/>
                </a:lnTo>
                <a:lnTo>
                  <a:pt x="475796" y="2147308"/>
                </a:lnTo>
                <a:lnTo>
                  <a:pt x="0" y="2147308"/>
                </a:lnTo>
                <a:lnTo>
                  <a:pt x="0" y="1480559"/>
                </a:lnTo>
                <a:lnTo>
                  <a:pt x="0" y="1194809"/>
                </a:lnTo>
                <a:lnTo>
                  <a:pt x="0" y="1194809"/>
                </a:lnTo>
                <a:lnTo>
                  <a:pt x="0" y="10043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Map() gets a stream and changes the elements according to the  function it gets as parameter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ABBA95-E08D-41BB-9BB7-F5DBDECA2720}"/>
              </a:ext>
            </a:extLst>
          </p:cNvPr>
          <p:cNvSpPr txBox="1"/>
          <p:nvPr/>
        </p:nvSpPr>
        <p:spPr>
          <a:xfrm>
            <a:off x="7351464" y="4463534"/>
            <a:ext cx="8019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3249</a:t>
            </a:r>
          </a:p>
        </p:txBody>
      </p:sp>
    </p:spTree>
    <p:extLst>
      <p:ext uri="{BB962C8B-B14F-4D97-AF65-F5344CB8AC3E}">
        <p14:creationId xmlns:p14="http://schemas.microsoft.com/office/powerpoint/2010/main" val="18410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9296400" cy="3429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Map&lt;</a:t>
            </a:r>
            <a:r>
              <a:rPr lang="en-US" sz="2800" dirty="0" err="1" smtClean="0"/>
              <a:t>String,Double</a:t>
            </a:r>
            <a:r>
              <a:rPr lang="en-US" sz="2800" dirty="0" smtClean="0"/>
              <a:t>&gt; </a:t>
            </a:r>
            <a:r>
              <a:rPr lang="en-US" sz="2800" dirty="0" err="1"/>
              <a:t>totalPerCustomer</a:t>
            </a:r>
            <a:r>
              <a:rPr lang="en-US" sz="2800" dirty="0"/>
              <a:t> = </a:t>
            </a:r>
            <a:r>
              <a:rPr lang="en-US" sz="2800" dirty="0" smtClean="0"/>
              <a:t>orders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.</a:t>
            </a:r>
            <a:r>
              <a:rPr lang="en-US" sz="2800" dirty="0"/>
              <a:t>stream()</a:t>
            </a:r>
          </a:p>
          <a:p>
            <a:pPr marL="0" indent="0">
              <a:buNone/>
            </a:pPr>
            <a:r>
              <a:rPr lang="en-US" sz="2800" dirty="0" smtClean="0"/>
              <a:t>    .</a:t>
            </a:r>
            <a:r>
              <a:rPr lang="en-US" sz="2800" dirty="0"/>
              <a:t>filter(a-&gt;</a:t>
            </a:r>
            <a:r>
              <a:rPr lang="en-US" sz="2800" dirty="0" err="1"/>
              <a:t>a.status.equals</a:t>
            </a:r>
            <a:r>
              <a:rPr lang="en-US" sz="2800" dirty="0"/>
              <a:t>("A</a:t>
            </a:r>
            <a:r>
              <a:rPr lang="en-US" sz="2800" dirty="0" smtClean="0"/>
              <a:t>"))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.collect(</a:t>
            </a:r>
            <a:r>
              <a:rPr lang="en-US" sz="2800" dirty="0" err="1" smtClean="0"/>
              <a:t>Collectors.</a:t>
            </a:r>
            <a:r>
              <a:rPr lang="en-US" sz="2800" b="1" dirty="0" err="1" smtClean="0"/>
              <a:t>groupingBy</a:t>
            </a:r>
            <a:r>
              <a:rPr lang="en-US" sz="2800" dirty="0" smtClean="0"/>
              <a:t>(</a:t>
            </a:r>
          </a:p>
          <a:p>
            <a:pPr marL="0" indent="0">
              <a:buNone/>
            </a:pPr>
            <a:r>
              <a:rPr lang="en-US" sz="2800" dirty="0" smtClean="0"/>
              <a:t>            </a:t>
            </a:r>
            <a:r>
              <a:rPr lang="en-US" sz="2800" dirty="0" smtClean="0"/>
              <a:t>a-&gt;</a:t>
            </a:r>
            <a:r>
              <a:rPr lang="en-US" sz="2800" dirty="0" err="1" smtClean="0"/>
              <a:t>a.cust_id</a:t>
            </a:r>
            <a:r>
              <a:rPr lang="en-US" sz="2800" dirty="0"/>
              <a:t>,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err="1" smtClean="0"/>
              <a:t>Collectors.</a:t>
            </a:r>
            <a:r>
              <a:rPr lang="en-US" sz="2800" i="1" dirty="0" err="1" smtClean="0"/>
              <a:t>reducing</a:t>
            </a:r>
            <a:r>
              <a:rPr lang="en-US" sz="2800" dirty="0" smtClean="0"/>
              <a:t>(0., </a:t>
            </a:r>
            <a:r>
              <a:rPr lang="en-US" sz="2800" dirty="0"/>
              <a:t>x-&gt;</a:t>
            </a:r>
            <a:r>
              <a:rPr lang="en-US" sz="2800" dirty="0" err="1" smtClean="0"/>
              <a:t>x.amount</a:t>
            </a:r>
            <a:r>
              <a:rPr lang="en-US" sz="2800" dirty="0" smtClean="0"/>
              <a:t>, (</a:t>
            </a:r>
            <a:r>
              <a:rPr lang="en-US" sz="2800" dirty="0" err="1"/>
              <a:t>x,y</a:t>
            </a:r>
            <a:r>
              <a:rPr lang="en-US" sz="2800" dirty="0" smtClean="0"/>
              <a:t>) -&gt; </a:t>
            </a:r>
            <a:r>
              <a:rPr lang="en-US" sz="2800" dirty="0" err="1"/>
              <a:t>x+y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));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C6693F-8AC5-4AE7-AE43-A67924477705}"/>
              </a:ext>
            </a:extLst>
          </p:cNvPr>
          <p:cNvSpPr txBox="1"/>
          <p:nvPr/>
        </p:nvSpPr>
        <p:spPr>
          <a:xfrm>
            <a:off x="609600" y="6096000"/>
            <a:ext cx="7162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customer_a</a:t>
            </a:r>
            <a:r>
              <a:rPr lang="en-US" dirty="0"/>
              <a:t>=1100, </a:t>
            </a:r>
            <a:r>
              <a:rPr lang="en-US" dirty="0" err="1"/>
              <a:t>customer_b</a:t>
            </a:r>
            <a:r>
              <a:rPr lang="en-US" dirty="0"/>
              <a:t> =1568, </a:t>
            </a:r>
            <a:r>
              <a:rPr lang="en-US" dirty="0" err="1"/>
              <a:t>customer_c</a:t>
            </a:r>
            <a:r>
              <a:rPr lang="en-US" dirty="0"/>
              <a:t>=845, </a:t>
            </a:r>
            <a:r>
              <a:rPr lang="en-US" dirty="0" err="1"/>
              <a:t>customer_d</a:t>
            </a:r>
            <a:r>
              <a:rPr lang="en-US" dirty="0"/>
              <a:t>=86}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5096" y="3938057"/>
            <a:ext cx="7036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Collectors.</a:t>
            </a:r>
            <a:r>
              <a:rPr lang="en-US" sz="2400" b="1" dirty="0" err="1" smtClean="0"/>
              <a:t>summingDouble</a:t>
            </a:r>
            <a:r>
              <a:rPr lang="en-US" sz="2400" dirty="0" smtClean="0"/>
              <a:t>(a-</a:t>
            </a:r>
            <a:r>
              <a:rPr lang="en-US" sz="2400" dirty="0"/>
              <a:t>&gt;</a:t>
            </a:r>
            <a:r>
              <a:rPr lang="en-US" sz="2400" dirty="0" err="1"/>
              <a:t>a.amount</a:t>
            </a:r>
            <a:r>
              <a:rPr lang="en-US" sz="2400" dirty="0"/>
              <a:t>)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89244" y="4469296"/>
            <a:ext cx="990600" cy="855916"/>
          </a:xfrm>
          <a:prstGeom prst="wedgeRectCallout">
            <a:avLst>
              <a:gd name="adj1" fmla="val 45029"/>
              <a:gd name="adj2" fmla="val -67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419600" y="4495799"/>
            <a:ext cx="2438400" cy="829413"/>
          </a:xfrm>
          <a:prstGeom prst="wedgeRectCallout">
            <a:avLst>
              <a:gd name="adj1" fmla="val -23920"/>
              <a:gd name="adj2" fmla="val -6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"mapping" on each item (what information actually interests us)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6897756" y="4495800"/>
            <a:ext cx="2209800" cy="829413"/>
          </a:xfrm>
          <a:prstGeom prst="wedgeRectCallout">
            <a:avLst>
              <a:gd name="adj1" fmla="val -23920"/>
              <a:gd name="adj2" fmla="val -6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combine two partial results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152400" y="3505199"/>
            <a:ext cx="1116496" cy="663689"/>
          </a:xfrm>
          <a:prstGeom prst="wedgeRectCallout">
            <a:avLst>
              <a:gd name="adj1" fmla="val 62140"/>
              <a:gd name="adj2" fmla="val -20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Grouping "key"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</a:t>
            </a:r>
            <a:r>
              <a:rPr lang="en-US" dirty="0" smtClean="0"/>
              <a:t>for Java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Suppose we have an array containing data, how would we compute a value on this data (e.g. the average/sum/minimum etc.)?</a:t>
            </a:r>
          </a:p>
          <a:p>
            <a:r>
              <a:rPr lang="en-US" dirty="0"/>
              <a:t>Loops: </a:t>
            </a:r>
            <a:r>
              <a:rPr lang="en-US" dirty="0" smtClean="0"/>
              <a:t>In c, we would iterate using the indexes (and </a:t>
            </a:r>
            <a:r>
              <a:rPr lang="en-US" dirty="0"/>
              <a:t>compute whatever we </a:t>
            </a:r>
            <a:r>
              <a:rPr lang="en-US" dirty="0" smtClean="0"/>
              <a:t>need).</a:t>
            </a:r>
          </a:p>
          <a:p>
            <a:r>
              <a:rPr lang="en-US" dirty="0" smtClean="0"/>
              <a:t>In Java, we gain one level of abstraction by using "for each in" syntax (which is still a loop).</a:t>
            </a:r>
          </a:p>
          <a:p>
            <a:r>
              <a:rPr lang="en-US" dirty="0" smtClean="0"/>
              <a:t>Writing a loop is not non-natural, what we really want is to compute something on all the data without dealing with the overhead of a loop.</a:t>
            </a:r>
          </a:p>
          <a:p>
            <a:r>
              <a:rPr lang="en-US" dirty="0" smtClean="0"/>
              <a:t>As we will see, Java Streams also allows us to use parallel execution.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3200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double sum = 0;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 = 0; i &lt; LENGTH; i++)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sum += a[i];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191000"/>
            <a:ext cx="32004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double sum = 0;</a:t>
            </a:r>
          </a:p>
          <a:p>
            <a:r>
              <a:rPr lang="en-US" dirty="0" smtClean="0"/>
              <a:t>for (double t : a)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sum += t;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5715000"/>
            <a:ext cx="4343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double sum </a:t>
            </a:r>
            <a:r>
              <a:rPr lang="en-US" sz="2000" dirty="0"/>
              <a:t>= </a:t>
            </a:r>
            <a:r>
              <a:rPr lang="en-US" sz="2000" dirty="0" err="1"/>
              <a:t>Arrays.</a:t>
            </a:r>
            <a:r>
              <a:rPr lang="en-US" sz="2000" i="1" dirty="0" err="1"/>
              <a:t>stream</a:t>
            </a:r>
            <a:r>
              <a:rPr lang="en-US" sz="2000" dirty="0"/>
              <a:t>(a).</a:t>
            </a:r>
            <a:r>
              <a:rPr lang="en-US" sz="2000" dirty="0" smtClean="0"/>
              <a:t>sum();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75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Expressions (Lambda Calculus)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Streams relies heavily on the use of lambda expressions.</a:t>
            </a:r>
          </a:p>
          <a:p>
            <a:r>
              <a:rPr lang="en-US" dirty="0" smtClean="0"/>
              <a:t>Lambda </a:t>
            </a:r>
            <a:r>
              <a:rPr lang="en-US" dirty="0"/>
              <a:t>expressions are actually anonymous functions. Introduced in Java 8, but long present in functional programming languages.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</a:t>
            </a:r>
            <a:r>
              <a:rPr lang="en-US" dirty="0" smtClean="0"/>
              <a:t>Expressions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Syntax: (argument-list) -&gt; {body}</a:t>
            </a:r>
          </a:p>
          <a:p>
            <a:pPr lvl="1"/>
            <a:r>
              <a:rPr lang="en-US" dirty="0" smtClean="0"/>
              <a:t>E.g.: (</a:t>
            </a:r>
            <a:r>
              <a:rPr lang="en-US" dirty="0" err="1" smtClean="0"/>
              <a:t>x,y</a:t>
            </a:r>
            <a:r>
              <a:rPr lang="en-US" dirty="0" smtClean="0"/>
              <a:t>) -&gt; return </a:t>
            </a:r>
            <a:r>
              <a:rPr lang="en-US" dirty="0" err="1" smtClean="0"/>
              <a:t>x+y</a:t>
            </a:r>
            <a:endParaRPr lang="en-US" dirty="0" smtClean="0"/>
          </a:p>
          <a:p>
            <a:r>
              <a:rPr lang="en-US" dirty="0" smtClean="0"/>
              <a:t>Full example: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interface </a:t>
            </a:r>
            <a:r>
              <a:rPr lang="en-US" dirty="0" err="1"/>
              <a:t>IntOps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unaryOp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a);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IntOps</a:t>
            </a:r>
            <a:r>
              <a:rPr lang="en-US" dirty="0"/>
              <a:t> increment = (a -&gt; a+1);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increment.unaryOp</a:t>
            </a:r>
            <a:r>
              <a:rPr lang="en-US" dirty="0"/>
              <a:t>(5));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464" y="4463534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9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Expressions: Function&lt;,&gt;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Function&lt;T,R&gt; class, we can discard the </a:t>
            </a:r>
            <a:r>
              <a:rPr lang="en-US" dirty="0" err="1"/>
              <a:t>IntOps</a:t>
            </a:r>
            <a:r>
              <a:rPr lang="en-US" dirty="0"/>
              <a:t> Interface:</a:t>
            </a:r>
          </a:p>
          <a:p>
            <a:pPr marL="457200" lvl="1" indent="0">
              <a:buNone/>
            </a:pPr>
            <a:r>
              <a:rPr lang="en-US" b="1" dirty="0"/>
              <a:t>Function&lt;</a:t>
            </a:r>
            <a:r>
              <a:rPr lang="en-US" b="1" dirty="0" err="1"/>
              <a:t>Integer,Integer</a:t>
            </a:r>
            <a:r>
              <a:rPr lang="en-US" b="1" dirty="0"/>
              <a:t>&gt; </a:t>
            </a:r>
            <a:r>
              <a:rPr lang="en-US" dirty="0"/>
              <a:t>increment = x -&gt; x + 1;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increment.apply</a:t>
            </a:r>
            <a:r>
              <a:rPr lang="en-US" dirty="0"/>
              <a:t>(5));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464" y="4463534"/>
            <a:ext cx="53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16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as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dirty="0" smtClean="0"/>
              <a:t>Function&lt;</a:t>
            </a:r>
            <a:r>
              <a:rPr lang="en-US" dirty="0" err="1" smtClean="0"/>
              <a:t>Integer,Integer</a:t>
            </a:r>
            <a:r>
              <a:rPr lang="en-US" dirty="0" smtClean="0"/>
              <a:t>&gt;   	</a:t>
            </a:r>
            <a:r>
              <a:rPr lang="en-US" dirty="0" err="1" smtClean="0"/>
              <a:t>getFun</a:t>
            </a:r>
            <a:r>
              <a:rPr lang="en-US" dirty="0" smtClean="0"/>
              <a:t>(Function&lt;</a:t>
            </a:r>
            <a:r>
              <a:rPr lang="en-US" dirty="0" err="1" smtClean="0"/>
              <a:t>Integer,Integer</a:t>
            </a:r>
            <a:r>
              <a:rPr lang="en-US" dirty="0"/>
              <a:t>&gt; </a:t>
            </a:r>
            <a:r>
              <a:rPr lang="en-US" dirty="0" err="1"/>
              <a:t>inputFun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/>
              <a:t>x -&gt; </a:t>
            </a:r>
            <a:r>
              <a:rPr lang="en-US" dirty="0" err="1" smtClean="0"/>
              <a:t>inputFun.apply</a:t>
            </a:r>
            <a:r>
              <a:rPr lang="en-US" dirty="0" smtClean="0"/>
              <a:t>(x</a:t>
            </a:r>
            <a:r>
              <a:rPr lang="en-US" dirty="0"/>
              <a:t> + </a:t>
            </a:r>
            <a:r>
              <a:rPr lang="en-US" dirty="0" smtClean="0"/>
              <a:t>2);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i="1" dirty="0" err="1"/>
              <a:t>getFun</a:t>
            </a:r>
            <a:r>
              <a:rPr lang="en-US" dirty="0"/>
              <a:t>(x -&gt; x*3).</a:t>
            </a:r>
            <a:r>
              <a:rPr lang="en-US" dirty="0" smtClean="0"/>
              <a:t>apply(</a:t>
            </a:r>
            <a:r>
              <a:rPr lang="en-US" dirty="0"/>
              <a:t>4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867400"/>
            <a:ext cx="4191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dirty="0" smtClean="0"/>
              <a:t>also define </a:t>
            </a:r>
            <a:r>
              <a:rPr lang="en-US" dirty="0"/>
              <a:t>a function that doesn't get any arguments. This is useful for suspended execution (e.g. undo in Command design pattern):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dirty="0"/>
              <a:t>Callable&lt;Integer&gt; printAndReturn7 = () -&gt; {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x = 7;    </a:t>
            </a:r>
            <a:r>
              <a:rPr lang="en-US" dirty="0" err="1"/>
              <a:t>System.out.println</a:t>
            </a:r>
            <a:r>
              <a:rPr lang="en-US" dirty="0"/>
              <a:t>(x);    </a:t>
            </a:r>
            <a:r>
              <a:rPr lang="en-US" b="1" dirty="0"/>
              <a:t>return </a:t>
            </a:r>
            <a:r>
              <a:rPr lang="en-US" dirty="0"/>
              <a:t>x; };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(printAndReturn7.call());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5446693"/>
            <a:ext cx="7620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  <a:p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42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 is a Java class, but very rarely do we declare a variable of type stream.</a:t>
            </a:r>
          </a:p>
          <a:p>
            <a:r>
              <a:rPr lang="en-US" dirty="0"/>
              <a:t>A Stream is a sequence of elements.</a:t>
            </a:r>
          </a:p>
          <a:p>
            <a:r>
              <a:rPr lang="en-US" dirty="0"/>
              <a:t>These elements are obtained from arrays,  collections (such as lists) or I/O resources.</a:t>
            </a:r>
          </a:p>
          <a:p>
            <a:r>
              <a:rPr lang="en-US" dirty="0"/>
              <a:t>Stream operations usually return streams, which in turn can be further processed.</a:t>
            </a:r>
          </a:p>
          <a:p>
            <a:r>
              <a:rPr lang="en-US" dirty="0"/>
              <a:t>Collectors can turn streams back into collections.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709"/>
  <p:tag name="ORIGINALWIDTH" val="329.296"/>
  <p:tag name="LATEXADDIN" val="\documentclass{article}&#10;\usepackage{amsmath}&#10;\pagestyle{empty}&#10;\begin{document}&#10;&#10;$1-\frac{1}{2^n}$&#10;&#10;&#10;\end{document}"/>
  <p:tag name="IGUANATEXSIZE" val="20"/>
  <p:tag name="IGUANATEXCURSOR" val="98"/>
  <p:tag name="TRANSPARENCY" val="True"/>
  <p:tag name="FILENAME" val=""/>
  <p:tag name="LATEXENGINEID" val="1"/>
  <p:tag name="TEMPFOLDER" val="c:\temp\iguan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20798</TotalTime>
  <Words>1575</Words>
  <Application>Microsoft Office PowerPoint</Application>
  <PresentationFormat>On-screen Show (4:3)</PresentationFormat>
  <Paragraphs>226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JAVA Streams (Java 8)</vt:lpstr>
      <vt:lpstr>Dealing With Data</vt:lpstr>
      <vt:lpstr>Motivation for Java Streams</vt:lpstr>
      <vt:lpstr>Lambda Expressions (Lambda Calculus)</vt:lpstr>
      <vt:lpstr>Lambda Expressions in Java</vt:lpstr>
      <vt:lpstr>Lambda Expressions: Function&lt;,&gt;</vt:lpstr>
      <vt:lpstr>Functions as Parameters</vt:lpstr>
      <vt:lpstr>Callable</vt:lpstr>
      <vt:lpstr>Stream</vt:lpstr>
      <vt:lpstr>Data Processing  (Not necessarily using a DBMS)</vt:lpstr>
      <vt:lpstr>Stream Example</vt:lpstr>
      <vt:lpstr>How We Would Actually Do It!</vt:lpstr>
      <vt:lpstr>Another Example</vt:lpstr>
      <vt:lpstr>Parallel Execution</vt:lpstr>
      <vt:lpstr>Parallel execution: prime number example</vt:lpstr>
      <vt:lpstr>Parallel execution: prime number example (cont.)</vt:lpstr>
      <vt:lpstr>BigInteger.isProbablePrime()</vt:lpstr>
      <vt:lpstr>reduce() in Streams</vt:lpstr>
      <vt:lpstr>reduce() in Streams (cont.)</vt:lpstr>
      <vt:lpstr>Map-Reduce Example</vt:lpstr>
      <vt:lpstr>How Can we solve it in Java Streams?</vt:lpstr>
      <vt:lpstr>Solution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Streams (Java 8)</dc:title>
  <dc:creator>User</dc:creator>
  <cp:lastModifiedBy>User</cp:lastModifiedBy>
  <cp:revision>115</cp:revision>
  <dcterms:created xsi:type="dcterms:W3CDTF">2006-08-16T00:00:00Z</dcterms:created>
  <dcterms:modified xsi:type="dcterms:W3CDTF">2019-04-28T14:48:18Z</dcterms:modified>
</cp:coreProperties>
</file>