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84" r:id="rId2"/>
  </p:sldMasterIdLst>
  <p:notesMasterIdLst>
    <p:notesMasterId r:id="rId23"/>
  </p:notesMasterIdLst>
  <p:sldIdLst>
    <p:sldId id="256" r:id="rId3"/>
    <p:sldId id="269" r:id="rId4"/>
    <p:sldId id="270" r:id="rId5"/>
    <p:sldId id="271" r:id="rId6"/>
    <p:sldId id="273" r:id="rId7"/>
    <p:sldId id="310" r:id="rId8"/>
    <p:sldId id="306" r:id="rId9"/>
    <p:sldId id="308" r:id="rId10"/>
    <p:sldId id="307" r:id="rId11"/>
    <p:sldId id="309" r:id="rId12"/>
    <p:sldId id="311" r:id="rId13"/>
    <p:sldId id="312" r:id="rId14"/>
    <p:sldId id="277" r:id="rId15"/>
    <p:sldId id="292" r:id="rId16"/>
    <p:sldId id="293" r:id="rId17"/>
    <p:sldId id="294" r:id="rId18"/>
    <p:sldId id="278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87593" autoAdjust="0"/>
  </p:normalViewPr>
  <p:slideViewPr>
    <p:cSldViewPr snapToGrid="0">
      <p:cViewPr varScale="1">
        <p:scale>
          <a:sx n="59" d="100"/>
          <a:sy n="59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Logistic!$A$6:$A$10</c:f>
              <c:numCache>
                <c:formatCode>"$"#,##0_);[Red]\("$"#,##0\)</c:formatCode>
                <c:ptCount val="5"/>
                <c:pt idx="0">
                  <c:v>480</c:v>
                </c:pt>
                <c:pt idx="1">
                  <c:v>220</c:v>
                </c:pt>
                <c:pt idx="2">
                  <c:v>310</c:v>
                </c:pt>
                <c:pt idx="3">
                  <c:v>350</c:v>
                </c:pt>
                <c:pt idx="4">
                  <c:v>510</c:v>
                </c:pt>
              </c:numCache>
            </c:numRef>
          </c:xVal>
          <c:yVal>
            <c:numRef>
              <c:f>Logistic!$B$6:$B$10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8C-4C77-B8BD-9EB540987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91008"/>
        <c:axId val="75491584"/>
      </c:scatterChart>
      <c:valAx>
        <c:axId val="75491008"/>
        <c:scaling>
          <c:orientation val="minMax"/>
        </c:scaling>
        <c:delete val="0"/>
        <c:axPos val="b"/>
        <c:numFmt formatCode="&quot;$&quot;#,##0_);[Red]\(&quot;$&quot;#,##0\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75491584"/>
        <c:crosses val="autoZero"/>
        <c:crossBetween val="midCat"/>
      </c:valAx>
      <c:valAx>
        <c:axId val="75491584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75491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229933311907437E-2"/>
          <c:y val="5.3290116752647297E-2"/>
          <c:w val="0.91617246504901173"/>
          <c:h val="0.8705989229794551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Logistic!$A$6:$A$10</c:f>
              <c:numCache>
                <c:formatCode>"$"#,##0_);[Red]\("$"#,##0\)</c:formatCode>
                <c:ptCount val="5"/>
                <c:pt idx="0">
                  <c:v>480</c:v>
                </c:pt>
                <c:pt idx="1">
                  <c:v>220</c:v>
                </c:pt>
                <c:pt idx="2">
                  <c:v>310</c:v>
                </c:pt>
                <c:pt idx="3">
                  <c:v>350</c:v>
                </c:pt>
                <c:pt idx="4">
                  <c:v>510</c:v>
                </c:pt>
              </c:numCache>
            </c:numRef>
          </c:xVal>
          <c:yVal>
            <c:numRef>
              <c:f>Logistic!$B$6:$B$10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55-493E-8F1B-491F92C9A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91008"/>
        <c:axId val="75491584"/>
      </c:scatterChart>
      <c:valAx>
        <c:axId val="75491008"/>
        <c:scaling>
          <c:orientation val="minMax"/>
        </c:scaling>
        <c:delete val="0"/>
        <c:axPos val="b"/>
        <c:numFmt formatCode="&quot;$&quot;#,##0_);[Red]\(&quot;$&quot;#,##0\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75491584"/>
        <c:crosses val="autoZero"/>
        <c:crossBetween val="midCat"/>
      </c:valAx>
      <c:valAx>
        <c:axId val="75491584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75491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0.07599</cdr:x>
      <cdr:y>0.05236</cdr:y>
    </cdr:from>
    <cdr:to>
      <cdr:x>0.81775</cdr:x>
      <cdr:y>0.9277</cdr:y>
    </cdr:to>
    <cdr:cxnSp macro="">
      <cdr:nvCxnSpPr>
        <cdr:cNvPr id="3" name="מחבר ישר 2">
          <a:extLst xmlns:a="http://schemas.openxmlformats.org/drawingml/2006/main">
            <a:ext uri="{FF2B5EF4-FFF2-40B4-BE49-F238E27FC236}">
              <a16:creationId xmlns:a16="http://schemas.microsoft.com/office/drawing/2014/main" id="{6C1DD60B-AC6F-4DE7-8EC0-99F6716AD949}"/>
            </a:ext>
          </a:extLst>
        </cdr:cNvPr>
        <cdr:cNvCxnSpPr/>
      </cdr:nvCxnSpPr>
      <cdr:spPr>
        <a:xfrm xmlns:a="http://schemas.openxmlformats.org/drawingml/2006/main" flipV="1">
          <a:off x="756651" y="231432"/>
          <a:ext cx="7385538" cy="386861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0.51116</cdr:x>
      <cdr:y>0.87329</cdr:y>
    </cdr:from>
    <cdr:to>
      <cdr:x>0.61147</cdr:x>
      <cdr:y>0.96703</cdr:y>
    </cdr:to>
    <cdr:sp macro="" textlink="">
      <cdr:nvSpPr>
        <cdr:cNvPr id="4" name="אליפסה 3">
          <a:extLst xmlns:a="http://schemas.openxmlformats.org/drawingml/2006/main">
            <a:ext uri="{FF2B5EF4-FFF2-40B4-BE49-F238E27FC236}">
              <a16:creationId xmlns:a16="http://schemas.microsoft.com/office/drawing/2014/main" id="{B71E5C13-94B8-46FD-A8E1-8DBE1784C209}"/>
            </a:ext>
          </a:extLst>
        </cdr:cNvPr>
        <cdr:cNvSpPr/>
      </cdr:nvSpPr>
      <cdr:spPr>
        <a:xfrm xmlns:a="http://schemas.openxmlformats.org/drawingml/2006/main">
          <a:off x="5089500" y="3859579"/>
          <a:ext cx="998806" cy="41431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e-IL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F590AD2-7F67-43DA-85B0-600582889E2C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9568EA-40DC-4604-A4CA-6672DFE33C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9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ברור שהמכשיר שנמסר בחינם הוא משומש אבל עכשיו בהתאם לסיווג הנתון החדש יש לנו כבר הרבה טעויות.</a:t>
            </a:r>
          </a:p>
          <a:p>
            <a:r>
              <a:rPr lang="he-IL" dirty="0"/>
              <a:t>בפונקציה לינארית הקצוות משמעותיים מאוד ולכן היא לא טובה לנו למקרה זה.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568EA-40DC-4604-A4CA-6672DFE33C7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44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נראה לי שלא צריך להיכנס לזה אבל, בגדול –</a:t>
            </a:r>
          </a:p>
          <a:p>
            <a:r>
              <a:rPr lang="he-IL" dirty="0"/>
              <a:t>זו פונקציית ה</a:t>
            </a:r>
            <a:r>
              <a:rPr lang="en-US" dirty="0"/>
              <a:t>LOSS</a:t>
            </a:r>
            <a:r>
              <a:rPr lang="he-IL" dirty="0"/>
              <a:t> בגלל שאנחנו מנסים בעצם לחשב את מכפלת ההסתברויות. מקור הלוגים זה כדי להפוך את המכפלה לסכום. אם אתן רוצות להיות בטוחות יותר תחזרו על המצגות של למידה עמוקה.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אמנם אותו דבר בדיוק כמו שראינו ברגרסיה הלינארית אבל שימו לב </a:t>
            </a:r>
            <a:r>
              <a:rPr lang="he-IL" dirty="0" err="1"/>
              <a:t>שפונקצית</a:t>
            </a:r>
            <a:r>
              <a:rPr lang="he-IL" dirty="0"/>
              <a:t> ה</a:t>
            </a:r>
            <a:r>
              <a:rPr lang="en-US" dirty="0"/>
              <a:t>h</a:t>
            </a:r>
            <a:r>
              <a:rPr lang="he-IL" dirty="0"/>
              <a:t> שונה.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לנו בחורה מובטלת בת 36 עם 10 שנים ניסיון אז לא סביר שאישה מבוגרת יותר ועם פחות ניסיון כן תהיה עובדת.</a:t>
            </a:r>
          </a:p>
          <a:p>
            <a:r>
              <a:rPr lang="he-IL" dirty="0"/>
              <a:t>יש גבר עובד בן 30 עם 4 שנים ניסיון. זה בעצם אותו בחור שנה לפני אז סביר להניח שהבחור הזה אכן יהיה מועסק.</a:t>
            </a:r>
          </a:p>
          <a:p>
            <a:r>
              <a:rPr lang="he-IL" dirty="0"/>
              <a:t>בחורה בת 26 עם שנה ניסיון מובטלת אז סביר להניח שבחורה בת 29 עם 3 שנים ניסיון תהיה מובטלת גם.</a:t>
            </a:r>
          </a:p>
          <a:p>
            <a:endParaRPr lang="he-IL" dirty="0"/>
          </a:p>
          <a:p>
            <a:r>
              <a:rPr lang="he-IL" dirty="0"/>
              <a:t>כמובן שאלו השערות! כל אחד יכול לשער איך שבא לו...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גם הוא משער כמונו!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568EA-40DC-4604-A4CA-6672DFE33C7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727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הלוג הוא בבסיס </a:t>
            </a:r>
            <a:r>
              <a:rPr lang="en-US" dirty="0"/>
              <a:t>e</a:t>
            </a:r>
            <a:r>
              <a:rPr lang="he-IL" dirty="0"/>
              <a:t>. כלומר </a:t>
            </a:r>
            <a:r>
              <a:rPr lang="en-US" dirty="0"/>
              <a:t>ln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568EA-40DC-4604-A4CA-6672DFE33C7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51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99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87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902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188701" y="0"/>
            <a:ext cx="10033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278" y="1267485"/>
            <a:ext cx="9647975" cy="5133316"/>
          </a:xfrm>
        </p:spPr>
        <p:txBody>
          <a:bodyPr/>
          <a:lstStyle>
            <a:lvl1pPr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74" y="201703"/>
            <a:ext cx="8252777" cy="94956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079" y="236416"/>
            <a:ext cx="1047068" cy="365125"/>
          </a:xfrm>
        </p:spPr>
        <p:txBody>
          <a:bodyPr/>
          <a:lstStyle>
            <a:lvl1pPr>
              <a:defRPr sz="1400"/>
            </a:lvl1pPr>
          </a:lstStyle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 flipH="1">
            <a:off x="1257431" y="209550"/>
            <a:ext cx="876301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585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01" y="838200"/>
            <a:ext cx="9956800" cy="4419600"/>
          </a:xfrm>
        </p:spPr>
        <p:txBody>
          <a:bodyPr>
            <a:normAutofit/>
          </a:bodyPr>
          <a:lstStyle>
            <a:lvl1pPr algn="r">
              <a:defRPr sz="2800"/>
            </a:lvl1pPr>
            <a:lvl2pPr algn="r">
              <a:defRPr sz="1800">
                <a:solidFill>
                  <a:schemeClr val="tx1"/>
                </a:solidFill>
              </a:defRPr>
            </a:lvl2pPr>
            <a:lvl3pPr algn="r">
              <a:defRPr sz="1800">
                <a:solidFill>
                  <a:schemeClr val="tx1"/>
                </a:solidFill>
              </a:defRPr>
            </a:lvl3pPr>
            <a:lvl4pPr algn="r">
              <a:defRPr sz="1800">
                <a:solidFill>
                  <a:schemeClr val="tx1"/>
                </a:solidFill>
              </a:defRPr>
            </a:lvl4pPr>
            <a:lvl5pPr algn="r"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181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4130" y="4484080"/>
            <a:ext cx="9652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31371" y="841248"/>
            <a:ext cx="4974336" cy="43891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612971" y="841248"/>
            <a:ext cx="4974336" cy="43891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6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35" y="841248"/>
            <a:ext cx="49784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7035" y="841248"/>
            <a:ext cx="4980356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31371" y="1380744"/>
            <a:ext cx="4974336" cy="38404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612971" y="1380743"/>
            <a:ext cx="4974336" cy="38404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46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3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297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7" y="395287"/>
            <a:ext cx="4011084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7" y="1557338"/>
            <a:ext cx="4011084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02929" y="381000"/>
            <a:ext cx="6400800" cy="59436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240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151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292" y="4624754"/>
            <a:ext cx="7315200" cy="404446"/>
          </a:xfrm>
        </p:spPr>
        <p:txBody>
          <a:bodyPr bIns="0" anchor="b"/>
          <a:lstStyle>
            <a:lvl1pPr algn="r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3997" y="381000"/>
            <a:ext cx="78232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7691" y="5029200"/>
            <a:ext cx="53848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5991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623755" y="838200"/>
            <a:ext cx="9956800" cy="4419600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612207" y="274639"/>
            <a:ext cx="2743200" cy="5851525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3588537" y="274639"/>
            <a:ext cx="80264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83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92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4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3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9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71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609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899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795" y="5257800"/>
            <a:ext cx="9652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55" y="838200"/>
            <a:ext cx="99568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2091" y="6553200"/>
            <a:ext cx="9550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01" y="5740401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flipH="1">
            <a:off x="616502" y="5715000"/>
            <a:ext cx="323849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726620" y="4783016"/>
            <a:ext cx="2625969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AE71841A-2703-4E2C-B76B-7F676064BE23}" type="datetimeFigureOut">
              <a:rPr lang="he-IL" smtClean="0"/>
              <a:t>ו'/סיון/תשע"ט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59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r" defTabSz="914400" rtl="1" eaLnBrk="1" latinLnBrk="0" hangingPunct="1">
        <a:spcBef>
          <a:spcPct val="0"/>
        </a:spcBef>
        <a:buNone/>
        <a:defRPr sz="48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9A732-C1C3-4E22-9317-1236A15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567" y="2824089"/>
            <a:ext cx="7934865" cy="1209822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4823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76200"/>
            <a:ext cx="1948476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86" y="1012368"/>
            <a:ext cx="8692615" cy="188322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User [1, 49, 8] </a:t>
            </a:r>
            <a:r>
              <a:rPr lang="en-US" dirty="0" err="1"/>
              <a:t>prob</a:t>
            </a:r>
            <a:r>
              <a:rPr lang="en-US" dirty="0"/>
              <a:t> of working:  [ 0.21107079]</a:t>
            </a:r>
          </a:p>
          <a:p>
            <a:pPr marL="0" indent="0" algn="l" rtl="0">
              <a:buNone/>
            </a:pPr>
            <a:r>
              <a:rPr lang="en-US" dirty="0"/>
              <a:t>User [0, 29, 3] </a:t>
            </a:r>
            <a:r>
              <a:rPr lang="en-US" dirty="0" err="1"/>
              <a:t>prob</a:t>
            </a:r>
            <a:r>
              <a:rPr lang="en-US" dirty="0"/>
              <a:t> of working:  [ 0.66430518]</a:t>
            </a:r>
          </a:p>
          <a:p>
            <a:pPr marL="0" indent="0" algn="l" rtl="0">
              <a:buNone/>
            </a:pPr>
            <a:r>
              <a:rPr lang="en-US" dirty="0"/>
              <a:t>User [1, 29, 3] </a:t>
            </a:r>
            <a:r>
              <a:rPr lang="en-US" dirty="0" err="1"/>
              <a:t>prob</a:t>
            </a:r>
            <a:r>
              <a:rPr lang="en-US" dirty="0"/>
              <a:t> of working:  [ 0.43735087]</a:t>
            </a:r>
          </a:p>
        </p:txBody>
      </p:sp>
    </p:spTree>
    <p:extLst>
      <p:ext uri="{BB962C8B-B14F-4D97-AF65-F5344CB8AC3E}">
        <p14:creationId xmlns:p14="http://schemas.microsoft.com/office/powerpoint/2010/main" val="9621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581AB-BCA8-4FBA-BF08-1B4F1D7E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4" y="3429000"/>
            <a:ext cx="8153332" cy="783771"/>
          </a:xfrm>
        </p:spPr>
        <p:txBody>
          <a:bodyPr/>
          <a:lstStyle/>
          <a:p>
            <a:r>
              <a:rPr lang="en-US" sz="11500" dirty="0"/>
              <a:t>Soft max</a:t>
            </a:r>
            <a:endParaRPr lang="he-IL" sz="11500" dirty="0"/>
          </a:p>
        </p:txBody>
      </p:sp>
    </p:spTree>
    <p:extLst>
      <p:ext uri="{BB962C8B-B14F-4D97-AF65-F5344CB8AC3E}">
        <p14:creationId xmlns:p14="http://schemas.microsoft.com/office/powerpoint/2010/main" val="66042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0AB437-CA09-4F5F-9FC8-BBA31FD1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01" y="489857"/>
            <a:ext cx="9652000" cy="1143000"/>
          </a:xfrm>
        </p:spPr>
        <p:txBody>
          <a:bodyPr/>
          <a:lstStyle/>
          <a:p>
            <a:r>
              <a:rPr lang="he-IL" dirty="0"/>
              <a:t>בעיות סיווג למחלקות מרובות: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3AF141-D1F7-4E7F-BAE4-76673C45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01" y="1948543"/>
            <a:ext cx="9956800" cy="44196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דיברנו קודם על סיווג ל2 מחלקות בלבד. או כן, או לא.</a:t>
            </a:r>
          </a:p>
          <a:p>
            <a:pPr marL="0" indent="0">
              <a:buNone/>
            </a:pPr>
            <a:r>
              <a:rPr lang="he-IL" dirty="0"/>
              <a:t>מה נעשה אם נרצה לסווג ליותר ממחלקה אחת? למשל אם נרצה לסווג כלי רכב למשאית/פרייבט/אופנוע/טרקטור </a:t>
            </a:r>
            <a:r>
              <a:rPr lang="he-IL" dirty="0" err="1"/>
              <a:t>וכו</a:t>
            </a:r>
            <a:r>
              <a:rPr lang="he-IL" dirty="0"/>
              <a:t>'..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במצב כזה בעצם ניצור כמה בעיות סיווג של כן/לא.</a:t>
            </a:r>
          </a:p>
          <a:p>
            <a:pPr marL="0" indent="0">
              <a:buNone/>
            </a:pPr>
            <a:r>
              <a:rPr lang="he-IL" dirty="0"/>
              <a:t>עבור כל מחלקה נראה מה ההסתברות שהרכב הנוכחי נמצא בה, ובסופו של דבר נבחר את המחלקה עם ההסתברות הגבהה ביותר.</a:t>
            </a:r>
          </a:p>
        </p:txBody>
      </p:sp>
    </p:spTree>
    <p:extLst>
      <p:ext uri="{BB962C8B-B14F-4D97-AF65-F5344CB8AC3E}">
        <p14:creationId xmlns:p14="http://schemas.microsoft.com/office/powerpoint/2010/main" val="46443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019" y="381000"/>
            <a:ext cx="3711962" cy="740229"/>
          </a:xfrm>
        </p:spPr>
        <p:txBody>
          <a:bodyPr/>
          <a:lstStyle/>
          <a:p>
            <a:r>
              <a:rPr lang="en-US" dirty="0"/>
              <a:t>Multiple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153400" cy="4876800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Many times classification is into several labels. E.g. Classify an image to an object: cat/dog/airplane/sea/house</a:t>
                </a:r>
              </a:p>
              <a:p>
                <a:pPr algn="l" rtl="0"/>
                <a:r>
                  <a:rPr lang="en-US" dirty="0"/>
                  <a:t>We use one-hot vector representations for the labels. E.g.: cat = [1, 0, 0, 0, 0], sea = [0, 0, 0, 1, 0]</a:t>
                </a:r>
              </a:p>
              <a:p>
                <a:pPr algn="l" rtl="0"/>
                <a:r>
                  <a:rPr lang="en-US" b="1" dirty="0"/>
                  <a:t>SoftMax</a:t>
                </a:r>
                <a:r>
                  <a:rPr lang="en-US" dirty="0"/>
                  <a:t> activation layer: as if we do logistic regression for each output alone and then scale:</a:t>
                </a:r>
              </a:p>
              <a:p>
                <a:pPr lvl="2" algn="l" rtl="0"/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  <m:r>
                          <a:rPr lang="en-US" sz="2600" i="1">
                            <a:latin typeface="Cambria Math"/>
                          </a:rPr>
                          <m:t>=</m:t>
                        </m:r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  <m:r>
                          <a:rPr lang="en-US" sz="2600" i="1">
                            <a:latin typeface="Cambria Math"/>
                          </a:rPr>
                          <m:t> | </m:t>
                        </m:r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600" dirty="0"/>
              </a:p>
              <a:p>
                <a:pPr lvl="1" algn="l" rtl="0"/>
                <a:r>
                  <a:rPr lang="en-US" sz="3000" dirty="0"/>
                  <a:t>Note that: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i="1">
                            <a:latin typeface="Cambria Math"/>
                          </a:rPr>
                          <m:t>𝑖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∈{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,…,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r>
                          <a:rPr lang="en-US" sz="3000" i="1">
                            <a:latin typeface="Cambria Math"/>
                          </a:rPr>
                          <m:t>h</m:t>
                        </m:r>
                        <m:r>
                          <a:rPr lang="en-US" sz="3000" i="1"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latin typeface="Cambria Math"/>
                          </a:rPr>
                          <m:t>𝑦</m:t>
                        </m:r>
                        <m:r>
                          <a:rPr lang="en-US" sz="3000" i="1">
                            <a:latin typeface="Cambria Math"/>
                          </a:rPr>
                          <m:t>=</m:t>
                        </m:r>
                        <m:r>
                          <a:rPr lang="en-US" sz="3000" i="1">
                            <a:latin typeface="Cambria Math"/>
                          </a:rPr>
                          <m:t>𝑖</m:t>
                        </m:r>
                        <m:r>
                          <a:rPr lang="en-US" sz="3000" i="1">
                            <a:latin typeface="Cambria Math"/>
                          </a:rPr>
                          <m:t>|</m:t>
                        </m:r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  <m:r>
                          <a:rPr lang="en-US" sz="3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000" dirty="0"/>
                  <a:t>=1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153400" cy="4876800"/>
              </a:xfrm>
              <a:blipFill>
                <a:blip r:embed="rId2"/>
                <a:stretch>
                  <a:fillRect l="-1345" t="-1250" b="-21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6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51390"/>
            <a:ext cx="7870304" cy="786810"/>
          </a:xfrm>
        </p:spPr>
        <p:txBody>
          <a:bodyPr>
            <a:normAutofit/>
          </a:bodyPr>
          <a:lstStyle/>
          <a:p>
            <a:r>
              <a:rPr lang="en-US" dirty="0"/>
              <a:t>Average Cross Entropy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loss = -</a:t>
            </a:r>
            <a:r>
              <a:rPr lang="en-US" dirty="0" err="1"/>
              <a:t>tf.reduce_mean</a:t>
            </a:r>
            <a:r>
              <a:rPr lang="en-US" dirty="0"/>
              <a:t>(y_*tf.log(y))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25146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Log(pred.)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[0.4, 0.5,</a:t>
                      </a:r>
                      <a:r>
                        <a:rPr lang="en-US" baseline="0" dirty="0"/>
                        <a:t> 0.1]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</a:t>
                      </a:r>
                      <a:r>
                        <a:rPr lang="en-US" baseline="0" dirty="0"/>
                        <a:t> 0,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[-0.92, -0.69, -2.3]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[0.2, 0.7, 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[-1.61, -0.36, -2.3]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[0.1, 0.2, 0.6]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0,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[-2.3, -1.61, -0.51]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5800" y="4755929"/>
            <a:ext cx="1524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Loss = 0.597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516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-0.36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39251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-0.51</a:t>
            </a:r>
          </a:p>
        </p:txBody>
      </p:sp>
    </p:spTree>
    <p:extLst>
      <p:ext uri="{BB962C8B-B14F-4D97-AF65-F5344CB8AC3E}">
        <p14:creationId xmlns:p14="http://schemas.microsoft.com/office/powerpoint/2010/main" val="31265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33" y="407432"/>
            <a:ext cx="7315133" cy="723901"/>
          </a:xfrm>
        </p:spPr>
        <p:txBody>
          <a:bodyPr/>
          <a:lstStyle/>
          <a:p>
            <a:r>
              <a:rPr lang="en-US" dirty="0"/>
              <a:t>Visualization (Logistic Regression)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153489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252549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76600" y="351609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450669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00800" y="2677893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4114800" y="1953993"/>
            <a:ext cx="2286000" cy="12192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4114800" y="2944593"/>
            <a:ext cx="2286000" cy="228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4114800" y="3173193"/>
            <a:ext cx="2286000" cy="7620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 flipV="1">
            <a:off x="4114800" y="3173193"/>
            <a:ext cx="2286000" cy="1752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0" y="195399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2689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33753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95800" y="40611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24600" y="25048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Straight Arrow Connector 27"/>
          <p:cNvCxnSpPr>
            <a:stCxn id="8" idx="6"/>
          </p:cNvCxnSpPr>
          <p:nvPr/>
        </p:nvCxnSpPr>
        <p:spPr>
          <a:xfrm>
            <a:off x="7543800" y="3173193"/>
            <a:ext cx="1066800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20000" y="28742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63000" y="2944593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0.82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5105400"/>
            <a:ext cx="4000500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output of 0.82 means that this classifier believe that there is a 82% chance that this instance is positive.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00600" y="6172200"/>
            <a:ext cx="46482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Therefore, this instance is classified as positive.</a:t>
            </a:r>
          </a:p>
        </p:txBody>
      </p:sp>
    </p:spTree>
    <p:extLst>
      <p:ext uri="{BB962C8B-B14F-4D97-AF65-F5344CB8AC3E}">
        <p14:creationId xmlns:p14="http://schemas.microsoft.com/office/powerpoint/2010/main" val="13055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3" grpId="0"/>
      <p:bldP spid="24" grpId="0"/>
      <p:bldP spid="25" grpId="0"/>
      <p:bldP spid="26" grpId="0"/>
      <p:bldP spid="27" grpId="0"/>
      <p:bldP spid="31" grpId="0"/>
      <p:bldP spid="33" grpId="0" animBg="1"/>
      <p:bldP spid="34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894" y="375165"/>
            <a:ext cx="5157040" cy="735568"/>
          </a:xfrm>
        </p:spPr>
        <p:txBody>
          <a:bodyPr/>
          <a:lstStyle/>
          <a:p>
            <a:r>
              <a:rPr lang="en-US" dirty="0"/>
              <a:t>Visualization 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766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14800" y="2324100"/>
            <a:ext cx="4495800" cy="2971800"/>
            <a:chOff x="2590800" y="2324100"/>
            <a:chExt cx="4495800" cy="2971800"/>
          </a:xfrm>
        </p:grpSpPr>
        <p:sp>
          <p:nvSpPr>
            <p:cNvPr id="8" name="Oval 7"/>
            <p:cNvSpPr/>
            <p:nvPr/>
          </p:nvSpPr>
          <p:spPr>
            <a:xfrm>
              <a:off x="48768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Class2</a:t>
              </a:r>
            </a:p>
          </p:txBody>
        </p:sp>
        <p:cxnSp>
          <p:nvCxnSpPr>
            <p:cNvPr id="11" name="Straight Arrow Connector 10"/>
            <p:cNvCxnSpPr>
              <a:stCxn id="4" idx="6"/>
              <a:endCxn id="8" idx="2"/>
            </p:cNvCxnSpPr>
            <p:nvPr/>
          </p:nvCxnSpPr>
          <p:spPr>
            <a:xfrm>
              <a:off x="2590800" y="2324100"/>
              <a:ext cx="2286000" cy="1219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6"/>
              <a:endCxn id="8" idx="2"/>
            </p:cNvCxnSpPr>
            <p:nvPr/>
          </p:nvCxnSpPr>
          <p:spPr>
            <a:xfrm>
              <a:off x="2590800" y="3314700"/>
              <a:ext cx="2286000" cy="228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 flipV="1">
              <a:off x="2590800" y="3543300"/>
              <a:ext cx="2286000" cy="7620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 flipV="1">
              <a:off x="2590800" y="3543300"/>
              <a:ext cx="2286000" cy="1752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71800" y="23241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3059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37454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71800" y="44312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0600" y="287500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8" name="Straight Arrow Connector 27"/>
            <p:cNvCxnSpPr>
              <a:stCxn id="8" idx="6"/>
            </p:cNvCxnSpPr>
            <p:nvPr/>
          </p:nvCxnSpPr>
          <p:spPr>
            <a:xfrm>
              <a:off x="60198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096000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0" y="2324100"/>
            <a:ext cx="4495800" cy="2971800"/>
            <a:chOff x="2628900" y="1104900"/>
            <a:chExt cx="4495800" cy="2971800"/>
          </a:xfrm>
        </p:grpSpPr>
        <p:sp>
          <p:nvSpPr>
            <p:cNvPr id="21" name="Oval 20"/>
            <p:cNvSpPr/>
            <p:nvPr/>
          </p:nvSpPr>
          <p:spPr>
            <a:xfrm>
              <a:off x="49149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Class3</a:t>
              </a:r>
            </a:p>
          </p:txBody>
        </p:sp>
        <p:cxnSp>
          <p:nvCxnSpPr>
            <p:cNvPr id="22" name="Straight Arrow Connector 21"/>
            <p:cNvCxnSpPr>
              <a:stCxn id="4" idx="6"/>
              <a:endCxn id="21" idx="2"/>
            </p:cNvCxnSpPr>
            <p:nvPr/>
          </p:nvCxnSpPr>
          <p:spPr>
            <a:xfrm>
              <a:off x="2628900" y="1104900"/>
              <a:ext cx="2286000" cy="2438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6"/>
              <a:endCxn id="21" idx="2"/>
            </p:cNvCxnSpPr>
            <p:nvPr/>
          </p:nvCxnSpPr>
          <p:spPr>
            <a:xfrm>
              <a:off x="2628900" y="2095500"/>
              <a:ext cx="2286000" cy="14478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21" idx="2"/>
            </p:cNvCxnSpPr>
            <p:nvPr/>
          </p:nvCxnSpPr>
          <p:spPr>
            <a:xfrm>
              <a:off x="2628900" y="3086100"/>
              <a:ext cx="2286000" cy="457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21" idx="2"/>
            </p:cNvCxnSpPr>
            <p:nvPr/>
          </p:nvCxnSpPr>
          <p:spPr>
            <a:xfrm flipV="1">
              <a:off x="2628900" y="3543300"/>
              <a:ext cx="2286000" cy="533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63786" y="2716768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0564" y="303789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9500" y="3200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08664" y="3581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2875002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1" idx="6"/>
            </p:cNvCxnSpPr>
            <p:nvPr/>
          </p:nvCxnSpPr>
          <p:spPr>
            <a:xfrm>
              <a:off x="60579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96000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92048" y="1693902"/>
            <a:ext cx="4618552" cy="3305650"/>
            <a:chOff x="2468048" y="2875002"/>
            <a:chExt cx="4618552" cy="3305650"/>
          </a:xfrm>
        </p:grpSpPr>
        <p:sp>
          <p:nvSpPr>
            <p:cNvPr id="41" name="Oval 40"/>
            <p:cNvSpPr/>
            <p:nvPr/>
          </p:nvSpPr>
          <p:spPr>
            <a:xfrm>
              <a:off x="48768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Class1</a:t>
              </a:r>
            </a:p>
          </p:txBody>
        </p:sp>
        <p:cxnSp>
          <p:nvCxnSpPr>
            <p:cNvPr id="42" name="Straight Arrow Connector 41"/>
            <p:cNvCxnSpPr>
              <a:stCxn id="4" idx="7"/>
              <a:endCxn id="41" idx="2"/>
            </p:cNvCxnSpPr>
            <p:nvPr/>
          </p:nvCxnSpPr>
          <p:spPr>
            <a:xfrm>
              <a:off x="2468048" y="3208852"/>
              <a:ext cx="2408752" cy="334448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7"/>
              <a:endCxn id="41" idx="2"/>
            </p:cNvCxnSpPr>
            <p:nvPr/>
          </p:nvCxnSpPr>
          <p:spPr>
            <a:xfrm flipV="1">
              <a:off x="2468048" y="3543300"/>
              <a:ext cx="2408752" cy="656152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1" idx="2"/>
            </p:cNvCxnSpPr>
            <p:nvPr/>
          </p:nvCxnSpPr>
          <p:spPr>
            <a:xfrm flipV="1">
              <a:off x="2468048" y="3543300"/>
              <a:ext cx="2408752" cy="1646752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7"/>
              <a:endCxn id="41" idx="2"/>
            </p:cNvCxnSpPr>
            <p:nvPr/>
          </p:nvCxnSpPr>
          <p:spPr>
            <a:xfrm flipV="1">
              <a:off x="2468048" y="3543300"/>
              <a:ext cx="2408752" cy="2637352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35779" y="29453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7193" y="373963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1093" y="40277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467731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00600" y="287500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41" idx="6"/>
            </p:cNvCxnSpPr>
            <p:nvPr/>
          </p:nvCxnSpPr>
          <p:spPr>
            <a:xfrm>
              <a:off x="60198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096000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773886" y="2177534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0.30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41229" y="3271548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0.49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63000" y="4572000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0.21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5486401"/>
            <a:ext cx="4550229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result is a vector: [0.3, 0.49, 0.21], </a:t>
            </a:r>
          </a:p>
          <a:p>
            <a:r>
              <a:rPr lang="en-US" dirty="0"/>
              <a:t>which should be interpreted as probabilities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76800" y="6260068"/>
            <a:ext cx="458288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Therefore, this instance was classified as Class2</a:t>
            </a:r>
          </a:p>
        </p:txBody>
      </p:sp>
    </p:spTree>
    <p:extLst>
      <p:ext uri="{BB962C8B-B14F-4D97-AF65-F5344CB8AC3E}">
        <p14:creationId xmlns:p14="http://schemas.microsoft.com/office/powerpoint/2010/main" val="21517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2" y="478975"/>
            <a:ext cx="4120615" cy="1143000"/>
          </a:xfrm>
        </p:spPr>
        <p:txBody>
          <a:bodyPr/>
          <a:lstStyle/>
          <a:p>
            <a:r>
              <a:rPr lang="en-US" dirty="0"/>
              <a:t>SMS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01" y="1992084"/>
            <a:ext cx="9956800" cy="4419600"/>
          </a:xfrm>
        </p:spPr>
        <p:txBody>
          <a:bodyPr/>
          <a:lstStyle/>
          <a:p>
            <a:pPr algn="l" rtl="0"/>
            <a:r>
              <a:rPr lang="en-US" dirty="0"/>
              <a:t>We would like to classify a text message into one of the following:</a:t>
            </a:r>
          </a:p>
          <a:p>
            <a:pPr lvl="1" algn="l" rtl="0"/>
            <a:r>
              <a:rPr lang="en-US" dirty="0"/>
              <a:t>Finance</a:t>
            </a:r>
          </a:p>
          <a:p>
            <a:pPr lvl="1" algn="l" rtl="0"/>
            <a:r>
              <a:rPr lang="en-US" dirty="0"/>
              <a:t>Work </a:t>
            </a:r>
          </a:p>
          <a:p>
            <a:pPr lvl="1" algn="l" rtl="0"/>
            <a:r>
              <a:rPr lang="en-US" dirty="0"/>
              <a:t>Family &amp; Friends</a:t>
            </a:r>
          </a:p>
          <a:p>
            <a:pPr algn="l" rtl="0"/>
            <a:r>
              <a:rPr lang="en-US" dirty="0"/>
              <a:t>We will be using the same bag-of-words model.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8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05" y="424542"/>
            <a:ext cx="6694648" cy="1143000"/>
          </a:xfrm>
        </p:spPr>
        <p:txBody>
          <a:bodyPr/>
          <a:lstStyle/>
          <a:p>
            <a:r>
              <a:rPr lang="en-US" dirty="0"/>
              <a:t>Implementation in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05" y="1698171"/>
            <a:ext cx="9956800" cy="44196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data = [</a:t>
            </a:r>
          </a:p>
          <a:p>
            <a:pPr marL="0" indent="0" algn="l" rtl="0">
              <a:buNone/>
            </a:pPr>
            <a:r>
              <a:rPr lang="en-US" sz="2000" dirty="0"/>
              <a:t>	"Your auto payment of $50 was charges successfully!", </a:t>
            </a:r>
          </a:p>
          <a:p>
            <a:pPr marL="0" indent="0" algn="l" rtl="0">
              <a:buNone/>
            </a:pPr>
            <a:r>
              <a:rPr lang="en-US" sz="2000" dirty="0"/>
              <a:t>	"You have received a refund of $20", </a:t>
            </a:r>
          </a:p>
          <a:p>
            <a:pPr marL="0" indent="0" algn="l" rtl="0">
              <a:buNone/>
            </a:pPr>
            <a:r>
              <a:rPr lang="en-US" sz="2000" dirty="0"/>
              <a:t>	"Please complete your power point presentation by tomorrow.", </a:t>
            </a:r>
          </a:p>
          <a:p>
            <a:pPr marL="0" indent="0" algn="l" rtl="0">
              <a:buNone/>
            </a:pPr>
            <a:r>
              <a:rPr lang="en-US" sz="2000" dirty="0"/>
              <a:t>	"You must arrive on time tomorrow, otherwise the manager will want to talk to you", 	</a:t>
            </a:r>
          </a:p>
          <a:p>
            <a:pPr marL="0" indent="0" algn="l" rtl="0">
              <a:buNone/>
            </a:pPr>
            <a:r>
              <a:rPr lang="en-US" sz="2000" dirty="0"/>
              <a:t>	"How about celebrating Bob's birthday party next week?", </a:t>
            </a:r>
          </a:p>
          <a:p>
            <a:pPr marL="0" indent="0" algn="l" rtl="0">
              <a:buNone/>
            </a:pPr>
            <a:r>
              <a:rPr lang="en-US" sz="2000" dirty="0"/>
              <a:t>	"Everyone is waiting for you at home, please come home early!"]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6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564" y="277587"/>
            <a:ext cx="6638471" cy="1143000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in TensorFlow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67" y="1518557"/>
            <a:ext cx="9956800" cy="4419600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…</a:t>
            </a:r>
          </a:p>
          <a:p>
            <a:pPr marL="0" indent="0" algn="l" rtl="0">
              <a:buNone/>
            </a:pPr>
            <a:r>
              <a:rPr lang="en-US" dirty="0"/>
              <a:t>categories = 3</a:t>
            </a:r>
          </a:p>
          <a:p>
            <a:pPr marL="0" indent="0" algn="l" rtl="0">
              <a:buNone/>
            </a:pPr>
            <a:r>
              <a:rPr lang="en-US" dirty="0"/>
              <a:t>x = </a:t>
            </a:r>
            <a:r>
              <a:rPr lang="en-US" dirty="0" err="1"/>
              <a:t>tf.placeholder</a:t>
            </a:r>
            <a:r>
              <a:rPr lang="en-US" dirty="0"/>
              <a:t>(tf.float32, [None, features])</a:t>
            </a:r>
          </a:p>
          <a:p>
            <a:pPr marL="0" indent="0" algn="l" rtl="0">
              <a:buNone/>
            </a:pPr>
            <a:r>
              <a:rPr lang="en-US" dirty="0"/>
              <a:t>y_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>
                <a:solidFill>
                  <a:srgbClr val="FF0000"/>
                </a:solidFill>
              </a:rPr>
              <a:t>categories</a:t>
            </a:r>
            <a:r>
              <a:rPr lang="en-US" dirty="0"/>
              <a:t>])</a:t>
            </a:r>
          </a:p>
          <a:p>
            <a:pPr marL="0" indent="0" algn="l" rtl="0">
              <a:buNone/>
            </a:pPr>
            <a:r>
              <a:rPr lang="en-US" dirty="0"/>
              <a:t>W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features,</a:t>
            </a:r>
            <a:r>
              <a:rPr lang="en-US" dirty="0" err="1">
                <a:solidFill>
                  <a:srgbClr val="FF0000"/>
                </a:solidFill>
              </a:rPr>
              <a:t>categories</a:t>
            </a:r>
            <a:r>
              <a:rPr lang="en-US" dirty="0"/>
              <a:t>]))</a:t>
            </a:r>
          </a:p>
          <a:p>
            <a:pPr marL="0" indent="0" algn="l" rtl="0">
              <a:buNone/>
            </a:pPr>
            <a:r>
              <a:rPr lang="en-US" dirty="0"/>
              <a:t>b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>
                <a:solidFill>
                  <a:srgbClr val="FF0000"/>
                </a:solidFill>
              </a:rPr>
              <a:t>categories</a:t>
            </a:r>
            <a:r>
              <a:rPr lang="en-US" dirty="0"/>
              <a:t>]))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tf.nn.softmax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tf.matmul</a:t>
            </a:r>
            <a:r>
              <a:rPr lang="en-US" dirty="0">
                <a:solidFill>
                  <a:srgbClr val="FF0000"/>
                </a:solidFill>
              </a:rPr>
              <a:t>(x, W) + b)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loss = -</a:t>
            </a:r>
            <a:r>
              <a:rPr lang="en-US" dirty="0" err="1">
                <a:solidFill>
                  <a:srgbClr val="FF0000"/>
                </a:solidFill>
              </a:rPr>
              <a:t>tf.reduce_mean</a:t>
            </a:r>
            <a:r>
              <a:rPr lang="en-US" dirty="0">
                <a:solidFill>
                  <a:srgbClr val="FF0000"/>
                </a:solidFill>
              </a:rPr>
              <a:t>(y_*tf.log(y))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update = </a:t>
            </a:r>
            <a:r>
              <a:rPr lang="en-US" dirty="0" err="1"/>
              <a:t>tf.train.GradientDescentOptimizer</a:t>
            </a:r>
            <a:r>
              <a:rPr lang="en-US" dirty="0"/>
              <a:t>(0.00001).minimize(loss)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data_x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[convert2vec(data[i]) for i in range(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(data))]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 err="1"/>
              <a:t>data_y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>
                <a:solidFill>
                  <a:srgbClr val="FF0000"/>
                </a:solidFill>
              </a:rPr>
              <a:t>[1,0,0],[1,0,0],[0,1,0],[0,1,0],[0,0,1],[0,0,1]</a:t>
            </a:r>
            <a:r>
              <a:rPr lang="en-US" dirty="0"/>
              <a:t>])</a:t>
            </a:r>
          </a:p>
          <a:p>
            <a:pPr marL="0" indent="0" algn="l" rtl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7391400" y="1828800"/>
            <a:ext cx="2286000" cy="533400"/>
          </a:xfrm>
          <a:prstGeom prst="wedgeRoundRectCallout">
            <a:avLst>
              <a:gd name="adj1" fmla="val -85952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x and y_ are now matrixes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543800" y="2667000"/>
            <a:ext cx="1600200" cy="457200"/>
          </a:xfrm>
          <a:prstGeom prst="wedgeRoundRectCallout">
            <a:avLst>
              <a:gd name="adj1" fmla="val -130356"/>
              <a:gd name="adj2" fmla="val -16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 is now a matrix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3276600"/>
            <a:ext cx="1295400" cy="685800"/>
          </a:xfrm>
          <a:prstGeom prst="wedgeRoundRectCallout">
            <a:avLst>
              <a:gd name="adj1" fmla="val -142682"/>
              <a:gd name="adj2" fmla="val -74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b is a vector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81700" y="3156857"/>
            <a:ext cx="2362200" cy="571500"/>
          </a:xfrm>
          <a:prstGeom prst="wedgeRoundRectCallout">
            <a:avLst>
              <a:gd name="adj1" fmla="val -166456"/>
              <a:gd name="adj2" fmla="val -1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use of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81700" y="3771902"/>
            <a:ext cx="2019300" cy="538843"/>
          </a:xfrm>
          <a:prstGeom prst="wedgeRoundRectCallout">
            <a:avLst>
              <a:gd name="adj1" fmla="val -79054"/>
              <a:gd name="adj2" fmla="val -20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cross entropy loss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295900" y="5715000"/>
            <a:ext cx="1905000" cy="685800"/>
          </a:xfrm>
          <a:prstGeom prst="wedgeRoundRectCallout">
            <a:avLst>
              <a:gd name="adj1" fmla="val -37404"/>
              <a:gd name="adj2" fmla="val -83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One-hot vector encoding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09800" y="5943600"/>
            <a:ext cx="2667000" cy="685800"/>
          </a:xfrm>
          <a:prstGeom prst="wedgeRoundRectCallout">
            <a:avLst>
              <a:gd name="adj1" fmla="val -46502"/>
              <a:gd name="adj2" fmla="val -1033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we do all the training etc. just as before</a:t>
            </a:r>
          </a:p>
        </p:txBody>
      </p:sp>
    </p:spTree>
    <p:extLst>
      <p:ext uri="{BB962C8B-B14F-4D97-AF65-F5344CB8AC3E}">
        <p14:creationId xmlns:p14="http://schemas.microsoft.com/office/powerpoint/2010/main" val="19401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1D477E-A01F-442D-8811-E34CFD2D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2" y="1450478"/>
            <a:ext cx="9956800" cy="44196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sz="3200" dirty="0"/>
              <a:t>בהינתן מספר דוגמאות של נתונים </a:t>
            </a:r>
            <a:r>
              <a:rPr lang="he-IL" sz="3200" dirty="0" err="1"/>
              <a:t>מתוייגים</a:t>
            </a:r>
            <a:r>
              <a:rPr lang="he-IL" sz="3200" dirty="0"/>
              <a:t>, נרצה למצוא פונקציה לוגיסטית כלשהיא הנותנת לכל נתון ערך מסוים בין 0 ל1. (בסופו של דבר ההכרעה תהיה 0 אם ערך הפונקציה קטן מחצי ו1 אחרת.) כך שמספר התיוגים הנכונים הניתנים על ידי הפונקציה יהיה מרבי.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/>
              <a:t>למשל – נתונים מחירים של מכשירי סלולרי מדגם מסוים, וכן, נתונה העובדה האם הפלאפון חדש או משומש.</a:t>
            </a:r>
          </a:p>
          <a:p>
            <a:pPr algn="r" rtl="1"/>
            <a:r>
              <a:rPr lang="he-IL" sz="3200" dirty="0"/>
              <a:t> בהתאם למחיר נרצה ללמוד להכריע האם מדובר על מכשיר חדש או משומש. 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AA83-8DE5-4F5A-8A68-04F966FF82BF}"/>
              </a:ext>
            </a:extLst>
          </p:cNvPr>
          <p:cNvSpPr txBox="1"/>
          <p:nvPr/>
        </p:nvSpPr>
        <p:spPr>
          <a:xfrm>
            <a:off x="3540462" y="603201"/>
            <a:ext cx="477012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regression:</a:t>
            </a:r>
            <a:endParaRPr lang="he-IL" sz="4400" dirty="0">
              <a:ln>
                <a:solidFill>
                  <a:schemeClr val="accent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4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33" y="266700"/>
            <a:ext cx="1839618" cy="1143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33" y="1409700"/>
            <a:ext cx="9956800" cy="441960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print('Prediction for: "' + test[i] + ': "', </a:t>
            </a:r>
            <a:r>
              <a:rPr lang="en-US" dirty="0" err="1"/>
              <a:t>sess.run</a:t>
            </a:r>
            <a:r>
              <a:rPr lang="en-US" dirty="0"/>
              <a:t>(y, </a:t>
            </a:r>
            <a:r>
              <a:rPr lang="en-US" dirty="0" err="1"/>
              <a:t>feed_dict</a:t>
            </a:r>
            <a:r>
              <a:rPr lang="en-US" dirty="0"/>
              <a:t>={x:[convert2vec(test[i])]}))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('Prediction for: "Your payment has been received, no refund is currently available.: "', array([[ 0.37513995,  0.31168658,  0.31317347]], </a:t>
            </a:r>
            <a:r>
              <a:rPr lang="en-US" dirty="0" err="1"/>
              <a:t>dtype</a:t>
            </a:r>
            <a:r>
              <a:rPr lang="en-US" dirty="0"/>
              <a:t>=float32))</a:t>
            </a:r>
          </a:p>
          <a:p>
            <a:pPr marL="0" indent="0" algn="l" rtl="0">
              <a:buNone/>
            </a:pPr>
            <a:endParaRPr lang="en-US" sz="1200" dirty="0"/>
          </a:p>
          <a:p>
            <a:pPr marL="0" indent="0" algn="l" rtl="0">
              <a:buNone/>
            </a:pPr>
            <a:r>
              <a:rPr lang="en-US" dirty="0"/>
              <a:t>('Prediction for: "The manager said that your presentation went well, but next time make sure to arrive on time.: "', array([[ 0.22385776,  0.51536894,  0.2607733 ]], </a:t>
            </a:r>
            <a:r>
              <a:rPr lang="en-US" dirty="0" err="1"/>
              <a:t>dtype</a:t>
            </a:r>
            <a:r>
              <a:rPr lang="en-US" dirty="0"/>
              <a:t>=float32))</a:t>
            </a:r>
          </a:p>
          <a:p>
            <a:pPr marL="0" indent="0" algn="l" rtl="0">
              <a:buNone/>
            </a:pPr>
            <a:endParaRPr lang="en-US" sz="1300" dirty="0"/>
          </a:p>
          <a:p>
            <a:pPr marL="0" indent="0" algn="l" rtl="0">
              <a:buNone/>
            </a:pPr>
            <a:r>
              <a:rPr lang="en-US" dirty="0"/>
              <a:t>('Prediction for: "We are all waiting for you at the birthday party!: "', array([[ 0.27309075,  0.28819606,  0.43871319]], </a:t>
            </a:r>
            <a:r>
              <a:rPr lang="en-US" dirty="0" err="1"/>
              <a:t>dtype</a:t>
            </a:r>
            <a:r>
              <a:rPr lang="en-US" dirty="0"/>
              <a:t>=float32))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0313AA-7BB6-4ADA-8317-92CA3485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680" y="0"/>
            <a:ext cx="9652000" cy="1143000"/>
          </a:xfrm>
        </p:spPr>
        <p:txBody>
          <a:bodyPr/>
          <a:lstStyle/>
          <a:p>
            <a:r>
              <a:rPr lang="he-IL" dirty="0"/>
              <a:t>האם נוכל להשתמש ברגרסיה לינארית?</a:t>
            </a:r>
          </a:p>
        </p:txBody>
      </p:sp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46F881D6-5C3A-48EA-869E-471291E8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54830"/>
              </p:ext>
            </p:extLst>
          </p:nvPr>
        </p:nvGraphicFramePr>
        <p:xfrm>
          <a:off x="993045" y="1499381"/>
          <a:ext cx="993927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69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14AAD-0A1D-4748-9194-7F98A036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01" y="425548"/>
            <a:ext cx="9652000" cy="1143000"/>
          </a:xfrm>
        </p:spPr>
        <p:txBody>
          <a:bodyPr/>
          <a:lstStyle/>
          <a:p>
            <a:r>
              <a:rPr lang="he-IL" dirty="0"/>
              <a:t>ומה יקרה אם נוסיף מכשיר שנמסר בחינם??</a:t>
            </a:r>
          </a:p>
        </p:txBody>
      </p:sp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1EB16D5E-1D94-43F8-A203-6537320EC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069581"/>
              </p:ext>
            </p:extLst>
          </p:nvPr>
        </p:nvGraphicFramePr>
        <p:xfrm>
          <a:off x="804863" y="1822450"/>
          <a:ext cx="9956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יהלום 6">
            <a:extLst>
              <a:ext uri="{FF2B5EF4-FFF2-40B4-BE49-F238E27FC236}">
                <a16:creationId xmlns:a16="http://schemas.microsoft.com/office/drawing/2014/main" id="{7D3ECD89-AB03-441C-AEEF-F57619887FBD}"/>
              </a:ext>
            </a:extLst>
          </p:cNvPr>
          <p:cNvSpPr/>
          <p:nvPr/>
        </p:nvSpPr>
        <p:spPr>
          <a:xfrm flipH="1">
            <a:off x="1280161" y="5827738"/>
            <a:ext cx="84406" cy="1228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81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476" y="424544"/>
            <a:ext cx="4307047" cy="682171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5313" y="1494094"/>
                <a:ext cx="8229600" cy="4876800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The Logistic function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𝑊𝑥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/>
                  <a:t>A prediction of 1 will mean that we are </a:t>
                </a:r>
                <a:r>
                  <a:rPr lang="en-US" b="1" dirty="0"/>
                  <a:t>certain</a:t>
                </a:r>
                <a:r>
                  <a:rPr lang="en-US" dirty="0"/>
                  <a:t> that the value is 1. </a:t>
                </a:r>
                <a:endParaRPr lang="en-US" b="1" dirty="0"/>
              </a:p>
              <a:p>
                <a:pPr algn="l" rtl="0"/>
                <a:r>
                  <a:rPr lang="en-US" dirty="0"/>
                  <a:t>Instead of using least squares, we will use the following loss function:</a:t>
                </a:r>
              </a:p>
              <a:p>
                <a:pPr lvl="1" algn="l" rtl="0"/>
                <a:endParaRPr lang="en-US" dirty="0"/>
              </a:p>
              <a:p>
                <a:pPr algn="l" rtl="0"/>
                <a:r>
                  <a:rPr lang="en-US" dirty="0"/>
                  <a:t>It turns out that the Gradient of the loss is:</a:t>
                </a:r>
              </a:p>
              <a:p>
                <a:pPr lvl="2" algn="l" rtl="0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 algn="l" rtl="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313" y="1494094"/>
                <a:ext cx="8229600" cy="4876800"/>
              </a:xfrm>
              <a:blipFill>
                <a:blip r:embed="rId4"/>
                <a:stretch>
                  <a:fillRect l="-1333" t="-1125" b="-56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deeplearning.net/software/theano/_images/logisti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2" y="1106718"/>
            <a:ext cx="24003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9015663" y="3358564"/>
            <a:ext cx="2819400" cy="1147860"/>
          </a:xfrm>
          <a:prstGeom prst="wedgeRectCallout">
            <a:avLst>
              <a:gd name="adj1" fmla="val 662"/>
              <a:gd name="adj2" fmla="val 78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actually the loss function we get when we try to maximize the likelihood of the data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245A593-1FD0-4521-B2F1-A96F2920E1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79" y="4693745"/>
            <a:ext cx="8601379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36" y="0"/>
            <a:ext cx="9652000" cy="1143000"/>
          </a:xfrm>
        </p:spPr>
        <p:txBody>
          <a:bodyPr>
            <a:normAutofit/>
          </a:bodyPr>
          <a:lstStyle/>
          <a:p>
            <a:r>
              <a:rPr lang="en-US" dirty="0"/>
              <a:t>Gradient Descent in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Pick random w, b</a:t>
                </a:r>
              </a:p>
              <a:p>
                <a:pPr algn="l" rtl="0"/>
                <a:r>
                  <a:rPr lang="en-US" dirty="0"/>
                  <a:t>Select the learning rate, </a:t>
                </a:r>
                <a:r>
                  <a:rPr lang="el-GR" dirty="0"/>
                  <a:t>α</a:t>
                </a:r>
                <a:r>
                  <a:rPr lang="en-US" dirty="0"/>
                  <a:t>, (hyper-parameter), e.g. 0.01</a:t>
                </a:r>
              </a:p>
              <a:p>
                <a:pPr algn="l" rtl="0"/>
                <a:r>
                  <a:rPr lang="en-US" dirty="0"/>
                  <a:t>Repeat until convergence:</a:t>
                </a:r>
              </a:p>
              <a:p>
                <a:pPr lvl="1" algn="l" rtl="0"/>
                <a:r>
                  <a:rPr lang="en-US" dirty="0"/>
                  <a:t>Update w to w-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 algn="l" rtl="0"/>
                <a:r>
                  <a:rPr lang="en-US" dirty="0"/>
                  <a:t>Update b to b-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6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170" y="713935"/>
            <a:ext cx="6680912" cy="773723"/>
          </a:xfrm>
        </p:spPr>
        <p:txBody>
          <a:bodyPr/>
          <a:lstStyle/>
          <a:p>
            <a:r>
              <a:rPr lang="he-IL" dirty="0"/>
              <a:t>דוגמא - </a:t>
            </a:r>
            <a:r>
              <a:rPr lang="en-US" dirty="0"/>
              <a:t>Employed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724465"/>
            <a:ext cx="9956800" cy="441960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We have a data-base with all our users and we want to send out job-offers.</a:t>
            </a:r>
          </a:p>
          <a:p>
            <a:pPr algn="l" rtl="0"/>
            <a:r>
              <a:rPr lang="en-US" dirty="0"/>
              <a:t>For that, we need to know all unemployed users, though we only know this information on a fraction of the data.</a:t>
            </a:r>
          </a:p>
          <a:p>
            <a:pPr algn="l" rtl="0"/>
            <a:r>
              <a:rPr lang="en-US" dirty="0"/>
              <a:t>We would like to build a classifier that determines whether a user is employed or not, based on the user's age, gender and years of experience. </a:t>
            </a:r>
          </a:p>
        </p:txBody>
      </p:sp>
    </p:spTree>
    <p:extLst>
      <p:ext uri="{BB962C8B-B14F-4D97-AF65-F5344CB8AC3E}">
        <p14:creationId xmlns:p14="http://schemas.microsoft.com/office/powerpoint/2010/main" val="34761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19" y="322520"/>
            <a:ext cx="2896705" cy="838201"/>
          </a:xfrm>
        </p:spPr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571" y="1304261"/>
            <a:ext cx="8229600" cy="3733799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Employed users:</a:t>
            </a:r>
          </a:p>
          <a:p>
            <a:pPr lvl="1" algn="l" rtl="0"/>
            <a:r>
              <a:rPr lang="en-US" dirty="0"/>
              <a:t>Female, 28 years old, 4 years of experience</a:t>
            </a:r>
          </a:p>
          <a:p>
            <a:pPr lvl="1" algn="l" rtl="0"/>
            <a:r>
              <a:rPr lang="en-US" dirty="0"/>
              <a:t>Female, 60 years old, 34 years of experience</a:t>
            </a:r>
          </a:p>
          <a:p>
            <a:pPr lvl="1" algn="l" rtl="0"/>
            <a:r>
              <a:rPr lang="en-US" dirty="0"/>
              <a:t>Female, 25 years old, 3 year of experience</a:t>
            </a:r>
          </a:p>
          <a:p>
            <a:pPr lvl="1" algn="l" rtl="0"/>
            <a:r>
              <a:rPr lang="en-US" dirty="0"/>
              <a:t>Male, 54 years old, 20 years of experience</a:t>
            </a:r>
          </a:p>
          <a:p>
            <a:pPr lvl="1" algn="l" rtl="0"/>
            <a:r>
              <a:rPr lang="en-US" dirty="0"/>
              <a:t>Male, 24 years old, 2 years of experience</a:t>
            </a:r>
          </a:p>
          <a:p>
            <a:pPr lvl="1" algn="l" rtl="0"/>
            <a:r>
              <a:rPr lang="en-US" dirty="0"/>
              <a:t>Male, 39 years old, 12 years of experience</a:t>
            </a:r>
          </a:p>
          <a:p>
            <a:pPr lvl="1" algn="l" rtl="0"/>
            <a:r>
              <a:rPr lang="en-US" dirty="0"/>
              <a:t>Male, 30 years old, 4 years of experience</a:t>
            </a:r>
          </a:p>
          <a:p>
            <a:pPr algn="l" rtl="0"/>
            <a:r>
              <a:rPr lang="en-US" dirty="0"/>
              <a:t>Unemployed users:</a:t>
            </a:r>
          </a:p>
          <a:p>
            <a:pPr lvl="1" algn="l" rtl="0"/>
            <a:r>
              <a:rPr lang="en-US" dirty="0"/>
              <a:t>Female, 36 years old 10 years of experience</a:t>
            </a:r>
          </a:p>
          <a:p>
            <a:pPr lvl="1" algn="l" rtl="0"/>
            <a:r>
              <a:rPr lang="en-US" dirty="0"/>
              <a:t>Female, 26 years old 1 year of experience</a:t>
            </a:r>
          </a:p>
          <a:p>
            <a:pPr lvl="1" algn="l" rtl="0"/>
            <a:r>
              <a:rPr lang="en-US" dirty="0"/>
              <a:t>Male, 44 years old, 9 years of experience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30572" y="5181600"/>
            <a:ext cx="4191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think that a female, 49 year old with 8 years of experience employed?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30572" y="6021571"/>
            <a:ext cx="3351028" cy="69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/>
              <a:t>What about a male, 29 years old with 3 years of experience?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86401" y="6097771"/>
            <a:ext cx="2714847" cy="540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/>
              <a:t>And if it were a female?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05577" y="1160721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fake data, sorry about any gender/age biases introduced intentionally…</a:t>
            </a:r>
          </a:p>
        </p:txBody>
      </p:sp>
    </p:spTree>
    <p:extLst>
      <p:ext uri="{BB962C8B-B14F-4D97-AF65-F5344CB8AC3E}">
        <p14:creationId xmlns:p14="http://schemas.microsoft.com/office/powerpoint/2010/main" val="371694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11527971" cy="65532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 algn="l" rtl="0">
              <a:buNone/>
            </a:pPr>
            <a:r>
              <a:rPr lang="en-US" sz="2900" dirty="0" err="1"/>
              <a:t>data_x</a:t>
            </a:r>
            <a:r>
              <a:rPr lang="en-US" sz="2900" dirty="0"/>
              <a:t> = </a:t>
            </a:r>
            <a:r>
              <a:rPr lang="en-US" sz="2900" dirty="0" err="1"/>
              <a:t>np.array</a:t>
            </a:r>
            <a:r>
              <a:rPr lang="en-US" sz="2900" dirty="0"/>
              <a:t>([[1,28,4],[1,60,34],[1,25,3],[0,54,20],[0,24,2],[0,39,12],[0,30,4],[1,36,10],[1,26,1],[0,44,9]])</a:t>
            </a:r>
          </a:p>
          <a:p>
            <a:pPr marL="0" indent="0" algn="l" rtl="0">
              <a:buNone/>
            </a:pPr>
            <a:r>
              <a:rPr lang="en-US" dirty="0" err="1"/>
              <a:t>data_y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([1,1,1,1,1,1,1,0,0,0])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dirty="0" err="1"/>
              <a:t>def</a:t>
            </a:r>
            <a:r>
              <a:rPr lang="en-US" dirty="0"/>
              <a:t> h(</a:t>
            </a:r>
            <a:r>
              <a:rPr lang="en-US" dirty="0" err="1"/>
              <a:t>x,w,b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return 1 / (1+np.exp(-(np.dot(</a:t>
            </a:r>
            <a:r>
              <a:rPr lang="en-US" dirty="0" err="1"/>
              <a:t>x,w</a:t>
            </a:r>
            <a:r>
              <a:rPr lang="en-US" dirty="0"/>
              <a:t>) + b)))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dirty="0"/>
              <a:t>w = </a:t>
            </a:r>
            <a:r>
              <a:rPr lang="en-US" dirty="0" err="1"/>
              <a:t>np.array</a:t>
            </a:r>
            <a:r>
              <a:rPr lang="en-US" dirty="0"/>
              <a:t>([0.,0,0])</a:t>
            </a:r>
          </a:p>
          <a:p>
            <a:pPr marL="0" indent="0" algn="l" rtl="0">
              <a:buNone/>
            </a:pPr>
            <a:r>
              <a:rPr lang="en-US" dirty="0"/>
              <a:t>b = 0</a:t>
            </a:r>
          </a:p>
          <a:p>
            <a:pPr marL="0" indent="0" algn="l" rtl="0">
              <a:buNone/>
            </a:pPr>
            <a:r>
              <a:rPr lang="en-US" dirty="0"/>
              <a:t>alpha = 0.001</a:t>
            </a:r>
          </a:p>
          <a:p>
            <a:pPr marL="0" indent="0" algn="l" rtl="0">
              <a:buNone/>
            </a:pPr>
            <a:r>
              <a:rPr lang="en-US" dirty="0"/>
              <a:t>for iteration in range(100000):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gradient_b</a:t>
            </a:r>
            <a:r>
              <a:rPr lang="en-US" dirty="0"/>
              <a:t> = </a:t>
            </a:r>
            <a:r>
              <a:rPr lang="en-US" dirty="0" err="1"/>
              <a:t>np.mean</a:t>
            </a:r>
            <a:r>
              <a:rPr lang="en-US" dirty="0"/>
              <a:t>(1*(</a:t>
            </a:r>
            <a:r>
              <a:rPr lang="en-US" dirty="0" err="1"/>
              <a:t>data_y</a:t>
            </a:r>
            <a:r>
              <a:rPr lang="en-US" dirty="0"/>
              <a:t>-(h(</a:t>
            </a:r>
            <a:r>
              <a:rPr lang="en-US" dirty="0" err="1"/>
              <a:t>data_x,w,b</a:t>
            </a:r>
            <a:r>
              <a:rPr lang="en-US" dirty="0"/>
              <a:t>))))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gradient_w</a:t>
            </a:r>
            <a:r>
              <a:rPr lang="en-US" dirty="0"/>
              <a:t> = np.dot((</a:t>
            </a:r>
            <a:r>
              <a:rPr lang="en-US" dirty="0" err="1"/>
              <a:t>data_y</a:t>
            </a:r>
            <a:r>
              <a:rPr lang="en-US" dirty="0"/>
              <a:t>-h(</a:t>
            </a:r>
            <a:r>
              <a:rPr lang="en-US" dirty="0" err="1"/>
              <a:t>data_x,w,b</a:t>
            </a:r>
            <a:r>
              <a:rPr lang="en-US" dirty="0"/>
              <a:t>)), </a:t>
            </a:r>
            <a:r>
              <a:rPr lang="en-US" dirty="0" err="1"/>
              <a:t>data_x</a:t>
            </a:r>
            <a:r>
              <a:rPr lang="en-US" dirty="0"/>
              <a:t>)*1/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data_y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b += alpha*</a:t>
            </a:r>
            <a:r>
              <a:rPr lang="en-US" dirty="0" err="1"/>
              <a:t>gradient_b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w += alpha*</a:t>
            </a:r>
            <a:r>
              <a:rPr lang="en-US" dirty="0" err="1"/>
              <a:t>gradient_w</a:t>
            </a:r>
            <a:endParaRPr lang="en-US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dirty="0"/>
              <a:t>print("User [1, 49, 8] </a:t>
            </a:r>
            <a:r>
              <a:rPr lang="en-US" dirty="0" err="1"/>
              <a:t>prob</a:t>
            </a:r>
            <a:r>
              <a:rPr lang="en-US" dirty="0"/>
              <a:t> of working: ", h(</a:t>
            </a:r>
            <a:r>
              <a:rPr lang="en-US" dirty="0" err="1"/>
              <a:t>np.array</a:t>
            </a:r>
            <a:r>
              <a:rPr lang="en-US" dirty="0"/>
              <a:t>([[1, 49, 8]]),</a:t>
            </a:r>
            <a:r>
              <a:rPr lang="en-US" dirty="0" err="1"/>
              <a:t>w,b</a:t>
            </a:r>
            <a:r>
              <a:rPr lang="en-US" dirty="0"/>
              <a:t>))</a:t>
            </a:r>
          </a:p>
          <a:p>
            <a:pPr marL="0" indent="0" algn="l" rtl="0">
              <a:buNone/>
            </a:pPr>
            <a:r>
              <a:rPr lang="en-US" dirty="0"/>
              <a:t>print("User [0, 29, 3] </a:t>
            </a:r>
            <a:r>
              <a:rPr lang="en-US" dirty="0" err="1"/>
              <a:t>prob</a:t>
            </a:r>
            <a:r>
              <a:rPr lang="en-US" dirty="0"/>
              <a:t> of working: ", h(</a:t>
            </a:r>
            <a:r>
              <a:rPr lang="en-US" dirty="0" err="1"/>
              <a:t>np.array</a:t>
            </a:r>
            <a:r>
              <a:rPr lang="en-US" dirty="0"/>
              <a:t>([[0, 29, 3]]),</a:t>
            </a:r>
            <a:r>
              <a:rPr lang="en-US" dirty="0" err="1"/>
              <a:t>w,b</a:t>
            </a:r>
            <a:r>
              <a:rPr lang="en-US" dirty="0"/>
              <a:t>))</a:t>
            </a:r>
          </a:p>
          <a:p>
            <a:pPr marL="0" indent="0" algn="l" rtl="0">
              <a:buNone/>
            </a:pPr>
            <a:r>
              <a:rPr lang="en-US" dirty="0"/>
              <a:t>print("User [1, 29, 3] </a:t>
            </a:r>
            <a:r>
              <a:rPr lang="en-US" dirty="0" err="1"/>
              <a:t>prob</a:t>
            </a:r>
            <a:r>
              <a:rPr lang="en-US" dirty="0"/>
              <a:t> of working: ", h(</a:t>
            </a:r>
            <a:r>
              <a:rPr lang="en-US" dirty="0" err="1"/>
              <a:t>np.array</a:t>
            </a:r>
            <a:r>
              <a:rPr lang="en-US" dirty="0"/>
              <a:t>([[1, 29, 3]]),</a:t>
            </a:r>
            <a:r>
              <a:rPr lang="en-US" dirty="0" err="1"/>
              <a:t>w,b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229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3241.203"/>
  <p:tag name="LATEXADDIN" val="\documentclass{article}&#10;\usepackage{amsmath}&#10;\pagestyle{empty}&#10;\begin{document}&#10;&#10;$J(w,b) = -\frac{1}{m} \sum_{i=1}^m{(y_i(log(h(x_i))) + (1-y_i)log(1-h(x_i))) }$&#10;&#10;&#10;\end{document}"/>
  <p:tag name="IGUANATEXSIZE" val="20"/>
  <p:tag name="IGUANATEXCURSOR" val="158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rmal_TP101859858">
  <a:themeElements>
    <a:clrScheme name="טכני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טכני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TM02900743[[fn=אורגני]]</Template>
  <TotalTime>279</TotalTime>
  <Words>1719</Words>
  <Application>Microsoft Office PowerPoint</Application>
  <PresentationFormat>מסך רחב</PresentationFormat>
  <Paragraphs>213</Paragraphs>
  <Slides>20</Slides>
  <Notes>6</Notes>
  <HiddenSlides>4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 2</vt:lpstr>
      <vt:lpstr>HDOfficeLightV0</vt:lpstr>
      <vt:lpstr>thermal_TP101859858</vt:lpstr>
      <vt:lpstr>Logistic regression</vt:lpstr>
      <vt:lpstr>מצגת של PowerPoint‏</vt:lpstr>
      <vt:lpstr>האם נוכל להשתמש ברגרסיה לינארית?</vt:lpstr>
      <vt:lpstr>ומה יקרה אם נוסיף מכשיר שנמסר בחינם??</vt:lpstr>
      <vt:lpstr>Logistic Regression</vt:lpstr>
      <vt:lpstr>Gradient Descent in Logistic Regression</vt:lpstr>
      <vt:lpstr>דוגמא - Employed or not?</vt:lpstr>
      <vt:lpstr>Our dataset</vt:lpstr>
      <vt:lpstr>מצגת של PowerPoint‏</vt:lpstr>
      <vt:lpstr>Results</vt:lpstr>
      <vt:lpstr>Soft max</vt:lpstr>
      <vt:lpstr>בעיות סיווג למחלקות מרובות:</vt:lpstr>
      <vt:lpstr>Multiple Classes</vt:lpstr>
      <vt:lpstr>Average Cross Entropy Loss Function</vt:lpstr>
      <vt:lpstr>Visualization (Logistic Regression)</vt:lpstr>
      <vt:lpstr>Visualization (SoftMax)</vt:lpstr>
      <vt:lpstr>SMS Classification</vt:lpstr>
      <vt:lpstr>Implementation in TensorFlow</vt:lpstr>
      <vt:lpstr>Softmax in TensorFlow (cont.)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Chaya</dc:creator>
  <cp:lastModifiedBy>Chaya</cp:lastModifiedBy>
  <cp:revision>15</cp:revision>
  <dcterms:created xsi:type="dcterms:W3CDTF">2018-05-30T07:56:08Z</dcterms:created>
  <dcterms:modified xsi:type="dcterms:W3CDTF">2019-06-09T19:32:59Z</dcterms:modified>
</cp:coreProperties>
</file>