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72" r:id="rId1"/>
  </p:sldMasterIdLst>
  <p:notesMasterIdLst>
    <p:notesMasterId r:id="rId32"/>
  </p:notesMasterIdLst>
  <p:sldIdLst>
    <p:sldId id="256" r:id="rId2"/>
    <p:sldId id="285" r:id="rId3"/>
    <p:sldId id="258" r:id="rId4"/>
    <p:sldId id="293" r:id="rId5"/>
    <p:sldId id="277" r:id="rId6"/>
    <p:sldId id="275" r:id="rId7"/>
    <p:sldId id="276" r:id="rId8"/>
    <p:sldId id="259" r:id="rId9"/>
    <p:sldId id="266" r:id="rId10"/>
    <p:sldId id="294" r:id="rId11"/>
    <p:sldId id="267" r:id="rId12"/>
    <p:sldId id="268" r:id="rId13"/>
    <p:sldId id="296" r:id="rId14"/>
    <p:sldId id="269" r:id="rId15"/>
    <p:sldId id="295" r:id="rId16"/>
    <p:sldId id="297" r:id="rId17"/>
    <p:sldId id="270" r:id="rId18"/>
    <p:sldId id="271" r:id="rId19"/>
    <p:sldId id="272" r:id="rId20"/>
    <p:sldId id="298" r:id="rId21"/>
    <p:sldId id="274" r:id="rId22"/>
    <p:sldId id="284" r:id="rId23"/>
    <p:sldId id="278" r:id="rId24"/>
    <p:sldId id="307" r:id="rId25"/>
    <p:sldId id="308" r:id="rId26"/>
    <p:sldId id="309" r:id="rId27"/>
    <p:sldId id="310" r:id="rId28"/>
    <p:sldId id="311" r:id="rId29"/>
    <p:sldId id="312" r:id="rId30"/>
    <p:sldId id="313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סגנון ערכת נושא 1 - הדגשה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8824" autoAdjust="0"/>
    <p:restoredTop sz="71936" autoAdjust="0"/>
  </p:normalViewPr>
  <p:slideViewPr>
    <p:cSldViewPr>
      <p:cViewPr varScale="1">
        <p:scale>
          <a:sx n="52" d="100"/>
          <a:sy n="52" d="100"/>
        </p:scale>
        <p:origin x="210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95A167DA-65A7-46DF-8855-92EF5A016213}" type="datetimeFigureOut">
              <a:rPr lang="he-IL" smtClean="0"/>
              <a:t>י"ח/סיון/תש"פ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9974B92A-8698-4800-9542-24E59C54D00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92213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lnSpc>
                <a:spcPct val="110000"/>
              </a:lnSpc>
              <a:buNone/>
            </a:pPr>
            <a:r>
              <a:rPr lang="he-IL" dirty="0"/>
              <a:t>שפה דינמית - אין טיפוסים נוקשים (למשל אותו משתנה יכול להיות בשורה אחת</a:t>
            </a:r>
            <a:r>
              <a:rPr lang="en-US" dirty="0"/>
              <a:t>integer </a:t>
            </a:r>
            <a:r>
              <a:rPr lang="he-IL" dirty="0"/>
              <a:t> ובשורה אח"כ אובייקט – וכן בשדות של אובייקטים</a:t>
            </a:r>
          </a:p>
          <a:p>
            <a:pPr marL="0" indent="0" algn="l">
              <a:lnSpc>
                <a:spcPct val="110000"/>
              </a:lnSpc>
              <a:buNone/>
            </a:pPr>
            <a:endParaRPr lang="he-IL" dirty="0"/>
          </a:p>
          <a:p>
            <a:pPr marL="0" indent="0" algn="l">
              <a:lnSpc>
                <a:spcPct val="110000"/>
              </a:lnSpc>
              <a:buNone/>
            </a:pPr>
            <a:r>
              <a:rPr lang="he-IL" dirty="0"/>
              <a:t>לדוגמא:</a:t>
            </a:r>
          </a:p>
          <a:p>
            <a:pPr marL="0" indent="0" algn="l">
              <a:lnSpc>
                <a:spcPct val="110000"/>
              </a:lnSpc>
              <a:buNone/>
            </a:pPr>
            <a:endParaRPr lang="he-IL" dirty="0"/>
          </a:p>
          <a:p>
            <a:pPr marL="0" indent="0" algn="l">
              <a:lnSpc>
                <a:spcPct val="110000"/>
              </a:lnSpc>
              <a:buNone/>
            </a:pPr>
            <a:r>
              <a:rPr lang="en-US" dirty="0"/>
              <a:t>a=5</a:t>
            </a:r>
          </a:p>
          <a:p>
            <a:pPr marL="0" indent="0" algn="l">
              <a:lnSpc>
                <a:spcPct val="110000"/>
              </a:lnSpc>
              <a:buNone/>
            </a:pPr>
            <a:r>
              <a:rPr lang="en-US" dirty="0"/>
              <a:t>a= True</a:t>
            </a:r>
          </a:p>
          <a:p>
            <a:pPr marL="0" indent="0" algn="l">
              <a:lnSpc>
                <a:spcPct val="110000"/>
              </a:lnSpc>
              <a:buNone/>
            </a:pPr>
            <a:r>
              <a:rPr lang="en-US" dirty="0"/>
              <a:t>a={2,6,’Michal’}</a:t>
            </a:r>
            <a:endParaRPr lang="he-IL" dirty="0"/>
          </a:p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74B92A-8698-4800-9542-24E59C54D00A}" type="slidenum">
              <a:rPr lang="he-IL" smtClean="0"/>
              <a:t>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072126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74B92A-8698-4800-9542-24E59C54D00A}" type="slidenum">
              <a:rPr lang="he-IL" smtClean="0"/>
              <a:t>11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911327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סוגריים מסולסלים</a:t>
            </a:r>
          </a:p>
          <a:p>
            <a:r>
              <a:rPr lang="he-IL" dirty="0"/>
              <a:t>מבנה של מפתח וערך</a:t>
            </a:r>
            <a:endParaRPr lang="en-US" dirty="0"/>
          </a:p>
          <a:p>
            <a:endParaRPr lang="en-US" dirty="0"/>
          </a:p>
          <a:p>
            <a:endParaRPr lang="he-IL" b="1" dirty="0"/>
          </a:p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74B92A-8698-4800-9542-24E59C54D00A}" type="slidenum">
              <a:rPr lang="he-IL" smtClean="0"/>
              <a:t>12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698605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אין ++</a:t>
            </a:r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74B92A-8698-4800-9542-24E59C54D00A}" type="slidenum">
              <a:rPr lang="he-IL" smtClean="0"/>
              <a:t>13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617627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74B92A-8698-4800-9542-24E59C54D00A}" type="slidenum">
              <a:rPr lang="he-IL" smtClean="0"/>
              <a:t>14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206670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74B92A-8698-4800-9542-24E59C54D00A}" type="slidenum">
              <a:rPr lang="he-IL" smtClean="0"/>
              <a:t>15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076306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שימו לב להזחה</a:t>
            </a:r>
          </a:p>
          <a:p>
            <a:endParaRPr lang="he-IL" dirty="0"/>
          </a:p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74B92A-8698-4800-9542-24E59C54D00A}" type="slidenum">
              <a:rPr lang="he-IL" smtClean="0"/>
              <a:t>16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58296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74B92A-8698-4800-9542-24E59C54D00A}" type="slidenum">
              <a:rPr lang="he-IL" smtClean="0"/>
              <a:t>17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96418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74B92A-8698-4800-9542-24E59C54D00A}" type="slidenum">
              <a:rPr lang="he-IL" smtClean="0"/>
              <a:t>18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456942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74B92A-8698-4800-9542-24E59C54D00A}" type="slidenum">
              <a:rPr lang="he-IL" smtClean="0"/>
              <a:t>19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914872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74B92A-8698-4800-9542-24E59C54D00A}" type="slidenum">
              <a:rPr lang="he-IL" smtClean="0"/>
              <a:t>20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329908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3EEF0-8EB5-4742-9E41-EA7A7DA471D7}" type="slidenum">
              <a:rPr lang="he-IL" smtClean="0">
                <a:solidFill>
                  <a:prstClr val="black"/>
                </a:solidFill>
              </a:rPr>
              <a:pPr/>
              <a:t>3</a:t>
            </a:fld>
            <a:endParaRPr lang="he-IL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825365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הכי טוב להסביר עם הדוגמאות בהמשך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74B92A-8698-4800-9542-24E59C54D00A}" type="slidenum">
              <a:rPr lang="he-IL" smtClean="0"/>
              <a:t>21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7283405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התוצאות מודגשות</a:t>
            </a:r>
          </a:p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74B92A-8698-4800-9542-24E59C54D00A}" type="slidenum">
              <a:rPr lang="he-IL" smtClean="0"/>
              <a:t>22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291212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פונקציה אנונימית באמצעות המילה </a:t>
            </a:r>
            <a:r>
              <a:rPr lang="en-US" dirty="0"/>
              <a:t>lambda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74B92A-8698-4800-9542-24E59C54D00A}" type="slidenum">
              <a:rPr lang="he-IL" smtClean="0"/>
              <a:t>23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2813216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74B92A-8698-4800-9542-24E59C54D00A}" type="slidenum">
              <a:rPr lang="he-IL" smtClean="0"/>
              <a:t>27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6251608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74B92A-8698-4800-9542-24E59C54D00A}" type="slidenum">
              <a:rPr lang="he-IL" smtClean="0"/>
              <a:t>28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1097368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74B92A-8698-4800-9542-24E59C54D00A}" type="slidenum">
              <a:rPr lang="he-IL" smtClean="0"/>
              <a:t>30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069648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3EEF0-8EB5-4742-9E41-EA7A7DA471D7}" type="slidenum">
              <a:rPr lang="he-IL" smtClean="0">
                <a:solidFill>
                  <a:prstClr val="black"/>
                </a:solidFill>
              </a:rPr>
              <a:pPr/>
              <a:t>4</a:t>
            </a:fld>
            <a:endParaRPr lang="he-IL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4116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74B92A-8698-4800-9542-24E59C54D00A}" type="slidenum">
              <a:rPr lang="he-IL" smtClean="0"/>
              <a:t>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237085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הסברים בהמשך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74B92A-8698-4800-9542-24E59C54D00A}" type="slidenum">
              <a:rPr lang="he-IL" smtClean="0"/>
              <a:t>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220899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74B92A-8698-4800-9542-24E59C54D00A}" type="slidenum">
              <a:rPr lang="he-IL" smtClean="0"/>
              <a:t>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588237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74B92A-8698-4800-9542-24E59C54D00A}" type="slidenum">
              <a:rPr lang="he-IL" smtClean="0"/>
              <a:t>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01550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סוגריים מרובעים</a:t>
            </a:r>
          </a:p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74B92A-8698-4800-9542-24E59C54D00A}" type="slidenum">
              <a:rPr lang="he-IL" smtClean="0"/>
              <a:t>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98919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סוגריים עגולים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74B92A-8698-4800-9542-24E59C54D00A}" type="slidenum">
              <a:rPr lang="he-IL" smtClean="0"/>
              <a:t>10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940910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01ED1-801B-432A-82C9-C1B587688F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9AD8CE-EB30-432D-89CC-147168C064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5AA3AC-8318-4A70-8B29-71AABFBC1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78B4A-0046-469A-9A7D-7049E2D26DA3}" type="datetimeFigureOut">
              <a:rPr lang="he-IL" smtClean="0"/>
              <a:pPr/>
              <a:t>י"ח/סיון/תש"פ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163DDF-9B69-4356-80C1-6BC29CE62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>
              <a:solidFill>
                <a:prstClr val="black">
                  <a:lumMod val="60000"/>
                  <a:lumOff val="40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B35BD6-3CED-4CE0-8D13-79C923A58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942CF-AC30-4901-9D94-9F94A6046A20}" type="slidenum">
              <a:rPr lang="he-IL" smtClean="0">
                <a:solidFill>
                  <a:srgbClr val="3B3B3B">
                    <a:lumMod val="60000"/>
                    <a:lumOff val="40000"/>
                  </a:srgbClr>
                </a:solidFill>
              </a:rPr>
              <a:pPr/>
              <a:t>‹#›</a:t>
            </a:fld>
            <a:endParaRPr lang="he-IL">
              <a:solidFill>
                <a:srgbClr val="3B3B3B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6517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60CD1-65C1-4F9E-9AF9-976922CCB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07D16A-BA81-4A88-AA9E-F10FEF7B4B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7068D1-A69F-4310-863F-DD57178CF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78B4A-0046-469A-9A7D-7049E2D26DA3}" type="datetimeFigureOut">
              <a:rPr lang="he-IL" smtClean="0"/>
              <a:pPr/>
              <a:t>י"ח/סיון/תש"פ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F7DE57-7D77-43FA-A95C-88B819F7E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>
              <a:solidFill>
                <a:prstClr val="black">
                  <a:lumMod val="60000"/>
                  <a:lumOff val="40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A65CBE-6294-4A4B-9964-5A0704B9C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942CF-AC30-4901-9D94-9F94A6046A20}" type="slidenum">
              <a:rPr lang="he-IL" smtClean="0">
                <a:solidFill>
                  <a:srgbClr val="3B3B3B">
                    <a:lumMod val="60000"/>
                    <a:lumOff val="40000"/>
                  </a:srgbClr>
                </a:solidFill>
              </a:rPr>
              <a:pPr/>
              <a:t>‹#›</a:t>
            </a:fld>
            <a:endParaRPr lang="he-IL">
              <a:solidFill>
                <a:srgbClr val="3B3B3B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4724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146444-40E3-431E-A448-4483100A09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9420F1-D4C0-4315-8D3E-1569EAB6D2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ABDE22-09EF-4476-8599-5B3E92E2D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78B4A-0046-469A-9A7D-7049E2D26DA3}" type="datetimeFigureOut">
              <a:rPr lang="he-IL" smtClean="0"/>
              <a:pPr/>
              <a:t>י"ח/סיון/תש"פ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304317-74AD-4647-A503-7333CA6DC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>
              <a:solidFill>
                <a:prstClr val="black">
                  <a:lumMod val="60000"/>
                  <a:lumOff val="40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32EE3E-B7B8-4F1E-967E-C148B2C66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942CF-AC30-4901-9D94-9F94A6046A20}" type="slidenum">
              <a:rPr lang="he-IL" smtClean="0">
                <a:solidFill>
                  <a:srgbClr val="3B3B3B">
                    <a:lumMod val="60000"/>
                    <a:lumOff val="40000"/>
                  </a:srgbClr>
                </a:solidFill>
              </a:rPr>
              <a:pPr/>
              <a:t>‹#›</a:t>
            </a:fld>
            <a:endParaRPr lang="he-IL">
              <a:solidFill>
                <a:srgbClr val="3B3B3B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31082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78B4A-0046-469A-9A7D-7049E2D26DA3}" type="datetimeFigureOut">
              <a:rPr lang="he-IL" smtClean="0"/>
              <a:pPr/>
              <a:t>י"ח/סיון/תש"פ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>
              <a:solidFill>
                <a:prstClr val="black">
                  <a:lumMod val="60000"/>
                  <a:lumOff val="40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942CF-AC30-4901-9D94-9F94A6046A20}" type="slidenum">
              <a:rPr lang="he-IL" smtClean="0">
                <a:solidFill>
                  <a:srgbClr val="3B3B3B">
                    <a:lumMod val="60000"/>
                    <a:lumOff val="40000"/>
                  </a:srgbClr>
                </a:solidFill>
              </a:rPr>
              <a:pPr/>
              <a:t>‹#›</a:t>
            </a:fld>
            <a:endParaRPr lang="he-IL">
              <a:solidFill>
                <a:srgbClr val="3B3B3B">
                  <a:lumMod val="60000"/>
                  <a:lumOff val="40000"/>
                </a:srgbClr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704800" y="5257800"/>
            <a:ext cx="7239000" cy="1143000"/>
          </a:xfrm>
        </p:spPr>
        <p:txBody>
          <a:bodyPr>
            <a:noAutofit/>
          </a:bodyPr>
          <a:lstStyle>
            <a:lvl1pPr algn="r">
              <a:defRPr sz="4000" baseline="0">
                <a:ln w="12700">
                  <a:solidFill>
                    <a:schemeClr val="tx2"/>
                  </a:solidFill>
                </a:ln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619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BD9BC-2283-43BE-853D-0E8076FD2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51447A-9C9B-4283-AC8D-091D22E47F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674122-DEB4-4E7F-9126-9F5EC1136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78B4A-0046-469A-9A7D-7049E2D26DA3}" type="datetimeFigureOut">
              <a:rPr lang="he-IL" smtClean="0"/>
              <a:pPr/>
              <a:t>י"ח/סיון/תש"פ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4E09D5-B04D-49F8-8D9C-0BD75F9FB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>
              <a:solidFill>
                <a:prstClr val="black">
                  <a:lumMod val="60000"/>
                  <a:lumOff val="40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3658FC-79D5-4EE4-BA29-AFDFE55D7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942CF-AC30-4901-9D94-9F94A6046A20}" type="slidenum">
              <a:rPr lang="he-IL" smtClean="0">
                <a:solidFill>
                  <a:srgbClr val="3B3B3B">
                    <a:lumMod val="60000"/>
                    <a:lumOff val="40000"/>
                  </a:srgbClr>
                </a:solidFill>
              </a:rPr>
              <a:pPr/>
              <a:t>‹#›</a:t>
            </a:fld>
            <a:endParaRPr lang="he-IL">
              <a:solidFill>
                <a:srgbClr val="3B3B3B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5567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6EE5C-43D9-4FC7-9FE1-C075EA83F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F9978C-9C90-4A01-92E8-38AA3A7883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2B8181-24A2-4D11-BA76-75D24D733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78B4A-0046-469A-9A7D-7049E2D26DA3}" type="datetimeFigureOut">
              <a:rPr lang="he-IL" smtClean="0"/>
              <a:pPr/>
              <a:t>י"ח/סיון/תש"פ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BF7AC5-07BC-443B-8738-0CCB176E0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>
              <a:solidFill>
                <a:prstClr val="black">
                  <a:lumMod val="60000"/>
                  <a:lumOff val="40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279D69-D1AF-4936-B2AB-AA0FA38FE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942CF-AC30-4901-9D94-9F94A6046A20}" type="slidenum">
              <a:rPr lang="he-IL" smtClean="0">
                <a:solidFill>
                  <a:srgbClr val="3B3B3B">
                    <a:lumMod val="60000"/>
                    <a:lumOff val="40000"/>
                  </a:srgbClr>
                </a:solidFill>
              </a:rPr>
              <a:pPr/>
              <a:t>‹#›</a:t>
            </a:fld>
            <a:endParaRPr lang="he-IL">
              <a:solidFill>
                <a:srgbClr val="3B3B3B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4123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18F69-92E2-4A33-8588-253E59939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D93B06-B076-4752-B9CB-9499A3FCD1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9A93BC-FA0C-4511-ABA2-E79136E37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4D8C8E-D205-40D0-9532-AD6D847FA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78B4A-0046-469A-9A7D-7049E2D26DA3}" type="datetimeFigureOut">
              <a:rPr lang="he-IL" smtClean="0"/>
              <a:pPr/>
              <a:t>י"ח/סיון/תש"פ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37EA4D-84AE-4DCD-931D-B4A3EDD39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>
              <a:solidFill>
                <a:prstClr val="black">
                  <a:lumMod val="60000"/>
                  <a:lumOff val="40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AB64A1-1800-48EE-A834-4B4E8F9F5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942CF-AC30-4901-9D94-9F94A6046A20}" type="slidenum">
              <a:rPr lang="he-IL" smtClean="0">
                <a:solidFill>
                  <a:srgbClr val="3B3B3B">
                    <a:lumMod val="60000"/>
                    <a:lumOff val="40000"/>
                  </a:srgbClr>
                </a:solidFill>
              </a:rPr>
              <a:pPr/>
              <a:t>‹#›</a:t>
            </a:fld>
            <a:endParaRPr lang="he-IL">
              <a:solidFill>
                <a:srgbClr val="3B3B3B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7985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73DFA-BA6C-4343-A3B6-E88832A25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7B7709-FE91-41A9-B9D1-D232B17DD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231BA4-14C9-4831-92F5-0D9EEBD0D1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C8FBE0-B407-4075-90BA-5A8CC6E48E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463F59-4098-4C04-95FB-2034884657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30A5F4-AD50-4E3D-B8B1-8D78E9C89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78B4A-0046-469A-9A7D-7049E2D26DA3}" type="datetimeFigureOut">
              <a:rPr lang="he-IL" smtClean="0"/>
              <a:pPr/>
              <a:t>י"ח/סיון/תש"פ</a:t>
            </a:fld>
            <a:endParaRPr lang="he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FBED32-A65F-4AC9-BB83-C6038A936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>
              <a:solidFill>
                <a:prstClr val="black">
                  <a:lumMod val="60000"/>
                  <a:lumOff val="40000"/>
                </a:prstClr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6CECCF-4B12-49D3-8F14-34F3FC089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942CF-AC30-4901-9D94-9F94A6046A20}" type="slidenum">
              <a:rPr lang="he-IL" smtClean="0">
                <a:solidFill>
                  <a:srgbClr val="3B3B3B">
                    <a:lumMod val="60000"/>
                    <a:lumOff val="40000"/>
                  </a:srgbClr>
                </a:solidFill>
              </a:rPr>
              <a:pPr/>
              <a:t>‹#›</a:t>
            </a:fld>
            <a:endParaRPr lang="he-IL">
              <a:solidFill>
                <a:srgbClr val="3B3B3B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3091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17633-0968-4019-81B2-F13170D04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B83A5C-E7D6-4397-901C-3E468836B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78B4A-0046-469A-9A7D-7049E2D26DA3}" type="datetimeFigureOut">
              <a:rPr lang="he-IL" smtClean="0"/>
              <a:pPr/>
              <a:t>י"ח/סיון/תש"פ</a:t>
            </a:fld>
            <a:endParaRPr lang="he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C0C838-078C-4F54-9404-5ABCD52A6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>
              <a:solidFill>
                <a:prstClr val="black">
                  <a:lumMod val="60000"/>
                  <a:lumOff val="40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AE61AE-3B01-4A97-9AF1-05E84D30A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942CF-AC30-4901-9D94-9F94A6046A20}" type="slidenum">
              <a:rPr lang="he-IL" smtClean="0">
                <a:solidFill>
                  <a:srgbClr val="3B3B3B">
                    <a:lumMod val="60000"/>
                    <a:lumOff val="40000"/>
                  </a:srgbClr>
                </a:solidFill>
              </a:rPr>
              <a:pPr/>
              <a:t>‹#›</a:t>
            </a:fld>
            <a:endParaRPr lang="he-IL">
              <a:solidFill>
                <a:srgbClr val="3B3B3B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2567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CE073B-30F7-40D5-8E3E-4933088DE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78B4A-0046-469A-9A7D-7049E2D26DA3}" type="datetimeFigureOut">
              <a:rPr lang="he-IL" smtClean="0"/>
              <a:pPr/>
              <a:t>י"ח/סיון/תש"פ</a:t>
            </a:fld>
            <a:endParaRPr lang="he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70648E-54D3-4D33-B0CA-9E465732B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>
              <a:solidFill>
                <a:prstClr val="black">
                  <a:lumMod val="60000"/>
                  <a:lumOff val="40000"/>
                </a:prst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093E08-8D7A-41A0-AD3F-9DC9195CE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942CF-AC30-4901-9D94-9F94A6046A20}" type="slidenum">
              <a:rPr lang="he-IL" smtClean="0">
                <a:solidFill>
                  <a:srgbClr val="3B3B3B">
                    <a:lumMod val="60000"/>
                    <a:lumOff val="40000"/>
                  </a:srgbClr>
                </a:solidFill>
              </a:rPr>
              <a:pPr/>
              <a:t>‹#›</a:t>
            </a:fld>
            <a:endParaRPr lang="he-IL">
              <a:solidFill>
                <a:srgbClr val="3B3B3B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0133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EDF84-4FBC-4E5A-997C-EDB4D0FC0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F66F38-FFD3-48E7-90C0-E7DA2E0080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5D9867-6727-419E-9695-E3F93E659B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755765-6F91-4910-9E89-1BE7D13F2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78B4A-0046-469A-9A7D-7049E2D26DA3}" type="datetimeFigureOut">
              <a:rPr lang="he-IL" smtClean="0"/>
              <a:pPr/>
              <a:t>י"ח/סיון/תש"פ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304311-36E3-4D3E-9DB2-6C26E8EB3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>
              <a:solidFill>
                <a:prstClr val="black">
                  <a:lumMod val="60000"/>
                  <a:lumOff val="40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9D8673-152A-47DF-9392-64EB3B91E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942CF-AC30-4901-9D94-9F94A6046A20}" type="slidenum">
              <a:rPr lang="he-IL" smtClean="0">
                <a:solidFill>
                  <a:srgbClr val="3B3B3B">
                    <a:lumMod val="60000"/>
                    <a:lumOff val="40000"/>
                  </a:srgbClr>
                </a:solidFill>
              </a:rPr>
              <a:pPr/>
              <a:t>‹#›</a:t>
            </a:fld>
            <a:endParaRPr lang="he-IL">
              <a:solidFill>
                <a:srgbClr val="3B3B3B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7559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BA7D6-D278-45BB-A0C5-AD2121A96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52BCF8-D7E2-4428-A666-A0BE62C2F1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25B1A9-0187-4908-91F0-776263BE67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C17812-BF92-4EAE-8A21-B09B57EB3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78B4A-0046-469A-9A7D-7049E2D26DA3}" type="datetimeFigureOut">
              <a:rPr lang="he-IL" smtClean="0"/>
              <a:pPr/>
              <a:t>י"ח/סיון/תש"פ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350861-C91C-409B-B69A-A4D3145EB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>
              <a:solidFill>
                <a:prstClr val="black">
                  <a:lumMod val="60000"/>
                  <a:lumOff val="40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895290-2A36-43CE-ACFC-A81584793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942CF-AC30-4901-9D94-9F94A6046A20}" type="slidenum">
              <a:rPr lang="he-IL" smtClean="0">
                <a:solidFill>
                  <a:srgbClr val="3B3B3B">
                    <a:lumMod val="60000"/>
                    <a:lumOff val="40000"/>
                  </a:srgbClr>
                </a:solidFill>
              </a:rPr>
              <a:pPr/>
              <a:t>‹#›</a:t>
            </a:fld>
            <a:endParaRPr lang="he-IL">
              <a:solidFill>
                <a:srgbClr val="3B3B3B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7158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DF00FF-E327-4914-8B14-8B808C6E0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C8B564-9E79-45D4-9ED7-63D02F0A7E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253E4D-499E-4414-9A12-08F8B92394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978B4A-0046-469A-9A7D-7049E2D26DA3}" type="datetimeFigureOut">
              <a:rPr lang="he-IL" smtClean="0"/>
              <a:pPr/>
              <a:t>י"ח/סיון/תש"פ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2D9F4F-41ED-4417-8EDC-D356B9D99F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>
              <a:solidFill>
                <a:prstClr val="black">
                  <a:lumMod val="60000"/>
                  <a:lumOff val="40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1C149D-CEE2-40C4-98FB-21D898B01E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B942CF-AC30-4901-9D94-9F94A6046A20}" type="slidenum">
              <a:rPr lang="he-IL" smtClean="0">
                <a:solidFill>
                  <a:srgbClr val="3B3B3B">
                    <a:lumMod val="60000"/>
                    <a:lumOff val="40000"/>
                  </a:srgbClr>
                </a:solidFill>
              </a:rPr>
              <a:pPr/>
              <a:t>‹#›</a:t>
            </a:fld>
            <a:endParaRPr lang="he-IL">
              <a:solidFill>
                <a:srgbClr val="3B3B3B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8564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downloads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rextester.com/l/python3_online_compiler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67065940-A5BF-460C-B752-D00C7F084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9592" y="2636912"/>
            <a:ext cx="7239000" cy="1143000"/>
          </a:xfrm>
        </p:spPr>
        <p:txBody>
          <a:bodyPr/>
          <a:lstStyle/>
          <a:p>
            <a:pPr algn="ctr"/>
            <a:r>
              <a:rPr lang="en-US" sz="6000" b="0" dirty="0"/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36848686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971600" y="-231239"/>
            <a:ext cx="7239000" cy="1143000"/>
          </a:xfrm>
        </p:spPr>
        <p:txBody>
          <a:bodyPr/>
          <a:lstStyle/>
          <a:p>
            <a:pPr algn="ctr"/>
            <a:r>
              <a:rPr lang="en-US" b="1" dirty="0"/>
              <a:t>Tuples </a:t>
            </a:r>
            <a:endParaRPr lang="fr-FR" b="1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467544" y="871800"/>
            <a:ext cx="7467600" cy="5913784"/>
          </a:xfrm>
        </p:spPr>
        <p:txBody>
          <a:bodyPr>
            <a:normAutofit fontScale="92500" lnSpcReduction="20000"/>
          </a:bodyPr>
          <a:lstStyle/>
          <a:p>
            <a:pPr algn="r" rtl="1"/>
            <a:r>
              <a:rPr lang="he-IL" dirty="0"/>
              <a:t>דומה למערך אך ללא האפשרות לשינוי או הוספה.</a:t>
            </a:r>
          </a:p>
          <a:p>
            <a:pPr algn="r" rtl="1"/>
            <a:r>
              <a:rPr lang="he-IL" dirty="0"/>
              <a:t>משמש כ-</a:t>
            </a:r>
            <a:r>
              <a:rPr lang="en-US" dirty="0"/>
              <a:t> read only lists</a:t>
            </a:r>
          </a:p>
          <a:p>
            <a:pPr marL="0" indent="0">
              <a:buNone/>
            </a:pPr>
            <a:endParaRPr lang="en-US" dirty="0"/>
          </a:p>
          <a:p>
            <a:pPr marL="0" indent="0" algn="l" rtl="0">
              <a:buNone/>
            </a:pPr>
            <a:r>
              <a:rPr lang="fr-FR" dirty="0"/>
              <a:t>tuple = ('</a:t>
            </a:r>
            <a:r>
              <a:rPr lang="fr-FR" dirty="0" err="1"/>
              <a:t>abcd</a:t>
            </a:r>
            <a:r>
              <a:rPr lang="fr-FR" dirty="0"/>
              <a:t>', 786 , 2.23, '</a:t>
            </a:r>
            <a:r>
              <a:rPr lang="fr-FR" dirty="0" err="1"/>
              <a:t>john</a:t>
            </a:r>
            <a:r>
              <a:rPr lang="fr-FR" dirty="0"/>
              <a:t>', 70.2)</a:t>
            </a:r>
          </a:p>
          <a:p>
            <a:pPr marL="0" indent="0" algn="l" rtl="0">
              <a:buNone/>
            </a:pPr>
            <a:r>
              <a:rPr lang="fr-FR" dirty="0" err="1"/>
              <a:t>tinytuple</a:t>
            </a:r>
            <a:r>
              <a:rPr lang="fr-FR" dirty="0"/>
              <a:t> = (123, '</a:t>
            </a:r>
            <a:r>
              <a:rPr lang="fr-FR" dirty="0" err="1"/>
              <a:t>john</a:t>
            </a:r>
            <a:r>
              <a:rPr lang="fr-FR" dirty="0"/>
              <a:t>')</a:t>
            </a:r>
          </a:p>
          <a:p>
            <a:pPr marL="0" indent="0">
              <a:buNone/>
            </a:pPr>
            <a:endParaRPr lang="fr-FR" dirty="0"/>
          </a:p>
          <a:p>
            <a:pPr algn="l" rtl="0"/>
            <a:r>
              <a:rPr lang="fr-FR" dirty="0" err="1"/>
              <a:t>print</a:t>
            </a:r>
            <a:r>
              <a:rPr lang="fr-FR" dirty="0"/>
              <a:t> (tuple)   </a:t>
            </a:r>
          </a:p>
          <a:p>
            <a:pPr marL="0" indent="0" algn="l" rtl="0">
              <a:buNone/>
            </a:pPr>
            <a:r>
              <a:rPr lang="en-US" b="1" dirty="0"/>
              <a:t>	('</a:t>
            </a:r>
            <a:r>
              <a:rPr lang="en-US" b="1" dirty="0" err="1"/>
              <a:t>abcd</a:t>
            </a:r>
            <a:r>
              <a:rPr lang="en-US" b="1" dirty="0"/>
              <a:t>', 786, 2.23, 'john', 70.2)</a:t>
            </a:r>
            <a:endParaRPr lang="fr-FR" dirty="0"/>
          </a:p>
          <a:p>
            <a:pPr algn="l" rtl="0"/>
            <a:r>
              <a:rPr lang="fr-FR" dirty="0" err="1"/>
              <a:t>print</a:t>
            </a:r>
            <a:r>
              <a:rPr lang="fr-FR" dirty="0"/>
              <a:t> (tuple[0])</a:t>
            </a:r>
          </a:p>
          <a:p>
            <a:pPr marL="0" indent="0" algn="l" rtl="0">
              <a:buNone/>
            </a:pPr>
            <a:r>
              <a:rPr lang="en-US" b="1" dirty="0"/>
              <a:t>	</a:t>
            </a:r>
            <a:r>
              <a:rPr lang="en-US" b="1" dirty="0" err="1"/>
              <a:t>abcd</a:t>
            </a:r>
            <a:endParaRPr lang="fr-FR" dirty="0"/>
          </a:p>
          <a:p>
            <a:pPr algn="l" rtl="0"/>
            <a:r>
              <a:rPr lang="fr-FR" dirty="0" err="1"/>
              <a:t>print</a:t>
            </a:r>
            <a:r>
              <a:rPr lang="fr-FR" dirty="0"/>
              <a:t> (tuple[1:3]) </a:t>
            </a:r>
          </a:p>
          <a:p>
            <a:pPr marL="0" indent="0" algn="l" rtl="0">
              <a:buNone/>
            </a:pPr>
            <a:r>
              <a:rPr lang="en-US" b="1" dirty="0"/>
              <a:t>	(786, 2.23)</a:t>
            </a:r>
            <a:endParaRPr lang="fr-FR" dirty="0"/>
          </a:p>
          <a:p>
            <a:pPr algn="l" rtl="0"/>
            <a:r>
              <a:rPr lang="fr-FR" dirty="0" err="1"/>
              <a:t>print</a:t>
            </a:r>
            <a:r>
              <a:rPr lang="fr-FR" dirty="0"/>
              <a:t> (tuple[2:])  </a:t>
            </a:r>
          </a:p>
          <a:p>
            <a:pPr marL="0" indent="0" algn="l" rtl="0">
              <a:buNone/>
            </a:pPr>
            <a:r>
              <a:rPr lang="en-US" b="1" dirty="0"/>
              <a:t>	(2.23, 'john', 70.2)</a:t>
            </a:r>
            <a:endParaRPr lang="fr-FR" dirty="0"/>
          </a:p>
          <a:p>
            <a:pPr algn="l" rtl="0"/>
            <a:r>
              <a:rPr lang="fr-FR" dirty="0" err="1"/>
              <a:t>print</a:t>
            </a:r>
            <a:r>
              <a:rPr lang="fr-FR" dirty="0"/>
              <a:t> (</a:t>
            </a:r>
            <a:r>
              <a:rPr lang="fr-FR" dirty="0" err="1"/>
              <a:t>tinytuple</a:t>
            </a:r>
            <a:r>
              <a:rPr lang="fr-FR" dirty="0"/>
              <a:t> * 2) </a:t>
            </a:r>
          </a:p>
          <a:p>
            <a:pPr marL="0" indent="0" algn="l" rtl="0">
              <a:buNone/>
            </a:pPr>
            <a:r>
              <a:rPr lang="en-US" b="1" dirty="0"/>
              <a:t>	(123, 'john', 123, 'john')</a:t>
            </a:r>
            <a:endParaRPr lang="fr-FR" dirty="0"/>
          </a:p>
          <a:p>
            <a:pPr algn="l" rtl="0"/>
            <a:r>
              <a:rPr lang="fr-FR" dirty="0" err="1"/>
              <a:t>print</a:t>
            </a:r>
            <a:r>
              <a:rPr lang="fr-FR" dirty="0"/>
              <a:t> (tuple + </a:t>
            </a:r>
            <a:r>
              <a:rPr lang="fr-FR" dirty="0" err="1"/>
              <a:t>tinytuple</a:t>
            </a:r>
            <a:r>
              <a:rPr lang="fr-FR" dirty="0"/>
              <a:t>) </a:t>
            </a:r>
          </a:p>
          <a:p>
            <a:pPr marL="0" indent="0" algn="l" rtl="0">
              <a:buNone/>
            </a:pPr>
            <a:r>
              <a:rPr lang="en-US" b="1" dirty="0"/>
              <a:t>	('</a:t>
            </a:r>
            <a:r>
              <a:rPr lang="en-US" b="1" dirty="0" err="1"/>
              <a:t>abcd</a:t>
            </a:r>
            <a:r>
              <a:rPr lang="en-US" b="1" dirty="0"/>
              <a:t>', 786, 2.23, 'john', 70.2, 123, 'john')</a:t>
            </a:r>
          </a:p>
          <a:p>
            <a:pPr marL="0" indent="0" algn="l" rtl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53188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952500" y="188640"/>
            <a:ext cx="7239000" cy="1143000"/>
          </a:xfrm>
        </p:spPr>
        <p:txBody>
          <a:bodyPr/>
          <a:lstStyle/>
          <a:p>
            <a:pPr algn="ctr" rtl="1"/>
            <a:r>
              <a:rPr lang="he-IL" b="1" dirty="0">
                <a:cs typeface="+mn-cs"/>
              </a:rPr>
              <a:t>מערכים מקוננים</a:t>
            </a:r>
            <a:endParaRPr lang="fr-FR" b="1" dirty="0">
              <a:cs typeface="+mn-cs"/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70148" y="1584176"/>
            <a:ext cx="8403704" cy="5805264"/>
          </a:xfrm>
        </p:spPr>
        <p:txBody>
          <a:bodyPr>
            <a:normAutofit/>
          </a:bodyPr>
          <a:lstStyle/>
          <a:p>
            <a:pPr marL="0" indent="0" algn="l" rtl="0">
              <a:buNone/>
            </a:pPr>
            <a:endParaRPr lang="he-IL" dirty="0"/>
          </a:p>
          <a:p>
            <a:pPr marL="0" indent="0" algn="l" rtl="0">
              <a:buNone/>
            </a:pPr>
            <a:r>
              <a:rPr lang="en-US" dirty="0" err="1"/>
              <a:t>arr</a:t>
            </a:r>
            <a:r>
              <a:rPr lang="en-US" dirty="0"/>
              <a:t> = (4, [5,4, [5.2, 9.3], "What?"], "Yes", ("It", 3, "Ok"))</a:t>
            </a:r>
          </a:p>
          <a:p>
            <a:pPr marL="0" indent="0" algn="l" rtl="0">
              <a:buNone/>
            </a:pPr>
            <a:endParaRPr lang="he-IL" dirty="0"/>
          </a:p>
          <a:p>
            <a:pPr algn="l" rtl="0"/>
            <a:r>
              <a:rPr lang="en-US" dirty="0"/>
              <a:t>print (</a:t>
            </a:r>
            <a:r>
              <a:rPr lang="en-US" dirty="0" err="1"/>
              <a:t>arr</a:t>
            </a:r>
            <a:r>
              <a:rPr lang="en-US" dirty="0"/>
              <a:t>[1][2][1])</a:t>
            </a:r>
          </a:p>
          <a:p>
            <a:pPr marL="0" indent="0" algn="l" rtl="0">
              <a:buNone/>
            </a:pPr>
            <a:r>
              <a:rPr lang="en-US" b="1" dirty="0">
                <a:solidFill>
                  <a:schemeClr val="tx1"/>
                </a:solidFill>
              </a:rPr>
              <a:t>	9.3</a:t>
            </a:r>
            <a:endParaRPr lang="fr-FR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7218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97868" y="0"/>
            <a:ext cx="7239000" cy="1143000"/>
          </a:xfrm>
        </p:spPr>
        <p:txBody>
          <a:bodyPr/>
          <a:lstStyle/>
          <a:p>
            <a:pPr algn="ctr"/>
            <a:r>
              <a:rPr lang="en-US" b="1" dirty="0">
                <a:effectLst/>
              </a:rPr>
              <a:t>Dictionary</a:t>
            </a:r>
            <a:endParaRPr lang="fr-FR" b="1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467544" y="1412776"/>
            <a:ext cx="7899648" cy="5184576"/>
          </a:xfrm>
        </p:spPr>
        <p:txBody>
          <a:bodyPr>
            <a:normAutofit fontScale="92500" lnSpcReduction="20000"/>
          </a:bodyPr>
          <a:lstStyle/>
          <a:p>
            <a:pPr marL="0" indent="0" algn="l" rtl="0">
              <a:buNone/>
            </a:pPr>
            <a:r>
              <a:rPr lang="en-US" dirty="0" err="1"/>
              <a:t>dict</a:t>
            </a:r>
            <a:r>
              <a:rPr lang="en-US" dirty="0"/>
              <a:t> = {}</a:t>
            </a:r>
          </a:p>
          <a:p>
            <a:pPr marL="0" indent="0" algn="l" rtl="0">
              <a:buNone/>
            </a:pPr>
            <a:r>
              <a:rPr lang="en-US" dirty="0" err="1"/>
              <a:t>dict</a:t>
            </a:r>
            <a:r>
              <a:rPr lang="en-US" dirty="0"/>
              <a:t>['one'] = "This is one"</a:t>
            </a:r>
          </a:p>
          <a:p>
            <a:pPr marL="0" indent="0" algn="l" rtl="0">
              <a:buNone/>
            </a:pPr>
            <a:r>
              <a:rPr lang="en-US" dirty="0" err="1"/>
              <a:t>dict</a:t>
            </a:r>
            <a:r>
              <a:rPr lang="en-US" dirty="0"/>
              <a:t>[2]        = "This is two"</a:t>
            </a:r>
          </a:p>
          <a:p>
            <a:pPr marL="0" indent="0" algn="l" rtl="0">
              <a:buNone/>
            </a:pPr>
            <a:endParaRPr lang="en-US" dirty="0"/>
          </a:p>
          <a:p>
            <a:pPr marL="0" indent="0" algn="l" rtl="0">
              <a:buNone/>
            </a:pPr>
            <a:r>
              <a:rPr lang="en-US" dirty="0" err="1"/>
              <a:t>tinydict</a:t>
            </a:r>
            <a:r>
              <a:rPr lang="en-US" dirty="0"/>
              <a:t> = {'name': 'john’, 'code':6734, 'dept': 'sales'}</a:t>
            </a:r>
          </a:p>
          <a:p>
            <a:pPr marL="0" indent="0" algn="l" rtl="0">
              <a:buNone/>
            </a:pPr>
            <a:endParaRPr lang="en-US" dirty="0"/>
          </a:p>
          <a:p>
            <a:pPr algn="l" rtl="0"/>
            <a:r>
              <a:rPr lang="en-US" dirty="0"/>
              <a:t>print (</a:t>
            </a:r>
            <a:r>
              <a:rPr lang="en-US" dirty="0" err="1"/>
              <a:t>dict</a:t>
            </a:r>
            <a:r>
              <a:rPr lang="en-US" dirty="0"/>
              <a:t>['one’]) </a:t>
            </a:r>
          </a:p>
          <a:p>
            <a:pPr marL="0" indent="0" algn="l" rtl="0">
              <a:buNone/>
            </a:pPr>
            <a:r>
              <a:rPr lang="en-US" b="1" dirty="0"/>
              <a:t>	This is one</a:t>
            </a:r>
            <a:endParaRPr lang="en-US" dirty="0"/>
          </a:p>
          <a:p>
            <a:pPr algn="l" rtl="0"/>
            <a:r>
              <a:rPr lang="en-US" dirty="0"/>
              <a:t>print (</a:t>
            </a:r>
            <a:r>
              <a:rPr lang="en-US" dirty="0" err="1"/>
              <a:t>dict</a:t>
            </a:r>
            <a:r>
              <a:rPr lang="en-US" dirty="0"/>
              <a:t>[2])         </a:t>
            </a:r>
          </a:p>
          <a:p>
            <a:pPr marL="0" indent="0" algn="l" rtl="0">
              <a:buNone/>
            </a:pPr>
            <a:r>
              <a:rPr lang="en-US" b="1" dirty="0"/>
              <a:t>	This is two</a:t>
            </a:r>
            <a:endParaRPr lang="en-US" dirty="0"/>
          </a:p>
          <a:p>
            <a:pPr algn="l" rtl="0"/>
            <a:r>
              <a:rPr lang="en-US" dirty="0"/>
              <a:t>print (</a:t>
            </a:r>
            <a:r>
              <a:rPr lang="en-US" dirty="0" err="1"/>
              <a:t>tinydict</a:t>
            </a:r>
            <a:r>
              <a:rPr lang="en-US" dirty="0"/>
              <a:t>)</a:t>
            </a:r>
          </a:p>
          <a:p>
            <a:pPr marL="0" indent="0" algn="l" rtl="0">
              <a:buNone/>
            </a:pPr>
            <a:r>
              <a:rPr lang="en-US" b="1" dirty="0"/>
              <a:t>	{'name': 'john', 'code': 6734, 'dept': 'sales'}</a:t>
            </a:r>
            <a:endParaRPr lang="en-US" dirty="0"/>
          </a:p>
          <a:p>
            <a:pPr algn="l" rtl="0"/>
            <a:r>
              <a:rPr lang="en-US" dirty="0"/>
              <a:t>print (</a:t>
            </a:r>
            <a:r>
              <a:rPr lang="en-US" dirty="0" err="1"/>
              <a:t>tinydict.keys</a:t>
            </a:r>
            <a:r>
              <a:rPr lang="en-US" dirty="0"/>
              <a:t>())</a:t>
            </a:r>
          </a:p>
          <a:p>
            <a:pPr marL="0" indent="0" algn="l" rtl="0">
              <a:buNone/>
            </a:pPr>
            <a:r>
              <a:rPr lang="en-US" b="1" dirty="0"/>
              <a:t>	{</a:t>
            </a:r>
            <a:r>
              <a:rPr lang="en-US" b="1" dirty="0" err="1"/>
              <a:t>dict_keys</a:t>
            </a:r>
            <a:r>
              <a:rPr lang="en-US" b="1" dirty="0"/>
              <a:t>(['name', 'code', 'dept'])</a:t>
            </a:r>
            <a:endParaRPr lang="en-US" dirty="0"/>
          </a:p>
          <a:p>
            <a:pPr algn="l" rtl="0"/>
            <a:r>
              <a:rPr lang="en-US" dirty="0"/>
              <a:t>print (</a:t>
            </a:r>
            <a:r>
              <a:rPr lang="en-US" dirty="0" err="1"/>
              <a:t>tinydict.values</a:t>
            </a:r>
            <a:r>
              <a:rPr lang="en-US" dirty="0"/>
              <a:t>())</a:t>
            </a:r>
          </a:p>
          <a:p>
            <a:pPr marL="0" indent="0" algn="l" rtl="0">
              <a:buNone/>
            </a:pPr>
            <a:r>
              <a:rPr lang="en-US" b="1" dirty="0"/>
              <a:t>	</a:t>
            </a:r>
            <a:r>
              <a:rPr lang="en-US" b="1" dirty="0" err="1"/>
              <a:t>dict_values</a:t>
            </a:r>
            <a:r>
              <a:rPr lang="en-US" b="1" dirty="0"/>
              <a:t>(['john', 6734, 'sales'])</a:t>
            </a:r>
          </a:p>
          <a:p>
            <a:pPr marL="0" indent="0" algn="l" rtl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97218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25860" y="102231"/>
            <a:ext cx="7239000" cy="1113182"/>
          </a:xfrm>
        </p:spPr>
        <p:txBody>
          <a:bodyPr/>
          <a:lstStyle/>
          <a:p>
            <a:pPr algn="ctr"/>
            <a:r>
              <a:rPr lang="he-IL" b="1" dirty="0">
                <a:cs typeface="+mn-cs"/>
              </a:rPr>
              <a:t>אופרטורים</a:t>
            </a:r>
            <a:endParaRPr lang="fr-FR" b="1" dirty="0">
              <a:cs typeface="+mn-cs"/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611560" y="1628800"/>
            <a:ext cx="7467600" cy="6246440"/>
          </a:xfrm>
        </p:spPr>
        <p:txBody>
          <a:bodyPr>
            <a:normAutofit/>
          </a:bodyPr>
          <a:lstStyle/>
          <a:p>
            <a:pPr algn="r" rtl="1"/>
            <a:endParaRPr lang="he-IL" sz="2400" dirty="0"/>
          </a:p>
          <a:p>
            <a:pPr algn="r" rtl="1"/>
            <a:r>
              <a:rPr lang="he-IL" sz="2400" dirty="0"/>
              <a:t>השוואה</a:t>
            </a:r>
            <a:r>
              <a:rPr lang="en-US" sz="2400" dirty="0"/>
              <a:t> </a:t>
            </a:r>
            <a:r>
              <a:rPr lang="he-IL" sz="2400" dirty="0"/>
              <a:t>- </a:t>
            </a:r>
            <a:endParaRPr lang="en-US" sz="2400" dirty="0"/>
          </a:p>
          <a:p>
            <a:pPr lvl="1" algn="l">
              <a:buFont typeface="Wingdings" panose="05000000000000000000" pitchFamily="2" charset="2"/>
              <a:buChar char="§"/>
            </a:pPr>
            <a:r>
              <a:rPr lang="en-US" sz="2400" dirty="0"/>
              <a:t>==, !=, &gt;,&lt;,&gt;=,&lt;=</a:t>
            </a:r>
          </a:p>
          <a:p>
            <a:pPr algn="r" rtl="1"/>
            <a:r>
              <a:rPr lang="he-IL" sz="2400" dirty="0"/>
              <a:t>השמה</a:t>
            </a:r>
            <a:r>
              <a:rPr lang="en-US" sz="2400" dirty="0"/>
              <a:t> </a:t>
            </a:r>
            <a:r>
              <a:rPr lang="he-IL" sz="2400" dirty="0"/>
              <a:t>-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a+=</a:t>
            </a:r>
            <a:r>
              <a:rPr lang="he-IL" sz="2400" dirty="0"/>
              <a:t>, </a:t>
            </a:r>
            <a:r>
              <a:rPr lang="en-US" sz="2400" dirty="0"/>
              <a:t>c*=</a:t>
            </a:r>
            <a:r>
              <a:rPr lang="he-IL" sz="2400" dirty="0"/>
              <a:t> ....</a:t>
            </a:r>
          </a:p>
          <a:p>
            <a:pPr algn="r" rtl="1"/>
            <a:r>
              <a:rPr lang="he-IL" sz="2400" dirty="0"/>
              <a:t>לוגיים</a:t>
            </a:r>
            <a:r>
              <a:rPr lang="en-US" sz="2400" dirty="0"/>
              <a:t> </a:t>
            </a:r>
            <a:r>
              <a:rPr lang="he-IL" sz="2400" dirty="0"/>
              <a:t>-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And, or, not</a:t>
            </a:r>
          </a:p>
          <a:p>
            <a:pPr algn="l"/>
            <a:r>
              <a:rPr lang="en-US" sz="2400" dirty="0"/>
              <a:t>Membership and identity</a:t>
            </a:r>
          </a:p>
          <a:p>
            <a:pPr lvl="1" algn="l">
              <a:buFont typeface="Wingdings" panose="05000000000000000000" pitchFamily="2" charset="2"/>
              <a:buChar char="§"/>
            </a:pPr>
            <a:r>
              <a:rPr lang="en-US" sz="2400" dirty="0"/>
              <a:t>in, not in, is, is not</a:t>
            </a:r>
            <a:endParaRPr lang="he-IL" sz="2400" dirty="0"/>
          </a:p>
          <a:p>
            <a:pPr algn="r" rtl="1"/>
            <a:endParaRPr lang="he-IL" sz="2400" dirty="0"/>
          </a:p>
          <a:p>
            <a:pPr marL="0" indent="0" algn="r" rtl="1">
              <a:buNone/>
            </a:pP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20602923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41377" y="332656"/>
            <a:ext cx="7239000" cy="1143000"/>
          </a:xfrm>
        </p:spPr>
        <p:txBody>
          <a:bodyPr/>
          <a:lstStyle/>
          <a:p>
            <a:pPr algn="ctr"/>
            <a:r>
              <a:rPr lang="he-IL" b="1" dirty="0">
                <a:cs typeface="+mn-cs"/>
              </a:rPr>
              <a:t>אופרטורים</a:t>
            </a:r>
            <a:r>
              <a:rPr lang="en-US" b="1" dirty="0">
                <a:cs typeface="+mn-cs"/>
              </a:rPr>
              <a:t>  - </a:t>
            </a:r>
            <a:r>
              <a:rPr lang="he-IL" b="1" dirty="0">
                <a:cs typeface="+mn-cs"/>
              </a:rPr>
              <a:t>מתמטיים</a:t>
            </a:r>
            <a:endParaRPr lang="fr-FR" b="1" dirty="0">
              <a:cs typeface="+mn-cs"/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727077" y="1844824"/>
            <a:ext cx="7467600" cy="6246440"/>
          </a:xfrm>
        </p:spPr>
        <p:txBody>
          <a:bodyPr>
            <a:normAutofit/>
          </a:bodyPr>
          <a:lstStyle/>
          <a:p>
            <a:pPr marL="0" indent="0" algn="r" rtl="1">
              <a:buNone/>
            </a:pPr>
            <a:endParaRPr lang="he-IL" dirty="0"/>
          </a:p>
          <a:p>
            <a:pPr lvl="1" algn="r" rtl="1">
              <a:buFont typeface="Wingdings" panose="05000000000000000000" pitchFamily="2" charset="2"/>
              <a:buChar char="§"/>
            </a:pPr>
            <a:r>
              <a:rPr lang="he-IL" sz="2800" dirty="0"/>
              <a:t>+ הוספה</a:t>
            </a:r>
          </a:p>
          <a:p>
            <a:pPr lvl="1" algn="r" rtl="1">
              <a:buFont typeface="Wingdings" panose="05000000000000000000" pitchFamily="2" charset="2"/>
              <a:buChar char="§"/>
            </a:pPr>
            <a:r>
              <a:rPr lang="he-IL" sz="2800" dirty="0"/>
              <a:t>- הפחתה</a:t>
            </a:r>
          </a:p>
          <a:p>
            <a:pPr lvl="1" algn="r" rtl="1">
              <a:buFont typeface="Wingdings" panose="05000000000000000000" pitchFamily="2" charset="2"/>
              <a:buChar char="§"/>
            </a:pPr>
            <a:r>
              <a:rPr lang="he-IL" sz="2800" dirty="0"/>
              <a:t>* הכפלה</a:t>
            </a:r>
          </a:p>
          <a:p>
            <a:pPr lvl="1" algn="r" rtl="1">
              <a:buFont typeface="Wingdings" panose="05000000000000000000" pitchFamily="2" charset="2"/>
              <a:buChar char="§"/>
            </a:pPr>
            <a:r>
              <a:rPr lang="he-IL" sz="2800" dirty="0"/>
              <a:t>/ חילוק</a:t>
            </a:r>
          </a:p>
          <a:p>
            <a:pPr lvl="1" algn="r" rtl="1">
              <a:buFont typeface="Wingdings" panose="05000000000000000000" pitchFamily="2" charset="2"/>
              <a:buChar char="§"/>
            </a:pPr>
            <a:r>
              <a:rPr lang="he-IL" sz="2800" dirty="0"/>
              <a:t>% שארית</a:t>
            </a:r>
          </a:p>
          <a:p>
            <a:pPr lvl="1" algn="r" rtl="1">
              <a:buFont typeface="Wingdings" panose="05000000000000000000" pitchFamily="2" charset="2"/>
              <a:buChar char="§"/>
            </a:pPr>
            <a:r>
              <a:rPr lang="fr-FR" sz="2800" dirty="0"/>
              <a:t>**</a:t>
            </a:r>
            <a:r>
              <a:rPr lang="he-IL" sz="2800" dirty="0"/>
              <a:t> חזקה</a:t>
            </a:r>
          </a:p>
          <a:p>
            <a:pPr lvl="1" algn="r" rtl="1">
              <a:buFont typeface="Wingdings" panose="05000000000000000000" pitchFamily="2" charset="2"/>
              <a:buChar char="§"/>
            </a:pPr>
            <a:r>
              <a:rPr lang="he-IL" sz="2800" dirty="0"/>
              <a:t>// חילוק ועיגול למס' השלם הנמוך</a:t>
            </a:r>
          </a:p>
          <a:p>
            <a:pPr algn="r" rtl="1">
              <a:buFont typeface="Wingdings" panose="05000000000000000000" pitchFamily="2" charset="2"/>
              <a:buChar char="§"/>
            </a:pPr>
            <a:endParaRPr lang="he-IL" dirty="0"/>
          </a:p>
          <a:p>
            <a:pPr algn="r" rt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972184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115616" y="260648"/>
            <a:ext cx="7239000" cy="1143000"/>
          </a:xfrm>
        </p:spPr>
        <p:txBody>
          <a:bodyPr/>
          <a:lstStyle/>
          <a:p>
            <a:pPr algn="ctr"/>
            <a:r>
              <a:rPr lang="he-IL" b="1" dirty="0">
                <a:cs typeface="+mn-cs"/>
              </a:rPr>
              <a:t>אופרטורים - בינריים</a:t>
            </a:r>
            <a:endParaRPr lang="fr-FR" b="1" dirty="0">
              <a:cs typeface="+mn-cs"/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82960" y="1916832"/>
            <a:ext cx="7467600" cy="6246440"/>
          </a:xfrm>
        </p:spPr>
        <p:txBody>
          <a:bodyPr>
            <a:normAutofit/>
          </a:bodyPr>
          <a:lstStyle/>
          <a:p>
            <a:pPr algn="r" rtl="1">
              <a:buFont typeface="Wingdings" panose="05000000000000000000" pitchFamily="2" charset="2"/>
              <a:buChar char="§"/>
            </a:pPr>
            <a:endParaRPr lang="he-IL" dirty="0"/>
          </a:p>
          <a:p>
            <a:pPr lvl="1" algn="r" rtl="1">
              <a:buFont typeface="Wingdings" panose="05000000000000000000" pitchFamily="2" charset="2"/>
              <a:buChar char="§"/>
            </a:pPr>
            <a:r>
              <a:rPr lang="he-IL" sz="2800" dirty="0"/>
              <a:t>&amp;</a:t>
            </a:r>
            <a:r>
              <a:rPr lang="en-US" sz="2800" dirty="0"/>
              <a:t> </a:t>
            </a:r>
            <a:r>
              <a:rPr lang="he-IL" sz="2800" dirty="0"/>
              <a:t>- </a:t>
            </a:r>
            <a:r>
              <a:rPr lang="en-US" sz="2800" dirty="0"/>
              <a:t> and</a:t>
            </a:r>
            <a:endParaRPr lang="he-IL" sz="2800" dirty="0"/>
          </a:p>
          <a:p>
            <a:pPr lvl="1" algn="r" rtl="1">
              <a:buFont typeface="Wingdings" panose="05000000000000000000" pitchFamily="2" charset="2"/>
              <a:buChar char="§"/>
            </a:pPr>
            <a:r>
              <a:rPr lang="he-IL" sz="2800" dirty="0"/>
              <a:t>| - </a:t>
            </a:r>
            <a:r>
              <a:rPr lang="en-US" sz="2800" dirty="0"/>
              <a:t>or</a:t>
            </a:r>
            <a:endParaRPr lang="he-IL" sz="2800" dirty="0"/>
          </a:p>
          <a:p>
            <a:pPr lvl="1" algn="r" rtl="1">
              <a:buFont typeface="Wingdings" panose="05000000000000000000" pitchFamily="2" charset="2"/>
              <a:buChar char="§"/>
            </a:pPr>
            <a:r>
              <a:rPr lang="he-IL" sz="2800" dirty="0"/>
              <a:t>^ -  </a:t>
            </a:r>
            <a:r>
              <a:rPr lang="en-US" sz="2800" dirty="0" err="1"/>
              <a:t>xor</a:t>
            </a:r>
            <a:endParaRPr lang="en-US" sz="2800" dirty="0"/>
          </a:p>
          <a:p>
            <a:pPr marL="0" indent="0" algn="r" rtl="1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04533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97969" y="-112373"/>
            <a:ext cx="7239000" cy="1143000"/>
          </a:xfrm>
        </p:spPr>
        <p:txBody>
          <a:bodyPr/>
          <a:lstStyle/>
          <a:p>
            <a:pPr algn="ctr"/>
            <a:r>
              <a:rPr lang="en-US" b="1" dirty="0"/>
              <a:t>Conditional Statement</a:t>
            </a:r>
            <a:endParaRPr lang="fr-FR" b="1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39552" y="755576"/>
            <a:ext cx="7467600" cy="6102424"/>
          </a:xfrm>
        </p:spPr>
        <p:txBody>
          <a:bodyPr>
            <a:normAutofit/>
          </a:bodyPr>
          <a:lstStyle/>
          <a:p>
            <a:pPr marL="0" indent="0" algn="l" rtl="0">
              <a:buNone/>
            </a:pPr>
            <a:r>
              <a:rPr lang="en-US" dirty="0" err="1"/>
              <a:t>var</a:t>
            </a:r>
            <a:r>
              <a:rPr lang="en-US" dirty="0"/>
              <a:t> = 100</a:t>
            </a:r>
          </a:p>
          <a:p>
            <a:pPr marL="0" indent="0" algn="l" rtl="0">
              <a:buNone/>
            </a:pPr>
            <a:r>
              <a:rPr lang="en-US" dirty="0"/>
              <a:t>if </a:t>
            </a:r>
            <a:r>
              <a:rPr lang="en-US" dirty="0" err="1"/>
              <a:t>var</a:t>
            </a:r>
            <a:r>
              <a:rPr lang="en-US" dirty="0"/>
              <a:t> &lt; 200:</a:t>
            </a:r>
          </a:p>
          <a:p>
            <a:pPr marL="0" indent="0" algn="l" rtl="0">
              <a:buNone/>
            </a:pPr>
            <a:r>
              <a:rPr lang="en-US" dirty="0"/>
              <a:t>   print ("Expression value is less than 200")</a:t>
            </a:r>
          </a:p>
          <a:p>
            <a:pPr marL="0" indent="0" algn="l" rtl="0">
              <a:buNone/>
            </a:pPr>
            <a:r>
              <a:rPr lang="en-US" dirty="0"/>
              <a:t>   if </a:t>
            </a:r>
            <a:r>
              <a:rPr lang="en-US" dirty="0" err="1"/>
              <a:t>var</a:t>
            </a:r>
            <a:r>
              <a:rPr lang="en-US" dirty="0"/>
              <a:t> == 150:</a:t>
            </a:r>
          </a:p>
          <a:p>
            <a:pPr marL="0" indent="0" algn="l" rtl="0">
              <a:buNone/>
            </a:pPr>
            <a:r>
              <a:rPr lang="en-US" dirty="0"/>
              <a:t>      print ("Which is 150")</a:t>
            </a:r>
          </a:p>
          <a:p>
            <a:pPr marL="0" indent="0" algn="l" rtl="0">
              <a:buNone/>
            </a:pPr>
            <a:r>
              <a:rPr lang="en-US" dirty="0"/>
              <a:t>   </a:t>
            </a:r>
            <a:r>
              <a:rPr lang="en-US" dirty="0" err="1"/>
              <a:t>elif</a:t>
            </a:r>
            <a:r>
              <a:rPr lang="en-US" dirty="0"/>
              <a:t> </a:t>
            </a:r>
            <a:r>
              <a:rPr lang="en-US" dirty="0" err="1"/>
              <a:t>var</a:t>
            </a:r>
            <a:r>
              <a:rPr lang="en-US" dirty="0"/>
              <a:t> == 100:</a:t>
            </a:r>
          </a:p>
          <a:p>
            <a:pPr marL="0" indent="0" algn="l" rtl="0">
              <a:buNone/>
            </a:pPr>
            <a:r>
              <a:rPr lang="en-US" dirty="0"/>
              <a:t>      print ("Which is 100")</a:t>
            </a:r>
          </a:p>
          <a:p>
            <a:pPr marL="0" indent="0" algn="l" rtl="0">
              <a:buNone/>
            </a:pPr>
            <a:r>
              <a:rPr lang="en-US" dirty="0"/>
              <a:t>   </a:t>
            </a:r>
            <a:r>
              <a:rPr lang="en-US" dirty="0" err="1"/>
              <a:t>elif</a:t>
            </a:r>
            <a:r>
              <a:rPr lang="en-US" dirty="0"/>
              <a:t> </a:t>
            </a:r>
            <a:r>
              <a:rPr lang="en-US" dirty="0" err="1"/>
              <a:t>var</a:t>
            </a:r>
            <a:r>
              <a:rPr lang="en-US" dirty="0"/>
              <a:t> == 50:</a:t>
            </a:r>
          </a:p>
          <a:p>
            <a:pPr marL="0" indent="0" algn="l" rtl="0">
              <a:buNone/>
            </a:pPr>
            <a:r>
              <a:rPr lang="en-US" dirty="0"/>
              <a:t>      print ("Which is 50")</a:t>
            </a:r>
          </a:p>
          <a:p>
            <a:pPr marL="0" indent="0" algn="l" rtl="0">
              <a:buNone/>
            </a:pPr>
            <a:r>
              <a:rPr lang="en-US" dirty="0" err="1"/>
              <a:t>elif</a:t>
            </a:r>
            <a:r>
              <a:rPr lang="en-US" dirty="0"/>
              <a:t> </a:t>
            </a:r>
            <a:r>
              <a:rPr lang="en-US" dirty="0" err="1"/>
              <a:t>var</a:t>
            </a:r>
            <a:r>
              <a:rPr lang="en-US" dirty="0"/>
              <a:t> &lt; 50:</a:t>
            </a:r>
          </a:p>
          <a:p>
            <a:pPr marL="0" indent="0" algn="l" rtl="0">
              <a:buNone/>
            </a:pPr>
            <a:r>
              <a:rPr lang="en-US" dirty="0"/>
              <a:t>   print ("Expression value is less than 50")</a:t>
            </a:r>
          </a:p>
          <a:p>
            <a:pPr marL="0" indent="0" algn="l" rtl="0">
              <a:buNone/>
            </a:pPr>
            <a:r>
              <a:rPr lang="en-US" dirty="0"/>
              <a:t>else:</a:t>
            </a:r>
          </a:p>
          <a:p>
            <a:pPr marL="0" indent="0" algn="l" rtl="0">
              <a:buNone/>
            </a:pPr>
            <a:r>
              <a:rPr lang="en-US" dirty="0"/>
              <a:t>   print ("Could not find true expression")</a:t>
            </a:r>
          </a:p>
          <a:p>
            <a:pPr marL="0" indent="0" algn="l" rtl="0">
              <a:buNone/>
            </a:pPr>
            <a:endParaRPr lang="en-US" dirty="0"/>
          </a:p>
          <a:p>
            <a:pPr marL="0" indent="0" algn="l" rtl="0">
              <a:buNone/>
            </a:pPr>
            <a:r>
              <a:rPr lang="en-US" dirty="0"/>
              <a:t>print ("Good bye!")</a:t>
            </a:r>
          </a:p>
          <a:p>
            <a:pPr marL="0" indent="0" algn="l" rtl="0">
              <a:buNone/>
            </a:pPr>
            <a:endParaRPr lang="en-US" dirty="0"/>
          </a:p>
          <a:p>
            <a:pPr marL="0" indent="0" algn="l" rtl="0">
              <a:buNone/>
            </a:pPr>
            <a:endParaRPr lang="en-US" dirty="0"/>
          </a:p>
        </p:txBody>
      </p:sp>
      <p:grpSp>
        <p:nvGrpSpPr>
          <p:cNvPr id="5" name="קבוצה 4"/>
          <p:cNvGrpSpPr/>
          <p:nvPr/>
        </p:nvGrpSpPr>
        <p:grpSpPr>
          <a:xfrm>
            <a:off x="179512" y="1196752"/>
            <a:ext cx="360040" cy="3384376"/>
            <a:chOff x="179512" y="1340768"/>
            <a:chExt cx="360040" cy="3384376"/>
          </a:xfrm>
        </p:grpSpPr>
        <p:cxnSp>
          <p:nvCxnSpPr>
            <p:cNvPr id="7" name="מחבר ישר 6"/>
            <p:cNvCxnSpPr>
              <a:cxnSpLocks/>
            </p:cNvCxnSpPr>
            <p:nvPr/>
          </p:nvCxnSpPr>
          <p:spPr>
            <a:xfrm>
              <a:off x="179512" y="1340768"/>
              <a:ext cx="0" cy="33843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מחבר ישר 9"/>
            <p:cNvCxnSpPr/>
            <p:nvPr/>
          </p:nvCxnSpPr>
          <p:spPr>
            <a:xfrm>
              <a:off x="179512" y="1340768"/>
              <a:ext cx="36004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מחבר ישר 10"/>
            <p:cNvCxnSpPr/>
            <p:nvPr/>
          </p:nvCxnSpPr>
          <p:spPr>
            <a:xfrm>
              <a:off x="179512" y="4077072"/>
              <a:ext cx="36004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מחבר ישר 11"/>
            <p:cNvCxnSpPr/>
            <p:nvPr/>
          </p:nvCxnSpPr>
          <p:spPr>
            <a:xfrm>
              <a:off x="179512" y="4725144"/>
              <a:ext cx="36004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קבוצה 3"/>
          <p:cNvGrpSpPr/>
          <p:nvPr/>
        </p:nvGrpSpPr>
        <p:grpSpPr>
          <a:xfrm>
            <a:off x="539552" y="1844824"/>
            <a:ext cx="216024" cy="1512168"/>
            <a:chOff x="539552" y="1988840"/>
            <a:chExt cx="216024" cy="1512168"/>
          </a:xfrm>
        </p:grpSpPr>
        <p:cxnSp>
          <p:nvCxnSpPr>
            <p:cNvPr id="13" name="מחבר ישר 12"/>
            <p:cNvCxnSpPr>
              <a:cxnSpLocks/>
            </p:cNvCxnSpPr>
            <p:nvPr/>
          </p:nvCxnSpPr>
          <p:spPr>
            <a:xfrm>
              <a:off x="539552" y="1988840"/>
              <a:ext cx="0" cy="151216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מחבר ישר 15"/>
            <p:cNvCxnSpPr>
              <a:cxnSpLocks/>
            </p:cNvCxnSpPr>
            <p:nvPr/>
          </p:nvCxnSpPr>
          <p:spPr>
            <a:xfrm>
              <a:off x="539552" y="1988840"/>
              <a:ext cx="21602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מחבר ישר 16"/>
            <p:cNvCxnSpPr>
              <a:cxnSpLocks/>
            </p:cNvCxnSpPr>
            <p:nvPr/>
          </p:nvCxnSpPr>
          <p:spPr>
            <a:xfrm>
              <a:off x="539552" y="2780928"/>
              <a:ext cx="21602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מחבר ישר 17"/>
            <p:cNvCxnSpPr>
              <a:cxnSpLocks/>
            </p:cNvCxnSpPr>
            <p:nvPr/>
          </p:nvCxnSpPr>
          <p:spPr>
            <a:xfrm>
              <a:off x="539552" y="3501008"/>
              <a:ext cx="21602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E2B409C6-7D3D-4B20-BCC4-BF71BC696802}"/>
              </a:ext>
            </a:extLst>
          </p:cNvPr>
          <p:cNvSpPr/>
          <p:nvPr/>
        </p:nvSpPr>
        <p:spPr>
          <a:xfrm>
            <a:off x="4660706" y="2168860"/>
            <a:ext cx="3672408" cy="19082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r>
              <a:rPr lang="en-US" sz="2000" b="1" u="sng" dirty="0">
                <a:solidFill>
                  <a:schemeClr val="tx1"/>
                </a:solidFill>
              </a:rPr>
              <a:t>Results:</a:t>
            </a:r>
          </a:p>
          <a:p>
            <a:pPr algn="l"/>
            <a:endParaRPr lang="he-IL" sz="2000" b="1" dirty="0">
              <a:solidFill>
                <a:schemeClr val="tx1"/>
              </a:solidFill>
            </a:endParaRPr>
          </a:p>
          <a:p>
            <a:pPr algn="l"/>
            <a:r>
              <a:rPr lang="en-US" sz="2000" b="1" dirty="0">
                <a:solidFill>
                  <a:schemeClr val="tx1"/>
                </a:solidFill>
              </a:rPr>
              <a:t>Expression value is less than 200</a:t>
            </a:r>
          </a:p>
          <a:p>
            <a:pPr algn="l"/>
            <a:r>
              <a:rPr lang="en-US" sz="2000" b="1" dirty="0">
                <a:solidFill>
                  <a:schemeClr val="tx1"/>
                </a:solidFill>
              </a:rPr>
              <a:t>Which is 100</a:t>
            </a:r>
          </a:p>
          <a:p>
            <a:pPr algn="l"/>
            <a:r>
              <a:rPr lang="en-US" sz="2000" b="1" dirty="0">
                <a:solidFill>
                  <a:schemeClr val="tx1"/>
                </a:solidFill>
              </a:rPr>
              <a:t>Good bye!</a:t>
            </a:r>
          </a:p>
          <a:p>
            <a:pPr algn="l" rtl="0"/>
            <a:endParaRPr lang="en-US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6418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68152" y="341784"/>
            <a:ext cx="7239000" cy="1143000"/>
          </a:xfrm>
        </p:spPr>
        <p:txBody>
          <a:bodyPr/>
          <a:lstStyle/>
          <a:p>
            <a:pPr algn="ctr"/>
            <a:r>
              <a:rPr lang="en-US" b="1" dirty="0"/>
              <a:t>Conditional Statement</a:t>
            </a:r>
            <a:endParaRPr lang="fr-FR" b="1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653852" y="1484784"/>
            <a:ext cx="7467600" cy="6102424"/>
          </a:xfrm>
        </p:spPr>
        <p:txBody>
          <a:bodyPr>
            <a:normAutofit/>
          </a:bodyPr>
          <a:lstStyle/>
          <a:p>
            <a:pPr marL="0" indent="0" algn="l" rtl="0">
              <a:buNone/>
            </a:pPr>
            <a:endParaRPr lang="en-US" dirty="0"/>
          </a:p>
          <a:p>
            <a:pPr algn="l" rtl="0"/>
            <a:r>
              <a:rPr lang="en-US" sz="2400" dirty="0"/>
              <a:t>Short way</a:t>
            </a:r>
            <a:r>
              <a:rPr lang="he-IL" sz="2400" dirty="0"/>
              <a:t> </a:t>
            </a:r>
            <a:r>
              <a:rPr lang="en-US" sz="2400" dirty="0"/>
              <a:t>-</a:t>
            </a:r>
          </a:p>
          <a:p>
            <a:pPr marL="0" indent="0" algn="l" rtl="0">
              <a:buNone/>
            </a:pPr>
            <a:r>
              <a:rPr lang="en-US" sz="2400" dirty="0"/>
              <a:t>	b = 10 if a &lt; 5 else 3 </a:t>
            </a:r>
          </a:p>
          <a:p>
            <a:pPr marL="0" indent="0" algn="l" rtl="0">
              <a:buNone/>
            </a:pPr>
            <a:endParaRPr lang="en-US" sz="2400" dirty="0"/>
          </a:p>
          <a:p>
            <a:pPr marL="0" indent="0" algn="l" rtl="0">
              <a:buNone/>
            </a:pPr>
            <a:r>
              <a:rPr lang="en-US" sz="2400" dirty="0"/>
              <a:t>#equivalent to b=(a&lt;5?10:3)</a:t>
            </a:r>
          </a:p>
          <a:p>
            <a:pPr marL="0" indent="0" algn="l" rtl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2184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11560" y="34248"/>
            <a:ext cx="7239000" cy="1143000"/>
          </a:xfrm>
        </p:spPr>
        <p:txBody>
          <a:bodyPr/>
          <a:lstStyle/>
          <a:p>
            <a:pPr algn="ctr"/>
            <a:r>
              <a:rPr lang="en-US" b="1" dirty="0"/>
              <a:t>Loops - While </a:t>
            </a:r>
            <a:endParaRPr lang="fr-FR" b="1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611560" y="1484784"/>
            <a:ext cx="7467600" cy="4419600"/>
          </a:xfrm>
        </p:spPr>
        <p:txBody>
          <a:bodyPr>
            <a:normAutofit/>
          </a:bodyPr>
          <a:lstStyle/>
          <a:p>
            <a:pPr marL="0" indent="0" algn="l" rtl="0">
              <a:buNone/>
            </a:pPr>
            <a:r>
              <a:rPr lang="en-US" dirty="0"/>
              <a:t>count = 0</a:t>
            </a:r>
          </a:p>
          <a:p>
            <a:pPr marL="0" indent="0" algn="l" rtl="0">
              <a:buNone/>
            </a:pPr>
            <a:r>
              <a:rPr lang="en-US" dirty="0"/>
              <a:t>while (count &lt; 9):</a:t>
            </a:r>
          </a:p>
          <a:p>
            <a:pPr marL="0" indent="0" algn="l" rtl="0">
              <a:buNone/>
            </a:pPr>
            <a:r>
              <a:rPr lang="en-US" dirty="0"/>
              <a:t>   print ('The count is:', count)</a:t>
            </a:r>
          </a:p>
          <a:p>
            <a:pPr marL="0" indent="0" algn="l" rtl="0">
              <a:buNone/>
            </a:pPr>
            <a:r>
              <a:rPr lang="en-US" dirty="0"/>
              <a:t>   count = count + 1</a:t>
            </a:r>
          </a:p>
          <a:p>
            <a:pPr marL="0" indent="0" algn="l" rtl="0">
              <a:buNone/>
            </a:pPr>
            <a:r>
              <a:rPr lang="en-US" dirty="0"/>
              <a:t>else:</a:t>
            </a:r>
          </a:p>
          <a:p>
            <a:pPr marL="0" indent="0" algn="l" rtl="0">
              <a:buNone/>
            </a:pPr>
            <a:r>
              <a:rPr lang="en-US" dirty="0"/>
              <a:t>   print (count, " is not less than 9")</a:t>
            </a:r>
          </a:p>
          <a:p>
            <a:pPr marL="0" indent="0" algn="l" rtl="0">
              <a:buNone/>
            </a:pPr>
            <a:r>
              <a:rPr lang="en-US" dirty="0"/>
              <a:t>print ("Good bye!")</a:t>
            </a:r>
          </a:p>
          <a:p>
            <a:pPr marL="0" indent="0">
              <a:buNone/>
            </a:pPr>
            <a:endParaRPr lang="fr-FR" dirty="0"/>
          </a:p>
          <a:p>
            <a:pPr marL="0" indent="0" algn="l" rtl="0">
              <a:buNone/>
            </a:pPr>
            <a:endParaRPr lang="fr-FR" dirty="0"/>
          </a:p>
          <a:p>
            <a:pPr marL="0" indent="0" algn="l" rtl="0">
              <a:buNone/>
            </a:pPr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1B68E10-CB2C-4811-8A08-3A004EEC8B79}"/>
              </a:ext>
            </a:extLst>
          </p:cNvPr>
          <p:cNvSpPr/>
          <p:nvPr/>
        </p:nvSpPr>
        <p:spPr>
          <a:xfrm>
            <a:off x="6084168" y="1597460"/>
            <a:ext cx="2483768" cy="43069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r>
              <a:rPr lang="en-US" sz="2000" b="1" u="sng" dirty="0">
                <a:solidFill>
                  <a:schemeClr val="tx1"/>
                </a:solidFill>
              </a:rPr>
              <a:t>Results:</a:t>
            </a:r>
          </a:p>
          <a:p>
            <a:pPr algn="l" rtl="0"/>
            <a:endParaRPr lang="en-US" sz="2000" b="1" dirty="0">
              <a:solidFill>
                <a:schemeClr val="tx1"/>
              </a:solidFill>
            </a:endParaRPr>
          </a:p>
          <a:p>
            <a:pPr algn="l" rtl="0"/>
            <a:r>
              <a:rPr lang="en-US" sz="2000" b="1" dirty="0">
                <a:solidFill>
                  <a:schemeClr val="tx1"/>
                </a:solidFill>
              </a:rPr>
              <a:t>The count is: 0</a:t>
            </a:r>
          </a:p>
          <a:p>
            <a:pPr algn="l" rtl="0"/>
            <a:r>
              <a:rPr lang="en-US" sz="2000" b="1" dirty="0">
                <a:solidFill>
                  <a:schemeClr val="tx1"/>
                </a:solidFill>
              </a:rPr>
              <a:t>The count is: 1</a:t>
            </a:r>
          </a:p>
          <a:p>
            <a:pPr algn="l" rtl="0"/>
            <a:r>
              <a:rPr lang="en-US" sz="2000" b="1" dirty="0">
                <a:solidFill>
                  <a:schemeClr val="tx1"/>
                </a:solidFill>
              </a:rPr>
              <a:t>The count is: 2</a:t>
            </a:r>
          </a:p>
          <a:p>
            <a:pPr algn="l" rtl="0"/>
            <a:r>
              <a:rPr lang="en-US" sz="2000" b="1" dirty="0">
                <a:solidFill>
                  <a:schemeClr val="tx1"/>
                </a:solidFill>
              </a:rPr>
              <a:t>The count is: 3</a:t>
            </a:r>
          </a:p>
          <a:p>
            <a:pPr algn="l" rtl="0"/>
            <a:r>
              <a:rPr lang="en-US" sz="2000" b="1" dirty="0">
                <a:solidFill>
                  <a:schemeClr val="tx1"/>
                </a:solidFill>
              </a:rPr>
              <a:t>The count is: 4</a:t>
            </a:r>
          </a:p>
          <a:p>
            <a:pPr algn="l" rtl="0"/>
            <a:r>
              <a:rPr lang="en-US" sz="2000" b="1" dirty="0">
                <a:solidFill>
                  <a:schemeClr val="tx1"/>
                </a:solidFill>
              </a:rPr>
              <a:t>The count is: 5</a:t>
            </a:r>
          </a:p>
          <a:p>
            <a:pPr algn="l" rtl="0"/>
            <a:r>
              <a:rPr lang="en-US" sz="2000" b="1" dirty="0">
                <a:solidFill>
                  <a:schemeClr val="tx1"/>
                </a:solidFill>
              </a:rPr>
              <a:t>The count is: 6</a:t>
            </a:r>
          </a:p>
          <a:p>
            <a:pPr algn="l" rtl="0"/>
            <a:r>
              <a:rPr lang="en-US" sz="2000" b="1" dirty="0">
                <a:solidFill>
                  <a:schemeClr val="tx1"/>
                </a:solidFill>
              </a:rPr>
              <a:t>The count is: 7</a:t>
            </a:r>
          </a:p>
          <a:p>
            <a:pPr algn="l" rtl="0"/>
            <a:r>
              <a:rPr lang="en-US" sz="2000" b="1" dirty="0">
                <a:solidFill>
                  <a:schemeClr val="tx1"/>
                </a:solidFill>
              </a:rPr>
              <a:t>The count is: 8</a:t>
            </a:r>
          </a:p>
          <a:p>
            <a:pPr algn="l" rtl="0"/>
            <a:r>
              <a:rPr lang="en-US" sz="2000" b="1" dirty="0">
                <a:solidFill>
                  <a:schemeClr val="tx1"/>
                </a:solidFill>
              </a:rPr>
              <a:t>9  is not less than 9</a:t>
            </a:r>
          </a:p>
          <a:p>
            <a:pPr algn="l" rtl="0"/>
            <a:r>
              <a:rPr lang="en-US" sz="2000" b="1" dirty="0">
                <a:solidFill>
                  <a:schemeClr val="tx1"/>
                </a:solidFill>
              </a:rPr>
              <a:t>Good bye!</a:t>
            </a:r>
          </a:p>
          <a:p>
            <a:pPr algn="l" rtl="0"/>
            <a:endParaRPr lang="en-US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7218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11560" y="34248"/>
            <a:ext cx="7239000" cy="1143000"/>
          </a:xfrm>
        </p:spPr>
        <p:txBody>
          <a:bodyPr/>
          <a:lstStyle/>
          <a:p>
            <a:pPr algn="ctr"/>
            <a:r>
              <a:rPr lang="fr-FR" b="1" dirty="0" err="1"/>
              <a:t>Loops</a:t>
            </a:r>
            <a:r>
              <a:rPr lang="fr-FR" b="1" dirty="0"/>
              <a:t> - For 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95536" y="1177249"/>
            <a:ext cx="8568952" cy="5380486"/>
          </a:xfrm>
        </p:spPr>
        <p:txBody>
          <a:bodyPr>
            <a:normAutofit/>
          </a:bodyPr>
          <a:lstStyle/>
          <a:p>
            <a:pPr marL="0" indent="0" algn="l" rtl="0">
              <a:buNone/>
            </a:pPr>
            <a:r>
              <a:rPr lang="fr-FR" dirty="0"/>
              <a:t>fruits = ['banana', '</a:t>
            </a:r>
            <a:r>
              <a:rPr lang="fr-FR" dirty="0" err="1"/>
              <a:t>apple</a:t>
            </a:r>
            <a:r>
              <a:rPr lang="fr-FR" dirty="0"/>
              <a:t>', '</a:t>
            </a:r>
            <a:r>
              <a:rPr lang="fr-FR" dirty="0" err="1"/>
              <a:t>mango</a:t>
            </a:r>
            <a:r>
              <a:rPr lang="fr-FR" dirty="0"/>
              <a:t>’, ‘melon’, ‘</a:t>
            </a:r>
            <a:r>
              <a:rPr lang="fr-FR" dirty="0" err="1"/>
              <a:t>watermelon</a:t>
            </a:r>
            <a:r>
              <a:rPr lang="fr-FR" dirty="0"/>
              <a:t>’]</a:t>
            </a:r>
          </a:p>
          <a:p>
            <a:pPr marL="0" indent="0" algn="l" rtl="0">
              <a:buNone/>
            </a:pPr>
            <a:r>
              <a:rPr lang="fr-FR" dirty="0"/>
              <a:t>for fruit in fruits:   </a:t>
            </a:r>
          </a:p>
          <a:p>
            <a:pPr marL="0" indent="0" algn="l" rtl="0">
              <a:buNone/>
            </a:pPr>
            <a:r>
              <a:rPr lang="fr-FR" dirty="0"/>
              <a:t>   </a:t>
            </a:r>
            <a:r>
              <a:rPr lang="fr-FR" dirty="0" err="1"/>
              <a:t>print</a:t>
            </a:r>
            <a:r>
              <a:rPr lang="fr-FR" dirty="0"/>
              <a:t> ('</a:t>
            </a:r>
            <a:r>
              <a:rPr lang="fr-FR" dirty="0" err="1"/>
              <a:t>Current</a:t>
            </a:r>
            <a:r>
              <a:rPr lang="fr-FR" dirty="0"/>
              <a:t> fruit :’,  fruit)</a:t>
            </a:r>
          </a:p>
          <a:p>
            <a:pPr marL="0" indent="0" algn="l" rtl="0">
              <a:buNone/>
            </a:pPr>
            <a:r>
              <a:rPr lang="fr-FR" dirty="0"/>
              <a:t>   if fruit==‘melon’:</a:t>
            </a:r>
          </a:p>
          <a:p>
            <a:pPr marL="0" indent="0" algn="l" rtl="0">
              <a:buNone/>
            </a:pPr>
            <a:r>
              <a:rPr lang="fr-FR" dirty="0"/>
              <a:t>      break;</a:t>
            </a:r>
          </a:p>
          <a:p>
            <a:pPr marL="0" indent="0" algn="l" rtl="0">
              <a:buNone/>
            </a:pPr>
            <a:endParaRPr lang="fr-FR" dirty="0"/>
          </a:p>
          <a:p>
            <a:pPr marL="0" indent="0" rtl="0">
              <a:buNone/>
            </a:pPr>
            <a:r>
              <a:rPr lang="he-IL" dirty="0"/>
              <a:t>אותו הדבר בדרך אחרת:</a:t>
            </a:r>
            <a:endParaRPr lang="fr-FR" dirty="0"/>
          </a:p>
          <a:p>
            <a:pPr marL="0" indent="0" algn="l" rtl="0">
              <a:buNone/>
            </a:pPr>
            <a:r>
              <a:rPr lang="en-US" dirty="0"/>
              <a:t>for index in range(</a:t>
            </a:r>
            <a:r>
              <a:rPr lang="en-US" dirty="0" err="1"/>
              <a:t>len</a:t>
            </a:r>
            <a:r>
              <a:rPr lang="en-US" dirty="0"/>
              <a:t>(fruits)):</a:t>
            </a:r>
          </a:p>
          <a:p>
            <a:pPr marL="0" indent="0" algn="l" rtl="0">
              <a:buNone/>
            </a:pPr>
            <a:r>
              <a:rPr lang="en-US" dirty="0"/>
              <a:t>   print ('Current fruit :', fruits[index])</a:t>
            </a:r>
          </a:p>
          <a:p>
            <a:pPr marL="0" indent="0" algn="l" rtl="0">
              <a:buNone/>
            </a:pPr>
            <a:r>
              <a:rPr lang="fr-FR" dirty="0"/>
              <a:t>   if </a:t>
            </a:r>
            <a:r>
              <a:rPr lang="en-US" dirty="0"/>
              <a:t>fruits[index] </a:t>
            </a:r>
            <a:r>
              <a:rPr lang="fr-FR" dirty="0"/>
              <a:t>==‘melon’:</a:t>
            </a:r>
          </a:p>
          <a:p>
            <a:pPr marL="0" indent="0" algn="l" rtl="0">
              <a:buNone/>
            </a:pPr>
            <a:r>
              <a:rPr lang="fr-FR" dirty="0"/>
              <a:t>      break;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EFEA746-7790-4CA4-96D6-31A6485A5913}"/>
              </a:ext>
            </a:extLst>
          </p:cNvPr>
          <p:cNvSpPr/>
          <p:nvPr/>
        </p:nvSpPr>
        <p:spPr>
          <a:xfrm>
            <a:off x="6084168" y="4337720"/>
            <a:ext cx="2736304" cy="22200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r>
              <a:rPr lang="fr-FR" sz="2000" b="1" u="sng" dirty="0" err="1">
                <a:solidFill>
                  <a:schemeClr val="tx1"/>
                </a:solidFill>
              </a:rPr>
              <a:t>Results</a:t>
            </a:r>
            <a:r>
              <a:rPr lang="fr-FR" sz="2000" b="1" u="sng" dirty="0">
                <a:solidFill>
                  <a:schemeClr val="tx1"/>
                </a:solidFill>
              </a:rPr>
              <a:t>:</a:t>
            </a:r>
          </a:p>
          <a:p>
            <a:pPr algn="l" rtl="0"/>
            <a:endParaRPr lang="fr-FR" sz="2000" b="1" dirty="0">
              <a:solidFill>
                <a:schemeClr val="tx1"/>
              </a:solidFill>
            </a:endParaRPr>
          </a:p>
          <a:p>
            <a:pPr algn="l" rtl="0"/>
            <a:r>
              <a:rPr lang="fr-FR" sz="2000" b="1" dirty="0" err="1">
                <a:solidFill>
                  <a:schemeClr val="tx1"/>
                </a:solidFill>
              </a:rPr>
              <a:t>Current</a:t>
            </a:r>
            <a:r>
              <a:rPr lang="fr-FR" sz="2000" b="1" dirty="0">
                <a:solidFill>
                  <a:schemeClr val="tx1"/>
                </a:solidFill>
              </a:rPr>
              <a:t> fruit : banana</a:t>
            </a:r>
          </a:p>
          <a:p>
            <a:pPr algn="l" rtl="0"/>
            <a:r>
              <a:rPr lang="fr-FR" sz="2000" b="1" dirty="0" err="1">
                <a:solidFill>
                  <a:schemeClr val="tx1"/>
                </a:solidFill>
              </a:rPr>
              <a:t>Current</a:t>
            </a:r>
            <a:r>
              <a:rPr lang="fr-FR" sz="2000" b="1" dirty="0">
                <a:solidFill>
                  <a:schemeClr val="tx1"/>
                </a:solidFill>
              </a:rPr>
              <a:t> fruit : </a:t>
            </a:r>
            <a:r>
              <a:rPr lang="fr-FR" sz="2000" b="1" dirty="0" err="1">
                <a:solidFill>
                  <a:schemeClr val="tx1"/>
                </a:solidFill>
              </a:rPr>
              <a:t>apple</a:t>
            </a:r>
            <a:endParaRPr lang="fr-FR" sz="2000" b="1" dirty="0">
              <a:solidFill>
                <a:schemeClr val="tx1"/>
              </a:solidFill>
            </a:endParaRPr>
          </a:p>
          <a:p>
            <a:pPr algn="l" rtl="0"/>
            <a:r>
              <a:rPr lang="fr-FR" sz="2000" b="1" dirty="0" err="1">
                <a:solidFill>
                  <a:schemeClr val="tx1"/>
                </a:solidFill>
              </a:rPr>
              <a:t>Current</a:t>
            </a:r>
            <a:r>
              <a:rPr lang="fr-FR" sz="2000" b="1" dirty="0">
                <a:solidFill>
                  <a:schemeClr val="tx1"/>
                </a:solidFill>
              </a:rPr>
              <a:t> fruit : </a:t>
            </a:r>
            <a:r>
              <a:rPr lang="fr-FR" sz="2000" b="1" dirty="0" err="1">
                <a:solidFill>
                  <a:schemeClr val="tx1"/>
                </a:solidFill>
              </a:rPr>
              <a:t>mango</a:t>
            </a:r>
            <a:endParaRPr lang="fr-FR" sz="2000" b="1" dirty="0">
              <a:solidFill>
                <a:schemeClr val="tx1"/>
              </a:solidFill>
            </a:endParaRPr>
          </a:p>
          <a:p>
            <a:pPr algn="l" rtl="0"/>
            <a:r>
              <a:rPr lang="fr-FR" sz="2000" b="1" dirty="0" err="1">
                <a:solidFill>
                  <a:schemeClr val="tx1"/>
                </a:solidFill>
              </a:rPr>
              <a:t>Current</a:t>
            </a:r>
            <a:r>
              <a:rPr lang="fr-FR" sz="2000" b="1" dirty="0">
                <a:solidFill>
                  <a:schemeClr val="tx1"/>
                </a:solidFill>
              </a:rPr>
              <a:t> fruit : melon</a:t>
            </a:r>
            <a:endParaRPr lang="en-US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7218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04800" y="260648"/>
            <a:ext cx="7239000" cy="1143000"/>
          </a:xfrm>
        </p:spPr>
        <p:txBody>
          <a:bodyPr/>
          <a:lstStyle/>
          <a:p>
            <a:pPr algn="ctr"/>
            <a:r>
              <a:rPr lang="en-US" b="1" dirty="0"/>
              <a:t>Python 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90500" y="1772816"/>
            <a:ext cx="7467600" cy="5283696"/>
          </a:xfrm>
        </p:spPr>
        <p:txBody>
          <a:bodyPr>
            <a:normAutofit/>
          </a:bodyPr>
          <a:lstStyle/>
          <a:p>
            <a:pPr algn="r" rtl="1">
              <a:lnSpc>
                <a:spcPct val="110000"/>
              </a:lnSpc>
            </a:pPr>
            <a:r>
              <a:rPr lang="he-IL" dirty="0"/>
              <a:t>השפה אינה צורכת קומפילציה</a:t>
            </a:r>
          </a:p>
          <a:p>
            <a:pPr algn="r" rtl="1">
              <a:lnSpc>
                <a:spcPct val="110000"/>
              </a:lnSpc>
            </a:pPr>
            <a:r>
              <a:rPr lang="he-IL" dirty="0"/>
              <a:t>בד"כ נדרשות פחות שורות קוד</a:t>
            </a:r>
          </a:p>
          <a:p>
            <a:pPr algn="r" rtl="1">
              <a:lnSpc>
                <a:spcPct val="110000"/>
              </a:lnSpc>
            </a:pPr>
            <a:r>
              <a:rPr lang="he-IL" dirty="0"/>
              <a:t>אין הצהרה על משתנים</a:t>
            </a:r>
          </a:p>
          <a:p>
            <a:pPr algn="r" rtl="1">
              <a:lnSpc>
                <a:spcPct val="110000"/>
              </a:lnSpc>
            </a:pPr>
            <a:r>
              <a:rPr lang="he-IL" dirty="0"/>
              <a:t>שפה דינמית</a:t>
            </a:r>
          </a:p>
          <a:p>
            <a:pPr algn="r" rtl="1">
              <a:lnSpc>
                <a:spcPct val="110000"/>
              </a:lnSpc>
            </a:pPr>
            <a:r>
              <a:rPr lang="he-IL" dirty="0"/>
              <a:t>מאפשרת ניתוח נח של הנתונים</a:t>
            </a:r>
            <a:endParaRPr lang="en-US" dirty="0"/>
          </a:p>
          <a:p>
            <a:pPr algn="r" rtl="1">
              <a:lnSpc>
                <a:spcPct val="110000"/>
              </a:lnSpc>
            </a:pPr>
            <a:r>
              <a:rPr lang="he-IL" dirty="0"/>
              <a:t>ה-</a:t>
            </a:r>
            <a:r>
              <a:rPr lang="en-US" dirty="0"/>
              <a:t>SCOPE </a:t>
            </a:r>
            <a:r>
              <a:rPr lang="he-IL" dirty="0"/>
              <a:t> נקבע ע"י הזחה (דוגמאות בהמשך)</a:t>
            </a:r>
            <a:endParaRPr lang="en-GB" dirty="0"/>
          </a:p>
          <a:p>
            <a:pPr algn="r" rt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4670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11560" y="34248"/>
            <a:ext cx="7239000" cy="1143000"/>
          </a:xfrm>
        </p:spPr>
        <p:txBody>
          <a:bodyPr/>
          <a:lstStyle/>
          <a:p>
            <a:pPr algn="ctr"/>
            <a:r>
              <a:rPr lang="fr-FR" b="1" dirty="0" err="1"/>
              <a:t>Loops</a:t>
            </a:r>
            <a:r>
              <a:rPr lang="fr-FR" b="1" dirty="0"/>
              <a:t> - For 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95536" y="1497766"/>
            <a:ext cx="8568952" cy="5380486"/>
          </a:xfrm>
        </p:spPr>
        <p:txBody>
          <a:bodyPr>
            <a:normAutofit/>
          </a:bodyPr>
          <a:lstStyle/>
          <a:p>
            <a:pPr marL="0" indent="0" algn="r" rtl="0">
              <a:buNone/>
            </a:pPr>
            <a:r>
              <a:rPr lang="he-IL" sz="2400" dirty="0"/>
              <a:t>דוגמא נוספת:</a:t>
            </a:r>
            <a:endParaRPr lang="en-US" sz="2400" dirty="0"/>
          </a:p>
          <a:p>
            <a:pPr marL="0" indent="0" algn="l" rtl="0">
              <a:buNone/>
            </a:pPr>
            <a:r>
              <a:rPr lang="en-US" sz="2400" dirty="0"/>
              <a:t>a = [x*x for x in range (1,10)]</a:t>
            </a:r>
          </a:p>
          <a:p>
            <a:pPr marL="0" indent="0" algn="l" rtl="0">
              <a:buNone/>
            </a:pPr>
            <a:r>
              <a:rPr lang="en-US" sz="2400" dirty="0"/>
              <a:t>print(a)</a:t>
            </a:r>
            <a:endParaRPr lang="he-IL" sz="2400" dirty="0"/>
          </a:p>
          <a:p>
            <a:pPr marL="0" indent="0" algn="l" rtl="0">
              <a:buNone/>
            </a:pPr>
            <a:r>
              <a:rPr lang="en-US" sz="2400" b="1" dirty="0"/>
              <a:t>[1, 4, 9, 16, 25, 36, 49, 64, 81]</a:t>
            </a:r>
          </a:p>
          <a:p>
            <a:pPr marL="0" indent="0" algn="l" rtl="0">
              <a:buNone/>
            </a:pP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1482119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27584" y="692696"/>
            <a:ext cx="7239000" cy="1143000"/>
          </a:xfrm>
        </p:spPr>
        <p:txBody>
          <a:bodyPr/>
          <a:lstStyle/>
          <a:p>
            <a:pPr algn="ctr"/>
            <a:r>
              <a:rPr lang="fr-FR" b="1" dirty="0" err="1"/>
              <a:t>Functions</a:t>
            </a:r>
            <a:r>
              <a:rPr lang="fr-FR" b="1" dirty="0"/>
              <a:t> 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39552" y="2430724"/>
            <a:ext cx="8064896" cy="4419600"/>
          </a:xfrm>
        </p:spPr>
        <p:txBody>
          <a:bodyPr/>
          <a:lstStyle/>
          <a:p>
            <a:pPr algn="r" rtl="1"/>
            <a:r>
              <a:rPr lang="he-IL" sz="2400" dirty="0"/>
              <a:t>פונקציה מתחילה עם </a:t>
            </a:r>
            <a:r>
              <a:rPr lang="en-US" sz="2400" dirty="0"/>
              <a:t>def</a:t>
            </a:r>
            <a:r>
              <a:rPr lang="he-IL" sz="2400" dirty="0"/>
              <a:t> ואז שם הפונקציה</a:t>
            </a:r>
            <a:r>
              <a:rPr lang="en-US" sz="2400" dirty="0"/>
              <a:t>,</a:t>
            </a:r>
            <a:r>
              <a:rPr lang="he-IL" sz="2400" dirty="0"/>
              <a:t> סוגריים ובסוף נקודותיים</a:t>
            </a:r>
          </a:p>
          <a:p>
            <a:pPr algn="r" rtl="1"/>
            <a:r>
              <a:rPr lang="he-IL" sz="2400" dirty="0"/>
              <a:t>בתוך הסוגריים מגדירים את משתני הקלט</a:t>
            </a:r>
          </a:p>
          <a:p>
            <a:pPr algn="r" rtl="1"/>
            <a:r>
              <a:rPr lang="he-IL" sz="2400" dirty="0"/>
              <a:t>בלוק הפונקציה חייב להיות </a:t>
            </a:r>
            <a:r>
              <a:rPr lang="he-IL" sz="2400" dirty="0" err="1"/>
              <a:t>מוזח</a:t>
            </a:r>
            <a:endParaRPr lang="he-IL" sz="2400" dirty="0"/>
          </a:p>
          <a:p>
            <a:pPr algn="r" rtl="1"/>
            <a:r>
              <a:rPr lang="he-IL" sz="2400" dirty="0"/>
              <a:t>השורה הראשונה בבלוק הפונקציה יכולה להכיל מחרוזת המתארת את הפונקציה</a:t>
            </a:r>
          </a:p>
          <a:p>
            <a:pPr algn="r" rtl="1"/>
            <a:r>
              <a:rPr lang="he-IL" sz="2400" dirty="0"/>
              <a:t> הפקודה</a:t>
            </a:r>
            <a:r>
              <a:rPr lang="en-US" sz="2400" dirty="0"/>
              <a:t> return </a:t>
            </a:r>
            <a:r>
              <a:rPr lang="he-IL" sz="2400" dirty="0"/>
              <a:t>גורמת ליציאה מהפונקציה ויכולה גם להחזיר ערך</a:t>
            </a:r>
          </a:p>
          <a:p>
            <a:pPr lvl="1" algn="r" rtl="1"/>
            <a:endParaRPr lang="en-US" sz="2400" dirty="0"/>
          </a:p>
          <a:p>
            <a:pPr marL="0" indent="0" algn="r" rtl="1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972184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952500" y="152400"/>
            <a:ext cx="7239000" cy="1143000"/>
          </a:xfrm>
        </p:spPr>
        <p:txBody>
          <a:bodyPr/>
          <a:lstStyle/>
          <a:p>
            <a:pPr algn="ctr"/>
            <a:r>
              <a:rPr lang="en-US" b="1" dirty="0"/>
              <a:t>Functions</a:t>
            </a:r>
          </a:p>
        </p:txBody>
      </p:sp>
      <p:sp>
        <p:nvSpPr>
          <p:cNvPr id="4" name="מציין מיקום תוכן 2">
            <a:extLst>
              <a:ext uri="{FF2B5EF4-FFF2-40B4-BE49-F238E27FC236}">
                <a16:creationId xmlns:a16="http://schemas.microsoft.com/office/drawing/2014/main" id="{FEE3D2EC-7C87-45CE-868B-2AE343F3D8A0}"/>
              </a:ext>
            </a:extLst>
          </p:cNvPr>
          <p:cNvSpPr txBox="1">
            <a:spLocks/>
          </p:cNvSpPr>
          <p:nvPr/>
        </p:nvSpPr>
        <p:spPr>
          <a:xfrm>
            <a:off x="539552" y="1628800"/>
            <a:ext cx="7467600" cy="4419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˃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Calibri" pitchFamily="34" charset="0"/>
              <a:buChar char="+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Clr>
                <a:schemeClr val="tx1"/>
              </a:buClr>
              <a:buFont typeface="Calibri" pitchFamily="34" charset="0"/>
              <a:buChar char="&gt;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Calibri" pitchFamily="34" charset="0"/>
              <a:buChar char="+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Clr>
                <a:schemeClr val="tx1"/>
              </a:buClr>
              <a:buFont typeface="Calibri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Clr>
                <a:schemeClr val="tx1"/>
              </a:buClr>
              <a:buFont typeface="Calibri" pitchFamily="34" charset="0"/>
              <a:buChar char="−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Font typeface="Arial" pitchFamily="34" charset="0"/>
              <a:buNone/>
            </a:pPr>
            <a:r>
              <a:rPr lang="en-US" dirty="0"/>
              <a:t>def </a:t>
            </a:r>
            <a:r>
              <a:rPr lang="en-US" dirty="0" err="1"/>
              <a:t>printme</a:t>
            </a:r>
            <a:r>
              <a:rPr lang="en-US" dirty="0"/>
              <a:t>( </a:t>
            </a:r>
            <a:r>
              <a:rPr lang="en-US" dirty="0" err="1"/>
              <a:t>str</a:t>
            </a:r>
            <a:r>
              <a:rPr lang="en-US" dirty="0"/>
              <a:t> ):</a:t>
            </a:r>
          </a:p>
          <a:p>
            <a:pPr marL="0" indent="0" algn="l" rtl="0">
              <a:buFont typeface="Arial" pitchFamily="34" charset="0"/>
              <a:buNone/>
            </a:pPr>
            <a:r>
              <a:rPr lang="en-US" dirty="0"/>
              <a:t>   "This prints a passed string into this function"</a:t>
            </a:r>
          </a:p>
          <a:p>
            <a:pPr marL="0" indent="0" algn="l" rtl="0">
              <a:buFont typeface="Arial" pitchFamily="34" charset="0"/>
              <a:buNone/>
            </a:pPr>
            <a:r>
              <a:rPr lang="en-US" dirty="0"/>
              <a:t>   print (</a:t>
            </a:r>
            <a:r>
              <a:rPr lang="en-US" dirty="0" err="1"/>
              <a:t>str</a:t>
            </a:r>
            <a:r>
              <a:rPr lang="en-US" dirty="0"/>
              <a:t>)</a:t>
            </a:r>
          </a:p>
          <a:p>
            <a:pPr marL="0" indent="0" algn="l" rtl="0">
              <a:buFont typeface="Arial" pitchFamily="34" charset="0"/>
              <a:buNone/>
            </a:pPr>
            <a:r>
              <a:rPr lang="en-US" dirty="0"/>
              <a:t>   return;</a:t>
            </a:r>
          </a:p>
          <a:p>
            <a:pPr marL="0" indent="0" algn="l" rtl="0">
              <a:buFont typeface="Arial" pitchFamily="34" charset="0"/>
              <a:buNone/>
            </a:pPr>
            <a:endParaRPr lang="en-US" dirty="0"/>
          </a:p>
          <a:p>
            <a:pPr algn="l" rtl="0"/>
            <a:r>
              <a:rPr lang="en-US" dirty="0" err="1"/>
              <a:t>printme</a:t>
            </a:r>
            <a:r>
              <a:rPr lang="en-US" dirty="0"/>
              <a:t>("Bye Bye!!")</a:t>
            </a:r>
          </a:p>
          <a:p>
            <a:pPr marL="0" indent="0" algn="l" rtl="0">
              <a:buFont typeface="Arial" pitchFamily="34" charset="0"/>
              <a:buNone/>
            </a:pPr>
            <a:r>
              <a:rPr lang="en-US" b="1" dirty="0"/>
              <a:t>	Bye </a:t>
            </a:r>
            <a:r>
              <a:rPr lang="en-US" b="1" dirty="0" err="1"/>
              <a:t>Bye</a:t>
            </a:r>
            <a:r>
              <a:rPr lang="en-US" b="1" dirty="0"/>
              <a:t>!!</a:t>
            </a:r>
          </a:p>
          <a:p>
            <a:pPr marL="0" indent="0" algn="l" rtl="0">
              <a:buFont typeface="Arial" pitchFamily="34" charset="0"/>
              <a:buNone/>
            </a:pPr>
            <a:endParaRPr lang="en-US" dirty="0"/>
          </a:p>
          <a:p>
            <a:pPr marL="0" indent="0" algn="l" rtl="0">
              <a:buFont typeface="Arial" pitchFamily="34" charset="0"/>
              <a:buNone/>
            </a:pPr>
            <a:r>
              <a:rPr lang="en-US" dirty="0"/>
              <a:t>a = [5, 2.3, </a:t>
            </a:r>
            <a:r>
              <a:rPr lang="en-US" dirty="0" err="1"/>
              <a:t>printme</a:t>
            </a:r>
            <a:r>
              <a:rPr lang="en-US" dirty="0"/>
              <a:t>, "Bye"]</a:t>
            </a:r>
          </a:p>
          <a:p>
            <a:pPr algn="l" rtl="0"/>
            <a:r>
              <a:rPr lang="en-US" dirty="0"/>
              <a:t>print(a[2])</a:t>
            </a:r>
          </a:p>
          <a:p>
            <a:pPr marL="0" indent="0" algn="l" rtl="0">
              <a:buFont typeface="Arial" pitchFamily="34" charset="0"/>
              <a:buNone/>
            </a:pPr>
            <a:r>
              <a:rPr lang="en-US" b="1" dirty="0"/>
              <a:t>	&lt;function </a:t>
            </a:r>
            <a:r>
              <a:rPr lang="en-US" b="1" dirty="0" err="1"/>
              <a:t>printme</a:t>
            </a:r>
            <a:r>
              <a:rPr lang="en-US" b="1" dirty="0"/>
              <a:t> at 0x00000145930106A8&gt;</a:t>
            </a:r>
          </a:p>
          <a:p>
            <a:pPr algn="l" rtl="0"/>
            <a:r>
              <a:rPr lang="en-US" dirty="0"/>
              <a:t>a[2]("what?")</a:t>
            </a:r>
          </a:p>
          <a:p>
            <a:pPr marL="0" indent="0" algn="l" rtl="0">
              <a:buFont typeface="Arial" pitchFamily="34" charset="0"/>
              <a:buNone/>
            </a:pPr>
            <a:r>
              <a:rPr lang="en-US" b="1" dirty="0"/>
              <a:t>	what?</a:t>
            </a:r>
          </a:p>
          <a:p>
            <a:pPr marL="0" indent="0" algn="l" rtl="0">
              <a:buFont typeface="Arial" pitchFamily="34" charset="0"/>
              <a:buNone/>
            </a:pPr>
            <a:endParaRPr lang="en-US" dirty="0"/>
          </a:p>
          <a:p>
            <a:pPr marL="0" indent="0" algn="l" rtl="0">
              <a:buFont typeface="Arial" pitchFamily="34" charset="0"/>
              <a:buNone/>
            </a:pPr>
            <a:endParaRPr lang="en-US" dirty="0"/>
          </a:p>
          <a:p>
            <a:pPr marL="0" indent="0" algn="l" rtl="0">
              <a:buFont typeface="Arial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1768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03076" y="-19472"/>
            <a:ext cx="7239000" cy="1143000"/>
          </a:xfrm>
        </p:spPr>
        <p:txBody>
          <a:bodyPr/>
          <a:lstStyle/>
          <a:p>
            <a:pPr algn="ctr"/>
            <a:r>
              <a:rPr lang="en-US" b="1" dirty="0"/>
              <a:t>Anonymous Functions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95536" y="1556792"/>
            <a:ext cx="8352928" cy="5734472"/>
          </a:xfrm>
        </p:spPr>
        <p:txBody>
          <a:bodyPr>
            <a:normAutofit/>
          </a:bodyPr>
          <a:lstStyle/>
          <a:p>
            <a:pPr marL="0" indent="0" algn="l" rtl="0">
              <a:buNone/>
            </a:pPr>
            <a:r>
              <a:rPr lang="en-US" dirty="0"/>
              <a:t>sum = lambda arg1, arg2: arg1 + arg2;</a:t>
            </a:r>
          </a:p>
          <a:p>
            <a:pPr algn="l" rtl="0"/>
            <a:r>
              <a:rPr lang="en-US" dirty="0"/>
              <a:t>print ("Value of total : ", sum( 10, 20 ))</a:t>
            </a:r>
          </a:p>
          <a:p>
            <a:pPr marL="0" indent="0" algn="l" rtl="0">
              <a:buNone/>
            </a:pPr>
            <a:r>
              <a:rPr lang="en-US" b="1" dirty="0"/>
              <a:t>	Value of total :  30</a:t>
            </a:r>
          </a:p>
          <a:p>
            <a:pPr marL="0" indent="0" algn="l" rtl="0">
              <a:buNone/>
            </a:pPr>
            <a:r>
              <a:rPr lang="en-US" dirty="0"/>
              <a:t>f = [7, lambda x : x*x , "Hi"]</a:t>
            </a:r>
          </a:p>
          <a:p>
            <a:pPr algn="l" rtl="0"/>
            <a:r>
              <a:rPr lang="en-US" dirty="0"/>
              <a:t>print(f[1])</a:t>
            </a:r>
          </a:p>
          <a:p>
            <a:pPr marL="0" indent="0" algn="l" rtl="0">
              <a:buNone/>
            </a:pPr>
            <a:r>
              <a:rPr lang="en-US" b="1" dirty="0"/>
              <a:t>	&lt;function &lt;lambda&gt; at 0x0000017B39DD0D08&gt;</a:t>
            </a:r>
          </a:p>
          <a:p>
            <a:pPr algn="l" rtl="0"/>
            <a:r>
              <a:rPr lang="en-US" dirty="0"/>
              <a:t>print(f[1](3))</a:t>
            </a:r>
          </a:p>
          <a:p>
            <a:pPr marL="0" indent="0" algn="l" rtl="0">
              <a:buNone/>
            </a:pPr>
            <a:r>
              <a:rPr lang="en-US" b="1" dirty="0"/>
              <a:t>	9</a:t>
            </a:r>
          </a:p>
          <a:p>
            <a:pPr marL="0" indent="0" algn="l" rtl="0">
              <a:buNone/>
            </a:pPr>
            <a:r>
              <a:rPr lang="en-US" dirty="0"/>
              <a:t>def o(</a:t>
            </a:r>
            <a:r>
              <a:rPr lang="en-US" dirty="0" err="1"/>
              <a:t>f,g</a:t>
            </a:r>
            <a:r>
              <a:rPr lang="en-US" dirty="0"/>
              <a:t>):</a:t>
            </a:r>
          </a:p>
          <a:p>
            <a:pPr marL="0" indent="0" algn="l" rtl="0">
              <a:buNone/>
            </a:pPr>
            <a:r>
              <a:rPr lang="en-US" dirty="0"/>
              <a:t>    return lambda x: f(g(x))</a:t>
            </a:r>
          </a:p>
          <a:p>
            <a:pPr marL="0" indent="0" algn="l" rtl="0">
              <a:buNone/>
            </a:pPr>
            <a:r>
              <a:rPr lang="en-US" dirty="0"/>
              <a:t>b = o(lambda x: x*x, lambda x: x+1)</a:t>
            </a:r>
          </a:p>
          <a:p>
            <a:pPr algn="l" rtl="0"/>
            <a:r>
              <a:rPr lang="en-US" dirty="0"/>
              <a:t>print (b(3))</a:t>
            </a:r>
          </a:p>
          <a:p>
            <a:pPr marL="0" indent="0" algn="l" rtl="0">
              <a:buNone/>
            </a:pPr>
            <a:r>
              <a:rPr lang="en-US" b="1" dirty="0"/>
              <a:t>	16</a:t>
            </a:r>
          </a:p>
          <a:p>
            <a:pPr marL="0" indent="0" algn="l" rtl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288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2B0E7BC-FA14-44A9-B14E-8F653C45A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376" y="266700"/>
            <a:ext cx="7239000" cy="1143000"/>
          </a:xfrm>
        </p:spPr>
        <p:txBody>
          <a:bodyPr/>
          <a:lstStyle/>
          <a:p>
            <a:pPr algn="ctr"/>
            <a:r>
              <a:rPr lang="he-IL" b="1" dirty="0">
                <a:cs typeface="+mn-cs"/>
              </a:rPr>
              <a:t>תרגיל 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B9F0951C-1EDE-4079-9E12-B69F67FFF2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776" y="1628800"/>
            <a:ext cx="7467600" cy="4419600"/>
          </a:xfrm>
        </p:spPr>
        <p:txBody>
          <a:bodyPr/>
          <a:lstStyle/>
          <a:p>
            <a:pPr algn="r" rtl="1"/>
            <a:r>
              <a:rPr lang="he-IL" dirty="0"/>
              <a:t>הדפיסו את כל המספרים הזוגיים במערך</a:t>
            </a:r>
          </a:p>
          <a:p>
            <a:endParaRPr lang="he-IL" dirty="0"/>
          </a:p>
          <a:p>
            <a:pPr marL="0" indent="0" algn="l" rtl="0">
              <a:buNone/>
            </a:pPr>
            <a:r>
              <a:rPr lang="en-US" dirty="0" err="1"/>
              <a:t>arr</a:t>
            </a:r>
            <a:r>
              <a:rPr lang="en-US" dirty="0"/>
              <a:t> =[1,2,3,4,5,6,7,8,9]</a:t>
            </a:r>
          </a:p>
          <a:p>
            <a:pPr marL="0" indent="0">
              <a:buNone/>
            </a:pPr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in </a:t>
            </a:r>
            <a:r>
              <a:rPr lang="en-US" dirty="0" err="1"/>
              <a:t>arr</a:t>
            </a:r>
            <a:r>
              <a:rPr lang="en-US" dirty="0"/>
              <a:t>:     </a:t>
            </a:r>
          </a:p>
          <a:p>
            <a:pPr marL="0" indent="0">
              <a:buNone/>
            </a:pPr>
            <a:r>
              <a:rPr lang="en-US" dirty="0"/>
              <a:t>	if i%2 == 0:         </a:t>
            </a:r>
          </a:p>
          <a:p>
            <a:pPr marL="0" indent="0">
              <a:buNone/>
            </a:pPr>
            <a:r>
              <a:rPr lang="en-US" dirty="0"/>
              <a:t>		print(</a:t>
            </a:r>
            <a:r>
              <a:rPr lang="en-US" dirty="0" err="1"/>
              <a:t>i</a:t>
            </a:r>
            <a:r>
              <a:rPr lang="en-US" dirty="0"/>
              <a:t>)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920533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B9F0951C-1EDE-4079-9E12-B69F67FFF2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776" y="1628800"/>
            <a:ext cx="7467600" cy="4419600"/>
          </a:xfrm>
        </p:spPr>
        <p:txBody>
          <a:bodyPr/>
          <a:lstStyle/>
          <a:p>
            <a:pPr algn="r" rtl="1"/>
            <a:r>
              <a:rPr lang="he-IL" dirty="0"/>
              <a:t>ממשו את פונקציית מיון בועות המקבלת מערך (המכיל ביטוי למבדה בתור ערך ראשון) וממיינת את שאר המערך לפי הקומפרטור שנמצא בתחילתו.</a:t>
            </a:r>
          </a:p>
          <a:p>
            <a:pPr algn="r" rtl="1"/>
            <a:endParaRPr lang="he-IL" dirty="0"/>
          </a:p>
          <a:p>
            <a:pPr algn="r" rtl="1"/>
            <a:endParaRPr lang="he-IL" dirty="0"/>
          </a:p>
        </p:txBody>
      </p:sp>
      <p:sp>
        <p:nvSpPr>
          <p:cNvPr id="4" name="כותרת 1">
            <a:extLst>
              <a:ext uri="{FF2B5EF4-FFF2-40B4-BE49-F238E27FC236}">
                <a16:creationId xmlns:a16="http://schemas.microsoft.com/office/drawing/2014/main" id="{C2DBC6B6-A948-46F2-BD27-28308E2ECC8C}"/>
              </a:ext>
            </a:extLst>
          </p:cNvPr>
          <p:cNvSpPr txBox="1">
            <a:spLocks/>
          </p:cNvSpPr>
          <p:nvPr/>
        </p:nvSpPr>
        <p:spPr>
          <a:xfrm>
            <a:off x="869776" y="419100"/>
            <a:ext cx="7239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he-IL" b="1">
                <a:cs typeface="+mn-cs"/>
              </a:rPr>
              <a:t>תרגיל </a:t>
            </a:r>
            <a:endParaRPr lang="he-IL" b="1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6966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3FEC255-1AD6-4AE0-97F2-D801154B9B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3076" y="1628800"/>
            <a:ext cx="7467600" cy="4419600"/>
          </a:xfrm>
        </p:spPr>
        <p:txBody>
          <a:bodyPr/>
          <a:lstStyle/>
          <a:p>
            <a:pPr marL="0" indent="0" algn="l" rtl="0">
              <a:buNone/>
            </a:pPr>
            <a:r>
              <a:rPr lang="en-US" dirty="0" err="1"/>
              <a:t>arr</a:t>
            </a:r>
            <a:r>
              <a:rPr lang="en-US" dirty="0"/>
              <a:t> =[lambda </a:t>
            </a:r>
            <a:r>
              <a:rPr lang="en-US" dirty="0" err="1"/>
              <a:t>x,y</a:t>
            </a:r>
            <a:r>
              <a:rPr lang="en-US" dirty="0"/>
              <a:t>: x-y, 1,6,2,4,5,3,8,9,7]</a:t>
            </a:r>
          </a:p>
          <a:p>
            <a:pPr marL="0" indent="0" algn="l" rtl="0">
              <a:buNone/>
            </a:pPr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in range(1,len(</a:t>
            </a:r>
            <a:r>
              <a:rPr lang="en-US" dirty="0" err="1"/>
              <a:t>arr</a:t>
            </a:r>
            <a:r>
              <a:rPr lang="en-US" dirty="0"/>
              <a:t>)):    </a:t>
            </a:r>
          </a:p>
          <a:p>
            <a:pPr marL="0" indent="0" algn="l" rtl="0">
              <a:buNone/>
            </a:pPr>
            <a:r>
              <a:rPr lang="en-US" dirty="0"/>
              <a:t>	for j in range(1,len(</a:t>
            </a:r>
            <a:r>
              <a:rPr lang="en-US" dirty="0" err="1"/>
              <a:t>arr</a:t>
            </a:r>
            <a:r>
              <a:rPr lang="en-US" dirty="0"/>
              <a:t>)-</a:t>
            </a:r>
            <a:r>
              <a:rPr lang="en-US" dirty="0" err="1"/>
              <a:t>i</a:t>
            </a:r>
            <a:r>
              <a:rPr lang="en-US" dirty="0"/>
              <a:t>):       </a:t>
            </a:r>
          </a:p>
          <a:p>
            <a:pPr marL="0" indent="0" algn="l" rtl="0">
              <a:buNone/>
            </a:pPr>
            <a:r>
              <a:rPr lang="en-US" dirty="0"/>
              <a:t>		 if </a:t>
            </a:r>
            <a:r>
              <a:rPr lang="en-US" dirty="0" err="1"/>
              <a:t>arr</a:t>
            </a:r>
            <a:r>
              <a:rPr lang="en-US" dirty="0"/>
              <a:t>[0](</a:t>
            </a:r>
            <a:r>
              <a:rPr lang="en-US" dirty="0" err="1"/>
              <a:t>arr</a:t>
            </a:r>
            <a:r>
              <a:rPr lang="en-US" dirty="0"/>
              <a:t>[j], </a:t>
            </a:r>
            <a:r>
              <a:rPr lang="en-US" dirty="0" err="1"/>
              <a:t>arr</a:t>
            </a:r>
            <a:r>
              <a:rPr lang="en-US" dirty="0"/>
              <a:t>[j+1]) &gt; 0:            </a:t>
            </a:r>
          </a:p>
          <a:p>
            <a:pPr marL="0" indent="0" algn="l" rtl="0">
              <a:buNone/>
            </a:pPr>
            <a:r>
              <a:rPr lang="en-US" dirty="0"/>
              <a:t>			temp = </a:t>
            </a:r>
            <a:r>
              <a:rPr lang="en-US" dirty="0" err="1"/>
              <a:t>arr</a:t>
            </a:r>
            <a:r>
              <a:rPr lang="en-US" dirty="0"/>
              <a:t>[j]            </a:t>
            </a:r>
          </a:p>
          <a:p>
            <a:pPr marL="0" indent="0" algn="l" rtl="0">
              <a:buNone/>
            </a:pPr>
            <a:r>
              <a:rPr lang="en-US" dirty="0"/>
              <a:t>			</a:t>
            </a:r>
            <a:r>
              <a:rPr lang="en-US" dirty="0" err="1"/>
              <a:t>arr</a:t>
            </a:r>
            <a:r>
              <a:rPr lang="en-US" dirty="0"/>
              <a:t>[j] = </a:t>
            </a:r>
            <a:r>
              <a:rPr lang="en-US" dirty="0" err="1"/>
              <a:t>arr</a:t>
            </a:r>
            <a:r>
              <a:rPr lang="en-US" dirty="0"/>
              <a:t>[j+1]            </a:t>
            </a:r>
          </a:p>
          <a:p>
            <a:pPr marL="0" indent="0" algn="l" rtl="0">
              <a:buNone/>
            </a:pPr>
            <a:r>
              <a:rPr lang="en-US" dirty="0"/>
              <a:t>			</a:t>
            </a:r>
            <a:r>
              <a:rPr lang="en-US" dirty="0" err="1"/>
              <a:t>arr</a:t>
            </a:r>
            <a:r>
              <a:rPr lang="en-US" dirty="0"/>
              <a:t>[j+1] = temp            </a:t>
            </a:r>
          </a:p>
          <a:p>
            <a:pPr marL="0" indent="0" algn="l" rtl="0">
              <a:buNone/>
            </a:pPr>
            <a:r>
              <a:rPr lang="en-US" dirty="0"/>
              <a:t>print (</a:t>
            </a:r>
            <a:r>
              <a:rPr lang="en-US" dirty="0" err="1"/>
              <a:t>arr</a:t>
            </a:r>
            <a:r>
              <a:rPr lang="en-US" dirty="0"/>
              <a:t>)</a:t>
            </a:r>
            <a:endParaRPr lang="he-IL" dirty="0"/>
          </a:p>
        </p:txBody>
      </p:sp>
      <p:sp>
        <p:nvSpPr>
          <p:cNvPr id="6" name="כותרת 1">
            <a:extLst>
              <a:ext uri="{FF2B5EF4-FFF2-40B4-BE49-F238E27FC236}">
                <a16:creationId xmlns:a16="http://schemas.microsoft.com/office/drawing/2014/main" id="{4F2FA6FD-6856-4FA6-AED6-7F84E683E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376" y="266700"/>
            <a:ext cx="7239000" cy="1143000"/>
          </a:xfrm>
        </p:spPr>
        <p:txBody>
          <a:bodyPr/>
          <a:lstStyle/>
          <a:p>
            <a:pPr algn="ctr"/>
            <a:r>
              <a:rPr lang="he-IL" b="1" dirty="0">
                <a:cs typeface="+mn-cs"/>
              </a:rPr>
              <a:t>פתרון – מיון בועות </a:t>
            </a:r>
          </a:p>
        </p:txBody>
      </p:sp>
    </p:spTree>
    <p:extLst>
      <p:ext uri="{BB962C8B-B14F-4D97-AF65-F5344CB8AC3E}">
        <p14:creationId xmlns:p14="http://schemas.microsoft.com/office/powerpoint/2010/main" val="26161928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CE2992F8-448E-42AC-9B44-4DCEB90426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572850"/>
            <a:ext cx="8568952" cy="4866050"/>
          </a:xfrm>
        </p:spPr>
        <p:txBody>
          <a:bodyPr>
            <a:normAutofit/>
          </a:bodyPr>
          <a:lstStyle/>
          <a:p>
            <a:pPr marL="0" indent="0" algn="r" rtl="1">
              <a:buNone/>
            </a:pPr>
            <a:r>
              <a:rPr lang="he-IL" sz="2400" dirty="0"/>
              <a:t>כתבו פונקציה המקבלת מספר ומחזירה</a:t>
            </a:r>
            <a:r>
              <a:rPr lang="en-US" sz="2400" dirty="0"/>
              <a:t>true </a:t>
            </a:r>
            <a:r>
              <a:rPr lang="he-IL" sz="2400" dirty="0"/>
              <a:t> אם המספר ראשוני. אחרת מחזירה </a:t>
            </a:r>
            <a:r>
              <a:rPr lang="en-US" sz="2400" dirty="0"/>
              <a:t>false</a:t>
            </a:r>
            <a:r>
              <a:rPr lang="he-IL" sz="2400" dirty="0"/>
              <a:t>.</a:t>
            </a:r>
          </a:p>
          <a:p>
            <a:pPr marL="0" indent="0" algn="r" rtl="1">
              <a:buNone/>
            </a:pPr>
            <a:endParaRPr lang="he-IL" sz="2400" dirty="0"/>
          </a:p>
          <a:p>
            <a:pPr marL="0" indent="0" algn="l" rtl="0">
              <a:buNone/>
            </a:pPr>
            <a:r>
              <a:rPr lang="en-US" sz="2400" dirty="0"/>
              <a:t>import math</a:t>
            </a:r>
          </a:p>
          <a:p>
            <a:pPr marL="0" indent="0" algn="l" rtl="0">
              <a:buNone/>
            </a:pPr>
            <a:r>
              <a:rPr lang="en-US" sz="2400" dirty="0"/>
              <a:t>def prime(x):</a:t>
            </a:r>
          </a:p>
          <a:p>
            <a:pPr marL="0" indent="0" algn="l" rtl="0">
              <a:buNone/>
            </a:pPr>
            <a:r>
              <a:rPr lang="en-US" sz="2400" dirty="0"/>
              <a:t>    for </a:t>
            </a:r>
            <a:r>
              <a:rPr lang="en-US" sz="2400" dirty="0" err="1"/>
              <a:t>i</a:t>
            </a:r>
            <a:r>
              <a:rPr lang="en-US" sz="2400" dirty="0"/>
              <a:t> in range(2,int(</a:t>
            </a:r>
            <a:r>
              <a:rPr lang="en-US" sz="2400" dirty="0" err="1"/>
              <a:t>math.sqrt</a:t>
            </a:r>
            <a:r>
              <a:rPr lang="en-US" sz="2400" dirty="0"/>
              <a:t>(x))+1):</a:t>
            </a:r>
          </a:p>
          <a:p>
            <a:pPr marL="0" indent="0" algn="l" rtl="0">
              <a:buNone/>
            </a:pPr>
            <a:r>
              <a:rPr lang="en-US" sz="2400" dirty="0"/>
              <a:t>        if </a:t>
            </a:r>
            <a:r>
              <a:rPr lang="en-US" sz="2400" dirty="0" err="1"/>
              <a:t>x%i</a:t>
            </a:r>
            <a:r>
              <a:rPr lang="en-US" sz="2400" dirty="0"/>
              <a:t> == 0:</a:t>
            </a:r>
          </a:p>
          <a:p>
            <a:pPr marL="0" indent="0" algn="l" rtl="0">
              <a:buNone/>
            </a:pPr>
            <a:r>
              <a:rPr lang="en-US" sz="2400" dirty="0"/>
              <a:t>            return False</a:t>
            </a:r>
          </a:p>
          <a:p>
            <a:pPr marL="0" indent="0" algn="l" rtl="0">
              <a:buNone/>
            </a:pPr>
            <a:r>
              <a:rPr lang="en-US" sz="2400" dirty="0"/>
              <a:t>    return True</a:t>
            </a:r>
          </a:p>
          <a:p>
            <a:pPr marL="0" indent="0" algn="l" rtl="0">
              <a:buNone/>
            </a:pPr>
            <a:r>
              <a:rPr lang="en-US" sz="2400" dirty="0"/>
              <a:t>print (prime(49))</a:t>
            </a:r>
            <a:endParaRPr lang="he-IL" sz="2400" dirty="0"/>
          </a:p>
        </p:txBody>
      </p:sp>
      <p:sp>
        <p:nvSpPr>
          <p:cNvPr id="7" name="כותרת 1">
            <a:extLst>
              <a:ext uri="{FF2B5EF4-FFF2-40B4-BE49-F238E27FC236}">
                <a16:creationId xmlns:a16="http://schemas.microsoft.com/office/drawing/2014/main" id="{552C39DB-6AC2-4EB6-B351-4AFC56D1025E}"/>
              </a:ext>
            </a:extLst>
          </p:cNvPr>
          <p:cNvSpPr txBox="1">
            <a:spLocks/>
          </p:cNvSpPr>
          <p:nvPr/>
        </p:nvSpPr>
        <p:spPr>
          <a:xfrm>
            <a:off x="869776" y="419100"/>
            <a:ext cx="7239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he-IL" b="1" dirty="0">
                <a:cs typeface="+mn-cs"/>
              </a:rPr>
              <a:t>תרגיל </a:t>
            </a:r>
          </a:p>
        </p:txBody>
      </p:sp>
    </p:spTree>
    <p:extLst>
      <p:ext uri="{BB962C8B-B14F-4D97-AF65-F5344CB8AC3E}">
        <p14:creationId xmlns:p14="http://schemas.microsoft.com/office/powerpoint/2010/main" val="3929692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AB149A7D-64AD-4DFC-AD30-F86B3E871D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1772816"/>
            <a:ext cx="8280920" cy="4824536"/>
          </a:xfrm>
        </p:spPr>
        <p:txBody>
          <a:bodyPr>
            <a:normAutofit/>
          </a:bodyPr>
          <a:lstStyle/>
          <a:p>
            <a:pPr marL="0" indent="0" algn="r" rtl="1">
              <a:buNone/>
            </a:pPr>
            <a:r>
              <a:rPr lang="he-IL" sz="2400" dirty="0"/>
              <a:t>כתבו תכנית הקולטת הודעה מהמשתמש ובודקת האם ההודעה מכילה את הרצף </a:t>
            </a:r>
            <a:r>
              <a:rPr lang="en-US" sz="2400" dirty="0"/>
              <a:t>‘EOF’</a:t>
            </a:r>
            <a:r>
              <a:rPr lang="he-IL" sz="2400" dirty="0"/>
              <a:t>.</a:t>
            </a:r>
          </a:p>
          <a:p>
            <a:endParaRPr lang="he-IL" sz="2400" dirty="0"/>
          </a:p>
          <a:p>
            <a:pPr marL="0" indent="0" algn="l" rtl="0">
              <a:buNone/>
            </a:pPr>
            <a:r>
              <a:rPr lang="en-US" sz="2400" dirty="0"/>
              <a:t>def </a:t>
            </a:r>
            <a:r>
              <a:rPr lang="en-US" sz="2400" dirty="0" err="1"/>
              <a:t>isContainEOF</a:t>
            </a:r>
            <a:r>
              <a:rPr lang="en-US" sz="2400" dirty="0"/>
              <a:t>(a):</a:t>
            </a:r>
          </a:p>
          <a:p>
            <a:pPr marL="0" indent="0" algn="l" rtl="0">
              <a:buNone/>
            </a:pPr>
            <a:r>
              <a:rPr lang="en-US" sz="2400" dirty="0"/>
              <a:t>    for </a:t>
            </a:r>
            <a:r>
              <a:rPr lang="en-US" sz="2400" dirty="0" err="1"/>
              <a:t>i</a:t>
            </a:r>
            <a:r>
              <a:rPr lang="en-US" sz="2400" dirty="0"/>
              <a:t> in range(</a:t>
            </a:r>
            <a:r>
              <a:rPr lang="en-US" sz="2400" dirty="0" err="1"/>
              <a:t>len</a:t>
            </a:r>
            <a:r>
              <a:rPr lang="en-US" sz="2400" dirty="0"/>
              <a:t>(a)):</a:t>
            </a:r>
          </a:p>
          <a:p>
            <a:pPr marL="0" indent="0" algn="l" rtl="0">
              <a:buNone/>
            </a:pPr>
            <a:r>
              <a:rPr lang="en-US" sz="2400" dirty="0"/>
              <a:t>        if a[i:i+3] == 'EOF’:</a:t>
            </a:r>
          </a:p>
          <a:p>
            <a:pPr marL="0" indent="0" algn="l" rtl="0">
              <a:buNone/>
            </a:pPr>
            <a:r>
              <a:rPr lang="en-US" sz="2400" dirty="0"/>
              <a:t>            return True    </a:t>
            </a:r>
          </a:p>
          <a:p>
            <a:pPr marL="0" indent="0" algn="l" rtl="0">
              <a:buNone/>
            </a:pPr>
            <a:r>
              <a:rPr lang="en-US" sz="2400" dirty="0"/>
              <a:t>return False</a:t>
            </a:r>
          </a:p>
          <a:p>
            <a:pPr algn="l" rtl="0"/>
            <a:endParaRPr lang="en-US" sz="2400" dirty="0"/>
          </a:p>
          <a:p>
            <a:pPr marL="0" indent="0" algn="l" rtl="0">
              <a:buNone/>
            </a:pPr>
            <a:r>
              <a:rPr lang="en-US" sz="2400" dirty="0"/>
              <a:t>a = input()</a:t>
            </a:r>
          </a:p>
          <a:p>
            <a:pPr marL="0" indent="0" algn="l" rtl="0">
              <a:buNone/>
            </a:pPr>
            <a:r>
              <a:rPr lang="en-US" sz="2400" dirty="0"/>
              <a:t>print (</a:t>
            </a:r>
            <a:r>
              <a:rPr lang="en-US" sz="2400" dirty="0" err="1"/>
              <a:t>isContainEOF</a:t>
            </a:r>
            <a:r>
              <a:rPr lang="en-US" sz="2400" dirty="0"/>
              <a:t>(a))</a:t>
            </a:r>
            <a:endParaRPr lang="he-IL" sz="2400" dirty="0"/>
          </a:p>
        </p:txBody>
      </p:sp>
      <p:sp>
        <p:nvSpPr>
          <p:cNvPr id="7" name="כותרת 1">
            <a:extLst>
              <a:ext uri="{FF2B5EF4-FFF2-40B4-BE49-F238E27FC236}">
                <a16:creationId xmlns:a16="http://schemas.microsoft.com/office/drawing/2014/main" id="{8A8DA6DD-2D6A-4E68-A0BA-D11357C5FAE8}"/>
              </a:ext>
            </a:extLst>
          </p:cNvPr>
          <p:cNvSpPr txBox="1">
            <a:spLocks/>
          </p:cNvSpPr>
          <p:nvPr/>
        </p:nvSpPr>
        <p:spPr>
          <a:xfrm>
            <a:off x="869776" y="419100"/>
            <a:ext cx="7239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he-IL" b="1" dirty="0">
                <a:cs typeface="+mn-cs"/>
              </a:rPr>
              <a:t>תרגיל </a:t>
            </a:r>
          </a:p>
        </p:txBody>
      </p:sp>
    </p:spTree>
    <p:extLst>
      <p:ext uri="{BB962C8B-B14F-4D97-AF65-F5344CB8AC3E}">
        <p14:creationId xmlns:p14="http://schemas.microsoft.com/office/powerpoint/2010/main" val="1231551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260E5805-C5A0-415A-9067-4672B8CD70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628800"/>
            <a:ext cx="8496944" cy="4419600"/>
          </a:xfrm>
        </p:spPr>
        <p:txBody>
          <a:bodyPr>
            <a:normAutofit/>
          </a:bodyPr>
          <a:lstStyle/>
          <a:p>
            <a:pPr marL="0" indent="0" algn="r" rtl="1">
              <a:buNone/>
            </a:pPr>
            <a:r>
              <a:rPr lang="he-IL" sz="2400" dirty="0"/>
              <a:t>כתבו תכנית הקולטת מהמשתמש מספר שלם המייצג אורך צלע של מלבן. על </a:t>
            </a:r>
            <a:r>
              <a:rPr lang="he-IL" sz="2400" dirty="0" err="1"/>
              <a:t>התכנית</a:t>
            </a:r>
            <a:r>
              <a:rPr lang="he-IL" sz="2400" dirty="0"/>
              <a:t> להדפיס שני מלבנים (עשויים מ*) בעלי צלע אחת באורך המספר שנקלט וצלע שנייה באורך 2 יותר מהמספר שנקלט.</a:t>
            </a:r>
          </a:p>
        </p:txBody>
      </p:sp>
      <p:sp>
        <p:nvSpPr>
          <p:cNvPr id="6" name="כותרת 1">
            <a:extLst>
              <a:ext uri="{FF2B5EF4-FFF2-40B4-BE49-F238E27FC236}">
                <a16:creationId xmlns:a16="http://schemas.microsoft.com/office/drawing/2014/main" id="{C4E1D5AC-891B-4333-BDE2-E51D87509114}"/>
              </a:ext>
            </a:extLst>
          </p:cNvPr>
          <p:cNvSpPr txBox="1">
            <a:spLocks/>
          </p:cNvSpPr>
          <p:nvPr/>
        </p:nvSpPr>
        <p:spPr>
          <a:xfrm>
            <a:off x="869776" y="419100"/>
            <a:ext cx="7239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he-IL" b="1" dirty="0">
                <a:cs typeface="+mn-cs"/>
              </a:rPr>
              <a:t>תרגיל </a:t>
            </a:r>
          </a:p>
        </p:txBody>
      </p:sp>
    </p:spTree>
    <p:extLst>
      <p:ext uri="{BB962C8B-B14F-4D97-AF65-F5344CB8AC3E}">
        <p14:creationId xmlns:p14="http://schemas.microsoft.com/office/powerpoint/2010/main" val="241941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25760" y="404664"/>
            <a:ext cx="8892480" cy="936104"/>
          </a:xfrm>
        </p:spPr>
        <p:txBody>
          <a:bodyPr/>
          <a:lstStyle/>
          <a:p>
            <a:pPr algn="ctr"/>
            <a:r>
              <a:rPr lang="en-US" b="1" dirty="0"/>
              <a:t>Python</a:t>
            </a:r>
            <a:endParaRPr lang="he-IL" b="1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3752" y="1916832"/>
            <a:ext cx="8784976" cy="5518220"/>
          </a:xfrm>
        </p:spPr>
        <p:txBody>
          <a:bodyPr>
            <a:noAutofit/>
          </a:bodyPr>
          <a:lstStyle/>
          <a:p>
            <a:pPr algn="r" rtl="1"/>
            <a:r>
              <a:rPr lang="he-IL" dirty="0"/>
              <a:t>ניתן להוריד </a:t>
            </a:r>
            <a:r>
              <a:rPr lang="en-US" dirty="0"/>
              <a:t>python</a:t>
            </a:r>
            <a:r>
              <a:rPr lang="he-IL" dirty="0"/>
              <a:t> בעזרת הקישור הבא - </a:t>
            </a:r>
            <a:endParaRPr lang="en-US" dirty="0"/>
          </a:p>
          <a:p>
            <a:pPr marL="0" indent="0" rtl="1">
              <a:buNone/>
            </a:pPr>
            <a:r>
              <a:rPr lang="fr-FR" dirty="0">
                <a:hlinkClick r:id="rId3"/>
              </a:rPr>
              <a:t>https://www.python.org/downloads/</a:t>
            </a:r>
            <a:endParaRPr lang="he-IL" dirty="0"/>
          </a:p>
          <a:p>
            <a:pPr marL="0" indent="0" algn="r" rtl="1">
              <a:buNone/>
            </a:pPr>
            <a:endParaRPr lang="fr-FR" dirty="0"/>
          </a:p>
          <a:p>
            <a:pPr algn="r" rtl="1"/>
            <a:r>
              <a:rPr lang="he-IL" dirty="0"/>
              <a:t>לחילופין, ניתן להשתמש באונליין טרמינל (יש עוד) -</a:t>
            </a:r>
          </a:p>
          <a:p>
            <a:pPr marL="0" indent="0" rtl="1">
              <a:buNone/>
            </a:pPr>
            <a:r>
              <a:rPr lang="en-US" dirty="0">
                <a:hlinkClick r:id="rId4"/>
              </a:rPr>
              <a:t>http://rextester.com/l/python3_online_compiler</a:t>
            </a:r>
            <a:endParaRPr lang="he-IL" dirty="0"/>
          </a:p>
          <a:p>
            <a:pPr marL="0" indent="0" algn="r" rtl="1">
              <a:buNone/>
            </a:pPr>
            <a:endParaRPr lang="he-IL" dirty="0"/>
          </a:p>
          <a:p>
            <a:pPr marL="0" indent="0" algn="r" rtl="1">
              <a:buNone/>
            </a:pPr>
            <a:endParaRPr lang="he-IL" dirty="0"/>
          </a:p>
          <a:p>
            <a:pPr marL="0" indent="0" algn="r" rtl="1">
              <a:buNone/>
            </a:pPr>
            <a:endParaRPr lang="he-IL" dirty="0">
              <a:solidFill>
                <a:srgbClr val="0070C0"/>
              </a:solidFill>
            </a:endParaRPr>
          </a:p>
          <a:p>
            <a:pPr marL="0" indent="0" algn="r" rtl="1">
              <a:buNone/>
            </a:pPr>
            <a:endParaRPr lang="he-IL" dirty="0"/>
          </a:p>
          <a:p>
            <a:pPr marL="0" indent="0" algn="r" rtl="1">
              <a:buNone/>
            </a:pPr>
            <a:endParaRPr lang="he-IL" dirty="0"/>
          </a:p>
          <a:p>
            <a:pPr marL="0" indent="0" algn="r" rtl="1"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407773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4CD55180-8B04-4469-AC34-D1AD77993B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687286"/>
            <a:ext cx="8352928" cy="4982074"/>
          </a:xfrm>
        </p:spPr>
        <p:txBody>
          <a:bodyPr>
            <a:normAutofit/>
          </a:bodyPr>
          <a:lstStyle/>
          <a:p>
            <a:pPr marL="0" indent="0" algn="l" rtl="0">
              <a:buNone/>
            </a:pPr>
            <a:r>
              <a:rPr lang="en-US" dirty="0"/>
              <a:t>size = int(input('insert a number:'))</a:t>
            </a:r>
          </a:p>
          <a:p>
            <a:pPr algn="l" rtl="0"/>
            <a:endParaRPr lang="en-US" dirty="0"/>
          </a:p>
          <a:p>
            <a:pPr marL="0" indent="0" algn="l" rtl="0">
              <a:buNone/>
            </a:pPr>
            <a:r>
              <a:rPr lang="en-US" dirty="0"/>
              <a:t>print('*'* (size))</a:t>
            </a:r>
          </a:p>
          <a:p>
            <a:pPr marL="0" indent="0" algn="l" rtl="0">
              <a:buNone/>
            </a:pPr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in range(0,size):</a:t>
            </a:r>
          </a:p>
          <a:p>
            <a:pPr marL="0" indent="0" algn="l" rtl="0">
              <a:buNone/>
            </a:pPr>
            <a:r>
              <a:rPr lang="en-US" dirty="0"/>
              <a:t>    print ('*' + ' '*(size-2)+'*')</a:t>
            </a:r>
          </a:p>
          <a:p>
            <a:pPr marL="0" indent="0" algn="l" rtl="0">
              <a:buNone/>
            </a:pPr>
            <a:r>
              <a:rPr lang="en-US" dirty="0"/>
              <a:t>print('*'* (size))</a:t>
            </a:r>
          </a:p>
          <a:p>
            <a:pPr marL="0" indent="0" algn="l" rtl="0">
              <a:buNone/>
            </a:pPr>
            <a:r>
              <a:rPr lang="en-US" dirty="0"/>
              <a:t>print('\n')</a:t>
            </a:r>
          </a:p>
          <a:p>
            <a:pPr marL="0" indent="0" algn="l" rtl="0">
              <a:buNone/>
            </a:pPr>
            <a:endParaRPr lang="en-US" dirty="0"/>
          </a:p>
          <a:p>
            <a:pPr marL="0" indent="0" algn="l" rtl="0">
              <a:buNone/>
            </a:pPr>
            <a:r>
              <a:rPr lang="en-US" dirty="0"/>
              <a:t>print('*'* (size+2))</a:t>
            </a:r>
          </a:p>
          <a:p>
            <a:pPr marL="0" indent="0" algn="l" rtl="0">
              <a:buNone/>
            </a:pPr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in range(0,size-2):</a:t>
            </a:r>
          </a:p>
          <a:p>
            <a:pPr marL="0" indent="0" algn="l" rtl="0">
              <a:buNone/>
            </a:pPr>
            <a:r>
              <a:rPr lang="en-US" dirty="0"/>
              <a:t>    print ('*' + ' '*(size)+'*')</a:t>
            </a:r>
          </a:p>
          <a:p>
            <a:pPr marL="0" indent="0" algn="l" rtl="0">
              <a:buNone/>
            </a:pPr>
            <a:r>
              <a:rPr lang="en-US" dirty="0"/>
              <a:t>print('*'* (size+2))</a:t>
            </a:r>
            <a:endParaRPr lang="he-IL" dirty="0"/>
          </a:p>
        </p:txBody>
      </p:sp>
      <p:sp>
        <p:nvSpPr>
          <p:cNvPr id="6" name="כותרת 1">
            <a:extLst>
              <a:ext uri="{FF2B5EF4-FFF2-40B4-BE49-F238E27FC236}">
                <a16:creationId xmlns:a16="http://schemas.microsoft.com/office/drawing/2014/main" id="{FEF92B4E-4FE0-491E-B65A-7E13522DD466}"/>
              </a:ext>
            </a:extLst>
          </p:cNvPr>
          <p:cNvSpPr txBox="1">
            <a:spLocks/>
          </p:cNvSpPr>
          <p:nvPr/>
        </p:nvSpPr>
        <p:spPr>
          <a:xfrm>
            <a:off x="952500" y="332656"/>
            <a:ext cx="7239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he-IL" b="1" dirty="0">
                <a:cs typeface="+mn-cs"/>
              </a:rPr>
              <a:t>פתרון </a:t>
            </a:r>
          </a:p>
        </p:txBody>
      </p:sp>
    </p:spTree>
    <p:extLst>
      <p:ext uri="{BB962C8B-B14F-4D97-AF65-F5344CB8AC3E}">
        <p14:creationId xmlns:p14="http://schemas.microsoft.com/office/powerpoint/2010/main" val="2085109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36917" y="360674"/>
            <a:ext cx="8892480" cy="936104"/>
          </a:xfrm>
        </p:spPr>
        <p:txBody>
          <a:bodyPr/>
          <a:lstStyle/>
          <a:p>
            <a:pPr algn="ctr"/>
            <a:r>
              <a:rPr lang="en-US" b="1" dirty="0"/>
              <a:t>Python</a:t>
            </a:r>
            <a:endParaRPr lang="he-IL" b="1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179512" y="1296778"/>
            <a:ext cx="8784976" cy="551822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 algn="r">
              <a:buNone/>
            </a:pPr>
            <a:r>
              <a:rPr lang="he-IL" sz="2400" dirty="0"/>
              <a:t>לשפה יש שני מצבים בסיסיים:</a:t>
            </a:r>
          </a:p>
          <a:p>
            <a:pPr marL="0" indent="0">
              <a:buNone/>
            </a:pPr>
            <a:endParaRPr lang="he-IL" sz="2400" dirty="0"/>
          </a:p>
          <a:p>
            <a:pPr marL="514350" indent="-514350">
              <a:buFont typeface="+mj-lt"/>
              <a:buAutoNum type="arabicPeriod"/>
            </a:pPr>
            <a:r>
              <a:rPr lang="fr-FR" sz="2400" dirty="0"/>
              <a:t>Interactive Mode Pro</a:t>
            </a:r>
            <a:r>
              <a:rPr lang="en-US" sz="2400" dirty="0" err="1"/>
              <a:t>gramming</a:t>
            </a:r>
            <a:endParaRPr lang="fr-FR" sz="2400" dirty="0"/>
          </a:p>
          <a:p>
            <a:pPr marL="0" indent="0" algn="r">
              <a:buNone/>
            </a:pPr>
            <a:r>
              <a:rPr lang="he-IL" sz="2400" dirty="0"/>
              <a:t>מריצים את הקוד ב-</a:t>
            </a:r>
            <a:endParaRPr lang="fr-FR" sz="2400" dirty="0"/>
          </a:p>
          <a:p>
            <a:pPr marL="400050" lvl="1" indent="0" algn="r">
              <a:buNone/>
            </a:pPr>
            <a:r>
              <a:rPr lang="en-US" sz="2400" dirty="0"/>
              <a:t>	command line</a:t>
            </a:r>
          </a:p>
          <a:p>
            <a:pPr marL="400050" lvl="1" indent="0" algn="r">
              <a:buNone/>
            </a:pPr>
            <a:r>
              <a:rPr lang="he-IL" sz="2400" dirty="0"/>
              <a:t>	מאפשר משוב מיידי תוך שימוש בזכרון פעיל</a:t>
            </a:r>
            <a:endParaRPr lang="en-US" sz="2400" dirty="0"/>
          </a:p>
          <a:p>
            <a:pPr marL="400050" lvl="1" indent="0">
              <a:buNone/>
            </a:pPr>
            <a:endParaRPr lang="he-IL" sz="2400" dirty="0"/>
          </a:p>
          <a:p>
            <a:pPr marL="514350" indent="-514350">
              <a:buFont typeface="+mj-lt"/>
              <a:buAutoNum type="arabicPeriod"/>
            </a:pPr>
            <a:r>
              <a:rPr lang="fr-FR" sz="2400" dirty="0"/>
              <a:t>Script Mode </a:t>
            </a:r>
            <a:r>
              <a:rPr lang="fr-FR" sz="2400" dirty="0" err="1"/>
              <a:t>Programming</a:t>
            </a:r>
            <a:endParaRPr lang="fr-FR" sz="2400" dirty="0"/>
          </a:p>
          <a:p>
            <a:pPr marL="0" indent="0" algn="r" rtl="1">
              <a:buNone/>
            </a:pPr>
            <a:r>
              <a:rPr lang="he-IL" sz="2400" dirty="0"/>
              <a:t>שומרים את הקוד בקובץ עם סיומת</a:t>
            </a:r>
            <a:r>
              <a:rPr lang="en-US" sz="2400" dirty="0"/>
              <a:t> PY </a:t>
            </a:r>
          </a:p>
          <a:p>
            <a:pPr marL="0" indent="0" algn="r" rtl="1">
              <a:buNone/>
            </a:pPr>
            <a:r>
              <a:rPr lang="he-IL" sz="2400" dirty="0"/>
              <a:t>ואז מריצים ב - </a:t>
            </a:r>
            <a:r>
              <a:rPr lang="en-US" sz="2400" dirty="0" err="1"/>
              <a:t>Interperter</a:t>
            </a:r>
            <a:r>
              <a:rPr lang="he-IL" sz="2400" dirty="0"/>
              <a:t>		</a:t>
            </a:r>
            <a:endParaRPr lang="fr-FR" sz="2400" dirty="0"/>
          </a:p>
          <a:p>
            <a:endParaRPr lang="he-IL" dirty="0"/>
          </a:p>
          <a:p>
            <a:pPr marL="0" indent="0">
              <a:buNone/>
            </a:pPr>
            <a:endParaRPr lang="he-IL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he-IL" dirty="0"/>
          </a:p>
          <a:p>
            <a:pPr marL="0" indent="0">
              <a:buNone/>
            </a:pPr>
            <a:endParaRPr lang="he-IL" dirty="0"/>
          </a:p>
          <a:p>
            <a:pPr marL="0" indent="0"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12761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952500" y="260648"/>
            <a:ext cx="7239000" cy="1143000"/>
          </a:xfrm>
        </p:spPr>
        <p:txBody>
          <a:bodyPr/>
          <a:lstStyle/>
          <a:p>
            <a:pPr algn="ctr"/>
            <a:r>
              <a:rPr lang="en-US" b="1" dirty="0"/>
              <a:t>Python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70148" y="1772816"/>
            <a:ext cx="8403704" cy="5616352"/>
          </a:xfrm>
        </p:spPr>
        <p:txBody>
          <a:bodyPr>
            <a:normAutofit/>
          </a:bodyPr>
          <a:lstStyle/>
          <a:p>
            <a:pPr algn="r" rtl="1"/>
            <a:r>
              <a:rPr lang="he-IL" dirty="0"/>
              <a:t>שמות משתנים ואובייקטים מתחילים באותיות</a:t>
            </a:r>
            <a:endParaRPr lang="en-US" dirty="0"/>
          </a:p>
          <a:p>
            <a:pPr marL="0" indent="0" algn="r" rtl="1">
              <a:buNone/>
            </a:pPr>
            <a:r>
              <a:rPr lang="he-IL" dirty="0"/>
              <a:t>			</a:t>
            </a:r>
            <a:r>
              <a:rPr lang="en-US" dirty="0"/>
              <a:t>a-z</a:t>
            </a:r>
            <a:r>
              <a:rPr lang="he-IL" dirty="0"/>
              <a:t> </a:t>
            </a:r>
            <a:r>
              <a:rPr lang="en-US" dirty="0"/>
              <a:t>A-Z</a:t>
            </a:r>
            <a:r>
              <a:rPr lang="he-IL" dirty="0"/>
              <a:t> או _</a:t>
            </a:r>
          </a:p>
          <a:p>
            <a:pPr algn="r" rtl="1"/>
            <a:r>
              <a:rPr lang="he-IL" dirty="0"/>
              <a:t>אח"כ יכולים להופיע גם מספרים</a:t>
            </a:r>
          </a:p>
          <a:p>
            <a:pPr algn="r" rtl="1"/>
            <a:r>
              <a:rPr lang="he-IL" dirty="0"/>
              <a:t>לא ניתן להשתמש בתווים </a:t>
            </a:r>
            <a:r>
              <a:rPr lang="en-US" dirty="0"/>
              <a:t>@, $, %</a:t>
            </a:r>
            <a:endParaRPr lang="he-IL" dirty="0"/>
          </a:p>
          <a:p>
            <a:pPr algn="r" rtl="1"/>
            <a:r>
              <a:rPr lang="he-IL" dirty="0"/>
              <a:t>השפה היא </a:t>
            </a:r>
            <a:r>
              <a:rPr lang="en-US" dirty="0"/>
              <a:t>case sensitive</a:t>
            </a:r>
            <a:endParaRPr lang="he-IL" dirty="0"/>
          </a:p>
          <a:p>
            <a:pPr algn="r" rtl="1"/>
            <a:r>
              <a:rPr lang="he-IL" dirty="0"/>
              <a:t>בד"כ כל שורה היא פקודה, אם רוצים לפרוש את הפקודה על יותר משורה אחת יש להוסיף את התו </a:t>
            </a:r>
            <a:r>
              <a:rPr lang="en-US" dirty="0"/>
              <a:t>\</a:t>
            </a:r>
          </a:p>
          <a:p>
            <a:pPr algn="r" rtl="1"/>
            <a:r>
              <a:rPr lang="he-IL" dirty="0"/>
              <a:t>לפקודות המכילות סוגריים ((),[],{}) לא צריכים להוסיף את תו מעבר השורה</a:t>
            </a:r>
          </a:p>
          <a:p>
            <a:pPr algn="r" rtl="1"/>
            <a:r>
              <a:rPr lang="he-IL" dirty="0"/>
              <a:t>גרשיים</a:t>
            </a:r>
            <a:r>
              <a:rPr lang="en-US" dirty="0"/>
              <a:t> </a:t>
            </a:r>
            <a:r>
              <a:rPr lang="he-IL" dirty="0"/>
              <a:t>- מתקבל גרש יחיד, כפולים וגם משולשים</a:t>
            </a:r>
          </a:p>
          <a:p>
            <a:pPr algn="r" rtl="1"/>
            <a:r>
              <a:rPr lang="he-IL" dirty="0"/>
              <a:t>הערות</a:t>
            </a:r>
            <a:r>
              <a:rPr lang="en-US" dirty="0"/>
              <a:t> </a:t>
            </a:r>
            <a:r>
              <a:rPr lang="he-IL" dirty="0"/>
              <a:t>- עם התו #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162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939146" y="332656"/>
            <a:ext cx="7239000" cy="1143000"/>
          </a:xfrm>
        </p:spPr>
        <p:txBody>
          <a:bodyPr/>
          <a:lstStyle/>
          <a:p>
            <a:pPr algn="ctr"/>
            <a:r>
              <a:rPr lang="en-US" b="1" dirty="0"/>
              <a:t>Datatypes</a:t>
            </a:r>
            <a:endParaRPr lang="fr-FR" b="1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710546" y="1844824"/>
            <a:ext cx="7467600" cy="4419600"/>
          </a:xfrm>
        </p:spPr>
        <p:txBody>
          <a:bodyPr/>
          <a:lstStyle/>
          <a:p>
            <a:r>
              <a:rPr lang="en-US" dirty="0"/>
              <a:t>Numbers</a:t>
            </a:r>
          </a:p>
          <a:p>
            <a:r>
              <a:rPr lang="en-US" dirty="0"/>
              <a:t>String</a:t>
            </a:r>
          </a:p>
          <a:p>
            <a:r>
              <a:rPr lang="en-US" dirty="0"/>
              <a:t>List</a:t>
            </a:r>
          </a:p>
          <a:p>
            <a:r>
              <a:rPr lang="en-US" dirty="0"/>
              <a:t>Tuple</a:t>
            </a:r>
          </a:p>
          <a:p>
            <a:r>
              <a:rPr lang="en-US" dirty="0"/>
              <a:t>Dictionary</a:t>
            </a:r>
            <a:endParaRPr lang="he-IL" dirty="0"/>
          </a:p>
          <a:p>
            <a:r>
              <a:rPr lang="he-IL" dirty="0"/>
              <a:t>...</a:t>
            </a:r>
            <a:endParaRPr lang="en-US" dirty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887100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952500" y="310108"/>
            <a:ext cx="7239000" cy="1143000"/>
          </a:xfrm>
        </p:spPr>
        <p:txBody>
          <a:bodyPr/>
          <a:lstStyle/>
          <a:p>
            <a:pPr algn="ctr"/>
            <a:r>
              <a:rPr lang="he-IL" b="1" dirty="0">
                <a:cs typeface="+mn-cs"/>
              </a:rPr>
              <a:t>הצבת ערכים למשתנים</a:t>
            </a:r>
            <a:endParaRPr lang="fr-FR" b="1" dirty="0">
              <a:cs typeface="+mn-cs"/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499932" y="1556792"/>
            <a:ext cx="7467600" cy="4419600"/>
          </a:xfrm>
        </p:spPr>
        <p:txBody>
          <a:bodyPr>
            <a:normAutofit/>
          </a:bodyPr>
          <a:lstStyle/>
          <a:p>
            <a:pPr algn="r" rtl="1"/>
            <a:r>
              <a:rPr lang="he-IL" dirty="0"/>
              <a:t>אין צורך בהצהרה לפני ההצבה</a:t>
            </a:r>
            <a:endParaRPr lang="en-US" dirty="0"/>
          </a:p>
          <a:p>
            <a:pPr algn="r" rtl="1"/>
            <a:r>
              <a:rPr lang="he-IL" dirty="0"/>
              <a:t>הצבה עם הסימן =</a:t>
            </a:r>
          </a:p>
          <a:p>
            <a:pPr algn="r" rtl="1"/>
            <a:r>
              <a:rPr lang="he-IL" dirty="0"/>
              <a:t>הצבה מרובה</a:t>
            </a:r>
            <a:endParaRPr lang="en-US" dirty="0"/>
          </a:p>
          <a:p>
            <a:pPr marL="0" indent="0" rtl="1">
              <a:buNone/>
            </a:pPr>
            <a:r>
              <a:rPr lang="en-US" dirty="0"/>
              <a:t>a=b=c=1</a:t>
            </a:r>
          </a:p>
          <a:p>
            <a:pPr marL="0" indent="0" rtl="1">
              <a:buNone/>
            </a:pPr>
            <a:r>
              <a:rPr lang="en-US" dirty="0"/>
              <a:t>a, b, c = 1</a:t>
            </a:r>
            <a:r>
              <a:rPr lang="en-US"/>
              <a:t>, 2.0, </a:t>
            </a:r>
            <a:r>
              <a:rPr lang="en-US" dirty="0"/>
              <a:t>“John”</a:t>
            </a:r>
          </a:p>
          <a:p>
            <a:pPr marL="0" indent="0" rtl="1">
              <a:buNone/>
            </a:pPr>
            <a:endParaRPr lang="en-US" dirty="0"/>
          </a:p>
          <a:p>
            <a:pPr algn="r" rtl="1"/>
            <a:r>
              <a:rPr lang="he-IL" dirty="0"/>
              <a:t>מספרים – </a:t>
            </a:r>
          </a:p>
          <a:p>
            <a:pPr lvl="1" algn="r" rtl="1"/>
            <a:r>
              <a:rPr lang="en-US" dirty="0"/>
              <a:t>Int</a:t>
            </a:r>
          </a:p>
          <a:p>
            <a:pPr lvl="1" algn="r" rtl="1"/>
            <a:r>
              <a:rPr lang="en-US" dirty="0"/>
              <a:t>long</a:t>
            </a:r>
          </a:p>
          <a:p>
            <a:pPr lvl="1" algn="r" rtl="1"/>
            <a:r>
              <a:rPr lang="en-US" dirty="0"/>
              <a:t>Float</a:t>
            </a:r>
          </a:p>
          <a:p>
            <a:pPr lvl="1" algn="r" rtl="1"/>
            <a:endParaRPr lang="en-US" dirty="0"/>
          </a:p>
          <a:p>
            <a:pPr lvl="1" algn="r" rtl="1"/>
            <a:endParaRPr lang="en-US" dirty="0"/>
          </a:p>
          <a:p>
            <a:pPr algn="r" rt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650788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11560" y="34248"/>
            <a:ext cx="7239000" cy="1143000"/>
          </a:xfrm>
        </p:spPr>
        <p:txBody>
          <a:bodyPr/>
          <a:lstStyle/>
          <a:p>
            <a:pPr algn="ctr"/>
            <a:r>
              <a:rPr lang="en-US" b="1" dirty="0"/>
              <a:t>String</a:t>
            </a:r>
            <a:endParaRPr lang="fr-FR" b="1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755576" y="1177248"/>
            <a:ext cx="4404017" cy="4419600"/>
          </a:xfrm>
        </p:spPr>
        <p:txBody>
          <a:bodyPr>
            <a:noAutofit/>
          </a:bodyPr>
          <a:lstStyle/>
          <a:p>
            <a:pPr marL="0" indent="0" algn="l" rtl="0">
              <a:buNone/>
            </a:pPr>
            <a:r>
              <a:rPr lang="en-US" sz="2000" dirty="0"/>
              <a:t>str = 'Hello World!’ </a:t>
            </a:r>
          </a:p>
          <a:p>
            <a:pPr marL="0" indent="0" algn="l" rtl="0">
              <a:buNone/>
            </a:pPr>
            <a:endParaRPr lang="en-US" sz="2000" dirty="0"/>
          </a:p>
          <a:p>
            <a:pPr algn="l" rtl="0"/>
            <a:r>
              <a:rPr lang="en-US" sz="2000" dirty="0"/>
              <a:t>print (str)</a:t>
            </a:r>
            <a:endParaRPr lang="he-IL" sz="2000" dirty="0"/>
          </a:p>
          <a:p>
            <a:pPr marL="0" indent="0" algn="l" rtl="0">
              <a:buNone/>
            </a:pPr>
            <a:r>
              <a:rPr lang="en-US" sz="2000" b="1" dirty="0"/>
              <a:t>	Hello World!</a:t>
            </a:r>
          </a:p>
          <a:p>
            <a:pPr algn="l" rtl="0"/>
            <a:r>
              <a:rPr lang="en-US" sz="2000" dirty="0"/>
              <a:t>print (</a:t>
            </a:r>
            <a:r>
              <a:rPr lang="en-US" sz="2000" dirty="0" err="1"/>
              <a:t>str</a:t>
            </a:r>
            <a:r>
              <a:rPr lang="en-US" sz="2000" dirty="0"/>
              <a:t>[0])</a:t>
            </a:r>
            <a:endParaRPr lang="he-IL" sz="2000" dirty="0"/>
          </a:p>
          <a:p>
            <a:pPr marL="0" indent="0" algn="l" rtl="0">
              <a:buNone/>
            </a:pPr>
            <a:r>
              <a:rPr lang="en-US" sz="2000" b="1" dirty="0"/>
              <a:t>	H</a:t>
            </a:r>
          </a:p>
          <a:p>
            <a:pPr algn="l" rtl="0"/>
            <a:r>
              <a:rPr lang="en-US" sz="2000" dirty="0"/>
              <a:t>print (</a:t>
            </a:r>
            <a:r>
              <a:rPr lang="en-US" sz="2000" dirty="0" err="1"/>
              <a:t>str</a:t>
            </a:r>
            <a:r>
              <a:rPr lang="en-US" sz="2000" dirty="0"/>
              <a:t>[2:5]) </a:t>
            </a:r>
          </a:p>
          <a:p>
            <a:pPr marL="0" indent="0" algn="l" rtl="0">
              <a:buNone/>
            </a:pPr>
            <a:r>
              <a:rPr lang="en-US" sz="2000" b="1" dirty="0"/>
              <a:t>	</a:t>
            </a:r>
            <a:r>
              <a:rPr lang="en-US" sz="2000" b="1" dirty="0" err="1"/>
              <a:t>llo</a:t>
            </a:r>
            <a:endParaRPr lang="en-US" sz="2000" b="1" dirty="0"/>
          </a:p>
          <a:p>
            <a:pPr algn="l" rtl="0"/>
            <a:r>
              <a:rPr lang="en-US" sz="2000" dirty="0"/>
              <a:t>print (</a:t>
            </a:r>
            <a:r>
              <a:rPr lang="en-US" sz="2000" dirty="0" err="1"/>
              <a:t>str</a:t>
            </a:r>
            <a:r>
              <a:rPr lang="en-US" sz="2000" dirty="0"/>
              <a:t>[2:])</a:t>
            </a:r>
          </a:p>
          <a:p>
            <a:pPr marL="0" indent="0" algn="l" rtl="0">
              <a:buNone/>
            </a:pPr>
            <a:r>
              <a:rPr lang="en-US" sz="2000" b="1" dirty="0"/>
              <a:t>	</a:t>
            </a:r>
            <a:r>
              <a:rPr lang="en-US" sz="2000" b="1" dirty="0" err="1"/>
              <a:t>llo</a:t>
            </a:r>
            <a:r>
              <a:rPr lang="en-US" sz="2000" b="1" dirty="0"/>
              <a:t> World!</a:t>
            </a:r>
          </a:p>
          <a:p>
            <a:pPr algn="l" rtl="0"/>
            <a:r>
              <a:rPr lang="en-US" sz="2000" dirty="0"/>
              <a:t>print (</a:t>
            </a:r>
            <a:r>
              <a:rPr lang="en-US" sz="2000" dirty="0" err="1"/>
              <a:t>str</a:t>
            </a:r>
            <a:r>
              <a:rPr lang="en-US" sz="2000" dirty="0"/>
              <a:t> * 2)</a:t>
            </a:r>
          </a:p>
          <a:p>
            <a:pPr marL="0" indent="0" algn="l" rtl="0">
              <a:buNone/>
            </a:pPr>
            <a:r>
              <a:rPr lang="en-US" sz="2000" b="1" dirty="0"/>
              <a:t>	Hello </a:t>
            </a:r>
            <a:r>
              <a:rPr lang="en-US" sz="2000" b="1" dirty="0" err="1"/>
              <a:t>World!Hello</a:t>
            </a:r>
            <a:r>
              <a:rPr lang="en-US" sz="2000" b="1" dirty="0"/>
              <a:t> World!</a:t>
            </a:r>
            <a:endParaRPr lang="en-US" sz="2000" dirty="0"/>
          </a:p>
          <a:p>
            <a:pPr algn="l" rtl="0"/>
            <a:r>
              <a:rPr lang="en-US" sz="2000" dirty="0"/>
              <a:t>print (</a:t>
            </a:r>
            <a:r>
              <a:rPr lang="en-US" sz="2000" dirty="0" err="1"/>
              <a:t>str</a:t>
            </a:r>
            <a:r>
              <a:rPr lang="en-US" sz="2000" dirty="0"/>
              <a:t> + "TEST“)</a:t>
            </a:r>
          </a:p>
          <a:p>
            <a:pPr marL="0" indent="0" algn="l" rtl="0">
              <a:buNone/>
            </a:pPr>
            <a:r>
              <a:rPr lang="en-US" sz="2000" b="1" dirty="0"/>
              <a:t>	Hello </a:t>
            </a:r>
            <a:r>
              <a:rPr lang="en-US" sz="2000" b="1" dirty="0" err="1"/>
              <a:t>World!TEST</a:t>
            </a:r>
            <a:endParaRPr lang="fr-FR" sz="2000" b="1" dirty="0"/>
          </a:p>
          <a:p>
            <a:pPr marL="0" indent="0" algn="l" rtl="0">
              <a:buNone/>
            </a:pP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484969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11560" y="-243408"/>
            <a:ext cx="7239000" cy="1143000"/>
          </a:xfrm>
        </p:spPr>
        <p:txBody>
          <a:bodyPr/>
          <a:lstStyle/>
          <a:p>
            <a:pPr algn="ctr"/>
            <a:r>
              <a:rPr lang="en-US" b="1" dirty="0"/>
              <a:t>Lists</a:t>
            </a:r>
            <a:endParaRPr lang="fr-FR" b="1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637320" y="692696"/>
            <a:ext cx="7467600" cy="6572232"/>
          </a:xfrm>
        </p:spPr>
        <p:txBody>
          <a:bodyPr>
            <a:noAutofit/>
          </a:bodyPr>
          <a:lstStyle/>
          <a:p>
            <a:pPr marL="0" indent="0" algn="l" rtl="0">
              <a:buNone/>
            </a:pPr>
            <a:r>
              <a:rPr lang="fr-FR" sz="2400" dirty="0" err="1"/>
              <a:t>list</a:t>
            </a:r>
            <a:r>
              <a:rPr lang="fr-FR" sz="2400" dirty="0"/>
              <a:t> = [ '</a:t>
            </a:r>
            <a:r>
              <a:rPr lang="fr-FR" sz="2400" dirty="0" err="1"/>
              <a:t>abcd</a:t>
            </a:r>
            <a:r>
              <a:rPr lang="fr-FR" sz="2400" dirty="0"/>
              <a:t>', 786 , 2.23, '</a:t>
            </a:r>
            <a:r>
              <a:rPr lang="fr-FR" sz="2400" dirty="0" err="1"/>
              <a:t>john</a:t>
            </a:r>
            <a:r>
              <a:rPr lang="fr-FR" sz="2400" dirty="0"/>
              <a:t>', 70.2 ]</a:t>
            </a:r>
          </a:p>
          <a:p>
            <a:pPr marL="0" indent="0" algn="l" rtl="0">
              <a:buNone/>
            </a:pPr>
            <a:r>
              <a:rPr lang="fr-FR" sz="2400" dirty="0" err="1"/>
              <a:t>tinylist</a:t>
            </a:r>
            <a:r>
              <a:rPr lang="fr-FR" sz="2400" dirty="0"/>
              <a:t> = [123, '</a:t>
            </a:r>
            <a:r>
              <a:rPr lang="fr-FR" sz="2400" dirty="0" err="1"/>
              <a:t>john</a:t>
            </a:r>
            <a:r>
              <a:rPr lang="fr-FR" sz="2400" dirty="0"/>
              <a:t>’]</a:t>
            </a:r>
          </a:p>
          <a:p>
            <a:pPr marL="0" indent="0" algn="l" rtl="0">
              <a:buNone/>
            </a:pPr>
            <a:endParaRPr lang="fr-FR" sz="2400" dirty="0"/>
          </a:p>
          <a:p>
            <a:pPr algn="l" rtl="0"/>
            <a:r>
              <a:rPr lang="fr-FR" sz="2000" dirty="0" err="1"/>
              <a:t>print</a:t>
            </a:r>
            <a:r>
              <a:rPr lang="fr-FR" sz="2000" dirty="0"/>
              <a:t> (</a:t>
            </a:r>
            <a:r>
              <a:rPr lang="fr-FR" sz="2000" dirty="0" err="1"/>
              <a:t>list</a:t>
            </a:r>
            <a:r>
              <a:rPr lang="fr-FR" sz="2000" dirty="0"/>
              <a:t>)  </a:t>
            </a:r>
          </a:p>
          <a:p>
            <a:pPr marL="0" indent="0" algn="l" rtl="0">
              <a:buNone/>
            </a:pPr>
            <a:r>
              <a:rPr lang="en-US" sz="2000" b="1" dirty="0"/>
              <a:t>	['</a:t>
            </a:r>
            <a:r>
              <a:rPr lang="en-US" sz="2000" b="1" dirty="0" err="1"/>
              <a:t>abcd</a:t>
            </a:r>
            <a:r>
              <a:rPr lang="en-US" sz="2000" b="1" dirty="0"/>
              <a:t>', 786, 2.23, 'john', 70.2]</a:t>
            </a:r>
          </a:p>
          <a:p>
            <a:pPr algn="l" rtl="0"/>
            <a:r>
              <a:rPr lang="fr-FR" sz="2000" dirty="0" err="1"/>
              <a:t>print</a:t>
            </a:r>
            <a:r>
              <a:rPr lang="fr-FR" sz="2000" dirty="0"/>
              <a:t> (</a:t>
            </a:r>
            <a:r>
              <a:rPr lang="fr-FR" sz="2000" dirty="0" err="1"/>
              <a:t>list</a:t>
            </a:r>
            <a:r>
              <a:rPr lang="fr-FR" sz="2000" dirty="0"/>
              <a:t>[0])</a:t>
            </a:r>
          </a:p>
          <a:p>
            <a:pPr marL="0" indent="0" algn="l" rtl="0">
              <a:buNone/>
            </a:pPr>
            <a:r>
              <a:rPr lang="fr-FR" sz="2000" b="1" dirty="0"/>
              <a:t>	</a:t>
            </a:r>
            <a:r>
              <a:rPr lang="fr-FR" sz="2000" b="1" dirty="0" err="1"/>
              <a:t>abcd</a:t>
            </a:r>
            <a:endParaRPr lang="fr-FR" sz="2000" b="1" dirty="0"/>
          </a:p>
          <a:p>
            <a:pPr algn="l" rtl="0"/>
            <a:r>
              <a:rPr lang="fr-FR" sz="2000" dirty="0" err="1"/>
              <a:t>print</a:t>
            </a:r>
            <a:r>
              <a:rPr lang="fr-FR" sz="2000" dirty="0"/>
              <a:t> (</a:t>
            </a:r>
            <a:r>
              <a:rPr lang="fr-FR" sz="2000" dirty="0" err="1"/>
              <a:t>list</a:t>
            </a:r>
            <a:r>
              <a:rPr lang="fr-FR" sz="2000" dirty="0"/>
              <a:t>[1:3])     </a:t>
            </a:r>
          </a:p>
          <a:p>
            <a:pPr marL="0" indent="0" algn="l" rtl="0">
              <a:buNone/>
            </a:pPr>
            <a:r>
              <a:rPr lang="en-US" sz="2000" b="1" dirty="0"/>
              <a:t>	[786, 2.23]</a:t>
            </a:r>
          </a:p>
          <a:p>
            <a:pPr algn="l" rtl="0"/>
            <a:r>
              <a:rPr lang="fr-FR" sz="2000" dirty="0" err="1"/>
              <a:t>print</a:t>
            </a:r>
            <a:r>
              <a:rPr lang="fr-FR" sz="2000" dirty="0"/>
              <a:t> (</a:t>
            </a:r>
            <a:r>
              <a:rPr lang="fr-FR" sz="2000" dirty="0" err="1"/>
              <a:t>tinylist</a:t>
            </a:r>
            <a:r>
              <a:rPr lang="fr-FR" sz="2000" dirty="0"/>
              <a:t> * 2) </a:t>
            </a:r>
          </a:p>
          <a:p>
            <a:pPr marL="0" indent="0" algn="l" rtl="0">
              <a:buNone/>
            </a:pPr>
            <a:r>
              <a:rPr lang="en-US" sz="2000" b="1" dirty="0"/>
              <a:t>	[123, 'john', 123, 'john’]</a:t>
            </a:r>
            <a:r>
              <a:rPr lang="fr-FR" sz="2000" dirty="0"/>
              <a:t> </a:t>
            </a:r>
          </a:p>
          <a:p>
            <a:pPr algn="l" rtl="0"/>
            <a:r>
              <a:rPr lang="fr-FR" sz="2000" dirty="0" err="1"/>
              <a:t>print</a:t>
            </a:r>
            <a:r>
              <a:rPr lang="fr-FR" sz="2000" dirty="0"/>
              <a:t> (</a:t>
            </a:r>
            <a:r>
              <a:rPr lang="fr-FR" sz="2000" dirty="0" err="1"/>
              <a:t>list</a:t>
            </a:r>
            <a:r>
              <a:rPr lang="fr-FR" sz="2000" dirty="0"/>
              <a:t>[2:])</a:t>
            </a:r>
          </a:p>
          <a:p>
            <a:pPr marL="0" indent="0" algn="l" rtl="0">
              <a:buNone/>
            </a:pPr>
            <a:r>
              <a:rPr lang="en-US" sz="2000" b="1" dirty="0"/>
              <a:t>	[2.23, 'john', 70.2]</a:t>
            </a:r>
            <a:endParaRPr lang="fr-FR" sz="2000" dirty="0"/>
          </a:p>
          <a:p>
            <a:pPr algn="l" rtl="0"/>
            <a:r>
              <a:rPr lang="fr-FR" sz="2000" dirty="0" err="1"/>
              <a:t>print</a:t>
            </a:r>
            <a:r>
              <a:rPr lang="fr-FR" sz="2000" dirty="0"/>
              <a:t> (</a:t>
            </a:r>
            <a:r>
              <a:rPr lang="fr-FR" sz="2000" dirty="0" err="1"/>
              <a:t>list</a:t>
            </a:r>
            <a:r>
              <a:rPr lang="fr-FR" sz="2000" dirty="0"/>
              <a:t> + </a:t>
            </a:r>
            <a:r>
              <a:rPr lang="fr-FR" sz="2000" dirty="0" err="1"/>
              <a:t>tinylist</a:t>
            </a:r>
            <a:r>
              <a:rPr lang="fr-FR" sz="2000" dirty="0"/>
              <a:t>)</a:t>
            </a:r>
          </a:p>
          <a:p>
            <a:pPr marL="0" indent="0" algn="l" rtl="0">
              <a:buNone/>
            </a:pPr>
            <a:r>
              <a:rPr lang="en-US" sz="2000" b="1" dirty="0"/>
              <a:t>	['</a:t>
            </a:r>
            <a:r>
              <a:rPr lang="en-US" sz="2000" b="1" dirty="0" err="1"/>
              <a:t>abcd</a:t>
            </a:r>
            <a:r>
              <a:rPr lang="en-US" sz="2000" b="1" dirty="0"/>
              <a:t>', 786, 2.23, 'john', 70.2, 123, 'john’]</a:t>
            </a:r>
          </a:p>
          <a:p>
            <a:pPr marL="0" indent="0" algn="l" rtl="0">
              <a:buNone/>
            </a:pPr>
            <a:endParaRPr lang="fr-FR" sz="2400" dirty="0"/>
          </a:p>
        </p:txBody>
      </p:sp>
      <p:sp>
        <p:nvSpPr>
          <p:cNvPr id="4" name="מציין מיקום תוכן 2">
            <a:extLst>
              <a:ext uri="{FF2B5EF4-FFF2-40B4-BE49-F238E27FC236}">
                <a16:creationId xmlns:a16="http://schemas.microsoft.com/office/drawing/2014/main" id="{F56600C2-99CA-435E-9CAE-4F3CB7662D28}"/>
              </a:ext>
            </a:extLst>
          </p:cNvPr>
          <p:cNvSpPr txBox="1">
            <a:spLocks/>
          </p:cNvSpPr>
          <p:nvPr/>
        </p:nvSpPr>
        <p:spPr>
          <a:xfrm>
            <a:off x="6228184" y="2060848"/>
            <a:ext cx="7467600" cy="441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˃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Calibri" pitchFamily="34" charset="0"/>
              <a:buChar char="+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Clr>
                <a:schemeClr val="tx1"/>
              </a:buClr>
              <a:buFont typeface="Calibri" pitchFamily="34" charset="0"/>
              <a:buChar char="&gt;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Calibri" pitchFamily="34" charset="0"/>
              <a:buChar char="+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Clr>
                <a:schemeClr val="tx1"/>
              </a:buClr>
              <a:buFont typeface="Calibri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Clr>
                <a:schemeClr val="tx1"/>
              </a:buClr>
              <a:buFont typeface="Calibri" pitchFamily="34" charset="0"/>
              <a:buChar char="−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Font typeface="Arial" pitchFamily="34" charset="0"/>
              <a:buNone/>
            </a:pPr>
            <a:endParaRPr lang="fr-FR" sz="2400" dirty="0"/>
          </a:p>
          <a:p>
            <a:pPr marL="0" indent="0" algn="l" rtl="0">
              <a:buNone/>
            </a:pPr>
            <a:endParaRPr lang="en-US" sz="2400" b="1" dirty="0"/>
          </a:p>
          <a:p>
            <a:pPr marL="0" indent="0" algn="l" rtl="0">
              <a:buFont typeface="Arial" pitchFamily="34" charset="0"/>
              <a:buNone/>
            </a:pPr>
            <a:r>
              <a:rPr lang="fr-FR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97218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13119</TotalTime>
  <Words>1199</Words>
  <Application>Microsoft Office PowerPoint</Application>
  <PresentationFormat>On-screen Show (4:3)</PresentationFormat>
  <Paragraphs>366</Paragraphs>
  <Slides>30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Calibri Light</vt:lpstr>
      <vt:lpstr>Wingdings</vt:lpstr>
      <vt:lpstr>Office Theme</vt:lpstr>
      <vt:lpstr>Python</vt:lpstr>
      <vt:lpstr>Python </vt:lpstr>
      <vt:lpstr>Python</vt:lpstr>
      <vt:lpstr>Python</vt:lpstr>
      <vt:lpstr>Python</vt:lpstr>
      <vt:lpstr>Datatypes</vt:lpstr>
      <vt:lpstr>הצבת ערכים למשתנים</vt:lpstr>
      <vt:lpstr>String</vt:lpstr>
      <vt:lpstr>Lists</vt:lpstr>
      <vt:lpstr>Tuples </vt:lpstr>
      <vt:lpstr>מערכים מקוננים</vt:lpstr>
      <vt:lpstr>Dictionary</vt:lpstr>
      <vt:lpstr>אופרטורים</vt:lpstr>
      <vt:lpstr>אופרטורים  - מתמטיים</vt:lpstr>
      <vt:lpstr>אופרטורים - בינריים</vt:lpstr>
      <vt:lpstr>Conditional Statement</vt:lpstr>
      <vt:lpstr>Conditional Statement</vt:lpstr>
      <vt:lpstr>Loops - While </vt:lpstr>
      <vt:lpstr>Loops - For </vt:lpstr>
      <vt:lpstr>Loops - For </vt:lpstr>
      <vt:lpstr>Functions </vt:lpstr>
      <vt:lpstr>Functions</vt:lpstr>
      <vt:lpstr>Anonymous Functions</vt:lpstr>
      <vt:lpstr>תרגיל </vt:lpstr>
      <vt:lpstr>PowerPoint Presentation</vt:lpstr>
      <vt:lpstr>פתרון – מיון בועות 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תרגול בקורס בסיסי נתונים</dc:title>
  <dc:creator>Netanel</dc:creator>
  <cp:lastModifiedBy>Keren</cp:lastModifiedBy>
  <cp:revision>322</cp:revision>
  <dcterms:created xsi:type="dcterms:W3CDTF">2017-04-18T08:19:34Z</dcterms:created>
  <dcterms:modified xsi:type="dcterms:W3CDTF">2020-06-10T08:57:52Z</dcterms:modified>
</cp:coreProperties>
</file>