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80" r:id="rId1"/>
  </p:sldMasterIdLst>
  <p:notesMasterIdLst>
    <p:notesMasterId r:id="rId28"/>
  </p:notesMasterIdLst>
  <p:sldIdLst>
    <p:sldId id="256" r:id="rId2"/>
    <p:sldId id="257" r:id="rId3"/>
    <p:sldId id="261" r:id="rId4"/>
    <p:sldId id="263" r:id="rId5"/>
    <p:sldId id="314" r:id="rId6"/>
    <p:sldId id="289" r:id="rId7"/>
    <p:sldId id="315" r:id="rId8"/>
    <p:sldId id="267" r:id="rId9"/>
    <p:sldId id="316" r:id="rId10"/>
    <p:sldId id="269" r:id="rId11"/>
    <p:sldId id="286" r:id="rId12"/>
    <p:sldId id="318" r:id="rId13"/>
    <p:sldId id="319" r:id="rId14"/>
    <p:sldId id="276" r:id="rId15"/>
    <p:sldId id="279" r:id="rId16"/>
    <p:sldId id="317" r:id="rId17"/>
    <p:sldId id="287" r:id="rId18"/>
    <p:sldId id="312" r:id="rId19"/>
    <p:sldId id="271" r:id="rId20"/>
    <p:sldId id="311" r:id="rId21"/>
    <p:sldId id="303" r:id="rId22"/>
    <p:sldId id="310" r:id="rId23"/>
    <p:sldId id="313" r:id="rId24"/>
    <p:sldId id="304" r:id="rId25"/>
    <p:sldId id="305" r:id="rId26"/>
    <p:sldId id="30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82593" autoAdjust="0"/>
  </p:normalViewPr>
  <p:slideViewPr>
    <p:cSldViewPr>
      <p:cViewPr varScale="1">
        <p:scale>
          <a:sx n="59" d="100"/>
          <a:sy n="59" d="100"/>
        </p:scale>
        <p:origin x="171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A4D9913-960B-4ED6-B4F5-E976E4080372}" type="datetimeFigureOut">
              <a:rPr lang="he-IL" smtClean="0"/>
              <a:t>כ"ב/אדר/תש"פ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63E3EEF0-8EB5-4742-9E41-EA7A7DA471D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7958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שפת מחשב</a:t>
            </a:r>
          </a:p>
          <a:p>
            <a:r>
              <a:rPr lang="he-IL" dirty="0"/>
              <a:t>מיועדת לטיפול במידע שמאוחסן במסד נתונים </a:t>
            </a:r>
          </a:p>
          <a:p>
            <a:r>
              <a:rPr lang="he-IL" dirty="0"/>
              <a:t>מאפשרת שליפת ועדכון נתונים בטבלאות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5481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ברירת המחדל היא בסדר עולה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7402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צריך לשים לב שמספר האיברים ב </a:t>
            </a:r>
            <a:r>
              <a:rPr lang="en-US" dirty="0"/>
              <a:t>INSERT INTO</a:t>
            </a:r>
            <a:r>
              <a:rPr lang="he-IL" dirty="0"/>
              <a:t> יהיה שווה ל </a:t>
            </a:r>
            <a:r>
              <a:rPr lang="en-US" dirty="0"/>
              <a:t>VALUES</a:t>
            </a:r>
            <a:r>
              <a:rPr lang="he-IL" dirty="0"/>
              <a:t>. לא מכניסים בדרך כלל ל </a:t>
            </a:r>
            <a:r>
              <a:rPr lang="en-US" dirty="0"/>
              <a:t>ID</a:t>
            </a:r>
            <a:r>
              <a:rPr lang="he-IL" dirty="0"/>
              <a:t> שזה מספר רץ.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0419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07770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1575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41484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90253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מכיוון</a:t>
            </a:r>
            <a:r>
              <a:rPr lang="he-IL" baseline="0" dirty="0"/>
              <a:t> שמוצר יכול להימכר בהנחה, אנחנו רוצים לדעת מה המחיר הגבוה ביותר ששולם לכל מוצר</a:t>
            </a:r>
          </a:p>
          <a:p>
            <a:r>
              <a:rPr lang="he-I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בשאילתא</a:t>
            </a:r>
            <a:r>
              <a:rPr lang="he-IL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הזאת משתמשת בתת </a:t>
            </a:r>
            <a:r>
              <a:rPr lang="he-IL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שאילתא</a:t>
            </a:r>
            <a:r>
              <a:rPr lang="he-IL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בשביל לקבל את המחיר הגבוה ביותר לכל מוצר</a:t>
            </a:r>
          </a:p>
          <a:p>
            <a:endParaRPr lang="he-IL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e-IL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מבקשים </a:t>
            </a:r>
            <a:r>
              <a:rPr lang="he-IL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בשאילתא</a:t>
            </a:r>
            <a:r>
              <a:rPr lang="he-IL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את שם המוצר, קוד המוצר ומחירו המקסימלי.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95660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/>
              <a:t>היינו צריכים לעשות כך כי אנחנו לוקחים נתונים מ2 טבלאות שונות בהמשך נלמד עוד שיטות.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96113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אם היינו עושים את השליפה בלי</a:t>
            </a:r>
            <a:r>
              <a:rPr lang="en-US" dirty="0"/>
              <a:t>   </a:t>
            </a:r>
            <a:r>
              <a:rPr lang="he-IL" baseline="0" dirty="0"/>
              <a:t> ה-</a:t>
            </a:r>
            <a:r>
              <a:rPr lang="en-US" baseline="0" dirty="0"/>
              <a:t> group by</a:t>
            </a:r>
            <a:r>
              <a:rPr lang="he-IL" baseline="0" dirty="0"/>
              <a:t> הוא היה מחזיר לי רק את התוצאה הראשונה וזהו.</a:t>
            </a:r>
          </a:p>
          <a:p>
            <a:r>
              <a:rPr lang="he-IL" baseline="0" dirty="0"/>
              <a:t>ברגע שאנחנו עושים </a:t>
            </a:r>
            <a:r>
              <a:rPr lang="en-US" baseline="0" dirty="0"/>
              <a:t>group by</a:t>
            </a:r>
            <a:r>
              <a:rPr lang="he-IL" baseline="0" dirty="0"/>
              <a:t> הוא מקבץ לפי קוד הספק ומחזיר רשומה עבור כל קוד ספק אחר.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292054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ה-</a:t>
            </a:r>
            <a:r>
              <a:rPr lang="en-US" dirty="0"/>
              <a:t>having</a:t>
            </a:r>
            <a:r>
              <a:rPr lang="en-US" baseline="0" dirty="0"/>
              <a:t> </a:t>
            </a:r>
            <a:r>
              <a:rPr lang="he-IL" baseline="0" dirty="0"/>
              <a:t> נוצר בגלל שב-</a:t>
            </a:r>
            <a:r>
              <a:rPr lang="en-US" baseline="0" dirty="0"/>
              <a:t>where</a:t>
            </a:r>
            <a:r>
              <a:rPr lang="he-IL" baseline="0" dirty="0"/>
              <a:t> לא ניתן להשתמש בפונקציות אגרגטיביות.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25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8920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772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755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2555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8070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Between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5290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Between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605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7460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9298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t>כ"ב/אדר/תש"פ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76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t>כ"ב/אדר/תש"פ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2562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t>כ"ב/אדר/תש"פ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2038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t>כ"ב/אדר/תש"פ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7145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t>כ"ב/אדר/תש"פ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8947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t>כ"ב/אדר/תש"פ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8236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t>כ"ב/אדר/תש"פ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/>
              <a:t>‹#›</a:t>
            </a:fld>
            <a:endParaRPr lang="he-I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9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t>כ"ב/אדר/תש"פ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/>
              <a:t>‹#›</a:t>
            </a:fld>
            <a:endParaRPr lang="he-I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9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t>כ"ב/אדר/תש"פ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0489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t>כ"ב/אדר/תש"פ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3940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t>כ"ב/אדר/תש"פ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5982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2978B4A-0046-469A-9A7D-7049E2D26DA3}" type="datetimeFigureOut">
              <a:rPr lang="he-IL" smtClean="0"/>
              <a:t>כ"ב/אדר/תש"פ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942CF-AC30-4901-9D94-9F94A6046A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4394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685800" rtl="1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r" defTabSz="685800" rtl="1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r" defTabSz="685800" rtl="1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r" defTabSz="685800" rtl="1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r" defTabSz="685800" rtl="1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r" defTabSz="685800" rtl="1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r" defTabSz="685800" rtl="1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r" defTabSz="685800" rtl="1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r" defTabSz="685800" rtl="1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r" defTabSz="685800" rtl="1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sql_functions.asp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ubQBa1RGg8&amp;t=130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79512" y="980728"/>
            <a:ext cx="8676456" cy="1793167"/>
          </a:xfrm>
        </p:spPr>
        <p:txBody>
          <a:bodyPr/>
          <a:lstStyle/>
          <a:p>
            <a:r>
              <a:rPr lang="he-IL" sz="6000" dirty="0">
                <a:solidFill>
                  <a:schemeClr val="tx2"/>
                </a:solidFill>
                <a:latin typeface="+mn-lt"/>
                <a:cs typeface="+mn-cs"/>
              </a:rPr>
              <a:t>מסדי נתונים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2537520" y="3429000"/>
            <a:ext cx="3960440" cy="622920"/>
          </a:xfrm>
        </p:spPr>
        <p:txBody>
          <a:bodyPr>
            <a:noAutofit/>
          </a:bodyPr>
          <a:lstStyle/>
          <a:p>
            <a:r>
              <a:rPr lang="he-IL" sz="3200" dirty="0">
                <a:solidFill>
                  <a:schemeClr val="tx2"/>
                </a:solidFill>
              </a:rPr>
              <a:t>תרגול </a:t>
            </a:r>
          </a:p>
        </p:txBody>
      </p:sp>
    </p:spTree>
    <p:extLst>
      <p:ext uri="{BB962C8B-B14F-4D97-AF65-F5344CB8AC3E}">
        <p14:creationId xmlns:p14="http://schemas.microsoft.com/office/powerpoint/2010/main" val="2221993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79512" y="1340768"/>
            <a:ext cx="8712968" cy="5832648"/>
          </a:xfrm>
        </p:spPr>
        <p:txBody>
          <a:bodyPr>
            <a:normAutofit/>
          </a:bodyPr>
          <a:lstStyle/>
          <a:p>
            <a:r>
              <a:rPr lang="he-IL" dirty="0"/>
              <a:t>שליפת ההזמנות שעדיין לא נשלחו</a:t>
            </a: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SELECT </a:t>
            </a:r>
            <a:r>
              <a:rPr lang="en-US" dirty="0"/>
              <a:t>* 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FROM </a:t>
            </a:r>
            <a:r>
              <a:rPr lang="en-US" dirty="0"/>
              <a:t>orders 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WHERE </a:t>
            </a:r>
            <a:r>
              <a:rPr lang="en-US" dirty="0" err="1"/>
              <a:t>ShippedDate</a:t>
            </a:r>
            <a:r>
              <a:rPr lang="en-US" dirty="0">
                <a:solidFill>
                  <a:srgbClr val="0070C0"/>
                </a:solidFill>
              </a:rPr>
              <a:t> is null;</a:t>
            </a:r>
          </a:p>
          <a:p>
            <a:pPr marL="0" indent="0" algn="l" rtl="0">
              <a:buNone/>
            </a:pPr>
            <a:endParaRPr lang="en-US" dirty="0"/>
          </a:p>
          <a:p>
            <a:r>
              <a:rPr lang="he-IL" dirty="0"/>
              <a:t>שליפת שם הזמנה ואזור הזמנה (אם לא קיים אזור הזמנה, מה יחזיר?)</a:t>
            </a: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shipname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coalesce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ShipRegion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/>
              <a:t> ‘</a:t>
            </a:r>
            <a:r>
              <a:rPr lang="en-US" dirty="0" err="1"/>
              <a:t>NoRegion</a:t>
            </a:r>
            <a:r>
              <a:rPr lang="en-US" dirty="0"/>
              <a:t>') 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orders;</a:t>
            </a:r>
          </a:p>
          <a:p>
            <a:pPr marL="0" indent="0" algn="l" rtl="0">
              <a:buNone/>
            </a:pPr>
            <a:endParaRPr lang="he-IL" dirty="0"/>
          </a:p>
          <a:p>
            <a:r>
              <a:rPr lang="he-IL" dirty="0"/>
              <a:t>שליפת שם המוצר וערכו לפי מה שנמצא במלאי</a:t>
            </a: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SELECT  </a:t>
            </a:r>
            <a:r>
              <a:rPr lang="en-US" dirty="0" err="1"/>
              <a:t>ProductName</a:t>
            </a:r>
            <a:r>
              <a:rPr lang="en-US" dirty="0"/>
              <a:t>, </a:t>
            </a:r>
          </a:p>
          <a:p>
            <a:pPr marL="0" indent="0" algn="l" rtl="0">
              <a:buNone/>
            </a:pPr>
            <a:r>
              <a:rPr lang="en-US" dirty="0" err="1"/>
              <a:t>UnitPrice</a:t>
            </a:r>
            <a:r>
              <a:rPr lang="en-US" dirty="0"/>
              <a:t>* (</a:t>
            </a:r>
            <a:r>
              <a:rPr lang="en-US" dirty="0" err="1"/>
              <a:t>UnitsInStock</a:t>
            </a:r>
            <a:r>
              <a:rPr lang="en-US" dirty="0"/>
              <a:t> +</a:t>
            </a:r>
            <a:r>
              <a:rPr lang="en-US" dirty="0">
                <a:solidFill>
                  <a:srgbClr val="0070C0"/>
                </a:solidFill>
              </a:rPr>
              <a:t> coalesce</a:t>
            </a:r>
            <a:r>
              <a:rPr lang="en-US" dirty="0"/>
              <a:t>(UnitsOnOrder,0)) </a:t>
            </a:r>
            <a:r>
              <a:rPr lang="en-US" dirty="0">
                <a:solidFill>
                  <a:srgbClr val="0070C0"/>
                </a:solidFill>
              </a:rPr>
              <a:t>as </a:t>
            </a:r>
            <a:r>
              <a:rPr lang="en-US" dirty="0" err="1"/>
              <a:t>stockValue</a:t>
            </a: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FROM </a:t>
            </a:r>
            <a:r>
              <a:rPr lang="en-US" dirty="0"/>
              <a:t>products;</a:t>
            </a:r>
            <a:endParaRPr lang="he-IL" dirty="0"/>
          </a:p>
        </p:txBody>
      </p:sp>
      <p:sp>
        <p:nvSpPr>
          <p:cNvPr id="5" name="כותרת 1"/>
          <p:cNvSpPr>
            <a:spLocks noGrp="1"/>
          </p:cNvSpPr>
          <p:nvPr>
            <p:ph type="title"/>
          </p:nvPr>
        </p:nvSpPr>
        <p:spPr>
          <a:xfrm>
            <a:off x="3059832" y="260648"/>
            <a:ext cx="3064668" cy="78296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</a:rPr>
              <a:t>Null</a:t>
            </a:r>
            <a:endParaRPr lang="he-IL" sz="4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20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46298" y="1628800"/>
            <a:ext cx="8691736" cy="918654"/>
          </a:xfrm>
        </p:spPr>
        <p:txBody>
          <a:bodyPr>
            <a:normAutofit/>
          </a:bodyPr>
          <a:lstStyle/>
          <a:p>
            <a:r>
              <a:rPr lang="he-IL" dirty="0"/>
              <a:t>שליפה של עלות כוללת של מוצר בהזמנה (לפי מס' היחידות שהוזמנו מהמוצר)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</p:txBody>
      </p:sp>
      <p:sp>
        <p:nvSpPr>
          <p:cNvPr id="4" name="מלבן 3"/>
          <p:cNvSpPr/>
          <p:nvPr/>
        </p:nvSpPr>
        <p:spPr>
          <a:xfrm>
            <a:off x="343694" y="2369458"/>
            <a:ext cx="849694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defRPr/>
            </a:pPr>
            <a:r>
              <a:rPr lang="en-US" sz="2400" dirty="0">
                <a:solidFill>
                  <a:srgbClr val="0070C0"/>
                </a:solidFill>
              </a:rPr>
              <a:t>SELECT</a:t>
            </a:r>
            <a:r>
              <a:rPr lang="en-US" sz="2400" dirty="0"/>
              <a:t> </a:t>
            </a:r>
            <a:r>
              <a:rPr lang="en-US" sz="2400" dirty="0" err="1"/>
              <a:t>OrderID</a:t>
            </a:r>
            <a:r>
              <a:rPr lang="en-US" sz="2400" dirty="0"/>
              <a:t>, </a:t>
            </a:r>
            <a:r>
              <a:rPr lang="en-US" sz="2400" dirty="0" err="1"/>
              <a:t>ProductID</a:t>
            </a:r>
            <a:r>
              <a:rPr lang="en-US" sz="2400" dirty="0"/>
              <a:t>, </a:t>
            </a:r>
            <a:r>
              <a:rPr lang="en-US" sz="2400" dirty="0" err="1"/>
              <a:t>UnitPrice</a:t>
            </a:r>
            <a:r>
              <a:rPr lang="en-US" sz="2400" dirty="0"/>
              <a:t>, Quantity, </a:t>
            </a:r>
            <a:r>
              <a:rPr lang="en-US" sz="2400" dirty="0" err="1"/>
              <a:t>UnitPrice</a:t>
            </a:r>
            <a:r>
              <a:rPr lang="en-US" sz="2400" dirty="0"/>
              <a:t>*Quantity </a:t>
            </a:r>
            <a:r>
              <a:rPr lang="en-US" sz="2400" dirty="0">
                <a:solidFill>
                  <a:srgbClr val="0070C0"/>
                </a:solidFill>
              </a:rPr>
              <a:t>AS</a:t>
            </a:r>
            <a:r>
              <a:rPr lang="en-US" sz="2400" dirty="0"/>
              <a:t> Price</a:t>
            </a:r>
          </a:p>
          <a:p>
            <a:pPr algn="l" rtl="0">
              <a:defRPr/>
            </a:pPr>
            <a:r>
              <a:rPr lang="en-US" sz="2400" dirty="0">
                <a:solidFill>
                  <a:srgbClr val="0070C0"/>
                </a:solidFill>
              </a:rPr>
              <a:t>FROM</a:t>
            </a:r>
            <a:r>
              <a:rPr lang="en-US" sz="2400" dirty="0"/>
              <a:t> `Order Details`;</a:t>
            </a:r>
          </a:p>
          <a:p>
            <a:pPr marL="287338" lvl="1">
              <a:lnSpc>
                <a:spcPct val="80000"/>
              </a:lnSpc>
              <a:defRPr/>
            </a:pPr>
            <a:endParaRPr lang="en-US" altLang="en-US" sz="2400" dirty="0"/>
          </a:p>
          <a:p>
            <a:pPr marL="287338" lvl="1">
              <a:lnSpc>
                <a:spcPct val="80000"/>
              </a:lnSpc>
              <a:defRPr/>
            </a:pPr>
            <a:endParaRPr lang="he-IL" altLang="en-US" sz="2400" u="sng" dirty="0"/>
          </a:p>
          <a:p>
            <a:pPr marL="287338" lvl="1" algn="r" rtl="1">
              <a:lnSpc>
                <a:spcPct val="80000"/>
              </a:lnSpc>
              <a:defRPr/>
            </a:pPr>
            <a:endParaRPr lang="he-IL" altLang="en-US" sz="2400" u="sng" dirty="0"/>
          </a:p>
          <a:p>
            <a:pPr marL="287338" lvl="1" algn="r" rtl="1">
              <a:lnSpc>
                <a:spcPct val="80000"/>
              </a:lnSpc>
              <a:defRPr/>
            </a:pPr>
            <a:r>
              <a:rPr lang="he-IL" altLang="en-US" sz="2400" b="1" u="sng" dirty="0"/>
              <a:t>דוגמא לטעות</a:t>
            </a:r>
          </a:p>
          <a:p>
            <a:pPr marL="287338" lvl="1" algn="r" rtl="1">
              <a:lnSpc>
                <a:spcPct val="80000"/>
              </a:lnSpc>
              <a:defRPr/>
            </a:pPr>
            <a:endParaRPr lang="en-US" altLang="en-US" sz="2400" dirty="0"/>
          </a:p>
          <a:p>
            <a:pPr algn="l" rtl="0">
              <a:defRPr/>
            </a:pPr>
            <a:r>
              <a:rPr lang="en-US" sz="2400" dirty="0">
                <a:solidFill>
                  <a:srgbClr val="0070C0"/>
                </a:solidFill>
              </a:rPr>
              <a:t>SELECT</a:t>
            </a:r>
            <a:r>
              <a:rPr lang="en-US" sz="2400" dirty="0"/>
              <a:t> </a:t>
            </a:r>
            <a:r>
              <a:rPr lang="en-US" sz="2400" dirty="0" err="1"/>
              <a:t>OrderID</a:t>
            </a:r>
            <a:r>
              <a:rPr lang="en-US" sz="2400" dirty="0"/>
              <a:t>, </a:t>
            </a:r>
            <a:r>
              <a:rPr lang="en-US" sz="2400" dirty="0" err="1"/>
              <a:t>ProductID</a:t>
            </a:r>
            <a:r>
              <a:rPr lang="en-US" sz="2400" dirty="0"/>
              <a:t>, </a:t>
            </a:r>
            <a:r>
              <a:rPr lang="en-US" sz="2400" dirty="0" err="1"/>
              <a:t>UnitPrice</a:t>
            </a:r>
            <a:r>
              <a:rPr lang="en-US" sz="2400" dirty="0"/>
              <a:t>, Quantity, </a:t>
            </a:r>
          </a:p>
          <a:p>
            <a:pPr algn="l" rtl="0">
              <a:defRPr/>
            </a:pPr>
            <a:r>
              <a:rPr lang="en-US" sz="2400" dirty="0" err="1"/>
              <a:t>UnitPrice</a:t>
            </a:r>
            <a:r>
              <a:rPr lang="en-US" sz="2400" dirty="0"/>
              <a:t>*Quantity </a:t>
            </a:r>
            <a:r>
              <a:rPr lang="en-US" sz="2400" dirty="0">
                <a:solidFill>
                  <a:srgbClr val="0070C0"/>
                </a:solidFill>
              </a:rPr>
              <a:t>AS</a:t>
            </a:r>
            <a:r>
              <a:rPr lang="en-US" sz="2400" dirty="0"/>
              <a:t> Price</a:t>
            </a:r>
          </a:p>
          <a:p>
            <a:pPr algn="l" rtl="0">
              <a:defRPr/>
            </a:pPr>
            <a:r>
              <a:rPr lang="en-US" sz="2400" dirty="0">
                <a:solidFill>
                  <a:srgbClr val="0070C0"/>
                </a:solidFill>
              </a:rPr>
              <a:t>FROM</a:t>
            </a:r>
            <a:r>
              <a:rPr lang="en-US" sz="2400" dirty="0"/>
              <a:t> `Order Details`</a:t>
            </a:r>
          </a:p>
          <a:p>
            <a:pPr algn="l" rtl="0">
              <a:defRPr/>
            </a:pPr>
            <a:r>
              <a:rPr lang="en-US" sz="2400" dirty="0">
                <a:solidFill>
                  <a:srgbClr val="FF0000"/>
                </a:solidFill>
              </a:rPr>
              <a:t>Where Price &gt; 100</a:t>
            </a:r>
          </a:p>
        </p:txBody>
      </p:sp>
      <p:sp>
        <p:nvSpPr>
          <p:cNvPr id="5" name="כותרת 1"/>
          <p:cNvSpPr txBox="1">
            <a:spLocks/>
          </p:cNvSpPr>
          <p:nvPr/>
        </p:nvSpPr>
        <p:spPr>
          <a:xfrm>
            <a:off x="3059832" y="260648"/>
            <a:ext cx="3064668" cy="78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4400" b="1" dirty="0">
                <a:solidFill>
                  <a:schemeClr val="tx2"/>
                </a:solidFill>
                <a:cs typeface="+mn-cs"/>
              </a:rPr>
              <a:t>שדה מחושב</a:t>
            </a:r>
          </a:p>
        </p:txBody>
      </p:sp>
    </p:spTree>
    <p:extLst>
      <p:ext uri="{BB962C8B-B14F-4D97-AF65-F5344CB8AC3E}">
        <p14:creationId xmlns:p14="http://schemas.microsoft.com/office/powerpoint/2010/main" val="220864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67544" y="1268760"/>
            <a:ext cx="8208912" cy="5472608"/>
          </a:xfrm>
        </p:spPr>
        <p:txBody>
          <a:bodyPr/>
          <a:lstStyle/>
          <a:p>
            <a:pPr marL="0" indent="0" algn="l" rtl="0">
              <a:buFontTx/>
              <a:buNone/>
              <a:defRPr/>
            </a:pPr>
            <a:r>
              <a:rPr lang="en-US" altLang="en-US" dirty="0">
                <a:solidFill>
                  <a:srgbClr val="0070C0"/>
                </a:solidFill>
              </a:rPr>
              <a:t>SELECT </a:t>
            </a:r>
            <a:r>
              <a:rPr lang="en-US" altLang="en-US" dirty="0"/>
              <a:t>&lt;</a:t>
            </a:r>
            <a:r>
              <a:rPr lang="en-US" altLang="en-US" dirty="0" err="1"/>
              <a:t>list_of_fields</a:t>
            </a:r>
            <a:r>
              <a:rPr lang="en-US" altLang="en-US" dirty="0"/>
              <a:t>&gt;</a:t>
            </a:r>
            <a:br>
              <a:rPr lang="en-US" altLang="en-US" dirty="0"/>
            </a:br>
            <a:r>
              <a:rPr lang="en-US" altLang="en-US" dirty="0">
                <a:solidFill>
                  <a:srgbClr val="0070C0"/>
                </a:solidFill>
              </a:rPr>
              <a:t>FROM</a:t>
            </a:r>
            <a:r>
              <a:rPr lang="en-US" altLang="en-US" dirty="0"/>
              <a:t> &lt;</a:t>
            </a:r>
            <a:r>
              <a:rPr lang="en-US" altLang="en-US" dirty="0" err="1"/>
              <a:t>table_name</a:t>
            </a:r>
            <a:r>
              <a:rPr lang="en-US" altLang="en-US" dirty="0"/>
              <a:t>&gt;</a:t>
            </a:r>
            <a:br>
              <a:rPr lang="en-US" altLang="en-US" dirty="0"/>
            </a:br>
            <a:r>
              <a:rPr lang="en-US" altLang="en-US" dirty="0">
                <a:solidFill>
                  <a:srgbClr val="0070C0"/>
                </a:solidFill>
              </a:rPr>
              <a:t>WHERE</a:t>
            </a:r>
            <a:r>
              <a:rPr lang="en-US" altLang="en-US" dirty="0"/>
              <a:t> &lt;</a:t>
            </a:r>
            <a:r>
              <a:rPr lang="en-US" altLang="en-US" dirty="0" err="1"/>
              <a:t>search_condition</a:t>
            </a:r>
            <a:r>
              <a:rPr lang="en-US" altLang="en-US" dirty="0"/>
              <a:t>&gt;</a:t>
            </a:r>
          </a:p>
          <a:p>
            <a:pPr marL="0" indent="0" algn="l" rtl="0">
              <a:buFontTx/>
              <a:buNone/>
              <a:defRPr/>
            </a:pPr>
            <a:r>
              <a:rPr lang="en-US" dirty="0">
                <a:solidFill>
                  <a:srgbClr val="0070C0"/>
                </a:solidFill>
              </a:rPr>
              <a:t>ORDER BY</a:t>
            </a:r>
            <a:r>
              <a:rPr lang="en-US" dirty="0"/>
              <a:t> &lt;field1, field2 &gt;</a:t>
            </a:r>
          </a:p>
          <a:p>
            <a:pPr marL="0" indent="0" algn="l" rtl="0">
              <a:buFontTx/>
              <a:buNone/>
              <a:defRPr/>
            </a:pPr>
            <a:endParaRPr lang="en-US" dirty="0"/>
          </a:p>
          <a:p>
            <a:pPr marL="0" indent="0" algn="l" rtl="0">
              <a:buFontTx/>
              <a:buNone/>
              <a:defRPr/>
            </a:pPr>
            <a:endParaRPr lang="en-US" dirty="0"/>
          </a:p>
          <a:p>
            <a:pPr marL="0" indent="0" algn="l" rtl="0">
              <a:buFontTx/>
              <a:buNone/>
              <a:defRPr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* </a:t>
            </a:r>
          </a:p>
          <a:p>
            <a:pPr marL="0" indent="0" algn="l" rtl="0">
              <a:buFontTx/>
              <a:buNone/>
              <a:defRPr/>
            </a:pP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territories</a:t>
            </a:r>
          </a:p>
          <a:p>
            <a:pPr marL="0" indent="0" algn="l" rtl="0">
              <a:buFontTx/>
              <a:buNone/>
              <a:defRPr/>
            </a:pPr>
            <a:r>
              <a:rPr lang="en-US" dirty="0">
                <a:solidFill>
                  <a:srgbClr val="0070C0"/>
                </a:solidFill>
              </a:rPr>
              <a:t>order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by</a:t>
            </a:r>
            <a:r>
              <a:rPr lang="en-US" dirty="0"/>
              <a:t> </a:t>
            </a:r>
            <a:r>
              <a:rPr lang="en-US" dirty="0" err="1"/>
              <a:t>RegionID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desc</a:t>
            </a:r>
            <a:r>
              <a:rPr lang="en-US" dirty="0"/>
              <a:t>, </a:t>
            </a:r>
            <a:r>
              <a:rPr lang="en-US" dirty="0" err="1"/>
              <a:t>TerritoryDescription</a:t>
            </a:r>
            <a:r>
              <a:rPr lang="en-US" dirty="0"/>
              <a:t>;</a:t>
            </a:r>
          </a:p>
          <a:p>
            <a:pPr marL="0" indent="0" algn="l" rtl="0">
              <a:buFontTx/>
              <a:buNone/>
              <a:defRPr/>
            </a:pPr>
            <a:endParaRPr lang="en-US" dirty="0"/>
          </a:p>
          <a:p>
            <a:pPr marL="0" indent="0" algn="l" rtl="0">
              <a:buFontTx/>
              <a:buNone/>
              <a:defRPr/>
            </a:pPr>
            <a:endParaRPr lang="he-IL" dirty="0"/>
          </a:p>
        </p:txBody>
      </p:sp>
      <p:sp>
        <p:nvSpPr>
          <p:cNvPr id="4" name="כותרת 1"/>
          <p:cNvSpPr txBox="1">
            <a:spLocks/>
          </p:cNvSpPr>
          <p:nvPr/>
        </p:nvSpPr>
        <p:spPr>
          <a:xfrm>
            <a:off x="3059832" y="260648"/>
            <a:ext cx="3064668" cy="78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tx2"/>
                </a:solidFill>
              </a:rPr>
              <a:t>Order By</a:t>
            </a:r>
            <a:endParaRPr lang="he-IL" sz="4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092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33845" y="1691322"/>
            <a:ext cx="7886700" cy="4351337"/>
          </a:xfrm>
        </p:spPr>
        <p:txBody>
          <a:bodyPr/>
          <a:lstStyle/>
          <a:p>
            <a:r>
              <a:rPr lang="he-IL" dirty="0"/>
              <a:t>כתבו שאילתה המחזירה מספר עובד, שם (פרטי ומשפחה) ומשכורת בסדר עולה לפי המשכורת </a:t>
            </a: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SELECT </a:t>
            </a:r>
            <a:r>
              <a:rPr lang="en-US" dirty="0" err="1"/>
              <a:t>employee_id</a:t>
            </a:r>
            <a:r>
              <a:rPr lang="en-US" dirty="0"/>
              <a:t>,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, salary </a:t>
            </a:r>
          </a:p>
          <a:p>
            <a:pPr marL="0" indent="0" algn="l" rtl="0">
              <a:buNone/>
            </a:pPr>
            <a:r>
              <a:rPr lang="en-US" dirty="0"/>
              <a:t>FROM employees </a:t>
            </a:r>
          </a:p>
          <a:p>
            <a:pPr marL="0" indent="0" algn="l" rtl="0">
              <a:buNone/>
            </a:pPr>
            <a:r>
              <a:rPr lang="en-US" dirty="0"/>
              <a:t>ORDER BY salary;</a:t>
            </a:r>
            <a:endParaRPr lang="he-IL" dirty="0"/>
          </a:p>
        </p:txBody>
      </p:sp>
      <p:sp>
        <p:nvSpPr>
          <p:cNvPr id="5" name="כותרת 1"/>
          <p:cNvSpPr txBox="1">
            <a:spLocks/>
          </p:cNvSpPr>
          <p:nvPr/>
        </p:nvSpPr>
        <p:spPr>
          <a:xfrm>
            <a:off x="3059832" y="260648"/>
            <a:ext cx="3064668" cy="78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4400" b="1" dirty="0">
                <a:solidFill>
                  <a:schemeClr val="tx2"/>
                </a:solidFill>
                <a:cs typeface="+mn-cs"/>
              </a:rPr>
              <a:t>תרגיל</a:t>
            </a:r>
          </a:p>
        </p:txBody>
      </p:sp>
    </p:spTree>
    <p:extLst>
      <p:ext uri="{BB962C8B-B14F-4D97-AF65-F5344CB8AC3E}">
        <p14:creationId xmlns:p14="http://schemas.microsoft.com/office/powerpoint/2010/main" val="33716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7504" y="1268760"/>
            <a:ext cx="8136904" cy="6019800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2000" dirty="0">
                <a:solidFill>
                  <a:srgbClr val="0070C0"/>
                </a:solidFill>
              </a:rPr>
              <a:t>INSERT</a:t>
            </a:r>
            <a:r>
              <a:rPr lang="en-US" sz="2000" dirty="0"/>
              <a:t> </a:t>
            </a:r>
            <a:r>
              <a:rPr lang="en-US" sz="2000" dirty="0">
                <a:solidFill>
                  <a:srgbClr val="0070C0"/>
                </a:solidFill>
              </a:rPr>
              <a:t>INTO</a:t>
            </a:r>
            <a:r>
              <a:rPr lang="en-US" sz="2000" dirty="0"/>
              <a:t> </a:t>
            </a:r>
            <a:r>
              <a:rPr lang="en-US" sz="2000" i="1" dirty="0" err="1"/>
              <a:t>table_name</a:t>
            </a:r>
            <a:r>
              <a:rPr lang="en-US" sz="2000" dirty="0"/>
              <a:t> (</a:t>
            </a:r>
            <a:r>
              <a:rPr lang="en-US" sz="2000" i="1" dirty="0"/>
              <a:t>column1</a:t>
            </a:r>
            <a:r>
              <a:rPr lang="en-US" sz="2000" dirty="0"/>
              <a:t>,</a:t>
            </a:r>
            <a:r>
              <a:rPr lang="en-US" sz="2000" i="1" dirty="0"/>
              <a:t> column2</a:t>
            </a:r>
            <a:r>
              <a:rPr lang="en-US" sz="2000" dirty="0"/>
              <a:t>,</a:t>
            </a:r>
            <a:r>
              <a:rPr lang="en-US" sz="2000" i="1" dirty="0"/>
              <a:t> column3</a:t>
            </a:r>
            <a:r>
              <a:rPr lang="en-US" sz="2000" dirty="0"/>
              <a:t>, ...)</a:t>
            </a:r>
            <a:br>
              <a:rPr lang="en-US" sz="2000" dirty="0"/>
            </a:br>
            <a:r>
              <a:rPr lang="en-US" sz="2000" dirty="0">
                <a:solidFill>
                  <a:srgbClr val="0070C0"/>
                </a:solidFill>
              </a:rPr>
              <a:t>VALUES</a:t>
            </a:r>
            <a:r>
              <a:rPr lang="en-US" sz="2000" dirty="0"/>
              <a:t> (</a:t>
            </a:r>
            <a:r>
              <a:rPr lang="en-US" sz="2000" i="1" dirty="0"/>
              <a:t>value1</a:t>
            </a:r>
            <a:r>
              <a:rPr lang="en-US" sz="2000" dirty="0"/>
              <a:t>,</a:t>
            </a:r>
            <a:r>
              <a:rPr lang="en-US" sz="2000" i="1" dirty="0"/>
              <a:t> value2</a:t>
            </a:r>
            <a:r>
              <a:rPr lang="en-US" sz="2000" dirty="0"/>
              <a:t>,</a:t>
            </a:r>
            <a:r>
              <a:rPr lang="en-US" sz="2000" i="1" dirty="0"/>
              <a:t> value3</a:t>
            </a:r>
            <a:r>
              <a:rPr lang="en-US" sz="2000" dirty="0"/>
              <a:t>, ...);</a:t>
            </a:r>
          </a:p>
          <a:p>
            <a:pPr marL="0" indent="0" algn="l" rtl="0">
              <a:buNone/>
            </a:pPr>
            <a:endParaRPr lang="en-US" sz="2000" dirty="0"/>
          </a:p>
          <a:p>
            <a:r>
              <a:rPr lang="he-IL" sz="2000" dirty="0"/>
              <a:t>הוספת מוצר חדש לטבלת מוצרים</a:t>
            </a:r>
          </a:p>
          <a:p>
            <a:pPr marL="0" indent="0" algn="l" rtl="0">
              <a:buFontTx/>
              <a:buNone/>
              <a:defRPr/>
            </a:pPr>
            <a:r>
              <a:rPr lang="en-US" sz="2000" dirty="0">
                <a:solidFill>
                  <a:srgbClr val="0070C0"/>
                </a:solidFill>
              </a:rPr>
              <a:t>INSERT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INTO</a:t>
            </a:r>
            <a:r>
              <a:rPr lang="en-US" sz="2000" dirty="0"/>
              <a:t> Products (</a:t>
            </a:r>
            <a:r>
              <a:rPr lang="en-US" sz="2000" dirty="0" err="1"/>
              <a:t>ProductName</a:t>
            </a:r>
            <a:endParaRPr lang="en-US" sz="2000" dirty="0"/>
          </a:p>
          <a:p>
            <a:pPr marL="0" indent="0" algn="l" rtl="0">
              <a:buFontTx/>
              <a:buNone/>
              <a:defRPr/>
            </a:pPr>
            <a:r>
              <a:rPr lang="en-US" sz="2000" dirty="0"/>
              <a:t>	            	,</a:t>
            </a:r>
            <a:r>
              <a:rPr lang="en-US" sz="2000" dirty="0" err="1"/>
              <a:t>SupplierID</a:t>
            </a:r>
            <a:r>
              <a:rPr lang="en-US" sz="2000" dirty="0"/>
              <a:t>           </a:t>
            </a:r>
          </a:p>
          <a:p>
            <a:pPr marL="0" indent="0" algn="l" rtl="0">
              <a:buFontTx/>
              <a:buNone/>
              <a:defRPr/>
            </a:pPr>
            <a:r>
              <a:rPr lang="en-US" sz="2000" dirty="0"/>
              <a:t>			,</a:t>
            </a:r>
            <a:r>
              <a:rPr lang="en-US" sz="2000" dirty="0" err="1"/>
              <a:t>CategoryID</a:t>
            </a:r>
            <a:r>
              <a:rPr lang="en-US" sz="2000" dirty="0"/>
              <a:t>           </a:t>
            </a:r>
          </a:p>
          <a:p>
            <a:pPr marL="0" indent="0" algn="l" rtl="0">
              <a:buFontTx/>
              <a:buNone/>
              <a:defRPr/>
            </a:pPr>
            <a:r>
              <a:rPr lang="en-US" sz="2000" dirty="0"/>
              <a:t>			,</a:t>
            </a:r>
            <a:r>
              <a:rPr lang="en-US" sz="2000" dirty="0" err="1"/>
              <a:t>QuantityPerUnit</a:t>
            </a:r>
            <a:r>
              <a:rPr lang="en-US" sz="2000" dirty="0"/>
              <a:t>           </a:t>
            </a:r>
          </a:p>
          <a:p>
            <a:pPr marL="0" indent="0" algn="l" rtl="0">
              <a:buFontTx/>
              <a:buNone/>
              <a:defRPr/>
            </a:pPr>
            <a:r>
              <a:rPr lang="en-US" sz="2000" dirty="0"/>
              <a:t>			,</a:t>
            </a:r>
            <a:r>
              <a:rPr lang="en-US" sz="2000" dirty="0" err="1"/>
              <a:t>UnitPrice</a:t>
            </a:r>
            <a:r>
              <a:rPr lang="en-US" sz="2000" dirty="0"/>
              <a:t>           </a:t>
            </a:r>
          </a:p>
          <a:p>
            <a:pPr marL="0" indent="0" algn="l" rtl="0">
              <a:buFontTx/>
              <a:buNone/>
              <a:defRPr/>
            </a:pPr>
            <a:r>
              <a:rPr lang="en-US" sz="2000" dirty="0"/>
              <a:t>			,</a:t>
            </a:r>
            <a:r>
              <a:rPr lang="en-US" sz="2000" dirty="0" err="1"/>
              <a:t>UnitsInStock</a:t>
            </a:r>
            <a:r>
              <a:rPr lang="en-US" sz="2000" dirty="0"/>
              <a:t>           </a:t>
            </a:r>
          </a:p>
          <a:p>
            <a:pPr marL="0" indent="0" algn="l" rtl="0">
              <a:buFontTx/>
              <a:buNone/>
              <a:defRPr/>
            </a:pPr>
            <a:r>
              <a:rPr lang="en-US" sz="2000" dirty="0"/>
              <a:t>			,</a:t>
            </a:r>
            <a:r>
              <a:rPr lang="en-US" sz="2000" dirty="0" err="1"/>
              <a:t>UnitsOnOrder</a:t>
            </a:r>
            <a:r>
              <a:rPr lang="en-US" sz="2000" dirty="0"/>
              <a:t>           </a:t>
            </a:r>
          </a:p>
          <a:p>
            <a:pPr marL="0" indent="0" algn="l" rtl="0">
              <a:buFontTx/>
              <a:buNone/>
              <a:defRPr/>
            </a:pPr>
            <a:r>
              <a:rPr lang="en-US" sz="2000" dirty="0"/>
              <a:t>			,</a:t>
            </a:r>
            <a:r>
              <a:rPr lang="en-US" sz="2000" dirty="0" err="1"/>
              <a:t>ReorderLevel</a:t>
            </a:r>
            <a:r>
              <a:rPr lang="en-US" sz="2000" dirty="0"/>
              <a:t>           </a:t>
            </a:r>
          </a:p>
          <a:p>
            <a:pPr marL="0" indent="0" algn="l" rtl="0">
              <a:buFontTx/>
              <a:buNone/>
              <a:defRPr/>
            </a:pPr>
            <a:r>
              <a:rPr lang="en-US" sz="2000" dirty="0"/>
              <a:t>			,Discontinued)     </a:t>
            </a:r>
          </a:p>
          <a:p>
            <a:pPr marL="0" indent="0" algn="l" rtl="0">
              <a:buFontTx/>
              <a:buNone/>
              <a:defRPr/>
            </a:pPr>
            <a:r>
              <a:rPr lang="en-US" sz="2000" dirty="0">
                <a:solidFill>
                  <a:srgbClr val="0070C0"/>
                </a:solidFill>
              </a:rPr>
              <a:t>VALUES</a:t>
            </a:r>
            <a:r>
              <a:rPr lang="en-US" sz="2000" dirty="0"/>
              <a:t> ('Banana',3,1,20,100,3,2,10,0)</a:t>
            </a:r>
            <a:endParaRPr lang="he-IL" sz="2000" dirty="0"/>
          </a:p>
          <a:p>
            <a:pPr marL="0" indent="0" algn="l" rtl="0">
              <a:buNone/>
            </a:pPr>
            <a:endParaRPr lang="he-IL" sz="2000" dirty="0"/>
          </a:p>
          <a:p>
            <a:pPr marL="0" indent="0" algn="l" rtl="0">
              <a:buNone/>
            </a:pPr>
            <a:endParaRPr lang="he-IL" sz="2000" dirty="0"/>
          </a:p>
          <a:p>
            <a:pPr marL="0" indent="0" algn="l" rtl="0">
              <a:buNone/>
            </a:pPr>
            <a:endParaRPr lang="en-US" sz="2000" dirty="0"/>
          </a:p>
          <a:p>
            <a:pPr marL="0" indent="0" algn="l" rtl="0">
              <a:buNone/>
            </a:pPr>
            <a:endParaRPr lang="he-IL" sz="2000" dirty="0"/>
          </a:p>
        </p:txBody>
      </p:sp>
      <p:sp>
        <p:nvSpPr>
          <p:cNvPr id="5" name="כותרת 1"/>
          <p:cNvSpPr>
            <a:spLocks noGrp="1"/>
          </p:cNvSpPr>
          <p:nvPr>
            <p:ph type="title"/>
          </p:nvPr>
        </p:nvSpPr>
        <p:spPr>
          <a:xfrm>
            <a:off x="3059832" y="260648"/>
            <a:ext cx="3064668" cy="78296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</a:rPr>
              <a:t>Insert</a:t>
            </a:r>
            <a:endParaRPr lang="he-IL" sz="4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4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95536" y="1268760"/>
            <a:ext cx="7992888" cy="5831160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2400" dirty="0">
                <a:solidFill>
                  <a:srgbClr val="0070C0"/>
                </a:solidFill>
              </a:rPr>
              <a:t>UPDATE</a:t>
            </a:r>
            <a:r>
              <a:rPr lang="en-US" sz="2400" dirty="0"/>
              <a:t> </a:t>
            </a:r>
            <a:r>
              <a:rPr lang="en-US" sz="2400" i="1" dirty="0" err="1"/>
              <a:t>table_name</a:t>
            </a:r>
            <a:br>
              <a:rPr lang="en-US" sz="2400" dirty="0"/>
            </a:br>
            <a:r>
              <a:rPr lang="en-US" sz="2400" dirty="0">
                <a:solidFill>
                  <a:srgbClr val="0070C0"/>
                </a:solidFill>
              </a:rPr>
              <a:t>SET</a:t>
            </a:r>
            <a:r>
              <a:rPr lang="en-US" sz="2400" dirty="0"/>
              <a:t> </a:t>
            </a:r>
            <a:r>
              <a:rPr lang="en-US" sz="2400" i="1" dirty="0"/>
              <a:t>column1</a:t>
            </a:r>
            <a:r>
              <a:rPr lang="en-US" sz="2400" dirty="0"/>
              <a:t>=</a:t>
            </a:r>
            <a:r>
              <a:rPr lang="en-US" sz="2400" i="1" dirty="0"/>
              <a:t>value1</a:t>
            </a:r>
            <a:r>
              <a:rPr lang="en-US" sz="2400" dirty="0"/>
              <a:t>,</a:t>
            </a:r>
            <a:r>
              <a:rPr lang="en-US" sz="2400" i="1" dirty="0"/>
              <a:t>column2</a:t>
            </a:r>
            <a:r>
              <a:rPr lang="en-US" sz="2400" dirty="0"/>
              <a:t>=</a:t>
            </a:r>
            <a:r>
              <a:rPr lang="en-US" sz="2400" i="1" dirty="0"/>
              <a:t>value2</a:t>
            </a:r>
            <a:r>
              <a:rPr lang="en-US" sz="2400" dirty="0"/>
              <a:t>,...</a:t>
            </a:r>
            <a:br>
              <a:rPr lang="en-US" sz="2400" dirty="0"/>
            </a:br>
            <a:r>
              <a:rPr lang="en-US" sz="2400" dirty="0">
                <a:solidFill>
                  <a:srgbClr val="0070C0"/>
                </a:solidFill>
              </a:rPr>
              <a:t>WHERE</a:t>
            </a:r>
            <a:r>
              <a:rPr lang="en-US" sz="2400" dirty="0"/>
              <a:t> </a:t>
            </a:r>
            <a:r>
              <a:rPr lang="en-US" sz="2400" i="1" dirty="0" err="1"/>
              <a:t>some_column</a:t>
            </a:r>
            <a:r>
              <a:rPr lang="en-US" sz="2400" dirty="0"/>
              <a:t>=</a:t>
            </a:r>
            <a:r>
              <a:rPr lang="en-US" sz="2400" i="1" dirty="0" err="1"/>
              <a:t>some_value</a:t>
            </a:r>
            <a:r>
              <a:rPr lang="en-US" sz="2400" dirty="0"/>
              <a:t>;</a:t>
            </a:r>
          </a:p>
          <a:p>
            <a:pPr marL="0" indent="0" algn="l" rtl="0">
              <a:buNone/>
            </a:pPr>
            <a:endParaRPr lang="en-US" sz="2400" dirty="0"/>
          </a:p>
          <a:p>
            <a:r>
              <a:rPr lang="he-IL" sz="2400" dirty="0"/>
              <a:t>עדכון המחיר של מוצר מס' 3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0070C0"/>
                </a:solidFill>
              </a:rPr>
              <a:t>UPDATE</a:t>
            </a:r>
            <a:r>
              <a:rPr lang="en-US" sz="2400" dirty="0"/>
              <a:t> Products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0070C0"/>
                </a:solidFill>
              </a:rPr>
              <a:t>SET</a:t>
            </a:r>
            <a:r>
              <a:rPr lang="en-US" sz="2400" dirty="0"/>
              <a:t> </a:t>
            </a:r>
            <a:r>
              <a:rPr lang="en-US" sz="2400" dirty="0" err="1"/>
              <a:t>UnitPrice</a:t>
            </a:r>
            <a:r>
              <a:rPr lang="en-US" sz="2400" dirty="0"/>
              <a:t> = 1200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0070C0"/>
                </a:solidFill>
              </a:rPr>
              <a:t>WHERE</a:t>
            </a:r>
            <a:r>
              <a:rPr lang="en-US" sz="2400" dirty="0"/>
              <a:t> </a:t>
            </a:r>
            <a:r>
              <a:rPr lang="en-US" sz="2400" dirty="0" err="1"/>
              <a:t>ProductID</a:t>
            </a:r>
            <a:r>
              <a:rPr lang="en-US" sz="2400" dirty="0"/>
              <a:t> = 3</a:t>
            </a:r>
          </a:p>
          <a:p>
            <a:pPr marL="0" indent="0" algn="l" rtl="0">
              <a:buNone/>
            </a:pPr>
            <a:endParaRPr lang="en-US" sz="2400" dirty="0"/>
          </a:p>
          <a:p>
            <a:pPr marL="0" indent="0" algn="l" rtl="0">
              <a:buNone/>
            </a:pPr>
            <a:endParaRPr lang="he-IL" sz="2400" dirty="0"/>
          </a:p>
        </p:txBody>
      </p:sp>
      <p:sp>
        <p:nvSpPr>
          <p:cNvPr id="5" name="כותרת 1"/>
          <p:cNvSpPr>
            <a:spLocks noGrp="1"/>
          </p:cNvSpPr>
          <p:nvPr>
            <p:ph type="title"/>
          </p:nvPr>
        </p:nvSpPr>
        <p:spPr>
          <a:xfrm>
            <a:off x="3059832" y="260648"/>
            <a:ext cx="3064668" cy="78296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</a:rPr>
              <a:t>Update</a:t>
            </a:r>
            <a:endParaRPr lang="he-IL" sz="4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83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67544" y="1268760"/>
            <a:ext cx="7992888" cy="5831160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endParaRPr lang="en-US" sz="2400" dirty="0"/>
          </a:p>
          <a:p>
            <a:pPr marL="0" indent="0" algn="l" rtl="0">
              <a:buNone/>
            </a:pPr>
            <a:r>
              <a:rPr lang="en-US" sz="2400" dirty="0">
                <a:solidFill>
                  <a:srgbClr val="0070C0"/>
                </a:solidFill>
              </a:rPr>
              <a:t>DELETE</a:t>
            </a:r>
            <a:r>
              <a:rPr lang="en-US" sz="2400" dirty="0"/>
              <a:t> </a:t>
            </a:r>
            <a:r>
              <a:rPr lang="en-US" sz="2400" dirty="0">
                <a:solidFill>
                  <a:srgbClr val="0070C0"/>
                </a:solidFill>
              </a:rPr>
              <a:t>FROM</a:t>
            </a:r>
            <a:r>
              <a:rPr lang="en-US" sz="2400" dirty="0"/>
              <a:t> </a:t>
            </a:r>
            <a:r>
              <a:rPr lang="en-US" sz="2400" i="1" dirty="0" err="1"/>
              <a:t>table_name</a:t>
            </a:r>
            <a:br>
              <a:rPr lang="en-US" sz="2400" dirty="0"/>
            </a:br>
            <a:r>
              <a:rPr lang="en-US" sz="2400" dirty="0">
                <a:solidFill>
                  <a:srgbClr val="0070C0"/>
                </a:solidFill>
              </a:rPr>
              <a:t>WHERE</a:t>
            </a:r>
            <a:r>
              <a:rPr lang="en-US" sz="2400" dirty="0"/>
              <a:t> </a:t>
            </a:r>
            <a:r>
              <a:rPr lang="en-US" sz="2400" i="1" dirty="0" err="1"/>
              <a:t>some_column</a:t>
            </a:r>
            <a:r>
              <a:rPr lang="en-US" sz="2400" dirty="0"/>
              <a:t>=</a:t>
            </a:r>
            <a:r>
              <a:rPr lang="en-US" sz="2400" i="1" dirty="0" err="1"/>
              <a:t>some_value</a:t>
            </a:r>
            <a:r>
              <a:rPr lang="en-US" sz="2400" dirty="0"/>
              <a:t>;</a:t>
            </a:r>
          </a:p>
          <a:p>
            <a:pPr marL="0" indent="0" algn="l" rtl="0">
              <a:buNone/>
            </a:pPr>
            <a:endParaRPr lang="en-US" sz="2400" dirty="0"/>
          </a:p>
          <a:p>
            <a:r>
              <a:rPr lang="he-IL" sz="2400" dirty="0"/>
              <a:t>מחיקת הזמנה מטבלת פירוט הזמנות</a:t>
            </a:r>
          </a:p>
          <a:p>
            <a:pPr marL="0" indent="0">
              <a:buNone/>
            </a:pPr>
            <a:endParaRPr lang="he-IL" sz="2400" dirty="0"/>
          </a:p>
          <a:p>
            <a:pPr marL="0" indent="0" algn="l" rtl="0">
              <a:buNone/>
            </a:pPr>
            <a:r>
              <a:rPr lang="en-US" sz="2400" dirty="0">
                <a:solidFill>
                  <a:srgbClr val="0070C0"/>
                </a:solidFill>
              </a:rPr>
              <a:t>DELETE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FROM</a:t>
            </a:r>
            <a:r>
              <a:rPr lang="en-US" sz="2400" dirty="0"/>
              <a:t> `order details`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0070C0"/>
                </a:solidFill>
              </a:rPr>
              <a:t>WHERE</a:t>
            </a:r>
            <a:r>
              <a:rPr lang="en-US" sz="2400" dirty="0"/>
              <a:t> </a:t>
            </a:r>
            <a:r>
              <a:rPr lang="en-US" sz="2400" dirty="0" err="1"/>
              <a:t>OrderId</a:t>
            </a:r>
            <a:r>
              <a:rPr lang="en-US" sz="2400" dirty="0"/>
              <a:t> = 10261;</a:t>
            </a:r>
          </a:p>
          <a:p>
            <a:pPr marL="0" indent="0" algn="l" rtl="0">
              <a:buNone/>
            </a:pPr>
            <a:endParaRPr lang="he-IL" sz="2400" dirty="0"/>
          </a:p>
        </p:txBody>
      </p:sp>
      <p:sp>
        <p:nvSpPr>
          <p:cNvPr id="5" name="כותרת 1"/>
          <p:cNvSpPr>
            <a:spLocks noGrp="1"/>
          </p:cNvSpPr>
          <p:nvPr>
            <p:ph type="title"/>
          </p:nvPr>
        </p:nvSpPr>
        <p:spPr>
          <a:xfrm>
            <a:off x="3059832" y="260648"/>
            <a:ext cx="3064668" cy="78296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</a:rPr>
              <a:t>Delete</a:t>
            </a:r>
            <a:endParaRPr lang="he-IL" sz="4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64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95536" y="1516270"/>
            <a:ext cx="8640960" cy="5400600"/>
          </a:xfrm>
        </p:spPr>
        <p:txBody>
          <a:bodyPr/>
          <a:lstStyle/>
          <a:p>
            <a:pPr marL="0" indent="0">
              <a:buNone/>
            </a:pPr>
            <a:r>
              <a:rPr lang="he-IL" altLang="en-US" dirty="0"/>
              <a:t>מצא עבור כל מוצר בהזמנה את העלות הכוללת של אותו המוצר באותה הזמנה (יתכן שכמות המוצר בהזמנה (</a:t>
            </a:r>
            <a:r>
              <a:rPr lang="en-US" altLang="en-US" dirty="0"/>
              <a:t>Quantity</a:t>
            </a:r>
            <a:r>
              <a:rPr lang="he-IL" altLang="en-US" dirty="0"/>
              <a:t>) גדולה מ-1), בתנאי שהסכום גדול מ-100. </a:t>
            </a:r>
          </a:p>
          <a:p>
            <a:pPr marL="0" indent="0">
              <a:buNone/>
            </a:pPr>
            <a:r>
              <a:rPr lang="he-IL" altLang="en-US" dirty="0"/>
              <a:t>מיין את התוצאה ע"פ קוד מוצר בסדר עולה וע"פ המחיר בסדר יורד.</a:t>
            </a:r>
            <a:endParaRPr lang="en-US" altLang="en-US" sz="2400" dirty="0"/>
          </a:p>
          <a:p>
            <a:pPr marL="0" indent="0">
              <a:buNone/>
            </a:pPr>
            <a:endParaRPr lang="he-IL" dirty="0"/>
          </a:p>
        </p:txBody>
      </p:sp>
      <p:sp>
        <p:nvSpPr>
          <p:cNvPr id="5" name="כותרת 1"/>
          <p:cNvSpPr>
            <a:spLocks noGrp="1"/>
          </p:cNvSpPr>
          <p:nvPr>
            <p:ph type="title"/>
          </p:nvPr>
        </p:nvSpPr>
        <p:spPr>
          <a:xfrm>
            <a:off x="3059832" y="260648"/>
            <a:ext cx="3064668" cy="782960"/>
          </a:xfrm>
        </p:spPr>
        <p:txBody>
          <a:bodyPr>
            <a:normAutofit/>
          </a:bodyPr>
          <a:lstStyle/>
          <a:p>
            <a:pPr algn="ctr"/>
            <a:r>
              <a:rPr lang="he-IL" sz="4400" b="1" dirty="0">
                <a:solidFill>
                  <a:schemeClr val="tx2"/>
                </a:solidFill>
                <a:cs typeface="+mn-cs"/>
              </a:rPr>
              <a:t>תרגיל</a:t>
            </a:r>
          </a:p>
        </p:txBody>
      </p:sp>
      <p:sp>
        <p:nvSpPr>
          <p:cNvPr id="6" name="מלבן 5"/>
          <p:cNvSpPr/>
          <p:nvPr/>
        </p:nvSpPr>
        <p:spPr>
          <a:xfrm>
            <a:off x="449428" y="3068960"/>
            <a:ext cx="65206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SELECT</a:t>
            </a:r>
            <a:r>
              <a:rPr lang="en-US" sz="2400" dirty="0"/>
              <a:t>     </a:t>
            </a:r>
            <a:r>
              <a:rPr lang="en-US" sz="2400" dirty="0" err="1"/>
              <a:t>OrderID</a:t>
            </a:r>
            <a:r>
              <a:rPr lang="en-US" sz="2400" dirty="0"/>
              <a:t>,    </a:t>
            </a:r>
          </a:p>
          <a:p>
            <a:r>
              <a:rPr lang="en-US" sz="2400" dirty="0"/>
              <a:t>	     </a:t>
            </a:r>
            <a:r>
              <a:rPr lang="en-US" sz="2400" dirty="0" err="1"/>
              <a:t>ProductID</a:t>
            </a:r>
            <a:r>
              <a:rPr lang="en-US" sz="2400" dirty="0"/>
              <a:t>,    </a:t>
            </a:r>
          </a:p>
          <a:p>
            <a:r>
              <a:rPr lang="en-US" sz="2400" dirty="0"/>
              <a:t>	     </a:t>
            </a:r>
            <a:r>
              <a:rPr lang="en-US" sz="2400" dirty="0" err="1"/>
              <a:t>UnitPrice</a:t>
            </a:r>
            <a:r>
              <a:rPr lang="en-US" sz="2400" dirty="0"/>
              <a:t>,    </a:t>
            </a:r>
          </a:p>
          <a:p>
            <a:r>
              <a:rPr lang="en-US" sz="2400" dirty="0"/>
              <a:t>	     Quantity,    </a:t>
            </a:r>
          </a:p>
          <a:p>
            <a:r>
              <a:rPr lang="en-US" sz="2400" dirty="0"/>
              <a:t>	     </a:t>
            </a:r>
            <a:r>
              <a:rPr lang="en-US" sz="2400" dirty="0" err="1"/>
              <a:t>UnitPrice</a:t>
            </a:r>
            <a:r>
              <a:rPr lang="en-US" sz="2400" dirty="0"/>
              <a:t> * Quantity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en-US" sz="2400" dirty="0"/>
              <a:t> Price</a:t>
            </a:r>
          </a:p>
          <a:p>
            <a:r>
              <a:rPr lang="en-US" sz="2400" dirty="0">
                <a:solidFill>
                  <a:srgbClr val="0070C0"/>
                </a:solidFill>
              </a:rPr>
              <a:t>FROM</a:t>
            </a:r>
            <a:r>
              <a:rPr lang="en-US" sz="2400" dirty="0"/>
              <a:t>    `Order Details`</a:t>
            </a:r>
          </a:p>
          <a:p>
            <a:r>
              <a:rPr lang="en-US" sz="2400" dirty="0">
                <a:solidFill>
                  <a:srgbClr val="0070C0"/>
                </a:solidFill>
              </a:rPr>
              <a:t>WHERE</a:t>
            </a:r>
            <a:r>
              <a:rPr lang="en-US" sz="2400" dirty="0"/>
              <a:t>   </a:t>
            </a:r>
            <a:r>
              <a:rPr lang="en-US" sz="2400" dirty="0" err="1"/>
              <a:t>UnitPrice</a:t>
            </a:r>
            <a:r>
              <a:rPr lang="en-US" sz="2400" dirty="0"/>
              <a:t> * Quantity &gt; 100</a:t>
            </a:r>
          </a:p>
          <a:p>
            <a:r>
              <a:rPr lang="en-US" sz="2400" dirty="0">
                <a:solidFill>
                  <a:srgbClr val="0070C0"/>
                </a:solidFill>
              </a:rPr>
              <a:t>ORDER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BY</a:t>
            </a:r>
            <a:r>
              <a:rPr lang="en-US" sz="2400" dirty="0"/>
              <a:t> </a:t>
            </a:r>
            <a:r>
              <a:rPr lang="en-US" sz="2400" dirty="0" err="1"/>
              <a:t>ProductID</a:t>
            </a:r>
            <a:r>
              <a:rPr lang="en-US" sz="2400" dirty="0"/>
              <a:t> , </a:t>
            </a:r>
            <a:r>
              <a:rPr lang="en-US" sz="2400" dirty="0" err="1"/>
              <a:t>UnitPrice</a:t>
            </a:r>
            <a:r>
              <a:rPr lang="en-US" sz="2400" dirty="0"/>
              <a:t> * Quantity </a:t>
            </a:r>
            <a:r>
              <a:rPr lang="en-US" sz="2400" dirty="0">
                <a:solidFill>
                  <a:srgbClr val="0070C0"/>
                </a:solidFill>
              </a:rPr>
              <a:t>DESC</a:t>
            </a:r>
            <a:r>
              <a:rPr lang="en-US" sz="2400" dirty="0"/>
              <a:t>;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65742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1094E-21DB-48C7-83AA-B7FEAF46F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340768"/>
            <a:ext cx="8606780" cy="4351337"/>
          </a:xfrm>
        </p:spPr>
        <p:txBody>
          <a:bodyPr/>
          <a:lstStyle/>
          <a:p>
            <a:pPr algn="r"/>
            <a:r>
              <a:rPr lang="en-US" dirty="0"/>
              <a:t> </a:t>
            </a:r>
            <a:r>
              <a:rPr lang="he-IL" dirty="0"/>
              <a:t>כתוב שאילתה שתציג את השם והמשכורת עבור כל העובדים שכרם </a:t>
            </a:r>
            <a:r>
              <a:rPr lang="he-IL" b="1" dirty="0"/>
              <a:t>לא</a:t>
            </a:r>
            <a:r>
              <a:rPr lang="he-IL" dirty="0"/>
              <a:t> בין 10000-15000 וגם הם במחלקה 30 או 100.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, salary, </a:t>
            </a:r>
            <a:r>
              <a:rPr lang="en-US" dirty="0" err="1"/>
              <a:t>department_id</a:t>
            </a:r>
            <a:r>
              <a:rPr lang="en-US" dirty="0"/>
              <a:t> 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en-US" dirty="0"/>
              <a:t> employees 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WHERE</a:t>
            </a:r>
            <a:r>
              <a:rPr lang="en-US" dirty="0"/>
              <a:t> salary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NOT BETWEEN </a:t>
            </a:r>
            <a:r>
              <a:rPr lang="en-US" dirty="0"/>
              <a:t>10000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AND</a:t>
            </a:r>
            <a:r>
              <a:rPr lang="en-US" dirty="0"/>
              <a:t> 15000 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AND</a:t>
            </a:r>
            <a:r>
              <a:rPr lang="en-US" dirty="0"/>
              <a:t> </a:t>
            </a:r>
            <a:r>
              <a:rPr lang="en-US" dirty="0" err="1"/>
              <a:t>department_id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</a:t>
            </a:r>
            <a:r>
              <a:rPr lang="en-US" dirty="0"/>
              <a:t> (30, 100);</a:t>
            </a:r>
          </a:p>
        </p:txBody>
      </p:sp>
      <p:sp>
        <p:nvSpPr>
          <p:cNvPr id="5" name="כותרת 1"/>
          <p:cNvSpPr>
            <a:spLocks noGrp="1"/>
          </p:cNvSpPr>
          <p:nvPr>
            <p:ph type="title"/>
          </p:nvPr>
        </p:nvSpPr>
        <p:spPr>
          <a:xfrm>
            <a:off x="3059832" y="260648"/>
            <a:ext cx="3064668" cy="782960"/>
          </a:xfrm>
        </p:spPr>
        <p:txBody>
          <a:bodyPr>
            <a:normAutofit/>
          </a:bodyPr>
          <a:lstStyle/>
          <a:p>
            <a:pPr algn="ctr"/>
            <a:r>
              <a:rPr lang="he-IL" sz="4400" b="1" dirty="0">
                <a:solidFill>
                  <a:schemeClr val="tx2"/>
                </a:solidFill>
                <a:cs typeface="+mn-cs"/>
              </a:rPr>
              <a:t>תרגיל נוסף</a:t>
            </a:r>
          </a:p>
        </p:txBody>
      </p:sp>
    </p:spTree>
    <p:extLst>
      <p:ext uri="{BB962C8B-B14F-4D97-AF65-F5344CB8AC3E}">
        <p14:creationId xmlns:p14="http://schemas.microsoft.com/office/powerpoint/2010/main" val="350450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267744" y="260648"/>
            <a:ext cx="4811960" cy="792088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cs typeface="+mn-cs"/>
              </a:rPr>
              <a:t>Aggregate Functions</a:t>
            </a:r>
            <a:endParaRPr lang="he-IL" sz="4400" b="1" dirty="0">
              <a:solidFill>
                <a:schemeClr val="tx2"/>
              </a:solidFill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95536" y="1340768"/>
            <a:ext cx="8280920" cy="5760640"/>
          </a:xfrm>
        </p:spPr>
        <p:txBody>
          <a:bodyPr>
            <a:normAutofit fontScale="92500" lnSpcReduction="10000"/>
          </a:bodyPr>
          <a:lstStyle/>
          <a:p>
            <a:pPr marL="0" indent="0" algn="l" rtl="0">
              <a:buNone/>
            </a:pPr>
            <a:r>
              <a:rPr lang="en-US" sz="2200" u="sng" dirty="0"/>
              <a:t>Count:</a:t>
            </a:r>
          </a:p>
          <a:p>
            <a:pPr marL="0" indent="0" rtl="0">
              <a:buNone/>
            </a:pPr>
            <a:r>
              <a:rPr lang="he-IL" sz="2200" dirty="0"/>
              <a:t>מס' הספקים הקיימים</a:t>
            </a:r>
            <a:endParaRPr lang="en-US" sz="2200" dirty="0"/>
          </a:p>
          <a:p>
            <a:pPr marL="0" indent="0" algn="l" rtl="0">
              <a:buNone/>
            </a:pPr>
            <a:r>
              <a:rPr lang="en-US" sz="2200" dirty="0">
                <a:solidFill>
                  <a:srgbClr val="0070C0"/>
                </a:solidFill>
              </a:rPr>
              <a:t>SELECT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70C0"/>
                </a:solidFill>
              </a:rPr>
              <a:t>count</a:t>
            </a:r>
            <a:r>
              <a:rPr lang="en-US" sz="2200" dirty="0"/>
              <a:t>(*) </a:t>
            </a:r>
            <a:r>
              <a:rPr lang="en-US" sz="2200" dirty="0">
                <a:solidFill>
                  <a:srgbClr val="0070C0"/>
                </a:solidFill>
              </a:rPr>
              <a:t>FROM</a:t>
            </a:r>
            <a:r>
              <a:rPr lang="en-US" sz="2200" dirty="0"/>
              <a:t> suppliers;</a:t>
            </a:r>
            <a:endParaRPr lang="he-IL" sz="2200" dirty="0"/>
          </a:p>
          <a:p>
            <a:pPr marL="0" indent="0" algn="l" rtl="0">
              <a:buNone/>
            </a:pPr>
            <a:endParaRPr lang="en-US" sz="2200" dirty="0"/>
          </a:p>
          <a:p>
            <a:pPr marL="0" indent="0" algn="l" rtl="0">
              <a:buNone/>
            </a:pPr>
            <a:r>
              <a:rPr lang="en-US" sz="2200" u="sng" dirty="0"/>
              <a:t>Average:</a:t>
            </a:r>
          </a:p>
          <a:p>
            <a:pPr marL="0" indent="0" rtl="0">
              <a:buNone/>
            </a:pPr>
            <a:r>
              <a:rPr lang="he-IL" sz="2200" dirty="0"/>
              <a:t>ממוצע מחירי המוצרים</a:t>
            </a:r>
            <a:endParaRPr lang="en-US" sz="2200" dirty="0"/>
          </a:p>
          <a:p>
            <a:pPr marL="0" indent="0" algn="l" rtl="0">
              <a:buNone/>
            </a:pPr>
            <a:r>
              <a:rPr lang="en-US" sz="2200" dirty="0">
                <a:solidFill>
                  <a:srgbClr val="0070C0"/>
                </a:solidFill>
              </a:rPr>
              <a:t>SELECT</a:t>
            </a:r>
            <a:r>
              <a:rPr lang="en-US" sz="2200" dirty="0"/>
              <a:t> </a:t>
            </a:r>
            <a:r>
              <a:rPr lang="en-US" sz="2200" dirty="0" err="1">
                <a:solidFill>
                  <a:srgbClr val="0070C0"/>
                </a:solidFill>
              </a:rPr>
              <a:t>avg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  <a:r>
              <a:rPr lang="en-US" sz="2200" dirty="0" err="1">
                <a:solidFill>
                  <a:schemeClr val="tx1"/>
                </a:solidFill>
              </a:rPr>
              <a:t>unitprice</a:t>
            </a:r>
            <a:r>
              <a:rPr lang="en-US" sz="2200" dirty="0"/>
              <a:t>) </a:t>
            </a:r>
            <a:r>
              <a:rPr lang="en-US" sz="2200" dirty="0">
                <a:solidFill>
                  <a:srgbClr val="0070C0"/>
                </a:solidFill>
              </a:rPr>
              <a:t>FROM</a:t>
            </a:r>
            <a:r>
              <a:rPr lang="en-US" sz="2200" dirty="0"/>
              <a:t> products;</a:t>
            </a:r>
            <a:endParaRPr lang="he-IL" sz="2200" dirty="0"/>
          </a:p>
          <a:p>
            <a:pPr marL="0" indent="0" algn="l" rtl="0">
              <a:buNone/>
            </a:pPr>
            <a:endParaRPr lang="en-US" sz="2200" dirty="0"/>
          </a:p>
          <a:p>
            <a:pPr marL="0" indent="0" algn="l" rtl="0">
              <a:buNone/>
            </a:pPr>
            <a:r>
              <a:rPr lang="en-US" sz="2200" u="sng" dirty="0"/>
              <a:t>Sum:</a:t>
            </a:r>
          </a:p>
          <a:p>
            <a:pPr marL="0" indent="0" rtl="0">
              <a:buNone/>
            </a:pPr>
            <a:r>
              <a:rPr lang="he-IL" sz="2200" dirty="0"/>
              <a:t>הסכום של הזמנה מס' 10248</a:t>
            </a:r>
            <a:endParaRPr lang="en-US" sz="2200" dirty="0"/>
          </a:p>
          <a:p>
            <a:pPr marL="0" indent="0" algn="l" rtl="0">
              <a:buNone/>
            </a:pPr>
            <a:r>
              <a:rPr lang="en-US" sz="2200" dirty="0">
                <a:solidFill>
                  <a:srgbClr val="0070C0"/>
                </a:solidFill>
              </a:rPr>
              <a:t>SELECT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70C0"/>
                </a:solidFill>
              </a:rPr>
              <a:t>sum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  <a:r>
              <a:rPr lang="en-US" sz="2200" dirty="0" err="1">
                <a:solidFill>
                  <a:schemeClr val="tx1"/>
                </a:solidFill>
              </a:rPr>
              <a:t>UnitPrice</a:t>
            </a:r>
            <a:r>
              <a:rPr lang="en-US" sz="2200" dirty="0">
                <a:solidFill>
                  <a:schemeClr val="tx1"/>
                </a:solidFill>
              </a:rPr>
              <a:t>*Quantity</a:t>
            </a:r>
            <a:r>
              <a:rPr lang="en-US" sz="2200" dirty="0"/>
              <a:t>) </a:t>
            </a:r>
          </a:p>
          <a:p>
            <a:pPr marL="0" indent="0" algn="l" rtl="0">
              <a:buNone/>
            </a:pPr>
            <a:r>
              <a:rPr lang="en-US" sz="2200" dirty="0">
                <a:solidFill>
                  <a:srgbClr val="0070C0"/>
                </a:solidFill>
              </a:rPr>
              <a:t>FROM</a:t>
            </a:r>
            <a:r>
              <a:rPr lang="en-US" sz="2200" dirty="0"/>
              <a:t> </a:t>
            </a:r>
            <a:r>
              <a:rPr lang="en-US" sz="2200" dirty="0" err="1"/>
              <a:t>northwind</a:t>
            </a:r>
            <a:r>
              <a:rPr lang="en-US" sz="2200" dirty="0"/>
              <a:t>.`order details`</a:t>
            </a:r>
          </a:p>
          <a:p>
            <a:pPr marL="0" indent="0" algn="l" rtl="0">
              <a:buNone/>
            </a:pPr>
            <a:r>
              <a:rPr lang="en-US" sz="2200" dirty="0">
                <a:solidFill>
                  <a:srgbClr val="0070C0"/>
                </a:solidFill>
              </a:rPr>
              <a:t>WHERE</a:t>
            </a:r>
            <a:r>
              <a:rPr lang="en-US" sz="2200" dirty="0"/>
              <a:t> </a:t>
            </a:r>
            <a:r>
              <a:rPr lang="en-US" sz="2200" dirty="0" err="1"/>
              <a:t>OrderID</a:t>
            </a:r>
            <a:r>
              <a:rPr lang="en-US" sz="2200" dirty="0"/>
              <a:t>=10248;</a:t>
            </a:r>
          </a:p>
          <a:p>
            <a:pPr marL="0" indent="0" algn="l" rtl="0">
              <a:buNone/>
            </a:pPr>
            <a:endParaRPr lang="en-US" dirty="0"/>
          </a:p>
          <a:p>
            <a:r>
              <a:rPr lang="he-IL" dirty="0"/>
              <a:t>פונקציות נוספות- </a:t>
            </a:r>
            <a:r>
              <a:rPr lang="en-US" dirty="0"/>
              <a:t>min(),max(),round()</a:t>
            </a:r>
            <a:r>
              <a:rPr lang="he-IL" dirty="0"/>
              <a:t> ועוד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https://www.w3schools.com/sql/sql_functions.asp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algn="l" rtl="0"/>
            <a:endParaRPr lang="he-IL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931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7239000" cy="72008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cs typeface="+mn-cs"/>
              </a:rPr>
              <a:t>MySQL</a:t>
            </a:r>
            <a:endParaRPr lang="he-IL" sz="4400" dirty="0">
              <a:solidFill>
                <a:schemeClr val="tx2"/>
              </a:solidFill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95536" y="1988840"/>
            <a:ext cx="8352928" cy="5184576"/>
          </a:xfrm>
        </p:spPr>
        <p:txBody>
          <a:bodyPr>
            <a:normAutofit/>
          </a:bodyPr>
          <a:lstStyle/>
          <a:p>
            <a:r>
              <a:rPr lang="he-IL" dirty="0"/>
              <a:t>יש להוריד את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MySQL</a:t>
            </a:r>
            <a:endParaRPr lang="en-US" dirty="0"/>
          </a:p>
          <a:p>
            <a:r>
              <a:rPr lang="he-IL" dirty="0"/>
              <a:t>הסבר מפורט בעברית בקישור</a:t>
            </a:r>
            <a:r>
              <a:rPr lang="en-US" dirty="0"/>
              <a:t> </a:t>
            </a:r>
            <a:r>
              <a:rPr lang="he-IL" dirty="0"/>
              <a:t>–</a:t>
            </a:r>
            <a:endParaRPr lang="en-US" dirty="0"/>
          </a:p>
          <a:p>
            <a:pPr marL="0" indent="0" algn="l" rtl="0">
              <a:buNone/>
            </a:pPr>
            <a:r>
              <a:rPr lang="he-IL" dirty="0"/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https://www.youtube.com/watch?v=uubQBa1RGg8&amp;t=130s</a:t>
            </a:r>
            <a:endParaRPr lang="he-IL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he-IL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080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6E8D9-8C49-4450-A37D-B1775858D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12776"/>
            <a:ext cx="8568952" cy="5256584"/>
          </a:xfrm>
        </p:spPr>
        <p:txBody>
          <a:bodyPr>
            <a:normAutofit fontScale="92500" lnSpcReduction="10000"/>
          </a:bodyPr>
          <a:lstStyle/>
          <a:p>
            <a:r>
              <a:rPr lang="he-IL" dirty="0"/>
              <a:t>רשום את מספר סוגי העבודות של המועסקים</a:t>
            </a:r>
            <a:endParaRPr lang="en-US" dirty="0"/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/>
              <a:t>SELECT COUNT(DISTINCT </a:t>
            </a:r>
            <a:r>
              <a:rPr lang="en-US" dirty="0" err="1"/>
              <a:t>job_id</a:t>
            </a:r>
            <a:r>
              <a:rPr lang="en-US" dirty="0"/>
              <a:t>) </a:t>
            </a:r>
          </a:p>
          <a:p>
            <a:pPr marL="0" indent="0" algn="l">
              <a:buNone/>
            </a:pPr>
            <a:r>
              <a:rPr lang="en-US" dirty="0"/>
              <a:t>FROM employees;</a:t>
            </a:r>
            <a:endParaRPr lang="he-IL" dirty="0"/>
          </a:p>
          <a:p>
            <a:pPr marL="0" indent="0" algn="l">
              <a:buNone/>
            </a:pPr>
            <a:endParaRPr lang="he-IL" dirty="0"/>
          </a:p>
          <a:p>
            <a:r>
              <a:rPr lang="he-IL" dirty="0"/>
              <a:t>רשום את המשכורת המינימלית של המועסקים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SELECT MIN(salary) </a:t>
            </a:r>
          </a:p>
          <a:p>
            <a:pPr marL="0" indent="0" algn="l" rtl="0">
              <a:buNone/>
            </a:pPr>
            <a:r>
              <a:rPr lang="en-US" dirty="0"/>
              <a:t>FROM employees;</a:t>
            </a:r>
          </a:p>
          <a:p>
            <a:pPr marL="0" indent="0" algn="l" rtl="0">
              <a:buNone/>
            </a:pPr>
            <a:endParaRPr lang="he-IL" dirty="0"/>
          </a:p>
          <a:p>
            <a:r>
              <a:rPr lang="he-IL" dirty="0"/>
              <a:t>רשום את המשכורת המקסימלית של העובד מסוג </a:t>
            </a:r>
            <a:r>
              <a:rPr lang="en-US" dirty="0"/>
              <a:t>'IT_PROG</a:t>
            </a:r>
            <a:endParaRPr lang="he-IL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SELECT MAX(salary) </a:t>
            </a:r>
          </a:p>
          <a:p>
            <a:pPr marL="0" indent="0" algn="l" rtl="0">
              <a:buNone/>
            </a:pPr>
            <a:r>
              <a:rPr lang="en-US" dirty="0"/>
              <a:t>FROM employees </a:t>
            </a:r>
          </a:p>
          <a:p>
            <a:pPr marL="0" indent="0" algn="l" rtl="0">
              <a:buNone/>
            </a:pPr>
            <a:r>
              <a:rPr lang="en-US" dirty="0"/>
              <a:t>WHERE </a:t>
            </a:r>
            <a:r>
              <a:rPr lang="en-US" dirty="0" err="1"/>
              <a:t>job_id</a:t>
            </a:r>
            <a:r>
              <a:rPr lang="en-US" dirty="0"/>
              <a:t> = 'IT_PROG';</a:t>
            </a:r>
          </a:p>
        </p:txBody>
      </p:sp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2267744" y="260648"/>
            <a:ext cx="4811960" cy="792088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cs typeface="+mn-cs"/>
              </a:rPr>
              <a:t>Aggregate Functions</a:t>
            </a:r>
            <a:endParaRPr lang="he-IL" sz="4400" b="1" dirty="0">
              <a:solidFill>
                <a:schemeClr val="tx2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352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971600" y="116632"/>
            <a:ext cx="7239000" cy="792088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</a:rPr>
              <a:t>Nested Queries</a:t>
            </a:r>
            <a:endParaRPr lang="he-IL" sz="4400" b="1" dirty="0">
              <a:solidFill>
                <a:schemeClr val="tx2"/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0640" y="1412776"/>
            <a:ext cx="8280920" cy="5688632"/>
          </a:xfrm>
        </p:spPr>
        <p:txBody>
          <a:bodyPr>
            <a:normAutofit/>
          </a:bodyPr>
          <a:lstStyle/>
          <a:p>
            <a:r>
              <a:rPr lang="he-IL" dirty="0"/>
              <a:t>ניתן ליצור שאילתה בתוך שאילתה</a:t>
            </a:r>
          </a:p>
          <a:p>
            <a:pPr marL="0" indent="0">
              <a:buNone/>
            </a:pPr>
            <a:endParaRPr lang="he-IL" dirty="0"/>
          </a:p>
          <a:p>
            <a:pPr marL="0" indent="0" algn="l" rtl="0">
              <a:buNone/>
            </a:pPr>
            <a:r>
              <a:rPr lang="en-US" sz="2400" dirty="0">
                <a:solidFill>
                  <a:srgbClr val="0070C0"/>
                </a:solidFill>
              </a:rPr>
              <a:t>select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distinct</a:t>
            </a:r>
            <a:r>
              <a:rPr lang="en-US" sz="2400" dirty="0"/>
              <a:t> </a:t>
            </a:r>
            <a:r>
              <a:rPr lang="en-US" sz="2400" dirty="0" err="1"/>
              <a:t>a.ProductID</a:t>
            </a:r>
            <a:r>
              <a:rPr lang="en-US" sz="2400" dirty="0"/>
              <a:t>,        </a:t>
            </a:r>
          </a:p>
          <a:p>
            <a:pPr marL="0" indent="0" algn="l" rtl="0">
              <a:buNone/>
            </a:pPr>
            <a:r>
              <a:rPr lang="en-US" sz="2400" dirty="0"/>
              <a:t>	              </a:t>
            </a:r>
            <a:r>
              <a:rPr lang="en-US" sz="2400" dirty="0" err="1"/>
              <a:t>a.UnitPrice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as</a:t>
            </a:r>
            <a:r>
              <a:rPr lang="en-US" sz="2400" dirty="0"/>
              <a:t> </a:t>
            </a:r>
            <a:r>
              <a:rPr lang="en-US" sz="2400" dirty="0" err="1"/>
              <a:t>Max_unit_price_sold</a:t>
            </a:r>
            <a:endParaRPr lang="en-US" sz="2400" dirty="0"/>
          </a:p>
          <a:p>
            <a:pPr marL="0" indent="0" algn="l" rtl="0">
              <a:buNone/>
            </a:pPr>
            <a:r>
              <a:rPr lang="en-US" sz="2400" dirty="0">
                <a:solidFill>
                  <a:srgbClr val="0070C0"/>
                </a:solidFill>
              </a:rPr>
              <a:t>from</a:t>
            </a:r>
            <a:r>
              <a:rPr lang="en-US" sz="2400" dirty="0"/>
              <a:t> `order details` </a:t>
            </a:r>
            <a:r>
              <a:rPr lang="en-US" sz="2400" dirty="0">
                <a:solidFill>
                  <a:srgbClr val="0070C0"/>
                </a:solidFill>
              </a:rPr>
              <a:t>as</a:t>
            </a:r>
            <a:r>
              <a:rPr lang="en-US" sz="2400" dirty="0"/>
              <a:t> a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0070C0"/>
                </a:solidFill>
              </a:rPr>
              <a:t>where</a:t>
            </a:r>
            <a:r>
              <a:rPr lang="en-US" sz="2400" dirty="0"/>
              <a:t> </a:t>
            </a:r>
            <a:r>
              <a:rPr lang="en-US" sz="2400" dirty="0" err="1"/>
              <a:t>a.UnitPrice</a:t>
            </a:r>
            <a:r>
              <a:rPr lang="en-US" sz="2400" dirty="0"/>
              <a:t> = </a:t>
            </a:r>
          </a:p>
          <a:p>
            <a:pPr marL="0" indent="0" algn="l" rtl="0">
              <a:buNone/>
            </a:pPr>
            <a:r>
              <a:rPr lang="en-US" sz="2400" dirty="0"/>
              <a:t>(    </a:t>
            </a:r>
          </a:p>
          <a:p>
            <a:pPr marL="0" indent="0" algn="l" rtl="0">
              <a:buNone/>
            </a:pPr>
            <a:r>
              <a:rPr lang="en-US" sz="2400" dirty="0"/>
              <a:t>      </a:t>
            </a:r>
            <a:r>
              <a:rPr lang="en-US" sz="2400" dirty="0">
                <a:solidFill>
                  <a:srgbClr val="0070C0"/>
                </a:solidFill>
              </a:rPr>
              <a:t>select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max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UnitPrice</a:t>
            </a:r>
            <a:r>
              <a:rPr lang="en-US" sz="2400" dirty="0"/>
              <a:t>)    </a:t>
            </a:r>
          </a:p>
          <a:p>
            <a:pPr marL="0" indent="0" algn="l" rtl="0">
              <a:buNone/>
            </a:pPr>
            <a:r>
              <a:rPr lang="en-US" sz="2400" dirty="0"/>
              <a:t>      </a:t>
            </a:r>
            <a:r>
              <a:rPr lang="en-US" sz="2400" dirty="0">
                <a:solidFill>
                  <a:srgbClr val="0070C0"/>
                </a:solidFill>
              </a:rPr>
              <a:t>from</a:t>
            </a:r>
            <a:r>
              <a:rPr lang="en-US" sz="2400" dirty="0"/>
              <a:t> `order details` </a:t>
            </a:r>
            <a:r>
              <a:rPr lang="en-US" sz="2400" dirty="0">
                <a:solidFill>
                  <a:srgbClr val="0070C0"/>
                </a:solidFill>
              </a:rPr>
              <a:t>as</a:t>
            </a:r>
            <a:r>
              <a:rPr lang="en-US" sz="2400" dirty="0"/>
              <a:t> b    </a:t>
            </a:r>
          </a:p>
          <a:p>
            <a:pPr marL="0" indent="0" algn="l" rtl="0">
              <a:buNone/>
            </a:pPr>
            <a:r>
              <a:rPr lang="en-US" sz="2400" dirty="0"/>
              <a:t>      </a:t>
            </a:r>
            <a:r>
              <a:rPr lang="en-US" sz="2400" dirty="0">
                <a:solidFill>
                  <a:srgbClr val="0070C0"/>
                </a:solidFill>
              </a:rPr>
              <a:t>where</a:t>
            </a:r>
            <a:r>
              <a:rPr lang="en-US" sz="2400" dirty="0"/>
              <a:t> </a:t>
            </a:r>
            <a:r>
              <a:rPr lang="en-US" sz="2400" dirty="0" err="1"/>
              <a:t>a.ProductID</a:t>
            </a:r>
            <a:r>
              <a:rPr lang="en-US" sz="2400" dirty="0"/>
              <a:t> = </a:t>
            </a:r>
            <a:r>
              <a:rPr lang="en-US" sz="2400" dirty="0" err="1"/>
              <a:t>b.ProductID</a:t>
            </a:r>
            <a:endParaRPr lang="en-US" sz="2400" dirty="0"/>
          </a:p>
          <a:p>
            <a:pPr marL="0" indent="0" algn="l" rtl="0">
              <a:buNone/>
            </a:pPr>
            <a:r>
              <a:rPr lang="en-US" sz="2400" dirty="0"/>
              <a:t>)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0070C0"/>
                </a:solidFill>
              </a:rPr>
              <a:t>order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by</a:t>
            </a:r>
            <a:r>
              <a:rPr lang="en-US" sz="2400" dirty="0"/>
              <a:t> </a:t>
            </a:r>
            <a:r>
              <a:rPr lang="en-US" sz="2400" dirty="0" err="1"/>
              <a:t>a.ProductID</a:t>
            </a:r>
            <a:r>
              <a:rPr lang="en-US" sz="2400" dirty="0"/>
              <a:t>;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711923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FBB39-130F-4955-8B37-5065AFCD4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725" y="1733580"/>
            <a:ext cx="7886700" cy="4351337"/>
          </a:xfrm>
        </p:spPr>
        <p:txBody>
          <a:bodyPr/>
          <a:lstStyle/>
          <a:p>
            <a:r>
              <a:rPr lang="he-IL" dirty="0"/>
              <a:t>מצא את כל המוצרים (שמם המחיר והמספר שלהם) אשר מחירם גבוה מהמחיר הממוצע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5F5AD5-918D-4094-8D29-793384B527E9}"/>
              </a:ext>
            </a:extLst>
          </p:cNvPr>
          <p:cNvSpPr/>
          <p:nvPr/>
        </p:nvSpPr>
        <p:spPr>
          <a:xfrm>
            <a:off x="719972" y="2708920"/>
            <a:ext cx="46441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1990B8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990B8"/>
                </a:solidFill>
                <a:latin typeface="Consolas" panose="020B0609020204030204" pitchFamily="49" charset="0"/>
              </a:rPr>
              <a:t>DISTINCT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ProductName</a:t>
            </a:r>
            <a:r>
              <a:rPr lang="en-US" dirty="0">
                <a:solidFill>
                  <a:srgbClr val="5F636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UnitPrice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990B8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Products </a:t>
            </a:r>
            <a:r>
              <a:rPr lang="en-US" dirty="0">
                <a:solidFill>
                  <a:srgbClr val="1990B8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UnitPrice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7F59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F636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990B8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F9C0A"/>
                </a:solidFill>
                <a:latin typeface="Consolas" panose="020B0609020204030204" pitchFamily="49" charset="0"/>
              </a:rPr>
              <a:t>avg</a:t>
            </a:r>
            <a:r>
              <a:rPr lang="en-US" dirty="0">
                <a:solidFill>
                  <a:srgbClr val="5F636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UnitPrice</a:t>
            </a:r>
            <a:r>
              <a:rPr lang="en-US" dirty="0">
                <a:solidFill>
                  <a:srgbClr val="5F636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990B8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Products</a:t>
            </a:r>
            <a:r>
              <a:rPr lang="en-US" dirty="0">
                <a:solidFill>
                  <a:srgbClr val="5F636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990B8"/>
                </a:solidFill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990B8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UnitPrice</a:t>
            </a:r>
            <a:r>
              <a:rPr lang="en-US" dirty="0">
                <a:solidFill>
                  <a:srgbClr val="5F6364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5" name="כותרת 1"/>
          <p:cNvSpPr>
            <a:spLocks noGrp="1"/>
          </p:cNvSpPr>
          <p:nvPr>
            <p:ph type="title"/>
          </p:nvPr>
        </p:nvSpPr>
        <p:spPr>
          <a:xfrm>
            <a:off x="971600" y="116632"/>
            <a:ext cx="7239000" cy="792088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</a:rPr>
              <a:t>Nested Queries</a:t>
            </a:r>
            <a:endParaRPr lang="he-IL" sz="4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26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2E83D-C790-440C-B34D-8135555A2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he-IL" dirty="0"/>
              <a:t>כתוב שאילתה למצוא את השם (שם פרטי, שם משפחה) עבור כל העובדים שעובדים במחלקה </a:t>
            </a:r>
            <a:r>
              <a:rPr lang="en-US" dirty="0"/>
              <a:t>IT</a:t>
            </a:r>
            <a:r>
              <a:rPr lang="he-IL" dirty="0"/>
              <a:t>.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SELECT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 FROM employees WHERE </a:t>
            </a:r>
            <a:r>
              <a:rPr lang="en-US" dirty="0" err="1"/>
              <a:t>department_id</a:t>
            </a:r>
            <a:r>
              <a:rPr lang="en-US" dirty="0"/>
              <a:t> IN (SELECT </a:t>
            </a:r>
            <a:r>
              <a:rPr lang="en-US" dirty="0" err="1"/>
              <a:t>department_id</a:t>
            </a:r>
            <a:r>
              <a:rPr lang="en-US" dirty="0"/>
              <a:t> FROM departments WHERE </a:t>
            </a:r>
            <a:r>
              <a:rPr lang="en-US" dirty="0" err="1"/>
              <a:t>department_name</a:t>
            </a:r>
            <a:r>
              <a:rPr lang="en-US" dirty="0"/>
              <a:t>='IT');</a:t>
            </a:r>
          </a:p>
        </p:txBody>
      </p:sp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957695" y="332656"/>
            <a:ext cx="7239000" cy="792088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</a:rPr>
              <a:t>Nested Queries</a:t>
            </a:r>
            <a:endParaRPr lang="he-IL" sz="4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58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79512" y="310344"/>
            <a:ext cx="8784976" cy="6237312"/>
          </a:xfrm>
        </p:spPr>
        <p:txBody>
          <a:bodyPr>
            <a:noAutofit/>
          </a:bodyPr>
          <a:lstStyle/>
          <a:p>
            <a:endParaRPr lang="he-IL" dirty="0"/>
          </a:p>
          <a:p>
            <a:endParaRPr lang="he-IL" dirty="0"/>
          </a:p>
          <a:p>
            <a:r>
              <a:rPr lang="he-IL" dirty="0"/>
              <a:t>משמש לאיחוד תוצאות לפי עמודה אחת או יותר</a:t>
            </a:r>
            <a:endParaRPr lang="en-US" dirty="0"/>
          </a:p>
          <a:p>
            <a:pPr marL="0" indent="0" algn="l" rtl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column_name</a:t>
            </a:r>
            <a:r>
              <a:rPr lang="en-US" dirty="0"/>
              <a:t>, </a:t>
            </a:r>
            <a:r>
              <a:rPr lang="en-US" dirty="0" err="1"/>
              <a:t>aggregate_function</a:t>
            </a:r>
            <a:r>
              <a:rPr lang="en-US" dirty="0"/>
              <a:t>(</a:t>
            </a:r>
            <a:r>
              <a:rPr lang="en-US" dirty="0" err="1"/>
              <a:t>column_name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table_name</a:t>
            </a: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WHERE</a:t>
            </a:r>
            <a:r>
              <a:rPr lang="en-US" dirty="0"/>
              <a:t> </a:t>
            </a:r>
            <a:r>
              <a:rPr lang="en-US" dirty="0" err="1"/>
              <a:t>column_name</a:t>
            </a:r>
            <a:r>
              <a:rPr lang="en-US" dirty="0"/>
              <a:t> operator value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GROUP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BY</a:t>
            </a:r>
            <a:r>
              <a:rPr lang="en-US" dirty="0"/>
              <a:t> </a:t>
            </a:r>
            <a:r>
              <a:rPr lang="en-US" dirty="0" err="1"/>
              <a:t>column_name</a:t>
            </a:r>
            <a:r>
              <a:rPr lang="en-US" dirty="0"/>
              <a:t>;</a:t>
            </a:r>
          </a:p>
          <a:p>
            <a:pPr marL="0" indent="0" algn="l" rtl="0">
              <a:buNone/>
            </a:pPr>
            <a:endParaRPr lang="en-US" dirty="0"/>
          </a:p>
          <a:p>
            <a:r>
              <a:rPr lang="he-IL" dirty="0"/>
              <a:t>כמות המוצרים שמספק כל ספק שמס' הספק שלו קטן מ-15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SupplierID</a:t>
            </a:r>
            <a:r>
              <a:rPr lang="en-US" dirty="0"/>
              <a:t>, </a:t>
            </a:r>
          </a:p>
          <a:p>
            <a:pPr marL="0" indent="0" algn="l" rtl="0">
              <a:buNone/>
            </a:pPr>
            <a:r>
              <a:rPr lang="en-US" dirty="0"/>
              <a:t>	   </a:t>
            </a:r>
            <a:r>
              <a:rPr lang="en-US" dirty="0">
                <a:solidFill>
                  <a:srgbClr val="0070C0"/>
                </a:solidFill>
              </a:rPr>
              <a:t>COUNT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ProductID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`Suppliers Products </a:t>
            </a:r>
            <a:r>
              <a:rPr lang="en-US" dirty="0" err="1"/>
              <a:t>Num</a:t>
            </a:r>
            <a:r>
              <a:rPr lang="en-US" dirty="0"/>
              <a:t>`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Products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WHERE</a:t>
            </a:r>
            <a:r>
              <a:rPr lang="en-US" dirty="0"/>
              <a:t> </a:t>
            </a:r>
            <a:r>
              <a:rPr lang="en-US" dirty="0" err="1"/>
              <a:t>SupplierID</a:t>
            </a:r>
            <a:r>
              <a:rPr lang="en-US" dirty="0"/>
              <a:t> &lt; 15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GROUP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BY</a:t>
            </a:r>
            <a:r>
              <a:rPr lang="en-US" dirty="0"/>
              <a:t> </a:t>
            </a:r>
            <a:r>
              <a:rPr lang="en-US" dirty="0" err="1"/>
              <a:t>SupplierID</a:t>
            </a:r>
            <a:r>
              <a:rPr lang="en-US" dirty="0"/>
              <a:t>;</a:t>
            </a: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  <p:sp>
        <p:nvSpPr>
          <p:cNvPr id="5" name="כותרת 1"/>
          <p:cNvSpPr>
            <a:spLocks noGrp="1"/>
          </p:cNvSpPr>
          <p:nvPr>
            <p:ph type="title"/>
          </p:nvPr>
        </p:nvSpPr>
        <p:spPr>
          <a:xfrm>
            <a:off x="971600" y="224644"/>
            <a:ext cx="7239000" cy="792088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</a:rPr>
              <a:t>Group By</a:t>
            </a:r>
            <a:endParaRPr lang="he-IL" sz="4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45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80864" y="1124744"/>
            <a:ext cx="8820472" cy="6165304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column_name</a:t>
            </a:r>
            <a:r>
              <a:rPr lang="en-US" dirty="0"/>
              <a:t>, </a:t>
            </a:r>
            <a:r>
              <a:rPr lang="en-US" dirty="0" err="1"/>
              <a:t>aggregate_function</a:t>
            </a:r>
            <a:r>
              <a:rPr lang="en-US" dirty="0"/>
              <a:t>(</a:t>
            </a:r>
            <a:r>
              <a:rPr lang="en-US" dirty="0" err="1"/>
              <a:t>column_name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table_name</a:t>
            </a: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WHERE</a:t>
            </a:r>
            <a:r>
              <a:rPr lang="en-US" dirty="0"/>
              <a:t> </a:t>
            </a:r>
            <a:r>
              <a:rPr lang="en-US" dirty="0" err="1"/>
              <a:t>column_name</a:t>
            </a:r>
            <a:r>
              <a:rPr lang="en-US" dirty="0"/>
              <a:t> operator value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GROUP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BY</a:t>
            </a:r>
            <a:r>
              <a:rPr lang="en-US" dirty="0"/>
              <a:t> </a:t>
            </a:r>
            <a:r>
              <a:rPr lang="en-US" dirty="0" err="1"/>
              <a:t>column_name</a:t>
            </a: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HAVING</a:t>
            </a:r>
            <a:r>
              <a:rPr lang="en-US" dirty="0"/>
              <a:t> </a:t>
            </a:r>
            <a:r>
              <a:rPr lang="en-US" dirty="0" err="1"/>
              <a:t>aggregate_function</a:t>
            </a:r>
            <a:r>
              <a:rPr lang="en-US" dirty="0"/>
              <a:t>(</a:t>
            </a:r>
            <a:r>
              <a:rPr lang="en-US" dirty="0" err="1"/>
              <a:t>column_name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endParaRPr lang="he-IL" dirty="0"/>
          </a:p>
          <a:p>
            <a:pPr marL="0" indent="0" rtl="0">
              <a:buNone/>
            </a:pPr>
            <a:r>
              <a:rPr lang="he-IL" b="1" u="sng" dirty="0"/>
              <a:t>דוגמא:</a:t>
            </a:r>
            <a:endParaRPr lang="en-US" b="1" u="sng" dirty="0"/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count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o.OrderID</a:t>
            </a:r>
            <a:r>
              <a:rPr lang="en-US" dirty="0">
                <a:solidFill>
                  <a:schemeClr val="tx1"/>
                </a:solidFill>
              </a:rPr>
              <a:t>)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numberOrders</a:t>
            </a:r>
            <a:r>
              <a:rPr lang="en-US" dirty="0"/>
              <a:t> 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orders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o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group by </a:t>
            </a:r>
            <a:r>
              <a:rPr lang="en-US" dirty="0" err="1">
                <a:solidFill>
                  <a:srgbClr val="0070C0"/>
                </a:solidFill>
              </a:rPr>
              <a:t>o.CustomerID</a:t>
            </a:r>
            <a:endParaRPr lang="en-US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having count(</a:t>
            </a:r>
            <a:r>
              <a:rPr lang="en-US" dirty="0" err="1">
                <a:solidFill>
                  <a:srgbClr val="0070C0"/>
                </a:solidFill>
              </a:rPr>
              <a:t>o.OrderID</a:t>
            </a:r>
            <a:r>
              <a:rPr lang="en-US" dirty="0">
                <a:solidFill>
                  <a:srgbClr val="0070C0"/>
                </a:solidFill>
              </a:rPr>
              <a:t>) &gt; 10;</a:t>
            </a:r>
            <a:endParaRPr lang="he-IL" dirty="0"/>
          </a:p>
        </p:txBody>
      </p:sp>
      <p:sp>
        <p:nvSpPr>
          <p:cNvPr id="5" name="כותרת 1"/>
          <p:cNvSpPr>
            <a:spLocks noGrp="1"/>
          </p:cNvSpPr>
          <p:nvPr>
            <p:ph type="title"/>
          </p:nvPr>
        </p:nvSpPr>
        <p:spPr>
          <a:xfrm>
            <a:off x="971600" y="116632"/>
            <a:ext cx="7239000" cy="792088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</a:rPr>
              <a:t>Having</a:t>
            </a:r>
            <a:endParaRPr lang="he-IL" sz="4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724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0824A-483A-439B-9613-ED10A4D18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628800"/>
            <a:ext cx="7886700" cy="4351337"/>
          </a:xfrm>
        </p:spPr>
        <p:txBody>
          <a:bodyPr/>
          <a:lstStyle/>
          <a:p>
            <a:r>
              <a:rPr lang="he-IL" dirty="0"/>
              <a:t>הצג את כל המוצרים שהוזמנו לפחות פעם אחת</a:t>
            </a:r>
          </a:p>
          <a:p>
            <a:pPr algn="l" rtl="0"/>
            <a:endParaRPr lang="he-IL" b="1" dirty="0"/>
          </a:p>
          <a:p>
            <a:pPr marL="0" indent="0" algn="l" rtl="0">
              <a:buNone/>
            </a:pPr>
            <a:r>
              <a:rPr lang="en-US" b="1" dirty="0"/>
              <a:t>SELECT</a:t>
            </a:r>
            <a:r>
              <a:rPr lang="en-US" dirty="0"/>
              <a:t> [</a:t>
            </a:r>
            <a:r>
              <a:rPr lang="en-US" dirty="0" err="1"/>
              <a:t>ProductID</a:t>
            </a:r>
            <a:r>
              <a:rPr lang="en-US" dirty="0"/>
              <a:t>], [</a:t>
            </a:r>
            <a:r>
              <a:rPr lang="en-US" dirty="0" err="1"/>
              <a:t>ProductName</a:t>
            </a:r>
            <a:r>
              <a:rPr lang="en-US" dirty="0"/>
              <a:t>]</a:t>
            </a:r>
            <a:br>
              <a:rPr lang="he-IL" dirty="0"/>
            </a:br>
            <a:r>
              <a:rPr lang="en-US" b="1" dirty="0"/>
              <a:t>FROM</a:t>
            </a:r>
            <a:r>
              <a:rPr lang="en-US" dirty="0"/>
              <a:t> [Products]</a:t>
            </a:r>
            <a:br>
              <a:rPr lang="he-IL" dirty="0"/>
            </a:br>
            <a:r>
              <a:rPr lang="en-US" b="1" dirty="0"/>
              <a:t>WHERE</a:t>
            </a:r>
            <a:r>
              <a:rPr lang="en-US" dirty="0"/>
              <a:t> [</a:t>
            </a:r>
            <a:r>
              <a:rPr lang="en-US" dirty="0" err="1"/>
              <a:t>ProductID</a:t>
            </a:r>
            <a:r>
              <a:rPr lang="en-US" dirty="0"/>
              <a:t>] </a:t>
            </a:r>
            <a:r>
              <a:rPr lang="en-US" b="1" dirty="0"/>
              <a:t>IN </a:t>
            </a:r>
            <a:r>
              <a:rPr lang="en-US" dirty="0"/>
              <a:t>(</a:t>
            </a: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b="1" dirty="0"/>
              <a:t>DISTINCT </a:t>
            </a:r>
            <a:r>
              <a:rPr lang="en-US" dirty="0"/>
              <a:t>[</a:t>
            </a:r>
            <a:r>
              <a:rPr lang="en-US" dirty="0" err="1"/>
              <a:t>ProductID</a:t>
            </a:r>
            <a:r>
              <a:rPr lang="en-US" dirty="0"/>
              <a:t>]    </a:t>
            </a:r>
            <a:r>
              <a:rPr lang="en-US" b="1" dirty="0"/>
              <a:t>FROM</a:t>
            </a:r>
            <a:r>
              <a:rPr lang="en-US" dirty="0"/>
              <a:t> [Order Details])</a:t>
            </a:r>
          </a:p>
        </p:txBody>
      </p:sp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971600" y="404664"/>
            <a:ext cx="7239000" cy="792088"/>
          </a:xfrm>
        </p:spPr>
        <p:txBody>
          <a:bodyPr>
            <a:normAutofit/>
          </a:bodyPr>
          <a:lstStyle/>
          <a:p>
            <a:pPr algn="ctr"/>
            <a:r>
              <a:rPr lang="he-IL" sz="4400" b="1" dirty="0">
                <a:solidFill>
                  <a:schemeClr val="tx2"/>
                </a:solidFill>
                <a:cs typeface="+mn-cs"/>
              </a:rPr>
              <a:t>תרגיל</a:t>
            </a:r>
          </a:p>
        </p:txBody>
      </p:sp>
    </p:spTree>
    <p:extLst>
      <p:ext uri="{BB962C8B-B14F-4D97-AF65-F5344CB8AC3E}">
        <p14:creationId xmlns:p14="http://schemas.microsoft.com/office/powerpoint/2010/main" val="339140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99592" y="2564904"/>
            <a:ext cx="7239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b="1" dirty="0">
                <a:solidFill>
                  <a:schemeClr val="accent1">
                    <a:lumMod val="75000"/>
                  </a:schemeClr>
                </a:solidFill>
              </a:rPr>
              <a:t>SQL</a:t>
            </a:r>
            <a:endParaRPr lang="he-IL" sz="8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709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85900" y="692696"/>
            <a:ext cx="7239000" cy="720080"/>
          </a:xfrm>
        </p:spPr>
        <p:txBody>
          <a:bodyPr>
            <a:normAutofit/>
          </a:bodyPr>
          <a:lstStyle/>
          <a:p>
            <a:pPr algn="ctr"/>
            <a:r>
              <a:rPr lang="en-US" altLang="en-US" sz="4400" b="1" dirty="0" err="1">
                <a:solidFill>
                  <a:schemeClr val="tx2"/>
                </a:solidFill>
              </a:rPr>
              <a:t>Northwind</a:t>
            </a:r>
            <a:endParaRPr lang="he-IL" sz="4400" b="1" dirty="0">
              <a:solidFill>
                <a:schemeClr val="tx2"/>
              </a:solidFill>
            </a:endParaRPr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1067286" y="2060848"/>
            <a:ext cx="7467600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˃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he-IL" dirty="0"/>
              <a:t>בתרגול זה נעבוד עם מסד הנתונים </a:t>
            </a:r>
            <a:r>
              <a:rPr lang="en-US" dirty="0" err="1"/>
              <a:t>Northwind</a:t>
            </a:r>
            <a:endParaRPr lang="he-IL" dirty="0"/>
          </a:p>
          <a:p>
            <a:pPr marL="0" indent="0">
              <a:buNone/>
            </a:pPr>
            <a:endParaRPr lang="he-IL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Northwind</a:t>
            </a:r>
            <a:r>
              <a:rPr lang="he-IL" dirty="0"/>
              <a:t> היא חברה (דמיונית) המייצרת הזמנות ללקוחות ושולחת אותם באמצעות חברות שילוח</a:t>
            </a:r>
          </a:p>
        </p:txBody>
      </p:sp>
    </p:spTree>
    <p:extLst>
      <p:ext uri="{BB962C8B-B14F-4D97-AF65-F5344CB8AC3E}">
        <p14:creationId xmlns:p14="http://schemas.microsoft.com/office/powerpoint/2010/main" val="3686531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Northwind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0158" y="764704"/>
            <a:ext cx="8916337" cy="597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כותרת 1"/>
          <p:cNvSpPr txBox="1">
            <a:spLocks/>
          </p:cNvSpPr>
          <p:nvPr/>
        </p:nvSpPr>
        <p:spPr>
          <a:xfrm>
            <a:off x="958826" y="44624"/>
            <a:ext cx="72390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400" b="1" dirty="0" err="1">
                <a:solidFill>
                  <a:schemeClr val="tx2"/>
                </a:solidFill>
              </a:rPr>
              <a:t>Northwind</a:t>
            </a:r>
            <a:endParaRPr lang="he-IL" sz="4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125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299A6-47C4-4D70-B5FC-B3F5B2B37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8640"/>
            <a:ext cx="8964488" cy="6624736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dirty="0"/>
              <a:t>`</a:t>
            </a:r>
            <a:r>
              <a:rPr lang="en-US" dirty="0">
                <a:solidFill>
                  <a:srgbClr val="FF0000"/>
                </a:solidFill>
              </a:rPr>
              <a:t>company</a:t>
            </a:r>
            <a:r>
              <a:rPr lang="en-US" dirty="0"/>
              <a:t>` (  `id`,  `</a:t>
            </a:r>
            <a:r>
              <a:rPr lang="en-US" dirty="0" err="1"/>
              <a:t>company_name</a:t>
            </a:r>
            <a:r>
              <a:rPr lang="en-US" dirty="0"/>
              <a:t>`,  `city`) 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`</a:t>
            </a:r>
            <a:r>
              <a:rPr lang="en-US" dirty="0">
                <a:solidFill>
                  <a:srgbClr val="FF0000"/>
                </a:solidFill>
              </a:rPr>
              <a:t>customers</a:t>
            </a:r>
            <a:r>
              <a:rPr lang="en-US" dirty="0"/>
              <a:t>` (  `</a:t>
            </a:r>
            <a:r>
              <a:rPr lang="en-US" dirty="0" err="1"/>
              <a:t>CustomerID</a:t>
            </a:r>
            <a:r>
              <a:rPr lang="en-US" dirty="0"/>
              <a:t>,  `</a:t>
            </a:r>
            <a:r>
              <a:rPr lang="en-US" dirty="0" err="1"/>
              <a:t>CompanyName</a:t>
            </a:r>
            <a:r>
              <a:rPr lang="en-US" dirty="0"/>
              <a:t>` ,  `</a:t>
            </a:r>
            <a:r>
              <a:rPr lang="en-US" dirty="0" err="1"/>
              <a:t>ContactName</a:t>
            </a:r>
            <a:r>
              <a:rPr lang="en-US" dirty="0"/>
              <a:t>`,  `</a:t>
            </a:r>
            <a:r>
              <a:rPr lang="en-US" dirty="0" err="1"/>
              <a:t>ContactTitle</a:t>
            </a:r>
            <a:r>
              <a:rPr lang="en-US" dirty="0"/>
              <a:t>` ,  `Address` ,  `City`,  `Region`,  `</a:t>
            </a:r>
            <a:r>
              <a:rPr lang="en-US" dirty="0" err="1"/>
              <a:t>PostalCode</a:t>
            </a:r>
            <a:r>
              <a:rPr lang="en-US" dirty="0"/>
              <a:t>`,  `Country,  `Phone`,  `Fax`)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`</a:t>
            </a:r>
            <a:r>
              <a:rPr lang="en-US" dirty="0">
                <a:solidFill>
                  <a:srgbClr val="FF0000"/>
                </a:solidFill>
              </a:rPr>
              <a:t>order details</a:t>
            </a:r>
            <a:r>
              <a:rPr lang="en-US" dirty="0"/>
              <a:t>` (  `</a:t>
            </a:r>
            <a:r>
              <a:rPr lang="en-US" dirty="0" err="1"/>
              <a:t>OrderID</a:t>
            </a:r>
            <a:r>
              <a:rPr lang="en-US" dirty="0"/>
              <a:t>`,  `</a:t>
            </a:r>
            <a:r>
              <a:rPr lang="en-US" dirty="0" err="1"/>
              <a:t>ProductID</a:t>
            </a:r>
            <a:r>
              <a:rPr lang="en-US" dirty="0"/>
              <a:t>`,  `</a:t>
            </a:r>
            <a:r>
              <a:rPr lang="en-US" dirty="0" err="1"/>
              <a:t>UnitPrice</a:t>
            </a:r>
            <a:r>
              <a:rPr lang="en-US" dirty="0"/>
              <a:t>` ,  `Quantity` ,  `Discount` )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`</a:t>
            </a:r>
            <a:r>
              <a:rPr lang="en-US" dirty="0">
                <a:solidFill>
                  <a:srgbClr val="FF0000"/>
                </a:solidFill>
              </a:rPr>
              <a:t>orders</a:t>
            </a:r>
            <a:r>
              <a:rPr lang="en-US" dirty="0"/>
              <a:t>` (  `</a:t>
            </a:r>
            <a:r>
              <a:rPr lang="en-US" dirty="0" err="1"/>
              <a:t>OrderID</a:t>
            </a:r>
            <a:r>
              <a:rPr lang="en-US" dirty="0"/>
              <a:t>` ,  `</a:t>
            </a:r>
            <a:r>
              <a:rPr lang="en-US" dirty="0" err="1"/>
              <a:t>CustomerID</a:t>
            </a:r>
            <a:r>
              <a:rPr lang="en-US" dirty="0"/>
              <a:t>` ,  `</a:t>
            </a:r>
            <a:r>
              <a:rPr lang="en-US" dirty="0" err="1"/>
              <a:t>EmployeeID</a:t>
            </a:r>
            <a:r>
              <a:rPr lang="en-US" dirty="0"/>
              <a:t>`,  `</a:t>
            </a:r>
            <a:r>
              <a:rPr lang="en-US" dirty="0" err="1"/>
              <a:t>OrderDate</a:t>
            </a:r>
            <a:r>
              <a:rPr lang="en-US" dirty="0"/>
              <a:t>`,  `</a:t>
            </a:r>
            <a:r>
              <a:rPr lang="en-US" dirty="0" err="1"/>
              <a:t>RequiredDate</a:t>
            </a:r>
            <a:r>
              <a:rPr lang="en-US" dirty="0"/>
              <a:t>`,  `</a:t>
            </a:r>
            <a:r>
              <a:rPr lang="en-US" dirty="0" err="1"/>
              <a:t>ShippedDate</a:t>
            </a:r>
            <a:r>
              <a:rPr lang="en-US" dirty="0"/>
              <a:t>`,  `</a:t>
            </a:r>
            <a:r>
              <a:rPr lang="en-US" dirty="0" err="1"/>
              <a:t>ShipVia</a:t>
            </a:r>
            <a:r>
              <a:rPr lang="en-US" dirty="0"/>
              <a:t>`,  `Freight` ,  `</a:t>
            </a:r>
            <a:r>
              <a:rPr lang="en-US" dirty="0" err="1"/>
              <a:t>ShipName</a:t>
            </a:r>
            <a:r>
              <a:rPr lang="en-US" dirty="0"/>
              <a:t>`,  `</a:t>
            </a:r>
            <a:r>
              <a:rPr lang="en-US" dirty="0" err="1"/>
              <a:t>ShipAddress</a:t>
            </a:r>
            <a:r>
              <a:rPr lang="en-US" dirty="0"/>
              <a:t>` ,  `</a:t>
            </a:r>
            <a:r>
              <a:rPr lang="en-US" dirty="0" err="1"/>
              <a:t>ShipCity</a:t>
            </a:r>
            <a:r>
              <a:rPr lang="en-US" dirty="0"/>
              <a:t>`,  `</a:t>
            </a:r>
            <a:r>
              <a:rPr lang="en-US" dirty="0" err="1"/>
              <a:t>ShipRegion</a:t>
            </a:r>
            <a:r>
              <a:rPr lang="en-US" dirty="0"/>
              <a:t>`,  `</a:t>
            </a:r>
            <a:r>
              <a:rPr lang="en-US" dirty="0" err="1"/>
              <a:t>ShipPostalCode</a:t>
            </a:r>
            <a:r>
              <a:rPr lang="en-US" dirty="0"/>
              <a:t>` ,  `</a:t>
            </a:r>
            <a:r>
              <a:rPr lang="en-US" dirty="0" err="1"/>
              <a:t>ShipCountry</a:t>
            </a:r>
            <a:r>
              <a:rPr lang="en-US" dirty="0"/>
              <a:t>`)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`</a:t>
            </a:r>
            <a:r>
              <a:rPr lang="en-US" dirty="0">
                <a:solidFill>
                  <a:srgbClr val="FF0000"/>
                </a:solidFill>
              </a:rPr>
              <a:t>products</a:t>
            </a:r>
            <a:r>
              <a:rPr lang="en-US" dirty="0"/>
              <a:t>` (  `</a:t>
            </a:r>
            <a:r>
              <a:rPr lang="en-US" dirty="0" err="1"/>
              <a:t>ProductID</a:t>
            </a:r>
            <a:r>
              <a:rPr lang="en-US" dirty="0"/>
              <a:t>` ,  `</a:t>
            </a:r>
            <a:r>
              <a:rPr lang="en-US" dirty="0" err="1"/>
              <a:t>ProductName</a:t>
            </a:r>
            <a:r>
              <a:rPr lang="en-US" dirty="0"/>
              <a:t>`,  `</a:t>
            </a:r>
            <a:r>
              <a:rPr lang="en-US" dirty="0" err="1"/>
              <a:t>SupplierID</a:t>
            </a:r>
            <a:r>
              <a:rPr lang="en-US" dirty="0"/>
              <a:t>`,  `</a:t>
            </a:r>
            <a:r>
              <a:rPr lang="en-US" dirty="0" err="1"/>
              <a:t>CategoryID</a:t>
            </a:r>
            <a:r>
              <a:rPr lang="en-US" dirty="0"/>
              <a:t>` ,  `</a:t>
            </a:r>
            <a:r>
              <a:rPr lang="en-US" dirty="0" err="1"/>
              <a:t>QuantityPerUnit</a:t>
            </a:r>
            <a:r>
              <a:rPr lang="en-US" dirty="0"/>
              <a:t>`,  `</a:t>
            </a:r>
            <a:r>
              <a:rPr lang="en-US" dirty="0" err="1"/>
              <a:t>UnitPrice</a:t>
            </a:r>
            <a:r>
              <a:rPr lang="en-US" dirty="0"/>
              <a:t>` ,  `</a:t>
            </a:r>
            <a:r>
              <a:rPr lang="en-US" dirty="0" err="1"/>
              <a:t>UnitsInStock</a:t>
            </a:r>
            <a:r>
              <a:rPr lang="en-US" dirty="0"/>
              <a:t>` ,  `</a:t>
            </a:r>
            <a:r>
              <a:rPr lang="en-US" dirty="0" err="1"/>
              <a:t>UnitsOnOrder</a:t>
            </a:r>
            <a:r>
              <a:rPr lang="en-US" dirty="0"/>
              <a:t>` ,  `</a:t>
            </a:r>
            <a:r>
              <a:rPr lang="en-US" dirty="0" err="1"/>
              <a:t>ReorderLevel</a:t>
            </a:r>
            <a:r>
              <a:rPr lang="en-US" dirty="0"/>
              <a:t>` ,  `Discontinued`)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`</a:t>
            </a:r>
            <a:r>
              <a:rPr lang="en-US" dirty="0">
                <a:solidFill>
                  <a:srgbClr val="FF0000"/>
                </a:solidFill>
              </a:rPr>
              <a:t>shippers</a:t>
            </a:r>
            <a:r>
              <a:rPr lang="en-US" dirty="0"/>
              <a:t>` (  `</a:t>
            </a:r>
            <a:r>
              <a:rPr lang="en-US" dirty="0" err="1"/>
              <a:t>ShipperID</a:t>
            </a:r>
            <a:r>
              <a:rPr lang="en-US" dirty="0"/>
              <a:t>` ,  `</a:t>
            </a:r>
            <a:r>
              <a:rPr lang="en-US" dirty="0" err="1"/>
              <a:t>CompanyName</a:t>
            </a:r>
            <a:r>
              <a:rPr lang="en-US" dirty="0"/>
              <a:t>`,  `Phone`)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`</a:t>
            </a:r>
            <a:r>
              <a:rPr lang="en-US" dirty="0">
                <a:solidFill>
                  <a:srgbClr val="FF0000"/>
                </a:solidFill>
              </a:rPr>
              <a:t>suppliers</a:t>
            </a:r>
            <a:r>
              <a:rPr lang="en-US" dirty="0"/>
              <a:t>` (  `</a:t>
            </a:r>
            <a:r>
              <a:rPr lang="en-US" dirty="0" err="1"/>
              <a:t>SupplierID</a:t>
            </a:r>
            <a:r>
              <a:rPr lang="en-US" dirty="0"/>
              <a:t>` ,  `</a:t>
            </a:r>
            <a:r>
              <a:rPr lang="en-US" dirty="0" err="1"/>
              <a:t>CompanyName</a:t>
            </a:r>
            <a:r>
              <a:rPr lang="en-US" dirty="0"/>
              <a:t>,  `</a:t>
            </a:r>
            <a:r>
              <a:rPr lang="en-US" dirty="0" err="1"/>
              <a:t>ContactName</a:t>
            </a:r>
            <a:r>
              <a:rPr lang="en-US" dirty="0"/>
              <a:t>`,  `</a:t>
            </a:r>
            <a:r>
              <a:rPr lang="en-US" dirty="0" err="1"/>
              <a:t>ContactTitle</a:t>
            </a:r>
            <a:r>
              <a:rPr lang="en-US" dirty="0"/>
              <a:t>` ,  `Address` ,  `City`,  `Region`,  `</a:t>
            </a:r>
            <a:r>
              <a:rPr lang="en-US" dirty="0" err="1"/>
              <a:t>PostalCode</a:t>
            </a:r>
            <a:r>
              <a:rPr lang="en-US" dirty="0"/>
              <a:t>`,  `Country`,  `Phone`,  `Fax`,  `</a:t>
            </a:r>
            <a:r>
              <a:rPr lang="en-US" dirty="0" err="1"/>
              <a:t>HomePage</a:t>
            </a:r>
            <a:r>
              <a:rPr lang="en-US" dirty="0"/>
              <a:t>`)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9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379540" y="203494"/>
            <a:ext cx="2075656" cy="78296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</a:rPr>
              <a:t>Select</a:t>
            </a:r>
            <a:endParaRPr lang="he-IL" sz="4400" b="1" dirty="0">
              <a:solidFill>
                <a:schemeClr val="tx2"/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83568" y="1196752"/>
            <a:ext cx="7467600" cy="936104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altLang="en-US" dirty="0">
                <a:solidFill>
                  <a:srgbClr val="0070C0"/>
                </a:solidFill>
              </a:rPr>
              <a:t>SELECT </a:t>
            </a:r>
            <a:r>
              <a:rPr lang="en-US" altLang="en-US" dirty="0"/>
              <a:t>&lt;</a:t>
            </a:r>
            <a:r>
              <a:rPr lang="en-US" altLang="en-US" dirty="0" err="1"/>
              <a:t>list_of_fields</a:t>
            </a:r>
            <a:r>
              <a:rPr lang="en-US" altLang="en-US" dirty="0"/>
              <a:t>&gt; </a:t>
            </a:r>
            <a:endParaRPr lang="en-US" altLang="en-US" dirty="0">
              <a:sym typeface="Wingdings" panose="05000000000000000000" pitchFamily="2" charset="2"/>
            </a:endParaRPr>
          </a:p>
          <a:p>
            <a:pPr marL="0" indent="0" algn="l" rtl="0">
              <a:buNone/>
            </a:pPr>
            <a:r>
              <a:rPr lang="en-US" altLang="en-US" dirty="0">
                <a:solidFill>
                  <a:srgbClr val="0070C0"/>
                </a:solidFill>
              </a:rPr>
              <a:t>FROM</a:t>
            </a:r>
            <a:r>
              <a:rPr lang="en-US" altLang="en-US" dirty="0"/>
              <a:t> &lt;</a:t>
            </a:r>
            <a:r>
              <a:rPr lang="en-US" altLang="en-US" dirty="0" err="1"/>
              <a:t>table_name</a:t>
            </a:r>
            <a:r>
              <a:rPr lang="en-US" altLang="en-US" dirty="0"/>
              <a:t>&gt; </a:t>
            </a:r>
          </a:p>
          <a:p>
            <a:pPr marL="0" indent="0" algn="l" rtl="0">
              <a:buNone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683568" y="2132856"/>
            <a:ext cx="7467600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r" defTabSz="685800" rtl="1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r" defTabSz="685800" rtl="1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r" defTabSz="685800" rtl="1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r" defTabSz="685800" rtl="1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r" defTabSz="685800" rtl="1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r" defTabSz="685800" rtl="1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r" defTabSz="685800" rtl="1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r" defTabSz="685800" rtl="1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r" defTabSz="685800" rtl="1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altLang="en-US" dirty="0"/>
              <a:t>רשימת כל המוצרים</a:t>
            </a:r>
            <a:endParaRPr lang="en-US" altLang="en-US" dirty="0"/>
          </a:p>
          <a:p>
            <a:pPr marL="0" indent="0" algn="l" rtl="0">
              <a:buFont typeface="Wingdings 2" pitchFamily="18" charset="2"/>
              <a:buNone/>
            </a:pPr>
            <a:r>
              <a:rPr lang="en-US" altLang="en-US" dirty="0">
                <a:solidFill>
                  <a:srgbClr val="0070C0"/>
                </a:solidFill>
              </a:rPr>
              <a:t>SELECT </a:t>
            </a:r>
            <a:r>
              <a:rPr lang="en-US" altLang="en-US" dirty="0"/>
              <a:t>* </a:t>
            </a:r>
            <a:endParaRPr lang="en-US" altLang="en-US" dirty="0">
              <a:sym typeface="Wingdings" panose="05000000000000000000" pitchFamily="2" charset="2"/>
            </a:endParaRPr>
          </a:p>
          <a:p>
            <a:pPr marL="0" indent="0" algn="l" rtl="0">
              <a:buFont typeface="Wingdings 2" pitchFamily="18" charset="2"/>
              <a:buNone/>
            </a:pPr>
            <a:r>
              <a:rPr lang="en-US" altLang="en-US" dirty="0">
                <a:solidFill>
                  <a:srgbClr val="0070C0"/>
                </a:solidFill>
              </a:rPr>
              <a:t>FROM</a:t>
            </a:r>
            <a:r>
              <a:rPr lang="en-US" altLang="en-US" dirty="0"/>
              <a:t> Products</a:t>
            </a:r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683568" y="3429998"/>
            <a:ext cx="7467600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r" defTabSz="685800" rtl="1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r" defTabSz="685800" rtl="1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r" defTabSz="685800" rtl="1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r" defTabSz="685800" rtl="1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r" defTabSz="685800" rtl="1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r" defTabSz="685800" rtl="1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r" defTabSz="685800" rtl="1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r" defTabSz="685800" rtl="1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r" defTabSz="685800" rtl="1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altLang="en-US" dirty="0"/>
              <a:t>רשימת שמות הלקוחות</a:t>
            </a:r>
            <a:endParaRPr lang="en-US" altLang="en-US" dirty="0"/>
          </a:p>
          <a:p>
            <a:pPr marL="0" indent="0" algn="l" rtl="0">
              <a:buFont typeface="Wingdings 2" pitchFamily="18" charset="2"/>
              <a:buNone/>
            </a:pPr>
            <a:r>
              <a:rPr lang="en-US" altLang="en-US" dirty="0">
                <a:solidFill>
                  <a:srgbClr val="0070C0"/>
                </a:solidFill>
              </a:rPr>
              <a:t>SELECT </a:t>
            </a:r>
            <a:r>
              <a:rPr lang="en-US" altLang="en-US" dirty="0" err="1"/>
              <a:t>CompanyName</a:t>
            </a:r>
            <a:r>
              <a:rPr lang="en-US" altLang="en-US" dirty="0"/>
              <a:t>, </a:t>
            </a:r>
            <a:r>
              <a:rPr lang="en-US" altLang="en-US" dirty="0" err="1"/>
              <a:t>ContactName</a:t>
            </a:r>
            <a:endParaRPr lang="en-US" altLang="en-US" dirty="0">
              <a:sym typeface="Wingdings" panose="05000000000000000000" pitchFamily="2" charset="2"/>
            </a:endParaRPr>
          </a:p>
          <a:p>
            <a:pPr marL="0" indent="0" algn="l" rtl="0">
              <a:buFont typeface="Wingdings 2" pitchFamily="18" charset="2"/>
              <a:buNone/>
            </a:pPr>
            <a:r>
              <a:rPr lang="en-US" altLang="en-US" dirty="0">
                <a:solidFill>
                  <a:srgbClr val="0070C0"/>
                </a:solidFill>
              </a:rPr>
              <a:t>FROM</a:t>
            </a:r>
            <a:r>
              <a:rPr lang="en-US" altLang="en-US" dirty="0"/>
              <a:t> Customers</a:t>
            </a:r>
          </a:p>
        </p:txBody>
      </p:sp>
      <p:sp>
        <p:nvSpPr>
          <p:cNvPr id="6" name="מציין מיקום תוכן 2"/>
          <p:cNvSpPr txBox="1">
            <a:spLocks/>
          </p:cNvSpPr>
          <p:nvPr/>
        </p:nvSpPr>
        <p:spPr>
          <a:xfrm>
            <a:off x="686814" y="4581128"/>
            <a:ext cx="7467600" cy="158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r" defTabSz="685800" rtl="1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r" defTabSz="685800" rtl="1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r" defTabSz="685800" rtl="1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r" defTabSz="685800" rtl="1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r" defTabSz="685800" rtl="1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r" defTabSz="685800" rtl="1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r" defTabSz="685800" rtl="1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r" defTabSz="685800" rtl="1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r" defTabSz="685800" rtl="1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Font typeface="Wingdings 2" pitchFamily="18" charset="2"/>
              <a:buNone/>
            </a:pPr>
            <a:endParaRPr lang="he-IL" altLang="en-US" dirty="0"/>
          </a:p>
          <a:p>
            <a:r>
              <a:rPr lang="he-IL" altLang="en-US" dirty="0"/>
              <a:t>רשימת הערים ששלחו אליהם הזמנות</a:t>
            </a:r>
            <a:endParaRPr lang="en-US" altLang="en-US" dirty="0"/>
          </a:p>
          <a:p>
            <a:pPr marL="0" indent="0" algn="l" rtl="0">
              <a:buFont typeface="Wingdings 2" pitchFamily="18" charset="2"/>
              <a:buNone/>
            </a:pPr>
            <a:r>
              <a:rPr lang="en-US" altLang="en-US" dirty="0">
                <a:solidFill>
                  <a:srgbClr val="0070C0"/>
                </a:solidFill>
              </a:rPr>
              <a:t>SELECT </a:t>
            </a:r>
            <a:r>
              <a:rPr lang="en-US" altLang="en-US" dirty="0"/>
              <a:t>Distinct </a:t>
            </a:r>
            <a:r>
              <a:rPr lang="en-US" altLang="en-US" dirty="0" err="1"/>
              <a:t>ShipCity</a:t>
            </a:r>
            <a:endParaRPr lang="en-US" altLang="en-US" dirty="0">
              <a:sym typeface="Wingdings" panose="05000000000000000000" pitchFamily="2" charset="2"/>
            </a:endParaRPr>
          </a:p>
          <a:p>
            <a:pPr marL="0" indent="0" algn="l" rtl="0">
              <a:buFont typeface="Wingdings 2" pitchFamily="18" charset="2"/>
              <a:buNone/>
            </a:pPr>
            <a:r>
              <a:rPr lang="en-US" altLang="en-US" dirty="0">
                <a:solidFill>
                  <a:srgbClr val="0070C0"/>
                </a:solidFill>
              </a:rPr>
              <a:t>FROM</a:t>
            </a:r>
            <a:r>
              <a:rPr lang="en-US" altLang="en-US" dirty="0"/>
              <a:t> Orders</a:t>
            </a:r>
          </a:p>
        </p:txBody>
      </p:sp>
    </p:spTree>
    <p:extLst>
      <p:ext uri="{BB962C8B-B14F-4D97-AF65-F5344CB8AC3E}">
        <p14:creationId xmlns:p14="http://schemas.microsoft.com/office/powerpoint/2010/main" val="385186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23528" y="1412776"/>
            <a:ext cx="8352928" cy="4392488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altLang="en-US" dirty="0">
                <a:solidFill>
                  <a:srgbClr val="0070C0"/>
                </a:solidFill>
              </a:rPr>
              <a:t>SELECT </a:t>
            </a:r>
            <a:r>
              <a:rPr lang="en-US" altLang="en-US" dirty="0"/>
              <a:t>&lt;</a:t>
            </a:r>
            <a:r>
              <a:rPr lang="en-US" altLang="en-US" dirty="0" err="1"/>
              <a:t>list_of_fields</a:t>
            </a:r>
            <a:r>
              <a:rPr lang="en-US" altLang="en-US" dirty="0"/>
              <a:t>&gt;</a:t>
            </a:r>
            <a:br>
              <a:rPr lang="en-US" altLang="en-US" dirty="0"/>
            </a:br>
            <a:r>
              <a:rPr lang="en-US" altLang="en-US" dirty="0">
                <a:solidFill>
                  <a:srgbClr val="0070C0"/>
                </a:solidFill>
              </a:rPr>
              <a:t>FROM</a:t>
            </a:r>
            <a:r>
              <a:rPr lang="en-US" altLang="en-US" dirty="0"/>
              <a:t> &lt;</a:t>
            </a:r>
            <a:r>
              <a:rPr lang="en-US" altLang="en-US" dirty="0" err="1"/>
              <a:t>table_name</a:t>
            </a:r>
            <a:r>
              <a:rPr lang="en-US" altLang="en-US" dirty="0"/>
              <a:t>&gt;</a:t>
            </a:r>
            <a:br>
              <a:rPr lang="en-US" altLang="en-US" dirty="0"/>
            </a:br>
            <a:r>
              <a:rPr lang="en-US" altLang="en-US" dirty="0">
                <a:solidFill>
                  <a:srgbClr val="0070C0"/>
                </a:solidFill>
              </a:rPr>
              <a:t>WHERE</a:t>
            </a:r>
            <a:r>
              <a:rPr lang="en-US" altLang="en-US" dirty="0"/>
              <a:t> &lt;</a:t>
            </a:r>
            <a:r>
              <a:rPr lang="en-US" altLang="en-US" dirty="0" err="1"/>
              <a:t>search_condition</a:t>
            </a:r>
            <a:r>
              <a:rPr lang="en-US" altLang="en-US" dirty="0"/>
              <a:t>&gt;</a:t>
            </a:r>
          </a:p>
          <a:p>
            <a:pPr marL="0" indent="0" algn="l" rtl="0">
              <a:buNone/>
            </a:pPr>
            <a:endParaRPr lang="en-US" dirty="0"/>
          </a:p>
          <a:p>
            <a:r>
              <a:rPr lang="he-IL" dirty="0"/>
              <a:t>שם וקוד המוצרים שמחירם נמוך מ-20</a:t>
            </a:r>
          </a:p>
          <a:p>
            <a:pPr marL="0" indent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ProductID</a:t>
            </a:r>
            <a:r>
              <a:rPr lang="en-US" dirty="0"/>
              <a:t>, </a:t>
            </a:r>
            <a:r>
              <a:rPr lang="en-US" dirty="0" err="1"/>
              <a:t>ProductName</a:t>
            </a:r>
            <a:r>
              <a:rPr lang="en-US" dirty="0"/>
              <a:t>, </a:t>
            </a:r>
            <a:r>
              <a:rPr lang="en-US" dirty="0" err="1"/>
              <a:t>UnitPrice</a:t>
            </a:r>
            <a:r>
              <a:rPr lang="en-US" dirty="0"/>
              <a:t> 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products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WHERE</a:t>
            </a:r>
            <a:r>
              <a:rPr lang="en-US" dirty="0"/>
              <a:t> </a:t>
            </a:r>
            <a:r>
              <a:rPr lang="en-US" dirty="0" err="1"/>
              <a:t>UnitPrice</a:t>
            </a:r>
            <a:r>
              <a:rPr lang="en-US" dirty="0"/>
              <a:t> &lt; 20;</a:t>
            </a:r>
          </a:p>
          <a:p>
            <a:pPr marL="0" indent="0" algn="l" rtl="0">
              <a:buNone/>
            </a:pPr>
            <a:endParaRPr lang="en-US" dirty="0"/>
          </a:p>
        </p:txBody>
      </p:sp>
      <p:sp>
        <p:nvSpPr>
          <p:cNvPr id="6" name="כותרת 1"/>
          <p:cNvSpPr>
            <a:spLocks noGrp="1"/>
          </p:cNvSpPr>
          <p:nvPr>
            <p:ph type="title"/>
          </p:nvPr>
        </p:nvSpPr>
        <p:spPr>
          <a:xfrm>
            <a:off x="3059832" y="260648"/>
            <a:ext cx="3064668" cy="78296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</a:rPr>
              <a:t>Conditions</a:t>
            </a:r>
            <a:endParaRPr lang="he-IL" sz="4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65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23528" y="1412776"/>
            <a:ext cx="8352928" cy="5976664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altLang="en-US" dirty="0">
                <a:solidFill>
                  <a:srgbClr val="0070C0"/>
                </a:solidFill>
              </a:rPr>
              <a:t>SELECT </a:t>
            </a:r>
            <a:r>
              <a:rPr lang="en-US" altLang="en-US" dirty="0"/>
              <a:t>&lt;</a:t>
            </a:r>
            <a:r>
              <a:rPr lang="en-US" altLang="en-US" dirty="0" err="1"/>
              <a:t>list_of_fields</a:t>
            </a:r>
            <a:r>
              <a:rPr lang="en-US" altLang="en-US" dirty="0"/>
              <a:t>&gt;</a:t>
            </a:r>
            <a:br>
              <a:rPr lang="en-US" altLang="en-US" dirty="0"/>
            </a:br>
            <a:r>
              <a:rPr lang="en-US" altLang="en-US" dirty="0">
                <a:solidFill>
                  <a:srgbClr val="0070C0"/>
                </a:solidFill>
              </a:rPr>
              <a:t>FROM</a:t>
            </a:r>
            <a:r>
              <a:rPr lang="en-US" altLang="en-US" dirty="0"/>
              <a:t> &lt;</a:t>
            </a:r>
            <a:r>
              <a:rPr lang="en-US" altLang="en-US" dirty="0" err="1"/>
              <a:t>table_name</a:t>
            </a:r>
            <a:r>
              <a:rPr lang="en-US" altLang="en-US" dirty="0"/>
              <a:t>&gt;</a:t>
            </a:r>
            <a:br>
              <a:rPr lang="en-US" altLang="en-US" dirty="0"/>
            </a:br>
            <a:r>
              <a:rPr lang="en-US" altLang="en-US" dirty="0">
                <a:solidFill>
                  <a:srgbClr val="0070C0"/>
                </a:solidFill>
              </a:rPr>
              <a:t>WHERE</a:t>
            </a:r>
            <a:r>
              <a:rPr lang="en-US" altLang="en-US" dirty="0"/>
              <a:t> &lt;</a:t>
            </a:r>
            <a:r>
              <a:rPr lang="en-US" altLang="en-US" dirty="0" err="1"/>
              <a:t>search_condition</a:t>
            </a:r>
            <a:r>
              <a:rPr lang="en-US" altLang="en-US" dirty="0"/>
              <a:t>&gt;</a:t>
            </a:r>
          </a:p>
          <a:p>
            <a:pPr marL="0" indent="0" algn="l" rtl="0">
              <a:buNone/>
            </a:pPr>
            <a:endParaRPr lang="en-US" dirty="0"/>
          </a:p>
          <a:p>
            <a:r>
              <a:rPr lang="he-IL" dirty="0"/>
              <a:t>רשימת המוצרים שמחירם גבוה מ-30 והם קיימים במלאי </a:t>
            </a:r>
          </a:p>
          <a:p>
            <a:pPr marL="0" indent="0" algn="r">
              <a:buNone/>
            </a:pPr>
            <a:r>
              <a:rPr lang="he-IL" dirty="0"/>
              <a:t>או המוצרים שמחירם בין 15 ל-20 </a:t>
            </a:r>
          </a:p>
          <a:p>
            <a:pPr marL="0" indent="0" algn="r">
              <a:buNone/>
            </a:pPr>
            <a:r>
              <a:rPr lang="he-IL" dirty="0"/>
              <a:t>או שהם משתייכים לקוד קטגוריה 3 או 7 </a:t>
            </a:r>
          </a:p>
          <a:p>
            <a:pPr marL="0" indent="0" algn="r">
              <a:buNone/>
            </a:pPr>
            <a:r>
              <a:rPr lang="he-IL" dirty="0"/>
              <a:t>או ששם המוצר מתחיל באות '</a:t>
            </a:r>
            <a:r>
              <a:rPr lang="en-US" dirty="0"/>
              <a:t>S</a:t>
            </a:r>
            <a:r>
              <a:rPr lang="he-IL" dirty="0"/>
              <a:t>'</a:t>
            </a:r>
            <a:endParaRPr lang="en-US" dirty="0"/>
          </a:p>
          <a:p>
            <a:pPr marL="0" indent="0" algn="l" rtl="0">
              <a:buNone/>
            </a:pPr>
            <a:r>
              <a:rPr lang="en-US" sz="2000" dirty="0">
                <a:solidFill>
                  <a:srgbClr val="0070C0"/>
                </a:solidFill>
              </a:rPr>
              <a:t>SELECT</a:t>
            </a:r>
            <a:r>
              <a:rPr lang="en-US" sz="2000" dirty="0"/>
              <a:t> * 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0070C0"/>
                </a:solidFill>
              </a:rPr>
              <a:t>FROM</a:t>
            </a:r>
            <a:r>
              <a:rPr lang="en-US" sz="2000" dirty="0"/>
              <a:t> products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0070C0"/>
                </a:solidFill>
              </a:rPr>
              <a:t>WHERE</a:t>
            </a:r>
            <a:r>
              <a:rPr lang="en-US" sz="2000" dirty="0"/>
              <a:t> (</a:t>
            </a:r>
            <a:r>
              <a:rPr lang="en-US" sz="2000" dirty="0" err="1"/>
              <a:t>UnitPrice</a:t>
            </a:r>
            <a:r>
              <a:rPr lang="en-US" sz="2000" dirty="0"/>
              <a:t>&gt;30 </a:t>
            </a:r>
            <a:r>
              <a:rPr lang="en-US" sz="2000" dirty="0">
                <a:solidFill>
                  <a:srgbClr val="0070C0"/>
                </a:solidFill>
              </a:rPr>
              <a:t>and</a:t>
            </a:r>
            <a:r>
              <a:rPr lang="en-US" sz="2000" dirty="0"/>
              <a:t> </a:t>
            </a:r>
            <a:r>
              <a:rPr lang="en-US" sz="2000" dirty="0" err="1"/>
              <a:t>UnitsInStock</a:t>
            </a:r>
            <a:r>
              <a:rPr lang="en-US" sz="2000" dirty="0"/>
              <a:t>&gt;0) </a:t>
            </a:r>
            <a:r>
              <a:rPr lang="en-US" sz="2000" dirty="0">
                <a:solidFill>
                  <a:srgbClr val="0070C0"/>
                </a:solidFill>
              </a:rPr>
              <a:t>OR </a:t>
            </a:r>
          </a:p>
          <a:p>
            <a:pPr marL="0" indent="0" algn="l" rtl="0">
              <a:buNone/>
            </a:pPr>
            <a:r>
              <a:rPr lang="en-US" sz="2000" dirty="0" err="1"/>
              <a:t>UnitPrice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between</a:t>
            </a:r>
            <a:r>
              <a:rPr lang="en-US" sz="2000" dirty="0"/>
              <a:t> 15 and 20 </a:t>
            </a:r>
            <a:r>
              <a:rPr lang="en-US" sz="2000" dirty="0">
                <a:solidFill>
                  <a:srgbClr val="0070C0"/>
                </a:solidFill>
              </a:rPr>
              <a:t>OR</a:t>
            </a:r>
          </a:p>
          <a:p>
            <a:pPr marL="0" indent="0" algn="l" rtl="0">
              <a:buNone/>
            </a:pPr>
            <a:r>
              <a:rPr lang="en-US" sz="2000" dirty="0" err="1">
                <a:solidFill>
                  <a:schemeClr val="tx1"/>
                </a:solidFill>
              </a:rPr>
              <a:t>CategoryID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in</a:t>
            </a:r>
            <a:r>
              <a:rPr lang="en-US" sz="2000" dirty="0">
                <a:solidFill>
                  <a:schemeClr val="tx1"/>
                </a:solidFill>
              </a:rPr>
              <a:t>(3,7)</a:t>
            </a:r>
            <a:r>
              <a:rPr lang="en-US" sz="2000" dirty="0">
                <a:solidFill>
                  <a:srgbClr val="0070C0"/>
                </a:solidFill>
              </a:rPr>
              <a:t>  OR</a:t>
            </a:r>
          </a:p>
          <a:p>
            <a:pPr marL="0" indent="0" algn="l" rtl="0">
              <a:buNone/>
            </a:pPr>
            <a:r>
              <a:rPr lang="en-US" sz="2000" dirty="0" err="1"/>
              <a:t>ProductName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like</a:t>
            </a:r>
            <a:r>
              <a:rPr lang="en-US" sz="2000" dirty="0"/>
              <a:t> 'S%‘ ;</a:t>
            </a:r>
          </a:p>
        </p:txBody>
      </p:sp>
      <p:sp>
        <p:nvSpPr>
          <p:cNvPr id="6" name="כותרת 1"/>
          <p:cNvSpPr>
            <a:spLocks noGrp="1"/>
          </p:cNvSpPr>
          <p:nvPr>
            <p:ph type="title"/>
          </p:nvPr>
        </p:nvSpPr>
        <p:spPr>
          <a:xfrm>
            <a:off x="3059832" y="260648"/>
            <a:ext cx="3064668" cy="78296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</a:rPr>
              <a:t>Conditions</a:t>
            </a:r>
            <a:endParaRPr lang="he-IL" sz="4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10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TM02900720[[fn=אינטגרל]]</Template>
  <TotalTime>22372</TotalTime>
  <Words>1170</Words>
  <Application>Microsoft Office PowerPoint</Application>
  <PresentationFormat>On-screen Show (4:3)</PresentationFormat>
  <Paragraphs>276</Paragraphs>
  <Slides>26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Wingdings</vt:lpstr>
      <vt:lpstr>Wingdings 2</vt:lpstr>
      <vt:lpstr>HDOfficeLightV0</vt:lpstr>
      <vt:lpstr>מסדי נתונים</vt:lpstr>
      <vt:lpstr>MySQL</vt:lpstr>
      <vt:lpstr>SQL</vt:lpstr>
      <vt:lpstr>Northwind</vt:lpstr>
      <vt:lpstr>PowerPoint Presentation</vt:lpstr>
      <vt:lpstr>PowerPoint Presentation</vt:lpstr>
      <vt:lpstr>Select</vt:lpstr>
      <vt:lpstr>Conditions</vt:lpstr>
      <vt:lpstr>Conditions</vt:lpstr>
      <vt:lpstr>Null</vt:lpstr>
      <vt:lpstr>PowerPoint Presentation</vt:lpstr>
      <vt:lpstr>PowerPoint Presentation</vt:lpstr>
      <vt:lpstr>PowerPoint Presentation</vt:lpstr>
      <vt:lpstr>Insert</vt:lpstr>
      <vt:lpstr>Update</vt:lpstr>
      <vt:lpstr>Delete</vt:lpstr>
      <vt:lpstr>תרגיל</vt:lpstr>
      <vt:lpstr>תרגיל נוסף</vt:lpstr>
      <vt:lpstr>Aggregate Functions</vt:lpstr>
      <vt:lpstr>Aggregate Functions</vt:lpstr>
      <vt:lpstr>Nested Queries</vt:lpstr>
      <vt:lpstr>Nested Queries</vt:lpstr>
      <vt:lpstr>Nested Queries</vt:lpstr>
      <vt:lpstr>Group By</vt:lpstr>
      <vt:lpstr>Having</vt:lpstr>
      <vt:lpstr>תרגיל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תרגול בקורס בסיסי נתונים</dc:title>
  <dc:creator>yossi</dc:creator>
  <cp:lastModifiedBy>Keren</cp:lastModifiedBy>
  <cp:revision>273</cp:revision>
  <dcterms:created xsi:type="dcterms:W3CDTF">2017-03-10T06:38:14Z</dcterms:created>
  <dcterms:modified xsi:type="dcterms:W3CDTF">2020-03-19T07:23:20Z</dcterms:modified>
</cp:coreProperties>
</file>