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80" r:id="rId1"/>
  </p:sldMasterIdLst>
  <p:notesMasterIdLst>
    <p:notesMasterId r:id="rId41"/>
  </p:notesMasterIdLst>
  <p:sldIdLst>
    <p:sldId id="324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1" r:id="rId11"/>
    <p:sldId id="325" r:id="rId12"/>
    <p:sldId id="302" r:id="rId13"/>
    <p:sldId id="332" r:id="rId14"/>
    <p:sldId id="274" r:id="rId15"/>
    <p:sldId id="281" r:id="rId16"/>
    <p:sldId id="282" r:id="rId17"/>
    <p:sldId id="283" r:id="rId18"/>
    <p:sldId id="284" r:id="rId19"/>
    <p:sldId id="285" r:id="rId20"/>
    <p:sldId id="333" r:id="rId21"/>
    <p:sldId id="309" r:id="rId22"/>
    <p:sldId id="311" r:id="rId23"/>
    <p:sldId id="318" r:id="rId24"/>
    <p:sldId id="316" r:id="rId25"/>
    <p:sldId id="321" r:id="rId26"/>
    <p:sldId id="322" r:id="rId27"/>
    <p:sldId id="320" r:id="rId28"/>
    <p:sldId id="319" r:id="rId29"/>
    <p:sldId id="334" r:id="rId30"/>
    <p:sldId id="315" r:id="rId31"/>
    <p:sldId id="327" r:id="rId32"/>
    <p:sldId id="328" r:id="rId33"/>
    <p:sldId id="329" r:id="rId34"/>
    <p:sldId id="335" r:id="rId35"/>
    <p:sldId id="330" r:id="rId36"/>
    <p:sldId id="336" r:id="rId37"/>
    <p:sldId id="337" r:id="rId38"/>
    <p:sldId id="338" r:id="rId39"/>
    <p:sldId id="33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2593" autoAdjust="0"/>
  </p:normalViewPr>
  <p:slideViewPr>
    <p:cSldViewPr>
      <p:cViewPr varScale="1">
        <p:scale>
          <a:sx n="59" d="100"/>
          <a:sy n="59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A4D9913-960B-4ED6-B4F5-E976E408037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E3EEF0-8EB5-4742-9E41-EA7A7DA471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95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68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893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stored procedure is a prepared SQL code that you can save, so the code can be reused over and over again.</a:t>
            </a:r>
          </a:p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you have an SQL query that you write over and over again, save it as a stored procedure, and then just call it to execute it.</a:t>
            </a:r>
          </a:p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pass parameters to a stored procedure, so that the stored procedure can act based on the parameter value(s) that is passed.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224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6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796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82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109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010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14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MySQL trigger is a database object that is associated with a table. It will be activated when a defined action is executed for the table. The trigger can be executed when you run one of the following MySQL statements on the table: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 can be invoked before or after the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11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365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לשים לב שלכל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הסלקטים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את אותו מס' עמודות. בנוסף, העמודות צריכות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להיות מאותו טיפוס של נתונים. וכמובן שהעמודות צריכות להיות באותו הסדר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he-IL" dirty="0"/>
              <a:t>האופרטור </a:t>
            </a:r>
            <a:r>
              <a:rPr lang="en-US" dirty="0"/>
              <a:t>union </a:t>
            </a:r>
            <a:r>
              <a:rPr lang="he-IL" dirty="0"/>
              <a:t> לא</a:t>
            </a:r>
            <a:r>
              <a:rPr lang="he-IL" baseline="0" dirty="0"/>
              <a:t> מביא כפילויות </a:t>
            </a:r>
            <a:r>
              <a:rPr lang="he-IL" baseline="0" dirty="0" err="1"/>
              <a:t>בדיפולט</a:t>
            </a:r>
            <a:r>
              <a:rPr lang="he-IL" baseline="0" dirty="0"/>
              <a:t>. אם רוצים את כל הרשומות, כולל רשומות זהות יש להשתמש ב- </a:t>
            </a:r>
            <a:r>
              <a:rPr lang="en-US" baseline="0" dirty="0"/>
              <a:t>union all</a:t>
            </a:r>
          </a:p>
          <a:p>
            <a:endParaRPr lang="en-US" baseline="0" dirty="0"/>
          </a:p>
          <a:p>
            <a:r>
              <a:rPr lang="he-IL" baseline="0" dirty="0"/>
              <a:t>נ.ב.- אם שמות העמודות לא זהות בשני </a:t>
            </a:r>
            <a:r>
              <a:rPr lang="he-IL" baseline="0" dirty="0" err="1"/>
              <a:t>הסלקטים</a:t>
            </a:r>
            <a:r>
              <a:rPr lang="he-IL" baseline="0" dirty="0"/>
              <a:t> (כי זה לא חייב להיות ככה...) הוא לוקח את זה העמודה מהטבלה של </a:t>
            </a:r>
            <a:r>
              <a:rPr lang="he-IL" baseline="0" dirty="0" err="1"/>
              <a:t>הסלקט</a:t>
            </a:r>
            <a:r>
              <a:rPr lang="he-IL" baseline="0" dirty="0"/>
              <a:t> הראשון.</a:t>
            </a:r>
          </a:p>
          <a:p>
            <a:endParaRPr lang="he-IL" baseline="0" dirty="0"/>
          </a:p>
          <a:p>
            <a:r>
              <a:rPr lang="he-IL" baseline="0" dirty="0"/>
              <a:t>אחרי שלמדנו את ה</a:t>
            </a:r>
            <a:r>
              <a:rPr lang="en-US" baseline="0" dirty="0"/>
              <a:t>union </a:t>
            </a:r>
            <a:r>
              <a:rPr lang="he-IL" baseline="0" dirty="0"/>
              <a:t> אפשר </a:t>
            </a:r>
            <a:r>
              <a:rPr lang="he-IL" baseline="0" dirty="0" err="1"/>
              <a:t>לפנור</a:t>
            </a:r>
            <a:r>
              <a:rPr lang="he-IL" baseline="0" dirty="0"/>
              <a:t> את ה-</a:t>
            </a:r>
            <a:r>
              <a:rPr lang="en-US" baseline="0" dirty="0"/>
              <a:t>full join</a:t>
            </a:r>
            <a:r>
              <a:rPr lang="he-IL" baseline="0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93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האופרטור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משמש לשלב 2 תוצאות של 2 פקודות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סלקט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(או 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יותר)</a:t>
            </a:r>
          </a:p>
          <a:p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יש לשים לב שלכל </a:t>
            </a:r>
            <a:r>
              <a:rPr lang="he-I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הסלקטים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יש את אותו מס' עמודות. בנוסף, העמודות צריכות</a:t>
            </a:r>
            <a:r>
              <a:rPr lang="he-IL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להיות מאותו טיפוס של נתונים. וכמובן שהעמודות צריכות להיות באותו הסדר</a:t>
            </a:r>
            <a:r>
              <a:rPr lang="he-I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he-IL" dirty="0"/>
              <a:t>האופרטור </a:t>
            </a:r>
            <a:r>
              <a:rPr lang="en-US" dirty="0"/>
              <a:t>union </a:t>
            </a:r>
            <a:r>
              <a:rPr lang="he-IL" dirty="0"/>
              <a:t> לא</a:t>
            </a:r>
            <a:r>
              <a:rPr lang="he-IL" baseline="0" dirty="0"/>
              <a:t> מביא כפילויות </a:t>
            </a:r>
            <a:r>
              <a:rPr lang="he-IL" baseline="0" dirty="0" err="1"/>
              <a:t>בדיפולט</a:t>
            </a:r>
            <a:r>
              <a:rPr lang="he-IL" baseline="0" dirty="0"/>
              <a:t>. אם רוצים את כל הרשומות, כולל רשומות זהות יש להשתמש ב- </a:t>
            </a:r>
            <a:r>
              <a:rPr lang="en-US" baseline="0" dirty="0"/>
              <a:t>union all</a:t>
            </a:r>
          </a:p>
          <a:p>
            <a:endParaRPr lang="en-US" baseline="0" dirty="0"/>
          </a:p>
          <a:p>
            <a:r>
              <a:rPr lang="he-IL" baseline="0" dirty="0"/>
              <a:t>נ.ב.- אם שמות העמודות לא זהות בשני </a:t>
            </a:r>
            <a:r>
              <a:rPr lang="he-IL" baseline="0" dirty="0" err="1"/>
              <a:t>הסלקטים</a:t>
            </a:r>
            <a:r>
              <a:rPr lang="he-IL" baseline="0" dirty="0"/>
              <a:t> (כי זה לא חייב להיות ככה...) הוא לוקח את זה העמודה מהטבלה של </a:t>
            </a:r>
            <a:r>
              <a:rPr lang="he-IL" baseline="0" dirty="0" err="1"/>
              <a:t>הסלקט</a:t>
            </a:r>
            <a:r>
              <a:rPr lang="he-IL" baseline="0" dirty="0"/>
              <a:t> הראשון.</a:t>
            </a:r>
          </a:p>
          <a:p>
            <a:endParaRPr lang="he-IL" baseline="0" dirty="0"/>
          </a:p>
          <a:p>
            <a:r>
              <a:rPr lang="he-IL" baseline="0" dirty="0"/>
              <a:t>אחרי שלמדנו את ה</a:t>
            </a:r>
            <a:r>
              <a:rPr lang="en-US" baseline="0" dirty="0"/>
              <a:t>union </a:t>
            </a:r>
            <a:r>
              <a:rPr lang="he-IL" baseline="0" dirty="0"/>
              <a:t> אפשר לפתור את ה-</a:t>
            </a:r>
            <a:r>
              <a:rPr lang="en-US" baseline="0" dirty="0"/>
              <a:t>full join</a:t>
            </a:r>
            <a:r>
              <a:rPr lang="he-IL" baseline="0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262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בעזרת</a:t>
            </a:r>
            <a:r>
              <a:rPr lang="he-IL" baseline="0" dirty="0"/>
              <a:t> ה</a:t>
            </a:r>
            <a:r>
              <a:rPr lang="en-US" baseline="0" dirty="0"/>
              <a:t>UNION</a:t>
            </a:r>
            <a:r>
              <a:rPr lang="he-IL" baseline="0" dirty="0"/>
              <a:t> נוכל לממש את ה</a:t>
            </a:r>
            <a:r>
              <a:rPr lang="en-US" baseline="0" dirty="0"/>
              <a:t>FULL JOIN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205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288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178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370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נניח</a:t>
            </a:r>
            <a:r>
              <a:rPr lang="he-IL" baseline="0" dirty="0"/>
              <a:t> טבלאות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87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נניח</a:t>
            </a:r>
            <a:r>
              <a:rPr lang="he-IL" baseline="0" dirty="0"/>
              <a:t> עוד נתונים בטבלה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3EEF0-8EB5-4742-9E41-EA7A7DA471D7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1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319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31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03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9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11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00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1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14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978B4A-0046-469A-9A7D-7049E2D26DA3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42CF-AC30-4901-9D94-9F94A6046A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30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9512" y="980728"/>
            <a:ext cx="8676456" cy="1793167"/>
          </a:xfrm>
        </p:spPr>
        <p:txBody>
          <a:bodyPr/>
          <a:lstStyle/>
          <a:p>
            <a:r>
              <a:rPr lang="he-IL" sz="6000" dirty="0">
                <a:solidFill>
                  <a:schemeClr val="tx2"/>
                </a:solidFill>
                <a:latin typeface="+mn-lt"/>
                <a:cs typeface="+mn-cs"/>
              </a:rPr>
              <a:t>מסדי נתונים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37520" y="3429000"/>
            <a:ext cx="3960440" cy="622920"/>
          </a:xfrm>
        </p:spPr>
        <p:txBody>
          <a:bodyPr>
            <a:noAutofit/>
          </a:bodyPr>
          <a:lstStyle/>
          <a:p>
            <a:r>
              <a:rPr lang="he-IL" sz="3200" dirty="0">
                <a:solidFill>
                  <a:schemeClr val="tx2"/>
                </a:solidFill>
              </a:rPr>
              <a:t>תרגול 2 </a:t>
            </a:r>
          </a:p>
        </p:txBody>
      </p:sp>
    </p:spTree>
    <p:extLst>
      <p:ext uri="{BB962C8B-B14F-4D97-AF65-F5344CB8AC3E}">
        <p14:creationId xmlns:p14="http://schemas.microsoft.com/office/powerpoint/2010/main" val="178899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5040560"/>
          </a:xfrm>
        </p:spPr>
        <p:txBody>
          <a:bodyPr>
            <a:normAutofit fontScale="92500" lnSpcReduction="10000"/>
          </a:bodyPr>
          <a:lstStyle/>
          <a:p>
            <a:r>
              <a:rPr lang="he-IL" sz="2400" dirty="0"/>
              <a:t>משמש לאיחוד תוצאות של 2 פקודות </a:t>
            </a:r>
            <a:r>
              <a:rPr lang="en-US" sz="2400" dirty="0"/>
              <a:t>select</a:t>
            </a:r>
            <a:r>
              <a:rPr lang="he-IL" sz="2400" dirty="0"/>
              <a:t> (או יותר)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/>
              <a:t>table1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UNION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SELECT</a:t>
            </a:r>
            <a:r>
              <a:rPr lang="en-US" sz="2400" dirty="0"/>
              <a:t> </a:t>
            </a:r>
            <a:r>
              <a:rPr lang="en-US" sz="2400" i="1" dirty="0" err="1"/>
              <a:t>column_name</a:t>
            </a:r>
            <a:r>
              <a:rPr lang="en-US" sz="2400" i="1" dirty="0"/>
              <a:t>(s)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70C0"/>
                </a:solidFill>
              </a:rPr>
              <a:t>FROM</a:t>
            </a:r>
            <a:r>
              <a:rPr lang="en-US" sz="2400" dirty="0"/>
              <a:t> </a:t>
            </a:r>
            <a:r>
              <a:rPr lang="en-US" sz="2400" i="1" dirty="0"/>
              <a:t>table2</a:t>
            </a:r>
            <a:r>
              <a:rPr lang="en-US" sz="2400" dirty="0"/>
              <a:t>;</a:t>
            </a:r>
          </a:p>
          <a:p>
            <a:pPr marL="0" indent="0" algn="l" rtl="0">
              <a:buNone/>
            </a:pPr>
            <a:endParaRPr lang="en-US" sz="2400" dirty="0"/>
          </a:p>
          <a:p>
            <a:pPr marL="0" indent="0">
              <a:buNone/>
            </a:pPr>
            <a:endParaRPr lang="he-IL" sz="2400" dirty="0"/>
          </a:p>
          <a:p>
            <a:pPr marL="0" indent="0">
              <a:buNone/>
            </a:pPr>
            <a:r>
              <a:rPr lang="he-IL" sz="2400" dirty="0"/>
              <a:t>לדוגמא:</a:t>
            </a:r>
          </a:p>
          <a:p>
            <a:pPr marL="0" indent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Suppliers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City;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Union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28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85758" y="1268760"/>
            <a:ext cx="8064896" cy="583116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הציגו את כל הערים הגרמניות השונות (יש לוודא שכל עיר מופיעה פעם אחת) מטבלאות </a:t>
            </a:r>
            <a:r>
              <a:rPr lang="en-US" dirty="0"/>
              <a:t>Customers </a:t>
            </a:r>
            <a:r>
              <a:rPr lang="he-IL" dirty="0"/>
              <a:t> ו-</a:t>
            </a:r>
            <a:r>
              <a:rPr lang="en-US" dirty="0"/>
              <a:t>Suppliers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City, Country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Country='Germany‘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City, Country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Suppliers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Country='Germany‘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City;</a:t>
            </a:r>
          </a:p>
          <a:p>
            <a:pPr marL="0" indent="0" algn="l" rtl="0">
              <a:buNone/>
            </a:pPr>
            <a:endParaRPr lang="en-US" dirty="0"/>
          </a:p>
          <a:p>
            <a:endParaRPr lang="he-IL" dirty="0"/>
          </a:p>
          <a:p>
            <a:pPr marL="457200" lvl="1" indent="0">
              <a:buNone/>
            </a:pPr>
            <a:endParaRPr lang="he-IL" dirty="0"/>
          </a:p>
        </p:txBody>
      </p:sp>
      <p:sp>
        <p:nvSpPr>
          <p:cNvPr id="6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Union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3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he-IL" sz="4400" b="1" dirty="0">
                <a:cs typeface="+mn-cs"/>
              </a:rPr>
              <a:t>מימוש </a:t>
            </a:r>
            <a:r>
              <a:rPr lang="en-US" sz="4400" b="1" dirty="0">
                <a:cs typeface="+mn-cs"/>
              </a:rPr>
              <a:t>Full Join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67544" y="1916832"/>
            <a:ext cx="8064896" cy="464454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* </a:t>
            </a:r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apples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a    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Left join</a:t>
            </a:r>
            <a:r>
              <a:rPr lang="en-US" sz="3200" dirty="0"/>
              <a:t> oranges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o 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a.price</a:t>
            </a:r>
            <a:r>
              <a:rPr lang="en-US" sz="3200" dirty="0"/>
              <a:t> = </a:t>
            </a:r>
            <a:r>
              <a:rPr lang="en-US" sz="3200" dirty="0" err="1"/>
              <a:t>o.price</a:t>
            </a:r>
            <a:endParaRPr lang="en-US" sz="3200" dirty="0"/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union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* from apples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a    </a:t>
            </a:r>
          </a:p>
          <a:p>
            <a:pPr marL="0" indent="0" algn="l" rtl="0">
              <a:buNone/>
            </a:pPr>
            <a:r>
              <a:rPr lang="en-US" sz="3200">
                <a:solidFill>
                  <a:srgbClr val="0070C0"/>
                </a:solidFill>
              </a:rPr>
              <a:t>Right join</a:t>
            </a:r>
            <a:r>
              <a:rPr lang="en-US" sz="3200"/>
              <a:t> </a:t>
            </a:r>
            <a:r>
              <a:rPr lang="en-US" sz="3200" dirty="0"/>
              <a:t>oranges </a:t>
            </a:r>
            <a:r>
              <a:rPr lang="en-US" sz="3200" dirty="0">
                <a:solidFill>
                  <a:srgbClr val="0070C0"/>
                </a:solidFill>
              </a:rPr>
              <a:t>as</a:t>
            </a:r>
            <a:r>
              <a:rPr lang="en-US" sz="3200" dirty="0"/>
              <a:t> o </a:t>
            </a:r>
          </a:p>
          <a:p>
            <a:pPr marL="0" indent="0" algn="l" rtl="0">
              <a:buNone/>
            </a:pPr>
            <a:r>
              <a:rPr lang="en-US" sz="3200" dirty="0">
                <a:solidFill>
                  <a:srgbClr val="0070C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a.price</a:t>
            </a:r>
            <a:r>
              <a:rPr lang="en-US" sz="3200" dirty="0"/>
              <a:t> = </a:t>
            </a:r>
            <a:r>
              <a:rPr lang="en-US" sz="3200" dirty="0" err="1"/>
              <a:t>o.price</a:t>
            </a:r>
            <a:r>
              <a:rPr lang="en-US" sz="3200" dirty="0"/>
              <a:t>;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359927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24940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60784" y="1241648"/>
            <a:ext cx="7467600" cy="4419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CREATE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he-IL" dirty="0"/>
              <a:t>דרך ה-</a:t>
            </a:r>
            <a:r>
              <a:rPr lang="en-US" dirty="0"/>
              <a:t>GUI</a:t>
            </a:r>
            <a:endParaRPr lang="he-IL" dirty="0"/>
          </a:p>
          <a:p>
            <a:pPr marL="0" indent="0" algn="r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417195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2843808" y="332556"/>
            <a:ext cx="309634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Create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8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893043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53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2060848"/>
            <a:ext cx="7776864" cy="4419600"/>
          </a:xfrm>
        </p:spPr>
        <p:txBody>
          <a:bodyPr/>
          <a:lstStyle/>
          <a:p>
            <a:r>
              <a:rPr lang="he-IL" dirty="0"/>
              <a:t>הסוגים העיקריים של טיפוסי נתונים הם- מספרים, מחרוזות ותאריכים</a:t>
            </a:r>
          </a:p>
          <a:p>
            <a:r>
              <a:rPr lang="he-IL" dirty="0"/>
              <a:t>את פירוט הסוגים ניתן לראות בקישור הבא-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https://www.w3schools.com/sql/sql_datatypes.asp</a:t>
            </a:r>
            <a:endParaRPr lang="he-IL" dirty="0"/>
          </a:p>
          <a:p>
            <a:pPr marL="0" indent="0">
              <a:buNone/>
            </a:pPr>
            <a:r>
              <a:rPr lang="he-IL" sz="2000" dirty="0"/>
              <a:t>(תחת הכותרת </a:t>
            </a:r>
            <a:r>
              <a:rPr lang="en-US" sz="2000" dirty="0"/>
              <a:t>MySQL Data Types</a:t>
            </a:r>
            <a:r>
              <a:rPr lang="he-IL" sz="2000" dirty="0"/>
              <a:t>)</a:t>
            </a:r>
          </a:p>
        </p:txBody>
      </p:sp>
      <p:sp>
        <p:nvSpPr>
          <p:cNvPr id="8" name="כותרת 1"/>
          <p:cNvSpPr>
            <a:spLocks noGrp="1"/>
          </p:cNvSpPr>
          <p:nvPr>
            <p:ph type="title"/>
          </p:nvPr>
        </p:nvSpPr>
        <p:spPr>
          <a:xfrm>
            <a:off x="3203848" y="404664"/>
            <a:ext cx="288032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Data Types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35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12398" y="1628800"/>
            <a:ext cx="7467600" cy="4752528"/>
          </a:xfrm>
        </p:spPr>
        <p:txBody>
          <a:bodyPr>
            <a:normAutofit/>
          </a:bodyPr>
          <a:lstStyle/>
          <a:p>
            <a:r>
              <a:rPr lang="he-IL" dirty="0"/>
              <a:t>הוספת עמודה-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מחיקת עמודה-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עדכון עמודה-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ALTER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MODIFY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COLUMN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Alter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31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93024" y="1484784"/>
            <a:ext cx="7992888" cy="5488556"/>
          </a:xfrm>
        </p:spPr>
        <p:txBody>
          <a:bodyPr>
            <a:normAutofit/>
          </a:bodyPr>
          <a:lstStyle/>
          <a:p>
            <a:r>
              <a:rPr lang="he-IL" dirty="0"/>
              <a:t>דרך ה-</a:t>
            </a:r>
            <a:r>
              <a:rPr lang="en-US" dirty="0"/>
              <a:t>GUI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מגיעים למסך כמו של יצירת טבלה ומעדכנים- מוסיפים עמודות, מוחקים עמודות או משנים הגדרות לעמודה.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43" y="1556792"/>
            <a:ext cx="37052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3275856" y="332656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Alter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53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700808"/>
            <a:ext cx="7467600" cy="4419600"/>
          </a:xfrm>
        </p:spPr>
        <p:txBody>
          <a:bodyPr/>
          <a:lstStyle/>
          <a:p>
            <a:pPr algn="r"/>
            <a:r>
              <a:rPr lang="he-IL" dirty="0"/>
              <a:t>מחיקת הגדרה + נתונים של טבלה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 err="1"/>
              <a:t>e.g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drop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 </a:t>
            </a:r>
            <a:r>
              <a:rPr lang="en-US" dirty="0" err="1"/>
              <a:t>try_table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מחיקת נתוני טבלה, ללא מחיקת הגדרת הטבלה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TRUNCATE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r>
              <a:rPr lang="en-US" dirty="0" err="1"/>
              <a:t>e.g</a:t>
            </a: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TRUNCATE </a:t>
            </a:r>
            <a:r>
              <a:rPr lang="en-US" dirty="0" err="1"/>
              <a:t>try_table</a:t>
            </a:r>
            <a:r>
              <a:rPr lang="en-US" dirty="0">
                <a:solidFill>
                  <a:srgbClr val="0070C0"/>
                </a:solidFill>
              </a:rPr>
              <a:t>;</a:t>
            </a:r>
            <a:endParaRPr lang="he-IL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203848" y="332656"/>
            <a:ext cx="288032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Drop Table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07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98168" y="476672"/>
            <a:ext cx="1838400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Join</a:t>
            </a:r>
            <a:endParaRPr lang="he-IL" sz="4400" b="1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3568" y="1844824"/>
            <a:ext cx="7467600" cy="5283696"/>
          </a:xfrm>
        </p:spPr>
        <p:txBody>
          <a:bodyPr/>
          <a:lstStyle/>
          <a:p>
            <a:r>
              <a:rPr lang="he-IL" dirty="0"/>
              <a:t>משתמשים ב- </a:t>
            </a:r>
            <a:r>
              <a:rPr lang="en-US" dirty="0"/>
              <a:t>join</a:t>
            </a:r>
            <a:r>
              <a:rPr lang="he-IL" dirty="0"/>
              <a:t> בשביל לבצע שליפה מיותר מטבלה אחת. </a:t>
            </a:r>
          </a:p>
          <a:p>
            <a:r>
              <a:rPr lang="he-IL" dirty="0"/>
              <a:t>השליפה מבוססת על העמודות הזהות בכל הטבלאות.</a:t>
            </a:r>
          </a:p>
          <a:p>
            <a:r>
              <a:rPr lang="he-IL" dirty="0"/>
              <a:t>סוגים שונים</a:t>
            </a:r>
          </a:p>
          <a:p>
            <a:pPr marL="0" indent="0" algn="l" rtl="0">
              <a:buNone/>
            </a:pPr>
            <a:r>
              <a:rPr lang="en-US" dirty="0"/>
              <a:t>Inner join</a:t>
            </a:r>
          </a:p>
          <a:p>
            <a:pPr marL="0" indent="0" algn="l" rtl="0">
              <a:buNone/>
            </a:pPr>
            <a:r>
              <a:rPr lang="en-US" dirty="0"/>
              <a:t>Left join</a:t>
            </a:r>
          </a:p>
          <a:p>
            <a:pPr marL="0" indent="0" algn="l" rtl="0">
              <a:buNone/>
            </a:pPr>
            <a:r>
              <a:rPr lang="en-US" dirty="0"/>
              <a:t>Right join</a:t>
            </a:r>
          </a:p>
          <a:p>
            <a:pPr marL="0" indent="0" algn="l" rtl="0">
              <a:buNone/>
            </a:pPr>
            <a:r>
              <a:rPr lang="en-US" dirty="0"/>
              <a:t>Full join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328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Advanced SQL</a:t>
            </a:r>
          </a:p>
        </p:txBody>
      </p:sp>
    </p:spTree>
    <p:extLst>
      <p:ext uri="{BB962C8B-B14F-4D97-AF65-F5344CB8AC3E}">
        <p14:creationId xmlns:p14="http://schemas.microsoft.com/office/powerpoint/2010/main" val="127525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F2D2-295E-4D02-A21A-3726D6CC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00808"/>
            <a:ext cx="7886700" cy="435133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err="1"/>
              <a:t>ProductPrice</a:t>
            </a:r>
            <a:r>
              <a:rPr lang="en-US" dirty="0"/>
              <a:t>(</a:t>
            </a:r>
            <a:r>
              <a:rPr lang="en-US" dirty="0" err="1"/>
              <a:t>p_id</a:t>
            </a:r>
            <a:r>
              <a:rPr lang="en-US" dirty="0"/>
              <a:t>, </a:t>
            </a:r>
            <a:r>
              <a:rPr lang="en-US" dirty="0" err="1"/>
              <a:t>site_id</a:t>
            </a:r>
            <a:r>
              <a:rPr lang="en-US" dirty="0"/>
              <a:t>, price, </a:t>
            </a:r>
            <a:r>
              <a:rPr lang="en-US" dirty="0" err="1"/>
              <a:t>to_date</a:t>
            </a:r>
            <a:r>
              <a:rPr lang="en-US" dirty="0"/>
              <a:t>)</a:t>
            </a:r>
          </a:p>
          <a:p>
            <a:pPr marL="0" indent="0" algn="l">
              <a:buNone/>
            </a:pPr>
            <a:endParaRPr lang="en-US" dirty="0"/>
          </a:p>
          <a:p>
            <a:r>
              <a:rPr lang="he-IL" dirty="0"/>
              <a:t>מה תחזיר השאילתה הבאה?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b="1" dirty="0"/>
              <a:t>SELECT MAX</a:t>
            </a:r>
            <a:r>
              <a:rPr lang="en-US" dirty="0"/>
              <a:t>(p1.price - p2.price)</a:t>
            </a:r>
            <a:br>
              <a:rPr lang="he-IL" dirty="0"/>
            </a:b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ProdcutPrice</a:t>
            </a:r>
            <a:r>
              <a:rPr lang="en-US" dirty="0"/>
              <a:t> as p1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ProdcutPrice</a:t>
            </a:r>
            <a:r>
              <a:rPr lang="en-US" dirty="0"/>
              <a:t> as p2</a:t>
            </a:r>
            <a:br>
              <a:rPr lang="he-IL" dirty="0"/>
            </a:br>
            <a:r>
              <a:rPr lang="en-US" b="1" dirty="0"/>
              <a:t>ON</a:t>
            </a:r>
            <a:r>
              <a:rPr lang="en-US" dirty="0"/>
              <a:t> p1.p_id=p2.p_id </a:t>
            </a:r>
            <a:r>
              <a:rPr lang="en-US" b="1" dirty="0"/>
              <a:t>AND</a:t>
            </a:r>
            <a:r>
              <a:rPr lang="en-US" dirty="0"/>
              <a:t> p1.site_id&lt;&gt;p2.site_id</a:t>
            </a:r>
            <a:br>
              <a:rPr lang="he-IL" dirty="0"/>
            </a:br>
            <a:r>
              <a:rPr lang="en-US" b="1" dirty="0"/>
              <a:t>WHERE</a:t>
            </a:r>
            <a:r>
              <a:rPr lang="en-US" dirty="0"/>
              <a:t> p1.p_id=18 </a:t>
            </a:r>
            <a:r>
              <a:rPr lang="en-US" b="1" dirty="0"/>
              <a:t>AND</a:t>
            </a:r>
            <a:r>
              <a:rPr lang="en-US" dirty="0"/>
              <a:t> p1.to_date is NULL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9003" y="332656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Advanced SQL</a:t>
            </a:r>
            <a:endParaRPr lang="he-IL" sz="4400" b="1" dirty="0">
              <a:cs typeface="+mn-cs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1979712" y="4834026"/>
            <a:ext cx="6540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הפרש המחירים של מוצר מס' 18 שלא פג תוקף באתרים השונים. בוחר את ההפרש הגדול ביותר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57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253B-6593-47B2-94BC-DA730DF0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76" y="453516"/>
            <a:ext cx="7467600" cy="151966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dirty="0"/>
              <a:t>Employee(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, </a:t>
            </a:r>
            <a:r>
              <a:rPr lang="en-US" dirty="0" err="1"/>
              <a:t>ManagerId</a:t>
            </a:r>
            <a:r>
              <a:rPr lang="en-US" b="1" dirty="0"/>
              <a:t>)</a:t>
            </a:r>
          </a:p>
          <a:p>
            <a:pPr marL="0" indent="0" algn="l" rtl="0">
              <a:buNone/>
            </a:pPr>
            <a:r>
              <a:rPr lang="en-US" b="1" dirty="0" err="1"/>
              <a:t>EmployeeSalary</a:t>
            </a:r>
            <a:r>
              <a:rPr lang="en-US" b="1" dirty="0"/>
              <a:t>(</a:t>
            </a:r>
            <a:r>
              <a:rPr lang="en-US" u="sng" dirty="0" err="1"/>
              <a:t>EmpId</a:t>
            </a:r>
            <a:r>
              <a:rPr lang="en-US" dirty="0"/>
              <a:t>, Project, Salary</a:t>
            </a:r>
            <a:r>
              <a:rPr lang="en-US" b="1" dirty="0"/>
              <a:t>)</a:t>
            </a:r>
          </a:p>
          <a:p>
            <a:pPr algn="l" rtl="0"/>
            <a:endParaRPr lang="he-IL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088CA4-3297-4C69-BDD6-93626B037AEF}"/>
              </a:ext>
            </a:extLst>
          </p:cNvPr>
          <p:cNvSpPr txBox="1">
            <a:spLocks/>
          </p:cNvSpPr>
          <p:nvPr/>
        </p:nvSpPr>
        <p:spPr>
          <a:xfrm>
            <a:off x="488776" y="2132856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Write an SQL query to fetch all the Employees who are also managers from Employee table.</a:t>
            </a:r>
            <a:endParaRPr lang="he-IL" b="1" dirty="0">
              <a:solidFill>
                <a:schemeClr val="tx1"/>
              </a:solidFill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chemeClr val="tx1"/>
                </a:solidFill>
              </a:rPr>
              <a:t>SELECT DISTINCT </a:t>
            </a:r>
            <a:r>
              <a:rPr lang="en-US" dirty="0" err="1">
                <a:solidFill>
                  <a:schemeClr val="tx1"/>
                </a:solidFill>
              </a:rPr>
              <a:t>E.FullName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FROM Employee 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INNER JOIN Employee 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ON </a:t>
            </a:r>
            <a:r>
              <a:rPr lang="en-US" dirty="0" err="1">
                <a:solidFill>
                  <a:schemeClr val="tx1"/>
                </a:solidFill>
              </a:rPr>
              <a:t>E.EmpID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M.ManagerID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487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BCE1-1FF9-4637-8F5D-7CF660924FAF}"/>
              </a:ext>
            </a:extLst>
          </p:cNvPr>
          <p:cNvSpPr/>
          <p:nvPr/>
        </p:nvSpPr>
        <p:spPr>
          <a:xfrm>
            <a:off x="611560" y="1844824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Write an SQL query to remove duplicates from Employee table without using a temporary table.</a:t>
            </a:r>
          </a:p>
          <a:p>
            <a:pPr algn="l" rtl="0"/>
            <a:endParaRPr lang="he-IL" sz="2400" dirty="0"/>
          </a:p>
          <a:p>
            <a:pPr algn="l" rtl="0"/>
            <a:r>
              <a:rPr lang="en-US" sz="2400" dirty="0"/>
              <a:t>DELETE FROM </a:t>
            </a:r>
            <a:r>
              <a:rPr lang="en-US" sz="2400" dirty="0" err="1"/>
              <a:t>EmployeeSalary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	WHERE </a:t>
            </a:r>
            <a:r>
              <a:rPr lang="en-US" sz="2400" dirty="0" err="1"/>
              <a:t>EmpId</a:t>
            </a:r>
            <a:r>
              <a:rPr lang="en-US" sz="2400" dirty="0"/>
              <a:t> IN (</a:t>
            </a:r>
            <a:br>
              <a:rPr lang="en-US" sz="2400" dirty="0"/>
            </a:br>
            <a:r>
              <a:rPr lang="en-US" sz="2400" dirty="0"/>
              <a:t>		SELECT </a:t>
            </a:r>
            <a:r>
              <a:rPr lang="en-US" sz="2400" dirty="0" err="1"/>
              <a:t>EmpId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	FROM </a:t>
            </a:r>
            <a:r>
              <a:rPr lang="en-US" sz="2400" dirty="0" err="1"/>
              <a:t>EmployeeSalary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		GROUP BY Project, Salary </a:t>
            </a:r>
            <a:br>
              <a:rPr lang="en-US" sz="2400" dirty="0"/>
            </a:br>
            <a:r>
              <a:rPr lang="en-US" sz="2400" dirty="0"/>
              <a:t>		HAVING COUNT(*) &gt;1</a:t>
            </a:r>
            <a:br>
              <a:rPr lang="en-US" sz="2400" dirty="0"/>
            </a:br>
            <a:r>
              <a:rPr lang="en-US" sz="2400" dirty="0"/>
              <a:t>	)</a:t>
            </a:r>
            <a:br>
              <a:rPr lang="en-US" sz="2400" dirty="0"/>
            </a:br>
            <a:r>
              <a:rPr lang="en-US" sz="2400" dirty="0"/>
              <a:t>);</a:t>
            </a:r>
          </a:p>
        </p:txBody>
      </p:sp>
      <p:sp>
        <p:nvSpPr>
          <p:cNvPr id="2" name="מלבן 1"/>
          <p:cNvSpPr/>
          <p:nvPr/>
        </p:nvSpPr>
        <p:spPr>
          <a:xfrm>
            <a:off x="611560" y="404664"/>
            <a:ext cx="7236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/>
              <a:t>Employee(</a:t>
            </a:r>
            <a:r>
              <a:rPr lang="en-US" sz="2100" u="sng" dirty="0" err="1"/>
              <a:t>EmpId</a:t>
            </a:r>
            <a:r>
              <a:rPr lang="en-US" sz="2100" dirty="0"/>
              <a:t>, </a:t>
            </a:r>
            <a:r>
              <a:rPr lang="en-US" sz="2100" dirty="0" err="1"/>
              <a:t>FullName</a:t>
            </a:r>
            <a:r>
              <a:rPr lang="en-US" sz="2100" dirty="0"/>
              <a:t>, </a:t>
            </a:r>
            <a:r>
              <a:rPr lang="en-US" sz="2100" dirty="0" err="1"/>
              <a:t>ManagerId</a:t>
            </a:r>
            <a:r>
              <a:rPr lang="en-US" sz="2100" b="1" dirty="0"/>
              <a:t>)</a:t>
            </a:r>
          </a:p>
          <a:p>
            <a:r>
              <a:rPr lang="en-US" sz="2100" b="1" dirty="0" err="1"/>
              <a:t>EmployeeSalary</a:t>
            </a:r>
            <a:r>
              <a:rPr lang="en-US" sz="2100" b="1" dirty="0"/>
              <a:t>(</a:t>
            </a:r>
            <a:r>
              <a:rPr lang="en-US" sz="2100" u="sng" dirty="0" err="1"/>
              <a:t>EmpId</a:t>
            </a:r>
            <a:r>
              <a:rPr lang="en-US" sz="2100" dirty="0"/>
              <a:t>, Project, Salary</a:t>
            </a:r>
            <a:r>
              <a:rPr lang="en-US" sz="21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506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3E48-9297-4714-8C13-A9CBFF5E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063590"/>
            <a:ext cx="7467600" cy="4823048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Write an SQL query to find the nth highest salary from table.</a:t>
            </a:r>
            <a:endParaRPr lang="he-IL" b="1" dirty="0"/>
          </a:p>
          <a:p>
            <a:pPr algn="l" rtl="0"/>
            <a:endParaRPr lang="en-US" b="1" dirty="0"/>
          </a:p>
          <a:p>
            <a:pPr marL="0" indent="0" algn="l" rtl="0">
              <a:buNone/>
            </a:pPr>
            <a:r>
              <a:rPr lang="en-US" dirty="0"/>
              <a:t>SELECT TOP 1 Salary</a:t>
            </a:r>
            <a:br>
              <a:rPr lang="en-US" dirty="0"/>
            </a:br>
            <a:r>
              <a:rPr lang="en-US" dirty="0"/>
              <a:t>FROM (</a:t>
            </a:r>
            <a:br>
              <a:rPr lang="en-US" dirty="0"/>
            </a:br>
            <a:r>
              <a:rPr lang="en-US" dirty="0"/>
              <a:t>      SELECT DISTINCT TOP N Salary</a:t>
            </a:r>
            <a:br>
              <a:rPr lang="en-US" dirty="0"/>
            </a:br>
            <a:r>
              <a:rPr lang="en-US" dirty="0"/>
              <a:t>      FROM Employee</a:t>
            </a:r>
            <a:br>
              <a:rPr lang="en-US" dirty="0"/>
            </a:br>
            <a:r>
              <a:rPr lang="en-US" dirty="0"/>
              <a:t>      ORDER BY Salary DESC</a:t>
            </a:r>
            <a:br>
              <a:rPr lang="en-US" dirty="0"/>
            </a:br>
            <a:r>
              <a:rPr lang="en-US" dirty="0"/>
              <a:t>      )</a:t>
            </a:r>
            <a:br>
              <a:rPr lang="en-US" dirty="0"/>
            </a:br>
            <a:r>
              <a:rPr lang="en-US" dirty="0"/>
              <a:t>ORDER BY Salary ASC</a:t>
            </a:r>
          </a:p>
        </p:txBody>
      </p:sp>
      <p:sp>
        <p:nvSpPr>
          <p:cNvPr id="2" name="מלבן 1"/>
          <p:cNvSpPr/>
          <p:nvPr/>
        </p:nvSpPr>
        <p:spPr>
          <a:xfrm>
            <a:off x="492932" y="548680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Employee(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dirty="0" err="1"/>
              <a:t>FullName</a:t>
            </a:r>
            <a:r>
              <a:rPr lang="en-US" dirty="0"/>
              <a:t>, </a:t>
            </a:r>
            <a:r>
              <a:rPr lang="en-US" dirty="0" err="1"/>
              <a:t>ManagerId</a:t>
            </a:r>
            <a:r>
              <a:rPr lang="en-US" b="1" dirty="0"/>
              <a:t>)</a:t>
            </a:r>
          </a:p>
          <a:p>
            <a:r>
              <a:rPr lang="en-US" b="1" dirty="0" err="1"/>
              <a:t>EmployeeSalary</a:t>
            </a:r>
            <a:r>
              <a:rPr lang="en-US" b="1" dirty="0"/>
              <a:t>(</a:t>
            </a:r>
            <a:r>
              <a:rPr lang="en-US" u="sng" dirty="0" err="1"/>
              <a:t>EmpId</a:t>
            </a:r>
            <a:r>
              <a:rPr lang="en-US" dirty="0"/>
              <a:t>, Project, Salary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6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8541-DB25-493B-9204-04F393E2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>
                <a:solidFill>
                  <a:srgbClr val="0070C0"/>
                </a:solidFill>
              </a:rPr>
              <a:t>Select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case when</a:t>
            </a:r>
            <a:r>
              <a:rPr lang="en-US" sz="2800" dirty="0"/>
              <a:t> condition_1 </a:t>
            </a:r>
            <a:r>
              <a:rPr lang="en-US" sz="2800" dirty="0">
                <a:solidFill>
                  <a:srgbClr val="0070C0"/>
                </a:solidFill>
              </a:rPr>
              <a:t>then</a:t>
            </a:r>
            <a:r>
              <a:rPr lang="en-US" sz="2800" dirty="0"/>
              <a:t> value1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when</a:t>
            </a:r>
            <a:r>
              <a:rPr lang="en-US" sz="2800" dirty="0"/>
              <a:t> condition_2 </a:t>
            </a:r>
            <a:r>
              <a:rPr lang="en-US" sz="2800" dirty="0">
                <a:solidFill>
                  <a:srgbClr val="0070C0"/>
                </a:solidFill>
              </a:rPr>
              <a:t>then</a:t>
            </a:r>
            <a:r>
              <a:rPr lang="en-US" sz="2800" dirty="0"/>
              <a:t> value2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else</a:t>
            </a:r>
            <a:r>
              <a:rPr lang="en-US" sz="2800" dirty="0"/>
              <a:t> value3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end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as</a:t>
            </a:r>
            <a:r>
              <a:rPr lang="en-US" sz="2800" dirty="0"/>
              <a:t> alias</a:t>
            </a:r>
            <a:br>
              <a:rPr lang="en-US" sz="2800" dirty="0"/>
            </a:br>
            <a:r>
              <a:rPr lang="en-US" sz="2800" dirty="0">
                <a:solidFill>
                  <a:srgbClr val="0070C0"/>
                </a:solidFill>
              </a:rPr>
              <a:t>from</a:t>
            </a:r>
            <a:r>
              <a:rPr lang="en-US" sz="2800" dirty="0"/>
              <a:t> table;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CASE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87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691F-597A-4D94-BFEE-1DE01425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136904" cy="532859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Products(</a:t>
            </a:r>
            <a:r>
              <a:rPr lang="en-US" dirty="0" err="1"/>
              <a:t>ProductID</a:t>
            </a:r>
            <a:r>
              <a:rPr lang="en-US" dirty="0"/>
              <a:t>, ProductName)</a:t>
            </a:r>
          </a:p>
          <a:p>
            <a:pPr marL="0" indent="0" algn="l" rtl="0">
              <a:buNone/>
            </a:pPr>
            <a:r>
              <a:rPr lang="en-US" dirty="0"/>
              <a:t>Categories()</a:t>
            </a:r>
          </a:p>
          <a:p>
            <a:pPr marL="0" indent="0" algn="l" rtl="0">
              <a:buNone/>
            </a:pPr>
            <a:endParaRPr lang="he-IL" dirty="0"/>
          </a:p>
          <a:p>
            <a:r>
              <a:rPr lang="he-IL" dirty="0"/>
              <a:t>כתבו שאילתה המחזירה את כל המוצרים – </a:t>
            </a:r>
            <a:r>
              <a:rPr lang="en-US" dirty="0"/>
              <a:t>Id</a:t>
            </a:r>
            <a:r>
              <a:rPr lang="he-IL" dirty="0"/>
              <a:t>, שם, ובמקום הקטגוריה יציג </a:t>
            </a:r>
            <a:r>
              <a:rPr lang="en-US" dirty="0"/>
              <a:t>Yes </a:t>
            </a:r>
            <a:r>
              <a:rPr lang="he-IL" dirty="0"/>
              <a:t> אם המוצר שייך ל</a:t>
            </a:r>
            <a:r>
              <a:rPr lang="en-US" dirty="0"/>
              <a:t>Beverages</a:t>
            </a:r>
            <a:r>
              <a:rPr lang="he-IL" dirty="0"/>
              <a:t> או </a:t>
            </a:r>
            <a:r>
              <a:rPr lang="en-US" dirty="0"/>
              <a:t>Condiments</a:t>
            </a:r>
            <a:r>
              <a:rPr lang="he-IL" dirty="0"/>
              <a:t> ו </a:t>
            </a:r>
            <a:r>
              <a:rPr lang="en-US" dirty="0"/>
              <a:t>No</a:t>
            </a:r>
            <a:r>
              <a:rPr lang="he-IL" dirty="0"/>
              <a:t> אחרת</a:t>
            </a:r>
            <a:endParaRPr lang="en-US" dirty="0"/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/>
              <a:t>select </a:t>
            </a:r>
            <a:r>
              <a:rPr lang="en-US" dirty="0" err="1"/>
              <a:t>p.ProductID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,	</a:t>
            </a:r>
          </a:p>
          <a:p>
            <a:pPr marL="0" indent="0" algn="l" rtl="0">
              <a:buNone/>
            </a:pPr>
            <a:r>
              <a:rPr lang="en-US" dirty="0"/>
              <a:t>case 		</a:t>
            </a:r>
          </a:p>
          <a:p>
            <a:pPr marL="0" indent="0" algn="l" rtl="0">
              <a:buNone/>
            </a:pPr>
            <a:r>
              <a:rPr lang="en-US" dirty="0"/>
              <a:t>	when </a:t>
            </a:r>
            <a:r>
              <a:rPr lang="en-US" dirty="0" err="1"/>
              <a:t>c.CategoryName</a:t>
            </a:r>
            <a:r>
              <a:rPr lang="en-US" dirty="0"/>
              <a:t> in ("Beverages", "Condiments") then "Yes"	else "No"    </a:t>
            </a:r>
          </a:p>
          <a:p>
            <a:pPr marL="0" indent="0" algn="l" rtl="0">
              <a:buNone/>
            </a:pPr>
            <a:r>
              <a:rPr lang="en-US" dirty="0"/>
              <a:t>	end as category </a:t>
            </a:r>
          </a:p>
          <a:p>
            <a:pPr marL="0" indent="0" algn="l" rtl="0">
              <a:buNone/>
            </a:pPr>
            <a:r>
              <a:rPr lang="en-US" dirty="0"/>
              <a:t>from Products as p, Categories as c</a:t>
            </a:r>
          </a:p>
          <a:p>
            <a:pPr marL="0" indent="0" algn="l" rtl="0">
              <a:buNone/>
            </a:pPr>
            <a:r>
              <a:rPr lang="en-US" dirty="0"/>
              <a:t>where </a:t>
            </a:r>
            <a:r>
              <a:rPr lang="en-US" dirty="0" err="1"/>
              <a:t>p.CategoryID</a:t>
            </a:r>
            <a:r>
              <a:rPr lang="en-US" dirty="0"/>
              <a:t> = </a:t>
            </a:r>
            <a:r>
              <a:rPr lang="en-US" dirty="0" err="1"/>
              <a:t>c.CategoryID</a:t>
            </a:r>
            <a:endParaRPr lang="en-US" dirty="0"/>
          </a:p>
        </p:txBody>
      </p:sp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843808" y="260648"/>
            <a:ext cx="3456384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CASE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231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5C3D1-5031-4E74-9CCB-DD37C272A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33" t="20586" r="41338" b="36660"/>
          <a:stretch/>
        </p:blipFill>
        <p:spPr>
          <a:xfrm>
            <a:off x="539552" y="1268760"/>
            <a:ext cx="8034154" cy="5184576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539552" y="260648"/>
            <a:ext cx="80341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רשמו שאילתה המוציאה לכל קטגוריה של מוצרים את סכום המוצרים הנמצאים במלאי לפי היבשת שממנה המוצר מסופק (אירופה, אמריקה ואסיה)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501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30C51-4F35-42A6-AC02-7484F89D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656"/>
            <a:ext cx="9144000" cy="632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0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51979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5576" y="1340768"/>
            <a:ext cx="7467600" cy="21602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</a:t>
            </a:r>
            <a:r>
              <a:rPr lang="en-US" dirty="0"/>
              <a:t>(s)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table1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(INNER)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table2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table1.column_name=table2.column_name;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483077" cy="1926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77746" y="5451418"/>
            <a:ext cx="8280919" cy="774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מ-2 הטבלאות כל עוד יש התאמה בין העמודות</a:t>
            </a:r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Inner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818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2140903"/>
            <a:ext cx="7886700" cy="4351337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CREATE PROCEDURE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</a:t>
            </a:r>
            <a:br>
              <a:rPr lang="en-US" dirty="0"/>
            </a:br>
            <a:r>
              <a:rPr lang="en-US" i="1" dirty="0" err="1"/>
              <a:t>sql_statement</a:t>
            </a:r>
            <a:br>
              <a:rPr lang="en-US" dirty="0"/>
            </a:br>
            <a:r>
              <a:rPr lang="en-US" dirty="0"/>
              <a:t>GO;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</a:t>
            </a:r>
            <a:r>
              <a:rPr lang="en-US" dirty="0"/>
              <a:t> </a:t>
            </a:r>
            <a:r>
              <a:rPr lang="en-US" i="1" dirty="0" err="1"/>
              <a:t>procedure_name</a:t>
            </a:r>
            <a:r>
              <a:rPr lang="en-US" dirty="0"/>
              <a:t>;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988840"/>
            <a:ext cx="7886700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הרשומות מטבלת </a:t>
            </a:r>
            <a:r>
              <a:rPr lang="en-US" dirty="0"/>
              <a:t>Customers</a:t>
            </a:r>
          </a:p>
          <a:p>
            <a:endParaRPr lang="en-US" dirty="0"/>
          </a:p>
          <a:p>
            <a:pPr algn="l" rtl="0"/>
            <a:r>
              <a:rPr lang="en-US" dirty="0"/>
              <a:t>CREATE PROCEDURE </a:t>
            </a:r>
            <a:r>
              <a:rPr lang="en-US" dirty="0" err="1"/>
              <a:t>SelectAllCustomers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GO;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EXEC </a:t>
            </a:r>
            <a:r>
              <a:rPr lang="en-US" dirty="0" err="1"/>
              <a:t>SelectAllCustomers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88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</a:t>
            </a:r>
            <a:br>
              <a:rPr lang="en-US" sz="4400" b="1" dirty="0"/>
            </a:br>
            <a:r>
              <a:rPr lang="he-IL" sz="2400" b="1" dirty="0">
                <a:latin typeface="+mn-lt"/>
                <a:cs typeface="+mn-cs"/>
              </a:rPr>
              <a:t>עם פרמטר אחד</a:t>
            </a:r>
            <a:r>
              <a:rPr lang="en-US" sz="44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45" y="1988840"/>
            <a:ext cx="7886700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הלקוחות מעיר מסויימת</a:t>
            </a:r>
          </a:p>
          <a:p>
            <a:pPr marL="0" indent="0">
              <a:buNone/>
            </a:pPr>
            <a:endParaRPr lang="en-US" dirty="0"/>
          </a:p>
          <a:p>
            <a:pPr algn="l" rtl="0"/>
            <a:r>
              <a:rPr lang="en-US" dirty="0"/>
              <a:t>CREATE PROCEDURE </a:t>
            </a:r>
            <a:r>
              <a:rPr lang="en-US" dirty="0" err="1"/>
              <a:t>SelectAllCustomers</a:t>
            </a:r>
            <a:r>
              <a:rPr lang="en-US" dirty="0"/>
              <a:t> @City varchar(30)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 * FROM Customers WHERE City = @City</a:t>
            </a:r>
            <a:br>
              <a:rPr lang="en-US" dirty="0"/>
            </a:br>
            <a:r>
              <a:rPr lang="en-US" dirty="0"/>
              <a:t>GO;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EXEC </a:t>
            </a:r>
            <a:r>
              <a:rPr lang="en-US" dirty="0" err="1"/>
              <a:t>SelectAllCustomers</a:t>
            </a:r>
            <a:r>
              <a:rPr lang="en-US" dirty="0"/>
              <a:t> City = "London";</a:t>
            </a:r>
          </a:p>
        </p:txBody>
      </p:sp>
    </p:spTree>
    <p:extLst>
      <p:ext uri="{BB962C8B-B14F-4D97-AF65-F5344CB8AC3E}">
        <p14:creationId xmlns:p14="http://schemas.microsoft.com/office/powerpoint/2010/main" val="422198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STORED PROCEDURE</a:t>
            </a:r>
            <a:br>
              <a:rPr lang="en-US" sz="4400" b="1" dirty="0"/>
            </a:br>
            <a:r>
              <a:rPr lang="he-IL" sz="2400" b="1" dirty="0">
                <a:latin typeface="+mn-lt"/>
                <a:cs typeface="+mn-cs"/>
              </a:rPr>
              <a:t>עם כמה פרמטרים</a:t>
            </a:r>
            <a:r>
              <a:rPr lang="en-US" sz="4400" b="1" dirty="0">
                <a:latin typeface="+mn-lt"/>
                <a:cs typeface="+mn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183D-2D39-4B11-9456-B6200BC1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88840"/>
            <a:ext cx="8269025" cy="4351337"/>
          </a:xfrm>
        </p:spPr>
        <p:txBody>
          <a:bodyPr>
            <a:normAutofit/>
          </a:bodyPr>
          <a:lstStyle/>
          <a:p>
            <a:r>
              <a:rPr lang="he-IL" dirty="0"/>
              <a:t>שליפת כל הלקוחות מעיר ומיקוד ספציפיים</a:t>
            </a:r>
          </a:p>
          <a:p>
            <a:pPr marL="0" indent="0">
              <a:buNone/>
            </a:pPr>
            <a:endParaRPr lang="en-US" dirty="0"/>
          </a:p>
          <a:p>
            <a:pPr algn="l" rtl="0"/>
            <a:r>
              <a:rPr lang="en-US" dirty="0"/>
              <a:t>CREATE PROCEDURE </a:t>
            </a:r>
            <a:r>
              <a:rPr lang="en-US" dirty="0" err="1"/>
              <a:t>SelectAllCustomers</a:t>
            </a:r>
            <a:r>
              <a:rPr lang="en-US" dirty="0"/>
              <a:t> @City varchar(30), @</a:t>
            </a:r>
            <a:r>
              <a:rPr lang="en-US" dirty="0" err="1"/>
              <a:t>PostalCode</a:t>
            </a:r>
            <a:r>
              <a:rPr lang="en-US" dirty="0"/>
              <a:t> varchar(10)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SELECT * FROM Customers WHERE City = @City AND </a:t>
            </a:r>
            <a:r>
              <a:rPr lang="en-US" dirty="0" err="1"/>
              <a:t>PostalCode</a:t>
            </a:r>
            <a:r>
              <a:rPr lang="en-US" dirty="0"/>
              <a:t> = @</a:t>
            </a:r>
            <a:r>
              <a:rPr lang="en-US" dirty="0" err="1"/>
              <a:t>PostalCode</a:t>
            </a:r>
            <a:br>
              <a:rPr lang="en-US" dirty="0"/>
            </a:br>
            <a:r>
              <a:rPr lang="en-US" dirty="0"/>
              <a:t>GO;</a:t>
            </a:r>
            <a:endParaRPr lang="he-IL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EXEC </a:t>
            </a:r>
            <a:r>
              <a:rPr lang="en-US" dirty="0" err="1"/>
              <a:t>SelectAllCustomers</a:t>
            </a:r>
            <a:r>
              <a:rPr lang="en-US" dirty="0"/>
              <a:t> City = "London", </a:t>
            </a:r>
            <a:r>
              <a:rPr lang="en-US" dirty="0" err="1"/>
              <a:t>PostalCode</a:t>
            </a:r>
            <a:r>
              <a:rPr lang="en-US" dirty="0"/>
              <a:t> = "WA1 1DP";</a:t>
            </a:r>
          </a:p>
        </p:txBody>
      </p:sp>
    </p:spTree>
    <p:extLst>
      <p:ext uri="{BB962C8B-B14F-4D97-AF65-F5344CB8AC3E}">
        <p14:creationId xmlns:p14="http://schemas.microsoft.com/office/powerpoint/2010/main" val="393725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F42D-EE5B-4FBF-B457-AB8AA02F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76872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2676834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cs typeface="+mn-cs"/>
              </a:rPr>
              <a:t>Create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latinLnBrk="1">
              <a:buNone/>
            </a:pPr>
            <a:r>
              <a:rPr lang="en-US" dirty="0"/>
              <a:t>CREATE TRIGGER </a:t>
            </a:r>
            <a:r>
              <a:rPr lang="en-US" dirty="0" err="1"/>
              <a:t>trigger_name</a:t>
            </a: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{BEFORE | AFTER} {INSERT | UPDATE| DELETE }</a:t>
            </a:r>
          </a:p>
          <a:p>
            <a:pPr marL="0" indent="0" algn="l" latinLnBrk="1">
              <a:buNone/>
            </a:pPr>
            <a:r>
              <a:rPr lang="en-US" dirty="0"/>
              <a:t>ON </a:t>
            </a:r>
            <a:r>
              <a:rPr lang="en-US" dirty="0" err="1"/>
              <a:t>table_name</a:t>
            </a:r>
            <a:r>
              <a:rPr lang="en-US" dirty="0"/>
              <a:t> FOR EACH ROW</a:t>
            </a:r>
          </a:p>
          <a:p>
            <a:pPr marL="0" indent="0" algn="l" latinLnBrk="1">
              <a:buNone/>
            </a:pPr>
            <a:r>
              <a:rPr lang="en-US" dirty="0" err="1"/>
              <a:t>trigger_body</a:t>
            </a:r>
            <a:r>
              <a:rPr lang="en-US" dirty="0"/>
              <a:t>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0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cs typeface="+mn-cs"/>
              </a:rPr>
              <a:t>Create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 fontScale="92500" lnSpcReduction="20000"/>
          </a:bodyPr>
          <a:lstStyle/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CREATE TABLE </a:t>
            </a:r>
            <a:r>
              <a:rPr lang="en-US" dirty="0" err="1"/>
              <a:t>employees_audit</a:t>
            </a:r>
            <a:r>
              <a:rPr lang="en-US" dirty="0"/>
              <a:t> (</a:t>
            </a:r>
          </a:p>
          <a:p>
            <a:pPr marL="0" indent="0" algn="l" latinLnBrk="1">
              <a:buNone/>
            </a:pPr>
            <a:r>
              <a:rPr lang="en-US" dirty="0"/>
              <a:t>    id INT AUTO_INCREMENT PRIMARY KEY,</a:t>
            </a:r>
          </a:p>
          <a:p>
            <a:pPr marL="0" indent="0" algn="l" latinLnBrk="1">
              <a:buNone/>
            </a:pPr>
            <a:r>
              <a:rPr lang="en-US" dirty="0"/>
              <a:t>    </a:t>
            </a:r>
            <a:r>
              <a:rPr lang="en-US" dirty="0" err="1"/>
              <a:t>employeeNumber</a:t>
            </a:r>
            <a:r>
              <a:rPr lang="en-US" dirty="0"/>
              <a:t> INT NOT NULL,</a:t>
            </a:r>
          </a:p>
          <a:p>
            <a:pPr marL="0" indent="0" algn="l" latinLnBrk="1">
              <a:buNone/>
            </a:pPr>
            <a:r>
              <a:rPr lang="en-US" dirty="0"/>
              <a:t>    </a:t>
            </a:r>
            <a:r>
              <a:rPr lang="en-US" dirty="0" err="1"/>
              <a:t>lastname</a:t>
            </a:r>
            <a:r>
              <a:rPr lang="en-US" dirty="0"/>
              <a:t> VARCHAR(50) NOT NULL,</a:t>
            </a:r>
          </a:p>
          <a:p>
            <a:pPr marL="0" indent="0" algn="l" latinLnBrk="1">
              <a:buNone/>
            </a:pPr>
            <a:r>
              <a:rPr lang="en-US" dirty="0"/>
              <a:t>    </a:t>
            </a:r>
            <a:r>
              <a:rPr lang="en-US" dirty="0" err="1"/>
              <a:t>changedat</a:t>
            </a:r>
            <a:r>
              <a:rPr lang="en-US" dirty="0"/>
              <a:t> DATETIME DEFAULT NULL,</a:t>
            </a:r>
          </a:p>
          <a:p>
            <a:pPr marL="0" indent="0" algn="l" latinLnBrk="1">
              <a:buNone/>
            </a:pPr>
            <a:r>
              <a:rPr lang="en-US" dirty="0"/>
              <a:t>    action VARCHAR(50) DEFAULT NULL</a:t>
            </a:r>
          </a:p>
          <a:p>
            <a:pPr marL="0" indent="0" algn="l" latinLnBrk="1">
              <a:buNone/>
            </a:pPr>
            <a:r>
              <a:rPr lang="en-US" dirty="0"/>
              <a:t>);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CREATE TRIGGER </a:t>
            </a:r>
            <a:r>
              <a:rPr lang="en-US" dirty="0" err="1"/>
              <a:t>before_employee_update</a:t>
            </a:r>
            <a:r>
              <a:rPr lang="en-US" dirty="0"/>
              <a:t> </a:t>
            </a:r>
          </a:p>
          <a:p>
            <a:pPr marL="0" indent="0" algn="l" latinLnBrk="1">
              <a:buNone/>
            </a:pPr>
            <a:r>
              <a:rPr lang="en-US" dirty="0"/>
              <a:t>    BEFORE UPDATE ON employees</a:t>
            </a:r>
          </a:p>
          <a:p>
            <a:pPr marL="0" indent="0" algn="l" latinLnBrk="1">
              <a:buNone/>
            </a:pPr>
            <a:r>
              <a:rPr lang="en-US" dirty="0"/>
              <a:t>    FOR EACH ROW </a:t>
            </a:r>
          </a:p>
          <a:p>
            <a:pPr marL="0" indent="0" algn="l" latinLnBrk="1">
              <a:buNone/>
            </a:pPr>
            <a:r>
              <a:rPr lang="en-US" dirty="0"/>
              <a:t>INSERT INTO </a:t>
            </a:r>
            <a:r>
              <a:rPr lang="en-US" dirty="0" err="1"/>
              <a:t>employees_audit</a:t>
            </a:r>
            <a:endParaRPr lang="en-US" dirty="0"/>
          </a:p>
          <a:p>
            <a:pPr marL="0" indent="0" algn="l" latinLnBrk="1">
              <a:buNone/>
            </a:pPr>
            <a:r>
              <a:rPr lang="en-US" dirty="0"/>
              <a:t>SET action = 'update',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employeeNumber</a:t>
            </a:r>
            <a:r>
              <a:rPr lang="en-US" dirty="0"/>
              <a:t> = </a:t>
            </a:r>
            <a:r>
              <a:rPr lang="en-US" dirty="0" err="1"/>
              <a:t>OLD.employeeNumber</a:t>
            </a:r>
            <a:r>
              <a:rPr lang="en-US" dirty="0"/>
              <a:t>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lastname</a:t>
            </a:r>
            <a:r>
              <a:rPr lang="en-US" dirty="0"/>
              <a:t> = </a:t>
            </a:r>
            <a:r>
              <a:rPr lang="en-US" dirty="0" err="1"/>
              <a:t>OLD.lastname</a:t>
            </a:r>
            <a:r>
              <a:rPr lang="en-US" dirty="0"/>
              <a:t>,</a:t>
            </a:r>
          </a:p>
          <a:p>
            <a:pPr marL="0" indent="0" algn="l" latinLnBrk="1">
              <a:buNone/>
            </a:pPr>
            <a:r>
              <a:rPr lang="en-US" dirty="0"/>
              <a:t>     </a:t>
            </a:r>
            <a:r>
              <a:rPr lang="en-US" dirty="0" err="1"/>
              <a:t>changedat</a:t>
            </a:r>
            <a:r>
              <a:rPr lang="en-US" dirty="0"/>
              <a:t> = NOW();</a:t>
            </a:r>
          </a:p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6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+mn-lt"/>
                <a:cs typeface="+mn-cs"/>
              </a:rPr>
              <a:t>Create Trigger </a:t>
            </a:r>
            <a:endParaRPr lang="en-US" sz="4400" b="1" dirty="0">
              <a:latin typeface="+mn-lt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/>
          </a:bodyPr>
          <a:lstStyle/>
          <a:p>
            <a:pPr marL="0" indent="0" algn="l" latinLnBrk="1">
              <a:buNone/>
            </a:pPr>
            <a:endParaRPr lang="en-US"/>
          </a:p>
          <a:p>
            <a:pPr algn="l" rtl="0" latinLnBrk="1"/>
            <a:r>
              <a:rPr lang="en-US"/>
              <a:t>SHOW TRIGGERS;</a:t>
            </a:r>
          </a:p>
          <a:p>
            <a:pPr marL="0" indent="0" algn="l" latinLnBrk="1">
              <a:buNone/>
            </a:pPr>
            <a:endParaRPr lang="en-US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64E64-C9F9-4E19-9681-A735FE26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616569"/>
            <a:ext cx="8496942" cy="11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7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+mn-lt"/>
                <a:cs typeface="+mn-cs"/>
              </a:rPr>
              <a:t>Create Trigger </a:t>
            </a:r>
            <a:endParaRPr lang="en-US" sz="4400" b="1" dirty="0">
              <a:latin typeface="+mn-lt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96752"/>
            <a:ext cx="8568951" cy="5574034"/>
          </a:xfrm>
        </p:spPr>
        <p:txBody>
          <a:bodyPr>
            <a:normAutofit/>
          </a:bodyPr>
          <a:lstStyle/>
          <a:p>
            <a:pPr marL="0" indent="0" algn="l" latinLnBrk="1">
              <a:buNone/>
            </a:pP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22B5C-9F2C-4664-AB91-B0893F97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1204764"/>
            <a:ext cx="6164016" cy="55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8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0780-2873-4D82-B8A8-3A2A3F0A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214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+mn-lt"/>
                <a:cs typeface="+mn-cs"/>
              </a:rPr>
              <a:t>Drop Trigger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4884-97B0-43DD-B14A-185A6342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latinLnBrk="1">
              <a:buNone/>
            </a:pPr>
            <a:r>
              <a:rPr lang="en-US" dirty="0"/>
              <a:t>DROP TRIGGER [IF EXISTS] </a:t>
            </a:r>
            <a:r>
              <a:rPr lang="en-US" dirty="0" err="1"/>
              <a:t>trigger_name</a:t>
            </a:r>
            <a:endParaRPr lang="en-US" dirty="0"/>
          </a:p>
          <a:p>
            <a:pPr marL="0" indent="0" algn="l" latinLnBrk="1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DROP TRIGGER </a:t>
            </a:r>
            <a:r>
              <a:rPr lang="en-US" dirty="0" err="1"/>
              <a:t>before_employee_update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39552" y="1340768"/>
            <a:ext cx="8280920" cy="4419600"/>
          </a:xfrm>
        </p:spPr>
        <p:txBody>
          <a:bodyPr>
            <a:normAutofit/>
          </a:bodyPr>
          <a:lstStyle/>
          <a:p>
            <a:r>
              <a:rPr lang="he-IL" dirty="0"/>
              <a:t>שליפת רשימת השמות הלקוחות ומס' ההזמנה שלהם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INNER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ישלפו שמות הלקוחות שקיימות להם הזמנות.</a:t>
            </a:r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Inner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84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96753"/>
            <a:ext cx="7467600" cy="20215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69" y="3218292"/>
            <a:ext cx="29718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79512" y="5301208"/>
            <a:ext cx="8424936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השמאלית  (</a:t>
            </a:r>
            <a:r>
              <a:rPr lang="en-US" dirty="0"/>
              <a:t>table 1</a:t>
            </a:r>
            <a:r>
              <a:rPr lang="he-IL" dirty="0"/>
              <a:t>) עם ההתאמה של השורות בטבלה הימנית (</a:t>
            </a:r>
            <a:r>
              <a:rPr lang="en-US" dirty="0"/>
              <a:t>table2</a:t>
            </a:r>
            <a:r>
              <a:rPr lang="he-IL" dirty="0"/>
              <a:t>). </a:t>
            </a:r>
          </a:p>
          <a:p>
            <a:r>
              <a:rPr lang="he-IL" dirty="0"/>
              <a:t>אם אין התאמה יופיע בתוצאות הערך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Left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0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4464496"/>
          </a:xfrm>
        </p:spPr>
        <p:txBody>
          <a:bodyPr>
            <a:normAutofit/>
          </a:bodyPr>
          <a:lstStyle/>
          <a:p>
            <a:r>
              <a:rPr lang="he-IL" dirty="0"/>
              <a:t>שליפת רשימת השמות הלקוחות ומס' ההזמנה שלהם</a:t>
            </a:r>
          </a:p>
          <a:p>
            <a:pPr marL="0" indent="0" algn="r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, </a:t>
            </a:r>
            <a:r>
              <a:rPr lang="en-US" dirty="0" err="1"/>
              <a:t>Orders.OrderID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Customers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Customers.CustomerID</a:t>
            </a:r>
            <a:r>
              <a:rPr lang="en-US" dirty="0"/>
              <a:t>=</a:t>
            </a:r>
            <a:r>
              <a:rPr lang="en-US" dirty="0" err="1"/>
              <a:t>Orders.CustomerID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BY</a:t>
            </a:r>
            <a:r>
              <a:rPr lang="en-US" dirty="0"/>
              <a:t> </a:t>
            </a:r>
            <a:r>
              <a:rPr lang="en-US" dirty="0" err="1"/>
              <a:t>Customers.CompanyName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בגלל ה-</a:t>
            </a:r>
            <a:r>
              <a:rPr lang="en-US" dirty="0"/>
              <a:t>left join</a:t>
            </a:r>
            <a:r>
              <a:rPr lang="he-IL" dirty="0"/>
              <a:t> ישלפו כל שמות הלקוחות, כולל לקוחות שאין להם הזמנות.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Left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4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2"/>
          <p:cNvSpPr>
            <a:spLocks noGrp="1"/>
          </p:cNvSpPr>
          <p:nvPr>
            <p:ph idx="1"/>
          </p:nvPr>
        </p:nvSpPr>
        <p:spPr>
          <a:xfrm>
            <a:off x="684213" y="1341438"/>
            <a:ext cx="7467600" cy="215957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RIGHT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20" y="3212976"/>
            <a:ext cx="27717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264939" y="5157192"/>
            <a:ext cx="8424936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הימנית (</a:t>
            </a:r>
            <a:r>
              <a:rPr lang="en-US" dirty="0"/>
              <a:t>table 2</a:t>
            </a:r>
            <a:r>
              <a:rPr lang="he-IL" dirty="0"/>
              <a:t>) עם ההתאמה של השורות בטבלה השמאלית (</a:t>
            </a:r>
            <a:r>
              <a:rPr lang="en-US" dirty="0"/>
              <a:t>table1</a:t>
            </a:r>
            <a:r>
              <a:rPr lang="he-IL" dirty="0"/>
              <a:t>). </a:t>
            </a:r>
          </a:p>
          <a:p>
            <a:r>
              <a:rPr lang="he-IL" dirty="0"/>
              <a:t>אם אין התאמה יופיע בתוצאות הערך </a:t>
            </a:r>
            <a:r>
              <a:rPr lang="en-US" dirty="0"/>
              <a:t>null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Right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71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04" y="1340768"/>
            <a:ext cx="8712968" cy="4464496"/>
          </a:xfrm>
        </p:spPr>
        <p:txBody>
          <a:bodyPr>
            <a:normAutofit/>
          </a:bodyPr>
          <a:lstStyle/>
          <a:p>
            <a:r>
              <a:rPr lang="he-IL" dirty="0"/>
              <a:t>שליפת רשימת מס' ההזמנה ושם העובד שביצע אותם</a:t>
            </a:r>
          </a:p>
          <a:p>
            <a:endParaRPr lang="he-IL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Employees.FirstName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RIGHT JOIN </a:t>
            </a:r>
            <a:r>
              <a:rPr lang="en-US" dirty="0"/>
              <a:t>Employees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 err="1"/>
              <a:t>Orders.EmployeeID</a:t>
            </a:r>
            <a:r>
              <a:rPr lang="en-US" dirty="0"/>
              <a:t>=</a:t>
            </a:r>
            <a:r>
              <a:rPr lang="en-US" dirty="0" err="1"/>
              <a:t>Employees.EmployeeID</a:t>
            </a:r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Orders.OrderID</a:t>
            </a:r>
            <a:r>
              <a:rPr lang="en-US" dirty="0"/>
              <a:t>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בגלל ה-</a:t>
            </a:r>
            <a:r>
              <a:rPr lang="en-US" dirty="0"/>
              <a:t>right join</a:t>
            </a:r>
            <a:r>
              <a:rPr lang="he-IL" dirty="0"/>
              <a:t> ישלפו כל הרשומות מטבלת העובדים , כולל עובדים שאין להם הזמנות בטבלה השמאלית. </a:t>
            </a:r>
            <a:endParaRPr lang="en-US" dirty="0"/>
          </a:p>
        </p:txBody>
      </p:sp>
      <p:sp>
        <p:nvSpPr>
          <p:cNvPr id="5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Right Join</a:t>
            </a:r>
            <a:endParaRPr lang="he-IL" sz="4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071" y="3121661"/>
            <a:ext cx="24003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79512" y="5157192"/>
            <a:ext cx="8820471" cy="1301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˃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Calibri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Char char="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מבצע שליפה של כל הרשומות  מהטבלה השמאלית (</a:t>
            </a:r>
            <a:r>
              <a:rPr lang="en-US" dirty="0"/>
              <a:t>table 1</a:t>
            </a:r>
            <a:r>
              <a:rPr lang="he-IL" dirty="0"/>
              <a:t>) ואת כל הרשומות מהטבלה הימנית (</a:t>
            </a:r>
            <a:r>
              <a:rPr lang="en-US" dirty="0"/>
              <a:t>table 2</a:t>
            </a:r>
            <a:r>
              <a:rPr lang="he-IL" dirty="0"/>
              <a:t>)</a:t>
            </a:r>
          </a:p>
          <a:p>
            <a:r>
              <a:rPr lang="en-US" dirty="0" err="1"/>
              <a:t>mySql</a:t>
            </a:r>
            <a:r>
              <a:rPr lang="he-IL" dirty="0"/>
              <a:t> לא תומך ב-</a:t>
            </a:r>
            <a:r>
              <a:rPr lang="en-US" dirty="0"/>
              <a:t>Full Join</a:t>
            </a:r>
            <a:endParaRPr lang="he-IL" dirty="0"/>
          </a:p>
        </p:txBody>
      </p:sp>
      <p:sp>
        <p:nvSpPr>
          <p:cNvPr id="7" name="כותרת 1"/>
          <p:cNvSpPr>
            <a:spLocks noGrp="1"/>
          </p:cNvSpPr>
          <p:nvPr>
            <p:ph type="title"/>
          </p:nvPr>
        </p:nvSpPr>
        <p:spPr>
          <a:xfrm>
            <a:off x="3347864" y="386780"/>
            <a:ext cx="2540685" cy="64807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cs typeface="+mn-cs"/>
              </a:rPr>
              <a:t>Full Join</a:t>
            </a:r>
            <a:endParaRPr lang="he-IL" sz="4400" b="1" dirty="0">
              <a:cs typeface="+mn-cs"/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683568" y="1385419"/>
            <a:ext cx="5760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 </a:t>
            </a:r>
            <a:r>
              <a:rPr lang="en-US" i="1" dirty="0"/>
              <a:t>table1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OUTER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JOIN</a:t>
            </a:r>
            <a:r>
              <a:rPr lang="en-US" dirty="0"/>
              <a:t> </a:t>
            </a:r>
            <a:r>
              <a:rPr lang="en-US" i="1" dirty="0"/>
              <a:t>table2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 </a:t>
            </a:r>
            <a:r>
              <a:rPr lang="en-US" i="1" dirty="0"/>
              <a:t>table1.column_name</a:t>
            </a:r>
            <a:r>
              <a:rPr lang="en-US" dirty="0"/>
              <a:t>=</a:t>
            </a:r>
            <a:r>
              <a:rPr lang="en-US" i="1" dirty="0"/>
              <a:t>table2.column_name</a:t>
            </a:r>
            <a:r>
              <a:rPr lang="en-US" dirty="0"/>
              <a:t>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743940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16306</TotalTime>
  <Words>1319</Words>
  <Application>Microsoft Office PowerPoint</Application>
  <PresentationFormat>On-screen Show (4:3)</PresentationFormat>
  <Paragraphs>269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 2</vt:lpstr>
      <vt:lpstr>HDOfficeLightV0</vt:lpstr>
      <vt:lpstr>מסדי נתונים</vt:lpstr>
      <vt:lpstr>Join</vt:lpstr>
      <vt:lpstr>Inner Join</vt:lpstr>
      <vt:lpstr>Inner Join</vt:lpstr>
      <vt:lpstr>Left Join</vt:lpstr>
      <vt:lpstr>Left Join</vt:lpstr>
      <vt:lpstr>Right Join</vt:lpstr>
      <vt:lpstr>Right Join</vt:lpstr>
      <vt:lpstr>Full Join</vt:lpstr>
      <vt:lpstr>Union</vt:lpstr>
      <vt:lpstr>Union</vt:lpstr>
      <vt:lpstr>מימוש Full Join</vt:lpstr>
      <vt:lpstr>Tables</vt:lpstr>
      <vt:lpstr>Create Table</vt:lpstr>
      <vt:lpstr>PowerPoint Presentation</vt:lpstr>
      <vt:lpstr>Data Types</vt:lpstr>
      <vt:lpstr>Alter Table</vt:lpstr>
      <vt:lpstr>Alter Table</vt:lpstr>
      <vt:lpstr>Drop Table</vt:lpstr>
      <vt:lpstr>Advanced SQL</vt:lpstr>
      <vt:lpstr>Advanced SQL</vt:lpstr>
      <vt:lpstr>PowerPoint Presentation</vt:lpstr>
      <vt:lpstr>PowerPoint Presentation</vt:lpstr>
      <vt:lpstr>PowerPoint Presentation</vt:lpstr>
      <vt:lpstr>CASE</vt:lpstr>
      <vt:lpstr>CASE</vt:lpstr>
      <vt:lpstr>PowerPoint Presentation</vt:lpstr>
      <vt:lpstr>PowerPoint Presentation</vt:lpstr>
      <vt:lpstr>Stored Procedures</vt:lpstr>
      <vt:lpstr>STORED PROCEDURE </vt:lpstr>
      <vt:lpstr>STORED PROCEDURE </vt:lpstr>
      <vt:lpstr>STORED PROCEDURE עם פרמטר אחד </vt:lpstr>
      <vt:lpstr>STORED PROCEDURE עם כמה פרמטרים </vt:lpstr>
      <vt:lpstr>Triggers</vt:lpstr>
      <vt:lpstr>Create Trigger </vt:lpstr>
      <vt:lpstr>Create Trigger </vt:lpstr>
      <vt:lpstr>Create Trigger </vt:lpstr>
      <vt:lpstr>Create Trigger </vt:lpstr>
      <vt:lpstr>Drop Trigger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תרגול בקורס בסיסי נתונים</dc:title>
  <dc:creator>yossi</dc:creator>
  <cp:lastModifiedBy>Keren</cp:lastModifiedBy>
  <cp:revision>447</cp:revision>
  <dcterms:created xsi:type="dcterms:W3CDTF">2017-03-10T06:38:14Z</dcterms:created>
  <dcterms:modified xsi:type="dcterms:W3CDTF">2020-03-25T20:48:33Z</dcterms:modified>
</cp:coreProperties>
</file>