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88" r:id="rId6"/>
    <p:sldId id="272" r:id="rId7"/>
    <p:sldId id="264" r:id="rId8"/>
    <p:sldId id="269" r:id="rId9"/>
    <p:sldId id="289" r:id="rId10"/>
    <p:sldId id="270" r:id="rId11"/>
    <p:sldId id="271" r:id="rId12"/>
    <p:sldId id="273" r:id="rId13"/>
    <p:sldId id="283" r:id="rId14"/>
    <p:sldId id="285" r:id="rId15"/>
    <p:sldId id="290" r:id="rId16"/>
    <p:sldId id="291" r:id="rId17"/>
    <p:sldId id="286" r:id="rId18"/>
    <p:sldId id="287" r:id="rId19"/>
    <p:sldId id="292" r:id="rId20"/>
    <p:sldId id="293" r:id="rId21"/>
    <p:sldId id="284" r:id="rId22"/>
    <p:sldId id="294" r:id="rId23"/>
    <p:sldId id="261" r:id="rId24"/>
    <p:sldId id="262" r:id="rId25"/>
    <p:sldId id="280" r:id="rId26"/>
    <p:sldId id="263" r:id="rId27"/>
    <p:sldId id="267" r:id="rId28"/>
    <p:sldId id="281" r:id="rId29"/>
  </p:sldIdLst>
  <p:sldSz cx="9144000" cy="6858000" type="screen4x3"/>
  <p:notesSz cx="6858000" cy="931386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5158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צורה פורמלית המשמשת לצורך כתיבת שאילתות על מסדי נתונים הבנויים בצורה של טבלאות. הפורמליזם מבוסס על </a:t>
            </a:r>
            <a:r>
              <a:rPr lang="he-I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לוגיקה מסדר ראשון</a:t>
            </a:r>
            <a:r>
              <a:rPr lang="he-IL" sz="1200" b="0" i="0" u="non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ועל </a:t>
            </a:r>
            <a:r>
              <a:rPr lang="he-I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תורת הקבוצות</a:t>
            </a:r>
            <a:endParaRPr lang="en-US" u="none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26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5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2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בעצם כל המקרים שבהם יש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S = {(1, V)}</a:t>
            </a:r>
            <a:r>
              <a:rPr lang="he-IL" dirty="0"/>
              <a:t> כאשר </a:t>
            </a:r>
            <a:r>
              <a:rPr lang="en-US" dirty="0"/>
              <a:t>V</a:t>
            </a:r>
            <a:r>
              <a:rPr lang="he-IL" dirty="0"/>
              <a:t> יכול להיות כל מספר וכן שיקויים התנאי </a:t>
            </a:r>
            <a:r>
              <a:rPr lang="en-US" dirty="0"/>
              <a:t>R{(E,V)}</a:t>
            </a:r>
            <a:r>
              <a:rPr lang="he-IL" dirty="0"/>
              <a:t> </a:t>
            </a:r>
            <a:r>
              <a:rPr lang="en-US" dirty="0"/>
              <a:t>V</a:t>
            </a:r>
            <a:r>
              <a:rPr lang="he-IL" dirty="0"/>
              <a:t> = כל המספרים, </a:t>
            </a:r>
            <a:r>
              <a:rPr lang="en-US" dirty="0"/>
              <a:t>E</a:t>
            </a:r>
            <a:r>
              <a:rPr lang="he-IL" dirty="0"/>
              <a:t> = הכל חוץ מ1 </a:t>
            </a:r>
            <a:endParaRPr lang="en-US" dirty="0"/>
          </a:p>
          <a:p>
            <a:r>
              <a:rPr lang="he-IL" dirty="0"/>
              <a:t>כי רק בשלישי אין  תנאי על </a:t>
            </a:r>
            <a:r>
              <a:rPr lang="en-US" dirty="0"/>
              <a:t>R </a:t>
            </a:r>
            <a:r>
              <a:rPr lang="he-IL" dirty="0"/>
              <a:t> ולכן הוא לא מושפע מזה שאין </a:t>
            </a:r>
            <a:r>
              <a:rPr lang="en-US" dirty="0"/>
              <a:t>B=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0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354C71C-F977-45AB-8625-90DE0CFC27EA}" type="slidenum">
              <a:rPr lang="ar-SA" altLang="en-US" sz="1300" b="0"/>
              <a:pPr/>
              <a:t>3</a:t>
            </a:fld>
            <a:endParaRPr lang="en-US" altLang="en-US" sz="1300" b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9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4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5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64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על הטבלאות: יש אנשים שהולכים למסעדה =&gt; </a:t>
            </a:r>
            <a:r>
              <a:rPr lang="en-US" dirty="0"/>
              <a:t>Frequents </a:t>
            </a:r>
            <a:r>
              <a:rPr lang="he-IL" dirty="0"/>
              <a:t> ויש  טבלה שמראה איזה פיצות הם נוהגים לאכול (לאו דווקא במסעדה) =&gt; </a:t>
            </a:r>
            <a:r>
              <a:rPr lang="en-US" dirty="0"/>
              <a:t>Eats </a:t>
            </a:r>
            <a:r>
              <a:rPr lang="he-IL" dirty="0"/>
              <a:t> וטבלת </a:t>
            </a:r>
            <a:r>
              <a:rPr lang="en-US" dirty="0"/>
              <a:t>Serves </a:t>
            </a:r>
            <a:r>
              <a:rPr lang="he-IL" dirty="0"/>
              <a:t> מראה מה הגישו בכל מסעדה ואת המחיר של הפיצה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59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על מסד הנתונים:</a:t>
            </a:r>
          </a:p>
          <a:p>
            <a:r>
              <a:rPr lang="he-IL" dirty="0"/>
              <a:t>יש תחנות </a:t>
            </a:r>
            <a:r>
              <a:rPr lang="en-US" dirty="0"/>
              <a:t>STATION</a:t>
            </a:r>
            <a:r>
              <a:rPr lang="he-IL" dirty="0"/>
              <a:t>  שרשום שם התחנה והגובה שהיא נמצאת</a:t>
            </a:r>
          </a:p>
          <a:p>
            <a:r>
              <a:rPr lang="he-IL" dirty="0"/>
              <a:t>יש </a:t>
            </a:r>
            <a:r>
              <a:rPr lang="en-US" dirty="0"/>
              <a:t>SERVES</a:t>
            </a:r>
            <a:r>
              <a:rPr lang="he-IL" dirty="0"/>
              <a:t> שמציג את התחנה מס הקו שעובר בה לאיזה כיוון ומה הקמ של התחנה מתחילת המסלול.</a:t>
            </a:r>
          </a:p>
          <a:p>
            <a:r>
              <a:rPr lang="he-IL" dirty="0"/>
              <a:t>ויש את </a:t>
            </a:r>
            <a:r>
              <a:rPr lang="en-US" dirty="0"/>
              <a:t>ARRIVES</a:t>
            </a:r>
            <a:r>
              <a:rPr lang="he-IL" dirty="0"/>
              <a:t> שזה לוח הזמנים כל תחנה איזה </a:t>
            </a:r>
            <a:r>
              <a:rPr lang="en-US" dirty="0"/>
              <a:t>T</a:t>
            </a:r>
            <a:r>
              <a:rPr lang="he-IL" dirty="0"/>
              <a:t>_</a:t>
            </a:r>
            <a:r>
              <a:rPr lang="en-US" dirty="0"/>
              <a:t>NUM</a:t>
            </a:r>
            <a:r>
              <a:rPr lang="he-IL" dirty="0"/>
              <a:t> (לוחית זיהוי של הרכבת )רכבת  עוברת בה איך קוראים לתחנה לאיזה כיוון ומה מס הקו של המסלול ואיזה רציף (</a:t>
            </a:r>
            <a:r>
              <a:rPr lang="en-US" dirty="0"/>
              <a:t>PLATFORM</a:t>
            </a:r>
            <a:r>
              <a:rPr lang="he-IL" dirty="0"/>
              <a:t>) זמן הגעה וזמן יציאה.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92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25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לשימוש בחילוק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32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33772" y="1628800"/>
            <a:ext cx="8676456" cy="2889147"/>
          </a:xfrm>
        </p:spPr>
        <p:txBody>
          <a:bodyPr>
            <a:normAutofit/>
          </a:bodyPr>
          <a:lstStyle/>
          <a:p>
            <a:r>
              <a:rPr lang="he-IL" sz="72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מסדי נתונים</a:t>
            </a: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r>
              <a:rPr lang="he-IL" sz="49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תרגול 3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126864"/>
            <a:ext cx="7467600" cy="4679032"/>
          </a:xfrm>
        </p:spPr>
        <p:txBody>
          <a:bodyPr/>
          <a:lstStyle/>
          <a:p>
            <a:r>
              <a:rPr lang="he-IL" dirty="0"/>
              <a:t>מה משמעות הביטוי הבא: 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תשובה: שמות כל הנשים שאכלו </a:t>
            </a:r>
            <a:r>
              <a:rPr lang="he-IL" b="1" dirty="0"/>
              <a:t>גם</a:t>
            </a:r>
            <a:r>
              <a:rPr lang="he-IL" dirty="0"/>
              <a:t> </a:t>
            </a:r>
            <a:r>
              <a:rPr lang="en-US" dirty="0"/>
              <a:t>pepperoni </a:t>
            </a:r>
            <a:r>
              <a:rPr lang="he-IL" dirty="0"/>
              <a:t> </a:t>
            </a:r>
            <a:r>
              <a:rPr lang="he-IL" b="1" dirty="0"/>
              <a:t>וגם</a:t>
            </a:r>
            <a:r>
              <a:rPr lang="he-IL" dirty="0"/>
              <a:t> </a:t>
            </a:r>
            <a:r>
              <a:rPr lang="en-US" dirty="0"/>
              <a:t>mushroom</a:t>
            </a:r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14400" r="26896" b="73600"/>
          <a:stretch/>
        </p:blipFill>
        <p:spPr bwMode="auto">
          <a:xfrm>
            <a:off x="215516" y="3810196"/>
            <a:ext cx="87129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053967-F53D-48F7-B782-F57540C78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11107"/>
              </p:ext>
            </p:extLst>
          </p:nvPr>
        </p:nvGraphicFramePr>
        <p:xfrm>
          <a:off x="194204" y="167248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72" y="4994937"/>
            <a:ext cx="8072254" cy="2085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כל הפיצריות שבאים לבקר בהן או רק נשים או רק גברים</a:t>
            </a:r>
            <a:endParaRPr lang="en-US" dirty="0"/>
          </a:p>
        </p:txBody>
      </p:sp>
      <p:pic>
        <p:nvPicPr>
          <p:cNvPr id="6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32552" r="22000" b="43009"/>
          <a:stretch/>
        </p:blipFill>
        <p:spPr bwMode="auto">
          <a:xfrm>
            <a:off x="731672" y="3227464"/>
            <a:ext cx="807225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073FDD-D9A5-465D-9FDE-737C1D58D686}"/>
              </a:ext>
            </a:extLst>
          </p:cNvPr>
          <p:cNvSpPr/>
          <p:nvPr/>
        </p:nvSpPr>
        <p:spPr>
          <a:xfrm>
            <a:off x="4171840" y="2642689"/>
            <a:ext cx="478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/>
              <a:t>מה משמעות הביטוי הבא: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F7FFE60-0686-4E6D-98D9-DF3B53350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91596"/>
              </p:ext>
            </p:extLst>
          </p:nvPr>
        </p:nvGraphicFramePr>
        <p:xfrm>
          <a:off x="233959" y="107513"/>
          <a:ext cx="7875762" cy="2116832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25785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085184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מוצא את כל האנשים שהולכים לכל הפיצריות שמגישים בהם לפחות פיצה אחת שהם אוהבים.</a:t>
            </a:r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9632" r="13108" b="20259"/>
          <a:stretch/>
        </p:blipFill>
        <p:spPr bwMode="auto">
          <a:xfrm>
            <a:off x="244570" y="3861048"/>
            <a:ext cx="8654859" cy="9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3068402"/>
            <a:ext cx="451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מה משמעות הביטוי הזה?</a:t>
            </a:r>
            <a:endParaRPr lang="en-US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39E1B3-D0A5-4203-8E1B-4EB0EC82B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59975"/>
              </p:ext>
            </p:extLst>
          </p:nvPr>
        </p:nvGraphicFramePr>
        <p:xfrm>
          <a:off x="233959" y="107513"/>
          <a:ext cx="7875762" cy="2116832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25785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8C17025-1B87-4921-9388-48B1EF3B5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776" y="838200"/>
            <a:ext cx="8043664" cy="4419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he-IL" altLang="en-US" dirty="0"/>
              <a:t>נסתכל במסד הנתונים הזה:</a:t>
            </a:r>
          </a:p>
          <a:p>
            <a:pPr eaLnBrk="1" hangingPunct="1"/>
            <a:endParaRPr lang="en-US" altLang="en-US" dirty="0"/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69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3573016"/>
            <a:ext cx="8229600" cy="498316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תחנות המשרתות יותר מקו אחד?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נרצה לבחון שתי שורות מטבלת </a:t>
            </a:r>
            <a:r>
              <a:rPr lang="en-US" altLang="en-US" sz="2400" dirty="0">
                <a:solidFill>
                  <a:schemeClr val="tx2"/>
                </a:solidFill>
              </a:rPr>
              <a:t>Serves</a:t>
            </a:r>
            <a:r>
              <a:rPr lang="he-IL" altLang="en-US" sz="2400" dirty="0">
                <a:solidFill>
                  <a:schemeClr val="tx2"/>
                </a:solidFill>
              </a:rPr>
              <a:t> בו זמנית. השאילתה: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)(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DirectionD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F7F6D3-C471-401A-BAD1-018247007BE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6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888" y="2996952"/>
            <a:ext cx="8229600" cy="498316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מה אם לא נרצה להחשיב כיוונים שונים של אותו קו?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1DD82-6FD4-4E19-9BFE-DCA455AFCAA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78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3140968"/>
            <a:ext cx="8229600" cy="4983162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כיצד נמצא תחנות המשרתות קו אחד (במספר כיוונים) בדיוק?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(Serves) -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24051-6C20-4F46-97E6-57EE40B5C4A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7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D889-50B0-4DA8-B782-8C24D192D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3144" y="263691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מהו שם התחנה הגבוהה ביותר?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יותר קל למצוא את התחנות שאינן הגבוהות ביותר: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R = 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(Height&lt;H)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  </a:t>
            </a:r>
            <a:r>
              <a:rPr lang="el-GR" altLang="en-US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tx2"/>
                </a:solidFill>
              </a:rPr>
              <a:t>, </a:t>
            </a:r>
            <a:r>
              <a:rPr lang="en-US" altLang="en-US" baseline="-25000" dirty="0" err="1">
                <a:solidFill>
                  <a:schemeClr val="tx2"/>
                </a:solidFill>
              </a:rPr>
              <a:t>Height</a:t>
            </a:r>
            <a:r>
              <a:rPr lang="en-US" altLang="en-US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baseline="-25000" dirty="0" err="1">
                <a:solidFill>
                  <a:schemeClr val="tx2"/>
                </a:solidFill>
              </a:rPr>
              <a:t>H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he-IL" altLang="en-US" dirty="0">
                <a:solidFill>
                  <a:schemeClr val="tx2"/>
                </a:solidFill>
              </a:rPr>
              <a:t>עתה קל להשלים את השאילתה:</a:t>
            </a: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(Station) - R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0B4F94-DE2F-4011-BCAA-1094E7E940F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0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4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3573016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רכבות (לפי מספר) מגיעות לכל התחנות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  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7D27F-0684-407F-A0EB-7A0E85AADBD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1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888" y="2564904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שלא נמצאות על אף קו פעיל ?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איך נמנע מלהתחשב בהן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</a:t>
            </a:r>
            <a:endParaRPr lang="he-IL" altLang="en-US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19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FE45C4-DB55-44E8-B405-7E34A860406E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8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r>
              <a:rPr lang="he-IL" dirty="0"/>
              <a:t> </a:t>
            </a:r>
            <a:r>
              <a:rPr lang="he-IL" dirty="0">
                <a:cs typeface="+mn-cs"/>
              </a:rPr>
              <a:t>לעומת</a:t>
            </a:r>
            <a:r>
              <a:rPr lang="he-IL" dirty="0"/>
              <a:t> </a:t>
            </a:r>
            <a:r>
              <a:rPr lang="en-US" dirty="0"/>
              <a:t>SQL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145180"/>
                  </p:ext>
                </p:extLst>
              </p:nvPr>
            </p:nvGraphicFramePr>
            <p:xfrm>
              <a:off x="611560" y="1600200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SQL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/>
                            <a:t> union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intersection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/>
                            <a:t> cartesian product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                             natural join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145180"/>
                  </p:ext>
                </p:extLst>
              </p:nvPr>
            </p:nvGraphicFramePr>
            <p:xfrm>
              <a:off x="611560" y="1600200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SQL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308197" r="-100444" b="-5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408197" r="-100444" b="-4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508197" r="-100444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617143" r="-100444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                             natural join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7664" y="2348880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48880"/>
                <a:ext cx="360040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1619672" y="4593778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/>
              </a:rPr>
              <a:t>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89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791469"/>
            <a:ext cx="8229600" cy="4525963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הנמצאות על קו פעיל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אולם אף רכבת אינה מבצעת עצירה בהן ?</a:t>
            </a:r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20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0D543-5546-4587-9316-1C72899A289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F08ACD48-4469-460B-8FB2-606DFCF32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8414" y="2996952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תחנות נמצאות על הקו 1-דרום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המידע הנ"ל נמצא כולו בטבלת </a:t>
            </a:r>
            <a:r>
              <a:rPr lang="en-US" altLang="en-US" dirty="0">
                <a:solidFill>
                  <a:schemeClr val="tx2"/>
                </a:solidFill>
              </a:rPr>
              <a:t>Serves</a:t>
            </a:r>
            <a:r>
              <a:rPr lang="he-IL" altLang="en-US" dirty="0">
                <a:solidFill>
                  <a:schemeClr val="tx2"/>
                </a:solidFill>
              </a:rPr>
              <a:t>. השאילתה: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=1)(Direction=“south”)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(Serves))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7F3A8E1-A1C7-470C-B887-57CCAF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0C8B5AA-30A3-4048-90E3-002C694D8A60}" type="slidenum">
              <a:rPr lang="he-IL" altLang="en-US" sz="1400"/>
              <a:pPr rtl="0">
                <a:spcBef>
                  <a:spcPct val="0"/>
                </a:spcBef>
              </a:pPr>
              <a:t>21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A3F3F5-C6DB-460F-94ED-6FC2D051440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79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F08ACD48-4469-460B-8FB2-606DFCF32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לאלו קווים יש תחנות מתחת לפני הים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כאן נדרש לצרף את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 ל-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. השאילתה המלאה: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L_Num,Direction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Height&lt;0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7F3A8E1-A1C7-470C-B887-57CCAF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0C8B5AA-30A3-4048-90E3-002C694D8A60}" type="slidenum">
              <a:rPr lang="he-IL" altLang="en-US" sz="1400"/>
              <a:pPr rtl="0">
                <a:spcBef>
                  <a:spcPct val="0"/>
                </a:spcBef>
              </a:pPr>
              <a:t>22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EC61A-BF34-4606-9EDC-4645E459697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5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  <a:cs typeface="+mn-cs"/>
              </a:rPr>
              <a:t>דוגמא נוספת - 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נתונות הרלציות הבאות המתארות גרף מכוון חסר לולאות עצמיות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he-IL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Node(id, color)</a:t>
            </a:r>
            <a:endParaRPr lang="he-IL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צמתים בגרף - המזהה הייחודי של צומת</a:t>
            </a:r>
            <a:r>
              <a:rPr lang="en-US" sz="2800" dirty="0">
                <a:solidFill>
                  <a:schemeClr val="tx2"/>
                </a:solidFill>
              </a:rPr>
              <a:t> id –</a:t>
            </a:r>
            <a:r>
              <a:rPr lang="he-IL" sz="2800" dirty="0">
                <a:solidFill>
                  <a:schemeClr val="tx2"/>
                </a:solidFill>
              </a:rPr>
              <a:t>   			    והצבע שלו</a:t>
            </a:r>
            <a:r>
              <a:rPr lang="en-US" sz="2800" dirty="0">
                <a:solidFill>
                  <a:schemeClr val="tx2"/>
                </a:solidFill>
              </a:rPr>
              <a:t> color -</a:t>
            </a:r>
            <a:endParaRPr lang="he-IL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Edge(source, target)</a:t>
            </a:r>
            <a:r>
              <a:rPr lang="he-IL" sz="2800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קשת מכוונת בין צומת בעל מזהה יחודי - </a:t>
            </a:r>
            <a:r>
              <a:rPr lang="en-US" sz="2800" dirty="0">
                <a:solidFill>
                  <a:schemeClr val="tx2"/>
                </a:solidFill>
              </a:rPr>
              <a:t>source			      </a:t>
            </a:r>
            <a:r>
              <a:rPr lang="he-IL" sz="2800" dirty="0">
                <a:solidFill>
                  <a:schemeClr val="tx2"/>
                </a:solidFill>
              </a:rPr>
              <a:t>וצומת בעל מזהה יחודי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he-IL" sz="2800" dirty="0">
                <a:solidFill>
                  <a:schemeClr val="tx2"/>
                </a:solidFill>
              </a:rPr>
              <a:t> - </a:t>
            </a:r>
            <a:r>
              <a:rPr lang="en-US" sz="2800" dirty="0">
                <a:solidFill>
                  <a:schemeClr val="tx2"/>
                </a:solidFill>
              </a:rPr>
              <a:t>target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r>
              <a:rPr lang="he-IL" sz="2800" dirty="0">
                <a:solidFill>
                  <a:schemeClr val="tx2"/>
                </a:solidFill>
              </a:rPr>
              <a:t>הניחו כי כל הצמתים בגרף מופיעים בטבלה </a:t>
            </a:r>
            <a:r>
              <a:rPr lang="en-US" sz="2800" dirty="0">
                <a:solidFill>
                  <a:schemeClr val="tx2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62164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2438"/>
            <a:ext cx="7467600" cy="2806824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"שורש צבעוני" הוא צומת שיש ממנו קשת לצמתים בכל הצבעים שקיימים בגרף. </a:t>
            </a:r>
            <a:endParaRPr lang="en-US" dirty="0"/>
          </a:p>
          <a:p>
            <a:r>
              <a:rPr lang="he-IL" dirty="0"/>
              <a:t>כתבו שאילתת</a:t>
            </a:r>
            <a:r>
              <a:rPr lang="en-US" dirty="0"/>
              <a:t>RA </a:t>
            </a:r>
            <a:r>
              <a:rPr lang="he-IL" dirty="0"/>
              <a:t> המחזירה את מזהי הצמתים שהם שורשים צבעוניים, ואת הצבע של כל אחד מהם.</a:t>
            </a:r>
          </a:p>
          <a:p>
            <a:endParaRPr lang="he-IL" dirty="0"/>
          </a:p>
          <a:p>
            <a:r>
              <a:rPr lang="he-IL" b="1" dirty="0"/>
              <a:t>דוגמא: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72886"/>
              </p:ext>
            </p:extLst>
          </p:nvPr>
        </p:nvGraphicFramePr>
        <p:xfrm>
          <a:off x="704800" y="3868256"/>
          <a:ext cx="18238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11932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7592"/>
              </p:ext>
            </p:extLst>
          </p:nvPr>
        </p:nvGraphicFramePr>
        <p:xfrm>
          <a:off x="3131840" y="3868256"/>
          <a:ext cx="1535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>
                  <a:extLst>
                    <a:ext uri="{9D8B030D-6E8A-4147-A177-3AD203B41FA5}">
                      <a16:colId xmlns:a16="http://schemas.microsoft.com/office/drawing/2014/main" val="3902169413"/>
                    </a:ext>
                  </a:extLst>
                </a:gridCol>
                <a:gridCol w="767916">
                  <a:extLst>
                    <a:ext uri="{9D8B030D-6E8A-4147-A177-3AD203B41FA5}">
                      <a16:colId xmlns:a16="http://schemas.microsoft.com/office/drawing/2014/main" val="183207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1279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1C84D2-91C7-4527-AC1B-210D64512130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706" y="1521523"/>
            <a:ext cx="7467600" cy="312584"/>
          </a:xfrm>
        </p:spPr>
        <p:txBody>
          <a:bodyPr>
            <a:noAutofit/>
          </a:bodyPr>
          <a:lstStyle/>
          <a:p>
            <a:r>
              <a:rPr lang="he-IL" sz="2400" b="1" dirty="0"/>
              <a:t>תשובה: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933374" y="1975052"/>
                <a:ext cx="58538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R1 &lt;-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𝐸𝑑𝑔𝑒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⊳⊲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m:rPr>
                        <m:nor/>
                      </m:rPr>
                      <a:rPr lang="en-US" sz="2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3374" y="1975052"/>
                <a:ext cx="585388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65704" y="2508159"/>
                <a:ext cx="669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400" b="1" dirty="0"/>
                  <a:t>R2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𝑠𝑜𝑢𝑟𝑐𝑒</m:t>
                            </m:r>
                          </m:sub>
                        </m:sSub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𝑐𝑜𝑙𝑜𝑟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𝑁𝑜𝑑𝑒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04" y="2508159"/>
                <a:ext cx="6696744" cy="461665"/>
              </a:xfrm>
              <a:prstGeom prst="rect">
                <a:avLst/>
              </a:prstGeom>
              <a:blipFill>
                <a:blip r:embed="rId3"/>
                <a:stretch>
                  <a:fillRect l="-14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2432" y="3072917"/>
                <a:ext cx="68915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/>
                        <m:t>R</m:t>
                      </m:r>
                      <m:r>
                        <a:rPr lang="he-IL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dirty="0"/>
                            <m:t>&lt;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𝑠𝑜𝑢𝑟𝑐𝑒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⊳⊲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2" y="3072917"/>
                <a:ext cx="6891536" cy="509178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84340"/>
              </p:ext>
            </p:extLst>
          </p:nvPr>
        </p:nvGraphicFramePr>
        <p:xfrm>
          <a:off x="1002015" y="4365104"/>
          <a:ext cx="27058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29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53029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  <a:gridCol w="799831">
                  <a:extLst>
                    <a:ext uri="{9D8B030D-6E8A-4147-A177-3AD203B41FA5}">
                      <a16:colId xmlns:a16="http://schemas.microsoft.com/office/drawing/2014/main" val="228739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015" y="3954216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07337"/>
              </p:ext>
            </p:extLst>
          </p:nvPr>
        </p:nvGraphicFramePr>
        <p:xfrm>
          <a:off x="4456398" y="4679741"/>
          <a:ext cx="928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16">
                  <a:extLst>
                    <a:ext uri="{9D8B030D-6E8A-4147-A177-3AD203B41FA5}">
                      <a16:colId xmlns:a16="http://schemas.microsoft.com/office/drawing/2014/main" val="1754815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0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494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6662" y="4380379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42713"/>
              </p:ext>
            </p:extLst>
          </p:nvPr>
        </p:nvGraphicFramePr>
        <p:xfrm>
          <a:off x="5727062" y="4703544"/>
          <a:ext cx="2235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93">
                  <a:extLst>
                    <a:ext uri="{9D8B030D-6E8A-4147-A177-3AD203B41FA5}">
                      <a16:colId xmlns:a16="http://schemas.microsoft.com/office/drawing/2014/main" val="3034433936"/>
                    </a:ext>
                  </a:extLst>
                </a:gridCol>
                <a:gridCol w="1117693">
                  <a:extLst>
                    <a:ext uri="{9D8B030D-6E8A-4147-A177-3AD203B41FA5}">
                      <a16:colId xmlns:a16="http://schemas.microsoft.com/office/drawing/2014/main" val="19981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3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58549" y="4356575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2E6BC3-4A1F-410D-A9F2-4A46FCBEB2FE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794902"/>
            <a:ext cx="8076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Consider a schema with two relations,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B) 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(B, C),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all values are integers. Make no assumptions about keys.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three relational algebra expressions: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026" name="Picture 2" descr="https://class.stanford.edu/c4x/Engineering/db/asset/extra_ra_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9" y="1916832"/>
            <a:ext cx="4901513" cy="22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7752" y="4203415"/>
            <a:ext cx="782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of the three expressions are equivalent (i.e., produce the same answer on all databases), while one of them can produce a different answer. Which query can produce a different answer? Give the simplest database instance you can think of where a different answer is produced.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32475" y="548680"/>
            <a:ext cx="3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שאלה: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2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547112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he-IL" dirty="0"/>
              <a:t>תשובה: </a:t>
            </a:r>
          </a:p>
          <a:p>
            <a:r>
              <a:rPr lang="he-IL" dirty="0"/>
              <a:t>ביטוי </a:t>
            </a:r>
            <a:r>
              <a:rPr lang="en-US" dirty="0"/>
              <a:t>c</a:t>
            </a:r>
            <a:r>
              <a:rPr lang="he-IL" dirty="0"/>
              <a:t> הוא השונה.</a:t>
            </a:r>
          </a:p>
          <a:p>
            <a:r>
              <a:rPr lang="he-IL" dirty="0"/>
              <a:t>נניח מקרה: </a:t>
            </a:r>
            <a:r>
              <a:rPr lang="en-US" dirty="0"/>
              <a:t>R = {(3,4)}</a:t>
            </a:r>
            <a:r>
              <a:rPr lang="he-IL" dirty="0"/>
              <a:t> ו </a:t>
            </a:r>
            <a:r>
              <a:rPr lang="en-US" dirty="0"/>
              <a:t> S = {(1,2)} </a:t>
            </a:r>
          </a:p>
          <a:p>
            <a:r>
              <a:rPr lang="he-IL" dirty="0"/>
              <a:t>אז </a:t>
            </a:r>
            <a:r>
              <a:rPr lang="en-US" dirty="0"/>
              <a:t>a </a:t>
            </a:r>
            <a:r>
              <a:rPr lang="he-IL" dirty="0"/>
              <a:t> ו </a:t>
            </a:r>
            <a:r>
              <a:rPr lang="en-US" dirty="0"/>
              <a:t>b </a:t>
            </a:r>
            <a:r>
              <a:rPr lang="he-IL" dirty="0"/>
              <a:t> תצא תשובה ריקה ו</a:t>
            </a:r>
            <a:r>
              <a:rPr lang="en-US" dirty="0"/>
              <a:t>c </a:t>
            </a:r>
            <a:r>
              <a:rPr lang="he-IL" dirty="0"/>
              <a:t> יוצא </a:t>
            </a:r>
            <a:r>
              <a:rPr lang="en-US" dirty="0"/>
              <a:t>{(3,2)}</a:t>
            </a:r>
          </a:p>
          <a:p>
            <a:r>
              <a:rPr lang="he-IL" dirty="0"/>
              <a:t>בעצם כל המקרים שבהם יש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S = {(1, V)}</a:t>
            </a:r>
            <a:r>
              <a:rPr lang="he-IL" dirty="0"/>
              <a:t> כאשר </a:t>
            </a:r>
            <a:r>
              <a:rPr lang="en-US" dirty="0"/>
              <a:t>V</a:t>
            </a:r>
            <a:r>
              <a:rPr lang="he-IL" dirty="0"/>
              <a:t> יכול להיות כל מספר וכן שיקויים התנאי </a:t>
            </a:r>
            <a:r>
              <a:rPr lang="en-US" dirty="0"/>
              <a:t>R{(E,V)}</a:t>
            </a:r>
            <a:r>
              <a:rPr lang="he-IL" dirty="0"/>
              <a:t> </a:t>
            </a:r>
            <a:r>
              <a:rPr lang="en-US" dirty="0"/>
              <a:t>V</a:t>
            </a:r>
            <a:r>
              <a:rPr lang="he-IL" dirty="0"/>
              <a:t> = כל המספרים, </a:t>
            </a:r>
            <a:r>
              <a:rPr lang="en-US" dirty="0"/>
              <a:t>E</a:t>
            </a:r>
            <a:r>
              <a:rPr lang="he-IL" dirty="0"/>
              <a:t> = הכל חוץ מ1 </a:t>
            </a:r>
            <a:endParaRPr lang="en-US" dirty="0"/>
          </a:p>
          <a:p>
            <a:r>
              <a:rPr lang="he-IL" dirty="0"/>
              <a:t>כי רק בשלישי אין  תנאי על </a:t>
            </a:r>
            <a:r>
              <a:rPr lang="en-US" dirty="0"/>
              <a:t>R </a:t>
            </a:r>
            <a:r>
              <a:rPr lang="he-IL" dirty="0"/>
              <a:t> ולכן הוא לא מושפע מזה שאין </a:t>
            </a:r>
            <a:r>
              <a:rPr lang="en-US" dirty="0"/>
              <a:t>B=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lass.stanford.edu/c4x/Engineering/db/asset/extra_ra_q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5414681" cy="25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2400" dirty="0"/>
                  <a:t>על ביטוי </a:t>
                </a:r>
                <a:r>
                  <a:rPr lang="en-US" sz="2400" dirty="0"/>
                  <a:t>a </a:t>
                </a:r>
                <a:r>
                  <a:rPr lang="he-IL" sz="2400" dirty="0"/>
                  <a:t> אפשר להחיל  את הזהויות הבאות:</a:t>
                </a:r>
                <a:endParaRPr lang="en-US" sz="2400" dirty="0"/>
              </a:p>
              <a:p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 ⊳⊲ S) ≡ </a:t>
                </a:r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(R) ⊳⊲ S</a:t>
                </a:r>
                <a:r>
                  <a:rPr lang="he-IL" sz="2400" dirty="0">
                    <a:solidFill>
                      <a:srgbClr val="00B050"/>
                    </a:solidFill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R ⊳⊲ S ≡ S ⊳⊲ R</a:t>
                </a:r>
                <a:r>
                  <a:rPr lang="en-US" sz="2400" dirty="0"/>
                  <a:t> </a:t>
                </a:r>
              </a:p>
              <a:p>
                <a:r>
                  <a:rPr lang="he-IL" sz="2400" dirty="0"/>
                  <a:t>יוצא: </a:t>
                </a:r>
                <a:endParaRPr lang="en-US" sz="240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⊳⊲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)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sz="24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=</a:t>
                </a:r>
              </a:p>
              <a:p>
                <a:pPr algn="l" rtl="0"/>
                <a:r>
                  <a:rPr lang="en-US" sz="2400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l" rtl="0"/>
                <a:endParaRPr lang="en-US" sz="2400" dirty="0">
                  <a:solidFill>
                    <a:srgbClr val="002060"/>
                  </a:solidFill>
                </a:endParaRPr>
              </a:p>
              <a:p>
                <a:pPr algn="r"/>
                <a:r>
                  <a:rPr lang="he-IL" sz="2400" dirty="0">
                    <a:solidFill>
                      <a:srgbClr val="002060"/>
                    </a:solidFill>
                  </a:rPr>
                  <a:t>ורואים שגם בביטוי הראשון יש תנאי על </a:t>
                </a: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blipFill>
                <a:blip r:embed="rId3"/>
                <a:stretch>
                  <a:fillRect t="-1800" r="-1468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7512" y="260648"/>
            <a:ext cx="9144000" cy="1143000"/>
          </a:xfrm>
        </p:spPr>
        <p:txBody>
          <a:bodyPr/>
          <a:lstStyle/>
          <a:p>
            <a:pPr rtl="1"/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צרוף טבעי (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natural join</a:t>
            </a:r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)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988640" y="1602144"/>
            <a:ext cx="7848600" cy="6096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מוגדר ע"י מכפלה, בחירה והיטל: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06760" y="2634374"/>
            <a:ext cx="8535531" cy="422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 rtl="0" eaLnBrk="1" hangingPunct="1">
              <a:spcBef>
                <a:spcPct val="20000"/>
              </a:spcBef>
            </a:pP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π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ללא חזרות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תכונות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σ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ערכים זהים בתכונות משותפות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×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1" hangingPunct="1">
              <a:spcBef>
                <a:spcPct val="20000"/>
              </a:spcBef>
            </a:pPr>
            <a:endParaRPr lang="he-IL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אפשר להפעיל בין כל שתי רלציות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endParaRPr lang="he-IL" altLang="en-US" sz="2400" b="0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בסכמה של התוצאה מופיעות כל התכונות של הסכמות של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ו-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, אבל </a:t>
            </a:r>
            <a:r>
              <a:rPr lang="he-IL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פעם אחת בלבד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algn="r" rtl="1" eaLnBrk="1" hangingPunct="1">
              <a:spcBef>
                <a:spcPct val="20000"/>
              </a:spcBef>
            </a:pPr>
            <a:endParaRPr lang="he-IL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תוכן התוצאה: ה-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-יות שמסכימות עם רשומה כלשהי מ-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(באותן תכונות שישנן ב-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) ועם רשומה כלשהי מ-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he-IL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(כנ"ל)</a:t>
            </a:r>
            <a:endParaRPr lang="he-IL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endParaRPr lang="en-US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696" y="1602144"/>
            <a:ext cx="2087563" cy="533400"/>
            <a:chOff x="5555" y="1276"/>
            <a:chExt cx="1315" cy="336"/>
          </a:xfrm>
        </p:grpSpPr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 rot="5400000">
              <a:off x="5896" y="1373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>
                <a:solidFill>
                  <a:schemeClr val="tx2"/>
                </a:solidFill>
              </a:endParaRP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5555" y="1276"/>
              <a:ext cx="13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    </a:t>
              </a: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2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6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build="p" autoUpdateAnimBg="0" advAuto="0"/>
      <p:bldP spid="50688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622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75761" y="1870528"/>
            <a:ext cx="3694604" cy="1056290"/>
            <a:chOff x="2592" y="2304"/>
            <a:chExt cx="2228" cy="812"/>
          </a:xfrm>
        </p:grpSpPr>
        <p:sp>
          <p:nvSpPr>
            <p:cNvPr id="25693" name="Rectangle 23"/>
            <p:cNvSpPr>
              <a:spLocks noChangeArrowheads="1"/>
            </p:cNvSpPr>
            <p:nvPr/>
          </p:nvSpPr>
          <p:spPr bwMode="auto">
            <a:xfrm>
              <a:off x="3924" y="2832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4" name="Rectangle 24"/>
            <p:cNvSpPr>
              <a:spLocks noChangeArrowheads="1"/>
            </p:cNvSpPr>
            <p:nvPr/>
          </p:nvSpPr>
          <p:spPr bwMode="auto">
            <a:xfrm>
              <a:off x="3296" y="2832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5" name="Rectangle 25"/>
            <p:cNvSpPr>
              <a:spLocks noChangeArrowheads="1"/>
            </p:cNvSpPr>
            <p:nvPr/>
          </p:nvSpPr>
          <p:spPr bwMode="auto">
            <a:xfrm>
              <a:off x="2592" y="2832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96" name="Rectangle 26"/>
            <p:cNvSpPr>
              <a:spLocks noChangeArrowheads="1"/>
            </p:cNvSpPr>
            <p:nvPr/>
          </p:nvSpPr>
          <p:spPr bwMode="auto">
            <a:xfrm>
              <a:off x="3924" y="264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97" name="Rectangle 27"/>
            <p:cNvSpPr>
              <a:spLocks noChangeArrowheads="1"/>
            </p:cNvSpPr>
            <p:nvPr/>
          </p:nvSpPr>
          <p:spPr bwMode="auto">
            <a:xfrm>
              <a:off x="3296" y="264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98" name="Rectangle 28"/>
            <p:cNvSpPr>
              <a:spLocks noChangeArrowheads="1"/>
            </p:cNvSpPr>
            <p:nvPr/>
          </p:nvSpPr>
          <p:spPr bwMode="auto">
            <a:xfrm>
              <a:off x="2592" y="264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99" name="Rectangle 29"/>
            <p:cNvSpPr>
              <a:spLocks noChangeArrowheads="1"/>
            </p:cNvSpPr>
            <p:nvPr/>
          </p:nvSpPr>
          <p:spPr bwMode="auto">
            <a:xfrm>
              <a:off x="3924" y="244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700" name="Rectangle 30"/>
            <p:cNvSpPr>
              <a:spLocks noChangeArrowheads="1"/>
            </p:cNvSpPr>
            <p:nvPr/>
          </p:nvSpPr>
          <p:spPr bwMode="auto">
            <a:xfrm>
              <a:off x="3296" y="244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701" name="Rectangle 31"/>
            <p:cNvSpPr>
              <a:spLocks noChangeArrowheads="1"/>
            </p:cNvSpPr>
            <p:nvPr/>
          </p:nvSpPr>
          <p:spPr bwMode="auto">
            <a:xfrm>
              <a:off x="2592" y="244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</a:p>
          </p:txBody>
        </p:sp>
        <p:sp>
          <p:nvSpPr>
            <p:cNvPr id="25702" name="Rectangle 32"/>
            <p:cNvSpPr>
              <a:spLocks noChangeArrowheads="1"/>
            </p:cNvSpPr>
            <p:nvPr/>
          </p:nvSpPr>
          <p:spPr bwMode="auto">
            <a:xfrm>
              <a:off x="2612" y="2304"/>
              <a:ext cx="220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703" name="Line 33"/>
            <p:cNvSpPr>
              <a:spLocks noChangeShapeType="1"/>
            </p:cNvSpPr>
            <p:nvPr/>
          </p:nvSpPr>
          <p:spPr bwMode="auto">
            <a:xfrm flipV="1">
              <a:off x="2612" y="2496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1600" dirty="0"/>
            </a:p>
          </p:txBody>
        </p:sp>
        <p:sp>
          <p:nvSpPr>
            <p:cNvPr id="25704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21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705" name="Line 35"/>
            <p:cNvSpPr>
              <a:spLocks noChangeShapeType="1"/>
            </p:cNvSpPr>
            <p:nvPr/>
          </p:nvSpPr>
          <p:spPr bwMode="auto">
            <a:xfrm flipV="1">
              <a:off x="2612" y="3072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6" name="Line 36"/>
            <p:cNvSpPr>
              <a:spLocks noChangeShapeType="1"/>
            </p:cNvSpPr>
            <p:nvPr/>
          </p:nvSpPr>
          <p:spPr bwMode="auto">
            <a:xfrm>
              <a:off x="2592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7" name="Line 37"/>
            <p:cNvSpPr>
              <a:spLocks noChangeShapeType="1"/>
            </p:cNvSpPr>
            <p:nvPr/>
          </p:nvSpPr>
          <p:spPr bwMode="auto">
            <a:xfrm>
              <a:off x="4704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8" name="Line 38"/>
            <p:cNvSpPr>
              <a:spLocks noChangeShapeType="1"/>
            </p:cNvSpPr>
            <p:nvPr/>
          </p:nvSpPr>
          <p:spPr bwMode="auto">
            <a:xfrm flipH="1">
              <a:off x="3420" y="250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9" name="Line 39"/>
            <p:cNvSpPr>
              <a:spLocks noChangeShapeType="1"/>
            </p:cNvSpPr>
            <p:nvPr/>
          </p:nvSpPr>
          <p:spPr bwMode="auto">
            <a:xfrm flipH="1">
              <a:off x="4052" y="2475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10" name="Line 40"/>
            <p:cNvSpPr>
              <a:spLocks noChangeShapeType="1"/>
            </p:cNvSpPr>
            <p:nvPr/>
          </p:nvSpPr>
          <p:spPr bwMode="auto">
            <a:xfrm>
              <a:off x="2592" y="2688"/>
              <a:ext cx="2141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815" y="4303047"/>
            <a:ext cx="7925508" cy="1718231"/>
            <a:chOff x="428" y="1488"/>
            <a:chExt cx="4023" cy="816"/>
          </a:xfrm>
        </p:grpSpPr>
        <p:sp>
          <p:nvSpPr>
            <p:cNvPr id="25666" name="Rectangle 42"/>
            <p:cNvSpPr>
              <a:spLocks noChangeArrowheads="1"/>
            </p:cNvSpPr>
            <p:nvPr/>
          </p:nvSpPr>
          <p:spPr bwMode="auto">
            <a:xfrm>
              <a:off x="2148" y="182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25667" name="Rectangle 43"/>
            <p:cNvSpPr>
              <a:spLocks noChangeArrowheads="1"/>
            </p:cNvSpPr>
            <p:nvPr/>
          </p:nvSpPr>
          <p:spPr bwMode="auto">
            <a:xfrm>
              <a:off x="1404" y="182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25668" name="Rectangle 44"/>
            <p:cNvSpPr>
              <a:spLocks noChangeArrowheads="1"/>
            </p:cNvSpPr>
            <p:nvPr/>
          </p:nvSpPr>
          <p:spPr bwMode="auto">
            <a:xfrm>
              <a:off x="608" y="182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69" name="Rectangle 45"/>
            <p:cNvSpPr>
              <a:spLocks noChangeArrowheads="1"/>
            </p:cNvSpPr>
            <p:nvPr/>
          </p:nvSpPr>
          <p:spPr bwMode="auto">
            <a:xfrm>
              <a:off x="2086" y="163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0" name="Rectangle 46"/>
            <p:cNvSpPr>
              <a:spLocks noChangeArrowheads="1"/>
            </p:cNvSpPr>
            <p:nvPr/>
          </p:nvSpPr>
          <p:spPr bwMode="auto">
            <a:xfrm>
              <a:off x="1404" y="163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1" name="Rectangle 47"/>
            <p:cNvSpPr>
              <a:spLocks noChangeArrowheads="1"/>
            </p:cNvSpPr>
            <p:nvPr/>
          </p:nvSpPr>
          <p:spPr bwMode="auto">
            <a:xfrm>
              <a:off x="428" y="1629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2" name="Rectangle 48"/>
            <p:cNvSpPr>
              <a:spLocks noChangeArrowheads="1"/>
            </p:cNvSpPr>
            <p:nvPr/>
          </p:nvSpPr>
          <p:spPr bwMode="auto">
            <a:xfrm>
              <a:off x="720" y="1488"/>
              <a:ext cx="34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 R</a:t>
              </a:r>
              <a:r>
                <a: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e-IL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673" name="Line 49"/>
            <p:cNvSpPr>
              <a:spLocks noChangeShapeType="1"/>
            </p:cNvSpPr>
            <p:nvPr/>
          </p:nvSpPr>
          <p:spPr bwMode="auto">
            <a:xfrm>
              <a:off x="720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4" name="Line 50"/>
            <p:cNvSpPr>
              <a:spLocks noChangeShapeType="1"/>
            </p:cNvSpPr>
            <p:nvPr/>
          </p:nvSpPr>
          <p:spPr bwMode="auto">
            <a:xfrm flipH="1">
              <a:off x="144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5" name="Line 51"/>
            <p:cNvSpPr>
              <a:spLocks noChangeShapeType="1"/>
            </p:cNvSpPr>
            <p:nvPr/>
          </p:nvSpPr>
          <p:spPr bwMode="auto">
            <a:xfrm flipH="1">
              <a:off x="216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6" name="Rectangle 52"/>
            <p:cNvSpPr>
              <a:spLocks noChangeArrowheads="1"/>
            </p:cNvSpPr>
            <p:nvPr/>
          </p:nvSpPr>
          <p:spPr bwMode="auto">
            <a:xfrm>
              <a:off x="3671" y="1833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77" name="Rectangle 53"/>
            <p:cNvSpPr>
              <a:spLocks noChangeArrowheads="1"/>
            </p:cNvSpPr>
            <p:nvPr/>
          </p:nvSpPr>
          <p:spPr bwMode="auto">
            <a:xfrm>
              <a:off x="2928" y="1824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78" name="Rectangle 54"/>
            <p:cNvSpPr>
              <a:spLocks noChangeArrowheads="1"/>
            </p:cNvSpPr>
            <p:nvPr/>
          </p:nvSpPr>
          <p:spPr bwMode="auto">
            <a:xfrm>
              <a:off x="3667" y="1639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679" name="Rectangle 55"/>
            <p:cNvSpPr>
              <a:spLocks noChangeArrowheads="1"/>
            </p:cNvSpPr>
            <p:nvPr/>
          </p:nvSpPr>
          <p:spPr bwMode="auto">
            <a:xfrm>
              <a:off x="2785" y="1631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680" name="Line 56"/>
            <p:cNvSpPr>
              <a:spLocks noChangeShapeType="1"/>
            </p:cNvSpPr>
            <p:nvPr/>
          </p:nvSpPr>
          <p:spPr bwMode="auto">
            <a:xfrm flipV="1">
              <a:off x="720" y="1680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1" name="Line 57"/>
            <p:cNvSpPr>
              <a:spLocks noChangeShapeType="1"/>
            </p:cNvSpPr>
            <p:nvPr/>
          </p:nvSpPr>
          <p:spPr bwMode="auto">
            <a:xfrm>
              <a:off x="720" y="2064"/>
              <a:ext cx="3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2" name="Line 58"/>
            <p:cNvSpPr>
              <a:spLocks noChangeShapeType="1"/>
            </p:cNvSpPr>
            <p:nvPr/>
          </p:nvSpPr>
          <p:spPr bwMode="auto">
            <a:xfrm>
              <a:off x="4176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3" name="Line 59"/>
            <p:cNvSpPr>
              <a:spLocks noChangeShapeType="1"/>
            </p:cNvSpPr>
            <p:nvPr/>
          </p:nvSpPr>
          <p:spPr bwMode="auto">
            <a:xfrm flipH="1">
              <a:off x="3693" y="1714"/>
              <a:ext cx="0" cy="5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4" name="Line 60"/>
            <p:cNvSpPr>
              <a:spLocks noChangeShapeType="1"/>
            </p:cNvSpPr>
            <p:nvPr/>
          </p:nvSpPr>
          <p:spPr bwMode="auto">
            <a:xfrm flipV="1">
              <a:off x="720" y="1872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5" name="Line 61"/>
            <p:cNvSpPr>
              <a:spLocks noChangeShapeType="1"/>
            </p:cNvSpPr>
            <p:nvPr/>
          </p:nvSpPr>
          <p:spPr bwMode="auto">
            <a:xfrm flipH="1">
              <a:off x="2928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6" name="Rectangle 62"/>
            <p:cNvSpPr>
              <a:spLocks noChangeArrowheads="1"/>
            </p:cNvSpPr>
            <p:nvPr/>
          </p:nvSpPr>
          <p:spPr bwMode="auto">
            <a:xfrm>
              <a:off x="2148" y="202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25687" name="Rectangle 63"/>
            <p:cNvSpPr>
              <a:spLocks noChangeArrowheads="1"/>
            </p:cNvSpPr>
            <p:nvPr/>
          </p:nvSpPr>
          <p:spPr bwMode="auto">
            <a:xfrm>
              <a:off x="1404" y="202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25688" name="Rectangle 64"/>
            <p:cNvSpPr>
              <a:spLocks noChangeArrowheads="1"/>
            </p:cNvSpPr>
            <p:nvPr/>
          </p:nvSpPr>
          <p:spPr bwMode="auto">
            <a:xfrm>
              <a:off x="608" y="202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89" name="Rectangle 65"/>
            <p:cNvSpPr>
              <a:spLocks noChangeArrowheads="1"/>
            </p:cNvSpPr>
            <p:nvPr/>
          </p:nvSpPr>
          <p:spPr bwMode="auto">
            <a:xfrm>
              <a:off x="3281" y="2005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0" name="Rectangle 66"/>
            <p:cNvSpPr>
              <a:spLocks noChangeArrowheads="1"/>
            </p:cNvSpPr>
            <p:nvPr/>
          </p:nvSpPr>
          <p:spPr bwMode="auto">
            <a:xfrm>
              <a:off x="2928" y="201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1" name="Line 67"/>
            <p:cNvSpPr>
              <a:spLocks noChangeShapeType="1"/>
            </p:cNvSpPr>
            <p:nvPr/>
          </p:nvSpPr>
          <p:spPr bwMode="auto">
            <a:xfrm flipV="1">
              <a:off x="720" y="2256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92" name="AutoShape 68"/>
            <p:cNvSpPr>
              <a:spLocks noChangeArrowheads="1"/>
            </p:cNvSpPr>
            <p:nvPr/>
          </p:nvSpPr>
          <p:spPr bwMode="auto">
            <a:xfrm rot="5400000">
              <a:off x="2354" y="146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 dirty="0"/>
            </a:p>
          </p:txBody>
        </p:sp>
      </p:grpSp>
      <p:grpSp>
        <p:nvGrpSpPr>
          <p:cNvPr id="129" name="Group 3"/>
          <p:cNvGrpSpPr>
            <a:grpSpLocks/>
          </p:cNvGrpSpPr>
          <p:nvPr/>
        </p:nvGrpSpPr>
        <p:grpSpPr bwMode="auto">
          <a:xfrm>
            <a:off x="573635" y="1788227"/>
            <a:ext cx="3940965" cy="1365251"/>
            <a:chOff x="556" y="528"/>
            <a:chExt cx="2228" cy="816"/>
          </a:xfrm>
        </p:grpSpPr>
        <p:sp>
          <p:nvSpPr>
            <p:cNvPr id="130" name="Rectangle 4"/>
            <p:cNvSpPr>
              <a:spLocks noChangeArrowheads="1"/>
            </p:cNvSpPr>
            <p:nvPr/>
          </p:nvSpPr>
          <p:spPr bwMode="auto">
            <a:xfrm>
              <a:off x="2004" y="106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1260" y="106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556" y="106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133" name="Rectangle 7"/>
            <p:cNvSpPr>
              <a:spLocks noChangeArrowheads="1"/>
            </p:cNvSpPr>
            <p:nvPr/>
          </p:nvSpPr>
          <p:spPr bwMode="auto">
            <a:xfrm>
              <a:off x="2004" y="86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134" name="Rectangle 8"/>
            <p:cNvSpPr>
              <a:spLocks noChangeArrowheads="1"/>
            </p:cNvSpPr>
            <p:nvPr/>
          </p:nvSpPr>
          <p:spPr bwMode="auto">
            <a:xfrm>
              <a:off x="1260" y="86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135" name="Rectangle 9"/>
            <p:cNvSpPr>
              <a:spLocks noChangeArrowheads="1"/>
            </p:cNvSpPr>
            <p:nvPr/>
          </p:nvSpPr>
          <p:spPr bwMode="auto">
            <a:xfrm>
              <a:off x="556" y="86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2004" y="67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1260" y="67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556" y="676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576" y="528"/>
              <a:ext cx="22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V="1">
              <a:off x="576" y="720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576" y="1104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V="1">
              <a:off x="576" y="1296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576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784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 flipH="1">
              <a:off x="1392" y="72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Line 20"/>
            <p:cNvSpPr>
              <a:spLocks noChangeShapeType="1"/>
            </p:cNvSpPr>
            <p:nvPr/>
          </p:nvSpPr>
          <p:spPr bwMode="auto">
            <a:xfrm flipH="1">
              <a:off x="2016" y="72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576" y="912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3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948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507973" name="Rectangle 69"/>
          <p:cNvSpPr>
            <a:spLocks noGrp="1" noChangeArrowheads="1"/>
          </p:cNvSpPr>
          <p:nvPr>
            <p:ph idx="1"/>
          </p:nvPr>
        </p:nvSpPr>
        <p:spPr>
          <a:xfrm>
            <a:off x="827584" y="1523999"/>
            <a:ext cx="7848600" cy="685800"/>
          </a:xfrm>
          <a:noFill/>
        </p:spPr>
        <p:txBody>
          <a:bodyPr/>
          <a:lstStyle/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דוגמא נוספת:</a:t>
            </a:r>
            <a:endParaRPr lang="he-IL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219200" y="2437606"/>
            <a:ext cx="2590800" cy="1600200"/>
            <a:chOff x="288" y="2064"/>
            <a:chExt cx="1632" cy="1008"/>
          </a:xfrm>
        </p:grpSpPr>
        <p:sp>
          <p:nvSpPr>
            <p:cNvPr id="25652" name="Rectangle 71"/>
            <p:cNvSpPr>
              <a:spLocks noChangeArrowheads="1"/>
            </p:cNvSpPr>
            <p:nvPr/>
          </p:nvSpPr>
          <p:spPr bwMode="auto">
            <a:xfrm>
              <a:off x="1104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3" name="Rectangle 72"/>
            <p:cNvSpPr>
              <a:spLocks noChangeArrowheads="1"/>
            </p:cNvSpPr>
            <p:nvPr/>
          </p:nvSpPr>
          <p:spPr bwMode="auto">
            <a:xfrm>
              <a:off x="288" y="2305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4" name="Line 73"/>
            <p:cNvSpPr>
              <a:spLocks noChangeShapeType="1"/>
            </p:cNvSpPr>
            <p:nvPr/>
          </p:nvSpPr>
          <p:spPr bwMode="auto">
            <a:xfrm flipV="1">
              <a:off x="336" y="2354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74"/>
            <p:cNvSpPr>
              <a:spLocks noChangeShapeType="1"/>
            </p:cNvSpPr>
            <p:nvPr/>
          </p:nvSpPr>
          <p:spPr bwMode="auto">
            <a:xfrm flipV="1">
              <a:off x="336" y="259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75"/>
            <p:cNvSpPr>
              <a:spLocks noChangeShapeType="1"/>
            </p:cNvSpPr>
            <p:nvPr/>
          </p:nvSpPr>
          <p:spPr bwMode="auto">
            <a:xfrm>
              <a:off x="1152" y="2354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76"/>
            <p:cNvSpPr>
              <a:spLocks noChangeShapeType="1"/>
            </p:cNvSpPr>
            <p:nvPr/>
          </p:nvSpPr>
          <p:spPr bwMode="auto">
            <a:xfrm>
              <a:off x="1920" y="2352"/>
              <a:ext cx="0" cy="7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Rectangle 77"/>
            <p:cNvSpPr>
              <a:spLocks noChangeArrowheads="1"/>
            </p:cNvSpPr>
            <p:nvPr/>
          </p:nvSpPr>
          <p:spPr bwMode="auto">
            <a:xfrm>
              <a:off x="1056" y="254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9" name="Rectangle 78"/>
            <p:cNvSpPr>
              <a:spLocks noChangeArrowheads="1"/>
            </p:cNvSpPr>
            <p:nvPr/>
          </p:nvSpPr>
          <p:spPr bwMode="auto">
            <a:xfrm>
              <a:off x="288" y="254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0" name="Line 79"/>
            <p:cNvSpPr>
              <a:spLocks noChangeShapeType="1"/>
            </p:cNvSpPr>
            <p:nvPr/>
          </p:nvSpPr>
          <p:spPr bwMode="auto">
            <a:xfrm flipH="1">
              <a:off x="336" y="2354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80"/>
            <p:cNvSpPr>
              <a:spLocks noChangeShapeType="1"/>
            </p:cNvSpPr>
            <p:nvPr/>
          </p:nvSpPr>
          <p:spPr bwMode="auto">
            <a:xfrm flipV="1">
              <a:off x="336" y="283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Rectangle 81"/>
            <p:cNvSpPr>
              <a:spLocks noChangeArrowheads="1"/>
            </p:cNvSpPr>
            <p:nvPr/>
          </p:nvSpPr>
          <p:spPr bwMode="auto">
            <a:xfrm>
              <a:off x="1056" y="278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3" name="Rectangle 82"/>
            <p:cNvSpPr>
              <a:spLocks noChangeArrowheads="1"/>
            </p:cNvSpPr>
            <p:nvPr/>
          </p:nvSpPr>
          <p:spPr bwMode="auto">
            <a:xfrm>
              <a:off x="288" y="278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גרפיטי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4" name="Line 83"/>
            <p:cNvSpPr>
              <a:spLocks noChangeShapeType="1"/>
            </p:cNvSpPr>
            <p:nvPr/>
          </p:nvSpPr>
          <p:spPr bwMode="auto">
            <a:xfrm flipV="1">
              <a:off x="336" y="307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Text Box 84"/>
            <p:cNvSpPr txBox="1">
              <a:spLocks noChangeArrowheads="1"/>
            </p:cNvSpPr>
            <p:nvPr/>
          </p:nvSpPr>
          <p:spPr bwMode="auto">
            <a:xfrm>
              <a:off x="336" y="2064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495800" y="2437606"/>
            <a:ext cx="3657600" cy="1600200"/>
            <a:chOff x="2016" y="2064"/>
            <a:chExt cx="2304" cy="1008"/>
          </a:xfrm>
        </p:grpSpPr>
        <p:sp>
          <p:nvSpPr>
            <p:cNvPr id="25634" name="Line 86"/>
            <p:cNvSpPr>
              <a:spLocks noChangeShapeType="1"/>
            </p:cNvSpPr>
            <p:nvPr/>
          </p:nvSpPr>
          <p:spPr bwMode="auto">
            <a:xfrm flipH="1">
              <a:off x="2016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Rectangle 87"/>
            <p:cNvSpPr>
              <a:spLocks noChangeArrowheads="1"/>
            </p:cNvSpPr>
            <p:nvPr/>
          </p:nvSpPr>
          <p:spPr bwMode="auto">
            <a:xfrm>
              <a:off x="201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6" name="Rectangle 88"/>
            <p:cNvSpPr>
              <a:spLocks noChangeArrowheads="1"/>
            </p:cNvSpPr>
            <p:nvPr/>
          </p:nvSpPr>
          <p:spPr bwMode="auto">
            <a:xfrm>
              <a:off x="2016" y="254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7" name="Rectangle 89"/>
            <p:cNvSpPr>
              <a:spLocks noChangeArrowheads="1"/>
            </p:cNvSpPr>
            <p:nvPr/>
          </p:nvSpPr>
          <p:spPr bwMode="auto">
            <a:xfrm>
              <a:off x="3456" y="2305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8" name="Rectangle 90"/>
            <p:cNvSpPr>
              <a:spLocks noChangeArrowheads="1"/>
            </p:cNvSpPr>
            <p:nvPr/>
          </p:nvSpPr>
          <p:spPr bwMode="auto">
            <a:xfrm>
              <a:off x="273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9" name="Line 91"/>
            <p:cNvSpPr>
              <a:spLocks noChangeShapeType="1"/>
            </p:cNvSpPr>
            <p:nvPr/>
          </p:nvSpPr>
          <p:spPr bwMode="auto">
            <a:xfrm flipV="1">
              <a:off x="2016" y="235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92"/>
            <p:cNvSpPr>
              <a:spLocks noChangeShapeType="1"/>
            </p:cNvSpPr>
            <p:nvPr/>
          </p:nvSpPr>
          <p:spPr bwMode="auto">
            <a:xfrm flipV="1">
              <a:off x="2016" y="259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93"/>
            <p:cNvSpPr>
              <a:spLocks noChangeShapeType="1"/>
            </p:cNvSpPr>
            <p:nvPr/>
          </p:nvSpPr>
          <p:spPr bwMode="auto">
            <a:xfrm>
              <a:off x="278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94"/>
            <p:cNvSpPr>
              <a:spLocks noChangeShapeType="1"/>
            </p:cNvSpPr>
            <p:nvPr/>
          </p:nvSpPr>
          <p:spPr bwMode="auto">
            <a:xfrm>
              <a:off x="350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95"/>
            <p:cNvSpPr>
              <a:spLocks noChangeShapeType="1"/>
            </p:cNvSpPr>
            <p:nvPr/>
          </p:nvSpPr>
          <p:spPr bwMode="auto">
            <a:xfrm>
              <a:off x="4320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96"/>
            <p:cNvSpPr>
              <a:spLocks noChangeArrowheads="1"/>
            </p:cNvSpPr>
            <p:nvPr/>
          </p:nvSpPr>
          <p:spPr bwMode="auto">
            <a:xfrm>
              <a:off x="3461" y="254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5" name="Rectangle 97"/>
            <p:cNvSpPr>
              <a:spLocks noChangeArrowheads="1"/>
            </p:cNvSpPr>
            <p:nvPr/>
          </p:nvSpPr>
          <p:spPr bwMode="auto">
            <a:xfrm>
              <a:off x="2736" y="2544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6" name="Line 98"/>
            <p:cNvSpPr>
              <a:spLocks noChangeShapeType="1"/>
            </p:cNvSpPr>
            <p:nvPr/>
          </p:nvSpPr>
          <p:spPr bwMode="auto">
            <a:xfrm flipV="1">
              <a:off x="2016" y="2832"/>
              <a:ext cx="23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99"/>
            <p:cNvSpPr>
              <a:spLocks noChangeArrowheads="1"/>
            </p:cNvSpPr>
            <p:nvPr/>
          </p:nvSpPr>
          <p:spPr bwMode="auto">
            <a:xfrm>
              <a:off x="3461" y="278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8" name="Rectangle 100"/>
            <p:cNvSpPr>
              <a:spLocks noChangeArrowheads="1"/>
            </p:cNvSpPr>
            <p:nvPr/>
          </p:nvSpPr>
          <p:spPr bwMode="auto">
            <a:xfrm>
              <a:off x="273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9" name="Rectangle 101"/>
            <p:cNvSpPr>
              <a:spLocks noChangeArrowheads="1"/>
            </p:cNvSpPr>
            <p:nvPr/>
          </p:nvSpPr>
          <p:spPr bwMode="auto">
            <a:xfrm>
              <a:off x="201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0" name="Line 102"/>
            <p:cNvSpPr>
              <a:spLocks noChangeShapeType="1"/>
            </p:cNvSpPr>
            <p:nvPr/>
          </p:nvSpPr>
          <p:spPr bwMode="auto">
            <a:xfrm flipV="1">
              <a:off x="2016" y="307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Text Box 103"/>
            <p:cNvSpPr txBox="1">
              <a:spLocks noChangeArrowheads="1"/>
            </p:cNvSpPr>
            <p:nvPr/>
          </p:nvSpPr>
          <p:spPr bwMode="auto">
            <a:xfrm>
              <a:off x="2016" y="2064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פריט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2057400" y="4648202"/>
            <a:ext cx="5029200" cy="1600200"/>
            <a:chOff x="1200" y="3072"/>
            <a:chExt cx="3168" cy="1008"/>
          </a:xfrm>
        </p:grpSpPr>
        <p:sp>
          <p:nvSpPr>
            <p:cNvPr id="25611" name="Rectangle 105"/>
            <p:cNvSpPr>
              <a:spLocks noChangeArrowheads="1"/>
            </p:cNvSpPr>
            <p:nvPr/>
          </p:nvSpPr>
          <p:spPr bwMode="auto">
            <a:xfrm>
              <a:off x="1200" y="3313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2" name="Rectangle 106"/>
            <p:cNvSpPr>
              <a:spLocks noChangeArrowheads="1"/>
            </p:cNvSpPr>
            <p:nvPr/>
          </p:nvSpPr>
          <p:spPr bwMode="auto">
            <a:xfrm>
              <a:off x="1200" y="355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3" name="Line 107"/>
            <p:cNvSpPr>
              <a:spLocks noChangeShapeType="1"/>
            </p:cNvSpPr>
            <p:nvPr/>
          </p:nvSpPr>
          <p:spPr bwMode="auto">
            <a:xfrm flipH="1">
              <a:off x="1248" y="3362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08"/>
            <p:cNvSpPr>
              <a:spLocks noChangeArrowheads="1"/>
            </p:cNvSpPr>
            <p:nvPr/>
          </p:nvSpPr>
          <p:spPr bwMode="auto">
            <a:xfrm>
              <a:off x="201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5" name="Rectangle 109"/>
            <p:cNvSpPr>
              <a:spLocks noChangeArrowheads="1"/>
            </p:cNvSpPr>
            <p:nvPr/>
          </p:nvSpPr>
          <p:spPr bwMode="auto">
            <a:xfrm>
              <a:off x="2016" y="355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6" name="Rectangle 110"/>
            <p:cNvSpPr>
              <a:spLocks noChangeArrowheads="1"/>
            </p:cNvSpPr>
            <p:nvPr/>
          </p:nvSpPr>
          <p:spPr bwMode="auto">
            <a:xfrm>
              <a:off x="3456" y="3313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7" name="Rectangle 111"/>
            <p:cNvSpPr>
              <a:spLocks noChangeArrowheads="1"/>
            </p:cNvSpPr>
            <p:nvPr/>
          </p:nvSpPr>
          <p:spPr bwMode="auto">
            <a:xfrm>
              <a:off x="273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Line 112"/>
            <p:cNvSpPr>
              <a:spLocks noChangeShapeType="1"/>
            </p:cNvSpPr>
            <p:nvPr/>
          </p:nvSpPr>
          <p:spPr bwMode="auto">
            <a:xfrm flipV="1">
              <a:off x="1248" y="336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13"/>
            <p:cNvSpPr>
              <a:spLocks noChangeShapeType="1"/>
            </p:cNvSpPr>
            <p:nvPr/>
          </p:nvSpPr>
          <p:spPr bwMode="auto">
            <a:xfrm flipV="1">
              <a:off x="1248" y="360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14"/>
            <p:cNvSpPr>
              <a:spLocks noChangeShapeType="1"/>
            </p:cNvSpPr>
            <p:nvPr/>
          </p:nvSpPr>
          <p:spPr bwMode="auto">
            <a:xfrm>
              <a:off x="278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15"/>
            <p:cNvSpPr>
              <a:spLocks noChangeShapeType="1"/>
            </p:cNvSpPr>
            <p:nvPr/>
          </p:nvSpPr>
          <p:spPr bwMode="auto">
            <a:xfrm>
              <a:off x="350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16"/>
            <p:cNvSpPr>
              <a:spLocks noChangeShapeType="1"/>
            </p:cNvSpPr>
            <p:nvPr/>
          </p:nvSpPr>
          <p:spPr bwMode="auto">
            <a:xfrm>
              <a:off x="4320" y="3358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Rectangle 117"/>
            <p:cNvSpPr>
              <a:spLocks noChangeArrowheads="1"/>
            </p:cNvSpPr>
            <p:nvPr/>
          </p:nvSpPr>
          <p:spPr bwMode="auto">
            <a:xfrm>
              <a:off x="3461" y="355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4" name="Rectangle 118"/>
            <p:cNvSpPr>
              <a:spLocks noChangeArrowheads="1"/>
            </p:cNvSpPr>
            <p:nvPr/>
          </p:nvSpPr>
          <p:spPr bwMode="auto">
            <a:xfrm>
              <a:off x="2736" y="3552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5" name="Line 119"/>
            <p:cNvSpPr>
              <a:spLocks noChangeShapeType="1"/>
            </p:cNvSpPr>
            <p:nvPr/>
          </p:nvSpPr>
          <p:spPr bwMode="auto">
            <a:xfrm flipV="1">
              <a:off x="1248" y="3840"/>
              <a:ext cx="30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Rectangle 120"/>
            <p:cNvSpPr>
              <a:spLocks noChangeArrowheads="1"/>
            </p:cNvSpPr>
            <p:nvPr/>
          </p:nvSpPr>
          <p:spPr bwMode="auto">
            <a:xfrm>
              <a:off x="3461" y="379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7" name="Rectangle 121"/>
            <p:cNvSpPr>
              <a:spLocks noChangeArrowheads="1"/>
            </p:cNvSpPr>
            <p:nvPr/>
          </p:nvSpPr>
          <p:spPr bwMode="auto">
            <a:xfrm>
              <a:off x="273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8" name="Rectangle 122"/>
            <p:cNvSpPr>
              <a:spLocks noChangeArrowheads="1"/>
            </p:cNvSpPr>
            <p:nvPr/>
          </p:nvSpPr>
          <p:spPr bwMode="auto">
            <a:xfrm>
              <a:off x="201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9" name="Line 123"/>
            <p:cNvSpPr>
              <a:spLocks noChangeShapeType="1"/>
            </p:cNvSpPr>
            <p:nvPr/>
          </p:nvSpPr>
          <p:spPr bwMode="auto">
            <a:xfrm flipV="1">
              <a:off x="1248" y="408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Rectangle 124"/>
            <p:cNvSpPr>
              <a:spLocks noChangeArrowheads="1"/>
            </p:cNvSpPr>
            <p:nvPr/>
          </p:nvSpPr>
          <p:spPr bwMode="auto">
            <a:xfrm>
              <a:off x="1200" y="379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1" name="Text Box 125"/>
            <p:cNvSpPr txBox="1">
              <a:spLocks noChangeArrowheads="1"/>
            </p:cNvSpPr>
            <p:nvPr/>
          </p:nvSpPr>
          <p:spPr bwMode="auto">
            <a:xfrm>
              <a:off x="1248" y="3072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פריט     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2" name="AutoShape 126"/>
            <p:cNvSpPr>
              <a:spLocks noChangeArrowheads="1"/>
            </p:cNvSpPr>
            <p:nvPr/>
          </p:nvSpPr>
          <p:spPr bwMode="auto">
            <a:xfrm rot="5400000">
              <a:off x="2712" y="314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25633" name="Line 127"/>
            <p:cNvSpPr>
              <a:spLocks noChangeShapeType="1"/>
            </p:cNvSpPr>
            <p:nvPr/>
          </p:nvSpPr>
          <p:spPr bwMode="auto">
            <a:xfrm>
              <a:off x="2064" y="3360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1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  <p:bldP spid="5079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31689"/>
              </p:ext>
            </p:extLst>
          </p:nvPr>
        </p:nvGraphicFramePr>
        <p:xfrm>
          <a:off x="539552" y="1697906"/>
          <a:ext cx="24268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06">
                  <a:extLst>
                    <a:ext uri="{9D8B030D-6E8A-4147-A177-3AD203B41FA5}">
                      <a16:colId xmlns:a16="http://schemas.microsoft.com/office/drawing/2014/main" val="306279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7686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2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6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7173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69385"/>
              </p:ext>
            </p:extLst>
          </p:nvPr>
        </p:nvGraphicFramePr>
        <p:xfrm>
          <a:off x="3347864" y="1697906"/>
          <a:ext cx="1391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338208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24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13378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(S)Completed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5504" y="13378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(T)</a:t>
            </a:r>
            <a:r>
              <a:rPr lang="en-US" i="1" dirty="0" err="1"/>
              <a:t>DBProject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44109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(R)Completed</a:t>
            </a:r>
            <a:r>
              <a:rPr lang="en-US" dirty="0"/>
              <a:t> ÷ </a:t>
            </a:r>
            <a:r>
              <a:rPr lang="en-US" i="1" dirty="0" err="1"/>
              <a:t>DBProject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162"/>
              </p:ext>
            </p:extLst>
          </p:nvPr>
        </p:nvGraphicFramePr>
        <p:xfrm>
          <a:off x="6642431" y="2810426"/>
          <a:ext cx="959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43637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329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7351" y="282237"/>
            <a:ext cx="590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dirty="0">
                <a:solidFill>
                  <a:schemeClr val="tx2"/>
                </a:solidFill>
              </a:rPr>
              <a:t>Division  ÷</a:t>
            </a:r>
          </a:p>
          <a:p>
            <a:pPr algn="l" rtl="0"/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9680" y="5085184"/>
            <a:ext cx="2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הגדרה פורמלית: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2" y="5757226"/>
            <a:ext cx="6696744" cy="83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÷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 {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 :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altLang="en-US" sz="2000" dirty="0">
                <a:sym typeface="Symbol" panose="05050102010706020507" pitchFamily="18" charset="2"/>
              </a:rPr>
              <a:t>במילים אחרות: </a:t>
            </a:r>
            <a:r>
              <a:rPr lang="en-US" altLang="en-US" sz="2000" dirty="0">
                <a:sym typeface="Symbol" panose="05050102010706020507" pitchFamily="18" charset="2"/>
              </a:rPr>
              <a:t>R</a:t>
            </a:r>
            <a:r>
              <a:rPr lang="he-IL" altLang="en-US" sz="2000" dirty="0">
                <a:sym typeface="Symbol" panose="05050102010706020507" pitchFamily="18" charset="2"/>
              </a:rPr>
              <a:t> היא הקבוצה המקסימלית עבורה </a:t>
            </a:r>
            <a:r>
              <a:rPr lang="en-US" altLang="en-US" sz="2000" dirty="0">
                <a:sym typeface="Symbol" panose="05050102010706020507" pitchFamily="18" charset="2"/>
              </a:rPr>
              <a:t>TR  S</a:t>
            </a:r>
            <a:r>
              <a:rPr lang="he-IL" altLang="en-US" sz="20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8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55726"/>
              </p:ext>
            </p:extLst>
          </p:nvPr>
        </p:nvGraphicFramePr>
        <p:xfrm>
          <a:off x="512662" y="1916832"/>
          <a:ext cx="7875762" cy="3614396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1075678">
                <a:tc>
                  <a:txBody>
                    <a:bodyPr/>
                    <a:lstStyle/>
                    <a:p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717118">
                <a:tc>
                  <a:txBody>
                    <a:bodyPr/>
                    <a:lstStyle/>
                    <a:p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717118">
                <a:tc>
                  <a:txBody>
                    <a:bodyPr/>
                    <a:lstStyle/>
                    <a:p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1075678">
                <a:tc>
                  <a:txBody>
                    <a:bodyPr/>
                    <a:lstStyle/>
                    <a:p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2663" y="737702"/>
            <a:ext cx="8235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sz="2800" dirty="0"/>
              <a:t>נניח את מסד הנתונים הבא: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3789040"/>
            <a:ext cx="7272808" cy="1296144"/>
          </a:xfrm>
        </p:spPr>
        <p:txBody>
          <a:bodyPr/>
          <a:lstStyle/>
          <a:p>
            <a:r>
              <a:rPr lang="he-IL" dirty="0"/>
              <a:t>מצא מסעדות המבוקרות לפחות ע"י מבקר אחד בן פחות מ18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r="43492" b="96400"/>
          <a:stretch/>
        </p:blipFill>
        <p:spPr bwMode="auto">
          <a:xfrm>
            <a:off x="467544" y="5661248"/>
            <a:ext cx="7560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3D842D9-98E7-48ED-A5EB-1FE5B8C75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210101"/>
              </p:ext>
            </p:extLst>
          </p:nvPr>
        </p:nvGraphicFramePr>
        <p:xfrm>
          <a:off x="152622" y="310560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4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89" y="1628800"/>
            <a:ext cx="8260865" cy="3199087"/>
          </a:xfrm>
        </p:spPr>
        <p:txBody>
          <a:bodyPr/>
          <a:lstStyle/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מצאו את שמות כל הנשים שאכלו פיצה פטריות או פפרוני (או שניהם)</a:t>
            </a:r>
          </a:p>
          <a:p>
            <a:endParaRPr lang="en-US" dirty="0"/>
          </a:p>
        </p:txBody>
      </p:sp>
      <p:pic>
        <p:nvPicPr>
          <p:cNvPr id="5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6000" r="9261" b="86825"/>
          <a:stretch/>
        </p:blipFill>
        <p:spPr bwMode="auto">
          <a:xfrm>
            <a:off x="266443" y="5043911"/>
            <a:ext cx="86719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94D439-30B1-4962-81D3-59DECB9D9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05864"/>
              </p:ext>
            </p:extLst>
          </p:nvPr>
        </p:nvGraphicFramePr>
        <p:xfrm>
          <a:off x="152622" y="310560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6810</TotalTime>
  <Words>2008</Words>
  <Application>Microsoft Office PowerPoint</Application>
  <PresentationFormat>On-screen Show (4:3)</PresentationFormat>
  <Paragraphs>427</Paragraphs>
  <Slides>28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Cambria Math</vt:lpstr>
      <vt:lpstr>Times</vt:lpstr>
      <vt:lpstr>Times New Roman</vt:lpstr>
      <vt:lpstr>ערכת נושא של Office</vt:lpstr>
      <vt:lpstr>מסדי נתונים  תרגול 3</vt:lpstr>
      <vt:lpstr>Relational Algebra לעומת SQL</vt:lpstr>
      <vt:lpstr>צרוף טבעי (natural join)</vt:lpstr>
      <vt:lpstr>natural join</vt:lpstr>
      <vt:lpstr>natural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 נוספת - גרף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Keren</cp:lastModifiedBy>
  <cp:revision>300</cp:revision>
  <cp:lastPrinted>2017-04-25T18:34:36Z</cp:lastPrinted>
  <dcterms:created xsi:type="dcterms:W3CDTF">2017-04-18T08:19:34Z</dcterms:created>
  <dcterms:modified xsi:type="dcterms:W3CDTF">2020-04-01T20:14:21Z</dcterms:modified>
</cp:coreProperties>
</file>