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9" r:id="rId2"/>
    <p:sldId id="257" r:id="rId3"/>
    <p:sldId id="287" r:id="rId4"/>
    <p:sldId id="277" r:id="rId5"/>
    <p:sldId id="276" r:id="rId6"/>
    <p:sldId id="261" r:id="rId7"/>
    <p:sldId id="278" r:id="rId8"/>
    <p:sldId id="259" r:id="rId9"/>
    <p:sldId id="288" r:id="rId10"/>
    <p:sldId id="260" r:id="rId11"/>
    <p:sldId id="289" r:id="rId12"/>
    <p:sldId id="262" r:id="rId13"/>
    <p:sldId id="279" r:id="rId14"/>
    <p:sldId id="290" r:id="rId15"/>
    <p:sldId id="263" r:id="rId16"/>
    <p:sldId id="291" r:id="rId17"/>
    <p:sldId id="292" r:id="rId18"/>
    <p:sldId id="293" r:id="rId19"/>
    <p:sldId id="296" r:id="rId20"/>
    <p:sldId id="281" r:id="rId21"/>
    <p:sldId id="264" r:id="rId22"/>
    <p:sldId id="297" r:id="rId23"/>
    <p:sldId id="299" r:id="rId24"/>
    <p:sldId id="282" r:id="rId25"/>
    <p:sldId id="280" r:id="rId26"/>
    <p:sldId id="300" r:id="rId27"/>
    <p:sldId id="301" r:id="rId28"/>
    <p:sldId id="302" r:id="rId29"/>
    <p:sldId id="303" r:id="rId30"/>
    <p:sldId id="304" r:id="rId31"/>
    <p:sldId id="283"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074" autoAdjust="0"/>
  </p:normalViewPr>
  <p:slideViewPr>
    <p:cSldViewPr snapToGrid="0">
      <p:cViewPr varScale="1">
        <p:scale>
          <a:sx n="53" d="100"/>
          <a:sy n="53" d="100"/>
        </p:scale>
        <p:origin x="14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E1439A-3C09-4FAD-9E08-4460DF9C2FC5}"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66DC-45F2-44AC-9E1D-2200D6EF7261}" type="slidenum">
              <a:rPr lang="en-US" smtClean="0"/>
              <a:t>‹#›</a:t>
            </a:fld>
            <a:endParaRPr lang="en-US"/>
          </a:p>
        </p:txBody>
      </p:sp>
    </p:spTree>
    <p:extLst>
      <p:ext uri="{BB962C8B-B14F-4D97-AF65-F5344CB8AC3E}">
        <p14:creationId xmlns:p14="http://schemas.microsoft.com/office/powerpoint/2010/main" val="143284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C0680770-EDD4-420A-8614-6E8181DA20E9}" type="slidenum">
              <a:rPr lang="en-US" smtClean="0"/>
              <a:t>1</a:t>
            </a:fld>
            <a:endParaRPr lang="en-US"/>
          </a:p>
        </p:txBody>
      </p:sp>
    </p:spTree>
    <p:extLst>
      <p:ext uri="{BB962C8B-B14F-4D97-AF65-F5344CB8AC3E}">
        <p14:creationId xmlns:p14="http://schemas.microsoft.com/office/powerpoint/2010/main" val="45788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יצירת יחסי הגומלין בין הקודקודים בדוגמא שלנו</a:t>
            </a:r>
          </a:p>
          <a:p>
            <a:endParaRPr lang="he-IL" dirty="0"/>
          </a:p>
          <a:p>
            <a:r>
              <a:rPr lang="he-IL" dirty="0"/>
              <a:t>ב-</a:t>
            </a:r>
          </a:p>
          <a:p>
            <a:r>
              <a:rPr lang="en-US" dirty="0"/>
              <a:t>Demo</a:t>
            </a:r>
          </a:p>
          <a:p>
            <a:r>
              <a:rPr lang="he-IL" dirty="0"/>
              <a:t>שלנו, לא ניתן להפריד בין 2 הפקודות וצריך לייצר את הקוקודים והיחסים בו זמנית.</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11</a:t>
            </a:fld>
            <a:endParaRPr lang="en-US"/>
          </a:p>
        </p:txBody>
      </p:sp>
    </p:spTree>
    <p:extLst>
      <p:ext uri="{BB962C8B-B14F-4D97-AF65-F5344CB8AC3E}">
        <p14:creationId xmlns:p14="http://schemas.microsoft.com/office/powerpoint/2010/main" val="222001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12</a:t>
            </a:fld>
            <a:endParaRPr lang="en-US"/>
          </a:p>
        </p:txBody>
      </p:sp>
    </p:spTree>
    <p:extLst>
      <p:ext uri="{BB962C8B-B14F-4D97-AF65-F5344CB8AC3E}">
        <p14:creationId xmlns:p14="http://schemas.microsoft.com/office/powerpoint/2010/main" val="92000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aseline="0" dirty="0"/>
          </a:p>
          <a:p>
            <a:endParaRPr lang="fr-FR"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13</a:t>
            </a:fld>
            <a:endParaRPr lang="en-US"/>
          </a:p>
        </p:txBody>
      </p:sp>
    </p:spTree>
    <p:extLst>
      <p:ext uri="{BB962C8B-B14F-4D97-AF65-F5344CB8AC3E}">
        <p14:creationId xmlns:p14="http://schemas.microsoft.com/office/powerpoint/2010/main" val="42350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baseline="0" dirty="0"/>
              <a:t>תוצאת השאילתא:</a:t>
            </a:r>
            <a:endParaRPr lang="en-US" b="0" baseline="0" dirty="0"/>
          </a:p>
          <a:p>
            <a:r>
              <a:rPr lang="he-IL" b="0" baseline="0" dirty="0"/>
              <a:t>את השם של כל הקודקודים שיש להם יחס מסוג</a:t>
            </a:r>
          </a:p>
          <a:p>
            <a:r>
              <a:rPr lang="en-US" b="0" baseline="0" dirty="0"/>
              <a:t>owner</a:t>
            </a:r>
          </a:p>
          <a:p>
            <a:r>
              <a:rPr lang="he-IL" b="0" baseline="0" dirty="0"/>
              <a:t>לקודקוד מסוג</a:t>
            </a:r>
          </a:p>
          <a:p>
            <a:r>
              <a:rPr lang="en-US" b="0" baseline="0" dirty="0"/>
              <a:t>person</a:t>
            </a:r>
          </a:p>
          <a:p>
            <a:r>
              <a:rPr lang="he-IL" b="0" baseline="0" dirty="0"/>
              <a:t>שהוא גם</a:t>
            </a:r>
          </a:p>
          <a:p>
            <a:r>
              <a:rPr lang="en-US" b="0" baseline="0" dirty="0"/>
              <a:t>male</a:t>
            </a:r>
          </a:p>
          <a:p>
            <a:endParaRPr lang="en-US" baseline="0" dirty="0"/>
          </a:p>
          <a:p>
            <a:r>
              <a:rPr lang="he-IL" baseline="0" dirty="0"/>
              <a:t>בדוגמא שלנו –</a:t>
            </a:r>
            <a:endParaRPr lang="en-US" baseline="0" dirty="0"/>
          </a:p>
          <a:p>
            <a:r>
              <a:rPr lang="en-US" baseline="0" dirty="0"/>
              <a:t>Caty</a:t>
            </a:r>
          </a:p>
          <a:p>
            <a:r>
              <a:rPr lang="en-US" baseline="0" dirty="0" err="1"/>
              <a:t>Lassy</a:t>
            </a:r>
            <a:endParaRPr lang="fr-FR" baseline="0" dirty="0"/>
          </a:p>
          <a:p>
            <a:endParaRPr lang="he-IL" baseline="0"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14</a:t>
            </a:fld>
            <a:endParaRPr lang="en-US"/>
          </a:p>
        </p:txBody>
      </p:sp>
    </p:spTree>
    <p:extLst>
      <p:ext uri="{BB962C8B-B14F-4D97-AF65-F5344CB8AC3E}">
        <p14:creationId xmlns:p14="http://schemas.microsoft.com/office/powerpoint/2010/main" val="627290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שמות כל האנשים כלומר, של קודקודים מסוג</a:t>
            </a:r>
          </a:p>
          <a:p>
            <a:r>
              <a:rPr lang="en-US" dirty="0"/>
              <a:t>Person</a:t>
            </a:r>
            <a:endParaRPr lang="he-IL" dirty="0"/>
          </a:p>
        </p:txBody>
      </p:sp>
      <p:sp>
        <p:nvSpPr>
          <p:cNvPr id="4" name="Slide Number Placeholder 3"/>
          <p:cNvSpPr>
            <a:spLocks noGrp="1"/>
          </p:cNvSpPr>
          <p:nvPr>
            <p:ph type="sldNum" sz="quarter" idx="10"/>
          </p:nvPr>
        </p:nvSpPr>
        <p:spPr/>
        <p:txBody>
          <a:bodyPr/>
          <a:lstStyle/>
          <a:p>
            <a:fld id="{DB7866DC-45F2-44AC-9E1D-2200D6EF7261}" type="slidenum">
              <a:rPr lang="en-US" smtClean="0"/>
              <a:t>15</a:t>
            </a:fld>
            <a:endParaRPr lang="en-US"/>
          </a:p>
        </p:txBody>
      </p:sp>
    </p:spTree>
    <p:extLst>
      <p:ext uri="{BB962C8B-B14F-4D97-AF65-F5344CB8AC3E}">
        <p14:creationId xmlns:p14="http://schemas.microsoft.com/office/powerpoint/2010/main" val="125311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מי שיש לו קשרים עם</a:t>
            </a:r>
            <a:endParaRPr lang="en-US" dirty="0"/>
          </a:p>
          <a:p>
            <a:r>
              <a:rPr lang="en-US" dirty="0"/>
              <a:t>Michal</a:t>
            </a:r>
          </a:p>
        </p:txBody>
      </p:sp>
      <p:sp>
        <p:nvSpPr>
          <p:cNvPr id="4" name="Slide Number Placeholder 3"/>
          <p:cNvSpPr>
            <a:spLocks noGrp="1"/>
          </p:cNvSpPr>
          <p:nvPr>
            <p:ph type="sldNum" sz="quarter" idx="10"/>
          </p:nvPr>
        </p:nvSpPr>
        <p:spPr/>
        <p:txBody>
          <a:bodyPr/>
          <a:lstStyle/>
          <a:p>
            <a:fld id="{DB7866DC-45F2-44AC-9E1D-2200D6EF7261}" type="slidenum">
              <a:rPr lang="en-US" smtClean="0"/>
              <a:t>16</a:t>
            </a:fld>
            <a:endParaRPr lang="en-US"/>
          </a:p>
        </p:txBody>
      </p:sp>
    </p:spTree>
    <p:extLst>
      <p:ext uri="{BB962C8B-B14F-4D97-AF65-F5344CB8AC3E}">
        <p14:creationId xmlns:p14="http://schemas.microsoft.com/office/powerpoint/2010/main" val="37722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החיות שקשורות ליואב</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17</a:t>
            </a:fld>
            <a:endParaRPr lang="en-US"/>
          </a:p>
        </p:txBody>
      </p:sp>
    </p:spTree>
    <p:extLst>
      <p:ext uri="{BB962C8B-B14F-4D97-AF65-F5344CB8AC3E}">
        <p14:creationId xmlns:p14="http://schemas.microsoft.com/office/powerpoint/2010/main" val="336679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מי נשוי ל-</a:t>
            </a:r>
          </a:p>
          <a:p>
            <a:r>
              <a:rPr lang="en-US" dirty="0"/>
              <a:t>Koby</a:t>
            </a:r>
          </a:p>
        </p:txBody>
      </p:sp>
      <p:sp>
        <p:nvSpPr>
          <p:cNvPr id="4" name="Slide Number Placeholder 3"/>
          <p:cNvSpPr>
            <a:spLocks noGrp="1"/>
          </p:cNvSpPr>
          <p:nvPr>
            <p:ph type="sldNum" sz="quarter" idx="10"/>
          </p:nvPr>
        </p:nvSpPr>
        <p:spPr/>
        <p:txBody>
          <a:bodyPr/>
          <a:lstStyle/>
          <a:p>
            <a:fld id="{DB7866DC-45F2-44AC-9E1D-2200D6EF7261}" type="slidenum">
              <a:rPr lang="en-US" smtClean="0"/>
              <a:t>18</a:t>
            </a:fld>
            <a:endParaRPr lang="en-US"/>
          </a:p>
        </p:txBody>
      </p:sp>
    </p:spTree>
    <p:extLst>
      <p:ext uri="{BB962C8B-B14F-4D97-AF65-F5344CB8AC3E}">
        <p14:creationId xmlns:p14="http://schemas.microsoft.com/office/powerpoint/2010/main" val="3070650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כל הקשרים שיש לבלה </a:t>
            </a:r>
            <a:r>
              <a:rPr lang="he-IL" sz="1050" dirty="0"/>
              <a:t>(עד 2 דורות):</a:t>
            </a:r>
            <a:endParaRPr lang="en-US" sz="1050" dirty="0"/>
          </a:p>
          <a:p>
            <a:pPr marL="0" indent="0">
              <a:buNone/>
            </a:pPr>
            <a:r>
              <a:rPr lang="en-US" dirty="0"/>
              <a:t>MATCH (a {name:</a:t>
            </a:r>
            <a:r>
              <a:rPr lang="he-IL" dirty="0"/>
              <a:t>'</a:t>
            </a:r>
            <a:r>
              <a:rPr lang="en-US" dirty="0"/>
              <a:t>Bella'})-[*..2]-(b) RETURN DISTINCT b</a:t>
            </a:r>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19</a:t>
            </a:fld>
            <a:endParaRPr lang="en-US"/>
          </a:p>
        </p:txBody>
      </p:sp>
    </p:spTree>
    <p:extLst>
      <p:ext uri="{BB962C8B-B14F-4D97-AF65-F5344CB8AC3E}">
        <p14:creationId xmlns:p14="http://schemas.microsoft.com/office/powerpoint/2010/main" val="1830616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b="1" dirty="0"/>
              <a:t>תוצאה ראשונה:</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(1:Person {age:39, </a:t>
            </a:r>
            <a:r>
              <a:rPr lang="en-US" sz="1200" b="0" i="0" kern="1200" dirty="0" err="1">
                <a:solidFill>
                  <a:schemeClr val="tx1"/>
                </a:solidFill>
                <a:effectLst/>
                <a:latin typeface="+mn-lt"/>
                <a:ea typeface="+mn-ea"/>
                <a:cs typeface="+mn-cs"/>
              </a:rPr>
              <a:t>gender:"male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name:"Koby</a:t>
            </a:r>
            <a:r>
              <a:rPr lang="en-US" sz="1200" b="0" i="0" kern="1200" dirty="0">
                <a:solidFill>
                  <a:schemeClr val="tx1"/>
                </a:solidFill>
                <a:effectLst/>
                <a:latin typeface="+mn-lt"/>
                <a:ea typeface="+mn-ea"/>
                <a:cs typeface="+mn-cs"/>
              </a:rPr>
              <a:t>"})</a:t>
            </a:r>
            <a:endParaRPr lang="he-IL"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he-IL" sz="1200" b="1" i="0" kern="1200" dirty="0">
                <a:solidFill>
                  <a:schemeClr val="tx1"/>
                </a:solidFill>
                <a:effectLst/>
                <a:latin typeface="+mn-lt"/>
                <a:ea typeface="+mn-ea"/>
                <a:cs typeface="+mn-cs"/>
              </a:rPr>
              <a:t>תוצאה שניה:</a:t>
            </a:r>
          </a:p>
          <a:p>
            <a:r>
              <a:rPr lang="en-US" sz="1200" kern="1200" dirty="0">
                <a:solidFill>
                  <a:schemeClr val="tx1"/>
                </a:solidFill>
                <a:effectLst/>
                <a:latin typeface="+mn-lt"/>
                <a:ea typeface="+mn-ea"/>
                <a:cs typeface="+mn-cs"/>
              </a:rPr>
              <a:t>(0:Person {age:36, </a:t>
            </a:r>
            <a:r>
              <a:rPr lang="en-US" sz="1200" kern="1200" dirty="0" err="1">
                <a:solidFill>
                  <a:schemeClr val="tx1"/>
                </a:solidFill>
                <a:effectLst/>
                <a:latin typeface="+mn-lt"/>
                <a:ea typeface="+mn-ea"/>
                <a:cs typeface="+mn-cs"/>
              </a:rPr>
              <a:t>gender:"female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name:"Michal</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(1:Person {age:39, </a:t>
            </a:r>
            <a:r>
              <a:rPr lang="en-US" sz="1200" kern="1200" dirty="0" err="1">
                <a:solidFill>
                  <a:schemeClr val="tx1"/>
                </a:solidFill>
                <a:effectLst/>
                <a:latin typeface="+mn-lt"/>
                <a:ea typeface="+mn-ea"/>
                <a:cs typeface="+mn-cs"/>
              </a:rPr>
              <a:t>gender:"male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name:"Koby</a:t>
            </a:r>
            <a:r>
              <a:rPr lang="en-US" sz="120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endParaRPr lang="he-IL"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20</a:t>
            </a:fld>
            <a:endParaRPr lang="en-US"/>
          </a:p>
        </p:txBody>
      </p:sp>
    </p:spTree>
    <p:extLst>
      <p:ext uri="{BB962C8B-B14F-4D97-AF65-F5344CB8AC3E}">
        <p14:creationId xmlns:p14="http://schemas.microsoft.com/office/powerpoint/2010/main" val="50994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a:solidFill>
                  <a:schemeClr val="tx1"/>
                </a:solidFill>
                <a:effectLst/>
                <a:latin typeface="+mn-lt"/>
                <a:ea typeface="+mn-ea"/>
                <a:cs typeface="+mn-cs"/>
              </a:rPr>
              <a:t>לפעמים הקשרים בין הישויות יותר חשוב מהמידע עצמו.</a:t>
            </a:r>
          </a:p>
          <a:p>
            <a:pPr algn="r" rtl="1"/>
            <a:endParaRPr lang="he-IL" sz="1200" b="0" i="0" kern="1200" dirty="0">
              <a:solidFill>
                <a:schemeClr val="tx1"/>
              </a:solidFill>
              <a:effectLst/>
              <a:latin typeface="+mn-lt"/>
              <a:ea typeface="+mn-ea"/>
              <a:cs typeface="+mn-cs"/>
            </a:endParaRPr>
          </a:p>
          <a:p>
            <a:pPr algn="r" rtl="1"/>
            <a:r>
              <a:rPr lang="he-IL" sz="1200" b="0" i="0" kern="1200" dirty="0">
                <a:solidFill>
                  <a:schemeClr val="tx1"/>
                </a:solidFill>
                <a:effectLst/>
                <a:latin typeface="+mn-lt"/>
                <a:ea typeface="+mn-ea"/>
                <a:cs typeface="+mn-cs"/>
              </a:rPr>
              <a:t>במקום לחפש דרך כיצד לשנות את מבנה הנתונים כך שיתאים לאחסון, שליפה ועיבוד הנתונים במספר רב של מכונות, בסיסי הנתונים מבוססי גרפים באו על מנת לפתור את בעיות המידול של קשרים בין ישויות בבסיס הנתונים – לדוגמה – קשרים בין אנשים ברשת חברתית, קרבה בין מיקומים גיאוגרפיים, רצף של אירועים, זיהוי הונאות וכיו"ב. מידול של תרחישים מעין אלה בבסיסי נתונים רלציוניים היא אפשרית בעזרת טבלת קשר בין יישות א' ליישות ב', אך שליפות נתונים עבור בעיות מסוג זה דורשות כתיבת שאילתות רקורסיביות אשר גוזלות משאבים רבים.</a:t>
            </a:r>
            <a:endParaRPr lang="en-US" sz="1200" b="0" i="0" kern="1200" dirty="0">
              <a:solidFill>
                <a:schemeClr val="tx1"/>
              </a:solidFill>
              <a:effectLst/>
              <a:latin typeface="+mn-lt"/>
              <a:ea typeface="+mn-ea"/>
              <a:cs typeface="+mn-cs"/>
            </a:endParaRPr>
          </a:p>
          <a:p>
            <a:pPr algn="r" rtl="1"/>
            <a:endParaRPr lang="he-IL"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2</a:t>
            </a:fld>
            <a:endParaRPr lang="en-US"/>
          </a:p>
        </p:txBody>
      </p:sp>
    </p:spTree>
    <p:extLst>
      <p:ext uri="{BB962C8B-B14F-4D97-AF65-F5344CB8AC3E}">
        <p14:creationId xmlns:p14="http://schemas.microsoft.com/office/powerpoint/2010/main" val="765328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יחסי גומלין לקודקוד קיים</a:t>
            </a:r>
            <a:endParaRPr lang="en-US" dirty="0"/>
          </a:p>
          <a:p>
            <a:endParaRPr lang="he-IL" dirty="0"/>
          </a:p>
          <a:p>
            <a:r>
              <a:rPr lang="he-IL" dirty="0"/>
              <a:t>הוספנו את היחס</a:t>
            </a:r>
          </a:p>
          <a:p>
            <a:r>
              <a:rPr lang="en-US" dirty="0"/>
              <a:t>Likes</a:t>
            </a:r>
          </a:p>
          <a:p>
            <a:r>
              <a:rPr lang="he-IL" dirty="0"/>
              <a:t>בין</a:t>
            </a:r>
          </a:p>
          <a:p>
            <a:r>
              <a:rPr lang="en-US" dirty="0" err="1"/>
              <a:t>Tuti</a:t>
            </a:r>
            <a:endParaRPr lang="en-US" dirty="0"/>
          </a:p>
          <a:p>
            <a:r>
              <a:rPr lang="he-IL" dirty="0"/>
              <a:t>ל-</a:t>
            </a:r>
          </a:p>
          <a:p>
            <a:r>
              <a:rPr lang="en-US" dirty="0" err="1"/>
              <a:t>Lassy</a:t>
            </a:r>
            <a:endParaRPr lang="he-IL"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21</a:t>
            </a:fld>
            <a:endParaRPr lang="en-US"/>
          </a:p>
        </p:txBody>
      </p:sp>
    </p:spTree>
    <p:extLst>
      <p:ext uri="{BB962C8B-B14F-4D97-AF65-F5344CB8AC3E}">
        <p14:creationId xmlns:p14="http://schemas.microsoft.com/office/powerpoint/2010/main" val="416122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הוספנו את היחס</a:t>
            </a:r>
          </a:p>
          <a:p>
            <a:r>
              <a:rPr lang="en-US" dirty="0"/>
              <a:t>Owner</a:t>
            </a:r>
          </a:p>
          <a:p>
            <a:r>
              <a:rPr lang="he-IL" dirty="0"/>
              <a:t>בין</a:t>
            </a:r>
          </a:p>
          <a:p>
            <a:r>
              <a:rPr lang="en-US" dirty="0" err="1"/>
              <a:t>Yoav</a:t>
            </a:r>
            <a:endParaRPr lang="en-US" dirty="0"/>
          </a:p>
          <a:p>
            <a:r>
              <a:rPr lang="he-IL" dirty="0"/>
              <a:t>ל-</a:t>
            </a:r>
          </a:p>
          <a:p>
            <a:r>
              <a:rPr lang="en-US" dirty="0"/>
              <a:t>Fishy</a:t>
            </a:r>
          </a:p>
        </p:txBody>
      </p:sp>
      <p:sp>
        <p:nvSpPr>
          <p:cNvPr id="4" name="Slide Number Placeholder 3"/>
          <p:cNvSpPr>
            <a:spLocks noGrp="1"/>
          </p:cNvSpPr>
          <p:nvPr>
            <p:ph type="sldNum" sz="quarter" idx="10"/>
          </p:nvPr>
        </p:nvSpPr>
        <p:spPr/>
        <p:txBody>
          <a:bodyPr/>
          <a:lstStyle/>
          <a:p>
            <a:fld id="{DB7866DC-45F2-44AC-9E1D-2200D6EF7261}" type="slidenum">
              <a:rPr lang="en-US" smtClean="0"/>
              <a:t>22</a:t>
            </a:fld>
            <a:endParaRPr lang="en-US"/>
          </a:p>
        </p:txBody>
      </p:sp>
    </p:spTree>
    <p:extLst>
      <p:ext uri="{BB962C8B-B14F-4D97-AF65-F5344CB8AC3E}">
        <p14:creationId xmlns:p14="http://schemas.microsoft.com/office/powerpoint/2010/main" val="2585625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יצרנו</a:t>
            </a:r>
          </a:p>
          <a:p>
            <a:r>
              <a:rPr lang="en-US" dirty="0"/>
              <a:t>Pet</a:t>
            </a:r>
          </a:p>
          <a:p>
            <a:r>
              <a:rPr lang="he-IL" dirty="0"/>
              <a:t>חדש העונה לשם</a:t>
            </a:r>
          </a:p>
          <a:p>
            <a:r>
              <a:rPr lang="en-US" dirty="0" err="1"/>
              <a:t>GoldenFishy</a:t>
            </a:r>
            <a:endParaRPr lang="en-US" dirty="0"/>
          </a:p>
          <a:p>
            <a:r>
              <a:rPr lang="he-IL" dirty="0"/>
              <a:t>וחיברנו אותו ל-</a:t>
            </a:r>
          </a:p>
          <a:p>
            <a:r>
              <a:rPr lang="en-US" dirty="0" err="1"/>
              <a:t>Tuti</a:t>
            </a:r>
            <a:endParaRPr lang="en-US" dirty="0"/>
          </a:p>
          <a:p>
            <a:r>
              <a:rPr lang="he-IL" dirty="0"/>
              <a:t>ביחס</a:t>
            </a:r>
          </a:p>
          <a:p>
            <a:r>
              <a:rPr lang="en-US" dirty="0"/>
              <a:t>owner</a:t>
            </a:r>
          </a:p>
        </p:txBody>
      </p:sp>
      <p:sp>
        <p:nvSpPr>
          <p:cNvPr id="4" name="Slide Number Placeholder 3"/>
          <p:cNvSpPr>
            <a:spLocks noGrp="1"/>
          </p:cNvSpPr>
          <p:nvPr>
            <p:ph type="sldNum" sz="quarter" idx="10"/>
          </p:nvPr>
        </p:nvSpPr>
        <p:spPr/>
        <p:txBody>
          <a:bodyPr/>
          <a:lstStyle/>
          <a:p>
            <a:fld id="{DB7866DC-45F2-44AC-9E1D-2200D6EF7261}" type="slidenum">
              <a:rPr lang="en-US" smtClean="0"/>
              <a:t>23</a:t>
            </a:fld>
            <a:endParaRPr lang="en-US"/>
          </a:p>
        </p:txBody>
      </p:sp>
    </p:spTree>
    <p:extLst>
      <p:ext uri="{BB962C8B-B14F-4D97-AF65-F5344CB8AC3E}">
        <p14:creationId xmlns:p14="http://schemas.microsoft.com/office/powerpoint/2010/main" val="2808977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בדוגמא מסירים את התכונה</a:t>
            </a:r>
          </a:p>
          <a:p>
            <a:r>
              <a:rPr lang="en-US" dirty="0"/>
              <a:t>gender</a:t>
            </a:r>
          </a:p>
          <a:p>
            <a:r>
              <a:rPr lang="he-IL" dirty="0"/>
              <a:t>של</a:t>
            </a:r>
          </a:p>
          <a:p>
            <a:r>
              <a:rPr lang="en-US" dirty="0"/>
              <a:t>Pet</a:t>
            </a:r>
          </a:p>
          <a:p>
            <a:r>
              <a:rPr lang="he-IL" dirty="0"/>
              <a:t>ששמו</a:t>
            </a:r>
          </a:p>
          <a:p>
            <a:r>
              <a:rPr lang="en-US" dirty="0"/>
              <a:t>Golden Fishy</a:t>
            </a:r>
          </a:p>
          <a:p>
            <a:endParaRPr lang="en-US" dirty="0"/>
          </a:p>
          <a:p>
            <a:r>
              <a:rPr lang="he-IL" dirty="0"/>
              <a:t>לאחר מכן מחזירים את כל ה</a:t>
            </a:r>
          </a:p>
          <a:p>
            <a:r>
              <a:rPr lang="en-US" dirty="0"/>
              <a:t>Pet</a:t>
            </a:r>
          </a:p>
          <a:p>
            <a:r>
              <a:rPr lang="he-IL" dirty="0"/>
              <a:t>ורואים שאכן התכונה נמחקה</a:t>
            </a:r>
            <a:endParaRPr lang="en-US"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24</a:t>
            </a:fld>
            <a:endParaRPr lang="en-US"/>
          </a:p>
        </p:txBody>
      </p:sp>
    </p:spTree>
    <p:extLst>
      <p:ext uri="{BB962C8B-B14F-4D97-AF65-F5344CB8AC3E}">
        <p14:creationId xmlns:p14="http://schemas.microsoft.com/office/powerpoint/2010/main" val="1916653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מחיקה של קודקודים</a:t>
            </a:r>
            <a:endParaRPr lang="en-US" dirty="0"/>
          </a:p>
          <a:p>
            <a:endParaRPr lang="en-US" dirty="0"/>
          </a:p>
          <a:p>
            <a:r>
              <a:rPr lang="he-IL" dirty="0"/>
              <a:t>לא הרצתי את המחיקה של כל הקודקודים בשלב הזה. אפשר להראות בסוף</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25</a:t>
            </a:fld>
            <a:endParaRPr lang="en-US"/>
          </a:p>
        </p:txBody>
      </p:sp>
    </p:spTree>
    <p:extLst>
      <p:ext uri="{BB962C8B-B14F-4D97-AF65-F5344CB8AC3E}">
        <p14:creationId xmlns:p14="http://schemas.microsoft.com/office/powerpoint/2010/main" val="389431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26</a:t>
            </a:fld>
            <a:endParaRPr lang="en-US"/>
          </a:p>
        </p:txBody>
      </p:sp>
    </p:spTree>
    <p:extLst>
      <p:ext uri="{BB962C8B-B14F-4D97-AF65-F5344CB8AC3E}">
        <p14:creationId xmlns:p14="http://schemas.microsoft.com/office/powerpoint/2010/main" val="1208178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27</a:t>
            </a:fld>
            <a:endParaRPr lang="en-US"/>
          </a:p>
        </p:txBody>
      </p:sp>
    </p:spTree>
    <p:extLst>
      <p:ext uri="{BB962C8B-B14F-4D97-AF65-F5344CB8AC3E}">
        <p14:creationId xmlns:p14="http://schemas.microsoft.com/office/powerpoint/2010/main" val="3149589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הוספת דור</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28</a:t>
            </a:fld>
            <a:endParaRPr lang="en-US"/>
          </a:p>
        </p:txBody>
      </p:sp>
    </p:spTree>
    <p:extLst>
      <p:ext uri="{BB962C8B-B14F-4D97-AF65-F5344CB8AC3E}">
        <p14:creationId xmlns:p14="http://schemas.microsoft.com/office/powerpoint/2010/main" val="2515515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29</a:t>
            </a:fld>
            <a:endParaRPr lang="en-US"/>
          </a:p>
        </p:txBody>
      </p:sp>
    </p:spTree>
    <p:extLst>
      <p:ext uri="{BB962C8B-B14F-4D97-AF65-F5344CB8AC3E}">
        <p14:creationId xmlns:p14="http://schemas.microsoft.com/office/powerpoint/2010/main" val="216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a:p>
            <a:r>
              <a:rPr lang="en-US" b="1" dirty="0"/>
              <a:t>collect</a:t>
            </a:r>
          </a:p>
          <a:p>
            <a:r>
              <a:rPr lang="he-IL" b="0" dirty="0"/>
              <a:t>מחזיר קולקשיין של כל הגילאים</a:t>
            </a:r>
            <a:endParaRPr lang="en-US" b="0"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30</a:t>
            </a:fld>
            <a:endParaRPr lang="en-US"/>
          </a:p>
        </p:txBody>
      </p:sp>
    </p:spTree>
    <p:extLst>
      <p:ext uri="{BB962C8B-B14F-4D97-AF65-F5344CB8AC3E}">
        <p14:creationId xmlns:p14="http://schemas.microsoft.com/office/powerpoint/2010/main" val="46032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cs"/>
            </a:endParaRPr>
          </a:p>
        </p:txBody>
      </p:sp>
      <p:sp>
        <p:nvSpPr>
          <p:cNvPr id="4" name="Slide Number Placeholder 3"/>
          <p:cNvSpPr>
            <a:spLocks noGrp="1"/>
          </p:cNvSpPr>
          <p:nvPr>
            <p:ph type="sldNum" sz="quarter" idx="10"/>
          </p:nvPr>
        </p:nvSpPr>
        <p:spPr/>
        <p:txBody>
          <a:bodyPr/>
          <a:lstStyle/>
          <a:p>
            <a:fld id="{DB7866DC-45F2-44AC-9E1D-2200D6EF7261}" type="slidenum">
              <a:rPr lang="en-US" smtClean="0"/>
              <a:t>3</a:t>
            </a:fld>
            <a:endParaRPr lang="en-US"/>
          </a:p>
        </p:txBody>
      </p:sp>
    </p:spTree>
    <p:extLst>
      <p:ext uri="{BB962C8B-B14F-4D97-AF65-F5344CB8AC3E}">
        <p14:creationId xmlns:p14="http://schemas.microsoft.com/office/powerpoint/2010/main" val="15354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p>
          <a:p>
            <a:r>
              <a:rPr lang="en-US" sz="1200" b="0" i="0" kern="1200" dirty="0">
                <a:solidFill>
                  <a:schemeClr val="tx1"/>
                </a:solidFill>
                <a:effectLst/>
                <a:latin typeface="+mn-lt"/>
                <a:ea typeface="+mn-ea"/>
                <a:cs typeface="+mn-cs"/>
              </a:rPr>
              <a:t>Using </a:t>
            </a:r>
            <a:r>
              <a:rPr lang="en-US" dirty="0"/>
              <a:t>WITH</a:t>
            </a:r>
            <a:r>
              <a:rPr lang="en-US" sz="1200" b="0" i="0" kern="1200" dirty="0">
                <a:solidFill>
                  <a:schemeClr val="tx1"/>
                </a:solidFill>
                <a:effectLst/>
                <a:latin typeface="+mn-lt"/>
                <a:ea typeface="+mn-ea"/>
                <a:cs typeface="+mn-cs"/>
              </a:rPr>
              <a:t>, you can manipulate the output before it is passed on to the following query parts. The manipulations can be of the shape and/or number of entries in the result set.</a:t>
            </a:r>
            <a:endParaRPr lang="he-IL" dirty="0"/>
          </a:p>
          <a:p>
            <a:endParaRPr lang="en-US" dirty="0"/>
          </a:p>
          <a:p>
            <a:endParaRPr lang="en-US" dirty="0"/>
          </a:p>
          <a:p>
            <a:r>
              <a:rPr lang="en-US" sz="1200" b="0" i="0" kern="1200" dirty="0">
                <a:solidFill>
                  <a:schemeClr val="tx1"/>
                </a:solidFill>
                <a:effectLst/>
                <a:latin typeface="+mn-lt"/>
                <a:ea typeface="+mn-ea"/>
                <a:cs typeface="+mn-cs"/>
              </a:rPr>
              <a:t>One common usage of </a:t>
            </a:r>
            <a:r>
              <a:rPr lang="en-US" dirty="0"/>
              <a:t>WITH</a:t>
            </a:r>
            <a:r>
              <a:rPr lang="en-US" sz="1200" b="0" i="0" kern="1200" dirty="0">
                <a:solidFill>
                  <a:schemeClr val="tx1"/>
                </a:solidFill>
                <a:effectLst/>
                <a:latin typeface="+mn-lt"/>
                <a:ea typeface="+mn-ea"/>
                <a:cs typeface="+mn-cs"/>
              </a:rPr>
              <a:t> is to limit the number of entries that are then passed on to other </a:t>
            </a:r>
            <a:r>
              <a:rPr lang="en-US" dirty="0"/>
              <a:t>MATCH</a:t>
            </a:r>
            <a:r>
              <a:rPr lang="en-US" sz="1200" b="0" i="0" kern="1200" dirty="0">
                <a:solidFill>
                  <a:schemeClr val="tx1"/>
                </a:solidFill>
                <a:effectLst/>
                <a:latin typeface="+mn-lt"/>
                <a:ea typeface="+mn-ea"/>
                <a:cs typeface="+mn-cs"/>
              </a:rPr>
              <a:t> clauses. By combining </a:t>
            </a:r>
            <a:r>
              <a:rPr lang="en-US" dirty="0"/>
              <a:t>ORDER BY</a:t>
            </a:r>
            <a:r>
              <a:rPr lang="en-US" sz="1200" b="0" i="0" kern="1200" dirty="0">
                <a:solidFill>
                  <a:schemeClr val="tx1"/>
                </a:solidFill>
                <a:effectLst/>
                <a:latin typeface="+mn-lt"/>
                <a:ea typeface="+mn-ea"/>
                <a:cs typeface="+mn-cs"/>
              </a:rPr>
              <a:t> and </a:t>
            </a:r>
            <a:r>
              <a:rPr lang="en-US" dirty="0"/>
              <a:t>LIMIT</a:t>
            </a:r>
            <a:r>
              <a:rPr lang="en-US" sz="1200" b="0" i="0" kern="1200" dirty="0">
                <a:solidFill>
                  <a:schemeClr val="tx1"/>
                </a:solidFill>
                <a:effectLst/>
                <a:latin typeface="+mn-lt"/>
                <a:ea typeface="+mn-ea"/>
                <a:cs typeface="+mn-cs"/>
              </a:rPr>
              <a:t>, it’s possible to get the top X entries by some criteria, and then bring in additional data from the graph.</a:t>
            </a:r>
            <a:endParaRPr lang="en-US" dirty="0"/>
          </a:p>
          <a:p>
            <a:endParaRPr lang="en-US" dirty="0"/>
          </a:p>
          <a:p>
            <a:endParaRPr lang="en-US" dirty="0"/>
          </a:p>
          <a:p>
            <a:r>
              <a:rPr lang="en-US" dirty="0"/>
              <a:t>ORDER BY</a:t>
            </a:r>
          </a:p>
          <a:p>
            <a:r>
              <a:rPr lang="en-US" dirty="0"/>
              <a:t>ASC is the default</a:t>
            </a:r>
            <a:endParaRPr lang="he-IL" dirty="0"/>
          </a:p>
          <a:p>
            <a:endParaRPr lang="he-IL" dirty="0"/>
          </a:p>
          <a:p>
            <a:r>
              <a:rPr lang="en-US" dirty="0"/>
              <a:t>LIMIT</a:t>
            </a:r>
          </a:p>
          <a:p>
            <a:r>
              <a:rPr lang="he-IL" dirty="0"/>
              <a:t>יחזיר רק 3 תוצאות ראשונות</a:t>
            </a:r>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31</a:t>
            </a:fld>
            <a:endParaRPr lang="en-US"/>
          </a:p>
        </p:txBody>
      </p:sp>
    </p:spTree>
    <p:extLst>
      <p:ext uri="{BB962C8B-B14F-4D97-AF65-F5344CB8AC3E}">
        <p14:creationId xmlns:p14="http://schemas.microsoft.com/office/powerpoint/2010/main" val="1001611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he-IL" dirty="0"/>
              <a:t>תשובה: מציאת איש שהוא הבעלים של כל החיות</a:t>
            </a:r>
            <a:r>
              <a:rPr lang="en-US" dirty="0"/>
              <a:t>:</a:t>
            </a:r>
          </a:p>
          <a:p>
            <a:endParaRPr lang="he-IL" dirty="0"/>
          </a:p>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32</a:t>
            </a:fld>
            <a:endParaRPr lang="en-US"/>
          </a:p>
        </p:txBody>
      </p:sp>
    </p:spTree>
    <p:extLst>
      <p:ext uri="{BB962C8B-B14F-4D97-AF65-F5344CB8AC3E}">
        <p14:creationId xmlns:p14="http://schemas.microsoft.com/office/powerpoint/2010/main" val="75276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b="1" i="0" kern="1200" dirty="0">
                <a:solidFill>
                  <a:schemeClr val="tx1"/>
                </a:solidFill>
                <a:effectLst/>
                <a:latin typeface="+mn-lt"/>
                <a:ea typeface="+mn-ea"/>
                <a:cs typeface="+mn-cs"/>
              </a:rPr>
              <a:t>שפה דקלרטיבית</a:t>
            </a:r>
          </a:p>
          <a:p>
            <a:r>
              <a:rPr lang="he-IL" sz="1200" b="0" i="0" kern="1200" dirty="0">
                <a:solidFill>
                  <a:schemeClr val="tx1"/>
                </a:solidFill>
                <a:effectLst/>
                <a:latin typeface="+mn-lt"/>
                <a:ea typeface="+mn-ea"/>
                <a:cs typeface="+mn-cs"/>
              </a:rPr>
              <a:t>שפה המבטאת את הלוגיקה החישובית מבלי להגדיר את בקרת הזרימה שלה.</a:t>
            </a:r>
          </a:p>
          <a:p>
            <a:r>
              <a:rPr lang="he-IL" sz="1200" b="0" i="0" kern="1200" dirty="0">
                <a:solidFill>
                  <a:schemeClr val="tx1"/>
                </a:solidFill>
                <a:effectLst/>
                <a:latin typeface="+mn-lt"/>
                <a:ea typeface="+mn-ea"/>
                <a:cs typeface="+mn-cs"/>
              </a:rPr>
              <a:t>כלומר, התכנית מתארת </a:t>
            </a:r>
            <a:r>
              <a:rPr lang="he-IL" sz="1200" b="1" i="0" kern="1200" dirty="0">
                <a:solidFill>
                  <a:schemeClr val="tx1"/>
                </a:solidFill>
                <a:effectLst/>
                <a:latin typeface="+mn-lt"/>
                <a:ea typeface="+mn-ea"/>
                <a:cs typeface="+mn-cs"/>
              </a:rPr>
              <a:t>מה</a:t>
            </a:r>
            <a:r>
              <a:rPr lang="he-IL" sz="1200" b="0" i="0" kern="1200" dirty="0">
                <a:solidFill>
                  <a:schemeClr val="tx1"/>
                </a:solidFill>
                <a:effectLst/>
                <a:latin typeface="+mn-lt"/>
                <a:ea typeface="+mn-ea"/>
                <a:cs typeface="+mn-cs"/>
              </a:rPr>
              <a:t> היא צריכה לבצע ולא </a:t>
            </a:r>
            <a:r>
              <a:rPr lang="he-IL" sz="1200" b="1" i="0" kern="1200" dirty="0">
                <a:solidFill>
                  <a:schemeClr val="tx1"/>
                </a:solidFill>
                <a:effectLst/>
                <a:latin typeface="+mn-lt"/>
                <a:ea typeface="+mn-ea"/>
                <a:cs typeface="+mn-cs"/>
              </a:rPr>
              <a:t>איך</a:t>
            </a:r>
            <a:r>
              <a:rPr lang="he-IL" sz="1200" b="0" i="0" kern="1200" dirty="0">
                <a:solidFill>
                  <a:schemeClr val="tx1"/>
                </a:solidFill>
                <a:effectLst/>
                <a:latin typeface="+mn-lt"/>
                <a:ea typeface="+mn-ea"/>
                <a:cs typeface="+mn-cs"/>
              </a:rPr>
              <a:t> לבצע.</a:t>
            </a:r>
          </a:p>
          <a:p>
            <a:r>
              <a:rPr lang="he-IL" sz="1200" b="0" i="0" kern="1200" dirty="0">
                <a:solidFill>
                  <a:schemeClr val="tx1"/>
                </a:solidFill>
                <a:effectLst/>
                <a:latin typeface="+mn-lt"/>
                <a:ea typeface="+mn-ea"/>
                <a:cs typeface="+mn-cs"/>
              </a:rPr>
              <a:t>בשונה מ</a:t>
            </a:r>
            <a:r>
              <a:rPr lang="he-IL" sz="1200" b="0" i="0" u="none" strike="noStrike" kern="1200" dirty="0">
                <a:solidFill>
                  <a:schemeClr val="tx1"/>
                </a:solidFill>
                <a:effectLst/>
                <a:latin typeface="+mn-lt"/>
                <a:ea typeface="+mn-ea"/>
                <a:cs typeface="+mn-cs"/>
              </a:rPr>
              <a:t>תכנות אימפרטיבי,</a:t>
            </a:r>
            <a:r>
              <a:rPr lang="he-IL" sz="1200" b="0" i="0" kern="1200" dirty="0">
                <a:solidFill>
                  <a:schemeClr val="tx1"/>
                </a:solidFill>
                <a:effectLst/>
                <a:latin typeface="+mn-lt"/>
                <a:ea typeface="+mn-ea"/>
                <a:cs typeface="+mn-cs"/>
              </a:rPr>
              <a:t> הדורש הגדרה של </a:t>
            </a:r>
            <a:r>
              <a:rPr lang="he-IL" sz="1200" b="0" i="0" u="none" strike="noStrike" kern="1200" dirty="0">
                <a:solidFill>
                  <a:schemeClr val="tx1"/>
                </a:solidFill>
                <a:effectLst/>
                <a:latin typeface="+mn-lt"/>
                <a:ea typeface="+mn-ea"/>
                <a:cs typeface="+mn-cs"/>
              </a:rPr>
              <a:t>אלגוריתם.</a:t>
            </a:r>
            <a:endParaRPr lang="he-IL" sz="1200" b="0" i="0" kern="1200" dirty="0">
              <a:solidFill>
                <a:schemeClr val="tx1"/>
              </a:solidFill>
              <a:effectLst/>
              <a:latin typeface="+mn-lt"/>
              <a:ea typeface="+mn-ea"/>
              <a:cs typeface="+mn-cs"/>
            </a:endParaRPr>
          </a:p>
          <a:p>
            <a:endParaRPr lang="he-IL" sz="1200" b="0" i="0" kern="1200" dirty="0">
              <a:solidFill>
                <a:schemeClr val="tx1"/>
              </a:solidFill>
              <a:effectLst/>
              <a:latin typeface="+mn-lt"/>
              <a:ea typeface="+mn-ea"/>
              <a:cs typeface="+mn-cs"/>
            </a:endParaRPr>
          </a:p>
          <a:p>
            <a:endParaRPr lang="he-IL" sz="1200" b="0" i="0" kern="1200" dirty="0">
              <a:solidFill>
                <a:schemeClr val="tx1"/>
              </a:solidFill>
              <a:effectLst/>
              <a:latin typeface="+mn-lt"/>
              <a:ea typeface="+mn-ea"/>
              <a:cs typeface="+mn-cs"/>
            </a:endParaRPr>
          </a:p>
          <a:p>
            <a:r>
              <a:rPr lang="he-IL" sz="1200" b="1" i="0" kern="1200" dirty="0">
                <a:solidFill>
                  <a:schemeClr val="tx1"/>
                </a:solidFill>
                <a:effectLst/>
                <a:latin typeface="+mn-lt"/>
                <a:ea typeface="+mn-ea"/>
                <a:cs typeface="+mn-cs"/>
              </a:rPr>
              <a:t>שאילתות מורכבות </a:t>
            </a:r>
            <a:r>
              <a:rPr lang="he-IL" sz="1200" b="0" i="0" kern="1200" dirty="0">
                <a:solidFill>
                  <a:schemeClr val="tx1"/>
                </a:solidFill>
                <a:effectLst/>
                <a:latin typeface="+mn-lt"/>
                <a:ea typeface="+mn-ea"/>
                <a:cs typeface="+mn-cs"/>
              </a:rPr>
              <a:t>המכילות למשל</a:t>
            </a:r>
          </a:p>
          <a:p>
            <a:r>
              <a:rPr lang="en-US" sz="1200" b="0" i="0" kern="1200" dirty="0">
                <a:solidFill>
                  <a:schemeClr val="tx1"/>
                </a:solidFill>
                <a:effectLst/>
                <a:latin typeface="+mn-lt"/>
                <a:ea typeface="+mn-ea"/>
                <a:cs typeface="+mn-cs"/>
              </a:rPr>
              <a:t>JOIN</a:t>
            </a:r>
            <a:endParaRPr lang="he-IL" sz="1200" b="0" i="0" kern="1200" dirty="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4</a:t>
            </a:fld>
            <a:endParaRPr lang="en-US"/>
          </a:p>
        </p:txBody>
      </p:sp>
    </p:spTree>
    <p:extLst>
      <p:ext uri="{BB962C8B-B14F-4D97-AF65-F5344CB8AC3E}">
        <p14:creationId xmlns:p14="http://schemas.microsoft.com/office/powerpoint/2010/main" val="243958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5</a:t>
            </a:fld>
            <a:endParaRPr lang="en-US"/>
          </a:p>
        </p:txBody>
      </p:sp>
    </p:spTree>
    <p:extLst>
      <p:ext uri="{BB962C8B-B14F-4D97-AF65-F5344CB8AC3E}">
        <p14:creationId xmlns:p14="http://schemas.microsoft.com/office/powerpoint/2010/main" val="57805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fr-FR" dirty="0"/>
          </a:p>
        </p:txBody>
      </p:sp>
      <p:sp>
        <p:nvSpPr>
          <p:cNvPr id="4" name="מציין מיקום של מספר שקופית 3"/>
          <p:cNvSpPr>
            <a:spLocks noGrp="1"/>
          </p:cNvSpPr>
          <p:nvPr>
            <p:ph type="sldNum" sz="quarter" idx="10"/>
          </p:nvPr>
        </p:nvSpPr>
        <p:spPr/>
        <p:txBody>
          <a:bodyPr/>
          <a:lstStyle/>
          <a:p>
            <a:fld id="{DB7866DC-45F2-44AC-9E1D-2200D6EF7261}" type="slidenum">
              <a:rPr lang="en-US" smtClean="0"/>
              <a:t>7</a:t>
            </a:fld>
            <a:endParaRPr lang="en-US"/>
          </a:p>
        </p:txBody>
      </p:sp>
    </p:spTree>
    <p:extLst>
      <p:ext uri="{BB962C8B-B14F-4D97-AF65-F5344CB8AC3E}">
        <p14:creationId xmlns:p14="http://schemas.microsoft.com/office/powerpoint/2010/main" val="353278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8</a:t>
            </a:fld>
            <a:endParaRPr lang="en-US"/>
          </a:p>
        </p:txBody>
      </p:sp>
    </p:spTree>
    <p:extLst>
      <p:ext uri="{BB962C8B-B14F-4D97-AF65-F5344CB8AC3E}">
        <p14:creationId xmlns:p14="http://schemas.microsoft.com/office/powerpoint/2010/main" val="3243860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התוצאה של הרצת ה</a:t>
            </a:r>
          </a:p>
          <a:p>
            <a:r>
              <a:rPr lang="en-US" dirty="0"/>
              <a:t>CREATE</a:t>
            </a:r>
            <a:endParaRPr lang="he-IL" dirty="0"/>
          </a:p>
          <a:p>
            <a:r>
              <a:rPr lang="he-IL" dirty="0"/>
              <a:t>ב-</a:t>
            </a:r>
          </a:p>
          <a:p>
            <a:r>
              <a:rPr lang="en-US" dirty="0"/>
              <a:t>DEMO</a:t>
            </a:r>
            <a:endParaRPr lang="he-IL" dirty="0"/>
          </a:p>
        </p:txBody>
      </p:sp>
      <p:sp>
        <p:nvSpPr>
          <p:cNvPr id="4" name="Slide Number Placeholder 3"/>
          <p:cNvSpPr>
            <a:spLocks noGrp="1"/>
          </p:cNvSpPr>
          <p:nvPr>
            <p:ph type="sldNum" sz="quarter" idx="10"/>
          </p:nvPr>
        </p:nvSpPr>
        <p:spPr/>
        <p:txBody>
          <a:bodyPr/>
          <a:lstStyle/>
          <a:p>
            <a:fld id="{DB7866DC-45F2-44AC-9E1D-2200D6EF7261}" type="slidenum">
              <a:rPr lang="en-US" smtClean="0"/>
              <a:t>9</a:t>
            </a:fld>
            <a:endParaRPr lang="en-US"/>
          </a:p>
        </p:txBody>
      </p:sp>
    </p:spTree>
    <p:extLst>
      <p:ext uri="{BB962C8B-B14F-4D97-AF65-F5344CB8AC3E}">
        <p14:creationId xmlns:p14="http://schemas.microsoft.com/office/powerpoint/2010/main" val="148017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866DC-45F2-44AC-9E1D-2200D6EF7261}" type="slidenum">
              <a:rPr lang="en-US" smtClean="0"/>
              <a:t>10</a:t>
            </a:fld>
            <a:endParaRPr lang="en-US"/>
          </a:p>
        </p:txBody>
      </p:sp>
    </p:spTree>
    <p:extLst>
      <p:ext uri="{BB962C8B-B14F-4D97-AF65-F5344CB8AC3E}">
        <p14:creationId xmlns:p14="http://schemas.microsoft.com/office/powerpoint/2010/main" val="318943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22F5C3-744F-42F0-97DF-11DCF6AF5EF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69477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95332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36657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22F5C3-744F-42F0-97DF-11DCF6AF5EF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84220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22F5C3-744F-42F0-97DF-11DCF6AF5EF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2452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22F5C3-744F-42F0-97DF-11DCF6AF5EF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159746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22F5C3-744F-42F0-97DF-11DCF6AF5EFB}"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31285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22F5C3-744F-42F0-97DF-11DCF6AF5EFB}"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61610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F5C3-744F-42F0-97DF-11DCF6AF5EFB}"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06133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F5C3-744F-42F0-97DF-11DCF6AF5EF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374664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22F5C3-744F-42F0-97DF-11DCF6AF5EF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BD76C-4073-4E1B-875E-0B7EC810E3E1}" type="slidenum">
              <a:rPr lang="en-US" smtClean="0"/>
              <a:t>‹#›</a:t>
            </a:fld>
            <a:endParaRPr lang="en-US"/>
          </a:p>
        </p:txBody>
      </p:sp>
    </p:spTree>
    <p:extLst>
      <p:ext uri="{BB962C8B-B14F-4D97-AF65-F5344CB8AC3E}">
        <p14:creationId xmlns:p14="http://schemas.microsoft.com/office/powerpoint/2010/main" val="208835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2F5C3-744F-42F0-97DF-11DCF6AF5EFB}" type="datetimeFigureOut">
              <a:rPr lang="en-US" smtClean="0"/>
              <a:t>5/6/2020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D76C-4073-4E1B-875E-0B7EC810E3E1}" type="slidenum">
              <a:rPr lang="en-US" smtClean="0"/>
              <a:t>‹#›</a:t>
            </a:fld>
            <a:endParaRPr lang="en-US"/>
          </a:p>
        </p:txBody>
      </p:sp>
    </p:spTree>
    <p:extLst>
      <p:ext uri="{BB962C8B-B14F-4D97-AF65-F5344CB8AC3E}">
        <p14:creationId xmlns:p14="http://schemas.microsoft.com/office/powerpoint/2010/main" val="80390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onsole.neo4j.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8DCF-743F-420E-AEE2-BCB2EF254190}"/>
              </a:ext>
            </a:extLst>
          </p:cNvPr>
          <p:cNvSpPr>
            <a:spLocks noGrp="1"/>
          </p:cNvSpPr>
          <p:nvPr>
            <p:ph type="ctrTitle"/>
          </p:nvPr>
        </p:nvSpPr>
        <p:spPr>
          <a:xfrm>
            <a:off x="1524000" y="868362"/>
            <a:ext cx="9144000" cy="2387600"/>
          </a:xfrm>
        </p:spPr>
        <p:txBody>
          <a:bodyPr/>
          <a:lstStyle/>
          <a:p>
            <a:r>
              <a:rPr lang="he-IL" dirty="0">
                <a:cs typeface="+mn-cs"/>
              </a:rPr>
              <a:t>מסדי נתונים</a:t>
            </a:r>
            <a:endParaRPr lang="en-US" dirty="0">
              <a:cs typeface="+mn-cs"/>
            </a:endParaRPr>
          </a:p>
        </p:txBody>
      </p:sp>
      <p:sp>
        <p:nvSpPr>
          <p:cNvPr id="3" name="Subtitle 2">
            <a:extLst>
              <a:ext uri="{FF2B5EF4-FFF2-40B4-BE49-F238E27FC236}">
                <a16:creationId xmlns:a16="http://schemas.microsoft.com/office/drawing/2014/main" id="{1CBD9EFC-3DAC-425C-BE7C-2C828215D4BE}"/>
              </a:ext>
            </a:extLst>
          </p:cNvPr>
          <p:cNvSpPr>
            <a:spLocks noGrp="1"/>
          </p:cNvSpPr>
          <p:nvPr>
            <p:ph type="subTitle" idx="1"/>
          </p:nvPr>
        </p:nvSpPr>
        <p:spPr>
          <a:xfrm>
            <a:off x="1524000" y="3602038"/>
            <a:ext cx="9144000" cy="1655762"/>
          </a:xfrm>
        </p:spPr>
        <p:txBody>
          <a:bodyPr>
            <a:normAutofit/>
          </a:bodyPr>
          <a:lstStyle/>
          <a:p>
            <a:r>
              <a:rPr lang="en-US" sz="3200" dirty="0"/>
              <a:t>Neo4j</a:t>
            </a:r>
          </a:p>
        </p:txBody>
      </p:sp>
    </p:spTree>
    <p:extLst>
      <p:ext uri="{BB962C8B-B14F-4D97-AF65-F5344CB8AC3E}">
        <p14:creationId xmlns:p14="http://schemas.microsoft.com/office/powerpoint/2010/main" val="148474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Relations</a:t>
            </a:r>
            <a:endParaRPr lang="en-US" sz="2000" b="1" dirty="0"/>
          </a:p>
        </p:txBody>
      </p:sp>
      <p:sp>
        <p:nvSpPr>
          <p:cNvPr id="3" name="Content Placeholder 2"/>
          <p:cNvSpPr>
            <a:spLocks noGrp="1"/>
          </p:cNvSpPr>
          <p:nvPr>
            <p:ph idx="1"/>
          </p:nvPr>
        </p:nvSpPr>
        <p:spPr>
          <a:xfrm>
            <a:off x="838200" y="1890473"/>
            <a:ext cx="10515600" cy="4351338"/>
          </a:xfrm>
        </p:spPr>
        <p:txBody>
          <a:bodyPr>
            <a:normAutofit/>
          </a:bodyPr>
          <a:lstStyle/>
          <a:p>
            <a:pPr algn="r" rtl="1"/>
            <a:r>
              <a:rPr lang="he-IL" dirty="0"/>
              <a:t>יצירת יחסי גומלין בין הקודקודים:</a:t>
            </a:r>
            <a:endParaRPr lang="en-US" dirty="0"/>
          </a:p>
          <a:p>
            <a:endParaRPr lang="en-US" dirty="0"/>
          </a:p>
          <a:p>
            <a:pPr marL="0" indent="0">
              <a:buNone/>
            </a:pPr>
            <a:r>
              <a:rPr lang="en-US" dirty="0"/>
              <a:t>Create (node1)-[:</a:t>
            </a:r>
            <a:r>
              <a:rPr lang="en-US" dirty="0" err="1"/>
              <a:t>RelationshipType</a:t>
            </a:r>
            <a:r>
              <a:rPr lang="en-US" dirty="0"/>
              <a:t>]-&gt;(node2)</a:t>
            </a:r>
          </a:p>
          <a:p>
            <a:pPr marL="0" indent="0">
              <a:buNone/>
            </a:pPr>
            <a:endParaRPr lang="en-US" dirty="0"/>
          </a:p>
          <a:p>
            <a:pPr marL="0" indent="0">
              <a:buNone/>
            </a:pPr>
            <a:endParaRPr lang="en-US" dirty="0"/>
          </a:p>
          <a:p>
            <a:pPr marL="0" indent="0" algn="r" rtl="1">
              <a:buNone/>
            </a:pPr>
            <a:r>
              <a:rPr lang="en-US" dirty="0">
                <a:sym typeface="Wingdings" panose="05000000000000000000" pitchFamily="2" charset="2"/>
              </a:rPr>
              <a:t></a:t>
            </a:r>
            <a:r>
              <a:rPr lang="he-IL" dirty="0">
                <a:sym typeface="Wingdings" panose="05000000000000000000" pitchFamily="2" charset="2"/>
              </a:rPr>
              <a:t>שוב, בפקודת </a:t>
            </a:r>
            <a:r>
              <a:rPr lang="en-US" dirty="0">
                <a:sym typeface="Wingdings" panose="05000000000000000000" pitchFamily="2" charset="2"/>
              </a:rPr>
              <a:t>Create</a:t>
            </a:r>
            <a:r>
              <a:rPr lang="he-IL" dirty="0">
                <a:sym typeface="Wingdings" panose="05000000000000000000" pitchFamily="2" charset="2"/>
              </a:rPr>
              <a:t> אחת ניתן ליצור רשימה של יחסים.</a:t>
            </a:r>
            <a:endParaRPr lang="fr-FR" dirty="0"/>
          </a:p>
          <a:p>
            <a:pPr marL="0" indent="0" algn="r" rtl="1">
              <a:buNone/>
            </a:pPr>
            <a:endParaRPr lang="en-US" dirty="0"/>
          </a:p>
        </p:txBody>
      </p:sp>
    </p:spTree>
    <p:extLst>
      <p:ext uri="{BB962C8B-B14F-4D97-AF65-F5344CB8AC3E}">
        <p14:creationId xmlns:p14="http://schemas.microsoft.com/office/powerpoint/2010/main" val="93476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Relations</a:t>
            </a:r>
            <a:endParaRPr lang="en-US" sz="2000"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a:t>Create (Koby)-[:married]-&gt;(Michal),</a:t>
            </a:r>
          </a:p>
          <a:p>
            <a:pPr marL="0" indent="0">
              <a:buNone/>
            </a:pPr>
            <a:r>
              <a:rPr lang="en-US" dirty="0"/>
              <a:t>	(Michal)-[:married]-&gt;(Koby),</a:t>
            </a:r>
          </a:p>
          <a:p>
            <a:pPr marL="0" indent="0">
              <a:buNone/>
            </a:pPr>
            <a:r>
              <a:rPr lang="en-US" dirty="0"/>
              <a:t>	(</a:t>
            </a:r>
            <a:r>
              <a:rPr lang="en-US" dirty="0" err="1"/>
              <a:t>Yoav</a:t>
            </a:r>
            <a:r>
              <a:rPr lang="en-US" dirty="0"/>
              <a:t>)-[:son]-&gt;(Michal),</a:t>
            </a:r>
          </a:p>
          <a:p>
            <a:pPr marL="0" indent="0">
              <a:buNone/>
            </a:pPr>
            <a:r>
              <a:rPr lang="en-US" dirty="0"/>
              <a:t>	(</a:t>
            </a:r>
            <a:r>
              <a:rPr lang="en-US" dirty="0" err="1"/>
              <a:t>Tuti</a:t>
            </a:r>
            <a:r>
              <a:rPr lang="en-US" dirty="0"/>
              <a:t>)-[:son]-&gt;(Michal),</a:t>
            </a:r>
          </a:p>
          <a:p>
            <a:pPr marL="0" indent="0">
              <a:buNone/>
            </a:pPr>
            <a:r>
              <a:rPr lang="en-US" dirty="0"/>
              <a:t>	(</a:t>
            </a:r>
            <a:r>
              <a:rPr lang="en-US" dirty="0" err="1"/>
              <a:t>Yoav</a:t>
            </a:r>
            <a:r>
              <a:rPr lang="en-US" dirty="0"/>
              <a:t>)-[:son]-&gt;(Koby),</a:t>
            </a:r>
          </a:p>
          <a:p>
            <a:pPr marL="0" indent="0">
              <a:buNone/>
            </a:pPr>
            <a:r>
              <a:rPr lang="en-US" dirty="0"/>
              <a:t>	(</a:t>
            </a:r>
            <a:r>
              <a:rPr lang="en-US" dirty="0" err="1"/>
              <a:t>Tuti</a:t>
            </a:r>
            <a:r>
              <a:rPr lang="en-US" dirty="0"/>
              <a:t>)-[:son]-&gt;(Koby),</a:t>
            </a:r>
          </a:p>
          <a:p>
            <a:pPr marL="0" indent="0">
              <a:buNone/>
            </a:pPr>
            <a:r>
              <a:rPr lang="en-US" dirty="0"/>
              <a:t>	(</a:t>
            </a:r>
            <a:r>
              <a:rPr lang="en-US" dirty="0" err="1"/>
              <a:t>Yoav</a:t>
            </a:r>
            <a:r>
              <a:rPr lang="en-US" dirty="0"/>
              <a:t>)-[:owner]-&gt;(</a:t>
            </a:r>
            <a:r>
              <a:rPr lang="en-US" dirty="0" err="1"/>
              <a:t>Lassy</a:t>
            </a:r>
            <a:r>
              <a:rPr lang="en-US" dirty="0"/>
              <a:t>),</a:t>
            </a:r>
          </a:p>
          <a:p>
            <a:pPr marL="0" indent="0">
              <a:buNone/>
            </a:pPr>
            <a:r>
              <a:rPr lang="en-US" dirty="0"/>
              <a:t>	(</a:t>
            </a:r>
            <a:r>
              <a:rPr lang="en-US" dirty="0" err="1"/>
              <a:t>Yoav</a:t>
            </a:r>
            <a:r>
              <a:rPr lang="en-US" dirty="0"/>
              <a:t>)-[:owner]-&gt;(Caty),</a:t>
            </a:r>
          </a:p>
          <a:p>
            <a:pPr marL="0" indent="0">
              <a:buNone/>
            </a:pPr>
            <a:r>
              <a:rPr lang="en-US" dirty="0"/>
              <a:t>	(</a:t>
            </a:r>
            <a:r>
              <a:rPr lang="en-US" dirty="0" err="1"/>
              <a:t>Tuti</a:t>
            </a:r>
            <a:r>
              <a:rPr lang="en-US" dirty="0"/>
              <a:t>)-[:owner]-&gt;(Fishy)</a:t>
            </a:r>
          </a:p>
        </p:txBody>
      </p:sp>
    </p:spTree>
    <p:extLst>
      <p:ext uri="{BB962C8B-B14F-4D97-AF65-F5344CB8AC3E}">
        <p14:creationId xmlns:p14="http://schemas.microsoft.com/office/powerpoint/2010/main" val="403826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3CE2E2-B6F1-4EE4-A981-3951AEDE94C1}"/>
              </a:ext>
            </a:extLst>
          </p:cNvPr>
          <p:cNvPicPr>
            <a:picLocks noChangeAspect="1"/>
          </p:cNvPicPr>
          <p:nvPr/>
        </p:nvPicPr>
        <p:blipFill>
          <a:blip r:embed="rId3"/>
          <a:stretch>
            <a:fillRect/>
          </a:stretch>
        </p:blipFill>
        <p:spPr>
          <a:xfrm>
            <a:off x="3558209" y="1033670"/>
            <a:ext cx="5267738" cy="5143293"/>
          </a:xfrm>
          <a:prstGeom prst="rect">
            <a:avLst/>
          </a:prstGeom>
        </p:spPr>
      </p:pic>
    </p:spTree>
    <p:extLst>
      <p:ext uri="{BB962C8B-B14F-4D97-AF65-F5344CB8AC3E}">
        <p14:creationId xmlns:p14="http://schemas.microsoft.com/office/powerpoint/2010/main" val="290495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25285"/>
            <a:ext cx="10515600" cy="1118901"/>
          </a:xfrm>
        </p:spPr>
        <p:txBody>
          <a:bodyPr/>
          <a:lstStyle/>
          <a:p>
            <a:pPr algn="ctr"/>
            <a:r>
              <a:rPr lang="en-US" b="1" dirty="0"/>
              <a:t>Match</a:t>
            </a:r>
            <a:endParaRPr lang="fr-FR" b="1" dirty="0"/>
          </a:p>
        </p:txBody>
      </p:sp>
      <p:sp>
        <p:nvSpPr>
          <p:cNvPr id="3" name="מציין מיקום תוכן 2"/>
          <p:cNvSpPr>
            <a:spLocks noGrp="1"/>
          </p:cNvSpPr>
          <p:nvPr>
            <p:ph idx="1"/>
          </p:nvPr>
        </p:nvSpPr>
        <p:spPr>
          <a:xfrm>
            <a:off x="838200" y="1538539"/>
            <a:ext cx="10515600" cy="4961652"/>
          </a:xfrm>
        </p:spPr>
        <p:txBody>
          <a:bodyPr>
            <a:normAutofit/>
          </a:bodyPr>
          <a:lstStyle/>
          <a:p>
            <a:pPr algn="r" rtl="1"/>
            <a:r>
              <a:rPr lang="he-IL" sz="3300" dirty="0"/>
              <a:t>בעזרת הפקודה </a:t>
            </a:r>
            <a:r>
              <a:rPr lang="en-US" sz="3300" dirty="0"/>
              <a:t>Match</a:t>
            </a:r>
            <a:r>
              <a:rPr lang="he-IL" sz="3300" dirty="0"/>
              <a:t> מאחזרים מידע מבסיס הנתונים </a:t>
            </a:r>
          </a:p>
          <a:p>
            <a:pPr algn="l"/>
            <a:endParaRPr lang="he-IL" sz="3300" dirty="0"/>
          </a:p>
          <a:p>
            <a:pPr marL="0" indent="0" algn="l">
              <a:buNone/>
            </a:pPr>
            <a:r>
              <a:rPr lang="fr-FR" sz="3300" dirty="0"/>
              <a:t>MATCH (</a:t>
            </a:r>
            <a:r>
              <a:rPr lang="en-US" sz="3300" dirty="0" err="1"/>
              <a:t>node:label</a:t>
            </a:r>
            <a:r>
              <a:rPr lang="fr-FR" sz="3300" dirty="0"/>
              <a:t>) </a:t>
            </a:r>
          </a:p>
          <a:p>
            <a:pPr marL="0" indent="0" algn="l">
              <a:buNone/>
            </a:pPr>
            <a:r>
              <a:rPr lang="fr-FR" sz="3300" dirty="0"/>
              <a:t>RETURN </a:t>
            </a:r>
            <a:r>
              <a:rPr lang="fr-FR" sz="3300" dirty="0" err="1"/>
              <a:t>node</a:t>
            </a:r>
            <a:endParaRPr lang="he-IL" sz="3300" dirty="0"/>
          </a:p>
          <a:p>
            <a:pPr marL="0" indent="0">
              <a:buNone/>
            </a:pPr>
            <a:endParaRPr lang="en-US" sz="3300" dirty="0"/>
          </a:p>
          <a:p>
            <a:pPr marL="0" indent="0" algn="r" rtl="1">
              <a:buNone/>
            </a:pPr>
            <a:r>
              <a:rPr lang="he-IL" sz="3300" dirty="0"/>
              <a:t>לדוגמא, החזר את כל הקודקודים שהם מסוג </a:t>
            </a:r>
            <a:r>
              <a:rPr lang="en-US" sz="3300" dirty="0"/>
              <a:t>Person</a:t>
            </a:r>
            <a:r>
              <a:rPr lang="he-IL" sz="3300" dirty="0"/>
              <a:t> </a:t>
            </a:r>
            <a:endParaRPr lang="en-US" sz="3300" dirty="0"/>
          </a:p>
          <a:p>
            <a:pPr marL="0" indent="0">
              <a:buNone/>
            </a:pPr>
            <a:r>
              <a:rPr lang="fr-FR" sz="3300" dirty="0"/>
              <a:t>MATCH (</a:t>
            </a:r>
            <a:r>
              <a:rPr lang="fr-FR" sz="3300" dirty="0" err="1"/>
              <a:t>n:Person</a:t>
            </a:r>
            <a:r>
              <a:rPr lang="fr-FR" sz="3300" dirty="0"/>
              <a:t>) </a:t>
            </a:r>
          </a:p>
          <a:p>
            <a:pPr marL="0" indent="0">
              <a:buNone/>
            </a:pPr>
            <a:r>
              <a:rPr lang="fr-FR" sz="3300" dirty="0"/>
              <a:t>RETURN n</a:t>
            </a:r>
            <a:endParaRPr lang="he-IL" sz="3300" dirty="0"/>
          </a:p>
          <a:p>
            <a:pPr algn="r" rtl="1"/>
            <a:endParaRPr lang="fr-FR" dirty="0"/>
          </a:p>
        </p:txBody>
      </p:sp>
    </p:spTree>
    <p:extLst>
      <p:ext uri="{BB962C8B-B14F-4D97-AF65-F5344CB8AC3E}">
        <p14:creationId xmlns:p14="http://schemas.microsoft.com/office/powerpoint/2010/main" val="3967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9878"/>
            <a:ext cx="10515600" cy="1118901"/>
          </a:xfrm>
        </p:spPr>
        <p:txBody>
          <a:bodyPr/>
          <a:lstStyle/>
          <a:p>
            <a:pPr algn="ctr"/>
            <a:r>
              <a:rPr lang="en-US" b="1" dirty="0"/>
              <a:t>Match</a:t>
            </a:r>
            <a:endParaRPr lang="fr-FR" b="1" dirty="0"/>
          </a:p>
        </p:txBody>
      </p:sp>
      <p:sp>
        <p:nvSpPr>
          <p:cNvPr id="3" name="מציין מיקום תוכן 2"/>
          <p:cNvSpPr>
            <a:spLocks noGrp="1"/>
          </p:cNvSpPr>
          <p:nvPr>
            <p:ph idx="1"/>
          </p:nvPr>
        </p:nvSpPr>
        <p:spPr>
          <a:xfrm>
            <a:off x="838200" y="1538539"/>
            <a:ext cx="10515600" cy="5519548"/>
          </a:xfrm>
        </p:spPr>
        <p:txBody>
          <a:bodyPr>
            <a:normAutofit/>
          </a:bodyPr>
          <a:lstStyle/>
          <a:p>
            <a:pPr algn="r" rtl="1"/>
            <a:r>
              <a:rPr lang="he-IL" dirty="0"/>
              <a:t>בנוסף, ניתן להחזיר את כל הקודקודים לפי סוג היחס</a:t>
            </a:r>
            <a:r>
              <a:rPr lang="en-US" dirty="0"/>
              <a:t> </a:t>
            </a:r>
            <a:r>
              <a:rPr lang="he-IL" dirty="0"/>
              <a:t>אליהם:</a:t>
            </a:r>
          </a:p>
          <a:p>
            <a:pPr marL="0" indent="0">
              <a:buNone/>
            </a:pPr>
            <a:endParaRPr lang="he-IL" dirty="0"/>
          </a:p>
          <a:p>
            <a:pPr marL="0" indent="0">
              <a:buNone/>
            </a:pPr>
            <a:r>
              <a:rPr lang="en-US" dirty="0"/>
              <a:t>MATCH (</a:t>
            </a:r>
            <a:r>
              <a:rPr lang="en-US" dirty="0" err="1"/>
              <a:t>node:label</a:t>
            </a:r>
            <a:r>
              <a:rPr lang="en-US" dirty="0"/>
              <a:t>)-[: Relationship]-&gt;(n) </a:t>
            </a:r>
          </a:p>
          <a:p>
            <a:pPr marL="0" indent="0">
              <a:buNone/>
            </a:pPr>
            <a:r>
              <a:rPr lang="en-US" dirty="0"/>
              <a:t>RETURN n</a:t>
            </a:r>
          </a:p>
          <a:p>
            <a:pPr algn="r" rtl="1"/>
            <a:r>
              <a:rPr lang="he-IL" dirty="0"/>
              <a:t>מה תהיה התוצאה של השאילתא הבאה?</a:t>
            </a:r>
            <a:endParaRPr lang="en-US" dirty="0"/>
          </a:p>
          <a:p>
            <a:pPr marL="0" indent="0">
              <a:buNone/>
            </a:pPr>
            <a:r>
              <a:rPr lang="en-US" dirty="0"/>
              <a:t>MATCH (</a:t>
            </a:r>
            <a:r>
              <a:rPr lang="en-US" dirty="0" err="1"/>
              <a:t>p:Person</a:t>
            </a:r>
            <a:r>
              <a:rPr lang="en-US" dirty="0"/>
              <a:t> {</a:t>
            </a:r>
            <a:r>
              <a:rPr lang="en-US" dirty="0" err="1"/>
              <a:t>gender:"male</a:t>
            </a:r>
            <a:r>
              <a:rPr lang="en-US" dirty="0"/>
              <a:t>"})-[:owner]-&gt;(n)  </a:t>
            </a:r>
          </a:p>
          <a:p>
            <a:pPr marL="0" indent="0">
              <a:buNone/>
            </a:pPr>
            <a:r>
              <a:rPr lang="en-US" dirty="0"/>
              <a:t>RETURN n.name </a:t>
            </a:r>
          </a:p>
          <a:p>
            <a:pPr algn="r" rtl="1"/>
            <a:r>
              <a:rPr lang="he-IL" dirty="0"/>
              <a:t>דרך נוספת לכתוב את השאילתא:</a:t>
            </a:r>
            <a:endParaRPr lang="en-US" dirty="0"/>
          </a:p>
          <a:p>
            <a:pPr marL="0" indent="0">
              <a:buNone/>
            </a:pPr>
            <a:r>
              <a:rPr lang="en-US" dirty="0"/>
              <a:t>MATCH (n)&lt;-[:owner]-(</a:t>
            </a:r>
            <a:r>
              <a:rPr lang="en-US" dirty="0" err="1"/>
              <a:t>p:Person</a:t>
            </a:r>
            <a:r>
              <a:rPr lang="en-US" dirty="0"/>
              <a:t> {</a:t>
            </a:r>
            <a:r>
              <a:rPr lang="en-US" dirty="0" err="1"/>
              <a:t>gender:"male</a:t>
            </a:r>
            <a:r>
              <a:rPr lang="en-US" dirty="0"/>
              <a:t>"})  </a:t>
            </a:r>
            <a:endParaRPr lang="he-IL" dirty="0"/>
          </a:p>
          <a:p>
            <a:pPr marL="0" indent="0">
              <a:buNone/>
            </a:pPr>
            <a:r>
              <a:rPr lang="en-US" dirty="0"/>
              <a:t>RETURN n.name</a:t>
            </a:r>
            <a:endParaRPr lang="he-IL" dirty="0"/>
          </a:p>
          <a:p>
            <a:pPr algn="r" rtl="1"/>
            <a:endParaRPr lang="fr-FR" dirty="0"/>
          </a:p>
        </p:txBody>
      </p:sp>
    </p:spTree>
    <p:extLst>
      <p:ext uri="{BB962C8B-B14F-4D97-AF65-F5344CB8AC3E}">
        <p14:creationId xmlns:p14="http://schemas.microsoft.com/office/powerpoint/2010/main" val="232592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t>
            </a:r>
            <a:r>
              <a:rPr lang="en-US" dirty="0" err="1"/>
              <a:t>n:Person</a:t>
            </a:r>
            <a:r>
              <a:rPr lang="en-US" dirty="0"/>
              <a:t>) return n.name</a:t>
            </a:r>
            <a:endParaRPr lang="he-IL" dirty="0"/>
          </a:p>
          <a:p>
            <a:pPr marL="0" indent="0" algn="r" rtl="1">
              <a:buNone/>
            </a:pPr>
            <a:endParaRPr lang="en-US" dirty="0"/>
          </a:p>
          <a:p>
            <a:pPr marL="0" indent="0" algn="r" rtl="1">
              <a:buNone/>
            </a:pPr>
            <a:endParaRPr lang="en-US" dirty="0"/>
          </a:p>
        </p:txBody>
      </p:sp>
      <p:pic>
        <p:nvPicPr>
          <p:cNvPr id="4" name="Picture 3">
            <a:extLst>
              <a:ext uri="{FF2B5EF4-FFF2-40B4-BE49-F238E27FC236}">
                <a16:creationId xmlns:a16="http://schemas.microsoft.com/office/drawing/2014/main" id="{FAB74FB7-9DC5-42E9-89DE-F5FE065BCD1B}"/>
              </a:ext>
            </a:extLst>
          </p:cNvPr>
          <p:cNvPicPr>
            <a:picLocks noChangeAspect="1"/>
          </p:cNvPicPr>
          <p:nvPr/>
        </p:nvPicPr>
        <p:blipFill>
          <a:blip r:embed="rId3"/>
          <a:stretch>
            <a:fillRect/>
          </a:stretch>
        </p:blipFill>
        <p:spPr>
          <a:xfrm>
            <a:off x="2206577" y="2870163"/>
            <a:ext cx="8050695" cy="2237547"/>
          </a:xfrm>
          <a:prstGeom prst="rect">
            <a:avLst/>
          </a:prstGeom>
        </p:spPr>
      </p:pic>
    </p:spTree>
    <p:extLst>
      <p:ext uri="{BB962C8B-B14F-4D97-AF65-F5344CB8AC3E}">
        <p14:creationId xmlns:p14="http://schemas.microsoft.com/office/powerpoint/2010/main" val="201611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(a)--&gt;(b{</a:t>
            </a:r>
            <a:r>
              <a:rPr lang="en-US" dirty="0" err="1"/>
              <a:t>name:'Michal</a:t>
            </a:r>
            <a:r>
              <a:rPr lang="en-US" dirty="0"/>
              <a:t>'}) RETURN a.name</a:t>
            </a:r>
          </a:p>
          <a:p>
            <a:endParaRPr lang="en-US" dirty="0"/>
          </a:p>
          <a:p>
            <a:pPr marL="0" indent="0">
              <a:buNone/>
            </a:pPr>
            <a:endParaRPr lang="en-US" dirty="0"/>
          </a:p>
        </p:txBody>
      </p:sp>
      <p:pic>
        <p:nvPicPr>
          <p:cNvPr id="4" name="Picture 3">
            <a:extLst>
              <a:ext uri="{FF2B5EF4-FFF2-40B4-BE49-F238E27FC236}">
                <a16:creationId xmlns:a16="http://schemas.microsoft.com/office/drawing/2014/main" id="{DA5FDFEA-BC6E-4DB7-9879-765792C46CE4}"/>
              </a:ext>
            </a:extLst>
          </p:cNvPr>
          <p:cNvPicPr>
            <a:picLocks noChangeAspect="1"/>
          </p:cNvPicPr>
          <p:nvPr/>
        </p:nvPicPr>
        <p:blipFill>
          <a:blip r:embed="rId3"/>
          <a:stretch>
            <a:fillRect/>
          </a:stretch>
        </p:blipFill>
        <p:spPr>
          <a:xfrm>
            <a:off x="682432" y="3009622"/>
            <a:ext cx="10946442" cy="1877909"/>
          </a:xfrm>
          <a:prstGeom prst="rect">
            <a:avLst/>
          </a:prstGeom>
        </p:spPr>
      </p:pic>
    </p:spTree>
    <p:extLst>
      <p:ext uri="{BB962C8B-B14F-4D97-AF65-F5344CB8AC3E}">
        <p14:creationId xmlns:p14="http://schemas.microsoft.com/office/powerpoint/2010/main" val="332612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(a{name:'</a:t>
            </a:r>
            <a:r>
              <a:rPr lang="en-US" dirty="0" err="1"/>
              <a:t>Yoav</a:t>
            </a:r>
            <a:r>
              <a:rPr lang="en-US" dirty="0"/>
              <a:t>'})--&gt;(</a:t>
            </a:r>
            <a:r>
              <a:rPr lang="en-US" dirty="0" err="1"/>
              <a:t>b:Pet</a:t>
            </a:r>
            <a:r>
              <a:rPr lang="en-US" dirty="0"/>
              <a:t>) RETURN b.name</a:t>
            </a:r>
          </a:p>
          <a:p>
            <a:endParaRPr lang="en-US" dirty="0"/>
          </a:p>
          <a:p>
            <a:endParaRPr lang="he-IL" dirty="0"/>
          </a:p>
        </p:txBody>
      </p:sp>
      <p:pic>
        <p:nvPicPr>
          <p:cNvPr id="4" name="Picture 3">
            <a:extLst>
              <a:ext uri="{FF2B5EF4-FFF2-40B4-BE49-F238E27FC236}">
                <a16:creationId xmlns:a16="http://schemas.microsoft.com/office/drawing/2014/main" id="{7B4FE719-B8A2-49FB-B76F-C4916B5282EB}"/>
              </a:ext>
            </a:extLst>
          </p:cNvPr>
          <p:cNvPicPr>
            <a:picLocks noChangeAspect="1"/>
          </p:cNvPicPr>
          <p:nvPr/>
        </p:nvPicPr>
        <p:blipFill>
          <a:blip r:embed="rId3"/>
          <a:stretch>
            <a:fillRect/>
          </a:stretch>
        </p:blipFill>
        <p:spPr>
          <a:xfrm>
            <a:off x="1556768" y="3014662"/>
            <a:ext cx="9657884" cy="1239286"/>
          </a:xfrm>
          <a:prstGeom prst="rect">
            <a:avLst/>
          </a:prstGeom>
        </p:spPr>
      </p:pic>
    </p:spTree>
    <p:extLst>
      <p:ext uri="{BB962C8B-B14F-4D97-AF65-F5344CB8AC3E}">
        <p14:creationId xmlns:p14="http://schemas.microsoft.com/office/powerpoint/2010/main" val="8893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More Examples</a:t>
            </a:r>
          </a:p>
        </p:txBody>
      </p:sp>
      <p:sp>
        <p:nvSpPr>
          <p:cNvPr id="3" name="Content Placeholder 2"/>
          <p:cNvSpPr>
            <a:spLocks noGrp="1"/>
          </p:cNvSpPr>
          <p:nvPr>
            <p:ph idx="1"/>
          </p:nvPr>
        </p:nvSpPr>
        <p:spPr>
          <a:xfrm>
            <a:off x="974125" y="1813268"/>
            <a:ext cx="10515600" cy="4351338"/>
          </a:xfrm>
        </p:spPr>
        <p:txBody>
          <a:bodyPr/>
          <a:lstStyle/>
          <a:p>
            <a:r>
              <a:rPr lang="en-US" dirty="0"/>
              <a:t>Match (a{</a:t>
            </a:r>
            <a:r>
              <a:rPr lang="en-US" dirty="0" err="1"/>
              <a:t>name:'Koby</a:t>
            </a:r>
            <a:r>
              <a:rPr lang="en-US" dirty="0"/>
              <a:t>'})-[:married]-&gt;(b) RETURN b.name</a:t>
            </a:r>
          </a:p>
          <a:p>
            <a:endParaRPr lang="en-US" dirty="0"/>
          </a:p>
          <a:p>
            <a:endParaRPr lang="en-US" dirty="0"/>
          </a:p>
        </p:txBody>
      </p:sp>
      <p:pic>
        <p:nvPicPr>
          <p:cNvPr id="4" name="Picture 3">
            <a:extLst>
              <a:ext uri="{FF2B5EF4-FFF2-40B4-BE49-F238E27FC236}">
                <a16:creationId xmlns:a16="http://schemas.microsoft.com/office/drawing/2014/main" id="{C91445DE-E26D-482E-8E8E-5AAE2CC107B5}"/>
              </a:ext>
            </a:extLst>
          </p:cNvPr>
          <p:cNvPicPr>
            <a:picLocks noChangeAspect="1"/>
          </p:cNvPicPr>
          <p:nvPr/>
        </p:nvPicPr>
        <p:blipFill>
          <a:blip r:embed="rId3"/>
          <a:stretch>
            <a:fillRect/>
          </a:stretch>
        </p:blipFill>
        <p:spPr>
          <a:xfrm>
            <a:off x="710466" y="3175137"/>
            <a:ext cx="11042917" cy="1138445"/>
          </a:xfrm>
          <a:prstGeom prst="rect">
            <a:avLst/>
          </a:prstGeom>
        </p:spPr>
      </p:pic>
    </p:spTree>
    <p:extLst>
      <p:ext uri="{BB962C8B-B14F-4D97-AF65-F5344CB8AC3E}">
        <p14:creationId xmlns:p14="http://schemas.microsoft.com/office/powerpoint/2010/main" val="15051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More Examples</a:t>
            </a:r>
            <a:endParaRPr lang="fr-FR" b="1" dirty="0"/>
          </a:p>
        </p:txBody>
      </p:sp>
      <p:sp>
        <p:nvSpPr>
          <p:cNvPr id="3" name="מציין מיקום תוכן 2"/>
          <p:cNvSpPr>
            <a:spLocks noGrp="1"/>
          </p:cNvSpPr>
          <p:nvPr>
            <p:ph idx="1"/>
          </p:nvPr>
        </p:nvSpPr>
        <p:spPr/>
        <p:txBody>
          <a:bodyPr>
            <a:normAutofit/>
          </a:bodyPr>
          <a:lstStyle/>
          <a:p>
            <a:pPr lvl="0" algn="r" rtl="1"/>
            <a:r>
              <a:rPr lang="he-IL" dirty="0"/>
              <a:t>רשימת האנשים הקשורים ל-</a:t>
            </a:r>
            <a:r>
              <a:rPr lang="en-US" dirty="0" err="1"/>
              <a:t>koby</a:t>
            </a:r>
            <a:r>
              <a:rPr lang="he-IL" dirty="0"/>
              <a:t> </a:t>
            </a:r>
            <a:r>
              <a:rPr lang="he-IL" sz="2000" dirty="0"/>
              <a:t>(לא משנה מהות הקשר):</a:t>
            </a:r>
          </a:p>
          <a:p>
            <a:pPr marL="0" lvl="0" indent="0">
              <a:buNone/>
            </a:pPr>
            <a:r>
              <a:rPr lang="en-US" dirty="0">
                <a:solidFill>
                  <a:prstClr val="black"/>
                </a:solidFill>
              </a:rPr>
              <a:t>MATCH (</a:t>
            </a:r>
            <a:r>
              <a:rPr lang="en-US" dirty="0" err="1">
                <a:solidFill>
                  <a:prstClr val="black"/>
                </a:solidFill>
              </a:rPr>
              <a:t>a:Person</a:t>
            </a:r>
            <a:r>
              <a:rPr lang="en-US" dirty="0">
                <a:solidFill>
                  <a:prstClr val="black"/>
                </a:solidFill>
              </a:rPr>
              <a:t>)--&gt;(b{</a:t>
            </a:r>
            <a:r>
              <a:rPr lang="en-US" dirty="0" err="1">
                <a:solidFill>
                  <a:prstClr val="black"/>
                </a:solidFill>
              </a:rPr>
              <a:t>name:‘Koby</a:t>
            </a:r>
            <a:r>
              <a:rPr lang="en-US" dirty="0">
                <a:solidFill>
                  <a:prstClr val="black"/>
                </a:solidFill>
              </a:rPr>
              <a:t>'}) RETURN a</a:t>
            </a:r>
          </a:p>
          <a:p>
            <a:pPr marL="0" lvl="0" indent="0">
              <a:buNone/>
            </a:pPr>
            <a:endParaRPr lang="he-IL" dirty="0">
              <a:solidFill>
                <a:prstClr val="black"/>
              </a:solidFill>
            </a:endParaRPr>
          </a:p>
          <a:p>
            <a:pPr algn="r" rtl="1"/>
            <a:r>
              <a:rPr lang="he-IL" dirty="0"/>
              <a:t>כל הקשרים שיש לקובי </a:t>
            </a:r>
            <a:r>
              <a:rPr lang="he-IL" sz="2000" dirty="0"/>
              <a:t>(לא רק קשרים ישירים):</a:t>
            </a:r>
            <a:endParaRPr lang="en-US" sz="2000" dirty="0"/>
          </a:p>
          <a:p>
            <a:pPr marL="0" indent="0">
              <a:buNone/>
            </a:pPr>
            <a:r>
              <a:rPr lang="en-US" dirty="0"/>
              <a:t>MATCH (a {name:</a:t>
            </a:r>
            <a:r>
              <a:rPr lang="he-IL" dirty="0"/>
              <a:t>'</a:t>
            </a:r>
            <a:r>
              <a:rPr lang="en-US" dirty="0"/>
              <a:t>Koby'})-[*]-(b) RETURN DISTINCT b</a:t>
            </a:r>
          </a:p>
          <a:p>
            <a:pPr marL="0" indent="0">
              <a:buNone/>
            </a:pPr>
            <a:endParaRPr lang="en-US" dirty="0"/>
          </a:p>
          <a:p>
            <a:pPr algn="r" rtl="1"/>
            <a:r>
              <a:rPr lang="he-IL" dirty="0"/>
              <a:t>כל הקשרים מסוג </a:t>
            </a:r>
            <a:r>
              <a:rPr lang="en-US" dirty="0"/>
              <a:t>son </a:t>
            </a:r>
            <a:r>
              <a:rPr lang="he-IL" dirty="0"/>
              <a:t> ומסוג </a:t>
            </a:r>
            <a:r>
              <a:rPr lang="en-US" dirty="0"/>
              <a:t>married</a:t>
            </a:r>
            <a:r>
              <a:rPr lang="he-IL" dirty="0"/>
              <a:t>:</a:t>
            </a:r>
            <a:endParaRPr lang="en-US" dirty="0"/>
          </a:p>
          <a:p>
            <a:pPr marL="0" indent="0">
              <a:buNone/>
            </a:pPr>
            <a:r>
              <a:rPr lang="en-US" dirty="0"/>
              <a:t>MATCH (a)-[:son|:married]-(b) RETURN DISTINCT b</a:t>
            </a:r>
            <a:endParaRPr lang="en-US" dirty="0">
              <a:solidFill>
                <a:prstClr val="black"/>
              </a:solidFill>
            </a:endParaRPr>
          </a:p>
          <a:p>
            <a:pPr marL="0" indent="0">
              <a:buNone/>
            </a:pPr>
            <a:endParaRPr lang="fr-FR" dirty="0"/>
          </a:p>
        </p:txBody>
      </p:sp>
    </p:spTree>
    <p:extLst>
      <p:ext uri="{BB962C8B-B14F-4D97-AF65-F5344CB8AC3E}">
        <p14:creationId xmlns:p14="http://schemas.microsoft.com/office/powerpoint/2010/main" val="7192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835" y="2282825"/>
            <a:ext cx="10515600" cy="4351338"/>
          </a:xfrm>
        </p:spPr>
        <p:txBody>
          <a:bodyPr/>
          <a:lstStyle/>
          <a:p>
            <a:pPr algn="r" rtl="1"/>
            <a:r>
              <a:rPr lang="he-IL" dirty="0"/>
              <a:t>מערכת ניהול נתונים המבוססת על מבנה של גרף (</a:t>
            </a:r>
            <a:r>
              <a:rPr lang="en-US" dirty="0"/>
              <a:t>Graph Store</a:t>
            </a:r>
            <a:r>
              <a:rPr lang="he-IL" dirty="0"/>
              <a:t>).</a:t>
            </a:r>
            <a:endParaRPr lang="en-US" dirty="0"/>
          </a:p>
          <a:p>
            <a:pPr algn="r" rtl="1"/>
            <a:r>
              <a:rPr lang="he-IL" dirty="0"/>
              <a:t>מורכב משני אלמנטים, קודקודים וקשתות.</a:t>
            </a:r>
            <a:endParaRPr lang="en-US" dirty="0"/>
          </a:p>
          <a:p>
            <a:pPr algn="r" rtl="1"/>
            <a:r>
              <a:rPr lang="he-IL" dirty="0"/>
              <a:t>משמש לשמירת מידע הקשור לרשתות וקשרים חברתיים.</a:t>
            </a:r>
          </a:p>
          <a:p>
            <a:pPr algn="r" rtl="1"/>
            <a:r>
              <a:rPr lang="he-IL" dirty="0"/>
              <a:t>מאפשר למצוא חברים של קודקוד וחברים של חברים עד דור 10</a:t>
            </a:r>
            <a:r>
              <a:rPr lang="en-US" dirty="0"/>
              <a:t>.</a:t>
            </a:r>
            <a:endParaRPr lang="he-IL" dirty="0"/>
          </a:p>
          <a:p>
            <a:pPr marL="0" indent="0" algn="r" rtl="1">
              <a:buNone/>
            </a:pPr>
            <a:endParaRPr lang="he-IL" dirty="0"/>
          </a:p>
          <a:p>
            <a:pPr marL="0" indent="0">
              <a:buNone/>
            </a:pP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060" y="282575"/>
            <a:ext cx="29622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468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Where</a:t>
            </a:r>
            <a:endParaRPr lang="fr-FR" b="1" dirty="0"/>
          </a:p>
        </p:txBody>
      </p:sp>
      <p:sp>
        <p:nvSpPr>
          <p:cNvPr id="3" name="מציין מיקום תוכן 2"/>
          <p:cNvSpPr>
            <a:spLocks noGrp="1"/>
          </p:cNvSpPr>
          <p:nvPr>
            <p:ph idx="1"/>
          </p:nvPr>
        </p:nvSpPr>
        <p:spPr/>
        <p:txBody>
          <a:bodyPr>
            <a:normAutofit lnSpcReduction="10000"/>
          </a:bodyPr>
          <a:lstStyle/>
          <a:p>
            <a:pPr algn="r" rtl="1"/>
            <a:r>
              <a:rPr lang="he-IL" dirty="0"/>
              <a:t>לפי תכונות-</a:t>
            </a:r>
            <a:endParaRPr lang="en-US" dirty="0"/>
          </a:p>
          <a:p>
            <a:pPr marL="0" indent="0">
              <a:buNone/>
            </a:pPr>
            <a:r>
              <a:rPr lang="en-US" dirty="0"/>
              <a:t>MATCH (Person) </a:t>
            </a:r>
          </a:p>
          <a:p>
            <a:pPr marL="0" indent="0">
              <a:buNone/>
            </a:pPr>
            <a:r>
              <a:rPr lang="en-US" dirty="0"/>
              <a:t>WHERE </a:t>
            </a:r>
            <a:r>
              <a:rPr lang="en-US" dirty="0" err="1"/>
              <a:t>Person.gender</a:t>
            </a:r>
            <a:r>
              <a:rPr lang="en-US" dirty="0"/>
              <a:t> = "male" AND </a:t>
            </a:r>
            <a:r>
              <a:rPr lang="en-US" dirty="0" err="1"/>
              <a:t>Person.age</a:t>
            </a:r>
            <a:r>
              <a:rPr lang="en-US" dirty="0"/>
              <a:t>&gt;=18 </a:t>
            </a:r>
          </a:p>
          <a:p>
            <a:pPr marL="0" indent="0">
              <a:buNone/>
            </a:pPr>
            <a:r>
              <a:rPr lang="en-US" dirty="0"/>
              <a:t>RETURN Person</a:t>
            </a:r>
            <a:endParaRPr lang="he-IL" dirty="0"/>
          </a:p>
          <a:p>
            <a:endParaRPr lang="he-IL" dirty="0"/>
          </a:p>
          <a:p>
            <a:pPr algn="r" rtl="1"/>
            <a:r>
              <a:rPr lang="he-IL" dirty="0"/>
              <a:t>לפי קשרים-</a:t>
            </a:r>
          </a:p>
          <a:p>
            <a:pPr marL="0" indent="0">
              <a:buNone/>
            </a:pPr>
            <a:r>
              <a:rPr lang="en-US" dirty="0"/>
              <a:t>MATCH (n) </a:t>
            </a:r>
          </a:p>
          <a:p>
            <a:pPr marL="0" indent="0">
              <a:buNone/>
            </a:pPr>
            <a:r>
              <a:rPr lang="en-US" dirty="0"/>
              <a:t>WHERE (n)&lt;-[:son]-({name: "</a:t>
            </a:r>
            <a:r>
              <a:rPr lang="en-US" dirty="0" err="1"/>
              <a:t>Yoav</a:t>
            </a:r>
            <a:r>
              <a:rPr lang="en-US" dirty="0"/>
              <a:t>"}) </a:t>
            </a:r>
          </a:p>
          <a:p>
            <a:pPr marL="0" indent="0">
              <a:buNone/>
            </a:pPr>
            <a:r>
              <a:rPr lang="en-US" dirty="0"/>
              <a:t>RETURN n</a:t>
            </a:r>
            <a:endParaRPr lang="fr-FR" dirty="0"/>
          </a:p>
        </p:txBody>
      </p:sp>
    </p:spTree>
    <p:extLst>
      <p:ext uri="{BB962C8B-B14F-4D97-AF65-F5344CB8AC3E}">
        <p14:creationId xmlns:p14="http://schemas.microsoft.com/office/powerpoint/2010/main" val="17708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MATCH (</a:t>
            </a:r>
            <a:r>
              <a:rPr lang="en-US" dirty="0" err="1"/>
              <a:t>a:Person</a:t>
            </a:r>
            <a:r>
              <a:rPr lang="en-US" dirty="0"/>
              <a:t>),(</a:t>
            </a:r>
            <a:r>
              <a:rPr lang="en-US" dirty="0" err="1"/>
              <a:t>b:Pet</a:t>
            </a:r>
            <a:r>
              <a:rPr lang="en-US" dirty="0"/>
              <a:t>) WHERE a.name = '</a:t>
            </a:r>
            <a:r>
              <a:rPr lang="en-US" dirty="0" err="1"/>
              <a:t>Tuti</a:t>
            </a:r>
            <a:r>
              <a:rPr lang="en-US" dirty="0"/>
              <a:t>' AND b.name = '</a:t>
            </a:r>
            <a:r>
              <a:rPr lang="en-US" dirty="0" err="1"/>
              <a:t>Lassy</a:t>
            </a:r>
            <a:r>
              <a:rPr lang="en-US" dirty="0"/>
              <a:t>' CREATE (a)-[r1:likes]-&gt;(b)</a:t>
            </a:r>
          </a:p>
          <a:p>
            <a:pPr marL="0" indent="0">
              <a:buNone/>
            </a:pPr>
            <a:endParaRPr lang="en-US" dirty="0"/>
          </a:p>
          <a:p>
            <a:endParaRPr lang="en-US" dirty="0"/>
          </a:p>
        </p:txBody>
      </p:sp>
      <p:pic>
        <p:nvPicPr>
          <p:cNvPr id="4" name="Picture 3">
            <a:extLst>
              <a:ext uri="{FF2B5EF4-FFF2-40B4-BE49-F238E27FC236}">
                <a16:creationId xmlns:a16="http://schemas.microsoft.com/office/drawing/2014/main" id="{7AF7D28F-5C70-48A6-9455-60CC42BC3FA3}"/>
              </a:ext>
            </a:extLst>
          </p:cNvPr>
          <p:cNvPicPr>
            <a:picLocks noChangeAspect="1"/>
          </p:cNvPicPr>
          <p:nvPr/>
        </p:nvPicPr>
        <p:blipFill>
          <a:blip r:embed="rId3"/>
          <a:stretch>
            <a:fillRect/>
          </a:stretch>
        </p:blipFill>
        <p:spPr>
          <a:xfrm>
            <a:off x="6990522" y="2490063"/>
            <a:ext cx="3606421" cy="4367937"/>
          </a:xfrm>
          <a:prstGeom prst="rect">
            <a:avLst/>
          </a:prstGeom>
        </p:spPr>
      </p:pic>
    </p:spTree>
    <p:extLst>
      <p:ext uri="{BB962C8B-B14F-4D97-AF65-F5344CB8AC3E}">
        <p14:creationId xmlns:p14="http://schemas.microsoft.com/office/powerpoint/2010/main" val="21641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MATCH (</a:t>
            </a:r>
            <a:r>
              <a:rPr lang="en-US" dirty="0" err="1"/>
              <a:t>a:Person</a:t>
            </a:r>
            <a:r>
              <a:rPr lang="en-US" dirty="0"/>
              <a:t>),(</a:t>
            </a:r>
            <a:r>
              <a:rPr lang="en-US" dirty="0" err="1"/>
              <a:t>b:Pet</a:t>
            </a:r>
            <a:r>
              <a:rPr lang="en-US" dirty="0"/>
              <a:t>) WHERE a.name = '</a:t>
            </a:r>
            <a:r>
              <a:rPr lang="en-US" dirty="0" err="1"/>
              <a:t>Yoav</a:t>
            </a:r>
            <a:r>
              <a:rPr lang="en-US" dirty="0"/>
              <a:t>' AND b.name = 'Fishy' CREATE (a)-[r1:owner]-&gt;(b)</a:t>
            </a:r>
          </a:p>
          <a:p>
            <a:pPr marL="0" indent="0">
              <a:buNone/>
            </a:pPr>
            <a:endParaRPr lang="en-US" dirty="0"/>
          </a:p>
          <a:p>
            <a:endParaRPr lang="en-US" dirty="0"/>
          </a:p>
        </p:txBody>
      </p:sp>
      <p:pic>
        <p:nvPicPr>
          <p:cNvPr id="4" name="Picture 3">
            <a:extLst>
              <a:ext uri="{FF2B5EF4-FFF2-40B4-BE49-F238E27FC236}">
                <a16:creationId xmlns:a16="http://schemas.microsoft.com/office/drawing/2014/main" id="{A340945D-3B2B-438F-B529-14D49B51CCCE}"/>
              </a:ext>
            </a:extLst>
          </p:cNvPr>
          <p:cNvPicPr>
            <a:picLocks noChangeAspect="1"/>
          </p:cNvPicPr>
          <p:nvPr/>
        </p:nvPicPr>
        <p:blipFill>
          <a:blip r:embed="rId3"/>
          <a:stretch>
            <a:fillRect/>
          </a:stretch>
        </p:blipFill>
        <p:spPr>
          <a:xfrm>
            <a:off x="6950351" y="2359508"/>
            <a:ext cx="3664640" cy="4357534"/>
          </a:xfrm>
          <a:prstGeom prst="rect">
            <a:avLst/>
          </a:prstGeom>
        </p:spPr>
      </p:pic>
    </p:spTree>
    <p:extLst>
      <p:ext uri="{BB962C8B-B14F-4D97-AF65-F5344CB8AC3E}">
        <p14:creationId xmlns:p14="http://schemas.microsoft.com/office/powerpoint/2010/main" val="174535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Add Relation</a:t>
            </a:r>
          </a:p>
        </p:txBody>
      </p:sp>
      <p:sp>
        <p:nvSpPr>
          <p:cNvPr id="3" name="Content Placeholder 2"/>
          <p:cNvSpPr>
            <a:spLocks noGrp="1"/>
          </p:cNvSpPr>
          <p:nvPr>
            <p:ph idx="1"/>
          </p:nvPr>
        </p:nvSpPr>
        <p:spPr/>
        <p:txBody>
          <a:bodyPr/>
          <a:lstStyle/>
          <a:p>
            <a:r>
              <a:rPr lang="en-US" dirty="0"/>
              <a:t>CREATE (</a:t>
            </a:r>
            <a:r>
              <a:rPr lang="en-US" dirty="0" err="1"/>
              <a:t>GoldenFishy:Pet</a:t>
            </a:r>
            <a:r>
              <a:rPr lang="en-US" dirty="0"/>
              <a:t> {name: "</a:t>
            </a:r>
            <a:r>
              <a:rPr lang="en-US" dirty="0" err="1"/>
              <a:t>GoldenFishy</a:t>
            </a:r>
            <a:r>
              <a:rPr lang="en-US" dirty="0"/>
              <a:t>", age:0.5,gender:"male", type: "fish"})</a:t>
            </a:r>
          </a:p>
          <a:p>
            <a:r>
              <a:rPr lang="en-US" dirty="0"/>
              <a:t>MATCH (</a:t>
            </a:r>
            <a:r>
              <a:rPr lang="en-US" dirty="0" err="1"/>
              <a:t>a:Person</a:t>
            </a:r>
            <a:r>
              <a:rPr lang="en-US" dirty="0"/>
              <a:t>),(</a:t>
            </a:r>
            <a:r>
              <a:rPr lang="en-US" dirty="0" err="1"/>
              <a:t>b:Pet</a:t>
            </a:r>
            <a:r>
              <a:rPr lang="en-US" dirty="0"/>
              <a:t>) WHERE a.name = '</a:t>
            </a:r>
            <a:r>
              <a:rPr lang="en-US" dirty="0" err="1"/>
              <a:t>Tuti</a:t>
            </a:r>
            <a:r>
              <a:rPr lang="en-US" dirty="0"/>
              <a:t>' AND b.name = '</a:t>
            </a:r>
            <a:r>
              <a:rPr lang="en-US" dirty="0" err="1"/>
              <a:t>GoldenFishy</a:t>
            </a:r>
            <a:r>
              <a:rPr lang="en-US" dirty="0"/>
              <a:t>' CREATE (a)-[r1:owner]-&gt;(b)</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4AABF12-A30E-4774-9F17-E42F3AA19644}"/>
              </a:ext>
            </a:extLst>
          </p:cNvPr>
          <p:cNvPicPr>
            <a:picLocks noChangeAspect="1"/>
          </p:cNvPicPr>
          <p:nvPr/>
        </p:nvPicPr>
        <p:blipFill>
          <a:blip r:embed="rId3"/>
          <a:stretch>
            <a:fillRect/>
          </a:stretch>
        </p:blipFill>
        <p:spPr>
          <a:xfrm>
            <a:off x="7805737" y="3214366"/>
            <a:ext cx="3548063" cy="3643634"/>
          </a:xfrm>
          <a:prstGeom prst="rect">
            <a:avLst/>
          </a:prstGeom>
        </p:spPr>
      </p:pic>
    </p:spTree>
    <p:extLst>
      <p:ext uri="{BB962C8B-B14F-4D97-AF65-F5344CB8AC3E}">
        <p14:creationId xmlns:p14="http://schemas.microsoft.com/office/powerpoint/2010/main" val="39958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206099"/>
            <a:ext cx="10515600" cy="1325563"/>
          </a:xfrm>
        </p:spPr>
        <p:txBody>
          <a:bodyPr/>
          <a:lstStyle/>
          <a:p>
            <a:pPr algn="ctr"/>
            <a:r>
              <a:rPr lang="en-US" b="1" dirty="0"/>
              <a:t>Remove</a:t>
            </a:r>
            <a:endParaRPr lang="fr-FR" b="1" dirty="0"/>
          </a:p>
        </p:txBody>
      </p:sp>
      <p:sp>
        <p:nvSpPr>
          <p:cNvPr id="3" name="מציין מיקום תוכן 2"/>
          <p:cNvSpPr>
            <a:spLocks noGrp="1"/>
          </p:cNvSpPr>
          <p:nvPr>
            <p:ph idx="1"/>
          </p:nvPr>
        </p:nvSpPr>
        <p:spPr>
          <a:xfrm>
            <a:off x="997226" y="1272337"/>
            <a:ext cx="10515600" cy="4919949"/>
          </a:xfrm>
        </p:spPr>
        <p:txBody>
          <a:bodyPr>
            <a:normAutofit/>
          </a:bodyPr>
          <a:lstStyle/>
          <a:p>
            <a:pPr algn="r" rtl="1"/>
            <a:r>
              <a:rPr lang="he-IL" sz="3000" dirty="0"/>
              <a:t>מאפשרת מחיקת תכונות של קודקוד</a:t>
            </a:r>
            <a:endParaRPr lang="he-IL" dirty="0"/>
          </a:p>
          <a:p>
            <a:pPr marL="0" indent="0" algn="l">
              <a:buNone/>
            </a:pPr>
            <a:r>
              <a:rPr lang="en-US" dirty="0"/>
              <a:t>MATCH (</a:t>
            </a:r>
            <a:r>
              <a:rPr lang="en-US" dirty="0" err="1"/>
              <a:t>node:label</a:t>
            </a:r>
            <a:r>
              <a:rPr lang="en-US" dirty="0"/>
              <a:t>{properties . . . . . . . }) </a:t>
            </a:r>
          </a:p>
          <a:p>
            <a:pPr marL="0" indent="0" algn="l">
              <a:buNone/>
            </a:pPr>
            <a:r>
              <a:rPr lang="en-US" dirty="0"/>
              <a:t>REMOVE </a:t>
            </a:r>
            <a:r>
              <a:rPr lang="en-US" dirty="0" err="1"/>
              <a:t>node.property</a:t>
            </a:r>
            <a:r>
              <a:rPr lang="en-US" dirty="0"/>
              <a:t> RETURN node</a:t>
            </a:r>
          </a:p>
          <a:p>
            <a:pPr algn="r" rtl="1"/>
            <a:r>
              <a:rPr lang="he-IL" sz="3000" dirty="0"/>
              <a:t>לדוגמא:</a:t>
            </a:r>
          </a:p>
          <a:p>
            <a:pPr marL="0" indent="0">
              <a:buNone/>
            </a:pPr>
            <a:r>
              <a:rPr lang="fr-FR" dirty="0"/>
              <a:t>MATCH (</a:t>
            </a:r>
            <a:r>
              <a:rPr lang="en-US" dirty="0" err="1"/>
              <a:t>GoldenFishy:Pet</a:t>
            </a:r>
            <a:r>
              <a:rPr lang="en-US" dirty="0"/>
              <a:t> {name: "</a:t>
            </a:r>
            <a:r>
              <a:rPr lang="en-US" dirty="0" err="1"/>
              <a:t>GoldenFishy</a:t>
            </a:r>
            <a:r>
              <a:rPr lang="en-US" dirty="0"/>
              <a:t>", age:0.5,gender:"male", type: "fish"})</a:t>
            </a:r>
            <a:r>
              <a:rPr lang="fr-FR" dirty="0"/>
              <a:t> REMOVE </a:t>
            </a:r>
            <a:r>
              <a:rPr lang="en-US" dirty="0" err="1"/>
              <a:t>GoldenFishy.gender</a:t>
            </a:r>
            <a:endParaRPr lang="en-US" dirty="0"/>
          </a:p>
          <a:p>
            <a:pPr marL="0" indent="0">
              <a:buNone/>
            </a:pPr>
            <a:endParaRPr lang="he-IL" dirty="0"/>
          </a:p>
          <a:p>
            <a:pPr marL="0" indent="0">
              <a:buNone/>
            </a:pPr>
            <a:r>
              <a:rPr lang="fr-FR" dirty="0"/>
              <a:t>MATCH (</a:t>
            </a:r>
            <a:r>
              <a:rPr lang="fr-FR" dirty="0" err="1"/>
              <a:t>n:Pet</a:t>
            </a:r>
            <a:r>
              <a:rPr lang="fr-FR" dirty="0"/>
              <a:t>) RETURN n</a:t>
            </a:r>
          </a:p>
          <a:p>
            <a:pPr marL="0" indent="0" algn="l">
              <a:buNone/>
            </a:pPr>
            <a:endParaRPr lang="en-US" dirty="0"/>
          </a:p>
          <a:p>
            <a:pPr marL="0" indent="0" algn="l">
              <a:buNone/>
            </a:pPr>
            <a:endParaRPr lang="fr-FR" dirty="0"/>
          </a:p>
        </p:txBody>
      </p:sp>
      <p:pic>
        <p:nvPicPr>
          <p:cNvPr id="4" name="Picture 3">
            <a:extLst>
              <a:ext uri="{FF2B5EF4-FFF2-40B4-BE49-F238E27FC236}">
                <a16:creationId xmlns:a16="http://schemas.microsoft.com/office/drawing/2014/main" id="{26C4400E-D7F3-43BF-AB70-3DE085FFC1E9}"/>
              </a:ext>
            </a:extLst>
          </p:cNvPr>
          <p:cNvPicPr>
            <a:picLocks noChangeAspect="1"/>
          </p:cNvPicPr>
          <p:nvPr/>
        </p:nvPicPr>
        <p:blipFill>
          <a:blip r:embed="rId3"/>
          <a:stretch>
            <a:fillRect/>
          </a:stretch>
        </p:blipFill>
        <p:spPr>
          <a:xfrm>
            <a:off x="2896046" y="5353531"/>
            <a:ext cx="6438454" cy="1325564"/>
          </a:xfrm>
          <a:prstGeom prst="rect">
            <a:avLst/>
          </a:prstGeom>
        </p:spPr>
      </p:pic>
    </p:spTree>
    <p:extLst>
      <p:ext uri="{BB962C8B-B14F-4D97-AF65-F5344CB8AC3E}">
        <p14:creationId xmlns:p14="http://schemas.microsoft.com/office/powerpoint/2010/main" val="349389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107059"/>
            <a:ext cx="10515600" cy="1325563"/>
          </a:xfrm>
        </p:spPr>
        <p:txBody>
          <a:bodyPr/>
          <a:lstStyle/>
          <a:p>
            <a:pPr algn="ctr"/>
            <a:r>
              <a:rPr lang="en-US" b="1" dirty="0"/>
              <a:t>Delete</a:t>
            </a:r>
            <a:endParaRPr lang="fr-FR" b="1" dirty="0"/>
          </a:p>
        </p:txBody>
      </p:sp>
      <p:sp>
        <p:nvSpPr>
          <p:cNvPr id="3" name="מציין מיקום תוכן 2"/>
          <p:cNvSpPr>
            <a:spLocks noGrp="1"/>
          </p:cNvSpPr>
          <p:nvPr>
            <p:ph idx="1"/>
          </p:nvPr>
        </p:nvSpPr>
        <p:spPr>
          <a:xfrm>
            <a:off x="838200" y="1432622"/>
            <a:ext cx="10515600" cy="4351338"/>
          </a:xfrm>
        </p:spPr>
        <p:txBody>
          <a:bodyPr/>
          <a:lstStyle/>
          <a:p>
            <a:pPr algn="r" rtl="1"/>
            <a:r>
              <a:rPr lang="he-IL" dirty="0"/>
              <a:t>מחיקת כל הקודקודים:</a:t>
            </a:r>
            <a:endParaRPr lang="en-US" dirty="0"/>
          </a:p>
          <a:p>
            <a:pPr marL="0" indent="0" algn="l">
              <a:buNone/>
            </a:pPr>
            <a:r>
              <a:rPr lang="pt-BR" dirty="0"/>
              <a:t>MATCH (n) detach delete n </a:t>
            </a:r>
          </a:p>
          <a:p>
            <a:pPr marL="0" indent="0" algn="l">
              <a:buNone/>
            </a:pPr>
            <a:endParaRPr lang="pt-BR" dirty="0"/>
          </a:p>
          <a:p>
            <a:pPr algn="r" rtl="1"/>
            <a:r>
              <a:rPr lang="he-IL" dirty="0"/>
              <a:t>מחיקה של קודקוד ספציפי </a:t>
            </a:r>
            <a:r>
              <a:rPr lang="he-IL" sz="2000" dirty="0"/>
              <a:t>(</a:t>
            </a:r>
            <a:r>
              <a:rPr lang="he-IL" dirty="0"/>
              <a:t>כולל הקשרים שלו</a:t>
            </a:r>
            <a:r>
              <a:rPr lang="he-IL" sz="2000" dirty="0"/>
              <a:t>):</a:t>
            </a:r>
          </a:p>
          <a:p>
            <a:pPr marL="0" indent="0">
              <a:buNone/>
            </a:pPr>
            <a:r>
              <a:rPr lang="fr-FR" dirty="0"/>
              <a:t>MATCH (</a:t>
            </a:r>
            <a:r>
              <a:rPr lang="en-US" dirty="0" err="1"/>
              <a:t>GoldenFishy:Pet</a:t>
            </a:r>
            <a:r>
              <a:rPr lang="en-US" dirty="0"/>
              <a:t> {name: "</a:t>
            </a:r>
            <a:r>
              <a:rPr lang="en-US" dirty="0" err="1"/>
              <a:t>GoldenFishy</a:t>
            </a:r>
            <a:r>
              <a:rPr lang="en-US" dirty="0"/>
              <a:t>", age:0.5,gender:"male", type: "fish"})</a:t>
            </a:r>
            <a:r>
              <a:rPr lang="fr-FR" dirty="0"/>
              <a:t> </a:t>
            </a:r>
          </a:p>
          <a:p>
            <a:pPr marL="0" indent="0">
              <a:buNone/>
            </a:pPr>
            <a:r>
              <a:rPr lang="fr-FR" dirty="0"/>
              <a:t>DETACH DELETE </a:t>
            </a:r>
            <a:r>
              <a:rPr lang="en-US" dirty="0" err="1"/>
              <a:t>GoldenFishy</a:t>
            </a:r>
            <a:endParaRPr lang="fr-FR" dirty="0"/>
          </a:p>
        </p:txBody>
      </p:sp>
      <p:pic>
        <p:nvPicPr>
          <p:cNvPr id="4" name="Picture 3">
            <a:extLst>
              <a:ext uri="{FF2B5EF4-FFF2-40B4-BE49-F238E27FC236}">
                <a16:creationId xmlns:a16="http://schemas.microsoft.com/office/drawing/2014/main" id="{212856AA-9247-405A-895A-269DFF703656}"/>
              </a:ext>
            </a:extLst>
          </p:cNvPr>
          <p:cNvPicPr>
            <a:picLocks noChangeAspect="1"/>
          </p:cNvPicPr>
          <p:nvPr/>
        </p:nvPicPr>
        <p:blipFill>
          <a:blip r:embed="rId3"/>
          <a:stretch>
            <a:fillRect/>
          </a:stretch>
        </p:blipFill>
        <p:spPr>
          <a:xfrm>
            <a:off x="8657396" y="3409508"/>
            <a:ext cx="2474430" cy="3175154"/>
          </a:xfrm>
          <a:prstGeom prst="rect">
            <a:avLst/>
          </a:prstGeom>
        </p:spPr>
      </p:pic>
    </p:spTree>
    <p:extLst>
      <p:ext uri="{BB962C8B-B14F-4D97-AF65-F5344CB8AC3E}">
        <p14:creationId xmlns:p14="http://schemas.microsoft.com/office/powerpoint/2010/main" val="8687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Create(</a:t>
            </a:r>
            <a:r>
              <a:rPr lang="en-US" dirty="0" err="1"/>
              <a:t>Eliezer:Person</a:t>
            </a:r>
            <a:r>
              <a:rPr lang="en-US" dirty="0"/>
              <a:t> {</a:t>
            </a:r>
            <a:r>
              <a:rPr lang="en-US" dirty="0" err="1"/>
              <a:t>name:'Eliezer</a:t>
            </a:r>
            <a:r>
              <a:rPr lang="en-US" dirty="0"/>
              <a:t>', age:82,gender:"male"})</a:t>
            </a:r>
            <a:endParaRPr lang="he-IL" dirty="0"/>
          </a:p>
          <a:p>
            <a:r>
              <a:rPr lang="en-US" dirty="0"/>
              <a:t>MATCH (</a:t>
            </a:r>
            <a:r>
              <a:rPr lang="en-US" dirty="0" err="1"/>
              <a:t>a:Person</a:t>
            </a:r>
            <a:r>
              <a:rPr lang="en-US" dirty="0"/>
              <a:t>),(</a:t>
            </a:r>
            <a:r>
              <a:rPr lang="en-US" dirty="0" err="1"/>
              <a:t>b:Person</a:t>
            </a:r>
            <a:r>
              <a:rPr lang="en-US" dirty="0"/>
              <a:t>) WHERE a.name = 'Eliezer' AND b.name = </a:t>
            </a:r>
            <a:r>
              <a:rPr lang="he-IL" dirty="0"/>
              <a:t>'</a:t>
            </a:r>
            <a:r>
              <a:rPr lang="en-US" dirty="0"/>
              <a:t>Koby' CREATE (a)-[r1:father]-&gt;(b)</a:t>
            </a:r>
          </a:p>
          <a:p>
            <a:pPr marL="0" indent="0">
              <a:buNone/>
            </a:pPr>
            <a:endParaRPr lang="en-US" dirty="0"/>
          </a:p>
          <a:p>
            <a:endParaRPr lang="he-IL" dirty="0"/>
          </a:p>
          <a:p>
            <a:endParaRPr lang="fr-FR" dirty="0"/>
          </a:p>
        </p:txBody>
      </p:sp>
      <p:pic>
        <p:nvPicPr>
          <p:cNvPr id="5" name="Picture 4">
            <a:extLst>
              <a:ext uri="{FF2B5EF4-FFF2-40B4-BE49-F238E27FC236}">
                <a16:creationId xmlns:a16="http://schemas.microsoft.com/office/drawing/2014/main" id="{3FE0F21A-5EEF-4C8E-9884-5310D5847F6E}"/>
              </a:ext>
            </a:extLst>
          </p:cNvPr>
          <p:cNvPicPr>
            <a:picLocks noChangeAspect="1"/>
          </p:cNvPicPr>
          <p:nvPr/>
        </p:nvPicPr>
        <p:blipFill>
          <a:blip r:embed="rId3"/>
          <a:stretch>
            <a:fillRect/>
          </a:stretch>
        </p:blipFill>
        <p:spPr>
          <a:xfrm>
            <a:off x="7647746" y="2867025"/>
            <a:ext cx="3007001" cy="3789310"/>
          </a:xfrm>
          <a:prstGeom prst="rect">
            <a:avLst/>
          </a:prstGeom>
        </p:spPr>
      </p:pic>
    </p:spTree>
    <p:extLst>
      <p:ext uri="{BB962C8B-B14F-4D97-AF65-F5344CB8AC3E}">
        <p14:creationId xmlns:p14="http://schemas.microsoft.com/office/powerpoint/2010/main" val="427661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create(</a:t>
            </a:r>
            <a:r>
              <a:rPr lang="en-US" dirty="0" err="1"/>
              <a:t>Bella:Person</a:t>
            </a:r>
            <a:r>
              <a:rPr lang="en-US" dirty="0"/>
              <a:t> {</a:t>
            </a:r>
            <a:r>
              <a:rPr lang="en-US" dirty="0" err="1"/>
              <a:t>name:'Bella</a:t>
            </a:r>
            <a:r>
              <a:rPr lang="en-US" dirty="0"/>
              <a:t>', age:78,gender:"female"})</a:t>
            </a:r>
          </a:p>
          <a:p>
            <a:r>
              <a:rPr lang="en-US" dirty="0"/>
              <a:t>MATCH (</a:t>
            </a:r>
            <a:r>
              <a:rPr lang="en-US" dirty="0" err="1"/>
              <a:t>a:Person</a:t>
            </a:r>
            <a:r>
              <a:rPr lang="en-US" dirty="0"/>
              <a:t>),(</a:t>
            </a:r>
            <a:r>
              <a:rPr lang="en-US" dirty="0" err="1"/>
              <a:t>b:Person</a:t>
            </a:r>
            <a:r>
              <a:rPr lang="en-US" dirty="0"/>
              <a:t>) WHERE a.name = 'Bella' AND b.name = </a:t>
            </a:r>
            <a:r>
              <a:rPr lang="he-IL" dirty="0"/>
              <a:t>'</a:t>
            </a:r>
            <a:r>
              <a:rPr lang="en-US" dirty="0" err="1"/>
              <a:t>Koby</a:t>
            </a:r>
            <a:r>
              <a:rPr lang="en-US" dirty="0"/>
              <a:t>' CREATE (a)-[r1:mother]-&gt;(b)</a:t>
            </a:r>
          </a:p>
          <a:p>
            <a:pPr marL="0" indent="0">
              <a:buNone/>
            </a:pPr>
            <a:r>
              <a:rPr lang="en-US" dirty="0"/>
              <a:t>	</a:t>
            </a:r>
          </a:p>
          <a:p>
            <a:endParaRPr lang="en-US" dirty="0"/>
          </a:p>
          <a:p>
            <a:endParaRPr lang="he-IL" dirty="0"/>
          </a:p>
          <a:p>
            <a:endParaRPr lang="fr-FR" dirty="0"/>
          </a:p>
        </p:txBody>
      </p:sp>
      <p:pic>
        <p:nvPicPr>
          <p:cNvPr id="5" name="Picture 4">
            <a:extLst>
              <a:ext uri="{FF2B5EF4-FFF2-40B4-BE49-F238E27FC236}">
                <a16:creationId xmlns:a16="http://schemas.microsoft.com/office/drawing/2014/main" id="{E6B23D63-2FF1-4DDB-9105-38AF26E57420}"/>
              </a:ext>
            </a:extLst>
          </p:cNvPr>
          <p:cNvPicPr>
            <a:picLocks noChangeAspect="1"/>
          </p:cNvPicPr>
          <p:nvPr/>
        </p:nvPicPr>
        <p:blipFill>
          <a:blip r:embed="rId3"/>
          <a:stretch>
            <a:fillRect/>
          </a:stretch>
        </p:blipFill>
        <p:spPr>
          <a:xfrm>
            <a:off x="7949234" y="2858448"/>
            <a:ext cx="2745271" cy="3814041"/>
          </a:xfrm>
          <a:prstGeom prst="rect">
            <a:avLst/>
          </a:prstGeom>
        </p:spPr>
      </p:pic>
    </p:spTree>
    <p:extLst>
      <p:ext uri="{BB962C8B-B14F-4D97-AF65-F5344CB8AC3E}">
        <p14:creationId xmlns:p14="http://schemas.microsoft.com/office/powerpoint/2010/main" val="237447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Add Generation</a:t>
            </a:r>
            <a:endParaRPr lang="fr-FR" b="1" dirty="0"/>
          </a:p>
        </p:txBody>
      </p:sp>
      <p:sp>
        <p:nvSpPr>
          <p:cNvPr id="3" name="מציין מיקום תוכן 2"/>
          <p:cNvSpPr>
            <a:spLocks noGrp="1"/>
          </p:cNvSpPr>
          <p:nvPr>
            <p:ph idx="1"/>
          </p:nvPr>
        </p:nvSpPr>
        <p:spPr/>
        <p:txBody>
          <a:bodyPr>
            <a:normAutofit/>
          </a:bodyPr>
          <a:lstStyle/>
          <a:p>
            <a:r>
              <a:rPr lang="en-US" dirty="0"/>
              <a:t>MATCH (</a:t>
            </a:r>
            <a:r>
              <a:rPr lang="en-US" dirty="0" err="1"/>
              <a:t>a:Person</a:t>
            </a:r>
            <a:r>
              <a:rPr lang="en-US" dirty="0"/>
              <a:t>),(</a:t>
            </a:r>
            <a:r>
              <a:rPr lang="en-US" dirty="0" err="1"/>
              <a:t>b:Person</a:t>
            </a:r>
            <a:r>
              <a:rPr lang="en-US" dirty="0"/>
              <a:t>) WHERE a.name = 'Bella' AND b.name = 'Eliezer' CREATE (a)-[r1:ex_married]-&gt;(b)</a:t>
            </a:r>
          </a:p>
          <a:p>
            <a:pPr marL="0" indent="0">
              <a:buNone/>
            </a:pPr>
            <a:endParaRPr lang="en-US" dirty="0"/>
          </a:p>
          <a:p>
            <a:endParaRPr lang="he-IL" dirty="0"/>
          </a:p>
          <a:p>
            <a:endParaRPr lang="fr-FR" dirty="0"/>
          </a:p>
        </p:txBody>
      </p:sp>
      <p:pic>
        <p:nvPicPr>
          <p:cNvPr id="5" name="Picture 4">
            <a:extLst>
              <a:ext uri="{FF2B5EF4-FFF2-40B4-BE49-F238E27FC236}">
                <a16:creationId xmlns:a16="http://schemas.microsoft.com/office/drawing/2014/main" id="{6D7C6A00-D961-438D-B69B-444D0AA48A54}"/>
              </a:ext>
            </a:extLst>
          </p:cNvPr>
          <p:cNvPicPr>
            <a:picLocks noChangeAspect="1"/>
          </p:cNvPicPr>
          <p:nvPr/>
        </p:nvPicPr>
        <p:blipFill>
          <a:blip r:embed="rId3"/>
          <a:stretch>
            <a:fillRect/>
          </a:stretch>
        </p:blipFill>
        <p:spPr>
          <a:xfrm>
            <a:off x="7701170" y="2260737"/>
            <a:ext cx="3271630" cy="4436529"/>
          </a:xfrm>
          <a:prstGeom prst="rect">
            <a:avLst/>
          </a:prstGeom>
        </p:spPr>
      </p:pic>
    </p:spTree>
    <p:extLst>
      <p:ext uri="{BB962C8B-B14F-4D97-AF65-F5344CB8AC3E}">
        <p14:creationId xmlns:p14="http://schemas.microsoft.com/office/powerpoint/2010/main" val="109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38200" y="365125"/>
            <a:ext cx="10515600" cy="1325563"/>
          </a:xfrm>
        </p:spPr>
        <p:txBody>
          <a:bodyPr/>
          <a:lstStyle/>
          <a:p>
            <a:pPr algn="ctr"/>
            <a:r>
              <a:rPr lang="en-US" b="1" dirty="0"/>
              <a:t>Basic Aggregation Functions</a:t>
            </a:r>
          </a:p>
        </p:txBody>
      </p:sp>
      <p:sp>
        <p:nvSpPr>
          <p:cNvPr id="5" name="Rectangle 2"/>
          <p:cNvSpPr>
            <a:spLocks noChangeArrowheads="1"/>
          </p:cNvSpPr>
          <p:nvPr/>
        </p:nvSpPr>
        <p:spPr bwMode="auto">
          <a:xfrm>
            <a:off x="1594021" y="2362471"/>
            <a:ext cx="3251980" cy="2795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75B3"/>
                </a:solidFill>
                <a:effectLst/>
                <a:latin typeface="Menlo"/>
              </a:rPr>
              <a:t>MATCH</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75438A"/>
                </a:solidFill>
                <a:effectLst/>
                <a:latin typeface="Menlo"/>
              </a:rPr>
              <a:t>n:Person</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1D75B3"/>
                </a:solidFill>
                <a:effectLst/>
                <a:latin typeface="Menlo"/>
              </a:rPr>
              <a:t>RETURN</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err="1">
                <a:ln>
                  <a:noFill/>
                </a:ln>
                <a:solidFill>
                  <a:srgbClr val="333333"/>
                </a:solidFill>
                <a:effectLst/>
                <a:latin typeface="Menlo"/>
              </a:rPr>
              <a:t>avg</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n</a:t>
            </a:r>
            <a:r>
              <a:rPr kumimoji="0" lang="en-US" altLang="en-US" sz="1400" b="0" i="0" u="none" strike="noStrike" cap="none" normalizeH="0" baseline="0" dirty="0" err="1">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age</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94021" y="3097877"/>
            <a:ext cx="3471591" cy="27954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D75B3"/>
                </a:solidFill>
                <a:effectLst/>
                <a:latin typeface="Menlo"/>
              </a:rPr>
              <a:t>MATCH</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75438A"/>
                </a:solidFill>
                <a:effectLst/>
                <a:latin typeface="Menlo"/>
              </a:rPr>
              <a:t>n:Person</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rgbClr val="333333"/>
                </a:solidFill>
                <a:effectLst/>
                <a:latin typeface="Menlo"/>
              </a:rPr>
              <a:t> </a:t>
            </a:r>
            <a:r>
              <a:rPr kumimoji="0" lang="en-US" altLang="en-US" sz="1400" b="0" i="0" u="none" strike="noStrike" cap="none" normalizeH="0" baseline="0" dirty="0">
                <a:ln>
                  <a:noFill/>
                </a:ln>
                <a:solidFill>
                  <a:srgbClr val="1D75B3"/>
                </a:solidFill>
                <a:effectLst/>
                <a:latin typeface="Menlo"/>
              </a:rPr>
              <a:t>RETURN</a:t>
            </a:r>
            <a:r>
              <a:rPr kumimoji="0" lang="en-US" altLang="en-US" sz="1400" b="0" i="0" u="none" strike="noStrike" cap="none" normalizeH="0" baseline="0" dirty="0">
                <a:ln>
                  <a:noFill/>
                </a:ln>
                <a:solidFill>
                  <a:srgbClr val="333333"/>
                </a:solidFill>
                <a:effectLst/>
                <a:latin typeface="Menlo"/>
              </a:rPr>
              <a:t> collect</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n</a:t>
            </a:r>
            <a:r>
              <a:rPr kumimoji="0" lang="en-US" altLang="en-US" sz="1400" b="0" i="0" u="none" strike="noStrike" cap="none" normalizeH="0" baseline="0" dirty="0" err="1">
                <a:ln>
                  <a:noFill/>
                </a:ln>
                <a:solidFill>
                  <a:srgbClr val="9C3328"/>
                </a:solidFill>
                <a:effectLst/>
                <a:latin typeface="Menlo"/>
              </a:rPr>
              <a:t>.</a:t>
            </a:r>
            <a:r>
              <a:rPr kumimoji="0" lang="en-US" altLang="en-US" sz="1400" b="0" i="0" u="none" strike="noStrike" cap="none" normalizeH="0" baseline="0" dirty="0" err="1">
                <a:ln>
                  <a:noFill/>
                </a:ln>
                <a:solidFill>
                  <a:srgbClr val="047D65"/>
                </a:solidFill>
                <a:effectLst/>
                <a:latin typeface="Menlo"/>
              </a:rPr>
              <a:t>age</a:t>
            </a:r>
            <a:r>
              <a:rPr kumimoji="0" lang="en-US" altLang="en-US" sz="1400" b="0" i="0" u="none" strike="noStrike" cap="none" normalizeH="0" baseline="0" dirty="0">
                <a:ln>
                  <a:noFill/>
                </a:ln>
                <a:solidFill>
                  <a:srgbClr val="9C3328"/>
                </a:solidFill>
                <a:effectLst/>
                <a:latin typeface="Menlo"/>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38C3EB95-60C5-4207-B355-4BE857D033C1}"/>
              </a:ext>
            </a:extLst>
          </p:cNvPr>
          <p:cNvGraphicFramePr>
            <a:graphicFrameLocks noGrp="1"/>
          </p:cNvGraphicFramePr>
          <p:nvPr>
            <p:ph idx="1"/>
            <p:extLst>
              <p:ext uri="{D42A27DB-BD31-4B8C-83A1-F6EECF244321}">
                <p14:modId xmlns:p14="http://schemas.microsoft.com/office/powerpoint/2010/main" val="919057637"/>
              </p:ext>
            </p:extLst>
          </p:nvPr>
        </p:nvGraphicFramePr>
        <p:xfrm>
          <a:off x="838200" y="1825624"/>
          <a:ext cx="10515600" cy="4734204"/>
        </p:xfrm>
        <a:graphic>
          <a:graphicData uri="http://schemas.openxmlformats.org/drawingml/2006/table">
            <a:tbl>
              <a:tblPr firstRow="1" bandRow="1">
                <a:tableStyleId>{5C22544A-7EE6-4342-B048-85BDC9FD1C3A}</a:tableStyleId>
              </a:tblPr>
              <a:tblGrid>
                <a:gridCol w="2620617">
                  <a:extLst>
                    <a:ext uri="{9D8B030D-6E8A-4147-A177-3AD203B41FA5}">
                      <a16:colId xmlns:a16="http://schemas.microsoft.com/office/drawing/2014/main" val="993410094"/>
                    </a:ext>
                  </a:extLst>
                </a:gridCol>
                <a:gridCol w="7894983">
                  <a:extLst>
                    <a:ext uri="{9D8B030D-6E8A-4147-A177-3AD203B41FA5}">
                      <a16:colId xmlns:a16="http://schemas.microsoft.com/office/drawing/2014/main" val="2537731549"/>
                    </a:ext>
                  </a:extLst>
                </a:gridCol>
              </a:tblGrid>
              <a:tr h="789034">
                <a:tc>
                  <a:txBody>
                    <a:bodyPr/>
                    <a:lstStyle/>
                    <a:p>
                      <a:pPr algn="ctr"/>
                      <a:r>
                        <a:rPr lang="en-US" sz="2000" dirty="0"/>
                        <a:t>Function</a:t>
                      </a:r>
                    </a:p>
                  </a:txBody>
                  <a:tcPr/>
                </a:tc>
                <a:tc>
                  <a:txBody>
                    <a:bodyPr/>
                    <a:lstStyle/>
                    <a:p>
                      <a:pPr algn="ctr"/>
                      <a:r>
                        <a:rPr lang="en-US" sz="2000" dirty="0"/>
                        <a:t>Description</a:t>
                      </a:r>
                    </a:p>
                  </a:txBody>
                  <a:tcPr/>
                </a:tc>
                <a:extLst>
                  <a:ext uri="{0D108BD9-81ED-4DB2-BD59-A6C34878D82A}">
                    <a16:rowId xmlns:a16="http://schemas.microsoft.com/office/drawing/2014/main" val="934864287"/>
                  </a:ext>
                </a:extLst>
              </a:tr>
              <a:tr h="789034">
                <a:tc>
                  <a:txBody>
                    <a:bodyPr/>
                    <a:lstStyle/>
                    <a:p>
                      <a:pPr algn="ctr"/>
                      <a:r>
                        <a:rPr lang="en-US" sz="2000" dirty="0"/>
                        <a:t>Count</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number of rows returned by MATCH command</a:t>
                      </a:r>
                      <a:endParaRPr lang="en-US" sz="2000" dirty="0"/>
                    </a:p>
                  </a:txBody>
                  <a:tcPr/>
                </a:tc>
                <a:extLst>
                  <a:ext uri="{0D108BD9-81ED-4DB2-BD59-A6C34878D82A}">
                    <a16:rowId xmlns:a16="http://schemas.microsoft.com/office/drawing/2014/main" val="3477925431"/>
                  </a:ext>
                </a:extLst>
              </a:tr>
              <a:tr h="789034">
                <a:tc>
                  <a:txBody>
                    <a:bodyPr/>
                    <a:lstStyle/>
                    <a:p>
                      <a:pPr algn="ctr"/>
                      <a:r>
                        <a:rPr lang="en-US" sz="2000" dirty="0"/>
                        <a:t>Max</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maximum value from a set of rows returned by MATCH command</a:t>
                      </a:r>
                      <a:endParaRPr lang="en-US" sz="2000" dirty="0"/>
                    </a:p>
                  </a:txBody>
                  <a:tcPr/>
                </a:tc>
                <a:extLst>
                  <a:ext uri="{0D108BD9-81ED-4DB2-BD59-A6C34878D82A}">
                    <a16:rowId xmlns:a16="http://schemas.microsoft.com/office/drawing/2014/main" val="586081308"/>
                  </a:ext>
                </a:extLst>
              </a:tr>
              <a:tr h="789034">
                <a:tc>
                  <a:txBody>
                    <a:bodyPr/>
                    <a:lstStyle/>
                    <a:p>
                      <a:pPr algn="ctr"/>
                      <a:r>
                        <a:rPr lang="en-US" sz="2000" dirty="0"/>
                        <a:t>Min</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minimum value from a set of rows returned by MATCH command</a:t>
                      </a:r>
                      <a:endParaRPr lang="en-US" sz="2000" dirty="0"/>
                    </a:p>
                  </a:txBody>
                  <a:tcPr/>
                </a:tc>
                <a:extLst>
                  <a:ext uri="{0D108BD9-81ED-4DB2-BD59-A6C34878D82A}">
                    <a16:rowId xmlns:a16="http://schemas.microsoft.com/office/drawing/2014/main" val="2372466511"/>
                  </a:ext>
                </a:extLst>
              </a:tr>
              <a:tr h="789034">
                <a:tc>
                  <a:txBody>
                    <a:bodyPr/>
                    <a:lstStyle/>
                    <a:p>
                      <a:pPr algn="ctr"/>
                      <a:r>
                        <a:rPr lang="en-US" sz="2000" dirty="0"/>
                        <a:t>Sum</a:t>
                      </a:r>
                    </a:p>
                  </a:txBody>
                  <a:tcPr/>
                </a:tc>
                <a:tc>
                  <a:txBody>
                    <a:bodyPr/>
                    <a:lstStyle/>
                    <a:p>
                      <a:pPr algn="ctr"/>
                      <a:r>
                        <a:rPr lang="en-US" sz="2000" dirty="0"/>
                        <a:t>R</a:t>
                      </a:r>
                      <a:r>
                        <a:rPr lang="en-US" sz="2000" b="0" i="0" kern="1200" dirty="0">
                          <a:solidFill>
                            <a:schemeClr val="dk1"/>
                          </a:solidFill>
                          <a:effectLst/>
                          <a:latin typeface="+mn-lt"/>
                          <a:ea typeface="+mn-ea"/>
                          <a:cs typeface="+mn-cs"/>
                        </a:rPr>
                        <a:t>eturns the summation value of all rows returned by MATCH command</a:t>
                      </a:r>
                      <a:endParaRPr lang="en-US" sz="2000" dirty="0"/>
                    </a:p>
                  </a:txBody>
                  <a:tcPr/>
                </a:tc>
                <a:extLst>
                  <a:ext uri="{0D108BD9-81ED-4DB2-BD59-A6C34878D82A}">
                    <a16:rowId xmlns:a16="http://schemas.microsoft.com/office/drawing/2014/main" val="1522022016"/>
                  </a:ext>
                </a:extLst>
              </a:tr>
              <a:tr h="789034">
                <a:tc>
                  <a:txBody>
                    <a:bodyPr/>
                    <a:lstStyle/>
                    <a:p>
                      <a:pPr algn="ctr"/>
                      <a:r>
                        <a:rPr lang="en-US" sz="2000" dirty="0" err="1"/>
                        <a:t>Avg</a:t>
                      </a:r>
                      <a:endParaRPr lang="en-US" sz="2000" dirty="0"/>
                    </a:p>
                  </a:txBody>
                  <a:tcPr/>
                </a:tc>
                <a:tc>
                  <a:txBody>
                    <a:bodyPr/>
                    <a:lstStyle/>
                    <a:p>
                      <a:pPr algn="ctr"/>
                      <a:r>
                        <a:rPr lang="en-US" sz="2000" dirty="0"/>
                        <a:t>R</a:t>
                      </a:r>
                      <a:r>
                        <a:rPr lang="en-US" sz="2000" b="0" i="0" kern="1200" dirty="0">
                          <a:solidFill>
                            <a:schemeClr val="dk1"/>
                          </a:solidFill>
                          <a:effectLst/>
                          <a:latin typeface="+mn-lt"/>
                          <a:ea typeface="+mn-ea"/>
                          <a:cs typeface="+mn-cs"/>
                        </a:rPr>
                        <a:t>eturns the average value of all rows returned by MATCH command</a:t>
                      </a:r>
                      <a:endParaRPr lang="en-US" sz="2000" dirty="0"/>
                    </a:p>
                  </a:txBody>
                  <a:tcPr/>
                </a:tc>
                <a:extLst>
                  <a:ext uri="{0D108BD9-81ED-4DB2-BD59-A6C34878D82A}">
                    <a16:rowId xmlns:a16="http://schemas.microsoft.com/office/drawing/2014/main" val="307748886"/>
                  </a:ext>
                </a:extLst>
              </a:tr>
            </a:tbl>
          </a:graphicData>
        </a:graphic>
      </p:graphicFrame>
    </p:spTree>
    <p:extLst>
      <p:ext uri="{BB962C8B-B14F-4D97-AF65-F5344CB8AC3E}">
        <p14:creationId xmlns:p14="http://schemas.microsoft.com/office/powerpoint/2010/main" val="78981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1"/>
            <a:r>
              <a:rPr lang="en-US" b="1" dirty="0"/>
              <a:t>Compare to SQL</a:t>
            </a:r>
            <a:endParaRPr lang="fr-FR" b="1" dirty="0"/>
          </a:p>
        </p:txBody>
      </p:sp>
      <p:graphicFrame>
        <p:nvGraphicFramePr>
          <p:cNvPr id="6" name="Content Placeholder 5">
            <a:extLst>
              <a:ext uri="{FF2B5EF4-FFF2-40B4-BE49-F238E27FC236}">
                <a16:creationId xmlns:a16="http://schemas.microsoft.com/office/drawing/2014/main" id="{2A93598C-8446-498A-8A7F-8A26F866EE99}"/>
              </a:ext>
            </a:extLst>
          </p:cNvPr>
          <p:cNvGraphicFramePr>
            <a:graphicFrameLocks noGrp="1"/>
          </p:cNvGraphicFramePr>
          <p:nvPr>
            <p:ph idx="1"/>
            <p:extLst>
              <p:ext uri="{D42A27DB-BD31-4B8C-83A1-F6EECF244321}">
                <p14:modId xmlns:p14="http://schemas.microsoft.com/office/powerpoint/2010/main" val="820461922"/>
              </p:ext>
            </p:extLst>
          </p:nvPr>
        </p:nvGraphicFramePr>
        <p:xfrm>
          <a:off x="1212575" y="2084042"/>
          <a:ext cx="9939130" cy="3534192"/>
        </p:xfrm>
        <a:graphic>
          <a:graphicData uri="http://schemas.openxmlformats.org/drawingml/2006/table">
            <a:tbl>
              <a:tblPr firstRow="1" bandRow="1">
                <a:tableStyleId>{5C22544A-7EE6-4342-B048-85BDC9FD1C3A}</a:tableStyleId>
              </a:tblPr>
              <a:tblGrid>
                <a:gridCol w="4969564">
                  <a:extLst>
                    <a:ext uri="{9D8B030D-6E8A-4147-A177-3AD203B41FA5}">
                      <a16:colId xmlns:a16="http://schemas.microsoft.com/office/drawing/2014/main" val="3537028130"/>
                    </a:ext>
                  </a:extLst>
                </a:gridCol>
                <a:gridCol w="4969566">
                  <a:extLst>
                    <a:ext uri="{9D8B030D-6E8A-4147-A177-3AD203B41FA5}">
                      <a16:colId xmlns:a16="http://schemas.microsoft.com/office/drawing/2014/main" val="3489690350"/>
                    </a:ext>
                  </a:extLst>
                </a:gridCol>
              </a:tblGrid>
              <a:tr h="589032">
                <a:tc>
                  <a:txBody>
                    <a:bodyPr/>
                    <a:lstStyle/>
                    <a:p>
                      <a:pPr algn="ctr"/>
                      <a:r>
                        <a:rPr lang="en-US" sz="3200" dirty="0"/>
                        <a:t>RDBMS</a:t>
                      </a:r>
                    </a:p>
                  </a:txBody>
                  <a:tcPr/>
                </a:tc>
                <a:tc>
                  <a:txBody>
                    <a:bodyPr/>
                    <a:lstStyle/>
                    <a:p>
                      <a:pPr algn="ctr"/>
                      <a:r>
                        <a:rPr lang="en-US" sz="3200" dirty="0"/>
                        <a:t>Neo4J</a:t>
                      </a:r>
                    </a:p>
                  </a:txBody>
                  <a:tcPr/>
                </a:tc>
                <a:extLst>
                  <a:ext uri="{0D108BD9-81ED-4DB2-BD59-A6C34878D82A}">
                    <a16:rowId xmlns:a16="http://schemas.microsoft.com/office/drawing/2014/main" val="2679325783"/>
                  </a:ext>
                </a:extLst>
              </a:tr>
              <a:tr h="589032">
                <a:tc>
                  <a:txBody>
                    <a:bodyPr/>
                    <a:lstStyle/>
                    <a:p>
                      <a:pPr algn="ctr"/>
                      <a:r>
                        <a:rPr lang="en-US" sz="3200" dirty="0"/>
                        <a:t>Table</a:t>
                      </a:r>
                    </a:p>
                  </a:txBody>
                  <a:tcPr/>
                </a:tc>
                <a:tc>
                  <a:txBody>
                    <a:bodyPr/>
                    <a:lstStyle/>
                    <a:p>
                      <a:pPr algn="ctr"/>
                      <a:r>
                        <a:rPr lang="en-US" sz="3200" dirty="0"/>
                        <a:t>Graph</a:t>
                      </a:r>
                    </a:p>
                  </a:txBody>
                  <a:tcPr/>
                </a:tc>
                <a:extLst>
                  <a:ext uri="{0D108BD9-81ED-4DB2-BD59-A6C34878D82A}">
                    <a16:rowId xmlns:a16="http://schemas.microsoft.com/office/drawing/2014/main" val="2972335497"/>
                  </a:ext>
                </a:extLst>
              </a:tr>
              <a:tr h="589032">
                <a:tc>
                  <a:txBody>
                    <a:bodyPr/>
                    <a:lstStyle/>
                    <a:p>
                      <a:pPr algn="ctr"/>
                      <a:r>
                        <a:rPr lang="en-US" sz="3200" dirty="0"/>
                        <a:t>Row</a:t>
                      </a:r>
                    </a:p>
                  </a:txBody>
                  <a:tcPr/>
                </a:tc>
                <a:tc>
                  <a:txBody>
                    <a:bodyPr/>
                    <a:lstStyle/>
                    <a:p>
                      <a:pPr algn="ctr"/>
                      <a:r>
                        <a:rPr lang="en-US" sz="3200" dirty="0"/>
                        <a:t>Node</a:t>
                      </a:r>
                    </a:p>
                  </a:txBody>
                  <a:tcPr/>
                </a:tc>
                <a:extLst>
                  <a:ext uri="{0D108BD9-81ED-4DB2-BD59-A6C34878D82A}">
                    <a16:rowId xmlns:a16="http://schemas.microsoft.com/office/drawing/2014/main" val="1867592940"/>
                  </a:ext>
                </a:extLst>
              </a:tr>
              <a:tr h="589032">
                <a:tc>
                  <a:txBody>
                    <a:bodyPr/>
                    <a:lstStyle/>
                    <a:p>
                      <a:pPr algn="ctr"/>
                      <a:r>
                        <a:rPr lang="en-US" sz="3200" dirty="0"/>
                        <a:t>Column and Data</a:t>
                      </a:r>
                    </a:p>
                  </a:txBody>
                  <a:tcPr/>
                </a:tc>
                <a:tc>
                  <a:txBody>
                    <a:bodyPr/>
                    <a:lstStyle/>
                    <a:p>
                      <a:pPr algn="ctr"/>
                      <a:r>
                        <a:rPr lang="en-US" sz="3200" b="0" i="0" kern="1200" dirty="0">
                          <a:solidFill>
                            <a:schemeClr val="dk1"/>
                          </a:solidFill>
                          <a:effectLst/>
                          <a:latin typeface="+mn-lt"/>
                          <a:ea typeface="+mn-ea"/>
                          <a:cs typeface="+mn-cs"/>
                        </a:rPr>
                        <a:t>Property and its values</a:t>
                      </a:r>
                      <a:endParaRPr lang="en-US" sz="3200" dirty="0"/>
                    </a:p>
                  </a:txBody>
                  <a:tcPr/>
                </a:tc>
                <a:extLst>
                  <a:ext uri="{0D108BD9-81ED-4DB2-BD59-A6C34878D82A}">
                    <a16:rowId xmlns:a16="http://schemas.microsoft.com/office/drawing/2014/main" val="797190199"/>
                  </a:ext>
                </a:extLst>
              </a:tr>
              <a:tr h="589032">
                <a:tc>
                  <a:txBody>
                    <a:bodyPr/>
                    <a:lstStyle/>
                    <a:p>
                      <a:pPr algn="ctr"/>
                      <a:r>
                        <a:rPr lang="en-US" sz="3200" dirty="0"/>
                        <a:t>Constraint</a:t>
                      </a:r>
                    </a:p>
                  </a:txBody>
                  <a:tcPr/>
                </a:tc>
                <a:tc>
                  <a:txBody>
                    <a:bodyPr/>
                    <a:lstStyle/>
                    <a:p>
                      <a:pPr algn="ctr"/>
                      <a:r>
                        <a:rPr lang="en-US" sz="3200" b="0" i="0" kern="1200" dirty="0">
                          <a:solidFill>
                            <a:schemeClr val="dk1"/>
                          </a:solidFill>
                          <a:effectLst/>
                          <a:latin typeface="+mn-lt"/>
                          <a:ea typeface="+mn-ea"/>
                          <a:cs typeface="+mn-cs"/>
                        </a:rPr>
                        <a:t>Relationship</a:t>
                      </a:r>
                      <a:endParaRPr lang="en-US" sz="3200" dirty="0"/>
                    </a:p>
                  </a:txBody>
                  <a:tcPr/>
                </a:tc>
                <a:extLst>
                  <a:ext uri="{0D108BD9-81ED-4DB2-BD59-A6C34878D82A}">
                    <a16:rowId xmlns:a16="http://schemas.microsoft.com/office/drawing/2014/main" val="2528316505"/>
                  </a:ext>
                </a:extLst>
              </a:tr>
              <a:tr h="589032">
                <a:tc>
                  <a:txBody>
                    <a:bodyPr/>
                    <a:lstStyle/>
                    <a:p>
                      <a:pPr algn="ctr"/>
                      <a:r>
                        <a:rPr lang="en-US" sz="3200" dirty="0"/>
                        <a:t>Join</a:t>
                      </a:r>
                    </a:p>
                  </a:txBody>
                  <a:tcPr/>
                </a:tc>
                <a:tc>
                  <a:txBody>
                    <a:bodyPr/>
                    <a:lstStyle/>
                    <a:p>
                      <a:pPr algn="ctr"/>
                      <a:r>
                        <a:rPr lang="en-US" sz="3200" b="0" i="0" kern="1200" dirty="0">
                          <a:solidFill>
                            <a:schemeClr val="dk1"/>
                          </a:solidFill>
                          <a:effectLst/>
                          <a:latin typeface="+mn-lt"/>
                          <a:ea typeface="+mn-ea"/>
                          <a:cs typeface="+mn-cs"/>
                        </a:rPr>
                        <a:t>Traversal</a:t>
                      </a:r>
                      <a:endParaRPr lang="en-US" sz="3200" dirty="0"/>
                    </a:p>
                  </a:txBody>
                  <a:tcPr/>
                </a:tc>
                <a:extLst>
                  <a:ext uri="{0D108BD9-81ED-4DB2-BD59-A6C34878D82A}">
                    <a16:rowId xmlns:a16="http://schemas.microsoft.com/office/drawing/2014/main" val="2863903597"/>
                  </a:ext>
                </a:extLst>
              </a:tr>
            </a:tbl>
          </a:graphicData>
        </a:graphic>
      </p:graphicFrame>
    </p:spTree>
    <p:extLst>
      <p:ext uri="{BB962C8B-B14F-4D97-AF65-F5344CB8AC3E}">
        <p14:creationId xmlns:p14="http://schemas.microsoft.com/office/powerpoint/2010/main" val="4091257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Aggregation Functions</a:t>
            </a:r>
          </a:p>
        </p:txBody>
      </p:sp>
      <p:sp>
        <p:nvSpPr>
          <p:cNvPr id="3" name="מציין מיקום תוכן 2"/>
          <p:cNvSpPr>
            <a:spLocks noGrp="1"/>
          </p:cNvSpPr>
          <p:nvPr>
            <p:ph idx="1"/>
          </p:nvPr>
        </p:nvSpPr>
        <p:spPr/>
        <p:txBody>
          <a:bodyPr>
            <a:normAutofit/>
          </a:bodyPr>
          <a:lstStyle/>
          <a:p>
            <a:pPr algn="r" rtl="1"/>
            <a:r>
              <a:rPr lang="he-IL" dirty="0"/>
              <a:t>ממוצע גילאים:</a:t>
            </a:r>
          </a:p>
          <a:p>
            <a:pPr marL="0" indent="0" algn="l">
              <a:buNone/>
            </a:pPr>
            <a:r>
              <a:rPr lang="en-US" dirty="0"/>
              <a:t>Match (</a:t>
            </a:r>
            <a:r>
              <a:rPr lang="en-US" dirty="0" err="1"/>
              <a:t>n:Person</a:t>
            </a:r>
            <a:r>
              <a:rPr lang="en-US" dirty="0"/>
              <a:t>) Return </a:t>
            </a:r>
            <a:r>
              <a:rPr lang="en-US" dirty="0" err="1"/>
              <a:t>avg</a:t>
            </a:r>
            <a:r>
              <a:rPr lang="en-US" dirty="0"/>
              <a:t>(</a:t>
            </a:r>
            <a:r>
              <a:rPr lang="en-US" dirty="0" err="1"/>
              <a:t>n.age</a:t>
            </a:r>
            <a:r>
              <a:rPr lang="en-US" dirty="0"/>
              <a:t>)</a:t>
            </a:r>
            <a:endParaRPr lang="he-IL" dirty="0"/>
          </a:p>
          <a:p>
            <a:pPr marL="0" indent="0" algn="l">
              <a:buNone/>
            </a:pPr>
            <a:endParaRPr lang="en-US" dirty="0"/>
          </a:p>
          <a:p>
            <a:pPr marL="0" indent="0" algn="l">
              <a:buNone/>
            </a:pPr>
            <a:endParaRPr lang="he-IL" dirty="0"/>
          </a:p>
          <a:p>
            <a:pPr algn="r" rtl="1"/>
            <a:r>
              <a:rPr lang="he-IL" dirty="0"/>
              <a:t>רשימת כל הגילאים:</a:t>
            </a:r>
          </a:p>
          <a:p>
            <a:pPr marL="0" indent="0" algn="l">
              <a:buNone/>
            </a:pPr>
            <a:r>
              <a:rPr lang="en-US" dirty="0"/>
              <a:t>Match (</a:t>
            </a:r>
            <a:r>
              <a:rPr lang="en-US" dirty="0" err="1"/>
              <a:t>n:Person</a:t>
            </a:r>
            <a:r>
              <a:rPr lang="en-US" dirty="0"/>
              <a:t>) Return collect(</a:t>
            </a:r>
            <a:r>
              <a:rPr lang="en-US" dirty="0" err="1"/>
              <a:t>n.age</a:t>
            </a:r>
            <a:r>
              <a:rPr lang="en-US" dirty="0"/>
              <a:t>)</a:t>
            </a:r>
          </a:p>
          <a:p>
            <a:pPr marL="0" indent="0" algn="l">
              <a:buNone/>
            </a:pPr>
            <a:endParaRPr lang="en-US" dirty="0"/>
          </a:p>
        </p:txBody>
      </p:sp>
      <p:pic>
        <p:nvPicPr>
          <p:cNvPr id="4" name="Picture 3">
            <a:extLst>
              <a:ext uri="{FF2B5EF4-FFF2-40B4-BE49-F238E27FC236}">
                <a16:creationId xmlns:a16="http://schemas.microsoft.com/office/drawing/2014/main" id="{398ABB6A-4E6C-4640-A935-0FD97983B5C9}"/>
              </a:ext>
            </a:extLst>
          </p:cNvPr>
          <p:cNvPicPr>
            <a:picLocks noChangeAspect="1"/>
          </p:cNvPicPr>
          <p:nvPr/>
        </p:nvPicPr>
        <p:blipFill>
          <a:blip r:embed="rId3"/>
          <a:stretch>
            <a:fillRect/>
          </a:stretch>
        </p:blipFill>
        <p:spPr>
          <a:xfrm>
            <a:off x="2867025" y="3178243"/>
            <a:ext cx="6457950" cy="581025"/>
          </a:xfrm>
          <a:prstGeom prst="rect">
            <a:avLst/>
          </a:prstGeom>
        </p:spPr>
      </p:pic>
      <p:pic>
        <p:nvPicPr>
          <p:cNvPr id="5" name="Picture 4">
            <a:extLst>
              <a:ext uri="{FF2B5EF4-FFF2-40B4-BE49-F238E27FC236}">
                <a16:creationId xmlns:a16="http://schemas.microsoft.com/office/drawing/2014/main" id="{69D1E4D5-C4DB-4414-B6AF-1BFFC5BC3A90}"/>
              </a:ext>
            </a:extLst>
          </p:cNvPr>
          <p:cNvPicPr>
            <a:picLocks noChangeAspect="1"/>
          </p:cNvPicPr>
          <p:nvPr/>
        </p:nvPicPr>
        <p:blipFill>
          <a:blip r:embed="rId4"/>
          <a:stretch>
            <a:fillRect/>
          </a:stretch>
        </p:blipFill>
        <p:spPr>
          <a:xfrm>
            <a:off x="2847975" y="5175595"/>
            <a:ext cx="6477000" cy="561975"/>
          </a:xfrm>
          <a:prstGeom prst="rect">
            <a:avLst/>
          </a:prstGeom>
        </p:spPr>
      </p:pic>
    </p:spTree>
    <p:extLst>
      <p:ext uri="{BB962C8B-B14F-4D97-AF65-F5344CB8AC3E}">
        <p14:creationId xmlns:p14="http://schemas.microsoft.com/office/powerpoint/2010/main" val="35835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9902" y="365125"/>
            <a:ext cx="11203898" cy="1325563"/>
          </a:xfrm>
        </p:spPr>
        <p:txBody>
          <a:bodyPr/>
          <a:lstStyle/>
          <a:p>
            <a:pPr algn="ctr"/>
            <a:r>
              <a:rPr lang="en-US" b="1" dirty="0"/>
              <a:t>With</a:t>
            </a:r>
            <a:endParaRPr lang="fr-FR" b="1" dirty="0"/>
          </a:p>
        </p:txBody>
      </p:sp>
      <p:sp>
        <p:nvSpPr>
          <p:cNvPr id="3" name="מציין מיקום תוכן 2"/>
          <p:cNvSpPr>
            <a:spLocks noGrp="1"/>
          </p:cNvSpPr>
          <p:nvPr>
            <p:ph idx="1"/>
          </p:nvPr>
        </p:nvSpPr>
        <p:spPr/>
        <p:txBody>
          <a:bodyPr/>
          <a:lstStyle/>
          <a:p>
            <a:pPr marL="0" indent="0">
              <a:buNone/>
            </a:pPr>
            <a:r>
              <a:rPr lang="en-US" dirty="0"/>
              <a:t>MATCH (n) WITH n ORDER BY </a:t>
            </a:r>
            <a:r>
              <a:rPr lang="en-US" dirty="0" err="1"/>
              <a:t>n.property</a:t>
            </a:r>
            <a:r>
              <a:rPr lang="en-US" dirty="0"/>
              <a:t> RETURN collect(</a:t>
            </a:r>
            <a:r>
              <a:rPr lang="en-US" dirty="0" err="1"/>
              <a:t>n.property</a:t>
            </a:r>
            <a:r>
              <a:rPr lang="en-US" dirty="0"/>
              <a:t>)</a:t>
            </a:r>
            <a:endParaRPr lang="he-IL" dirty="0"/>
          </a:p>
          <a:p>
            <a:pPr marL="0" indent="0">
              <a:buNone/>
            </a:pPr>
            <a:endParaRPr lang="en-US" dirty="0"/>
          </a:p>
          <a:p>
            <a:pPr algn="r" rtl="1"/>
            <a:r>
              <a:rPr lang="he-IL" dirty="0"/>
              <a:t>לדוגמא, רשימת כל השמות בסדר יורד עם הגבלה ל-3 שמות:</a:t>
            </a:r>
            <a:endParaRPr lang="en-US" dirty="0"/>
          </a:p>
          <a:p>
            <a:pPr marL="0" indent="0">
              <a:buNone/>
            </a:pPr>
            <a:r>
              <a:rPr lang="en-US" dirty="0"/>
              <a:t>MATCH (n) WITH n ORDER BY n.name DESC LIMIT 3 RETURN collect(n.name) </a:t>
            </a:r>
            <a:endParaRPr lang="he-IL" dirty="0"/>
          </a:p>
          <a:p>
            <a:pPr marL="0" indent="0">
              <a:buNone/>
            </a:pPr>
            <a:endParaRPr lang="fr-FR" dirty="0"/>
          </a:p>
        </p:txBody>
      </p:sp>
      <p:pic>
        <p:nvPicPr>
          <p:cNvPr id="4" name="Picture 3">
            <a:extLst>
              <a:ext uri="{FF2B5EF4-FFF2-40B4-BE49-F238E27FC236}">
                <a16:creationId xmlns:a16="http://schemas.microsoft.com/office/drawing/2014/main" id="{E90B9F75-9775-48A5-B3D8-181A78DCC427}"/>
              </a:ext>
            </a:extLst>
          </p:cNvPr>
          <p:cNvPicPr>
            <a:picLocks noChangeAspect="1"/>
          </p:cNvPicPr>
          <p:nvPr/>
        </p:nvPicPr>
        <p:blipFill>
          <a:blip r:embed="rId3"/>
          <a:stretch>
            <a:fillRect/>
          </a:stretch>
        </p:blipFill>
        <p:spPr>
          <a:xfrm>
            <a:off x="838200" y="4584838"/>
            <a:ext cx="10278585" cy="941318"/>
          </a:xfrm>
          <a:prstGeom prst="rect">
            <a:avLst/>
          </a:prstGeom>
        </p:spPr>
      </p:pic>
    </p:spTree>
    <p:extLst>
      <p:ext uri="{BB962C8B-B14F-4D97-AF65-F5344CB8AC3E}">
        <p14:creationId xmlns:p14="http://schemas.microsoft.com/office/powerpoint/2010/main" val="35749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738" y="329956"/>
            <a:ext cx="10750062" cy="1325563"/>
          </a:xfrm>
        </p:spPr>
        <p:txBody>
          <a:bodyPr/>
          <a:lstStyle/>
          <a:p>
            <a:pPr algn="ctr"/>
            <a:r>
              <a:rPr lang="en-US" b="1" dirty="0"/>
              <a:t>With</a:t>
            </a:r>
          </a:p>
        </p:txBody>
      </p:sp>
      <p:sp>
        <p:nvSpPr>
          <p:cNvPr id="3" name="Content Placeholder 2"/>
          <p:cNvSpPr>
            <a:spLocks noGrp="1"/>
          </p:cNvSpPr>
          <p:nvPr>
            <p:ph idx="1"/>
          </p:nvPr>
        </p:nvSpPr>
        <p:spPr/>
        <p:txBody>
          <a:bodyPr/>
          <a:lstStyle/>
          <a:p>
            <a:pPr algn="r" rtl="1"/>
            <a:r>
              <a:rPr lang="he-IL" dirty="0"/>
              <a:t>מה מבצעת השאילתא הבאה?</a:t>
            </a:r>
          </a:p>
          <a:p>
            <a:pPr marL="0" indent="0" algn="r" rtl="1">
              <a:buNone/>
            </a:pPr>
            <a:endParaRPr lang="en-US" dirty="0"/>
          </a:p>
          <a:p>
            <a:pPr marL="0" indent="0">
              <a:buNone/>
            </a:pPr>
            <a:r>
              <a:rPr lang="en-US" dirty="0"/>
              <a:t>MATCH (</a:t>
            </a:r>
            <a:r>
              <a:rPr lang="en-US" dirty="0" err="1"/>
              <a:t>c:Pet</a:t>
            </a:r>
            <a:r>
              <a:rPr lang="en-US" dirty="0"/>
              <a:t>) WITH COLLECT(c) AS Pets MATCH (</a:t>
            </a:r>
            <a:r>
              <a:rPr lang="en-US" dirty="0" err="1"/>
              <a:t>s:Person</a:t>
            </a:r>
            <a:r>
              <a:rPr lang="en-US" dirty="0"/>
              <a:t>) WHERE ALL (x IN Pets WHERE (s)-[:owner]-&gt;(x)) RETURN s.name</a:t>
            </a:r>
          </a:p>
          <a:p>
            <a:pPr algn="r" rtl="1"/>
            <a:endParaRPr lang="en-US" dirty="0"/>
          </a:p>
          <a:p>
            <a:pPr marL="0" indent="0" algn="r" rtl="1">
              <a:buNone/>
            </a:pPr>
            <a:endParaRPr lang="en-US" dirty="0"/>
          </a:p>
        </p:txBody>
      </p:sp>
      <p:pic>
        <p:nvPicPr>
          <p:cNvPr id="4" name="Picture 3">
            <a:extLst>
              <a:ext uri="{FF2B5EF4-FFF2-40B4-BE49-F238E27FC236}">
                <a16:creationId xmlns:a16="http://schemas.microsoft.com/office/drawing/2014/main" id="{DAC5D7A2-A209-4288-894C-31F642DC29F6}"/>
              </a:ext>
            </a:extLst>
          </p:cNvPr>
          <p:cNvPicPr>
            <a:picLocks noChangeAspect="1"/>
          </p:cNvPicPr>
          <p:nvPr/>
        </p:nvPicPr>
        <p:blipFill>
          <a:blip r:embed="rId3"/>
          <a:stretch>
            <a:fillRect/>
          </a:stretch>
        </p:blipFill>
        <p:spPr>
          <a:xfrm>
            <a:off x="2740269" y="4348734"/>
            <a:ext cx="6477000" cy="1027938"/>
          </a:xfrm>
          <a:prstGeom prst="rect">
            <a:avLst/>
          </a:prstGeom>
        </p:spPr>
      </p:pic>
    </p:spTree>
    <p:extLst>
      <p:ext uri="{BB962C8B-B14F-4D97-AF65-F5344CB8AC3E}">
        <p14:creationId xmlns:p14="http://schemas.microsoft.com/office/powerpoint/2010/main" val="16546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CQL - Cypher Query Language</a:t>
            </a:r>
            <a:r>
              <a:rPr lang="fr-FR" b="1" dirty="0"/>
              <a:t> </a:t>
            </a:r>
            <a:endParaRPr lang="fr-FR" dirty="0"/>
          </a:p>
        </p:txBody>
      </p:sp>
      <p:sp>
        <p:nvSpPr>
          <p:cNvPr id="3" name="מציין מיקום תוכן 2"/>
          <p:cNvSpPr>
            <a:spLocks noGrp="1"/>
          </p:cNvSpPr>
          <p:nvPr>
            <p:ph idx="1"/>
          </p:nvPr>
        </p:nvSpPr>
        <p:spPr/>
        <p:txBody>
          <a:bodyPr/>
          <a:lstStyle/>
          <a:p>
            <a:pPr algn="r" rtl="1"/>
            <a:r>
              <a:rPr lang="he-IL" dirty="0"/>
              <a:t>שפת השאילתות לבסיסי נתונים של </a:t>
            </a:r>
            <a:r>
              <a:rPr lang="en-US" dirty="0"/>
              <a:t>Neo4j</a:t>
            </a:r>
            <a:r>
              <a:rPr lang="he-IL" dirty="0"/>
              <a:t>.</a:t>
            </a:r>
          </a:p>
          <a:p>
            <a:pPr algn="r" rtl="1"/>
            <a:r>
              <a:rPr lang="he-IL" dirty="0"/>
              <a:t>זוהי שפה דקלרטיבית</a:t>
            </a:r>
          </a:p>
          <a:p>
            <a:pPr algn="r" rtl="1"/>
            <a:r>
              <a:rPr lang="he-IL" dirty="0"/>
              <a:t>התחביר פשוט וקריא</a:t>
            </a:r>
          </a:p>
          <a:p>
            <a:pPr algn="r" rtl="1"/>
            <a:r>
              <a:rPr lang="he-IL" dirty="0"/>
              <a:t>השפה משמשת כדי ליצור ולאחזר את היחסים בין הנתונים מבלי להשתמש בשאילתות מורכבות.  </a:t>
            </a:r>
            <a:endParaRPr lang="fr-FR" dirty="0"/>
          </a:p>
        </p:txBody>
      </p:sp>
    </p:spTree>
    <p:extLst>
      <p:ext uri="{BB962C8B-B14F-4D97-AF65-F5344CB8AC3E}">
        <p14:creationId xmlns:p14="http://schemas.microsoft.com/office/powerpoint/2010/main" val="66987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Common CQL Clauses</a:t>
            </a:r>
            <a:endParaRPr lang="fr-FR" b="1" dirty="0"/>
          </a:p>
        </p:txBody>
      </p:sp>
      <p:graphicFrame>
        <p:nvGraphicFramePr>
          <p:cNvPr id="6" name="Content Placeholder 5">
            <a:extLst>
              <a:ext uri="{FF2B5EF4-FFF2-40B4-BE49-F238E27FC236}">
                <a16:creationId xmlns:a16="http://schemas.microsoft.com/office/drawing/2014/main" id="{EB4D7672-ED9F-4DEF-9C6E-2EE55FDD1A96}"/>
              </a:ext>
            </a:extLst>
          </p:cNvPr>
          <p:cNvGraphicFramePr>
            <a:graphicFrameLocks noGrp="1"/>
          </p:cNvGraphicFramePr>
          <p:nvPr>
            <p:ph idx="1"/>
            <p:extLst>
              <p:ext uri="{D42A27DB-BD31-4B8C-83A1-F6EECF244321}">
                <p14:modId xmlns:p14="http://schemas.microsoft.com/office/powerpoint/2010/main" val="2558224233"/>
              </p:ext>
            </p:extLst>
          </p:nvPr>
        </p:nvGraphicFramePr>
        <p:xfrm>
          <a:off x="1041952" y="1690688"/>
          <a:ext cx="10108096" cy="4416374"/>
        </p:xfrm>
        <a:graphic>
          <a:graphicData uri="http://schemas.openxmlformats.org/drawingml/2006/table">
            <a:tbl>
              <a:tblPr firstRow="1" bandRow="1">
                <a:tableStyleId>{5C22544A-7EE6-4342-B048-85BDC9FD1C3A}</a:tableStyleId>
              </a:tblPr>
              <a:tblGrid>
                <a:gridCol w="2480847">
                  <a:extLst>
                    <a:ext uri="{9D8B030D-6E8A-4147-A177-3AD203B41FA5}">
                      <a16:colId xmlns:a16="http://schemas.microsoft.com/office/drawing/2014/main" val="643628201"/>
                    </a:ext>
                  </a:extLst>
                </a:gridCol>
                <a:gridCol w="7627249">
                  <a:extLst>
                    <a:ext uri="{9D8B030D-6E8A-4147-A177-3AD203B41FA5}">
                      <a16:colId xmlns:a16="http://schemas.microsoft.com/office/drawing/2014/main" val="1536917690"/>
                    </a:ext>
                  </a:extLst>
                </a:gridCol>
              </a:tblGrid>
              <a:tr h="302726">
                <a:tc>
                  <a:txBody>
                    <a:bodyPr/>
                    <a:lstStyle/>
                    <a:p>
                      <a:pPr algn="ctr"/>
                      <a:r>
                        <a:rPr lang="en-US" dirty="0"/>
                        <a:t>CQL Clause</a:t>
                      </a:r>
                    </a:p>
                  </a:txBody>
                  <a:tcPr/>
                </a:tc>
                <a:tc>
                  <a:txBody>
                    <a:bodyPr/>
                    <a:lstStyle/>
                    <a:p>
                      <a:pPr algn="ctr"/>
                      <a:r>
                        <a:rPr lang="en-US" dirty="0"/>
                        <a:t>Usage</a:t>
                      </a:r>
                    </a:p>
                  </a:txBody>
                  <a:tcPr/>
                </a:tc>
                <a:extLst>
                  <a:ext uri="{0D108BD9-81ED-4DB2-BD59-A6C34878D82A}">
                    <a16:rowId xmlns:a16="http://schemas.microsoft.com/office/drawing/2014/main" val="403395356"/>
                  </a:ext>
                </a:extLst>
              </a:tr>
              <a:tr h="464929">
                <a:tc>
                  <a:txBody>
                    <a:bodyPr/>
                    <a:lstStyle/>
                    <a:p>
                      <a:pPr algn="ctr"/>
                      <a:r>
                        <a:rPr lang="en-US" dirty="0"/>
                        <a:t>CREATE</a:t>
                      </a:r>
                    </a:p>
                  </a:txBody>
                  <a:tcPr/>
                </a:tc>
                <a:tc>
                  <a:txBody>
                    <a:bodyPr/>
                    <a:lstStyle/>
                    <a:p>
                      <a:pPr algn="ctr" rtl="0" eaLnBrk="1" fontAlgn="t" latinLnBrk="0" hangingPunct="1"/>
                      <a:r>
                        <a:rPr lang="en-US" sz="1800" b="0" i="0" u="none" strike="noStrike" kern="1200" dirty="0">
                          <a:solidFill>
                            <a:schemeClr val="tx1"/>
                          </a:solidFill>
                          <a:effectLst/>
                          <a:latin typeface="+mn-lt"/>
                          <a:ea typeface="+mn-ea"/>
                          <a:cs typeface="+mn-cs"/>
                        </a:rPr>
                        <a:t>Create nodes, relationships and properties</a:t>
                      </a:r>
                    </a:p>
                  </a:txBody>
                  <a:tcPr/>
                </a:tc>
                <a:extLst>
                  <a:ext uri="{0D108BD9-81ED-4DB2-BD59-A6C34878D82A}">
                    <a16:rowId xmlns:a16="http://schemas.microsoft.com/office/drawing/2014/main" val="202398911"/>
                  </a:ext>
                </a:extLst>
              </a:tr>
              <a:tr h="802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0" i="0" u="none" strike="noStrike" kern="1200" dirty="0">
                          <a:solidFill>
                            <a:schemeClr val="tx1"/>
                          </a:solidFill>
                          <a:effectLst/>
                          <a:latin typeface="+mn-lt"/>
                          <a:ea typeface="+mn-ea"/>
                          <a:cs typeface="+mn-cs"/>
                        </a:rPr>
                        <a:t>MATCH</a:t>
                      </a:r>
                      <a:endParaRPr lang="en-US" sz="1800" b="0" i="0" u="none" strike="noStrike" kern="1200" dirty="0">
                        <a:solidFill>
                          <a:schemeClr val="tx1"/>
                        </a:solidFill>
                        <a:effectLst/>
                        <a:latin typeface="+mn-lt"/>
                        <a:ea typeface="+mn-ea"/>
                        <a:cs typeface="+mn-cs"/>
                      </a:endParaRPr>
                    </a:p>
                    <a:p>
                      <a:pPr algn="ctr"/>
                      <a:endParaRPr lang="en-US" dirty="0"/>
                    </a:p>
                  </a:txBody>
                  <a:tcPr/>
                </a:tc>
                <a:tc>
                  <a:txBody>
                    <a:bodyPr/>
                    <a:lstStyle/>
                    <a:p>
                      <a:pPr algn="ctr"/>
                      <a:r>
                        <a:rPr lang="en-US" dirty="0"/>
                        <a:t>R</a:t>
                      </a:r>
                      <a:r>
                        <a:rPr lang="en-US" sz="1800" b="0" i="0" u="none" strike="noStrike" kern="1200" dirty="0">
                          <a:solidFill>
                            <a:schemeClr val="tx1"/>
                          </a:solidFill>
                          <a:effectLst/>
                          <a:latin typeface="+mn-lt"/>
                          <a:ea typeface="+mn-ea"/>
                          <a:cs typeface="+mn-cs"/>
                        </a:rPr>
                        <a:t>etrieve data about nodes, relationships and properties</a:t>
                      </a:r>
                      <a:endParaRPr lang="en-US" dirty="0"/>
                    </a:p>
                  </a:txBody>
                  <a:tcPr/>
                </a:tc>
                <a:extLst>
                  <a:ext uri="{0D108BD9-81ED-4DB2-BD59-A6C34878D82A}">
                    <a16:rowId xmlns:a16="http://schemas.microsoft.com/office/drawing/2014/main" val="1522672098"/>
                  </a:ext>
                </a:extLst>
              </a:tr>
              <a:tr h="458560">
                <a:tc>
                  <a:txBody>
                    <a:bodyPr/>
                    <a:lstStyle/>
                    <a:p>
                      <a:pPr algn="ctr"/>
                      <a:r>
                        <a:rPr lang="en-US" dirty="0"/>
                        <a:t>RETURN</a:t>
                      </a:r>
                    </a:p>
                  </a:txBody>
                  <a:tcPr/>
                </a:tc>
                <a:tc>
                  <a:txBody>
                    <a:bodyPr/>
                    <a:lstStyle/>
                    <a:p>
                      <a:pPr algn="ctr"/>
                      <a:r>
                        <a:rPr lang="en-US" dirty="0"/>
                        <a:t>Return query results</a:t>
                      </a:r>
                    </a:p>
                  </a:txBody>
                  <a:tcPr/>
                </a:tc>
                <a:extLst>
                  <a:ext uri="{0D108BD9-81ED-4DB2-BD59-A6C34878D82A}">
                    <a16:rowId xmlns:a16="http://schemas.microsoft.com/office/drawing/2014/main" val="3613413512"/>
                  </a:ext>
                </a:extLst>
              </a:tr>
              <a:tr h="464929">
                <a:tc>
                  <a:txBody>
                    <a:bodyPr/>
                    <a:lstStyle/>
                    <a:p>
                      <a:pPr algn="ctr"/>
                      <a:r>
                        <a:rPr lang="en-US" dirty="0"/>
                        <a:t>WHERE</a:t>
                      </a:r>
                    </a:p>
                  </a:txBody>
                  <a:tcPr/>
                </a:tc>
                <a:tc>
                  <a:txBody>
                    <a:bodyPr/>
                    <a:lstStyle/>
                    <a:p>
                      <a:pPr algn="ctr"/>
                      <a:r>
                        <a:rPr lang="en-US" dirty="0"/>
                        <a:t>Provide </a:t>
                      </a:r>
                      <a:r>
                        <a:rPr lang="en-US" sz="1800" b="0" i="0" u="none" strike="noStrike" kern="1200" dirty="0">
                          <a:solidFill>
                            <a:schemeClr val="tx1"/>
                          </a:solidFill>
                          <a:effectLst/>
                          <a:latin typeface="+mn-lt"/>
                          <a:ea typeface="+mn-ea"/>
                          <a:cs typeface="+mn-cs"/>
                        </a:rPr>
                        <a:t>conditions to filter retrieval data</a:t>
                      </a:r>
                      <a:endParaRPr lang="en-US" dirty="0"/>
                    </a:p>
                  </a:txBody>
                  <a:tcPr/>
                </a:tc>
                <a:extLst>
                  <a:ext uri="{0D108BD9-81ED-4DB2-BD59-A6C34878D82A}">
                    <a16:rowId xmlns:a16="http://schemas.microsoft.com/office/drawing/2014/main" val="2582630532"/>
                  </a:ext>
                </a:extLst>
              </a:tr>
              <a:tr h="464929">
                <a:tc>
                  <a:txBody>
                    <a:bodyPr/>
                    <a:lstStyle/>
                    <a:p>
                      <a:pPr algn="ctr"/>
                      <a:r>
                        <a:rPr lang="en-US" dirty="0"/>
                        <a:t>DELETE</a:t>
                      </a:r>
                    </a:p>
                  </a:txBody>
                  <a:tcPr/>
                </a:tc>
                <a:tc>
                  <a:txBody>
                    <a:bodyPr/>
                    <a:lstStyle/>
                    <a:p>
                      <a:pPr algn="ctr"/>
                      <a:r>
                        <a:rPr lang="en-US" dirty="0"/>
                        <a:t>Delete nodes and relationships</a:t>
                      </a:r>
                    </a:p>
                  </a:txBody>
                  <a:tcPr/>
                </a:tc>
                <a:extLst>
                  <a:ext uri="{0D108BD9-81ED-4DB2-BD59-A6C34878D82A}">
                    <a16:rowId xmlns:a16="http://schemas.microsoft.com/office/drawing/2014/main" val="1689395845"/>
                  </a:ext>
                </a:extLst>
              </a:tr>
              <a:tr h="464929">
                <a:tc>
                  <a:txBody>
                    <a:bodyPr/>
                    <a:lstStyle/>
                    <a:p>
                      <a:pPr algn="ctr"/>
                      <a:r>
                        <a:rPr lang="en-US" dirty="0"/>
                        <a:t>REMOVE</a:t>
                      </a:r>
                    </a:p>
                  </a:txBody>
                  <a:tcPr/>
                </a:tc>
                <a:tc>
                  <a:txBody>
                    <a:bodyPr/>
                    <a:lstStyle/>
                    <a:p>
                      <a:pPr algn="ctr"/>
                      <a:r>
                        <a:rPr lang="en-US" dirty="0"/>
                        <a:t>Delete properties of nodes and relationships</a:t>
                      </a:r>
                    </a:p>
                  </a:txBody>
                  <a:tcPr/>
                </a:tc>
                <a:extLst>
                  <a:ext uri="{0D108BD9-81ED-4DB2-BD59-A6C34878D82A}">
                    <a16:rowId xmlns:a16="http://schemas.microsoft.com/office/drawing/2014/main" val="1890211852"/>
                  </a:ext>
                </a:extLst>
              </a:tr>
              <a:tr h="464929">
                <a:tc>
                  <a:txBody>
                    <a:bodyPr/>
                    <a:lstStyle/>
                    <a:p>
                      <a:pPr algn="ctr"/>
                      <a:r>
                        <a:rPr lang="en-US" dirty="0"/>
                        <a:t>ORDER BY</a:t>
                      </a:r>
                    </a:p>
                  </a:txBody>
                  <a:tcPr/>
                </a:tc>
                <a:tc>
                  <a:txBody>
                    <a:bodyPr/>
                    <a:lstStyle/>
                    <a:p>
                      <a:pPr algn="ctr"/>
                      <a:r>
                        <a:rPr lang="en-US" dirty="0"/>
                        <a:t>Sort retrieved data</a:t>
                      </a:r>
                    </a:p>
                  </a:txBody>
                  <a:tcPr/>
                </a:tc>
                <a:extLst>
                  <a:ext uri="{0D108BD9-81ED-4DB2-BD59-A6C34878D82A}">
                    <a16:rowId xmlns:a16="http://schemas.microsoft.com/office/drawing/2014/main" val="3423964948"/>
                  </a:ext>
                </a:extLst>
              </a:tr>
              <a:tr h="464929">
                <a:tc>
                  <a:txBody>
                    <a:bodyPr/>
                    <a:lstStyle/>
                    <a:p>
                      <a:pPr algn="ctr"/>
                      <a:r>
                        <a:rPr lang="en-US" dirty="0"/>
                        <a:t>SET</a:t>
                      </a:r>
                    </a:p>
                  </a:txBody>
                  <a:tcPr/>
                </a:tc>
                <a:tc>
                  <a:txBody>
                    <a:bodyPr/>
                    <a:lstStyle/>
                    <a:p>
                      <a:pPr algn="ctr"/>
                      <a:r>
                        <a:rPr lang="en-US" dirty="0"/>
                        <a:t>Add or update labels</a:t>
                      </a:r>
                    </a:p>
                  </a:txBody>
                  <a:tcPr/>
                </a:tc>
                <a:extLst>
                  <a:ext uri="{0D108BD9-81ED-4DB2-BD59-A6C34878D82A}">
                    <a16:rowId xmlns:a16="http://schemas.microsoft.com/office/drawing/2014/main" val="1392426056"/>
                  </a:ext>
                </a:extLst>
              </a:tr>
            </a:tbl>
          </a:graphicData>
        </a:graphic>
      </p:graphicFrame>
    </p:spTree>
    <p:extLst>
      <p:ext uri="{BB962C8B-B14F-4D97-AF65-F5344CB8AC3E}">
        <p14:creationId xmlns:p14="http://schemas.microsoft.com/office/powerpoint/2010/main" val="298725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6478"/>
            <a:ext cx="10515600" cy="5459511"/>
          </a:xfrm>
        </p:spPr>
        <p:txBody>
          <a:bodyPr>
            <a:normAutofit lnSpcReduction="10000"/>
          </a:bodyPr>
          <a:lstStyle/>
          <a:p>
            <a:pPr algn="r" rtl="1"/>
            <a:r>
              <a:rPr lang="he-IL" dirty="0"/>
              <a:t>נשתמש באתר המדמה לנו עבודה מול </a:t>
            </a:r>
            <a:r>
              <a:rPr lang="en-US" dirty="0"/>
              <a:t>Neo4j</a:t>
            </a:r>
          </a:p>
          <a:p>
            <a:pPr marL="0" indent="0">
              <a:buNone/>
            </a:pPr>
            <a:r>
              <a:rPr lang="en-US" dirty="0">
                <a:hlinkClick r:id="rId2"/>
              </a:rPr>
              <a:t>http://Console.neo4j.org</a:t>
            </a:r>
            <a:endParaRPr lang="en-US" dirty="0"/>
          </a:p>
          <a:p>
            <a:pPr marL="0" indent="0">
              <a:buNone/>
            </a:pPr>
            <a:endParaRPr lang="en-US" dirty="0"/>
          </a:p>
          <a:p>
            <a:pPr algn="r" rtl="1"/>
            <a:r>
              <a:rPr lang="he-IL" dirty="0"/>
              <a:t>ראשית נמחק את המבנה שקיים כבר באתר</a:t>
            </a:r>
            <a:r>
              <a:rPr lang="en-US" dirty="0"/>
              <a:t>:</a:t>
            </a:r>
          </a:p>
          <a:p>
            <a:pPr algn="r" rtl="1"/>
            <a:endParaRPr lang="he-IL" dirty="0"/>
          </a:p>
          <a:p>
            <a:r>
              <a:rPr lang="pt-BR" dirty="0">
                <a:solidFill>
                  <a:schemeClr val="accent1"/>
                </a:solidFill>
              </a:rPr>
              <a:t>MATCH (n) OPTIONAL MATCH (n)-[r]-() DELETE n,r</a:t>
            </a:r>
            <a:endParaRPr lang="he-IL" dirty="0">
              <a:solidFill>
                <a:schemeClr val="accent1"/>
              </a:solidFill>
            </a:endParaRPr>
          </a:p>
          <a:p>
            <a:endParaRPr lang="he-IL" dirty="0"/>
          </a:p>
          <a:p>
            <a:pPr algn="r" rtl="1"/>
            <a:r>
              <a:rPr lang="he-IL" dirty="0"/>
              <a:t>אנו ניצור</a:t>
            </a:r>
            <a:r>
              <a:rPr lang="en-US" dirty="0"/>
              <a:t> </a:t>
            </a:r>
            <a:r>
              <a:rPr lang="he-IL" dirty="0"/>
              <a:t>מבנה גרף חדש המתאר משפחה:</a:t>
            </a:r>
          </a:p>
          <a:p>
            <a:pPr marL="0" indent="0" algn="r" rtl="1">
              <a:buNone/>
            </a:pPr>
            <a:r>
              <a:rPr lang="he-IL" dirty="0"/>
              <a:t>	הורים: מיכל וקובי</a:t>
            </a:r>
          </a:p>
          <a:p>
            <a:pPr marL="0" indent="0" algn="r" rtl="1">
              <a:buNone/>
            </a:pPr>
            <a:r>
              <a:rPr lang="he-IL" dirty="0"/>
              <a:t>	ילדים: יואב ותותי</a:t>
            </a:r>
          </a:p>
          <a:p>
            <a:pPr marL="0" indent="0" algn="r" rtl="1">
              <a:buNone/>
            </a:pPr>
            <a:r>
              <a:rPr lang="he-IL" dirty="0"/>
              <a:t>	חיות מחמד: לאסי, קטי ופישי.</a:t>
            </a:r>
          </a:p>
          <a:p>
            <a:pPr algn="r" rtl="1"/>
            <a:endParaRPr lang="en-US" dirty="0"/>
          </a:p>
        </p:txBody>
      </p:sp>
    </p:spTree>
    <p:extLst>
      <p:ext uri="{BB962C8B-B14F-4D97-AF65-F5344CB8AC3E}">
        <p14:creationId xmlns:p14="http://schemas.microsoft.com/office/powerpoint/2010/main" val="244698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b="1" dirty="0"/>
              <a:t>Create</a:t>
            </a:r>
            <a:endParaRPr lang="fr-FR" b="1" dirty="0"/>
          </a:p>
        </p:txBody>
      </p:sp>
      <p:sp>
        <p:nvSpPr>
          <p:cNvPr id="3" name="מציין מיקום תוכן 2"/>
          <p:cNvSpPr>
            <a:spLocks noGrp="1"/>
          </p:cNvSpPr>
          <p:nvPr>
            <p:ph idx="1"/>
          </p:nvPr>
        </p:nvSpPr>
        <p:spPr>
          <a:xfrm>
            <a:off x="194871" y="1825624"/>
            <a:ext cx="11782269" cy="4904959"/>
          </a:xfrm>
        </p:spPr>
        <p:txBody>
          <a:bodyPr/>
          <a:lstStyle/>
          <a:p>
            <a:pPr algn="r" rtl="1"/>
            <a:r>
              <a:rPr lang="he-IL" dirty="0"/>
              <a:t>יצירת קודקוד (</a:t>
            </a:r>
            <a:r>
              <a:rPr lang="en-US" dirty="0"/>
              <a:t>(Node</a:t>
            </a:r>
          </a:p>
          <a:p>
            <a:r>
              <a:rPr lang="en-US" dirty="0"/>
              <a:t>Create ( &lt;node-name&gt;:&lt;label-name&gt; { </a:t>
            </a:r>
          </a:p>
          <a:p>
            <a:pPr marL="0" indent="0">
              <a:buNone/>
            </a:pPr>
            <a:r>
              <a:rPr lang="en-US" dirty="0"/>
              <a:t>			&lt;Property1-name&gt;:&lt;Property1-Value&gt;, </a:t>
            </a:r>
          </a:p>
          <a:p>
            <a:pPr marL="0" indent="0">
              <a:buNone/>
            </a:pPr>
            <a:r>
              <a:rPr lang="en-US" dirty="0"/>
              <a:t>			........ ,</a:t>
            </a:r>
          </a:p>
          <a:p>
            <a:pPr marL="0" indent="0">
              <a:buNone/>
            </a:pPr>
            <a:r>
              <a:rPr lang="en-US" dirty="0"/>
              <a:t>			&lt;</a:t>
            </a:r>
            <a:r>
              <a:rPr lang="en-US" dirty="0" err="1"/>
              <a:t>PropertyN</a:t>
            </a:r>
            <a:r>
              <a:rPr lang="en-US" dirty="0"/>
              <a:t>-name&gt;:&lt;</a:t>
            </a:r>
            <a:r>
              <a:rPr lang="en-US" dirty="0" err="1"/>
              <a:t>PropertyN</a:t>
            </a:r>
            <a:r>
              <a:rPr lang="en-US" dirty="0"/>
              <a:t>-Value&gt; } )</a:t>
            </a:r>
          </a:p>
          <a:p>
            <a:pPr marL="0" indent="0" algn="r" rtl="1">
              <a:buNone/>
            </a:pPr>
            <a:endParaRPr lang="en-US" dirty="0">
              <a:sym typeface="Wingdings" panose="05000000000000000000" pitchFamily="2" charset="2"/>
            </a:endParaRPr>
          </a:p>
          <a:p>
            <a:pPr marL="0" indent="0" algn="r" rtl="1">
              <a:buNone/>
            </a:pPr>
            <a:endParaRPr lang="en-US" dirty="0">
              <a:sym typeface="Wingdings" panose="05000000000000000000" pitchFamily="2" charset="2"/>
            </a:endParaRPr>
          </a:p>
          <a:p>
            <a:pPr marL="0" indent="0" algn="r" rtl="1">
              <a:buNone/>
            </a:pPr>
            <a:r>
              <a:rPr lang="en-US" dirty="0">
                <a:sym typeface="Wingdings" panose="05000000000000000000" pitchFamily="2" charset="2"/>
              </a:rPr>
              <a:t> </a:t>
            </a:r>
            <a:r>
              <a:rPr lang="he-IL" dirty="0">
                <a:sym typeface="Wingdings" panose="05000000000000000000" pitchFamily="2" charset="2"/>
              </a:rPr>
              <a:t>בפקודת </a:t>
            </a:r>
            <a:r>
              <a:rPr lang="en-US" dirty="0">
                <a:sym typeface="Wingdings" panose="05000000000000000000" pitchFamily="2" charset="2"/>
              </a:rPr>
              <a:t>Create</a:t>
            </a:r>
            <a:r>
              <a:rPr lang="he-IL" dirty="0">
                <a:sym typeface="Wingdings" panose="05000000000000000000" pitchFamily="2" charset="2"/>
              </a:rPr>
              <a:t> אחת ניתן ליצור רשימה של צמתים.</a:t>
            </a:r>
            <a:endParaRPr lang="fr-FR" dirty="0"/>
          </a:p>
        </p:txBody>
      </p:sp>
    </p:spTree>
    <p:extLst>
      <p:ext uri="{BB962C8B-B14F-4D97-AF65-F5344CB8AC3E}">
        <p14:creationId xmlns:p14="http://schemas.microsoft.com/office/powerpoint/2010/main" val="27965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1842868"/>
            <a:ext cx="10876722" cy="4334095"/>
          </a:xfrm>
        </p:spPr>
        <p:txBody>
          <a:bodyPr>
            <a:normAutofit/>
          </a:bodyPr>
          <a:lstStyle/>
          <a:p>
            <a:pPr marL="0" indent="0">
              <a:buNone/>
            </a:pPr>
            <a:r>
              <a:rPr lang="en-US" dirty="0"/>
              <a:t>Create (</a:t>
            </a:r>
            <a:r>
              <a:rPr lang="en-US" dirty="0" err="1"/>
              <a:t>Michal:Person</a:t>
            </a:r>
            <a:r>
              <a:rPr lang="en-US" dirty="0"/>
              <a:t> {</a:t>
            </a:r>
            <a:r>
              <a:rPr lang="en-US" dirty="0" err="1"/>
              <a:t>name:'Michal</a:t>
            </a:r>
            <a:r>
              <a:rPr lang="en-US" dirty="0"/>
              <a:t>', age: 36,gender:"female"}),</a:t>
            </a:r>
          </a:p>
          <a:p>
            <a:pPr marL="0" indent="0">
              <a:buNone/>
            </a:pPr>
            <a:r>
              <a:rPr lang="en-US" dirty="0"/>
              <a:t>	(</a:t>
            </a:r>
            <a:r>
              <a:rPr lang="en-US" dirty="0" err="1"/>
              <a:t>Koby:Person</a:t>
            </a:r>
            <a:r>
              <a:rPr lang="en-US" dirty="0"/>
              <a:t> {</a:t>
            </a:r>
            <a:r>
              <a:rPr lang="en-US" dirty="0" err="1"/>
              <a:t>name:'Koby</a:t>
            </a:r>
            <a:r>
              <a:rPr lang="en-US" dirty="0"/>
              <a:t>', age: 39,gender:"male"}),</a:t>
            </a:r>
          </a:p>
          <a:p>
            <a:pPr marL="0" indent="0">
              <a:buNone/>
            </a:pPr>
            <a:r>
              <a:rPr lang="en-US" dirty="0"/>
              <a:t>	(</a:t>
            </a:r>
            <a:r>
              <a:rPr lang="en-US" dirty="0" err="1"/>
              <a:t>Yoav:Person</a:t>
            </a:r>
            <a:r>
              <a:rPr lang="en-US" dirty="0"/>
              <a:t> {name:'</a:t>
            </a:r>
            <a:r>
              <a:rPr lang="en-US" dirty="0" err="1"/>
              <a:t>Yoav</a:t>
            </a:r>
            <a:r>
              <a:rPr lang="en-US" dirty="0"/>
              <a:t>', age: 10,gender:"male"}),</a:t>
            </a:r>
          </a:p>
          <a:p>
            <a:pPr marL="0" indent="0">
              <a:buNone/>
            </a:pPr>
            <a:r>
              <a:rPr lang="en-US" dirty="0"/>
              <a:t>	(</a:t>
            </a:r>
            <a:r>
              <a:rPr lang="en-US" dirty="0" err="1"/>
              <a:t>Tuti:Person</a:t>
            </a:r>
            <a:r>
              <a:rPr lang="en-US" dirty="0"/>
              <a:t> {name:'</a:t>
            </a:r>
            <a:r>
              <a:rPr lang="en-US" dirty="0" err="1"/>
              <a:t>Tuti</a:t>
            </a:r>
            <a:r>
              <a:rPr lang="en-US" dirty="0"/>
              <a:t>', age: 4,gender:"female"}),</a:t>
            </a:r>
          </a:p>
          <a:p>
            <a:pPr marL="0" indent="0">
              <a:buNone/>
            </a:pPr>
            <a:r>
              <a:rPr lang="en-US" dirty="0"/>
              <a:t>	(</a:t>
            </a:r>
            <a:r>
              <a:rPr lang="en-US" dirty="0" err="1"/>
              <a:t>Lassy:Pet</a:t>
            </a:r>
            <a:r>
              <a:rPr lang="en-US" dirty="0"/>
              <a:t> {name:'</a:t>
            </a:r>
            <a:r>
              <a:rPr lang="en-US" dirty="0" err="1"/>
              <a:t>Lassy</a:t>
            </a:r>
            <a:r>
              <a:rPr lang="en-US" dirty="0"/>
              <a:t>', age: 2,gender:"female" ,type: "dog"}),</a:t>
            </a:r>
          </a:p>
          <a:p>
            <a:pPr marL="0" indent="0">
              <a:buNone/>
            </a:pPr>
            <a:r>
              <a:rPr lang="en-US" dirty="0"/>
              <a:t>	(</a:t>
            </a:r>
            <a:r>
              <a:rPr lang="en-US" dirty="0" err="1"/>
              <a:t>Caty:Pet</a:t>
            </a:r>
            <a:r>
              <a:rPr lang="en-US" dirty="0"/>
              <a:t> {</a:t>
            </a:r>
            <a:r>
              <a:rPr lang="en-US" dirty="0" err="1"/>
              <a:t>name:'Caty</a:t>
            </a:r>
            <a:r>
              <a:rPr lang="en-US" dirty="0"/>
              <a:t>', age: 4,gender:"male", type: "cat"}),</a:t>
            </a:r>
          </a:p>
          <a:p>
            <a:pPr marL="0" indent="0">
              <a:buNone/>
            </a:pPr>
            <a:r>
              <a:rPr lang="en-US" dirty="0"/>
              <a:t>	(</a:t>
            </a:r>
            <a:r>
              <a:rPr lang="en-US" dirty="0" err="1"/>
              <a:t>Fishy:Pet</a:t>
            </a:r>
            <a:r>
              <a:rPr lang="en-US" dirty="0"/>
              <a:t> {</a:t>
            </a:r>
            <a:r>
              <a:rPr lang="en-US" dirty="0" err="1"/>
              <a:t>name:'Fishy</a:t>
            </a:r>
            <a:r>
              <a:rPr lang="en-US" dirty="0"/>
              <a:t>', age: 6,gender:"male", type: "fish"})</a:t>
            </a:r>
          </a:p>
          <a:p>
            <a:pPr marL="0" indent="0">
              <a:buNone/>
            </a:pPr>
            <a:endParaRPr lang="en-US" dirty="0"/>
          </a:p>
        </p:txBody>
      </p:sp>
      <p:sp>
        <p:nvSpPr>
          <p:cNvPr id="4" name="Title 1"/>
          <p:cNvSpPr>
            <a:spLocks noGrp="1"/>
          </p:cNvSpPr>
          <p:nvPr>
            <p:ph type="title"/>
          </p:nvPr>
        </p:nvSpPr>
        <p:spPr>
          <a:xfrm>
            <a:off x="838200" y="365125"/>
            <a:ext cx="10515600" cy="1325563"/>
          </a:xfrm>
        </p:spPr>
        <p:txBody>
          <a:bodyPr/>
          <a:lstStyle/>
          <a:p>
            <a:pPr algn="ctr" rtl="1"/>
            <a:r>
              <a:rPr lang="en-US" b="1" dirty="0"/>
              <a:t>Create</a:t>
            </a:r>
          </a:p>
        </p:txBody>
      </p:sp>
    </p:spTree>
    <p:extLst>
      <p:ext uri="{BB962C8B-B14F-4D97-AF65-F5344CB8AC3E}">
        <p14:creationId xmlns:p14="http://schemas.microsoft.com/office/powerpoint/2010/main" val="14364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rtl="1"/>
            <a:r>
              <a:rPr lang="en-US" b="1" dirty="0"/>
              <a:t>Create</a:t>
            </a:r>
          </a:p>
        </p:txBody>
      </p:sp>
      <p:pic>
        <p:nvPicPr>
          <p:cNvPr id="6" name="Content Placeholder 1">
            <a:extLst>
              <a:ext uri="{FF2B5EF4-FFF2-40B4-BE49-F238E27FC236}">
                <a16:creationId xmlns:a16="http://schemas.microsoft.com/office/drawing/2014/main" id="{A705C830-2355-4AB9-A572-0B33B019E534}"/>
              </a:ext>
            </a:extLst>
          </p:cNvPr>
          <p:cNvPicPr>
            <a:picLocks noGrp="1" noChangeAspect="1"/>
          </p:cNvPicPr>
          <p:nvPr>
            <p:ph idx="1"/>
          </p:nvPr>
        </p:nvPicPr>
        <p:blipFill>
          <a:blip r:embed="rId3"/>
          <a:stretch>
            <a:fillRect/>
          </a:stretch>
        </p:blipFill>
        <p:spPr>
          <a:xfrm>
            <a:off x="404190" y="4195763"/>
            <a:ext cx="11787810" cy="1871789"/>
          </a:xfrm>
          <a:prstGeom prst="rect">
            <a:avLst/>
          </a:prstGeom>
        </p:spPr>
      </p:pic>
      <p:pic>
        <p:nvPicPr>
          <p:cNvPr id="7" name="Picture 6">
            <a:extLst>
              <a:ext uri="{FF2B5EF4-FFF2-40B4-BE49-F238E27FC236}">
                <a16:creationId xmlns:a16="http://schemas.microsoft.com/office/drawing/2014/main" id="{FF8E010A-3552-4B55-A7AE-DDE7D03D3632}"/>
              </a:ext>
            </a:extLst>
          </p:cNvPr>
          <p:cNvPicPr>
            <a:picLocks noChangeAspect="1"/>
          </p:cNvPicPr>
          <p:nvPr/>
        </p:nvPicPr>
        <p:blipFill>
          <a:blip r:embed="rId4"/>
          <a:stretch>
            <a:fillRect/>
          </a:stretch>
        </p:blipFill>
        <p:spPr>
          <a:xfrm>
            <a:off x="7891671" y="1869592"/>
            <a:ext cx="3124200" cy="2505075"/>
          </a:xfrm>
          <a:prstGeom prst="rect">
            <a:avLst/>
          </a:prstGeom>
        </p:spPr>
      </p:pic>
    </p:spTree>
    <p:extLst>
      <p:ext uri="{BB962C8B-B14F-4D97-AF65-F5344CB8AC3E}">
        <p14:creationId xmlns:p14="http://schemas.microsoft.com/office/powerpoint/2010/main" val="88791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93125</TotalTime>
  <Words>1549</Words>
  <Application>Microsoft Office PowerPoint</Application>
  <PresentationFormat>Widescreen</PresentationFormat>
  <Paragraphs>333</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Menlo</vt:lpstr>
      <vt:lpstr>Office Theme</vt:lpstr>
      <vt:lpstr>מסדי נתונים</vt:lpstr>
      <vt:lpstr>PowerPoint Presentation</vt:lpstr>
      <vt:lpstr>Compare to SQL</vt:lpstr>
      <vt:lpstr>CQL - Cypher Query Language </vt:lpstr>
      <vt:lpstr>Common CQL Clauses</vt:lpstr>
      <vt:lpstr>PowerPoint Presentation</vt:lpstr>
      <vt:lpstr>Create</vt:lpstr>
      <vt:lpstr>Create</vt:lpstr>
      <vt:lpstr>Create</vt:lpstr>
      <vt:lpstr>Relations</vt:lpstr>
      <vt:lpstr>Relations</vt:lpstr>
      <vt:lpstr>PowerPoint Presentation</vt:lpstr>
      <vt:lpstr>Match</vt:lpstr>
      <vt:lpstr>Match</vt:lpstr>
      <vt:lpstr>More Examples</vt:lpstr>
      <vt:lpstr>More Examples</vt:lpstr>
      <vt:lpstr>More Examples</vt:lpstr>
      <vt:lpstr>More Examples</vt:lpstr>
      <vt:lpstr>More Examples</vt:lpstr>
      <vt:lpstr>Where</vt:lpstr>
      <vt:lpstr>Add Relation</vt:lpstr>
      <vt:lpstr>Add Relation</vt:lpstr>
      <vt:lpstr>Add Relation</vt:lpstr>
      <vt:lpstr>Remove</vt:lpstr>
      <vt:lpstr>Delete</vt:lpstr>
      <vt:lpstr>Add Generation</vt:lpstr>
      <vt:lpstr>Add Generation</vt:lpstr>
      <vt:lpstr>Add Generation</vt:lpstr>
      <vt:lpstr>Basic Aggregation Functions</vt:lpstr>
      <vt:lpstr>Aggregation Functions</vt:lpstr>
      <vt:lpstr>With</vt:lpstr>
      <vt:lpstr>With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Moshe Stekel</dc:creator>
  <cp:lastModifiedBy>Keren</cp:lastModifiedBy>
  <cp:revision>358</cp:revision>
  <dcterms:created xsi:type="dcterms:W3CDTF">2017-03-16T21:45:30Z</dcterms:created>
  <dcterms:modified xsi:type="dcterms:W3CDTF">2020-05-07T07:17:48Z</dcterms:modified>
</cp:coreProperties>
</file>