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324" r:id="rId2"/>
    <p:sldId id="305" r:id="rId3"/>
    <p:sldId id="307" r:id="rId4"/>
    <p:sldId id="308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25" r:id="rId14"/>
    <p:sldId id="287" r:id="rId15"/>
    <p:sldId id="288" r:id="rId16"/>
    <p:sldId id="289" r:id="rId17"/>
    <p:sldId id="290" r:id="rId18"/>
    <p:sldId id="291" r:id="rId19"/>
    <p:sldId id="292" r:id="rId20"/>
    <p:sldId id="326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2727" autoAdjust="0"/>
  </p:normalViewPr>
  <p:slideViewPr>
    <p:cSldViewPr>
      <p:cViewPr varScale="1">
        <p:scale>
          <a:sx n="52" d="100"/>
          <a:sy n="52" d="100"/>
        </p:scale>
        <p:origin x="19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A1%D7%93_%D7%A0%D7%AA%D7%95%D7%A0%D7%99%D7%9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X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/index.php?title=Labeled_Graph&amp;action=edit&amp;redlink=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31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האלמנט מכיל את תיאור השאב שמפורט ב-</a:t>
            </a:r>
          </a:p>
          <a:p>
            <a:r>
              <a:rPr lang="en-US" dirty="0" err="1">
                <a:solidFill>
                  <a:srgbClr val="FF0000"/>
                </a:solidFill>
              </a:rPr>
              <a:t>rdf:about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he-IL" dirty="0">
                <a:solidFill>
                  <a:srgbClr val="FF0000"/>
                </a:solidFill>
              </a:rPr>
              <a:t>האלמנט הזה מוגדר ב</a:t>
            </a:r>
          </a:p>
          <a:p>
            <a:r>
              <a:rPr lang="en-US" dirty="0" err="1"/>
              <a:t>xmlns:rdf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he-IL" dirty="0">
              <a:solidFill>
                <a:srgbClr val="FF0000"/>
              </a:solidFill>
            </a:endParaRPr>
          </a:p>
          <a:p>
            <a:r>
              <a:rPr lang="he-IL" dirty="0"/>
              <a:t>האלמנטים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cd:artist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cd:country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cd:company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מוגדרים 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FF0000"/>
                </a:solidFill>
              </a:rPr>
              <a:t>xmlns:cd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בהמשך נראה איך מצהירים על הנתונים בלי שמות המוגדרים במקום אחר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רכיבי המאפיין יכולים גם להיות מוגדרים כתכונות (במקום מרכיבים)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9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שימו לב לשורה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cd:artist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rdf:resource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="http://www.recshop.fake/cd/dylan" /&gt;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dirty="0"/>
              <a:t>לאמן אין ערך, אלא הפניה למשאב המכיל מידע על האמן.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2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שפת שאילתות סמנטיות ל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מסד נתונים"/>
              </a:rPr>
              <a:t>מסדי נתונים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שמאפשרת לאחזר ולטפל בנתונים המאוחסנים ב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שדה שהוא תלוי הבחירה שלנו...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52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טבלה רגילה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73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המרה ל</a:t>
            </a:r>
            <a:r>
              <a:rPr lang="en-US" dirty="0"/>
              <a:t>RDF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04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נבחר את כל ה </a:t>
            </a:r>
            <a:r>
              <a:rPr lang="en-US" dirty="0"/>
              <a:t>X</a:t>
            </a:r>
            <a:r>
              <a:rPr lang="he-IL" dirty="0"/>
              <a:t> שמקיימים שקיימות שלישיות כמו שביקשנו.</a:t>
            </a:r>
          </a:p>
          <a:p>
            <a:r>
              <a:rPr lang="he-IL" dirty="0"/>
              <a:t>שימו 3&gt; - מה שמתחיל ב ? הוא משתנה.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40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Here is a an example on how to get the first 10 rows of a dataset. </a:t>
            </a:r>
            <a:endParaRPr lang="he-IL" dirty="0"/>
          </a:p>
          <a:p>
            <a:pPr algn="l"/>
            <a:r>
              <a:rPr lang="en-US" dirty="0"/>
              <a:t>When doing such a query it is important to set LIMIT 10.</a:t>
            </a:r>
            <a:r>
              <a:rPr lang="he-IL" dirty="0"/>
              <a:t>  </a:t>
            </a:r>
            <a:r>
              <a:rPr lang="en-US" dirty="0"/>
              <a:t>This limit avoids performance issues, if the size of the dataset is unknown.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35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שפה להגדרת מקורות מידע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ברשת</a:t>
            </a: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השפה בנויה מעל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XML"/>
              </a:rPr>
              <a:t>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ומיוצגת כ-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abeled Graph (הדף אינו קיים)"/>
              </a:rPr>
              <a:t>Labeled Graph</a:t>
            </a:r>
            <a:endParaRPr lang="he-IL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השפה מורכבת משלישיות של נושא נשוא ומושא</a:t>
            </a:r>
            <a:endParaRPr lang="he-IL" dirty="0"/>
          </a:p>
          <a:p>
            <a:endParaRPr lang="he-IL" dirty="0"/>
          </a:p>
          <a:p>
            <a:r>
              <a:rPr lang="he-IL" dirty="0"/>
              <a:t>דוגמאות לשימושים:</a:t>
            </a:r>
          </a:p>
          <a:p>
            <a:endParaRPr lang="he-IL" dirty="0"/>
          </a:p>
          <a:p>
            <a:r>
              <a:rPr lang="he-IL" dirty="0"/>
              <a:t>תיאור מאפיינים עבור פריטי קניות, כגון מחיר וזמינות</a:t>
            </a:r>
          </a:p>
          <a:p>
            <a:r>
              <a:rPr lang="he-IL" dirty="0"/>
              <a:t>תיאורים של לוחות זמנים לאירועים באינטרנט</a:t>
            </a:r>
          </a:p>
          <a:p>
            <a:r>
              <a:rPr lang="he-IL" dirty="0"/>
              <a:t>תיאור מידע על דפי אינטרנט (תוכן, מחבר, תאריך יצירה ושינוי)</a:t>
            </a:r>
          </a:p>
          <a:p>
            <a:r>
              <a:rPr lang="he-IL" dirty="0"/>
              <a:t>תיאור תוכן ודירוג לתמונות אינטרנט</a:t>
            </a:r>
          </a:p>
          <a:p>
            <a:r>
              <a:rPr lang="he-IL" dirty="0"/>
              <a:t>מתאר תוכן עבור מנועי החיפוש</a:t>
            </a:r>
          </a:p>
          <a:p>
            <a:r>
              <a:rPr lang="he-IL" dirty="0"/>
              <a:t>תיאור ספריות אלקטרוניות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Triples</a:t>
            </a:r>
            <a:r>
              <a:rPr lang="he-IL" dirty="0"/>
              <a:t>  </a:t>
            </a:r>
            <a:r>
              <a:rPr lang="en-US" dirty="0"/>
              <a:t>= </a:t>
            </a:r>
          </a:p>
          <a:p>
            <a:r>
              <a:rPr lang="he-IL" dirty="0"/>
              <a:t>שלשות</a:t>
            </a:r>
          </a:p>
          <a:p>
            <a:endParaRPr lang="he-IL" dirty="0"/>
          </a:p>
          <a:p>
            <a:r>
              <a:rPr lang="he-IL" dirty="0"/>
              <a:t>הסבר על המבנה של השלשה בהמשך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/>
              <a:t>הדוגמא הזו מופשטת,</a:t>
            </a:r>
          </a:p>
          <a:p>
            <a:r>
              <a:rPr lang="he-IL" b="1" dirty="0"/>
              <a:t>אלו לא השמות האמיתיים של האלמנטים</a:t>
            </a:r>
            <a:endParaRPr lang="en-US" b="1" dirty="0"/>
          </a:p>
          <a:p>
            <a:endParaRPr lang="en-US" b="0" dirty="0"/>
          </a:p>
          <a:p>
            <a:r>
              <a:rPr lang="he-IL" b="0" dirty="0"/>
              <a:t>המסמך הזה מתאר קובץ</a:t>
            </a:r>
          </a:p>
          <a:p>
            <a:r>
              <a:rPr lang="en-US" b="0" dirty="0"/>
              <a:t>RDF</a:t>
            </a:r>
            <a:endParaRPr lang="he-IL" b="0" dirty="0"/>
          </a:p>
          <a:p>
            <a:r>
              <a:rPr lang="he-IL" b="0" dirty="0"/>
              <a:t>אחר באמצעות 2 שלשות:</a:t>
            </a:r>
          </a:p>
          <a:p>
            <a:endParaRPr lang="he-IL" b="0" dirty="0"/>
          </a:p>
          <a:p>
            <a:r>
              <a:rPr lang="he-IL" b="0" dirty="0"/>
              <a:t>שלשה ראשונה:</a:t>
            </a:r>
          </a:p>
          <a:p>
            <a:r>
              <a:rPr lang="en-US" b="1" dirty="0"/>
              <a:t>Subject</a:t>
            </a:r>
          </a:p>
          <a:p>
            <a:r>
              <a:rPr lang="he-IL" dirty="0"/>
              <a:t>הנושא של הביטוי הוא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https://www.w3schools.com/rdf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Refsnes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הביטוי המתואר באמצאות השלשה: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author of https://www.w3schools.com/rdf is Jan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Refsnes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b="0" dirty="0"/>
              <a:t>שלשה שניה:</a:t>
            </a:r>
          </a:p>
          <a:p>
            <a:r>
              <a:rPr lang="en-US" b="1" dirty="0"/>
              <a:t>Subject</a:t>
            </a:r>
          </a:p>
          <a:p>
            <a:r>
              <a:rPr lang="he-IL" dirty="0"/>
              <a:t>הנושא של הביטוי הוא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https://www.w3schools.com/rdf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 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הביטוי המתואר באמצאות השלשה: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homepage of https://www.w3schools.com/rdf is https://www.w3schools.com".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 להריץ את ה-</a:t>
            </a:r>
          </a:p>
          <a:p>
            <a:r>
              <a:rPr lang="en-US" dirty="0"/>
              <a:t>RDF</a:t>
            </a:r>
          </a:p>
          <a:p>
            <a:r>
              <a:rPr lang="he-IL" dirty="0"/>
              <a:t>מהשקף הקודם כדי להראות שהוא תקין</a:t>
            </a:r>
          </a:p>
          <a:p>
            <a:endParaRPr lang="he-IL" dirty="0"/>
          </a:p>
          <a:p>
            <a:r>
              <a:rPr lang="he-IL" dirty="0"/>
              <a:t>בנוסף, אפשר להסיר איזה סוגר ואז להראות שהתוצאה לא תקינה</a:t>
            </a:r>
          </a:p>
          <a:p>
            <a:endParaRPr lang="he-IL" dirty="0"/>
          </a:p>
          <a:p>
            <a:r>
              <a:rPr lang="he-IL" b="1" dirty="0"/>
              <a:t>שימו לב</a:t>
            </a:r>
          </a:p>
          <a:p>
            <a:r>
              <a:rPr lang="he-IL" dirty="0"/>
              <a:t>שיש אפשרות לבחור אם גם להציג גרף ואז הוא גם יחולל את הגרף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הדוגמא שתלווה אותנו במהלך השיעור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מסמך ה-</a:t>
            </a:r>
            <a:endParaRPr lang="en-US" dirty="0"/>
          </a:p>
          <a:p>
            <a:r>
              <a:rPr lang="en-US" dirty="0"/>
              <a:t>RDF</a:t>
            </a:r>
          </a:p>
          <a:p>
            <a:r>
              <a:rPr lang="he-IL" dirty="0"/>
              <a:t>המתאים</a:t>
            </a:r>
          </a:p>
          <a:p>
            <a:endParaRPr lang="he-IL" dirty="0"/>
          </a:p>
          <a:p>
            <a:r>
              <a:rPr lang="he-IL" dirty="0"/>
              <a:t>זהו חלק מהמסמך כיוון שייתכנו עוד דיסקים ברשימה</a:t>
            </a:r>
          </a:p>
          <a:p>
            <a:endParaRPr lang="he-IL" dirty="0"/>
          </a:p>
          <a:p>
            <a:r>
              <a:rPr lang="he-IL" dirty="0"/>
              <a:t>פירוט משמעות האלמנטים בהמשך המצגת.</a:t>
            </a:r>
          </a:p>
          <a:p>
            <a:r>
              <a:rPr lang="he-IL" dirty="0"/>
              <a:t>תוכלו לפרט באמצעות השקף הזה בלבד או להציג שקף עבור כל אלמנט בנפרד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&lt;?xml version="1.0"?&gt;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rdf:RDF</a:t>
            </a:r>
            <a:r>
              <a:rPr lang="en-US" dirty="0"/>
              <a:t> </a:t>
            </a:r>
            <a:r>
              <a:rPr lang="en-US" dirty="0" err="1"/>
              <a:t>xmlns:rdf</a:t>
            </a:r>
            <a:r>
              <a:rPr lang="en-US" dirty="0"/>
              <a:t>="http://www.w3.org/1999/02/22-rdf-syntax-ns#"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xmlns:dc</a:t>
            </a:r>
            <a:r>
              <a:rPr lang="en-US" dirty="0"/>
              <a:t>="http://purl.org/dc/elements/1.1/"&gt;</a:t>
            </a:r>
          </a:p>
          <a:p>
            <a:pPr algn="l"/>
            <a:r>
              <a:rPr lang="en-US" dirty="0"/>
              <a:t>  &lt;</a:t>
            </a:r>
            <a:r>
              <a:rPr lang="en-US" dirty="0" err="1"/>
              <a:t>rdf:Description</a:t>
            </a:r>
            <a:r>
              <a:rPr lang="en-US" dirty="0"/>
              <a:t> </a:t>
            </a:r>
            <a:r>
              <a:rPr lang="en-US" dirty="0" err="1"/>
              <a:t>rdf:about</a:t>
            </a:r>
            <a:r>
              <a:rPr lang="en-US" dirty="0"/>
              <a:t>="http://www.recshop.fake/cd/Empire Burlesque"&gt;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dc:title</a:t>
            </a:r>
            <a:r>
              <a:rPr lang="en-US" dirty="0"/>
              <a:t>&gt;Empire Burlesque&lt;/</a:t>
            </a:r>
            <a:r>
              <a:rPr lang="en-US" dirty="0" err="1"/>
              <a:t>dc:title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dc:artist</a:t>
            </a:r>
            <a:r>
              <a:rPr lang="en-US" dirty="0"/>
              <a:t>&gt;Bob Dylan&lt;/</a:t>
            </a:r>
            <a:r>
              <a:rPr lang="en-US" dirty="0" err="1"/>
              <a:t>dc:artist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dc:country</a:t>
            </a:r>
            <a:r>
              <a:rPr lang="en-US" dirty="0"/>
              <a:t>&gt;USA&lt;/</a:t>
            </a:r>
            <a:r>
              <a:rPr lang="en-US" dirty="0" err="1"/>
              <a:t>dc:country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dc:company</a:t>
            </a:r>
            <a:r>
              <a:rPr lang="en-US" dirty="0"/>
              <a:t>&gt;Columbia&lt;/</a:t>
            </a:r>
            <a:r>
              <a:rPr lang="en-US" dirty="0" err="1"/>
              <a:t>dc:company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dc:price</a:t>
            </a:r>
            <a:r>
              <a:rPr lang="en-US" dirty="0"/>
              <a:t>&gt;10.90&lt;/</a:t>
            </a:r>
            <a:r>
              <a:rPr lang="en-US" dirty="0" err="1"/>
              <a:t>dc:price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dc:year</a:t>
            </a:r>
            <a:r>
              <a:rPr lang="en-US" dirty="0"/>
              <a:t>&gt;1985&lt;/</a:t>
            </a:r>
            <a:r>
              <a:rPr lang="en-US" dirty="0" err="1"/>
              <a:t>dc:year</a:t>
            </a:r>
            <a:r>
              <a:rPr lang="en-US" dirty="0"/>
              <a:t>&gt; </a:t>
            </a:r>
          </a:p>
          <a:p>
            <a:pPr algn="l"/>
            <a:r>
              <a:rPr lang="en-US" dirty="0"/>
              <a:t>  &lt;/</a:t>
            </a:r>
            <a:r>
              <a:rPr lang="en-US" dirty="0" err="1"/>
              <a:t>rdf:Description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rdf:Description</a:t>
            </a:r>
            <a:r>
              <a:rPr lang="en-US" dirty="0"/>
              <a:t> </a:t>
            </a:r>
            <a:r>
              <a:rPr lang="en-US" dirty="0" err="1"/>
              <a:t>rdf:about</a:t>
            </a:r>
            <a:r>
              <a:rPr lang="en-US" dirty="0"/>
              <a:t>="http://www.recshop.fake/cd/Hide your heart"&gt;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dc:title</a:t>
            </a:r>
            <a:r>
              <a:rPr lang="en-US" dirty="0"/>
              <a:t>&gt;Hide your heart&lt;/</a:t>
            </a:r>
            <a:r>
              <a:rPr lang="en-US" dirty="0" err="1"/>
              <a:t>dc:title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dc:artist</a:t>
            </a:r>
            <a:r>
              <a:rPr lang="en-US" dirty="0"/>
              <a:t>&gt;Bonnie Tyler&lt;/</a:t>
            </a:r>
            <a:r>
              <a:rPr lang="en-US" dirty="0" err="1"/>
              <a:t>dc:artist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dc:country</a:t>
            </a:r>
            <a:r>
              <a:rPr lang="en-US" dirty="0"/>
              <a:t>&gt;UK&lt;/</a:t>
            </a:r>
            <a:r>
              <a:rPr lang="en-US" dirty="0" err="1"/>
              <a:t>dc:country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dc:company</a:t>
            </a:r>
            <a:r>
              <a:rPr lang="en-US" dirty="0"/>
              <a:t>&gt;CBS Records&lt;/</a:t>
            </a:r>
            <a:r>
              <a:rPr lang="en-US" dirty="0" err="1"/>
              <a:t>dc:company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dc:price</a:t>
            </a:r>
            <a:r>
              <a:rPr lang="en-US" dirty="0"/>
              <a:t>&gt;9.90&lt;/</a:t>
            </a:r>
            <a:r>
              <a:rPr lang="en-US" dirty="0" err="1"/>
              <a:t>dc:price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dc:year</a:t>
            </a:r>
            <a:r>
              <a:rPr lang="en-US" dirty="0"/>
              <a:t>&gt;1988&lt;/</a:t>
            </a:r>
            <a:r>
              <a:rPr lang="en-US" dirty="0" err="1"/>
              <a:t>dc:year</a:t>
            </a:r>
            <a:r>
              <a:rPr lang="en-US" dirty="0"/>
              <a:t>&gt; </a:t>
            </a:r>
          </a:p>
          <a:p>
            <a:pPr algn="l"/>
            <a:r>
              <a:rPr lang="en-US" dirty="0"/>
              <a:t>  &lt;/</a:t>
            </a:r>
            <a:r>
              <a:rPr lang="en-US" dirty="0" err="1"/>
              <a:t>rdf:Description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&lt;/</a:t>
            </a:r>
            <a:r>
              <a:rPr lang="en-US" dirty="0" err="1"/>
              <a:t>rdf:RDF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אלמנט השורש של מסמכי</a:t>
            </a:r>
          </a:p>
          <a:p>
            <a:r>
              <a:rPr lang="en-US" dirty="0"/>
              <a:t>RDF</a:t>
            </a:r>
            <a:endParaRPr lang="he-IL" dirty="0"/>
          </a:p>
          <a:p>
            <a:endParaRPr lang="he-IL" dirty="0"/>
          </a:p>
          <a:p>
            <a:r>
              <a:rPr lang="en-US" b="1" dirty="0" err="1">
                <a:solidFill>
                  <a:srgbClr val="FF0000"/>
                </a:solidFill>
              </a:rPr>
              <a:t>xmlns:rdf</a:t>
            </a:r>
            <a:endParaRPr lang="he-IL" b="1" dirty="0">
              <a:solidFill>
                <a:srgbClr val="FF0000"/>
              </a:solidFill>
            </a:endParaRPr>
          </a:p>
          <a:p>
            <a:r>
              <a:rPr lang="he-IL" dirty="0"/>
              <a:t>מציין כי אלמנטים שיופיעו בהמשך עם הקידומת</a:t>
            </a:r>
            <a:endParaRPr lang="en-US" dirty="0"/>
          </a:p>
          <a:p>
            <a:r>
              <a:rPr lang="en-US" dirty="0" err="1"/>
              <a:t>rdf</a:t>
            </a:r>
            <a:r>
              <a:rPr lang="en-US" dirty="0"/>
              <a:t> </a:t>
            </a:r>
          </a:p>
          <a:p>
            <a:r>
              <a:rPr lang="he-IL" dirty="0"/>
              <a:t>הם מתוך מרחב השמות בקובץ הזה</a:t>
            </a:r>
            <a:endParaRPr lang="he-IL" b="1" dirty="0">
              <a:solidFill>
                <a:srgbClr val="FF0000"/>
              </a:solidFill>
            </a:endParaRPr>
          </a:p>
          <a:p>
            <a:endParaRPr lang="he-IL" dirty="0"/>
          </a:p>
          <a:p>
            <a:r>
              <a:rPr lang="en-US" b="1" dirty="0" err="1">
                <a:solidFill>
                  <a:srgbClr val="FF0000"/>
                </a:solidFill>
              </a:rPr>
              <a:t>xmlns:cd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he-IL" b="0" dirty="0">
                <a:solidFill>
                  <a:srgbClr val="FF0000"/>
                </a:solidFill>
              </a:rPr>
              <a:t>מציין </a:t>
            </a:r>
            <a:r>
              <a:rPr lang="he-IL" dirty="0"/>
              <a:t>כי אלמנטים שיופיעו בהמשך עם הקידומת</a:t>
            </a:r>
          </a:p>
          <a:p>
            <a:r>
              <a:rPr lang="en-US" b="0" dirty="0"/>
              <a:t>cd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ם מתוך מרחב השמות בקובץ הזה</a:t>
            </a:r>
            <a:endParaRPr lang="he-IL" b="1" dirty="0">
              <a:solidFill>
                <a:srgbClr val="FF0000"/>
              </a:solidFill>
            </a:endParaRPr>
          </a:p>
          <a:p>
            <a:endParaRPr lang="he-IL" b="0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כ"ו/אייר/תש"פ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RDF/Validat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DC88-562F-480E-B285-D0DE5299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RDF &amp; SPARQL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5453E-D265-4EFD-A80D-F63FB4451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תרגול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373DDE-0070-4B8F-A64A-33BFF77C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33" y="1125995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&lt;</a:t>
            </a:r>
            <a:r>
              <a:rPr lang="en-US" b="1" dirty="0" err="1"/>
              <a:t>rdf:Description</a:t>
            </a:r>
            <a:r>
              <a:rPr lang="en-US" b="1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759362-E84A-492B-985E-DE43922F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72816"/>
            <a:ext cx="7886700" cy="4342754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?xml </a:t>
            </a:r>
            <a:r>
              <a:rPr lang="en-US" dirty="0">
                <a:solidFill>
                  <a:srgbClr val="FF0000"/>
                </a:solidFill>
              </a:rPr>
              <a:t>version=</a:t>
            </a:r>
            <a:r>
              <a:rPr lang="en-US" dirty="0">
                <a:solidFill>
                  <a:schemeClr val="accent1"/>
                </a:solidFill>
              </a:rPr>
              <a:t>"1.0"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/>
              <a:t>rdf:RDF</a:t>
            </a: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xmlns:rdf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"http://www.w3.org/1999/02/22-rdf-syntax-ns#"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xmlns:cd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"http://www.recshop.fake/cd#"&gt;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rdf:Description</a:t>
            </a:r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rdf:about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chemeClr val="accent1"/>
                </a:solidFill>
              </a:rPr>
              <a:t>"http://www.recshop.fake/cd/EmpireBurlesque"&gt;</a:t>
            </a:r>
            <a:br>
              <a:rPr lang="en-US" b="1" dirty="0"/>
            </a:br>
            <a:r>
              <a:rPr lang="en-US" b="1" dirty="0"/>
              <a:t>	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cd:artist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Bob Dylan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cd:artist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cd:country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USA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cd:country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cd:company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Columbia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cd:company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cd:price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10.90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cd:price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cd:year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1985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cd:year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/>
            </a:b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rdf:Description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….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/</a:t>
            </a:r>
            <a:r>
              <a:rPr lang="en-US" dirty="0" err="1"/>
              <a:t>rdf:RDF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D0FB-1EEB-44FD-A6AD-2AB99778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25" y="476672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Properties as Attributes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756649-C1A9-4264-A110-8584320B9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664" y="2132856"/>
            <a:ext cx="5143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67AB-348A-43BE-9D05-38C49599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Properties as Resources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1FDE8-002D-42F4-8404-1325A6C95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637" y="2110581"/>
            <a:ext cx="5800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1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DCFB-BFCA-456E-B607-FEA69EEF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8805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313759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80052-9039-4562-BE15-575C5D82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60648"/>
            <a:ext cx="7239000" cy="1143000"/>
          </a:xfrm>
        </p:spPr>
        <p:txBody>
          <a:bodyPr/>
          <a:lstStyle/>
          <a:p>
            <a:pPr rtl="0"/>
            <a:r>
              <a:rPr lang="en-US" dirty="0"/>
              <a:t>SPARQL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E41E39-FC14-4662-BFB2-56276CB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419600"/>
          </a:xfrm>
        </p:spPr>
        <p:txBody>
          <a:bodyPr/>
          <a:lstStyle/>
          <a:p>
            <a:r>
              <a:rPr lang="en-US" dirty="0"/>
              <a:t>SPARQL</a:t>
            </a:r>
            <a:r>
              <a:rPr lang="he-IL" dirty="0"/>
              <a:t> היא שפת השאילתות על קבצי </a:t>
            </a:r>
            <a:r>
              <a:rPr lang="en-US" dirty="0"/>
              <a:t>RDF</a:t>
            </a:r>
            <a:r>
              <a:rPr lang="he-IL" dirty="0"/>
              <a:t>.</a:t>
            </a:r>
          </a:p>
          <a:p>
            <a:r>
              <a:rPr lang="he-IL" dirty="0"/>
              <a:t>כל רכיב </a:t>
            </a:r>
            <a:r>
              <a:rPr lang="he-IL" dirty="0" err="1"/>
              <a:t>בשאילתא</a:t>
            </a:r>
            <a:r>
              <a:rPr lang="he-IL" dirty="0"/>
              <a:t> שהוא לא קבוע יתחיל ב'?'.</a:t>
            </a:r>
          </a:p>
          <a:p>
            <a:r>
              <a:rPr lang="he-IL" dirty="0"/>
              <a:t>כל </a:t>
            </a:r>
            <a:r>
              <a:rPr lang="he-IL" dirty="0" err="1"/>
              <a:t>שאילתא</a:t>
            </a:r>
            <a:r>
              <a:rPr lang="he-IL" dirty="0"/>
              <a:t> מסתיימת ב'.'</a:t>
            </a:r>
          </a:p>
          <a:p>
            <a:r>
              <a:rPr lang="he-IL" dirty="0"/>
              <a:t>כל </a:t>
            </a:r>
            <a:r>
              <a:rPr lang="he-IL" dirty="0" err="1"/>
              <a:t>שאילתא</a:t>
            </a:r>
            <a:r>
              <a:rPr lang="he-IL" dirty="0"/>
              <a:t> מורכבת משלשות:</a:t>
            </a:r>
          </a:p>
          <a:p>
            <a:pPr marL="0" indent="0" algn="l" rtl="0">
              <a:buNone/>
            </a:pPr>
            <a:r>
              <a:rPr lang="en-US" dirty="0"/>
              <a:t>Select ?????</a:t>
            </a:r>
          </a:p>
          <a:p>
            <a:pPr marL="0" indent="0" algn="l" rtl="0">
              <a:buNone/>
            </a:pPr>
            <a:r>
              <a:rPr lang="en-US" dirty="0"/>
              <a:t>Where Subject Predicate Object.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76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652A2ED6-281A-4482-8BD3-9763B97D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13466"/>
              </p:ext>
            </p:extLst>
          </p:nvPr>
        </p:nvGraphicFramePr>
        <p:xfrm>
          <a:off x="323525" y="2052960"/>
          <a:ext cx="8424938" cy="275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85191">
                  <a:extLst>
                    <a:ext uri="{9D8B030D-6E8A-4147-A177-3AD203B41FA5}">
                      <a16:colId xmlns:a16="http://schemas.microsoft.com/office/drawing/2014/main" val="2212309841"/>
                    </a:ext>
                  </a:extLst>
                </a:gridCol>
                <a:gridCol w="1573932">
                  <a:extLst>
                    <a:ext uri="{9D8B030D-6E8A-4147-A177-3AD203B41FA5}">
                      <a16:colId xmlns:a16="http://schemas.microsoft.com/office/drawing/2014/main" val="2645634666"/>
                    </a:ext>
                  </a:extLst>
                </a:gridCol>
                <a:gridCol w="892696">
                  <a:extLst>
                    <a:ext uri="{9D8B030D-6E8A-4147-A177-3AD203B41FA5}">
                      <a16:colId xmlns:a16="http://schemas.microsoft.com/office/drawing/2014/main" val="2584837268"/>
                    </a:ext>
                  </a:extLst>
                </a:gridCol>
                <a:gridCol w="1861592">
                  <a:extLst>
                    <a:ext uri="{9D8B030D-6E8A-4147-A177-3AD203B41FA5}">
                      <a16:colId xmlns:a16="http://schemas.microsoft.com/office/drawing/2014/main" val="3428229765"/>
                    </a:ext>
                  </a:extLst>
                </a:gridCol>
                <a:gridCol w="1876771">
                  <a:extLst>
                    <a:ext uri="{9D8B030D-6E8A-4147-A177-3AD203B41FA5}">
                      <a16:colId xmlns:a16="http://schemas.microsoft.com/office/drawing/2014/main" val="2044176358"/>
                    </a:ext>
                  </a:extLst>
                </a:gridCol>
                <a:gridCol w="1034756">
                  <a:extLst>
                    <a:ext uri="{9D8B030D-6E8A-4147-A177-3AD203B41FA5}">
                      <a16:colId xmlns:a16="http://schemas.microsoft.com/office/drawing/2014/main" val="1698642652"/>
                    </a:ext>
                  </a:extLst>
                </a:gridCol>
              </a:tblGrid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gender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email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age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Last_name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First_name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00612"/>
                  </a:ext>
                </a:extLst>
              </a:tr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female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AAA@aaa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12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AAA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Alice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24930"/>
                  </a:ext>
                </a:extLst>
              </a:tr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male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BBB@bbb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35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BBB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Bob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3693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57220378-AD06-4C3D-BBE1-BB283C1F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94" y="332656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דוגמא:</a:t>
            </a:r>
          </a:p>
        </p:txBody>
      </p:sp>
    </p:spTree>
    <p:extLst>
      <p:ext uri="{BB962C8B-B14F-4D97-AF65-F5344CB8AC3E}">
        <p14:creationId xmlns:p14="http://schemas.microsoft.com/office/powerpoint/2010/main" val="61669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E8179C14-23AD-49E5-B98B-DF1AEEC5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570112"/>
              </p:ext>
            </p:extLst>
          </p:nvPr>
        </p:nvGraphicFramePr>
        <p:xfrm>
          <a:off x="838200" y="579120"/>
          <a:ext cx="7467600" cy="5699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14309389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59207327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26868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Object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Predicate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Subject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9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Alice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First_name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AAA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Last_name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5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12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Age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AAA@aaa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Email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1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Female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Gender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9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Bob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First_name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BBB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Last_name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8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35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Age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1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BBB@bbb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Email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male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gender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8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1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406A23-AB56-4B36-9071-6D51A47B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לשלוף את כל הפרטים של בוב: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/>
              <a:t>Select ?x where {</a:t>
            </a:r>
          </a:p>
          <a:p>
            <a:pPr marL="0" indent="0" algn="l" rtl="0">
              <a:buNone/>
            </a:pPr>
            <a:r>
              <a:rPr lang="en-US" dirty="0"/>
              <a:t>	?Person </a:t>
            </a:r>
            <a:r>
              <a:rPr lang="en-US" dirty="0" err="1"/>
              <a:t>first_name</a:t>
            </a:r>
            <a:r>
              <a:rPr lang="en-US" dirty="0"/>
              <a:t> ”Bob”.</a:t>
            </a:r>
          </a:p>
          <a:p>
            <a:pPr marL="0" indent="0" algn="l" rtl="0">
              <a:buNone/>
            </a:pPr>
            <a:r>
              <a:rPr lang="en-US" dirty="0"/>
              <a:t>	?Person ?</a:t>
            </a:r>
            <a:r>
              <a:rPr lang="en-US" dirty="0" err="1"/>
              <a:t>pred</a:t>
            </a:r>
            <a:r>
              <a:rPr lang="en-US" dirty="0"/>
              <a:t> ?x.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636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DE3434-2E0A-477D-964D-B52E147C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736"/>
            <a:ext cx="7467600" cy="441960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שליפת כל כתובות האימייל במאגר:</a:t>
            </a:r>
          </a:p>
          <a:p>
            <a:pPr marL="0" indent="0" algn="l" rtl="0">
              <a:buNone/>
            </a:pPr>
            <a:r>
              <a:rPr lang="en-US" dirty="0"/>
              <a:t>Select ?E where ?person email ?E.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/>
              <a:t>שליפת שמות מלאים מהמאגר:</a:t>
            </a:r>
          </a:p>
          <a:p>
            <a:pPr marL="0" indent="0" algn="l" rtl="0">
              <a:buNone/>
            </a:pPr>
            <a:r>
              <a:rPr lang="en-US" dirty="0"/>
              <a:t>Select ?F ?L where {</a:t>
            </a:r>
          </a:p>
          <a:p>
            <a:pPr marL="0" indent="0" algn="l" rtl="0">
              <a:buNone/>
            </a:pPr>
            <a:r>
              <a:rPr lang="en-US" dirty="0"/>
              <a:t>	?person </a:t>
            </a:r>
            <a:r>
              <a:rPr lang="en-US" dirty="0" err="1"/>
              <a:t>First_name</a:t>
            </a:r>
            <a:r>
              <a:rPr lang="en-US" dirty="0"/>
              <a:t> ?F.</a:t>
            </a:r>
          </a:p>
          <a:p>
            <a:pPr marL="0" indent="0" algn="l" rtl="0">
              <a:buNone/>
            </a:pPr>
            <a:r>
              <a:rPr lang="en-US" dirty="0"/>
              <a:t>	?Person </a:t>
            </a:r>
            <a:r>
              <a:rPr lang="en-US" dirty="0" err="1"/>
              <a:t>Last_name</a:t>
            </a:r>
            <a:r>
              <a:rPr lang="en-US" dirty="0"/>
              <a:t> ?L.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48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7BFDDA-6440-4965-9968-80BCB25A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00" y="838200"/>
            <a:ext cx="7467600" cy="4419600"/>
          </a:xfrm>
        </p:spPr>
        <p:txBody>
          <a:bodyPr/>
          <a:lstStyle/>
          <a:p>
            <a:r>
              <a:rPr lang="he-IL" dirty="0"/>
              <a:t>מה תציג </a:t>
            </a:r>
            <a:r>
              <a:rPr lang="he-IL" dirty="0" err="1"/>
              <a:t>השאילתא</a:t>
            </a:r>
            <a:r>
              <a:rPr lang="he-IL" dirty="0"/>
              <a:t> הבאה? –</a:t>
            </a:r>
          </a:p>
          <a:p>
            <a:pPr marL="0" indent="0" algn="l" rtl="0">
              <a:buNone/>
            </a:pPr>
            <a:r>
              <a:rPr lang="en-US" dirty="0"/>
              <a:t>Select ?ID ?A where {</a:t>
            </a:r>
          </a:p>
          <a:p>
            <a:pPr marL="0" indent="0" algn="l" rtl="0">
              <a:buNone/>
            </a:pPr>
            <a:r>
              <a:rPr lang="en-US" dirty="0"/>
              <a:t>	?ID age ?A.</a:t>
            </a:r>
          </a:p>
          <a:p>
            <a:pPr marL="0" indent="0" algn="l" rtl="0">
              <a:buNone/>
            </a:pPr>
            <a:r>
              <a:rPr lang="en-US" dirty="0"/>
              <a:t>	?ID gender “male”.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algn="r"/>
            <a:r>
              <a:rPr lang="he-IL" dirty="0"/>
              <a:t>תציג את תעודות הזהות והגילאים של כל הגברים. </a:t>
            </a:r>
          </a:p>
        </p:txBody>
      </p:sp>
    </p:spTree>
    <p:extLst>
      <p:ext uri="{BB962C8B-B14F-4D97-AF65-F5344CB8AC3E}">
        <p14:creationId xmlns:p14="http://schemas.microsoft.com/office/powerpoint/2010/main" val="23728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DCFB-BFCA-456E-B607-FEA69EEF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01985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FDFF-4A9A-43E6-B30B-D5B6975C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0259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950" dirty="0"/>
              <a:t>Resource Description Framework </a:t>
            </a:r>
          </a:p>
        </p:txBody>
      </p:sp>
    </p:spTree>
    <p:extLst>
      <p:ext uri="{BB962C8B-B14F-4D97-AF65-F5344CB8AC3E}">
        <p14:creationId xmlns:p14="http://schemas.microsoft.com/office/powerpoint/2010/main" val="108339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EE5-7276-4908-B380-07353AF3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sz="3600" dirty="0">
                <a:cs typeface="+mn-cs"/>
              </a:rPr>
              <a:t>ומה תציג השאילתא הזו?</a:t>
            </a:r>
            <a:endParaRPr lang="en-US" sz="36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6B68-FC9D-4183-8663-980F2059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DISTINCT * WHERE {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he-IL" dirty="0"/>
              <a:t>	</a:t>
            </a:r>
            <a:r>
              <a:rPr lang="en-US" dirty="0"/>
              <a:t>?s ?p ?o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r>
              <a:rPr lang="en-US" dirty="0"/>
              <a:t>LIMIT 10</a:t>
            </a:r>
          </a:p>
        </p:txBody>
      </p:sp>
    </p:spTree>
    <p:extLst>
      <p:ext uri="{BB962C8B-B14F-4D97-AF65-F5344CB8AC3E}">
        <p14:creationId xmlns:p14="http://schemas.microsoft.com/office/powerpoint/2010/main" val="198911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2156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84" y="1916832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מסגרת המאפשרת תאור משאבים</a:t>
            </a:r>
            <a:r>
              <a:rPr lang="en-US" dirty="0"/>
              <a:t> </a:t>
            </a:r>
            <a:r>
              <a:rPr lang="he-IL" dirty="0"/>
              <a:t>ברשת</a:t>
            </a:r>
          </a:p>
          <a:p>
            <a:pPr algn="r" rtl="1"/>
            <a:r>
              <a:rPr lang="he-IL" dirty="0"/>
              <a:t>נועד לקריאה והבנה ע"י מחשבים ולא מיועד להצגה בפני אנשים</a:t>
            </a:r>
          </a:p>
          <a:p>
            <a:pPr algn="r" rtl="1"/>
            <a:r>
              <a:rPr lang="he-IL" dirty="0"/>
              <a:t>כתוב ב-</a:t>
            </a:r>
            <a:r>
              <a:rPr lang="en-US" dirty="0"/>
              <a:t>XML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80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233532"/>
            <a:ext cx="7467600" cy="44196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מערך הנתונים מורכב מרשימה של שלשות מהצורה הבאה: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r>
              <a:rPr lang="he-IL" dirty="0"/>
              <a:t>כל הנתונים מוצגים רק ע"י השלשות הללו</a:t>
            </a:r>
          </a:p>
          <a:p>
            <a:pPr algn="r" rtl="1"/>
            <a:r>
              <a:rPr lang="he-IL" dirty="0"/>
              <a:t>יש רק "טבלה" אחת, המכילה את כל השלשות הללו</a:t>
            </a:r>
          </a:p>
          <a:p>
            <a:pPr algn="r" rt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EDADC-B18B-4646-AF47-EA436B9D769B}"/>
              </a:ext>
            </a:extLst>
          </p:cNvPr>
          <p:cNvGrpSpPr/>
          <p:nvPr/>
        </p:nvGrpSpPr>
        <p:grpSpPr>
          <a:xfrm>
            <a:off x="2627784" y="2757532"/>
            <a:ext cx="4002731" cy="685800"/>
            <a:chOff x="3237012" y="5562600"/>
            <a:chExt cx="5336975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B90261-0E5F-4CA3-B8BF-FE4134E4EEBE}"/>
                </a:ext>
              </a:extLst>
            </p:cNvPr>
            <p:cNvSpPr/>
            <p:nvPr/>
          </p:nvSpPr>
          <p:spPr>
            <a:xfrm>
              <a:off x="3237012" y="5562600"/>
              <a:ext cx="163978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Subject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AC1B2-B3C7-4CCB-A8AC-F446DBB33605}"/>
                </a:ext>
              </a:extLst>
            </p:cNvPr>
            <p:cNvSpPr/>
            <p:nvPr/>
          </p:nvSpPr>
          <p:spPr>
            <a:xfrm>
              <a:off x="6934199" y="5562600"/>
              <a:ext cx="163978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Object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0EDF47-0034-4C25-BD73-B7CFE4283D2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4876800" y="6019800"/>
              <a:ext cx="205739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CDE34-23D3-45A7-8B9E-21FB408A64F4}"/>
                </a:ext>
              </a:extLst>
            </p:cNvPr>
            <p:cNvSpPr txBox="1"/>
            <p:nvPr/>
          </p:nvSpPr>
          <p:spPr>
            <a:xfrm>
              <a:off x="5105400" y="5638800"/>
              <a:ext cx="1295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Predicate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29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63" y="1866900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לדוגמא, מסמך פשוט המתאר את </a:t>
            </a:r>
            <a:r>
              <a:rPr lang="en-US" dirty="0"/>
              <a:t>https://www.w3schools.com/rdf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34F47-7550-408C-945C-863DA192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0" y="2996952"/>
            <a:ext cx="6663230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04664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</a:t>
            </a:r>
            <a:r>
              <a:rPr lang="he-IL" b="1" dirty="0"/>
              <a:t> </a:t>
            </a:r>
            <a:r>
              <a:rPr lang="en-US" b="1" dirty="0"/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5191"/>
            <a:ext cx="7886700" cy="3263504"/>
          </a:xfrm>
        </p:spPr>
        <p:txBody>
          <a:bodyPr/>
          <a:lstStyle/>
          <a:p>
            <a:pPr algn="r" rtl="1"/>
            <a:r>
              <a:rPr lang="he-IL" dirty="0"/>
              <a:t>מאפשר לבדוק את תקינות קבצי ה-</a:t>
            </a:r>
            <a:r>
              <a:rPr lang="en-US" dirty="0"/>
              <a:t>RDF</a:t>
            </a:r>
            <a:r>
              <a:rPr lang="he-IL" dirty="0"/>
              <a:t> שלנו</a:t>
            </a:r>
          </a:p>
          <a:p>
            <a:pPr marL="0" indent="0">
              <a:buNone/>
            </a:pPr>
            <a:endParaRPr lang="he-IL" dirty="0"/>
          </a:p>
          <a:p>
            <a:pPr marL="0" indent="0" algn="l">
              <a:buNone/>
            </a:pPr>
            <a:r>
              <a:rPr lang="en-US" dirty="0">
                <a:hlinkClick r:id="rId3"/>
              </a:rPr>
              <a:t>http://www.w3.org/RDF/Validator/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algn="r" rtl="1"/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98" y="11663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98" y="1412776"/>
            <a:ext cx="7467600" cy="4419600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r>
              <a:rPr lang="he-IL" dirty="0"/>
              <a:t>נניח שיש לנו את 2 הרשומות הבאות ברשימה של דיסקים: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3DB80-24B0-4D51-AAFF-DC6E1FAD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" y="3281232"/>
            <a:ext cx="8840963" cy="18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4E8D-5143-4D41-A07A-7356ACC7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04664"/>
            <a:ext cx="8174732" cy="645333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?xml </a:t>
            </a:r>
            <a:r>
              <a:rPr lang="en-US" sz="1500" b="1" dirty="0">
                <a:solidFill>
                  <a:srgbClr val="FF0000"/>
                </a:solidFill>
              </a:rPr>
              <a:t>version=</a:t>
            </a:r>
            <a:r>
              <a:rPr lang="en-US" sz="1500" b="1" dirty="0">
                <a:solidFill>
                  <a:schemeClr val="accent1"/>
                </a:solidFill>
              </a:rPr>
              <a:t>"1.0"</a:t>
            </a:r>
            <a:r>
              <a:rPr lang="en-US" sz="1500" b="1" dirty="0">
                <a:solidFill>
                  <a:srgbClr val="FF0000"/>
                </a:solidFill>
              </a:rPr>
              <a:t>?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rdf:RDF</a:t>
            </a:r>
            <a:r>
              <a:rPr lang="he-IL" sz="1500" b="1" dirty="0"/>
              <a:t>   </a:t>
            </a:r>
            <a:r>
              <a:rPr lang="en-US" sz="1500" b="1" dirty="0" err="1">
                <a:solidFill>
                  <a:srgbClr val="FF0000"/>
                </a:solidFill>
              </a:rPr>
              <a:t>xmlns:rdf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"http://www.w3.org/1999/02/22-rdf-syntax-ns#"</a:t>
            </a:r>
            <a:br>
              <a:rPr lang="en-US" sz="1500" b="1" dirty="0"/>
            </a:br>
            <a:r>
              <a:rPr lang="he-IL" sz="1500" b="1" dirty="0"/>
              <a:t>     </a:t>
            </a:r>
            <a:r>
              <a:rPr lang="en-US" sz="1500" b="1" dirty="0"/>
              <a:t>              </a:t>
            </a:r>
            <a:r>
              <a:rPr lang="en-US" sz="1500" b="1" dirty="0" err="1">
                <a:solidFill>
                  <a:srgbClr val="FF0000"/>
                </a:solidFill>
              </a:rPr>
              <a:t>xmlns:cd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"http://www.recshop.fake/cd#"&gt;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rdf:Description</a:t>
            </a:r>
            <a:r>
              <a:rPr lang="en-US" sz="1500" b="1" dirty="0"/>
              <a:t>	</a:t>
            </a:r>
            <a:r>
              <a:rPr lang="en-US" sz="1500" b="1" dirty="0" err="1">
                <a:solidFill>
                  <a:srgbClr val="FF0000"/>
                </a:solidFill>
              </a:rPr>
              <a:t>rdf:about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"http://www.recshop.fake/cd/Empire Burlesque"&gt;</a:t>
            </a:r>
            <a:br>
              <a:rPr lang="en-US" sz="1500" b="1" dirty="0"/>
            </a:br>
            <a:r>
              <a:rPr lang="en-US" sz="1500" b="1" dirty="0"/>
              <a:t>  		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Bob Dylan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USA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Columbia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10.90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  	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1985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rdf:Description</a:t>
            </a:r>
            <a:r>
              <a:rPr lang="en-US" sz="1500" b="1" dirty="0"/>
              <a:t>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rdf:Description</a:t>
            </a:r>
            <a:r>
              <a:rPr lang="en-US" sz="1500" b="1" dirty="0"/>
              <a:t>	</a:t>
            </a:r>
            <a:r>
              <a:rPr lang="en-US" sz="1500" b="1" dirty="0" err="1">
                <a:solidFill>
                  <a:srgbClr val="FF0000"/>
                </a:solidFill>
              </a:rPr>
              <a:t>rdf:about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"http://www.recshop.fake/cd/Hide your heart"&gt;</a:t>
            </a:r>
            <a:br>
              <a:rPr lang="en-US" sz="1500" b="1" dirty="0"/>
            </a:br>
            <a:r>
              <a:rPr lang="en-US" sz="1500" b="1" dirty="0"/>
              <a:t>  		 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Bonnie Tyler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  		  &lt;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UK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CBS Records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9.90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1988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rdf:Description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.</a:t>
            </a:r>
            <a:br>
              <a:rPr lang="en-US" sz="1500" b="1" dirty="0"/>
            </a:br>
            <a:r>
              <a:rPr lang="en-US" sz="1500" b="1" dirty="0"/>
              <a:t>	.</a:t>
            </a:r>
            <a:br>
              <a:rPr lang="en-US" sz="1500" b="1" dirty="0"/>
            </a:b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rdf:RDF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10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373DDE-0070-4B8F-A64A-33BFF77C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647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&lt;</a:t>
            </a:r>
            <a:r>
              <a:rPr lang="en-US" b="1" dirty="0" err="1"/>
              <a:t>rdf:RDF</a:t>
            </a:r>
            <a:r>
              <a:rPr lang="en-US" b="1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759362-E84A-492B-985E-DE43922F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9227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?xml </a:t>
            </a:r>
            <a:r>
              <a:rPr lang="en-US" dirty="0">
                <a:solidFill>
                  <a:srgbClr val="FF0000"/>
                </a:solidFill>
              </a:rPr>
              <a:t>version</a:t>
            </a:r>
            <a:r>
              <a:rPr lang="en-US" dirty="0">
                <a:solidFill>
                  <a:schemeClr val="accent1"/>
                </a:solidFill>
              </a:rPr>
              <a:t>="1.0"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rdf:RDF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xmlns:rdf</a:t>
            </a:r>
            <a:r>
              <a:rPr lang="en-US" b="1" dirty="0">
                <a:solidFill>
                  <a:schemeClr val="accent1"/>
                </a:solidFill>
              </a:rPr>
              <a:t>="http://www.w3.org/1999/02/22-rdf-syntax-ns#"</a:t>
            </a:r>
            <a:br>
              <a:rPr lang="en-US" b="1" dirty="0"/>
            </a:br>
            <a:r>
              <a:rPr lang="en-US" b="1" dirty="0"/>
              <a:t>	     </a:t>
            </a:r>
            <a:r>
              <a:rPr lang="en-US" b="1" dirty="0" err="1">
                <a:solidFill>
                  <a:srgbClr val="FF0000"/>
                </a:solidFill>
              </a:rPr>
              <a:t>xmlns:cd</a:t>
            </a:r>
            <a:r>
              <a:rPr lang="en-US" b="1" dirty="0">
                <a:solidFill>
                  <a:schemeClr val="accent1"/>
                </a:solidFill>
              </a:rPr>
              <a:t>="http://www.recshop.fake/cd#"&gt;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dirty="0"/>
              <a:t> ...</a:t>
            </a:r>
            <a:r>
              <a:rPr lang="en-US" i="1" dirty="0"/>
              <a:t>Description goes here... </a:t>
            </a:r>
            <a:r>
              <a:rPr lang="en-US" b="1" dirty="0"/>
              <a:t>	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rdf:RDF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32203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981</Words>
  <Application>Microsoft Office PowerPoint</Application>
  <PresentationFormat>On-screen Show (4:3)</PresentationFormat>
  <Paragraphs>278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ערכת נושא של Office</vt:lpstr>
      <vt:lpstr>RDF &amp; SPARQL</vt:lpstr>
      <vt:lpstr>RDF</vt:lpstr>
      <vt:lpstr>RDF</vt:lpstr>
      <vt:lpstr>RDF Triples</vt:lpstr>
      <vt:lpstr>RDF Example</vt:lpstr>
      <vt:lpstr>RDF Validator</vt:lpstr>
      <vt:lpstr>RDF Example</vt:lpstr>
      <vt:lpstr>PowerPoint Presentation</vt:lpstr>
      <vt:lpstr>The &lt;rdf:RDF&gt; Element </vt:lpstr>
      <vt:lpstr>The &lt;rdf:Description&gt; Element </vt:lpstr>
      <vt:lpstr>Properties as Attributes </vt:lpstr>
      <vt:lpstr>Properties as Resources </vt:lpstr>
      <vt:lpstr>SPARQL</vt:lpstr>
      <vt:lpstr>SPARQL</vt:lpstr>
      <vt:lpstr>דוגמא:</vt:lpstr>
      <vt:lpstr>PowerPoint Presentation</vt:lpstr>
      <vt:lpstr>PowerPoint Presentation</vt:lpstr>
      <vt:lpstr>PowerPoint Presentation</vt:lpstr>
      <vt:lpstr>PowerPoint Presentation</vt:lpstr>
      <vt:lpstr>ומה תציג השאילתא הזו?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Keren</cp:lastModifiedBy>
  <cp:revision>115</cp:revision>
  <dcterms:created xsi:type="dcterms:W3CDTF">2017-04-18T08:19:34Z</dcterms:created>
  <dcterms:modified xsi:type="dcterms:W3CDTF">2020-05-21T08:00:30Z</dcterms:modified>
</cp:coreProperties>
</file>