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56" r:id="rId1"/>
  </p:sldMasterIdLst>
  <p:sldIdLst>
    <p:sldId id="256" r:id="rId2"/>
    <p:sldId id="274" r:id="rId3"/>
    <p:sldId id="275" r:id="rId4"/>
    <p:sldId id="276" r:id="rId5"/>
    <p:sldId id="277" r:id="rId6"/>
    <p:sldId id="281" r:id="rId7"/>
    <p:sldId id="280" r:id="rId8"/>
    <p:sldId id="278" r:id="rId9"/>
    <p:sldId id="279" r:id="rId10"/>
    <p:sldId id="282" r:id="rId11"/>
    <p:sldId id="283" r:id="rId12"/>
    <p:sldId id="284" r:id="rId13"/>
    <p:sldId id="285" r:id="rId14"/>
    <p:sldId id="286" r:id="rId15"/>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986" autoAdjust="0"/>
    <p:restoredTop sz="94660"/>
  </p:normalViewPr>
  <p:slideViewPr>
    <p:cSldViewPr>
      <p:cViewPr varScale="1">
        <p:scale>
          <a:sx n="64" d="100"/>
          <a:sy n="64" d="100"/>
        </p:scale>
        <p:origin x="96" y="54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E7438E1-117D-44FB-AC24-B79D899BA877}" type="datetimeFigureOut">
              <a:rPr lang="he-IL" smtClean="0"/>
              <a:t>כ"ח/אדר א/תשע"ט</a:t>
            </a:fld>
            <a:endParaRPr lang="he-IL"/>
          </a:p>
        </p:txBody>
      </p:sp>
      <p:sp>
        <p:nvSpPr>
          <p:cNvPr id="17" name="Footer Placeholder 16"/>
          <p:cNvSpPr>
            <a:spLocks noGrp="1"/>
          </p:cNvSpPr>
          <p:nvPr>
            <p:ph type="ftr" sz="quarter" idx="11"/>
          </p:nvPr>
        </p:nvSpPr>
        <p:spPr/>
        <p:txBody>
          <a:bodyPr/>
          <a:lstStyle/>
          <a:p>
            <a:endParaRPr lang="he-IL"/>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AF22AC9-109E-4E4D-92F9-530E51D9A3A2}" type="slidenum">
              <a:rPr lang="he-IL" smtClean="0"/>
              <a:t>‹#›</a:t>
            </a:fld>
            <a:endParaRPr lang="he-IL"/>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7438E1-117D-44FB-AC24-B79D899BA877}" type="datetimeFigureOut">
              <a:rPr lang="he-IL" smtClean="0"/>
              <a:t>כ"ח/אדר א/תשע"ט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AF22AC9-109E-4E4D-92F9-530E51D9A3A2}" type="slidenum">
              <a:rPr lang="he-IL" smtClean="0"/>
              <a:t>‹#›</a:t>
            </a:fld>
            <a:endParaRPr lang="he-IL"/>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DAF22AC9-109E-4E4D-92F9-530E51D9A3A2}" type="slidenum">
              <a:rPr lang="he-IL" smtClean="0"/>
              <a:t>‹#›</a:t>
            </a:fld>
            <a:endParaRPr lang="he-IL"/>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7438E1-117D-44FB-AC24-B79D899BA877}" type="datetimeFigureOut">
              <a:rPr lang="he-IL" smtClean="0"/>
              <a:t>כ"ח/אדר א/תשע"ט</a:t>
            </a:fld>
            <a:endParaRPr lang="he-IL"/>
          </a:p>
        </p:txBody>
      </p:sp>
      <p:sp>
        <p:nvSpPr>
          <p:cNvPr id="5" name="Footer Placeholder 4"/>
          <p:cNvSpPr>
            <a:spLocks noGrp="1"/>
          </p:cNvSpPr>
          <p:nvPr>
            <p:ph type="ftr" sz="quarter" idx="11"/>
          </p:nvPr>
        </p:nvSpPr>
        <p:spPr/>
        <p:txBody>
          <a:bodyPr/>
          <a:lstStyle/>
          <a:p>
            <a:endParaRPr lang="he-IL"/>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E7438E1-117D-44FB-AC24-B79D899BA877}" type="datetimeFigureOut">
              <a:rPr lang="he-IL" smtClean="0"/>
              <a:t>כ"ח/אדר א/תשע"ט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a:xfrm>
            <a:off x="4361688" y="1026372"/>
            <a:ext cx="457200" cy="441325"/>
          </a:xfrm>
        </p:spPr>
        <p:txBody>
          <a:bodyPr/>
          <a:lstStyle/>
          <a:p>
            <a:fld id="{DAF22AC9-109E-4E4D-92F9-530E51D9A3A2}" type="slidenum">
              <a:rPr lang="he-IL" smtClean="0"/>
              <a:t>‹#›</a:t>
            </a:fld>
            <a:endParaRPr lang="he-IL"/>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he-IL"/>
          </a:p>
        </p:txBody>
      </p:sp>
      <p:sp>
        <p:nvSpPr>
          <p:cNvPr id="4" name="Date Placeholder 3"/>
          <p:cNvSpPr>
            <a:spLocks noGrp="1"/>
          </p:cNvSpPr>
          <p:nvPr>
            <p:ph type="dt" sz="half" idx="10"/>
          </p:nvPr>
        </p:nvSpPr>
        <p:spPr/>
        <p:txBody>
          <a:bodyPr/>
          <a:lstStyle/>
          <a:p>
            <a:fld id="{4E7438E1-117D-44FB-AC24-B79D899BA877}" type="datetimeFigureOut">
              <a:rPr lang="he-IL" smtClean="0"/>
              <a:t>כ"ח/אדר א/תשע"ט</a:t>
            </a:fld>
            <a:endParaRPr lang="he-IL"/>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AF22AC9-109E-4E4D-92F9-530E51D9A3A2}" type="slidenum">
              <a:rPr lang="he-IL" smtClean="0"/>
              <a:t>‹#›</a:t>
            </a:fld>
            <a:endParaRPr lang="he-IL"/>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4E7438E1-117D-44FB-AC24-B79D899BA877}" type="datetimeFigureOut">
              <a:rPr lang="he-IL" smtClean="0"/>
              <a:t>כ"ח/אדר א/תשע"ט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AF22AC9-109E-4E4D-92F9-530E51D9A3A2}" type="slidenum">
              <a:rPr lang="he-IL" smtClean="0"/>
              <a:t>‹#›</a:t>
            </a:fld>
            <a:endParaRPr lang="he-IL"/>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E7438E1-117D-44FB-AC24-B79D899BA877}" type="datetimeFigureOut">
              <a:rPr lang="he-IL" smtClean="0"/>
              <a:t>כ"ח/אדר א/תשע"ט</a:t>
            </a:fld>
            <a:endParaRPr lang="he-IL"/>
          </a:p>
        </p:txBody>
      </p:sp>
      <p:sp>
        <p:nvSpPr>
          <p:cNvPr id="8" name="Footer Placeholder 7"/>
          <p:cNvSpPr>
            <a:spLocks noGrp="1"/>
          </p:cNvSpPr>
          <p:nvPr>
            <p:ph type="ftr" sz="quarter" idx="11"/>
          </p:nvPr>
        </p:nvSpPr>
        <p:spPr>
          <a:xfrm>
            <a:off x="304800" y="6409944"/>
            <a:ext cx="3581400" cy="365760"/>
          </a:xfrm>
        </p:spPr>
        <p:txBody>
          <a:bodyPr/>
          <a:lstStyle/>
          <a:p>
            <a:endParaRPr lang="he-IL"/>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DAF22AC9-109E-4E4D-92F9-530E51D9A3A2}" type="slidenum">
              <a:rPr lang="he-IL" smtClean="0"/>
              <a:t>‹#›</a:t>
            </a:fld>
            <a:endParaRPr lang="he-IL"/>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E7438E1-117D-44FB-AC24-B79D899BA877}" type="datetimeFigureOut">
              <a:rPr lang="he-IL" smtClean="0"/>
              <a:t>כ"ח/אדר א/תשע"ט</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a:xfrm>
            <a:off x="4343400" y="1036020"/>
            <a:ext cx="457200" cy="441325"/>
          </a:xfrm>
        </p:spPr>
        <p:txBody>
          <a:bodyPr/>
          <a:lstStyle/>
          <a:p>
            <a:fld id="{DAF22AC9-109E-4E4D-92F9-530E51D9A3A2}"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4E7438E1-117D-44FB-AC24-B79D899BA877}" type="datetimeFigureOut">
              <a:rPr lang="he-IL" smtClean="0"/>
              <a:t>כ"ח/אדר א/תשע"ט</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DAF22AC9-109E-4E4D-92F9-530E51D9A3A2}"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DAF22AC9-109E-4E4D-92F9-530E51D9A3A2}" type="slidenum">
              <a:rPr lang="he-IL" smtClean="0"/>
              <a:t>‹#›</a:t>
            </a:fld>
            <a:endParaRPr lang="he-IL"/>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4E7438E1-117D-44FB-AC24-B79D899BA877}" type="datetimeFigureOut">
              <a:rPr lang="he-IL" smtClean="0"/>
              <a:t>כ"ח/אדר א/תשע"ט</a:t>
            </a:fld>
            <a:endParaRPr lang="he-IL"/>
          </a:p>
        </p:txBody>
      </p:sp>
      <p:sp>
        <p:nvSpPr>
          <p:cNvPr id="6" name="Footer Placeholder 5"/>
          <p:cNvSpPr>
            <a:spLocks noGrp="1"/>
          </p:cNvSpPr>
          <p:nvPr>
            <p:ph type="ftr" sz="quarter" idx="11"/>
          </p:nvPr>
        </p:nvSpPr>
        <p:spPr>
          <a:xfrm>
            <a:off x="301752" y="6410848"/>
            <a:ext cx="3383280" cy="365760"/>
          </a:xfrm>
        </p:spPr>
        <p:txBody>
          <a:bodyPr/>
          <a:lstStyle/>
          <a:p>
            <a:endParaRPr lang="he-IL"/>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DAF22AC9-109E-4E4D-92F9-530E51D9A3A2}" type="slidenum">
              <a:rPr lang="he-IL" smtClean="0"/>
              <a:t>‹#›</a:t>
            </a:fld>
            <a:endParaRPr lang="he-IL"/>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4E7438E1-117D-44FB-AC24-B79D899BA877}" type="datetimeFigureOut">
              <a:rPr lang="he-IL" smtClean="0"/>
              <a:t>כ"ח/אדר א/תשע"ט</a:t>
            </a:fld>
            <a:endParaRPr lang="he-IL"/>
          </a:p>
        </p:txBody>
      </p:sp>
      <p:sp>
        <p:nvSpPr>
          <p:cNvPr id="6" name="Footer Placeholder 5"/>
          <p:cNvSpPr>
            <a:spLocks noGrp="1"/>
          </p:cNvSpPr>
          <p:nvPr>
            <p:ph type="ftr" sz="quarter" idx="11"/>
          </p:nvPr>
        </p:nvSpPr>
        <p:spPr>
          <a:xfrm>
            <a:off x="301752" y="6410848"/>
            <a:ext cx="3584448" cy="365760"/>
          </a:xfrm>
        </p:spPr>
        <p:txBody>
          <a:bodyPr/>
          <a:lstStyle/>
          <a:p>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4E7438E1-117D-44FB-AC24-B79D899BA877}" type="datetimeFigureOut">
              <a:rPr lang="he-IL" smtClean="0"/>
              <a:t>כ"ח/אדר א/תשע"ט</a:t>
            </a:fld>
            <a:endParaRPr lang="he-IL"/>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he-IL"/>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AF22AC9-109E-4E4D-92F9-530E51D9A3A2}" type="slidenum">
              <a:rPr lang="he-IL" smtClean="0"/>
              <a:t>‹#›</a:t>
            </a:fld>
            <a:endParaRPr lang="he-IL"/>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pPr rtl="1"/>
            <a:r>
              <a:rPr lang="he-IL" sz="3600" dirty="0" smtClean="0">
                <a:cs typeface="+mj-cs"/>
              </a:rPr>
              <a:t>תרגול </a:t>
            </a:r>
            <a:r>
              <a:rPr lang="en-US" sz="3600" dirty="0" smtClean="0">
                <a:cs typeface="+mj-cs"/>
              </a:rPr>
              <a:t>1</a:t>
            </a:r>
            <a:endParaRPr lang="en-US" sz="3600" dirty="0">
              <a:cs typeface="+mj-cs"/>
            </a:endParaRPr>
          </a:p>
        </p:txBody>
      </p:sp>
      <p:sp>
        <p:nvSpPr>
          <p:cNvPr id="2" name="Title 1"/>
          <p:cNvSpPr>
            <a:spLocks noGrp="1"/>
          </p:cNvSpPr>
          <p:nvPr>
            <p:ph type="title"/>
          </p:nvPr>
        </p:nvSpPr>
        <p:spPr/>
        <p:txBody>
          <a:bodyPr/>
          <a:lstStyle/>
          <a:p>
            <a:r>
              <a:rPr lang="he-IL" dirty="0" smtClean="0"/>
              <a:t>אלגוריתמים 2</a:t>
            </a:r>
            <a:endParaRPr lang="en-US" dirty="0"/>
          </a:p>
        </p:txBody>
      </p:sp>
    </p:spTree>
    <p:extLst>
      <p:ext uri="{BB962C8B-B14F-4D97-AF65-F5344CB8AC3E}">
        <p14:creationId xmlns:p14="http://schemas.microsoft.com/office/powerpoint/2010/main" val="30440193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שימוש בגרפים</a:t>
            </a:r>
            <a:endParaRPr lang="ru-RU" dirty="0"/>
          </a:p>
        </p:txBody>
      </p:sp>
      <p:sp>
        <p:nvSpPr>
          <p:cNvPr id="3" name="Content Placeholder 2"/>
          <p:cNvSpPr>
            <a:spLocks noGrp="1"/>
          </p:cNvSpPr>
          <p:nvPr>
            <p:ph sz="quarter" idx="1"/>
          </p:nvPr>
        </p:nvSpPr>
        <p:spPr/>
        <p:txBody>
          <a:bodyPr/>
          <a:lstStyle/>
          <a:p>
            <a:pPr algn="r" rtl="1"/>
            <a:r>
              <a:rPr lang="he-IL" dirty="0"/>
              <a:t>האפליקציות של גרפים רבות ומגוונות – מיישומים טריוויאלים כגון מערכת </a:t>
            </a:r>
            <a:r>
              <a:rPr lang="he-IL" dirty="0" smtClean="0"/>
              <a:t>כבישים </a:t>
            </a:r>
            <a:r>
              <a:rPr lang="he-IL" dirty="0"/>
              <a:t>או תכנית טיסות ועד לשימושים מורכבים כגון מיפוי גנים (כאשר כל צומת היא רצף גנטי והצלעות מייצגות את רמת הדמיון בין הרצפים). תורת הגרפים הינה מפותחת מאד ולכן קיים מאמץ לייצג בעיות רבות בצורה של גרף, דבר המאפשר שימוש במגוון הכלים הרחב שכבר קיים עבורם.</a:t>
            </a:r>
            <a:endParaRPr lang="ru-RU" dirty="0"/>
          </a:p>
        </p:txBody>
      </p:sp>
    </p:spTree>
    <p:extLst>
      <p:ext uri="{BB962C8B-B14F-4D97-AF65-F5344CB8AC3E}">
        <p14:creationId xmlns:p14="http://schemas.microsoft.com/office/powerpoint/2010/main" val="4084632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ייצוג גרפים במחשב</a:t>
            </a:r>
            <a:endParaRPr lang="ru-RU"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fontScale="70000" lnSpcReduction="20000"/>
              </a:bodyPr>
              <a:lstStyle/>
              <a:p>
                <a:pPr algn="r" rtl="1"/>
                <a:r>
                  <a:rPr lang="he-IL" dirty="0" smtClean="0"/>
                  <a:t>על מנת שנוכל לנתח את סיבוכיות הזמן והמקום של אלגוריתמים בתורת הגרפים, נראה </a:t>
                </a:r>
                <a:r>
                  <a:rPr lang="he-IL" dirty="0"/>
                  <a:t>כיצד אנו מייצגים גרפים בזיכרון </a:t>
                </a:r>
                <a:r>
                  <a:rPr lang="he-IL" dirty="0" smtClean="0"/>
                  <a:t>מחשב.</a:t>
                </a:r>
              </a:p>
              <a:p>
                <a:pPr algn="r" rtl="1"/>
                <a:r>
                  <a:rPr lang="he-IL" b="1" dirty="0"/>
                  <a:t>מטריצת </a:t>
                </a:r>
                <a:r>
                  <a:rPr lang="he-IL" b="1" dirty="0" smtClean="0"/>
                  <a:t>שכוניות/סמיכויות </a:t>
                </a:r>
                <a:r>
                  <a:rPr lang="ru-RU" b="1" dirty="0" smtClean="0"/>
                  <a:t> </a:t>
                </a:r>
                <a:r>
                  <a:rPr lang="en-US" b="1" dirty="0"/>
                  <a:t> :</a:t>
                </a:r>
                <a:r>
                  <a:rPr lang="en-US" b="1" dirty="0" smtClean="0"/>
                  <a:t>(adjacency matrix)</a:t>
                </a:r>
                <a:r>
                  <a:rPr lang="he-IL" b="1" dirty="0" smtClean="0"/>
                  <a:t> </a:t>
                </a:r>
              </a:p>
              <a:p>
                <a:pPr algn="r" rtl="1"/>
                <a:r>
                  <a:rPr lang="he-IL" dirty="0" smtClean="0"/>
                  <a:t>כאשר </a:t>
                </a:r>
                <a:r>
                  <a:rPr lang="he-IL" dirty="0"/>
                  <a:t>נרצה לייצג גרפים פשוטים (מכוונים או לא מכוונים) במחשב, נוכל </a:t>
                </a:r>
                <a:r>
                  <a:rPr lang="he-IL" dirty="0" smtClean="0"/>
                  <a:t>לייצגם בעזרת </a:t>
                </a:r>
                <a:r>
                  <a:rPr lang="he-IL" dirty="0"/>
                  <a:t>מטריצת </a:t>
                </a:r>
                <a:r>
                  <a:rPr lang="he-IL" dirty="0" smtClean="0"/>
                  <a:t>שכנויות בגודל </a:t>
                </a:r>
                <a:r>
                  <a:rPr lang="en-US" dirty="0" smtClean="0"/>
                  <a:t>|</a:t>
                </a:r>
                <a:r>
                  <a:rPr lang="en-US" dirty="0" err="1" smtClean="0"/>
                  <a:t>V|x|V</a:t>
                </a:r>
                <a:r>
                  <a:rPr lang="en-US" dirty="0" smtClean="0"/>
                  <a:t>|</a:t>
                </a:r>
                <a:r>
                  <a:rPr lang="he-IL" dirty="0" smtClean="0"/>
                  <a:t>. </a:t>
                </a:r>
                <a:r>
                  <a:rPr lang="he-IL" dirty="0"/>
                  <a:t>במקום </a:t>
                </a:r>
                <a:r>
                  <a:rPr lang="he-IL" dirty="0" smtClean="0"/>
                  <a:t>ה-</a:t>
                </a:r>
                <a:r>
                  <a:rPr lang="en-US" dirty="0"/>
                  <a:t> (</a:t>
                </a:r>
                <a:r>
                  <a:rPr lang="en-US" i="1" dirty="0" err="1"/>
                  <a:t>i</a:t>
                </a:r>
                <a:r>
                  <a:rPr lang="en-US" dirty="0"/>
                  <a:t>, </a:t>
                </a:r>
                <a:r>
                  <a:rPr lang="en-US" i="1" dirty="0"/>
                  <a:t>j</a:t>
                </a:r>
                <a:r>
                  <a:rPr lang="en-US" dirty="0" smtClean="0"/>
                  <a:t>)</a:t>
                </a:r>
                <a:r>
                  <a:rPr lang="he-IL" dirty="0"/>
                  <a:t> במטריצה יופיע 1 אם יש קשת בין </a:t>
                </a:r>
                <a:r>
                  <a:rPr lang="he-IL" dirty="0" smtClean="0"/>
                  <a:t>הצמתים</a:t>
                </a:r>
                <a:r>
                  <a:rPr lang="he-IL" dirty="0"/>
                  <a:t> </a:t>
                </a:r>
                <a:r>
                  <a:rPr lang="he-IL" dirty="0" smtClean="0"/>
                  <a:t>ה-</a:t>
                </a:r>
                <a:r>
                  <a:rPr lang="en-US" i="1" dirty="0"/>
                  <a:t> </a:t>
                </a:r>
                <a:r>
                  <a:rPr lang="en-US" i="1" dirty="0" err="1" smtClean="0"/>
                  <a:t>i</a:t>
                </a:r>
                <a:r>
                  <a:rPr lang="he-IL" dirty="0" smtClean="0"/>
                  <a:t>וה-</a:t>
                </a:r>
                <a:r>
                  <a:rPr lang="en-US" i="1" dirty="0" smtClean="0"/>
                  <a:t>j</a:t>
                </a:r>
                <a:r>
                  <a:rPr lang="he-IL" dirty="0" smtClean="0"/>
                  <a:t>. </a:t>
                </a:r>
                <a:r>
                  <a:rPr lang="he-IL" dirty="0"/>
                  <a:t>אחרת יהיה במקום </a:t>
                </a:r>
                <a:r>
                  <a:rPr lang="he-IL" dirty="0" smtClean="0"/>
                  <a:t>זה 0. </a:t>
                </a:r>
                <a:r>
                  <a:rPr lang="he-IL" dirty="0"/>
                  <a:t>כאשר נייצג גרף לא מכוון, המטריצה תהיה מטריצה סימטרית</a:t>
                </a:r>
                <a:r>
                  <a:rPr lang="he-IL" dirty="0" smtClean="0"/>
                  <a:t>.</a:t>
                </a:r>
              </a:p>
              <a:p>
                <a:pPr algn="r" rtl="1"/>
                <a:r>
                  <a:rPr lang="he-IL" b="1" dirty="0" smtClean="0"/>
                  <a:t>גרף </a:t>
                </a:r>
                <a:r>
                  <a:rPr lang="he-IL" b="1" dirty="0"/>
                  <a:t>דליל </a:t>
                </a:r>
                <a:r>
                  <a:rPr lang="he-IL" dirty="0"/>
                  <a:t>הוא גרף שאין בו מספר רב של קשתות. </a:t>
                </a:r>
                <a:r>
                  <a:rPr lang="he-IL" dirty="0" smtClean="0"/>
                  <a:t>גרף </a:t>
                </a:r>
                <a:r>
                  <a:rPr lang="he-IL" dirty="0"/>
                  <a:t>דליל מוגדר כגרף שבו מספר הקשתות קטן ממספר הקודקודים בריבוע</a:t>
                </a:r>
                <a:r>
                  <a:rPr lang="he-IL" dirty="0" smtClean="0"/>
                  <a:t>.</a:t>
                </a:r>
              </a:p>
              <a:p>
                <a:pPr algn="r" rtl="1"/>
                <a:r>
                  <a:rPr lang="he-IL" dirty="0" smtClean="0"/>
                  <a:t>חסרונות:</a:t>
                </a:r>
              </a:p>
              <a:p>
                <a:pPr lvl="1" algn="r" rtl="1"/>
                <a:r>
                  <a:rPr lang="he-IL" dirty="0" smtClean="0"/>
                  <a:t>ייצוג לא יעיל (בזבזני במקום ובזמן) עבור גרפים דלילים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𝐸</m:t>
                        </m:r>
                      </m:e>
                    </m:d>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e>
                      <m:sup>
                        <m:r>
                          <a:rPr lang="en-US" b="0" i="1" smtClean="0">
                            <a:latin typeface="Cambria Math" panose="02040503050406030204" pitchFamily="18" charset="0"/>
                          </a:rPr>
                          <m:t>2</m:t>
                        </m:r>
                      </m:sup>
                    </m:sSup>
                  </m:oMath>
                </a14:m>
                <a:r>
                  <a:rPr lang="he-IL" dirty="0" smtClean="0"/>
                  <a:t>).</a:t>
                </a:r>
                <a:endParaRPr lang="en-US" dirty="0" smtClean="0"/>
              </a:p>
              <a:p>
                <a:pPr lvl="1" algn="r" rtl="1"/>
                <a:r>
                  <a:rPr lang="he-IL" dirty="0" smtClean="0"/>
                  <a:t>פעולות בסיסיות כמו מעבר על כל השכנים של צומת לוקח זמן רב (</a:t>
                </a:r>
                <a:r>
                  <a:rPr lang="el-GR" dirty="0" smtClean="0"/>
                  <a:t>Θ</a:t>
                </a:r>
                <a:r>
                  <a:rPr lang="en-US" dirty="0" smtClean="0"/>
                  <a:t>(</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m:t>
                    </m:r>
                  </m:oMath>
                </a14:m>
                <a:r>
                  <a:rPr lang="en-US" dirty="0" smtClean="0"/>
                  <a:t>)</a:t>
                </a:r>
                <a:r>
                  <a:rPr lang="he-IL" dirty="0" smtClean="0"/>
                  <a:t>).</a:t>
                </a:r>
                <a:endParaRPr lang="en-US" dirty="0" smtClean="0"/>
              </a:p>
              <a:p>
                <a:pPr algn="r" rtl="1"/>
                <a:r>
                  <a:rPr lang="he-IL" dirty="0" smtClean="0"/>
                  <a:t>יתרונות:</a:t>
                </a:r>
              </a:p>
              <a:p>
                <a:pPr lvl="1" algn="r" rtl="1"/>
                <a:r>
                  <a:rPr lang="he-IL" dirty="0" smtClean="0"/>
                  <a:t>ייצוג פשוט מאוד.</a:t>
                </a:r>
              </a:p>
              <a:p>
                <a:pPr lvl="1" algn="r" rtl="1"/>
                <a:r>
                  <a:rPr lang="he-IL" dirty="0" smtClean="0"/>
                  <a:t>תכונות אלגבריות של מטריצה מאפשרות להציג מידע רב על גרף</a:t>
                </a:r>
                <a:endParaRPr lang="en-US" dirty="0" smtClean="0"/>
              </a:p>
              <a:p>
                <a:pPr marL="274320" lvl="1" indent="0" algn="r" rtl="1">
                  <a:buNone/>
                </a:pPr>
                <a:r>
                  <a:rPr lang="he-IL" dirty="0" smtClean="0"/>
                  <a:t> (כגון לאתר מידע על מספר מסלולים מקודקוד אחד לשני באורך כלשהו).</a:t>
                </a:r>
              </a:p>
              <a:p>
                <a:pPr lvl="1" algn="r" rtl="1"/>
                <a:r>
                  <a:rPr lang="he-IL" dirty="0"/>
                  <a:t>מחיקת קשת - </a:t>
                </a:r>
                <a:r>
                  <a:rPr lang="el-GR" dirty="0"/>
                  <a:t>Ο</a:t>
                </a:r>
                <a:r>
                  <a:rPr lang="en-US" dirty="0"/>
                  <a:t>(</a:t>
                </a:r>
                <a14:m>
                  <m:oMath xmlns:m="http://schemas.openxmlformats.org/officeDocument/2006/math">
                    <m:r>
                      <a:rPr lang="en-US">
                        <a:latin typeface="Cambria Math" panose="02040503050406030204" pitchFamily="18" charset="0"/>
                      </a:rPr>
                      <m:t>1</m:t>
                    </m:r>
                  </m:oMath>
                </a14:m>
                <a:r>
                  <a:rPr lang="en-US" dirty="0"/>
                  <a:t>)</a:t>
                </a:r>
                <a:r>
                  <a:rPr lang="he-IL" dirty="0"/>
                  <a:t>. מציאת קשת - </a:t>
                </a:r>
                <a:r>
                  <a:rPr lang="el-GR" dirty="0"/>
                  <a:t>Ο</a:t>
                </a:r>
                <a:r>
                  <a:rPr lang="en-US" dirty="0"/>
                  <a:t>(</a:t>
                </a:r>
                <a14:m>
                  <m:oMath xmlns:m="http://schemas.openxmlformats.org/officeDocument/2006/math">
                    <m:r>
                      <a:rPr lang="en-US">
                        <a:latin typeface="Cambria Math" panose="02040503050406030204" pitchFamily="18" charset="0"/>
                      </a:rPr>
                      <m:t>1</m:t>
                    </m:r>
                  </m:oMath>
                </a14:m>
                <a:r>
                  <a:rPr lang="en-US" dirty="0"/>
                  <a:t>)</a:t>
                </a:r>
                <a:r>
                  <a:rPr lang="he-IL" dirty="0"/>
                  <a:t>.</a:t>
                </a:r>
                <a:endParaRPr lang="ru-RU" dirty="0"/>
              </a:p>
              <a:p>
                <a:pPr marL="274320" lvl="1" indent="0" algn="r" rtl="1">
                  <a:buNone/>
                </a:pPr>
                <a:endParaRPr lang="ru-RU"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a:blip r:embed="rId2"/>
                <a:stretch>
                  <a:fillRect t="-1867" r="-287"/>
                </a:stretch>
              </a:blipFill>
            </p:spPr>
            <p:txBody>
              <a:bodyPr/>
              <a:lstStyle/>
              <a:p>
                <a:r>
                  <a:rPr lang="ru-RU">
                    <a:noFill/>
                  </a:rPr>
                  <a:t> </a:t>
                </a:r>
              </a:p>
            </p:txBody>
          </p:sp>
        </mc:Fallback>
      </mc:AlternateContent>
      <p:pic>
        <p:nvPicPr>
          <p:cNvPr id="5" name="Picture 4"/>
          <p:cNvPicPr>
            <a:picLocks noChangeAspect="1"/>
          </p:cNvPicPr>
          <p:nvPr/>
        </p:nvPicPr>
        <p:blipFill>
          <a:blip r:embed="rId3"/>
          <a:stretch>
            <a:fillRect/>
          </a:stretch>
        </p:blipFill>
        <p:spPr>
          <a:xfrm>
            <a:off x="467544" y="3717032"/>
            <a:ext cx="1990725" cy="1981200"/>
          </a:xfrm>
          <a:prstGeom prst="rect">
            <a:avLst/>
          </a:prstGeom>
        </p:spPr>
      </p:pic>
    </p:spTree>
    <p:extLst>
      <p:ext uri="{BB962C8B-B14F-4D97-AF65-F5344CB8AC3E}">
        <p14:creationId xmlns:p14="http://schemas.microsoft.com/office/powerpoint/2010/main" val="2894874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ייצוג גרפים במחשב</a:t>
            </a:r>
            <a:endParaRPr lang="ru-RU"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lnSpcReduction="10000"/>
              </a:bodyPr>
              <a:lstStyle/>
              <a:p>
                <a:pPr algn="r" rtl="1"/>
                <a:r>
                  <a:rPr lang="he-IL" b="1" dirty="0" smtClean="0"/>
                  <a:t>רשימת סמיכויות</a:t>
                </a:r>
                <a:r>
                  <a:rPr lang="ru-RU" b="1" dirty="0" smtClean="0"/>
                  <a:t> </a:t>
                </a:r>
                <a:r>
                  <a:rPr lang="he-IL" b="1" dirty="0" smtClean="0"/>
                  <a:t>(שכנויות): </a:t>
                </a:r>
                <a:endParaRPr lang="en-US" b="1" dirty="0" smtClean="0"/>
              </a:p>
              <a:p>
                <a:pPr algn="r" rtl="1"/>
                <a:r>
                  <a:rPr lang="he-IL" dirty="0"/>
                  <a:t>רשימת </a:t>
                </a:r>
                <a:r>
                  <a:rPr lang="he-IL" dirty="0" smtClean="0"/>
                  <a:t>הסמיכויות מורכבת ממערך צמתי הגרף. </a:t>
                </a:r>
              </a:p>
              <a:p>
                <a:pPr lvl="1" algn="r" rtl="1"/>
                <a:r>
                  <a:rPr lang="he-IL" dirty="0" smtClean="0"/>
                  <a:t>תא המתאים לצומת </a:t>
                </a:r>
                <a:r>
                  <a:rPr lang="en-US" dirty="0" smtClean="0"/>
                  <a:t>v</a:t>
                </a:r>
                <a:r>
                  <a:rPr lang="he-IL" dirty="0" smtClean="0"/>
                  <a:t> במערך מכיל את הרשימת כל הקשתות אשר מחוברות לצומת </a:t>
                </a:r>
                <a:r>
                  <a:rPr lang="en-US" dirty="0" smtClean="0"/>
                  <a:t>v</a:t>
                </a:r>
                <a:r>
                  <a:rPr lang="he-IL" dirty="0" smtClean="0"/>
                  <a:t>.</a:t>
                </a:r>
              </a:p>
              <a:p>
                <a:pPr lvl="1" algn="r" rtl="1"/>
                <a:r>
                  <a:rPr lang="he-IL" dirty="0" smtClean="0"/>
                  <a:t>מבנה הנתונים המקובל לצורך זה הוא מערך של רשימות מקושרות (</a:t>
                </a:r>
                <a:r>
                  <a:rPr lang="en-US" dirty="0" smtClean="0"/>
                  <a:t>linked list</a:t>
                </a:r>
                <a:r>
                  <a:rPr lang="he-IL" dirty="0" smtClean="0"/>
                  <a:t>).</a:t>
                </a:r>
                <a:endParaRPr lang="en-US" dirty="0"/>
              </a:p>
              <a:p>
                <a:pPr algn="r" rtl="1"/>
                <a:r>
                  <a:rPr lang="he-IL" dirty="0" smtClean="0"/>
                  <a:t>בנוסף, המבנה מכיל רשימת קשתות.</a:t>
                </a:r>
              </a:p>
              <a:p>
                <a:pPr lvl="1" algn="r" rtl="1"/>
                <a:r>
                  <a:rPr lang="he-IL" dirty="0" smtClean="0"/>
                  <a:t>לכל קשת </a:t>
                </a:r>
                <a:r>
                  <a:rPr lang="en-US" dirty="0" smtClean="0"/>
                  <a:t>e</a:t>
                </a:r>
                <a:r>
                  <a:rPr lang="ru-RU" dirty="0" smtClean="0"/>
                  <a:t>∈</a:t>
                </a:r>
                <a:r>
                  <a:rPr lang="en-US" dirty="0" smtClean="0"/>
                  <a:t>E</a:t>
                </a:r>
                <a:r>
                  <a:rPr lang="he-IL" dirty="0" smtClean="0"/>
                  <a:t> </a:t>
                </a:r>
                <a:r>
                  <a:rPr lang="ru-RU" dirty="0" smtClean="0"/>
                  <a:t> </a:t>
                </a:r>
                <a:r>
                  <a:rPr lang="he-IL" dirty="0" smtClean="0"/>
                  <a:t>נשמור את שני צמתי הקצה שלה.</a:t>
                </a:r>
              </a:p>
              <a:p>
                <a:pPr algn="r" rtl="1"/>
                <a:r>
                  <a:rPr lang="he-IL" dirty="0" smtClean="0"/>
                  <a:t>יתרונות:</a:t>
                </a:r>
              </a:p>
              <a:p>
                <a:pPr lvl="1" algn="r" rtl="1"/>
                <a:r>
                  <a:rPr lang="he-IL" dirty="0"/>
                  <a:t>סיבוכיות </a:t>
                </a:r>
                <a:r>
                  <a:rPr lang="he-IL" dirty="0" smtClean="0"/>
                  <a:t>הזכרון (המקום) היא </a:t>
                </a:r>
                <a:r>
                  <a:rPr lang="he-IL" dirty="0"/>
                  <a:t>(</a:t>
                </a:r>
                <a:r>
                  <a:rPr lang="el-GR" dirty="0"/>
                  <a:t>Θ</a:t>
                </a:r>
                <a:r>
                  <a:rPr lang="en-US" dirty="0"/>
                  <a:t>(</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m:t>
                    </m:r>
                  </m:oMath>
                </a14:m>
                <a:r>
                  <a:rPr lang="en-US" dirty="0" smtClean="0"/>
                  <a:t>+|E|)</a:t>
                </a:r>
                <a:r>
                  <a:rPr lang="he-IL" dirty="0" smtClean="0"/>
                  <a:t>)</a:t>
                </a:r>
                <a:r>
                  <a:rPr lang="en-US" dirty="0" smtClean="0"/>
                  <a:t> </a:t>
                </a:r>
                <a:r>
                  <a:rPr lang="he-IL" dirty="0" smtClean="0"/>
                  <a:t> בניגוד ל-</a:t>
                </a:r>
                <a14:m>
                  <m:oMath xmlns:m="http://schemas.openxmlformats.org/officeDocument/2006/math">
                    <m:r>
                      <m:rPr>
                        <m:nor/>
                      </m:rPr>
                      <a:rPr lang="el-GR" dirty="0"/>
                      <m:t>Θ</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m:t>
                        </m:r>
                      </m:e>
                      <m:sup>
                        <m:r>
                          <a:rPr lang="en-US" i="1">
                            <a:latin typeface="Cambria Math" panose="02040503050406030204" pitchFamily="18" charset="0"/>
                          </a:rPr>
                          <m:t>2</m:t>
                        </m:r>
                      </m:sup>
                    </m:sSup>
                  </m:oMath>
                </a14:m>
                <a:r>
                  <a:rPr lang="en-US" dirty="0" smtClean="0"/>
                  <a:t>)</a:t>
                </a:r>
                <a:r>
                  <a:rPr lang="he-IL" dirty="0" smtClean="0"/>
                  <a:t> עבור מטריצת שכנויות.</a:t>
                </a:r>
              </a:p>
              <a:p>
                <a:pPr lvl="1" algn="r" rtl="1"/>
                <a:r>
                  <a:rPr lang="he-IL" dirty="0" smtClean="0"/>
                  <a:t>פעולות רבות על הגרף ניתנות לביצוע יעיל יותר, למשל מעבר על השכנים לוקח </a:t>
                </a:r>
                <a:r>
                  <a:rPr lang="el-GR" dirty="0"/>
                  <a:t>Θ</a:t>
                </a:r>
                <a:r>
                  <a:rPr lang="en-US" dirty="0"/>
                  <a:t>(</a:t>
                </a:r>
                <a14:m>
                  <m:oMath xmlns:m="http://schemas.openxmlformats.org/officeDocument/2006/math">
                    <m:r>
                      <m:rPr>
                        <m:sty m:val="p"/>
                      </m:rPr>
                      <a:rPr lang="en-US" dirty="0">
                        <a:latin typeface="Cambria Math" panose="02040503050406030204" pitchFamily="18" charset="0"/>
                      </a:rPr>
                      <m:t>d</m:t>
                    </m:r>
                    <m:r>
                      <m:rPr>
                        <m:sty m:val="p"/>
                      </m:rPr>
                      <a:rPr lang="en-US" b="0" i="0" dirty="0" smtClean="0">
                        <a:latin typeface="Cambria Math" panose="02040503050406030204" pitchFamily="18" charset="0"/>
                      </a:rPr>
                      <m:t>eg</m:t>
                    </m:r>
                    <m:r>
                      <a:rPr lang="en-US" b="0" i="0" dirty="0" smtClean="0">
                        <a:latin typeface="Cambria Math" panose="02040503050406030204" pitchFamily="18" charset="0"/>
                      </a:rPr>
                      <m:t>(</m:t>
                    </m:r>
                    <m:d>
                      <m:dPr>
                        <m:begChr m:val="|"/>
                        <m:endChr m:val="|"/>
                        <m:ctrlPr>
                          <a:rPr lang="en-US" b="0" i="1" dirty="0">
                            <a:latin typeface="Cambria Math" panose="02040503050406030204" pitchFamily="18" charset="0"/>
                          </a:rPr>
                        </m:ctrlPr>
                      </m:dPr>
                      <m:e>
                        <m:r>
                          <a:rPr lang="en-US" i="1">
                            <a:latin typeface="Cambria Math" panose="02040503050406030204" pitchFamily="18" charset="0"/>
                          </a:rPr>
                          <m:t>𝑉</m:t>
                        </m:r>
                      </m:e>
                    </m:d>
                    <m:r>
                      <a:rPr lang="en-US" b="0" i="1" smtClean="0">
                        <a:latin typeface="Cambria Math" panose="02040503050406030204" pitchFamily="18" charset="0"/>
                      </a:rPr>
                      <m:t>))</m:t>
                    </m:r>
                  </m:oMath>
                </a14:m>
                <a:endParaRPr lang="he-IL" dirty="0" smtClean="0"/>
              </a:p>
              <a:p>
                <a:pPr marL="0" indent="0" algn="r" rtl="1">
                  <a:buNone/>
                </a:pPr>
                <a:endParaRPr lang="ru-RU"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a:blip r:embed="rId2"/>
                <a:stretch>
                  <a:fillRect l="-573" t="-2133" r="-789" b="-2667"/>
                </a:stretch>
              </a:blipFill>
            </p:spPr>
            <p:txBody>
              <a:bodyPr/>
              <a:lstStyle/>
              <a:p>
                <a:r>
                  <a:rPr lang="ru-RU">
                    <a:noFill/>
                  </a:rPr>
                  <a:t> </a:t>
                </a:r>
              </a:p>
            </p:txBody>
          </p:sp>
        </mc:Fallback>
      </mc:AlternateContent>
      <p:pic>
        <p:nvPicPr>
          <p:cNvPr id="4" name="Picture 3"/>
          <p:cNvPicPr>
            <a:picLocks noChangeAspect="1"/>
          </p:cNvPicPr>
          <p:nvPr/>
        </p:nvPicPr>
        <p:blipFill>
          <a:blip r:embed="rId3"/>
          <a:stretch>
            <a:fillRect/>
          </a:stretch>
        </p:blipFill>
        <p:spPr>
          <a:xfrm>
            <a:off x="22611" y="100445"/>
            <a:ext cx="2819400" cy="2362200"/>
          </a:xfrm>
          <a:prstGeom prst="rect">
            <a:avLst/>
          </a:prstGeom>
        </p:spPr>
      </p:pic>
    </p:spTree>
    <p:extLst>
      <p:ext uri="{BB962C8B-B14F-4D97-AF65-F5344CB8AC3E}">
        <p14:creationId xmlns:p14="http://schemas.microsoft.com/office/powerpoint/2010/main" val="1182616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ניתוח סיבוכיות זמן (עבור שימושים נפוצים)</a:t>
            </a:r>
            <a:endParaRPr lang="ru-RU"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pPr algn="r" rtl="1"/>
                <a:r>
                  <a:rPr lang="he-IL" dirty="0" smtClean="0"/>
                  <a:t>בהנתן צומת </a:t>
                </a:r>
                <a:r>
                  <a:rPr lang="en-US" dirty="0"/>
                  <a:t>v </a:t>
                </a:r>
                <a:r>
                  <a:rPr lang="he-IL" dirty="0" smtClean="0"/>
                  <a:t> - מצא </a:t>
                </a:r>
                <a:r>
                  <a:rPr lang="he-IL" dirty="0"/>
                  <a:t>את כל </a:t>
                </a:r>
                <a:r>
                  <a:rPr lang="he-IL" dirty="0" smtClean="0"/>
                  <a:t>שכניו:</a:t>
                </a:r>
              </a:p>
              <a:p>
                <a:pPr lvl="1" algn="r" rtl="1"/>
                <a:r>
                  <a:rPr lang="he-IL" dirty="0" smtClean="0"/>
                  <a:t> </a:t>
                </a:r>
                <a:r>
                  <a:rPr lang="he-IL" b="1" dirty="0"/>
                  <a:t>במטריצת שכנויות</a:t>
                </a:r>
                <a:r>
                  <a:rPr lang="he-IL" dirty="0"/>
                  <a:t>: מעבר על כל השורה במטריצה </a:t>
                </a:r>
                <a:r>
                  <a:rPr lang="he-IL" dirty="0" smtClean="0"/>
                  <a:t>- </a:t>
                </a:r>
                <a:r>
                  <a:rPr lang="el-GR" dirty="0" smtClean="0"/>
                  <a:t>Θ</a:t>
                </a:r>
                <a:r>
                  <a:rPr lang="en-US" dirty="0"/>
                  <a:t>(</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m:t>
                    </m:r>
                  </m:oMath>
                </a14:m>
                <a:r>
                  <a:rPr lang="en-US" dirty="0"/>
                  <a:t>)</a:t>
                </a:r>
                <a:endParaRPr lang="he-IL" dirty="0" smtClean="0"/>
              </a:p>
              <a:p>
                <a:pPr lvl="1" algn="r" rtl="1"/>
                <a:r>
                  <a:rPr lang="he-IL" b="1" dirty="0" smtClean="0"/>
                  <a:t>ברשימת </a:t>
                </a:r>
                <a:r>
                  <a:rPr lang="he-IL" b="1" dirty="0"/>
                  <a:t>שכנויות</a:t>
                </a:r>
                <a:r>
                  <a:rPr lang="he-IL" dirty="0"/>
                  <a:t>: מציאת </a:t>
                </a:r>
                <a:r>
                  <a:rPr lang="he-IL" dirty="0" smtClean="0"/>
                  <a:t>הצומת</a:t>
                </a:r>
                <a:r>
                  <a:rPr lang="en-US" dirty="0" smtClean="0"/>
                  <a:t> v </a:t>
                </a:r>
                <a:r>
                  <a:rPr lang="he-IL" dirty="0"/>
                  <a:t>(</a:t>
                </a:r>
                <a:r>
                  <a:rPr lang="el-GR" dirty="0" smtClean="0"/>
                  <a:t>Ο</a:t>
                </a:r>
                <a:r>
                  <a:rPr lang="en-US" dirty="0"/>
                  <a:t>(</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m:t>
                    </m:r>
                  </m:oMath>
                </a14:m>
                <a:r>
                  <a:rPr lang="en-US" dirty="0"/>
                  <a:t>)</a:t>
                </a:r>
                <a:r>
                  <a:rPr lang="he-IL" dirty="0" smtClean="0"/>
                  <a:t>) ומעבר </a:t>
                </a:r>
                <a:r>
                  <a:rPr lang="he-IL" dirty="0"/>
                  <a:t>על כל שכניו (</a:t>
                </a:r>
                <a:r>
                  <a:rPr lang="el-GR" dirty="0"/>
                  <a:t>Ο</a:t>
                </a:r>
                <a:r>
                  <a:rPr lang="en-US" dirty="0"/>
                  <a:t>(</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m:t>
                    </m:r>
                  </m:oMath>
                </a14:m>
                <a:r>
                  <a:rPr lang="en-US" dirty="0"/>
                  <a:t>)</a:t>
                </a:r>
                <a:r>
                  <a:rPr lang="he-IL" dirty="0" smtClean="0"/>
                  <a:t>). סה"כ: </a:t>
                </a:r>
                <a:r>
                  <a:rPr lang="el-GR" dirty="0" smtClean="0"/>
                  <a:t>Ο</a:t>
                </a:r>
                <a:r>
                  <a:rPr lang="en-US" dirty="0"/>
                  <a:t>(</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m:t>
                    </m:r>
                  </m:oMath>
                </a14:m>
                <a:r>
                  <a:rPr lang="en-US" dirty="0"/>
                  <a:t>)</a:t>
                </a:r>
                <a:r>
                  <a:rPr lang="he-IL" dirty="0" smtClean="0"/>
                  <a:t>. </a:t>
                </a:r>
              </a:p>
              <a:p>
                <a:pPr algn="r" rtl="1"/>
                <a:r>
                  <a:rPr lang="he-IL" dirty="0" smtClean="0"/>
                  <a:t>האם </a:t>
                </a:r>
                <a:r>
                  <a:rPr lang="he-IL" dirty="0"/>
                  <a:t>קיימת קשת בין צומת </a:t>
                </a:r>
                <a14:m>
                  <m:oMath xmlns:m="http://schemas.openxmlformats.org/officeDocument/2006/math">
                    <m:sSub>
                      <m:sSubPr>
                        <m:ctrlPr>
                          <a:rPr lang="he-IL"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𝑖</m:t>
                        </m:r>
                      </m:sub>
                    </m:sSub>
                  </m:oMath>
                </a14:m>
                <a:r>
                  <a:rPr lang="he-IL" dirty="0" smtClean="0"/>
                  <a:t> וצומת </a:t>
                </a:r>
                <a14:m>
                  <m:oMath xmlns:m="http://schemas.openxmlformats.org/officeDocument/2006/math">
                    <m:sSub>
                      <m:sSubPr>
                        <m:ctrlPr>
                          <a:rPr lang="he-IL"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𝑗</m:t>
                        </m:r>
                      </m:sub>
                    </m:sSub>
                  </m:oMath>
                </a14:m>
                <a:r>
                  <a:rPr lang="he-IL" dirty="0" smtClean="0"/>
                  <a:t>?</a:t>
                </a:r>
              </a:p>
              <a:p>
                <a:pPr lvl="1" algn="r" rtl="1"/>
                <a:r>
                  <a:rPr lang="he-IL" b="1" dirty="0" smtClean="0"/>
                  <a:t>במטריצת </a:t>
                </a:r>
                <a:r>
                  <a:rPr lang="he-IL" b="1" dirty="0"/>
                  <a:t>שכנויות: </a:t>
                </a:r>
                <a:r>
                  <a:rPr lang="he-IL" dirty="0"/>
                  <a:t>בדיקת המקום </a:t>
                </a:r>
                <a:r>
                  <a:rPr lang="he-IL" dirty="0" smtClean="0"/>
                  <a:t>ה-</a:t>
                </a:r>
                <a:r>
                  <a:rPr lang="en-US" dirty="0" smtClean="0"/>
                  <a:t>(</a:t>
                </a:r>
                <a:r>
                  <a:rPr lang="en-US" dirty="0" err="1" smtClean="0"/>
                  <a:t>i,j</a:t>
                </a:r>
                <a:r>
                  <a:rPr lang="en-US" dirty="0" smtClean="0"/>
                  <a:t>)</a:t>
                </a:r>
                <a:r>
                  <a:rPr lang="he-IL" dirty="0" smtClean="0"/>
                  <a:t> - </a:t>
                </a:r>
                <a:r>
                  <a:rPr lang="el-GR" dirty="0"/>
                  <a:t>Ο</a:t>
                </a:r>
                <a:r>
                  <a:rPr lang="en-US" dirty="0"/>
                  <a:t>(</a:t>
                </a:r>
                <a14:m>
                  <m:oMath xmlns:m="http://schemas.openxmlformats.org/officeDocument/2006/math">
                    <m:r>
                      <a:rPr lang="en-US" b="0" i="1" smtClean="0">
                        <a:latin typeface="Cambria Math" panose="02040503050406030204" pitchFamily="18" charset="0"/>
                      </a:rPr>
                      <m:t>1</m:t>
                    </m:r>
                  </m:oMath>
                </a14:m>
                <a:r>
                  <a:rPr lang="en-US" dirty="0" smtClean="0"/>
                  <a:t>)</a:t>
                </a:r>
                <a:r>
                  <a:rPr lang="he-IL" b="1" dirty="0" smtClean="0"/>
                  <a:t>.</a:t>
                </a:r>
                <a:endParaRPr lang="en-US" b="1" dirty="0" smtClean="0"/>
              </a:p>
              <a:p>
                <a:pPr lvl="1" algn="r" rtl="1"/>
                <a:r>
                  <a:rPr lang="he-IL" b="1" dirty="0" smtClean="0"/>
                  <a:t>ברשימת </a:t>
                </a:r>
                <a:r>
                  <a:rPr lang="he-IL" b="1" dirty="0"/>
                  <a:t>שכנויות</a:t>
                </a:r>
                <a:r>
                  <a:rPr lang="he-IL" dirty="0"/>
                  <a:t>: מציאת הצומת</a:t>
                </a:r>
                <a:r>
                  <a:rPr lang="en-US" dirty="0"/>
                  <a:t> v </a:t>
                </a:r>
                <a:r>
                  <a:rPr lang="he-IL" dirty="0"/>
                  <a:t>(</a:t>
                </a:r>
                <a:r>
                  <a:rPr lang="el-GR" dirty="0"/>
                  <a:t>Ο</a:t>
                </a:r>
                <a:r>
                  <a:rPr lang="en-US" dirty="0"/>
                  <a:t>(</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m:t>
                    </m:r>
                  </m:oMath>
                </a14:m>
                <a:r>
                  <a:rPr lang="en-US" dirty="0"/>
                  <a:t>)</a:t>
                </a:r>
                <a:r>
                  <a:rPr lang="he-IL" dirty="0"/>
                  <a:t>) ומעבר על כל שכניו (</a:t>
                </a:r>
                <a:r>
                  <a:rPr lang="el-GR" dirty="0"/>
                  <a:t>Ο</a:t>
                </a:r>
                <a:r>
                  <a:rPr lang="en-US" dirty="0"/>
                  <a:t>(</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m:t>
                    </m:r>
                  </m:oMath>
                </a14:m>
                <a:r>
                  <a:rPr lang="en-US" dirty="0"/>
                  <a:t>)</a:t>
                </a:r>
                <a:r>
                  <a:rPr lang="he-IL" dirty="0"/>
                  <a:t>). סה"כ: </a:t>
                </a:r>
                <a:r>
                  <a:rPr lang="el-GR" dirty="0"/>
                  <a:t>Ο</a:t>
                </a:r>
                <a:r>
                  <a:rPr lang="en-US" dirty="0"/>
                  <a:t>(</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m:t>
                    </m:r>
                  </m:oMath>
                </a14:m>
                <a:r>
                  <a:rPr lang="en-US" dirty="0"/>
                  <a:t>)</a:t>
                </a:r>
                <a:r>
                  <a:rPr lang="he-IL" dirty="0"/>
                  <a:t>. </a:t>
                </a:r>
              </a:p>
              <a:p>
                <a:pPr algn="r" rtl="1"/>
                <a:endParaRPr lang="ru-RU" dirty="0" smtClean="0"/>
              </a:p>
              <a:p>
                <a:pPr algn="r" rtl="1"/>
                <a:endParaRPr lang="he-IL"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a:blip r:embed="rId4"/>
                <a:stretch>
                  <a:fillRect t="-1333" r="-789"/>
                </a:stretch>
              </a:blipFill>
            </p:spPr>
            <p:txBody>
              <a:bodyPr/>
              <a:lstStyle/>
              <a:p>
                <a:r>
                  <a:rPr lang="ru-RU">
                    <a:noFill/>
                  </a:rPr>
                  <a:t> </a:t>
                </a:r>
              </a:p>
            </p:txBody>
          </p:sp>
        </mc:Fallback>
      </mc:AlternateContent>
    </p:spTree>
    <p:extLst>
      <p:ext uri="{BB962C8B-B14F-4D97-AF65-F5344CB8AC3E}">
        <p14:creationId xmlns:p14="http://schemas.microsoft.com/office/powerpoint/2010/main" val="519236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he-IL" dirty="0"/>
              <a:t>בעיית הבקבוקים  (בעיית השוואת נוזלים)</a:t>
            </a:r>
            <a:endParaRPr lang="ru-RU"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normAutofit fontScale="77500" lnSpcReduction="20000"/>
              </a:bodyPr>
              <a:lstStyle/>
              <a:p>
                <a:pPr algn="r" rtl="1"/>
                <a:r>
                  <a:rPr lang="he-IL" u="sng" dirty="0" smtClean="0"/>
                  <a:t>בצורה כללית:</a:t>
                </a:r>
                <a:r>
                  <a:rPr lang="he-IL" dirty="0"/>
                  <a:t>  נתונים שני מיכלים מים: </a:t>
                </a:r>
                <a:r>
                  <a:rPr lang="he-IL" dirty="0" smtClean="0"/>
                  <a:t>מיכל </a:t>
                </a:r>
                <a:r>
                  <a:rPr lang="en-US" dirty="0"/>
                  <a:t>A</a:t>
                </a:r>
                <a:r>
                  <a:rPr lang="he-IL" dirty="0"/>
                  <a:t> בעל </a:t>
                </a:r>
                <a:r>
                  <a:rPr lang="he-IL" dirty="0" smtClean="0"/>
                  <a:t>קיבול</a:t>
                </a:r>
                <a:r>
                  <a:rPr lang="he-IL" dirty="0"/>
                  <a:t>ת</a:t>
                </a:r>
                <a:r>
                  <a:rPr lang="he-IL" dirty="0" smtClean="0"/>
                  <a:t> </a:t>
                </a:r>
                <a:r>
                  <a:rPr lang="he-IL" dirty="0"/>
                  <a:t>של </a:t>
                </a:r>
                <a:r>
                  <a:rPr lang="en-US" dirty="0"/>
                  <a:t>m</a:t>
                </a:r>
                <a:r>
                  <a:rPr lang="he-IL" dirty="0"/>
                  <a:t> ליטר, </a:t>
                </a:r>
                <a:r>
                  <a:rPr lang="he-IL" dirty="0" smtClean="0"/>
                  <a:t>מיכל </a:t>
                </a:r>
                <a:r>
                  <a:rPr lang="en-US" dirty="0"/>
                  <a:t>B</a:t>
                </a:r>
                <a:r>
                  <a:rPr lang="he-IL" dirty="0"/>
                  <a:t> בעל קיבולת של</a:t>
                </a:r>
                <a:r>
                  <a:rPr lang="en-US" dirty="0" smtClean="0"/>
                  <a:t> n </a:t>
                </a:r>
                <a:r>
                  <a:rPr lang="he-IL" dirty="0"/>
                  <a:t>ליטר. עלינו לבנות מטריצה המכילה את כל המעברים </a:t>
                </a:r>
                <a:r>
                  <a:rPr lang="he-IL" dirty="0" smtClean="0"/>
                  <a:t>האפשריים. </a:t>
                </a:r>
                <a:r>
                  <a:rPr lang="he-IL" dirty="0"/>
                  <a:t>ניתן להניח מבלי לאבד בכלליות כי </a:t>
                </a:r>
                <a:r>
                  <a:rPr lang="he-IL" dirty="0" smtClean="0"/>
                  <a:t>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&lt;</m:t>
                    </m:r>
                    <m:r>
                      <a:rPr lang="en-US" i="1">
                        <a:latin typeface="Cambria Math" panose="02040503050406030204" pitchFamily="18" charset="0"/>
                      </a:rPr>
                      <m:t>𝑚</m:t>
                    </m:r>
                  </m:oMath>
                </a14:m>
                <a:r>
                  <a:rPr lang="he-IL" dirty="0"/>
                  <a:t>.</a:t>
                </a:r>
                <a:endParaRPr lang="ru-RU" dirty="0"/>
              </a:p>
              <a:p>
                <a:pPr marL="274320" lvl="1" indent="0" algn="r" rtl="1">
                  <a:buNone/>
                </a:pPr>
                <a:r>
                  <a:rPr lang="he-IL" sz="2700" dirty="0">
                    <a:solidFill>
                      <a:schemeClr val="tx1"/>
                    </a:solidFill>
                  </a:rPr>
                  <a:t>אלגוריתם: כאשר במיכל </a:t>
                </a:r>
                <a:r>
                  <a:rPr lang="en-US" sz="2700" dirty="0">
                    <a:solidFill>
                      <a:schemeClr val="tx1"/>
                    </a:solidFill>
                  </a:rPr>
                  <a:t>A</a:t>
                </a:r>
                <a:r>
                  <a:rPr lang="he-IL" sz="2700" dirty="0">
                    <a:solidFill>
                      <a:schemeClr val="tx1"/>
                    </a:solidFill>
                  </a:rPr>
                  <a:t> יש </a:t>
                </a:r>
                <a:r>
                  <a:rPr lang="en-US" sz="2700" dirty="0">
                    <a:solidFill>
                      <a:schemeClr val="tx1"/>
                    </a:solidFill>
                  </a:rPr>
                  <a:t> (0≤a≤m) a </a:t>
                </a:r>
                <a:r>
                  <a:rPr lang="he-IL" sz="2700" dirty="0">
                    <a:solidFill>
                      <a:schemeClr val="tx1"/>
                    </a:solidFill>
                  </a:rPr>
                  <a:t>ליטר,  ובמיכל </a:t>
                </a:r>
                <a:r>
                  <a:rPr lang="en-US" sz="2700" dirty="0">
                    <a:solidFill>
                      <a:schemeClr val="tx1"/>
                    </a:solidFill>
                  </a:rPr>
                  <a:t>B</a:t>
                </a:r>
                <a:r>
                  <a:rPr lang="he-IL" sz="2700" dirty="0">
                    <a:solidFill>
                      <a:schemeClr val="tx1"/>
                    </a:solidFill>
                  </a:rPr>
                  <a:t> יש</a:t>
                </a:r>
                <a:r>
                  <a:rPr lang="en-US" sz="2700" dirty="0">
                    <a:solidFill>
                      <a:schemeClr val="tx1"/>
                    </a:solidFill>
                  </a:rPr>
                  <a:t>b (0≤b≤n) </a:t>
                </a:r>
                <a:r>
                  <a:rPr lang="he-IL" sz="2700" dirty="0">
                    <a:solidFill>
                      <a:schemeClr val="tx1"/>
                    </a:solidFill>
                  </a:rPr>
                  <a:t> ליטר נסמן את המצב ב- </a:t>
                </a:r>
                <a:r>
                  <a:rPr lang="en-US" sz="2700" dirty="0">
                    <a:solidFill>
                      <a:schemeClr val="tx1"/>
                    </a:solidFill>
                  </a:rPr>
                  <a:t>(</a:t>
                </a:r>
                <a:r>
                  <a:rPr lang="en-US" sz="2700" dirty="0" err="1">
                    <a:solidFill>
                      <a:schemeClr val="tx1"/>
                    </a:solidFill>
                  </a:rPr>
                  <a:t>a,b</a:t>
                </a:r>
                <a:r>
                  <a:rPr lang="en-US" sz="2700" dirty="0">
                    <a:solidFill>
                      <a:schemeClr val="tx1"/>
                    </a:solidFill>
                  </a:rPr>
                  <a:t>)</a:t>
                </a:r>
                <a:r>
                  <a:rPr lang="he-IL" sz="2700" dirty="0">
                    <a:solidFill>
                      <a:schemeClr val="tx1"/>
                    </a:solidFill>
                  </a:rPr>
                  <a:t>. המעברים האפשריים ממצב </a:t>
                </a:r>
                <a:r>
                  <a:rPr lang="en-US" sz="2700" dirty="0">
                    <a:solidFill>
                      <a:schemeClr val="tx1"/>
                    </a:solidFill>
                  </a:rPr>
                  <a:t>(</a:t>
                </a:r>
                <a:r>
                  <a:rPr lang="en-US" sz="2700" dirty="0" err="1">
                    <a:solidFill>
                      <a:schemeClr val="tx1"/>
                    </a:solidFill>
                  </a:rPr>
                  <a:t>a,b</a:t>
                </a:r>
                <a:r>
                  <a:rPr lang="en-US" sz="2700" dirty="0">
                    <a:solidFill>
                      <a:schemeClr val="tx1"/>
                    </a:solidFill>
                  </a:rPr>
                  <a:t>)</a:t>
                </a:r>
                <a:r>
                  <a:rPr lang="he-IL" sz="2700" dirty="0">
                    <a:solidFill>
                      <a:schemeClr val="tx1"/>
                    </a:solidFill>
                  </a:rPr>
                  <a:t> למצבים אחרים הם</a:t>
                </a:r>
                <a:r>
                  <a:rPr lang="he-IL" dirty="0" smtClean="0"/>
                  <a:t>:</a:t>
                </a:r>
                <a:endParaRPr lang="en-US" dirty="0" smtClean="0"/>
              </a:p>
              <a:p>
                <a:pPr marL="731520" lvl="1" indent="-457200" algn="r" rtl="1">
                  <a:buFont typeface="+mj-lt"/>
                  <a:buAutoNum type="arabicPeriod"/>
                </a:pPr>
                <a:r>
                  <a:rPr lang="en-US" dirty="0"/>
                  <a:t>(0, b) </a:t>
                </a:r>
                <a:endParaRPr lang="he-IL" dirty="0" smtClean="0"/>
              </a:p>
              <a:p>
                <a:pPr marL="731520" lvl="1" indent="-457200" algn="r" rtl="1">
                  <a:buFont typeface="+mj-lt"/>
                  <a:buAutoNum type="arabicPeriod"/>
                </a:pPr>
                <a:r>
                  <a:rPr lang="en-US" dirty="0"/>
                  <a:t>(m, b)</a:t>
                </a:r>
              </a:p>
              <a:p>
                <a:pPr marL="731520" lvl="1" indent="-457200" algn="r" rtl="1">
                  <a:buFont typeface="+mj-lt"/>
                  <a:buAutoNum type="arabicPeriod"/>
                </a:pPr>
                <a:r>
                  <a:rPr lang="he-IL" dirty="0"/>
                  <a:t> </a:t>
                </a:r>
                <a:r>
                  <a:rPr lang="en-US" dirty="0"/>
                  <a:t> (a, 0)</a:t>
                </a:r>
                <a:endParaRPr lang="he-IL" dirty="0"/>
              </a:p>
              <a:p>
                <a:pPr marL="731520" lvl="1" indent="-457200" algn="r" rtl="1">
                  <a:buFont typeface="+mj-lt"/>
                  <a:buAutoNum type="arabicPeriod"/>
                </a:pPr>
                <a:r>
                  <a:rPr lang="he-IL" dirty="0"/>
                  <a:t> </a:t>
                </a:r>
                <a:r>
                  <a:rPr lang="en-US" dirty="0"/>
                  <a:t>(a, n)</a:t>
                </a:r>
              </a:p>
              <a:p>
                <a:pPr marL="731520" lvl="1" indent="-457200" algn="r" rtl="1">
                  <a:buFont typeface="+mj-lt"/>
                  <a:buAutoNum type="arabicPeriod"/>
                </a:pPr>
                <a14:m>
                  <m:oMath xmlns:m="http://schemas.openxmlformats.org/officeDocument/2006/math">
                    <m:r>
                      <a:rPr lang="en-US">
                        <a:latin typeface="Cambria Math" panose="02040503050406030204" pitchFamily="18" charset="0"/>
                      </a:rPr>
                      <m:t>𝑖𝑓</m:t>
                    </m:r>
                    <m:r>
                      <a:rPr lang="en-US">
                        <a:latin typeface="Cambria Math" panose="02040503050406030204" pitchFamily="18" charset="0"/>
                      </a:rPr>
                      <m:t> </m:t>
                    </m:r>
                    <m:d>
                      <m:dPr>
                        <m:ctrlPr>
                          <a:rPr lang="ru-RU" i="1">
                            <a:latin typeface="Cambria Math" panose="02040503050406030204" pitchFamily="18" charset="0"/>
                          </a:rPr>
                        </m:ctrlPr>
                      </m:dPr>
                      <m:e>
                        <m:r>
                          <a:rPr lang="en-US">
                            <a:latin typeface="Cambria Math" panose="02040503050406030204" pitchFamily="18" charset="0"/>
                          </a:rPr>
                          <m:t>𝑎</m:t>
                        </m:r>
                        <m:r>
                          <a:rPr lang="en-US">
                            <a:latin typeface="Cambria Math" panose="02040503050406030204" pitchFamily="18" charset="0"/>
                          </a:rPr>
                          <m:t>+</m:t>
                        </m:r>
                        <m:r>
                          <a:rPr lang="en-US">
                            <a:latin typeface="Cambria Math" panose="02040503050406030204" pitchFamily="18" charset="0"/>
                          </a:rPr>
                          <m:t>𝑏</m:t>
                        </m:r>
                        <m:r>
                          <a:rPr lang="en-US">
                            <a:latin typeface="Cambria Math" panose="02040503050406030204" pitchFamily="18" charset="0"/>
                          </a:rPr>
                          <m:t>≤</m:t>
                        </m:r>
                        <m:r>
                          <a:rPr lang="en-US">
                            <a:latin typeface="Cambria Math" panose="02040503050406030204" pitchFamily="18" charset="0"/>
                          </a:rPr>
                          <m:t>𝑚</m:t>
                        </m:r>
                      </m:e>
                    </m:d>
                    <m:r>
                      <a:rPr lang="en-US">
                        <a:latin typeface="Cambria Math" panose="02040503050406030204" pitchFamily="18" charset="0"/>
                      </a:rPr>
                      <m:t>→</m:t>
                    </m:r>
                    <m:d>
                      <m:dPr>
                        <m:ctrlPr>
                          <a:rPr lang="ru-RU" i="1">
                            <a:latin typeface="Cambria Math" panose="02040503050406030204" pitchFamily="18" charset="0"/>
                          </a:rPr>
                        </m:ctrlPr>
                      </m:dPr>
                      <m:e>
                        <m:r>
                          <a:rPr lang="en-US">
                            <a:latin typeface="Cambria Math" panose="02040503050406030204" pitchFamily="18" charset="0"/>
                          </a:rPr>
                          <m:t>𝑎</m:t>
                        </m:r>
                        <m:r>
                          <a:rPr lang="en-US">
                            <a:latin typeface="Cambria Math" panose="02040503050406030204" pitchFamily="18" charset="0"/>
                          </a:rPr>
                          <m:t>+</m:t>
                        </m:r>
                        <m:r>
                          <a:rPr lang="en-US">
                            <a:latin typeface="Cambria Math" panose="02040503050406030204" pitchFamily="18" charset="0"/>
                          </a:rPr>
                          <m:t>𝑏</m:t>
                        </m:r>
                        <m:r>
                          <a:rPr lang="ru-RU" b="0" i="0" smtClean="0">
                            <a:latin typeface="Cambria Math" panose="02040503050406030204" pitchFamily="18" charset="0"/>
                          </a:rPr>
                          <m:t> </m:t>
                        </m:r>
                        <m:r>
                          <a:rPr lang="en-US" b="0" i="0" smtClean="0">
                            <a:latin typeface="Cambria Math" panose="02040503050406030204" pitchFamily="18" charset="0"/>
                          </a:rPr>
                          <m:t>,</m:t>
                        </m:r>
                        <m:r>
                          <a:rPr lang="en-US" i="0">
                            <a:latin typeface="Cambria Math" panose="02040503050406030204" pitchFamily="18" charset="0"/>
                          </a:rPr>
                          <m:t>0</m:t>
                        </m:r>
                      </m:e>
                    </m:d>
                    <m:r>
                      <a:rPr lang="en-US">
                        <a:latin typeface="Cambria Math" panose="02040503050406030204" pitchFamily="18" charset="0"/>
                      </a:rPr>
                      <m:t>  </m:t>
                    </m:r>
                    <m:r>
                      <a:rPr lang="en-US">
                        <a:latin typeface="Cambria Math" panose="02040503050406030204" pitchFamily="18" charset="0"/>
                      </a:rPr>
                      <m:t>𝑒𝑙𝑠𝑒</m:t>
                    </m:r>
                    <m:r>
                      <a:rPr lang="en-US">
                        <a:latin typeface="Cambria Math" panose="02040503050406030204" pitchFamily="18" charset="0"/>
                      </a:rPr>
                      <m:t> </m:t>
                    </m:r>
                    <m:d>
                      <m:dPr>
                        <m:ctrlPr>
                          <a:rPr lang="en-US" i="1">
                            <a:latin typeface="Cambria Math" panose="02040503050406030204" pitchFamily="18" charset="0"/>
                          </a:rPr>
                        </m:ctrlPr>
                      </m:dPr>
                      <m:e>
                        <m:r>
                          <a:rPr lang="en-US" b="0" i="1" smtClean="0">
                            <a:latin typeface="Cambria Math" panose="02040503050406030204" pitchFamily="18" charset="0"/>
                          </a:rPr>
                          <m:t>𝑚</m:t>
                        </m:r>
                        <m:r>
                          <a:rPr lang="en-US" b="0" i="0" smtClean="0">
                            <a:latin typeface="Cambria Math" panose="02040503050406030204" pitchFamily="18" charset="0"/>
                          </a:rPr>
                          <m:t>,</m:t>
                        </m:r>
                        <m:r>
                          <a:rPr lang="en-US">
                            <a:latin typeface="Cambria Math" panose="02040503050406030204" pitchFamily="18" charset="0"/>
                          </a:rPr>
                          <m:t>𝑏</m:t>
                        </m:r>
                        <m:r>
                          <a:rPr lang="en-US">
                            <a:latin typeface="Cambria Math" panose="02040503050406030204" pitchFamily="18" charset="0"/>
                          </a:rPr>
                          <m:t>−</m:t>
                        </m:r>
                        <m:d>
                          <m:dPr>
                            <m:ctrlPr>
                              <a:rPr lang="ru-RU" i="1">
                                <a:latin typeface="Cambria Math" panose="02040503050406030204" pitchFamily="18" charset="0"/>
                              </a:rPr>
                            </m:ctrlPr>
                          </m:dPr>
                          <m:e>
                            <m:r>
                              <a:rPr lang="en-US">
                                <a:latin typeface="Cambria Math" panose="02040503050406030204" pitchFamily="18" charset="0"/>
                              </a:rPr>
                              <m:t>𝑚</m:t>
                            </m:r>
                            <m:r>
                              <a:rPr lang="en-US">
                                <a:latin typeface="Cambria Math" panose="02040503050406030204" pitchFamily="18" charset="0"/>
                              </a:rPr>
                              <m:t>−</m:t>
                            </m:r>
                            <m:r>
                              <a:rPr lang="en-US">
                                <a:latin typeface="Cambria Math" panose="02040503050406030204" pitchFamily="18" charset="0"/>
                              </a:rPr>
                              <m:t>𝑎</m:t>
                            </m:r>
                          </m:e>
                        </m:d>
                      </m:e>
                    </m:d>
                    <m:r>
                      <a:rPr lang="en-US">
                        <a:latin typeface="Cambria Math" panose="02040503050406030204" pitchFamily="18" charset="0"/>
                      </a:rPr>
                      <m:t> </m:t>
                    </m:r>
                  </m:oMath>
                </a14:m>
                <a:r>
                  <a:rPr lang="he-IL" dirty="0" smtClean="0"/>
                  <a:t>                                      או </a:t>
                </a:r>
                <a:r>
                  <a:rPr lang="en-US" dirty="0"/>
                  <a:t>min(m, </a:t>
                </a:r>
                <a:r>
                  <a:rPr lang="en-US" dirty="0" err="1"/>
                  <a:t>a+b</a:t>
                </a:r>
                <a:r>
                  <a:rPr lang="en-US" dirty="0"/>
                  <a:t>),max(0, </a:t>
                </a:r>
                <a:r>
                  <a:rPr lang="en-US" dirty="0" err="1"/>
                  <a:t>a+b-m</a:t>
                </a:r>
                <a:r>
                  <a:rPr lang="en-US" dirty="0"/>
                  <a:t>))</a:t>
                </a:r>
                <a:r>
                  <a:rPr lang="he-IL" dirty="0"/>
                  <a:t>)  </a:t>
                </a:r>
                <a:endParaRPr lang="ru-RU" dirty="0"/>
              </a:p>
              <a:p>
                <a:pPr marL="731520" lvl="1" indent="-457200" algn="r" rtl="1">
                  <a:buFont typeface="+mj-lt"/>
                  <a:buAutoNum type="arabicPeriod"/>
                </a:pPr>
                <a14:m>
                  <m:oMath xmlns:m="http://schemas.openxmlformats.org/officeDocument/2006/math">
                    <m:r>
                      <a:rPr lang="en-US">
                        <a:latin typeface="Cambria Math" panose="02040503050406030204" pitchFamily="18" charset="0"/>
                      </a:rPr>
                      <m:t>𝑖𝑓</m:t>
                    </m:r>
                    <m:r>
                      <a:rPr lang="en-US">
                        <a:latin typeface="Cambria Math" panose="02040503050406030204" pitchFamily="18" charset="0"/>
                      </a:rPr>
                      <m:t> </m:t>
                    </m:r>
                    <m:d>
                      <m:dPr>
                        <m:ctrlPr>
                          <a:rPr lang="ru-RU" i="1">
                            <a:latin typeface="Cambria Math" panose="02040503050406030204" pitchFamily="18" charset="0"/>
                          </a:rPr>
                        </m:ctrlPr>
                      </m:dPr>
                      <m:e>
                        <m:r>
                          <a:rPr lang="en-US">
                            <a:latin typeface="Cambria Math" panose="02040503050406030204" pitchFamily="18" charset="0"/>
                          </a:rPr>
                          <m:t>𝑎</m:t>
                        </m:r>
                        <m:r>
                          <a:rPr lang="en-US">
                            <a:latin typeface="Cambria Math" panose="02040503050406030204" pitchFamily="18" charset="0"/>
                          </a:rPr>
                          <m:t>+</m:t>
                        </m:r>
                        <m:r>
                          <a:rPr lang="en-US">
                            <a:latin typeface="Cambria Math" panose="02040503050406030204" pitchFamily="18" charset="0"/>
                          </a:rPr>
                          <m:t>𝑏</m:t>
                        </m:r>
                        <m:r>
                          <a:rPr lang="en-US">
                            <a:latin typeface="Cambria Math" panose="02040503050406030204" pitchFamily="18" charset="0"/>
                          </a:rPr>
                          <m:t>≤</m:t>
                        </m:r>
                        <m:r>
                          <a:rPr lang="en-US">
                            <a:latin typeface="Cambria Math" panose="02040503050406030204" pitchFamily="18" charset="0"/>
                          </a:rPr>
                          <m:t>𝑛</m:t>
                        </m:r>
                      </m:e>
                    </m:d>
                    <m:r>
                      <a:rPr lang="en-US">
                        <a:latin typeface="Cambria Math" panose="02040503050406030204" pitchFamily="18" charset="0"/>
                      </a:rPr>
                      <m:t>→</m:t>
                    </m:r>
                    <m:d>
                      <m:dPr>
                        <m:ctrlPr>
                          <a:rPr lang="ru-RU" i="1">
                            <a:latin typeface="Cambria Math" panose="02040503050406030204" pitchFamily="18" charset="0"/>
                          </a:rPr>
                        </m:ctrlPr>
                      </m:dPr>
                      <m:e>
                        <m:r>
                          <a:rPr lang="en-US">
                            <a:latin typeface="Cambria Math" panose="02040503050406030204" pitchFamily="18" charset="0"/>
                          </a:rPr>
                          <m:t>0</m:t>
                        </m:r>
                        <m:r>
                          <a:rPr lang="en-US">
                            <a:latin typeface="Cambria Math" panose="02040503050406030204" pitchFamily="18" charset="0"/>
                          </a:rPr>
                          <m:t>,</m:t>
                        </m:r>
                        <m:r>
                          <a:rPr lang="en-US">
                            <a:latin typeface="Cambria Math" panose="02040503050406030204" pitchFamily="18" charset="0"/>
                          </a:rPr>
                          <m:t>𝑎</m:t>
                        </m:r>
                        <m:r>
                          <a:rPr lang="en-US">
                            <a:latin typeface="Cambria Math" panose="02040503050406030204" pitchFamily="18" charset="0"/>
                          </a:rPr>
                          <m:t>+</m:t>
                        </m:r>
                        <m:r>
                          <a:rPr lang="en-US">
                            <a:latin typeface="Cambria Math" panose="02040503050406030204" pitchFamily="18" charset="0"/>
                          </a:rPr>
                          <m:t>𝑏</m:t>
                        </m:r>
                      </m:e>
                    </m:d>
                    <m:r>
                      <a:rPr lang="en-US">
                        <a:latin typeface="Cambria Math" panose="02040503050406030204" pitchFamily="18" charset="0"/>
                      </a:rPr>
                      <m:t> </m:t>
                    </m:r>
                    <m:r>
                      <a:rPr lang="en-US">
                        <a:latin typeface="Cambria Math" panose="02040503050406030204" pitchFamily="18" charset="0"/>
                      </a:rPr>
                      <m:t>𝑒𝑙𝑠𝑒</m:t>
                    </m:r>
                    <m:r>
                      <a:rPr lang="en-US">
                        <a:latin typeface="Cambria Math" panose="02040503050406030204" pitchFamily="18" charset="0"/>
                      </a:rPr>
                      <m:t> </m:t>
                    </m:r>
                    <m:d>
                      <m:dPr>
                        <m:ctrlPr>
                          <a:rPr lang="en-US" i="1">
                            <a:latin typeface="Cambria Math" panose="02040503050406030204" pitchFamily="18" charset="0"/>
                          </a:rPr>
                        </m:ctrlPr>
                      </m:dPr>
                      <m:e>
                        <m:r>
                          <a:rPr lang="en-US">
                            <a:latin typeface="Cambria Math" panose="02040503050406030204" pitchFamily="18" charset="0"/>
                          </a:rPr>
                          <m:t>𝑎</m:t>
                        </m:r>
                        <m:r>
                          <a:rPr lang="en-US">
                            <a:latin typeface="Cambria Math" panose="02040503050406030204" pitchFamily="18" charset="0"/>
                          </a:rPr>
                          <m:t>−</m:t>
                        </m:r>
                        <m:d>
                          <m:dPr>
                            <m:ctrlPr>
                              <a:rPr lang="ru-RU" i="1">
                                <a:latin typeface="Cambria Math" panose="02040503050406030204" pitchFamily="18" charset="0"/>
                              </a:rPr>
                            </m:ctrlPr>
                          </m:dPr>
                          <m:e>
                            <m:r>
                              <a:rPr lang="en-US">
                                <a:latin typeface="Cambria Math" panose="02040503050406030204" pitchFamily="18" charset="0"/>
                              </a:rPr>
                              <m:t>𝑛</m:t>
                            </m:r>
                            <m:r>
                              <a:rPr lang="en-US">
                                <a:latin typeface="Cambria Math" panose="02040503050406030204" pitchFamily="18" charset="0"/>
                              </a:rPr>
                              <m:t>−</m:t>
                            </m:r>
                            <m:r>
                              <a:rPr lang="en-US">
                                <a:latin typeface="Cambria Math" panose="02040503050406030204" pitchFamily="18" charset="0"/>
                              </a:rPr>
                              <m:t>𝑏</m:t>
                            </m:r>
                          </m:e>
                        </m:d>
                        <m:r>
                          <a:rPr lang="en-US">
                            <a:latin typeface="Cambria Math" panose="02040503050406030204" pitchFamily="18" charset="0"/>
                          </a:rPr>
                          <m:t>,</m:t>
                        </m:r>
                        <m:r>
                          <a:rPr lang="en-US">
                            <a:latin typeface="Cambria Math" panose="02040503050406030204" pitchFamily="18" charset="0"/>
                          </a:rPr>
                          <m:t>𝑛</m:t>
                        </m:r>
                      </m:e>
                    </m:d>
                  </m:oMath>
                </a14:m>
                <a:r>
                  <a:rPr lang="he-IL" dirty="0" smtClean="0"/>
                  <a:t>                                           או </a:t>
                </a:r>
                <a:r>
                  <a:rPr lang="en-US" dirty="0" smtClean="0"/>
                  <a:t>(</a:t>
                </a:r>
                <a:r>
                  <a:rPr lang="en-US" dirty="0"/>
                  <a:t>max(0, </a:t>
                </a:r>
                <a:r>
                  <a:rPr lang="en-US" dirty="0" err="1"/>
                  <a:t>a+b-n</a:t>
                </a:r>
                <a:r>
                  <a:rPr lang="en-US" dirty="0"/>
                  <a:t>), min(n, </a:t>
                </a:r>
                <a:r>
                  <a:rPr lang="en-US" dirty="0" err="1"/>
                  <a:t>a+b</a:t>
                </a:r>
                <a:r>
                  <a:rPr lang="en-US" dirty="0"/>
                  <a:t>))</a:t>
                </a:r>
                <a:endParaRPr lang="ru-RU" dirty="0" smtClean="0"/>
              </a:p>
              <a:p>
                <a:pPr algn="r" rtl="1"/>
                <a:r>
                  <a:rPr lang="he-IL" dirty="0" smtClean="0"/>
                  <a:t>גודל </a:t>
                </a:r>
                <a:r>
                  <a:rPr lang="he-IL" dirty="0"/>
                  <a:t>מטריצה שמייצגת את המצבים הוא </a:t>
                </a:r>
                <a:r>
                  <a:rPr lang="en-US" dirty="0" smtClean="0"/>
                  <a:t>[(m+1</a:t>
                </a:r>
                <a:r>
                  <a:rPr lang="en-US" dirty="0" smtClean="0"/>
                  <a:t>)*(</a:t>
                </a:r>
                <a:r>
                  <a:rPr lang="en-US" dirty="0" smtClean="0"/>
                  <a:t>n+1)]X[(</a:t>
                </a:r>
                <a:r>
                  <a:rPr lang="en-US" dirty="0"/>
                  <a:t>m+1)*(n+1</a:t>
                </a:r>
                <a:r>
                  <a:rPr lang="en-US" dirty="0" smtClean="0"/>
                  <a:t>)]</a:t>
                </a:r>
              </a:p>
              <a:p>
                <a:pPr algn="r" rtl="1"/>
                <a:r>
                  <a:rPr lang="he-IL" dirty="0" smtClean="0"/>
                  <a:t>מיקום בשורה של כל מצב ה-</a:t>
                </a:r>
                <a:r>
                  <a:rPr lang="en-US" dirty="0"/>
                  <a:t> (</a:t>
                </a:r>
                <a:r>
                  <a:rPr lang="en-US" dirty="0" err="1" smtClean="0"/>
                  <a:t>a,b</a:t>
                </a:r>
                <a:r>
                  <a:rPr lang="en-US" dirty="0" smtClean="0"/>
                  <a:t>)</a:t>
                </a:r>
                <a:r>
                  <a:rPr lang="he-IL" dirty="0" smtClean="0"/>
                  <a:t>במטריצה בהתאם לנוסחה הבאה:</a:t>
                </a:r>
              </a:p>
              <a:p>
                <a:pPr algn="r" rtl="1"/>
                <a:r>
                  <a:rPr lang="en-US" dirty="0" smtClean="0"/>
                  <a:t>index </a:t>
                </a:r>
                <a:r>
                  <a:rPr lang="en-US" dirty="0"/>
                  <a:t>= (n + 1) * </a:t>
                </a:r>
                <a:r>
                  <a:rPr lang="en-US" dirty="0" smtClean="0"/>
                  <a:t>a </a:t>
                </a:r>
                <a:r>
                  <a:rPr lang="en-US" dirty="0"/>
                  <a:t>+ </a:t>
                </a:r>
                <a:r>
                  <a:rPr lang="en-US" dirty="0" smtClean="0"/>
                  <a:t>b</a:t>
                </a:r>
                <a:endParaRPr lang="en-US" dirty="0"/>
              </a:p>
              <a:p>
                <a:pPr algn="r" rtl="1"/>
                <a:endParaRPr lang="ru-RU" dirty="0"/>
              </a:p>
              <a:p>
                <a:pPr algn="r" rtl="1"/>
                <a:endParaRPr lang="ru-RU" dirty="0"/>
              </a:p>
              <a:p>
                <a:pPr algn="r" rtl="1"/>
                <a:endParaRPr lang="ru-RU"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a:blip r:embed="rId2"/>
                <a:stretch>
                  <a:fillRect l="-1434" t="-2267" r="-358"/>
                </a:stretch>
              </a:blipFill>
            </p:spPr>
            <p:txBody>
              <a:bodyPr/>
              <a:lstStyle/>
              <a:p>
                <a:r>
                  <a:rPr lang="en-US">
                    <a:noFill/>
                  </a:rPr>
                  <a:t> </a:t>
                </a:r>
              </a:p>
            </p:txBody>
          </p:sp>
        </mc:Fallback>
      </mc:AlternateContent>
      <p:sp>
        <p:nvSpPr>
          <p:cNvPr id="9" name="Rectangle 4"/>
          <p:cNvSpPr>
            <a:spLocks noChangeArrowheads="1"/>
          </p:cNvSpPr>
          <p:nvPr/>
        </p:nvSpPr>
        <p:spPr bwMode="auto">
          <a:xfrm>
            <a:off x="-2290812" y="288861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0" name="Rectangle 5"/>
          <p:cNvSpPr>
            <a:spLocks noChangeArrowheads="1"/>
          </p:cNvSpPr>
          <p:nvPr/>
        </p:nvSpPr>
        <p:spPr bwMode="auto">
          <a:xfrm>
            <a:off x="-2290812" y="334581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1" eaLnBrk="0" fontAlgn="base" latinLnBrk="0" hangingPunct="0">
              <a:lnSpc>
                <a:spcPct val="100000"/>
              </a:lnSpc>
              <a:spcBef>
                <a:spcPct val="0"/>
              </a:spcBef>
              <a:spcAft>
                <a:spcPct val="0"/>
              </a:spcAft>
              <a:buClrTx/>
              <a:buSzTx/>
              <a:buFontTx/>
              <a:buNone/>
              <a:tabLst/>
            </a:pPr>
            <a:r>
              <a:rPr kumimoji="0" lang="he-IL" altLang="ru-RU"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ru-RU" altLang="ru-RU" sz="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18" name="תרשים זרימה: דיסק מגנטי 13"/>
          <p:cNvSpPr/>
          <p:nvPr/>
        </p:nvSpPr>
        <p:spPr>
          <a:xfrm>
            <a:off x="467544" y="3776588"/>
            <a:ext cx="285750" cy="444500"/>
          </a:xfrm>
          <a:prstGeom prst="flowChartMagneticDisk">
            <a:avLst/>
          </a:prstGeom>
          <a:solidFill>
            <a:sysClr val="window" lastClr="FFFFFF"/>
          </a:solidFill>
          <a:ln w="19050" cap="flat" cmpd="sng" algn="ctr">
            <a:solidFill>
              <a:sysClr val="windowText" lastClr="000000"/>
            </a:solidFill>
            <a:prstDash val="solid"/>
            <a:miter lim="800000"/>
          </a:ln>
          <a:effectLst/>
        </p:spPr>
        <p:txBody>
          <a:bodyPr rot="0" spcFirstLastPara="0" vert="horz" wrap="square" lIns="91440" tIns="45720" rIns="91440" bIns="45720" numCol="1" spcCol="0" rtlCol="1" fromWordArt="0" anchor="ctr" anchorCtr="0" forceAA="0" compatLnSpc="1">
            <a:prstTxWarp prst="textNoShape">
              <a:avLst/>
            </a:prstTxWarp>
            <a:noAutofit/>
          </a:bodyPr>
          <a:lstStyle/>
          <a:p>
            <a:pPr marL="0" marR="0" algn="ctr" rtl="1">
              <a:lnSpc>
                <a:spcPct val="107000"/>
              </a:lnSpc>
              <a:spcBef>
                <a:spcPts val="0"/>
              </a:spcBef>
              <a:spcAft>
                <a:spcPts val="800"/>
              </a:spcAft>
            </a:pPr>
            <a:r>
              <a:rPr lang="en-US" sz="900" dirty="0" smtClean="0">
                <a:effectLst/>
                <a:latin typeface="Calibri" panose="020F0502020204030204" pitchFamily="34" charset="0"/>
                <a:ea typeface="Calibri" panose="020F0502020204030204" pitchFamily="34" charset="0"/>
                <a:cs typeface="Arial" panose="020B0604020202020204" pitchFamily="34" charset="0"/>
              </a:rPr>
              <a:t>n</a:t>
            </a:r>
            <a:endParaRPr lang="ru-RU"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9" name="תרשים זרימה: דיסק מגנטי 10"/>
          <p:cNvSpPr/>
          <p:nvPr/>
        </p:nvSpPr>
        <p:spPr>
          <a:xfrm>
            <a:off x="972987" y="3586088"/>
            <a:ext cx="425450" cy="635000"/>
          </a:xfrm>
          <a:prstGeom prst="flowChartMagneticDisk">
            <a:avLst/>
          </a:prstGeom>
          <a:ln w="190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1" fromWordArt="0" anchor="ctr" anchorCtr="0" forceAA="0" compatLnSpc="1">
            <a:prstTxWarp prst="textNoShape">
              <a:avLst/>
            </a:prstTxWarp>
            <a:noAutofit/>
          </a:bodyPr>
          <a:lstStyle/>
          <a:p>
            <a:pPr marL="0" marR="0" algn="ctr" rtl="1">
              <a:lnSpc>
                <a:spcPct val="107000"/>
              </a:lnSpc>
              <a:spcBef>
                <a:spcPts val="0"/>
              </a:spcBef>
              <a:spcAft>
                <a:spcPts val="800"/>
              </a:spcAft>
            </a:pPr>
            <a:r>
              <a:rPr lang="en-US" sz="1100" dirty="0" smtClean="0">
                <a:effectLst/>
                <a:ea typeface="Calibri" panose="020F0502020204030204" pitchFamily="34" charset="0"/>
                <a:cs typeface="Arial" panose="020B0604020202020204" pitchFamily="34" charset="0"/>
              </a:rPr>
              <a:t>m</a:t>
            </a:r>
            <a:endParaRPr lang="ru-RU" sz="1100" dirty="0">
              <a:effectLst/>
              <a:ea typeface="Calibri" panose="020F0502020204030204" pitchFamily="34" charset="0"/>
              <a:cs typeface="Arial" panose="020B0604020202020204" pitchFamily="34" charset="0"/>
            </a:endParaRPr>
          </a:p>
        </p:txBody>
      </p:sp>
      <p:sp>
        <p:nvSpPr>
          <p:cNvPr id="20" name="תרשים זרימה: דיסק מגנטי 9"/>
          <p:cNvSpPr/>
          <p:nvPr/>
        </p:nvSpPr>
        <p:spPr>
          <a:xfrm>
            <a:off x="1700705" y="3232646"/>
            <a:ext cx="615950" cy="1060450"/>
          </a:xfrm>
          <a:prstGeom prst="flowChartMagneticDisk">
            <a:avLst/>
          </a:prstGeom>
          <a:ln w="190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1" fromWordArt="0" anchor="ctr" anchorCtr="0" forceAA="0" compatLnSpc="1">
            <a:prstTxWarp prst="textNoShape">
              <a:avLst/>
            </a:prstTxWarp>
            <a:noAutofit/>
          </a:bodyPr>
          <a:lstStyle/>
          <a:p>
            <a:pPr marL="0" marR="0" algn="ctr" rtl="1">
              <a:lnSpc>
                <a:spcPct val="107000"/>
              </a:lnSpc>
              <a:spcBef>
                <a:spcPts val="0"/>
              </a:spcBef>
              <a:spcAft>
                <a:spcPts val="800"/>
              </a:spcAft>
            </a:pPr>
            <a:r>
              <a:rPr lang="en-US" sz="1200" dirty="0" err="1" smtClean="0">
                <a:effectLst/>
                <a:ea typeface="Calibri" panose="020F0502020204030204" pitchFamily="34" charset="0"/>
                <a:cs typeface="Arial" panose="020B0604020202020204" pitchFamily="34" charset="0"/>
              </a:rPr>
              <a:t>n+m</a:t>
            </a:r>
            <a:endParaRPr lang="ru-RU" sz="1100" dirty="0">
              <a:effectLst/>
              <a:ea typeface="Calibri" panose="020F0502020204030204" pitchFamily="34" charset="0"/>
              <a:cs typeface="Arial" panose="020B0604020202020204" pitchFamily="34" charset="0"/>
            </a:endParaRPr>
          </a:p>
        </p:txBody>
      </p:sp>
      <p:sp>
        <p:nvSpPr>
          <p:cNvPr id="21" name="Rectangle 20"/>
          <p:cNvSpPr/>
          <p:nvPr/>
        </p:nvSpPr>
        <p:spPr>
          <a:xfrm>
            <a:off x="301752" y="4390256"/>
            <a:ext cx="1922322" cy="369332"/>
          </a:xfrm>
          <a:prstGeom prst="rect">
            <a:avLst/>
          </a:prstGeom>
        </p:spPr>
        <p:txBody>
          <a:bodyPr wrap="none">
            <a:spAutoFit/>
          </a:bodyPr>
          <a:lstStyle/>
          <a:p>
            <a:r>
              <a:rPr lang="en-US" b="1" dirty="0">
                <a:latin typeface="Arial" panose="020B0604020202020204" pitchFamily="34" charset="0"/>
                <a:ea typeface="Times New Roman" panose="02020603050405020304" pitchFamily="18" charset="0"/>
              </a:rPr>
              <a:t>x</a:t>
            </a:r>
            <a:r>
              <a:rPr lang="he-IL" b="1" dirty="0">
                <a:ea typeface="Times New Roman" panose="02020603050405020304" pitchFamily="18" charset="0"/>
                <a:cs typeface="Arial" panose="020B0604020202020204" pitchFamily="34" charset="0"/>
              </a:rPr>
              <a:t> </a:t>
            </a:r>
            <a:r>
              <a:rPr lang="he-IL" b="1" dirty="0" smtClean="0">
                <a:ea typeface="Times New Roman" panose="02020603050405020304" pitchFamily="18" charset="0"/>
                <a:cs typeface="Arial" panose="020B0604020202020204" pitchFamily="34" charset="0"/>
              </a:rPr>
              <a:t>          </a:t>
            </a:r>
            <a:r>
              <a:rPr lang="en-US" b="1" dirty="0" smtClean="0">
                <a:latin typeface="Arial" panose="020B0604020202020204" pitchFamily="34" charset="0"/>
                <a:ea typeface="Times New Roman" panose="02020603050405020304" pitchFamily="18" charset="0"/>
              </a:rPr>
              <a:t>A</a:t>
            </a:r>
            <a:r>
              <a:rPr lang="he-IL" b="1" dirty="0" smtClean="0">
                <a:latin typeface="Arial" panose="020B0604020202020204" pitchFamily="34" charset="0"/>
                <a:ea typeface="Times New Roman" panose="02020603050405020304" pitchFamily="18" charset="0"/>
              </a:rPr>
              <a:t> </a:t>
            </a:r>
            <a:r>
              <a:rPr lang="he-IL" b="1" dirty="0" smtClean="0">
                <a:ea typeface="Times New Roman" panose="02020603050405020304" pitchFamily="18" charset="0"/>
                <a:cs typeface="Arial" panose="020B0604020202020204" pitchFamily="34" charset="0"/>
              </a:rPr>
              <a:t>       </a:t>
            </a:r>
            <a:r>
              <a:rPr lang="en-US" b="1" dirty="0">
                <a:latin typeface="Arial" panose="020B0604020202020204" pitchFamily="34" charset="0"/>
                <a:ea typeface="Times New Roman" panose="02020603050405020304" pitchFamily="18" charset="0"/>
              </a:rPr>
              <a:t>B</a:t>
            </a:r>
            <a:r>
              <a:rPr lang="he-IL" b="1" dirty="0">
                <a:ea typeface="Times New Roman" panose="02020603050405020304" pitchFamily="18" charset="0"/>
                <a:cs typeface="Arial" panose="020B0604020202020204" pitchFamily="34" charset="0"/>
              </a:rPr>
              <a:t> </a:t>
            </a:r>
            <a:endParaRPr lang="ru-RU" dirty="0"/>
          </a:p>
        </p:txBody>
      </p:sp>
    </p:spTree>
    <p:extLst>
      <p:ext uri="{BB962C8B-B14F-4D97-AF65-F5344CB8AC3E}">
        <p14:creationId xmlns:p14="http://schemas.microsoft.com/office/powerpoint/2010/main" val="2760600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ביחידה זו נלמד ונתרגל:</a:t>
            </a:r>
            <a:endParaRPr lang="en-US" dirty="0"/>
          </a:p>
        </p:txBody>
      </p:sp>
      <p:sp>
        <p:nvSpPr>
          <p:cNvPr id="3" name="Content Placeholder 2"/>
          <p:cNvSpPr>
            <a:spLocks noGrp="1"/>
          </p:cNvSpPr>
          <p:nvPr>
            <p:ph sz="quarter" idx="1"/>
          </p:nvPr>
        </p:nvSpPr>
        <p:spPr/>
        <p:txBody>
          <a:bodyPr/>
          <a:lstStyle/>
          <a:p>
            <a:endParaRPr lang="en-US" dirty="0"/>
          </a:p>
          <a:p>
            <a:endParaRPr lang="en-US" dirty="0"/>
          </a:p>
        </p:txBody>
      </p:sp>
      <p:sp>
        <p:nvSpPr>
          <p:cNvPr id="4" name="Content Placeholder 2"/>
          <p:cNvSpPr txBox="1">
            <a:spLocks/>
          </p:cNvSpPr>
          <p:nvPr/>
        </p:nvSpPr>
        <p:spPr>
          <a:xfrm>
            <a:off x="454152" y="1679448"/>
            <a:ext cx="8503920" cy="4572000"/>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algn="r" rtl="1"/>
            <a:r>
              <a:rPr lang="he-IL" dirty="0" smtClean="0"/>
              <a:t>תורת הגרפים</a:t>
            </a:r>
          </a:p>
          <a:p>
            <a:pPr algn="r" rtl="1"/>
            <a:r>
              <a:rPr lang="he-IL"/>
              <a:t>בעיית הבקבוקים</a:t>
            </a:r>
            <a:endParaRPr lang="ru-RU" dirty="0"/>
          </a:p>
        </p:txBody>
      </p:sp>
    </p:spTree>
    <p:extLst>
      <p:ext uri="{BB962C8B-B14F-4D97-AF65-F5344CB8AC3E}">
        <p14:creationId xmlns:p14="http://schemas.microsoft.com/office/powerpoint/2010/main" val="14060360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מושגים בתורת הגרפים</a:t>
            </a:r>
            <a:endParaRPr lang="ru-RU" dirty="0"/>
          </a:p>
        </p:txBody>
      </p:sp>
      <p:sp>
        <p:nvSpPr>
          <p:cNvPr id="3" name="Content Placeholder 2"/>
          <p:cNvSpPr>
            <a:spLocks noGrp="1"/>
          </p:cNvSpPr>
          <p:nvPr>
            <p:ph sz="quarter" idx="1"/>
          </p:nvPr>
        </p:nvSpPr>
        <p:spPr/>
        <p:txBody>
          <a:bodyPr>
            <a:normAutofit fontScale="85000" lnSpcReduction="20000"/>
          </a:bodyPr>
          <a:lstStyle/>
          <a:p>
            <a:pPr algn="r" rtl="1"/>
            <a:r>
              <a:rPr lang="he-IL" b="1" dirty="0" smtClean="0"/>
              <a:t>גרף מכוון (</a:t>
            </a:r>
            <a:r>
              <a:rPr lang="en-US" b="1" dirty="0" smtClean="0"/>
              <a:t>directed graph</a:t>
            </a:r>
            <a:r>
              <a:rPr lang="he-IL" b="1" dirty="0" smtClean="0"/>
              <a:t>)</a:t>
            </a:r>
            <a:r>
              <a:rPr lang="en-US" dirty="0" smtClean="0"/>
              <a:t> </a:t>
            </a:r>
            <a:r>
              <a:rPr lang="he-IL" dirty="0" smtClean="0"/>
              <a:t> </a:t>
            </a:r>
            <a:r>
              <a:rPr lang="en-US" dirty="0" smtClean="0"/>
              <a:t>G</a:t>
            </a:r>
            <a:r>
              <a:rPr lang="he-IL" dirty="0" smtClean="0"/>
              <a:t> הוא זוג (</a:t>
            </a:r>
            <a:r>
              <a:rPr lang="en-US" dirty="0" smtClean="0"/>
              <a:t>V, E</a:t>
            </a:r>
            <a:r>
              <a:rPr lang="he-IL" dirty="0" smtClean="0"/>
              <a:t>) כאשר </a:t>
            </a:r>
            <a:r>
              <a:rPr lang="en-US" dirty="0" smtClean="0"/>
              <a:t>V</a:t>
            </a:r>
            <a:r>
              <a:rPr lang="he-IL" dirty="0" smtClean="0"/>
              <a:t> הוא קבוצה סופית ו-</a:t>
            </a:r>
            <a:r>
              <a:rPr lang="en-US" dirty="0" smtClean="0"/>
              <a:t>E</a:t>
            </a:r>
            <a:r>
              <a:rPr lang="he-IL" dirty="0" smtClean="0"/>
              <a:t> הוא יחס בינארי על </a:t>
            </a:r>
            <a:r>
              <a:rPr lang="en-US" dirty="0" smtClean="0"/>
              <a:t>V</a:t>
            </a:r>
            <a:r>
              <a:rPr lang="he-IL" dirty="0" smtClean="0"/>
              <a:t>. הקבוצה </a:t>
            </a:r>
            <a:r>
              <a:rPr lang="en-US" dirty="0" smtClean="0"/>
              <a:t>V</a:t>
            </a:r>
            <a:r>
              <a:rPr lang="he-IL" dirty="0" smtClean="0"/>
              <a:t> נקראת קבוצת הקודקודים (</a:t>
            </a:r>
            <a:r>
              <a:rPr lang="en-US" dirty="0" smtClean="0"/>
              <a:t>vertex set</a:t>
            </a:r>
            <a:r>
              <a:rPr lang="he-IL" dirty="0" smtClean="0"/>
              <a:t>)</a:t>
            </a:r>
            <a:r>
              <a:rPr lang="en-US" dirty="0" smtClean="0"/>
              <a:t> </a:t>
            </a:r>
            <a:r>
              <a:rPr lang="he-IL" dirty="0" smtClean="0"/>
              <a:t>של </a:t>
            </a:r>
            <a:r>
              <a:rPr lang="en-US" dirty="0" smtClean="0"/>
              <a:t>G</a:t>
            </a:r>
            <a:r>
              <a:rPr lang="he-IL" dirty="0" smtClean="0"/>
              <a:t> ואיבריה נקראים קודקודים (</a:t>
            </a:r>
            <a:r>
              <a:rPr lang="en-US" dirty="0" smtClean="0"/>
              <a:t>vertices</a:t>
            </a:r>
            <a:r>
              <a:rPr lang="he-IL" dirty="0" smtClean="0"/>
              <a:t>). הקבוצה </a:t>
            </a:r>
            <a:r>
              <a:rPr lang="en-US" dirty="0" smtClean="0"/>
              <a:t>E</a:t>
            </a:r>
            <a:r>
              <a:rPr lang="he-IL" dirty="0" smtClean="0"/>
              <a:t> נקראת קבוצת הקשתות (</a:t>
            </a:r>
            <a:r>
              <a:rPr lang="en-US" dirty="0" smtClean="0"/>
              <a:t>edge set</a:t>
            </a:r>
            <a:r>
              <a:rPr lang="he-IL" dirty="0" smtClean="0"/>
              <a:t>)</a:t>
            </a:r>
            <a:r>
              <a:rPr lang="en-US" dirty="0"/>
              <a:t> </a:t>
            </a:r>
            <a:r>
              <a:rPr lang="en-US" dirty="0" smtClean="0"/>
              <a:t> </a:t>
            </a:r>
            <a:r>
              <a:rPr lang="he-IL" dirty="0" smtClean="0"/>
              <a:t> ואיבריה נקראית קשתות (</a:t>
            </a:r>
            <a:r>
              <a:rPr lang="en-US" dirty="0" smtClean="0"/>
              <a:t>edges</a:t>
            </a:r>
            <a:r>
              <a:rPr lang="he-IL" dirty="0" smtClean="0"/>
              <a:t>)</a:t>
            </a:r>
            <a:r>
              <a:rPr lang="en-US" dirty="0" smtClean="0"/>
              <a:t>.</a:t>
            </a:r>
            <a:r>
              <a:rPr lang="he-IL" dirty="0" smtClean="0"/>
              <a:t> גרף מקוון יכול להכיל </a:t>
            </a:r>
            <a:r>
              <a:rPr lang="he-IL" b="1" dirty="0" smtClean="0"/>
              <a:t>לולאות עצמיות</a:t>
            </a:r>
            <a:r>
              <a:rPr lang="he-IL" dirty="0" smtClean="0"/>
              <a:t> (</a:t>
            </a:r>
            <a:r>
              <a:rPr lang="en-US" dirty="0" smtClean="0"/>
              <a:t>self-loops</a:t>
            </a:r>
            <a:r>
              <a:rPr lang="he-IL" dirty="0" smtClean="0"/>
              <a:t>)</a:t>
            </a:r>
            <a:r>
              <a:rPr lang="en-US" dirty="0" smtClean="0"/>
              <a:t> –</a:t>
            </a:r>
            <a:r>
              <a:rPr lang="he-IL" dirty="0" smtClean="0"/>
              <a:t> קשתות מקודקוד מסוים לעצמו.</a:t>
            </a:r>
          </a:p>
          <a:p>
            <a:pPr algn="r" rtl="1"/>
            <a:r>
              <a:rPr lang="he-IL" b="1" dirty="0" smtClean="0"/>
              <a:t>גרף בלתי מכוון (</a:t>
            </a:r>
            <a:r>
              <a:rPr lang="en-US" b="1" dirty="0" smtClean="0"/>
              <a:t>undirected graph</a:t>
            </a:r>
            <a:r>
              <a:rPr lang="he-IL" b="1" dirty="0" smtClean="0"/>
              <a:t>) </a:t>
            </a:r>
            <a:r>
              <a:rPr lang="en-US" dirty="0"/>
              <a:t>G=(V,E</a:t>
            </a:r>
            <a:r>
              <a:rPr lang="en-US" dirty="0" smtClean="0"/>
              <a:t>)</a:t>
            </a:r>
            <a:r>
              <a:rPr lang="he-IL" dirty="0" smtClean="0"/>
              <a:t>, הקשתות בקבוצת הקשתות </a:t>
            </a:r>
            <a:r>
              <a:rPr lang="en-US" dirty="0" smtClean="0"/>
              <a:t>E</a:t>
            </a:r>
            <a:r>
              <a:rPr lang="he-IL" dirty="0" smtClean="0"/>
              <a:t> הן זוגות לא-סדורים של קודקודים ולא זוגות סדורים כלומר, קשת היא קבוצה </a:t>
            </a:r>
            <a:r>
              <a:rPr lang="en-US" dirty="0" smtClean="0"/>
              <a:t>{</a:t>
            </a:r>
            <a:r>
              <a:rPr lang="en-US" dirty="0" err="1" smtClean="0"/>
              <a:t>u,v</a:t>
            </a:r>
            <a:r>
              <a:rPr lang="en-US" dirty="0" smtClean="0"/>
              <a:t>}</a:t>
            </a:r>
            <a:r>
              <a:rPr lang="he-IL" dirty="0" smtClean="0"/>
              <a:t> כאשר</a:t>
            </a:r>
            <a:r>
              <a:rPr lang="en-US" dirty="0" smtClean="0"/>
              <a:t> </a:t>
            </a:r>
            <a:r>
              <a:rPr lang="ru-RU" dirty="0"/>
              <a:t>𝑢,𝑣∈</a:t>
            </a:r>
            <a:r>
              <a:rPr lang="ru-RU" dirty="0" smtClean="0"/>
              <a:t>𝑉</a:t>
            </a:r>
            <a:r>
              <a:rPr lang="he-IL" dirty="0" smtClean="0"/>
              <a:t>ו-</a:t>
            </a:r>
            <a:r>
              <a:rPr lang="ru-RU" dirty="0" smtClean="0"/>
              <a:t> </a:t>
            </a:r>
            <a:r>
              <a:rPr lang="ru-RU" dirty="0"/>
              <a:t>𝑢 </a:t>
            </a:r>
            <a:r>
              <a:rPr lang="en-US" dirty="0" smtClean="0"/>
              <a:t>≠</a:t>
            </a:r>
            <a:r>
              <a:rPr lang="ru-RU" dirty="0"/>
              <a:t> </a:t>
            </a:r>
            <a:r>
              <a:rPr lang="ru-RU" dirty="0" smtClean="0"/>
              <a:t>𝑣</a:t>
            </a:r>
            <a:r>
              <a:rPr lang="he-IL" dirty="0" smtClean="0"/>
              <a:t>. גרף לא מכוון אינו יכול להכיל לולאות עצמיות ולפיכך כל קשת מורכבת בדיוק בשני קודקודים שונים.</a:t>
            </a:r>
          </a:p>
          <a:p>
            <a:pPr algn="r" rtl="1"/>
            <a:r>
              <a:rPr lang="he-IL" b="1" dirty="0" smtClean="0"/>
              <a:t>הדרגה (</a:t>
            </a:r>
            <a:r>
              <a:rPr lang="en-US" b="1" dirty="0" smtClean="0"/>
              <a:t>degree</a:t>
            </a:r>
            <a:r>
              <a:rPr lang="he-IL" b="1" dirty="0" smtClean="0"/>
              <a:t>) </a:t>
            </a:r>
            <a:r>
              <a:rPr lang="he-IL" dirty="0" smtClean="0"/>
              <a:t>של קודקוד בגרף לא מכוון היא מספר הקשתות המחברות אותו עם קודקודים אחרים. קודקוד שדרגתו 0 נקרא קודקוד מבודד (</a:t>
            </a:r>
            <a:r>
              <a:rPr lang="en-US" dirty="0" smtClean="0"/>
              <a:t>isolated</a:t>
            </a:r>
            <a:r>
              <a:rPr lang="he-IL" dirty="0" smtClean="0"/>
              <a:t>).</a:t>
            </a:r>
          </a:p>
          <a:p>
            <a:pPr algn="r" rtl="1"/>
            <a:r>
              <a:rPr lang="he-IL" dirty="0" smtClean="0"/>
              <a:t>בגרף מכוון דרגת היציאה (</a:t>
            </a:r>
            <a:r>
              <a:rPr lang="en-US" dirty="0" smtClean="0"/>
              <a:t>out-degree</a:t>
            </a:r>
            <a:r>
              <a:rPr lang="he-IL" dirty="0" smtClean="0"/>
              <a:t>) של קודקוד היא מספר הקשתות היוצאות ממנו, </a:t>
            </a:r>
            <a:r>
              <a:rPr lang="he-IL" dirty="0"/>
              <a:t>דרגת </a:t>
            </a:r>
            <a:r>
              <a:rPr lang="he-IL" dirty="0" smtClean="0"/>
              <a:t>הכניסה (</a:t>
            </a:r>
            <a:r>
              <a:rPr lang="en-US" dirty="0" smtClean="0"/>
              <a:t>in-degree</a:t>
            </a:r>
            <a:r>
              <a:rPr lang="he-IL" dirty="0"/>
              <a:t>) של קודקוד היא מספר הקשתות </a:t>
            </a:r>
            <a:r>
              <a:rPr lang="he-IL" dirty="0" smtClean="0"/>
              <a:t>הנכנסות אליו. הדרגה של קודקוד בגרף מכוון הוא סכום של דרגת היציאה ודרגת הכניסה שלו.</a:t>
            </a:r>
            <a:endParaRPr lang="ru-RU" dirty="0"/>
          </a:p>
          <a:p>
            <a:pPr algn="r" rtl="1"/>
            <a:endParaRPr lang="ru-RU" dirty="0"/>
          </a:p>
        </p:txBody>
      </p:sp>
    </p:spTree>
    <p:extLst>
      <p:ext uri="{BB962C8B-B14F-4D97-AF65-F5344CB8AC3E}">
        <p14:creationId xmlns:p14="http://schemas.microsoft.com/office/powerpoint/2010/main" val="1080944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מושגים בתורת הגרפים</a:t>
            </a:r>
            <a:endParaRPr lang="ru-RU"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fontScale="92500" lnSpcReduction="10000"/>
              </a:bodyPr>
              <a:lstStyle/>
              <a:p>
                <a:pPr algn="r" rtl="1"/>
                <a:r>
                  <a:rPr lang="he-IL" dirty="0" smtClean="0"/>
                  <a:t>בגרף </a:t>
                </a:r>
                <a:r>
                  <a:rPr lang="en-US" dirty="0" smtClean="0"/>
                  <a:t>G</a:t>
                </a:r>
                <a:r>
                  <a:rPr lang="en-US" dirty="0"/>
                  <a:t>=(V,E</a:t>
                </a:r>
                <a:r>
                  <a:rPr lang="en-US" dirty="0" smtClean="0"/>
                  <a:t>)</a:t>
                </a:r>
                <a:r>
                  <a:rPr lang="he-IL" dirty="0" smtClean="0"/>
                  <a:t>, </a:t>
                </a:r>
                <a:r>
                  <a:rPr lang="he-IL" b="1" dirty="0" smtClean="0"/>
                  <a:t>מסלול באורך </a:t>
                </a:r>
                <a:r>
                  <a:rPr lang="en-US" b="1" dirty="0" smtClean="0"/>
                  <a:t>k</a:t>
                </a:r>
                <a:r>
                  <a:rPr lang="he-IL" b="1" dirty="0" smtClean="0"/>
                  <a:t> </a:t>
                </a:r>
                <a:r>
                  <a:rPr lang="he-IL" dirty="0" smtClean="0"/>
                  <a:t>(</a:t>
                </a:r>
                <a:r>
                  <a:rPr lang="en-US" dirty="0" smtClean="0"/>
                  <a:t>path of length k</a:t>
                </a:r>
                <a:r>
                  <a:rPr lang="he-IL" dirty="0" smtClean="0"/>
                  <a:t>) מקודקוד </a:t>
                </a:r>
                <a:r>
                  <a:rPr lang="en-US" dirty="0" smtClean="0"/>
                  <a:t>u</a:t>
                </a:r>
                <a:r>
                  <a:rPr lang="he-IL" dirty="0" smtClean="0"/>
                  <a:t> לקודקוד </a:t>
                </a:r>
                <a14:m>
                  <m:oMath xmlns:m="http://schemas.openxmlformats.org/officeDocument/2006/math">
                    <m:sSup>
                      <m:sSupPr>
                        <m:ctrlPr>
                          <a:rPr lang="he-IL" i="1" smtClean="0">
                            <a:latin typeface="Cambria Math" panose="02040503050406030204" pitchFamily="18" charset="0"/>
                          </a:rPr>
                        </m:ctrlPr>
                      </m:sSupPr>
                      <m:e>
                        <m:r>
                          <a:rPr lang="en-US" b="0" i="1" smtClean="0">
                            <a:latin typeface="Cambria Math" panose="02040503050406030204" pitchFamily="18" charset="0"/>
                          </a:rPr>
                          <m:t>𝑢</m:t>
                        </m:r>
                      </m:e>
                      <m:sup>
                        <m:r>
                          <a:rPr lang="en-US" b="0" i="1" smtClean="0">
                            <a:latin typeface="Cambria Math" panose="02040503050406030204" pitchFamily="18" charset="0"/>
                          </a:rPr>
                          <m:t>′</m:t>
                        </m:r>
                      </m:sup>
                    </m:sSup>
                  </m:oMath>
                </a14:m>
                <a:r>
                  <a:rPr lang="he-IL" dirty="0" smtClean="0"/>
                  <a:t> הוא סדרת קודקודים </a:t>
                </a:r>
                <a14:m>
                  <m:oMath xmlns:m="http://schemas.openxmlformats.org/officeDocument/2006/math">
                    <m:d>
                      <m:dPr>
                        <m:ctrlPr>
                          <a:rPr lang="he-IL" i="1" smtClean="0">
                            <a:latin typeface="Cambria Math" panose="02040503050406030204" pitchFamily="18" charset="0"/>
                          </a:rPr>
                        </m:ctrlPr>
                      </m:dPr>
                      <m:e>
                        <m:sSub>
                          <m:sSubPr>
                            <m:ctrlPr>
                              <a:rPr lang="he-IL"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𝑘</m:t>
                            </m:r>
                          </m:sub>
                        </m:sSub>
                      </m:e>
                    </m:d>
                  </m:oMath>
                </a14:m>
                <a:r>
                  <a:rPr lang="he-IL" dirty="0" smtClean="0"/>
                  <a:t> כך ש-</a:t>
                </a:r>
                <a14:m>
                  <m:oMath xmlns:m="http://schemas.openxmlformats.org/officeDocument/2006/math">
                    <m:sSub>
                      <m:sSubPr>
                        <m:ctrlPr>
                          <a:rPr lang="he-IL" i="1">
                            <a:latin typeface="Cambria Math" panose="02040503050406030204" pitchFamily="18" charset="0"/>
                          </a:rPr>
                        </m:ctrlPr>
                      </m:sSubPr>
                      <m:e>
                        <m:r>
                          <a:rPr lang="en-US" b="0" i="1" smtClean="0">
                            <a:latin typeface="Cambria Math" panose="02040503050406030204" pitchFamily="18" charset="0"/>
                          </a:rPr>
                          <m:t>𝑢</m:t>
                        </m:r>
                        <m:r>
                          <a:rPr lang="en-US" b="0" i="1" smtClean="0">
                            <a:latin typeface="Cambria Math" panose="02040503050406030204" pitchFamily="18" charset="0"/>
                          </a:rPr>
                          <m:t>=</m:t>
                        </m:r>
                        <m:r>
                          <a:rPr lang="en-US" i="1">
                            <a:latin typeface="Cambria Math" panose="02040503050406030204" pitchFamily="18" charset="0"/>
                          </a:rPr>
                          <m:t>𝑣</m:t>
                        </m:r>
                      </m:e>
                      <m:sub>
                        <m:r>
                          <a:rPr lang="en-US" i="1">
                            <a:latin typeface="Cambria Math" panose="02040503050406030204" pitchFamily="18" charset="0"/>
                          </a:rPr>
                          <m:t>0</m:t>
                        </m:r>
                      </m:sub>
                    </m:sSub>
                    <m:r>
                      <a:rPr lang="en-US" b="0" i="0" smtClean="0">
                        <a:latin typeface="Cambria Math" panose="02040503050406030204" pitchFamily="18" charset="0"/>
                      </a:rPr>
                      <m:t>,  </m:t>
                    </m:r>
                    <m:sSub>
                      <m:sSubPr>
                        <m:ctrlPr>
                          <a:rPr lang="he-IL" i="1">
                            <a:latin typeface="Cambria Math" panose="02040503050406030204" pitchFamily="18" charset="0"/>
                          </a:rPr>
                        </m:ctrlPr>
                      </m:sSubPr>
                      <m:e>
                        <m:sSup>
                          <m:sSupPr>
                            <m:ctrlPr>
                              <a:rPr lang="he-IL" i="1">
                                <a:latin typeface="Cambria Math" panose="02040503050406030204" pitchFamily="18" charset="0"/>
                              </a:rPr>
                            </m:ctrlPr>
                          </m:sSupPr>
                          <m:e>
                            <m:r>
                              <a:rPr lang="en-US" i="1">
                                <a:latin typeface="Cambria Math" panose="02040503050406030204" pitchFamily="18" charset="0"/>
                              </a:rPr>
                              <m:t>𝑢</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𝑣</m:t>
                        </m:r>
                      </m:e>
                      <m:sub>
                        <m:r>
                          <a:rPr lang="en-US" b="0" i="1" smtClean="0">
                            <a:latin typeface="Cambria Math" panose="02040503050406030204" pitchFamily="18" charset="0"/>
                          </a:rPr>
                          <m:t>𝑘</m:t>
                        </m:r>
                      </m:sub>
                    </m:sSub>
                    <m:r>
                      <a:rPr lang="en-US" b="0" i="1" smtClean="0">
                        <a:latin typeface="Cambria Math" panose="02040503050406030204" pitchFamily="18" charset="0"/>
                      </a:rPr>
                      <m:t>, (</m:t>
                    </m:r>
                    <m:sSub>
                      <m:sSubPr>
                        <m:ctrlPr>
                          <a:rPr lang="he-IL"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oMath>
                </a14:m>
                <a:r>
                  <a:rPr lang="en-US" dirty="0" smtClean="0"/>
                  <a:t> </a:t>
                </a:r>
                <a:r>
                  <a:rPr lang="he-IL" dirty="0"/>
                  <a:t> </a:t>
                </a:r>
                <a:r>
                  <a:rPr lang="he-IL" dirty="0" smtClean="0"/>
                  <a:t>עבור </a:t>
                </a:r>
                <a:r>
                  <a:rPr lang="en-US" dirty="0" err="1" smtClean="0"/>
                  <a:t>i</a:t>
                </a:r>
                <a:r>
                  <a:rPr lang="en-US" dirty="0" smtClean="0"/>
                  <a:t>=1,2,…,k</a:t>
                </a:r>
                <a:r>
                  <a:rPr lang="he-IL" dirty="0" smtClean="0"/>
                  <a:t>.</a:t>
                </a:r>
              </a:p>
              <a:p>
                <a:pPr algn="r" rtl="1"/>
                <a:r>
                  <a:rPr lang="he-IL" b="1" dirty="0" smtClean="0"/>
                  <a:t>אורך המסלול </a:t>
                </a:r>
                <a:r>
                  <a:rPr lang="he-IL" dirty="0" smtClean="0"/>
                  <a:t>הוא מספר הקשתות במסלול.</a:t>
                </a:r>
              </a:p>
              <a:p>
                <a:pPr algn="r" rtl="1"/>
                <a:r>
                  <a:rPr lang="he-IL" b="1" dirty="0" smtClean="0"/>
                  <a:t>מסלול</a:t>
                </a:r>
                <a:r>
                  <a:rPr lang="he-IL" dirty="0" smtClean="0"/>
                  <a:t> נקרא </a:t>
                </a:r>
                <a:r>
                  <a:rPr lang="he-IL" b="1" dirty="0" smtClean="0"/>
                  <a:t>פשוט</a:t>
                </a:r>
                <a:r>
                  <a:rPr lang="he-IL" dirty="0" smtClean="0"/>
                  <a:t> (</a:t>
                </a:r>
                <a:r>
                  <a:rPr lang="en-US" dirty="0" smtClean="0"/>
                  <a:t>simple</a:t>
                </a:r>
                <a:r>
                  <a:rPr lang="he-IL" dirty="0" smtClean="0"/>
                  <a:t>) אם כל הקודקודים בו שונים זה מזה.</a:t>
                </a:r>
              </a:p>
              <a:p>
                <a:pPr algn="r" rtl="1"/>
                <a:r>
                  <a:rPr lang="he-IL" dirty="0" smtClean="0"/>
                  <a:t>בגרף מכוון מסלול </a:t>
                </a:r>
                <a14:m>
                  <m:oMath xmlns:m="http://schemas.openxmlformats.org/officeDocument/2006/math">
                    <m:d>
                      <m:dPr>
                        <m:ctrlPr>
                          <a:rPr lang="he-IL" i="1">
                            <a:latin typeface="Cambria Math" panose="02040503050406030204" pitchFamily="18" charset="0"/>
                          </a:rPr>
                        </m:ctrlPr>
                      </m:dPr>
                      <m:e>
                        <m:sSub>
                          <m:sSubPr>
                            <m:ctrlPr>
                              <a:rPr lang="he-IL"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𝑘</m:t>
                            </m:r>
                          </m:sub>
                        </m:sSub>
                      </m:e>
                    </m:d>
                  </m:oMath>
                </a14:m>
                <a:r>
                  <a:rPr lang="he-IL" dirty="0" smtClean="0"/>
                  <a:t> יוצר </a:t>
                </a:r>
                <a:r>
                  <a:rPr lang="he-IL" b="1" dirty="0" smtClean="0"/>
                  <a:t>מעגל</a:t>
                </a:r>
                <a:r>
                  <a:rPr lang="he-IL" dirty="0" smtClean="0"/>
                  <a:t> (</a:t>
                </a:r>
                <a:r>
                  <a:rPr lang="en-US" dirty="0" smtClean="0"/>
                  <a:t>cycle</a:t>
                </a:r>
                <a:r>
                  <a:rPr lang="he-IL" dirty="0" smtClean="0"/>
                  <a:t>) אם </a:t>
                </a:r>
                <a14:m>
                  <m:oMath xmlns:m="http://schemas.openxmlformats.org/officeDocument/2006/math">
                    <m:sSub>
                      <m:sSubPr>
                        <m:ctrlPr>
                          <a:rPr lang="he-IL"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sub>
                    </m:sSub>
                    <m:r>
                      <a:rPr lang="he-IL"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𝑘</m:t>
                        </m:r>
                      </m:sub>
                    </m:sSub>
                  </m:oMath>
                </a14:m>
                <a:r>
                  <a:rPr lang="he-IL" dirty="0" smtClean="0"/>
                  <a:t> ומסלול מכיל לפחות קשת אחת. בגרף לא מכוון מסלול </a:t>
                </a:r>
                <a14:m>
                  <m:oMath xmlns:m="http://schemas.openxmlformats.org/officeDocument/2006/math">
                    <m:d>
                      <m:dPr>
                        <m:ctrlPr>
                          <a:rPr lang="he-IL" i="1">
                            <a:latin typeface="Cambria Math" panose="02040503050406030204" pitchFamily="18" charset="0"/>
                          </a:rPr>
                        </m:ctrlPr>
                      </m:dPr>
                      <m:e>
                        <m:sSub>
                          <m:sSubPr>
                            <m:ctrlPr>
                              <a:rPr lang="he-IL"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𝑘</m:t>
                            </m:r>
                          </m:sub>
                        </m:sSub>
                      </m:e>
                    </m:d>
                  </m:oMath>
                </a14:m>
                <a:r>
                  <a:rPr lang="he-IL" dirty="0" smtClean="0"/>
                  <a:t> יוצר מעגל (פשוט) אם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m:t>
                    </m:r>
                  </m:oMath>
                </a14:m>
                <a:r>
                  <a:rPr lang="he-IL" dirty="0" smtClean="0"/>
                  <a:t>ו- </a:t>
                </a:r>
                <a14:m>
                  <m:oMath xmlns:m="http://schemas.openxmlformats.org/officeDocument/2006/math">
                    <m:sSub>
                      <m:sSubPr>
                        <m:ctrlPr>
                          <a:rPr lang="he-IL"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sub>
                    </m:sSub>
                    <m:r>
                      <a:rPr lang="he-IL"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𝑘</m:t>
                        </m:r>
                      </m:sub>
                    </m:sSub>
                  </m:oMath>
                </a14:m>
                <a:r>
                  <a:rPr lang="he-IL" dirty="0" smtClean="0"/>
                  <a:t>.</a:t>
                </a:r>
              </a:p>
              <a:p>
                <a:pPr algn="r" rtl="1"/>
                <a:r>
                  <a:rPr lang="he-IL" b="1" dirty="0"/>
                  <a:t>קשתות מקבילות</a:t>
                </a:r>
                <a:r>
                  <a:rPr lang="he-IL" dirty="0"/>
                  <a:t>: שתי קשתות זהות יקרא קשתות מקבילות</a:t>
                </a:r>
                <a:r>
                  <a:rPr lang="he-IL" dirty="0" smtClean="0"/>
                  <a:t>.</a:t>
                </a:r>
              </a:p>
              <a:p>
                <a:pPr algn="r" rtl="1"/>
                <a:r>
                  <a:rPr lang="he-IL" dirty="0" smtClean="0"/>
                  <a:t>גרף שאינו מכיל מעגלים נקרא גרף ללא מעגלים (</a:t>
                </a:r>
                <a:r>
                  <a:rPr lang="en-US" dirty="0" smtClean="0"/>
                  <a:t>acyclic</a:t>
                </a:r>
                <a:r>
                  <a:rPr lang="he-IL" dirty="0" smtClean="0"/>
                  <a:t>).</a:t>
                </a:r>
              </a:p>
              <a:p>
                <a:pPr algn="r" rtl="1"/>
                <a:r>
                  <a:rPr lang="he-IL" b="1" dirty="0"/>
                  <a:t>גרף פשוט</a:t>
                </a:r>
                <a:r>
                  <a:rPr lang="he-IL" dirty="0"/>
                  <a:t>: גרף ללא לולאות עצמיות וקשתות </a:t>
                </a:r>
                <a:r>
                  <a:rPr lang="he-IL" dirty="0" smtClean="0"/>
                  <a:t>אנטי-מקבילות.</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a:blip r:embed="rId2"/>
                <a:stretch>
                  <a:fillRect t="-2000" r="-645"/>
                </a:stretch>
              </a:blipFill>
            </p:spPr>
            <p:txBody>
              <a:bodyPr/>
              <a:lstStyle/>
              <a:p>
                <a:r>
                  <a:rPr lang="ru-RU">
                    <a:noFill/>
                  </a:rPr>
                  <a:t> </a:t>
                </a:r>
              </a:p>
            </p:txBody>
          </p:sp>
        </mc:Fallback>
      </mc:AlternateContent>
    </p:spTree>
    <p:extLst>
      <p:ext uri="{BB962C8B-B14F-4D97-AF65-F5344CB8AC3E}">
        <p14:creationId xmlns:p14="http://schemas.microsoft.com/office/powerpoint/2010/main" val="3901705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מושגים בתורת הגרפים</a:t>
            </a:r>
            <a:endParaRPr lang="ru-RU" dirty="0"/>
          </a:p>
        </p:txBody>
      </p:sp>
      <p:sp>
        <p:nvSpPr>
          <p:cNvPr id="3" name="Content Placeholder 2"/>
          <p:cNvSpPr>
            <a:spLocks noGrp="1"/>
          </p:cNvSpPr>
          <p:nvPr>
            <p:ph sz="quarter" idx="1"/>
          </p:nvPr>
        </p:nvSpPr>
        <p:spPr/>
        <p:txBody>
          <a:bodyPr>
            <a:normAutofit fontScale="92500"/>
          </a:bodyPr>
          <a:lstStyle/>
          <a:p>
            <a:pPr algn="r" rtl="1"/>
            <a:r>
              <a:rPr lang="he-IL" b="1" dirty="0"/>
              <a:t>גרף לא מכוון </a:t>
            </a:r>
            <a:r>
              <a:rPr lang="he-IL" dirty="0"/>
              <a:t>נקרא </a:t>
            </a:r>
            <a:r>
              <a:rPr lang="he-IL" b="1" dirty="0"/>
              <a:t>קשיר</a:t>
            </a:r>
            <a:r>
              <a:rPr lang="he-IL" dirty="0"/>
              <a:t> (</a:t>
            </a:r>
            <a:r>
              <a:rPr lang="en-US" dirty="0"/>
              <a:t>connected</a:t>
            </a:r>
            <a:r>
              <a:rPr lang="he-IL" dirty="0"/>
              <a:t>) אם כל זוג קודקודים מקושר ע"י מסלול. </a:t>
            </a:r>
            <a:r>
              <a:rPr lang="he-IL" b="1" dirty="0"/>
              <a:t>הרכיבים הקשירים </a:t>
            </a:r>
            <a:r>
              <a:rPr lang="he-IL" dirty="0"/>
              <a:t>(</a:t>
            </a:r>
            <a:r>
              <a:rPr lang="en-US" dirty="0"/>
              <a:t>connected components</a:t>
            </a:r>
            <a:r>
              <a:rPr lang="he-IL" dirty="0"/>
              <a:t>) של גרף הם מחלקות השקילות של הקודקודים תחת יחס "ניתן להגעה מ-".</a:t>
            </a:r>
          </a:p>
          <a:p>
            <a:pPr algn="r" rtl="1"/>
            <a:r>
              <a:rPr lang="he-IL" b="1" dirty="0"/>
              <a:t>גרף בלתי מכוון </a:t>
            </a:r>
            <a:r>
              <a:rPr lang="he-IL" dirty="0"/>
              <a:t>הוא </a:t>
            </a:r>
            <a:r>
              <a:rPr lang="he-IL" b="1" dirty="0"/>
              <a:t>קשיר</a:t>
            </a:r>
            <a:r>
              <a:rPr lang="he-IL" dirty="0"/>
              <a:t> אם הוא מכיל בדיוק רכיב </a:t>
            </a:r>
            <a:r>
              <a:rPr lang="he-IL" dirty="0" err="1"/>
              <a:t>קשיר</a:t>
            </a:r>
            <a:r>
              <a:rPr lang="he-IL" dirty="0" smtClean="0"/>
              <a:t> אחד, </a:t>
            </a:r>
            <a:r>
              <a:rPr lang="he-IL" dirty="0"/>
              <a:t>דהיינו, אם ניתן להגיע אל כל קודקוד מכל קדקוד אחר.</a:t>
            </a:r>
            <a:endParaRPr lang="ru-RU" dirty="0"/>
          </a:p>
          <a:p>
            <a:pPr algn="r" rtl="1"/>
            <a:r>
              <a:rPr lang="he-IL" b="1" dirty="0" smtClean="0"/>
              <a:t>גרף מכוון </a:t>
            </a:r>
            <a:r>
              <a:rPr lang="he-IL" dirty="0" smtClean="0"/>
              <a:t>נקרא </a:t>
            </a:r>
            <a:r>
              <a:rPr lang="he-IL" b="1" dirty="0" smtClean="0"/>
              <a:t>קשיר היטב </a:t>
            </a:r>
            <a:r>
              <a:rPr lang="he-IL" dirty="0" smtClean="0"/>
              <a:t>(</a:t>
            </a:r>
            <a:r>
              <a:rPr lang="en-US" dirty="0" smtClean="0"/>
              <a:t>strongly connected</a:t>
            </a:r>
            <a:r>
              <a:rPr lang="he-IL" dirty="0" smtClean="0"/>
              <a:t>) אם עבור כל שני קודקודים ניתן להגיע מכל אחד מהם אל האחר. הרכיבים הקשירים היטב בגרף הם מחלקות השקילות של קודקודים תחת היחס "ניתנים להגעה הדדית". גרף מכוון קשיר היטב הוא גרף שמכיל מרכיב קשיר היטב אחד.</a:t>
            </a:r>
          </a:p>
          <a:p>
            <a:pPr algn="r" rtl="1"/>
            <a:r>
              <a:rPr lang="he-IL" b="1" dirty="0"/>
              <a:t>שורש</a:t>
            </a:r>
            <a:r>
              <a:rPr lang="he-IL" dirty="0"/>
              <a:t>: </a:t>
            </a:r>
            <a:r>
              <a:rPr lang="he-IL" dirty="0" smtClean="0"/>
              <a:t>שורש </a:t>
            </a:r>
            <a:r>
              <a:rPr lang="en-US" dirty="0"/>
              <a:t>r</a:t>
            </a:r>
            <a:r>
              <a:rPr lang="he-IL" dirty="0" smtClean="0"/>
              <a:t> בגרף מכוון</a:t>
            </a:r>
            <a:r>
              <a:rPr lang="en-US" dirty="0" smtClean="0"/>
              <a:t>G </a:t>
            </a:r>
            <a:r>
              <a:rPr lang="he-IL" dirty="0" smtClean="0"/>
              <a:t> הוא </a:t>
            </a:r>
            <a:r>
              <a:rPr lang="he-IL" dirty="0"/>
              <a:t>צומת המקיים כי יש מסלול מכוון ממנו לכל צומת </a:t>
            </a:r>
            <a:r>
              <a:rPr lang="he-IL" dirty="0" smtClean="0"/>
              <a:t>בגרף.</a:t>
            </a:r>
          </a:p>
        </p:txBody>
      </p:sp>
    </p:spTree>
    <p:extLst>
      <p:ext uri="{BB962C8B-B14F-4D97-AF65-F5344CB8AC3E}">
        <p14:creationId xmlns:p14="http://schemas.microsoft.com/office/powerpoint/2010/main" val="342438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סוגי הגרפים</a:t>
            </a:r>
            <a:endParaRPr lang="ru-RU" dirty="0"/>
          </a:p>
        </p:txBody>
      </p:sp>
      <p:sp>
        <p:nvSpPr>
          <p:cNvPr id="3" name="Content Placeholder 2"/>
          <p:cNvSpPr>
            <a:spLocks noGrp="1"/>
          </p:cNvSpPr>
          <p:nvPr>
            <p:ph sz="quarter" idx="1"/>
          </p:nvPr>
        </p:nvSpPr>
        <p:spPr/>
        <p:txBody>
          <a:bodyPr>
            <a:normAutofit/>
          </a:bodyPr>
          <a:lstStyle/>
          <a:p>
            <a:pPr algn="r" rtl="1"/>
            <a:r>
              <a:rPr lang="he-IL" b="1" dirty="0" smtClean="0"/>
              <a:t>גרף ריק </a:t>
            </a:r>
            <a:r>
              <a:rPr lang="he-IL" dirty="0" smtClean="0"/>
              <a:t>הוא גרף מכלך קודקודים מבודדים (ללא צלעות).</a:t>
            </a:r>
          </a:p>
          <a:p>
            <a:pPr algn="r" rtl="1"/>
            <a:r>
              <a:rPr lang="he-IL" b="1" dirty="0" smtClean="0"/>
              <a:t>גרף מלא (</a:t>
            </a:r>
            <a:r>
              <a:rPr lang="en-US" b="1" dirty="0" smtClean="0"/>
              <a:t>complete graph</a:t>
            </a:r>
            <a:r>
              <a:rPr lang="he-IL" b="1" dirty="0" smtClean="0"/>
              <a:t>) </a:t>
            </a:r>
            <a:r>
              <a:rPr lang="he-IL" dirty="0" smtClean="0"/>
              <a:t>הוא גרף לא מכוון שבו כל זוג קודקודים הם סמוכים. </a:t>
            </a:r>
          </a:p>
          <a:p>
            <a:pPr algn="r" rtl="1"/>
            <a:r>
              <a:rPr lang="he-IL" dirty="0" smtClean="0"/>
              <a:t>גרף לא מכוון ללא מעגלים נקרא </a:t>
            </a:r>
            <a:r>
              <a:rPr lang="he-IL" b="1" dirty="0" smtClean="0"/>
              <a:t>יער (</a:t>
            </a:r>
            <a:r>
              <a:rPr lang="en-US" b="1" dirty="0" smtClean="0"/>
              <a:t>forest</a:t>
            </a:r>
            <a:r>
              <a:rPr lang="he-IL" b="1" dirty="0" smtClean="0"/>
              <a:t>). </a:t>
            </a:r>
          </a:p>
          <a:p>
            <a:pPr algn="r" rtl="1"/>
            <a:r>
              <a:rPr lang="he-IL" dirty="0" smtClean="0"/>
              <a:t>גרף לא מכוון קשיר וללא מעגלים </a:t>
            </a:r>
            <a:r>
              <a:rPr lang="he-IL" b="1" dirty="0" smtClean="0"/>
              <a:t>נקרא עץ (חופשי, </a:t>
            </a:r>
            <a:r>
              <a:rPr lang="he-IL" b="1" dirty="0"/>
              <a:t>לא מכוון</a:t>
            </a:r>
            <a:r>
              <a:rPr lang="he-IL" b="1" dirty="0" smtClean="0"/>
              <a:t>) (</a:t>
            </a:r>
            <a:r>
              <a:rPr lang="en-US" b="1" dirty="0" smtClean="0"/>
              <a:t>free tree</a:t>
            </a:r>
            <a:r>
              <a:rPr lang="he-IL" b="1" dirty="0" smtClean="0"/>
              <a:t>).</a:t>
            </a:r>
          </a:p>
          <a:p>
            <a:pPr algn="r" rtl="1"/>
            <a:r>
              <a:rPr lang="he-IL" b="1" dirty="0"/>
              <a:t>עץ מכוון</a:t>
            </a:r>
            <a:r>
              <a:rPr lang="he-IL" dirty="0"/>
              <a:t>: גרף מכוון שמקיים כי גרף התשתית הינו עץ וקיים שורש לגרף.</a:t>
            </a:r>
          </a:p>
          <a:p>
            <a:pPr algn="r" rtl="1"/>
            <a:r>
              <a:rPr lang="he-IL" b="1" dirty="0"/>
              <a:t>יער מושרש</a:t>
            </a:r>
            <a:r>
              <a:rPr lang="he-IL" dirty="0"/>
              <a:t>: גרף מכוון המורכב ממספר עצים מכוונים.</a:t>
            </a:r>
            <a:endParaRPr lang="he-IL" b="1" dirty="0"/>
          </a:p>
          <a:p>
            <a:pPr algn="r" rtl="1"/>
            <a:endParaRPr lang="he-IL" b="1" dirty="0" smtClean="0"/>
          </a:p>
          <a:p>
            <a:pPr algn="r" rtl="1"/>
            <a:endParaRPr lang="ru-RU" dirty="0"/>
          </a:p>
        </p:txBody>
      </p:sp>
    </p:spTree>
    <p:extLst>
      <p:ext uri="{BB962C8B-B14F-4D97-AF65-F5344CB8AC3E}">
        <p14:creationId xmlns:p14="http://schemas.microsoft.com/office/powerpoint/2010/main" val="4185847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תכונות הגרפים</a:t>
            </a:r>
            <a:endParaRPr lang="ru-RU"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pPr algn="r" rtl="1"/>
                <a:r>
                  <a:rPr lang="he-IL" b="1" dirty="0" smtClean="0"/>
                  <a:t>למת לחיצת הידיים (</a:t>
                </a:r>
                <a:r>
                  <a:rPr lang="en-US" b="1" dirty="0" smtClean="0"/>
                  <a:t>handshaking lemma</a:t>
                </a:r>
                <a:r>
                  <a:rPr lang="he-IL" b="1" dirty="0" smtClean="0"/>
                  <a:t>): </a:t>
                </a:r>
                <a:r>
                  <a:rPr lang="he-IL" dirty="0" smtClean="0"/>
                  <a:t>אם </a:t>
                </a:r>
                <a:r>
                  <a:rPr lang="en-US" dirty="0"/>
                  <a:t>G=(V,E</a:t>
                </a:r>
                <a:r>
                  <a:rPr lang="en-US" dirty="0" smtClean="0"/>
                  <a:t>)</a:t>
                </a:r>
                <a:r>
                  <a:rPr lang="he-IL" dirty="0" smtClean="0"/>
                  <a:t> הוא </a:t>
                </a:r>
                <a:r>
                  <a:rPr lang="he-IL" b="1" dirty="0" smtClean="0"/>
                  <a:t>גרף לא מכוון</a:t>
                </a:r>
                <a:r>
                  <a:rPr lang="he-IL" dirty="0" smtClean="0"/>
                  <a:t>, אזי: </a:t>
                </a:r>
                <a14:m>
                  <m:oMath xmlns:m="http://schemas.openxmlformats.org/officeDocument/2006/math">
                    <m:nary>
                      <m:naryPr>
                        <m:chr m:val="∑"/>
                        <m:supHide m:val="on"/>
                        <m:ctrlPr>
                          <a:rPr lang="he-IL" i="1" smtClean="0">
                            <a:latin typeface="Cambria Math" panose="02040503050406030204" pitchFamily="18" charset="0"/>
                          </a:rPr>
                        </m:ctrlPr>
                      </m:naryPr>
                      <m:sub>
                        <m:r>
                          <m:rPr>
                            <m:brk m:alnAt="7"/>
                          </m:rPr>
                          <a:rPr lang="en-US" b="0" i="1" smtClean="0">
                            <a:latin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sub>
                      <m:sup/>
                      <m:e>
                        <m:r>
                          <a:rPr lang="en-US" b="0" i="1" smtClean="0">
                            <a:latin typeface="Cambria Math" panose="02040503050406030204" pitchFamily="18" charset="0"/>
                          </a:rPr>
                          <m:t>𝑑𝑒𝑔𝑟𝑒𝑒</m:t>
                        </m:r>
                        <m:d>
                          <m:dPr>
                            <m:ctrlPr>
                              <a:rPr lang="en-US" b="0" i="1" smtClean="0">
                                <a:latin typeface="Cambria Math" panose="02040503050406030204" pitchFamily="18" charset="0"/>
                              </a:rPr>
                            </m:ctrlPr>
                          </m:dPr>
                          <m:e>
                            <m:r>
                              <a:rPr lang="en-US" b="0" i="1" smtClean="0">
                                <a:latin typeface="Cambria Math" panose="02040503050406030204" pitchFamily="18" charset="0"/>
                              </a:rPr>
                              <m:t>𝑣</m:t>
                            </m:r>
                          </m:e>
                        </m:d>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e>
                    </m:nary>
                  </m:oMath>
                </a14:m>
                <a:endParaRPr lang="en-US" dirty="0" smtClean="0"/>
              </a:p>
              <a:p>
                <a:pPr algn="r" rtl="1"/>
                <a:r>
                  <a:rPr lang="he-IL" b="1" dirty="0" smtClean="0"/>
                  <a:t>הוכחה: </a:t>
                </a:r>
                <a:r>
                  <a:rPr lang="he-IL" dirty="0"/>
                  <a:t>נספור את מספר הקשתות החלות בכל קודקוד, כלומר, נסכם את כל הדרגות. כל </a:t>
                </a:r>
                <a:r>
                  <a:rPr lang="he-IL" dirty="0" smtClean="0"/>
                  <a:t>קשת </a:t>
                </a:r>
                <a:r>
                  <a:rPr lang="en-US" dirty="0" smtClean="0"/>
                  <a:t>{</a:t>
                </a:r>
                <a:r>
                  <a:rPr lang="en-US" dirty="0" err="1"/>
                  <a:t>u,v</a:t>
                </a:r>
                <a:r>
                  <a:rPr lang="en-US" dirty="0"/>
                  <a:t>}</a:t>
                </a:r>
                <a:r>
                  <a:rPr lang="he-IL" dirty="0"/>
                  <a:t> תיספר בדיוק פעמיים – פעם </a:t>
                </a:r>
                <a:r>
                  <a:rPr lang="he-IL" dirty="0" smtClean="0"/>
                  <a:t>ב-</a:t>
                </a:r>
                <a:r>
                  <a:rPr lang="ru-RU" dirty="0"/>
                  <a:t> 𝑢</a:t>
                </a:r>
                <a:r>
                  <a:rPr lang="he-IL" dirty="0" smtClean="0"/>
                  <a:t> ופעם ב-</a:t>
                </a:r>
                <a:r>
                  <a:rPr lang="ru-RU" dirty="0" smtClean="0"/>
                  <a:t> 𝑣</a:t>
                </a:r>
                <a:r>
                  <a:rPr lang="he-IL" dirty="0" smtClean="0"/>
                  <a:t>.</a:t>
                </a:r>
              </a:p>
              <a:p>
                <a:pPr algn="r" rtl="1"/>
                <a:r>
                  <a:rPr lang="he-IL" b="1" dirty="0" smtClean="0"/>
                  <a:t>משפט</a:t>
                </a:r>
                <a:r>
                  <a:rPr lang="he-IL" dirty="0" smtClean="0"/>
                  <a:t>: </a:t>
                </a:r>
                <a:r>
                  <a:rPr lang="he-IL" dirty="0"/>
                  <a:t>בכל גרף מספר צלעות בעלי דרגות אי-זוגיות הוא זוגי</a:t>
                </a:r>
                <a:r>
                  <a:rPr lang="he-IL" dirty="0" smtClean="0"/>
                  <a:t>.</a:t>
                </a:r>
              </a:p>
              <a:p>
                <a:pPr algn="r" rtl="1"/>
                <a:r>
                  <a:rPr lang="he-IL" b="1" dirty="0" smtClean="0"/>
                  <a:t>משפט</a:t>
                </a:r>
                <a:r>
                  <a:rPr lang="he-IL" dirty="0" smtClean="0"/>
                  <a:t>: </a:t>
                </a:r>
                <a:r>
                  <a:rPr lang="he-IL" dirty="0"/>
                  <a:t>בכל גרף  יש שני קדקודים שונים בעלי אותה דרגה, כלומר: </a:t>
                </a:r>
                <a:endParaRPr lang="ru-RU" dirty="0"/>
              </a:p>
              <a:p>
                <a:pPr marL="0" indent="0" algn="r" rtl="1">
                  <a:buNone/>
                </a:pPr>
                <a14:m>
                  <m:oMathPara xmlns:m="http://schemas.openxmlformats.org/officeDocument/2006/math">
                    <m:oMathParaPr>
                      <m:jc m:val="centerGroup"/>
                    </m:oMathParaPr>
                    <m:oMath xmlns:m="http://schemas.openxmlformats.org/officeDocument/2006/math">
                      <m:r>
                        <a:rPr lang="he-IL">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m:t>
                      </m:r>
                      <m:func>
                        <m:funcPr>
                          <m:ctrlPr>
                            <a:rPr lang="ru-RU" i="1">
                              <a:latin typeface="Cambria Math" panose="02040503050406030204" pitchFamily="18" charset="0"/>
                            </a:rPr>
                          </m:ctrlPr>
                        </m:funcPr>
                        <m:fName>
                          <m:r>
                            <m:rPr>
                              <m:sty m:val="p"/>
                            </m:rPr>
                            <a:rPr lang="en-US">
                              <a:latin typeface="Cambria Math" panose="02040503050406030204" pitchFamily="18" charset="0"/>
                            </a:rPr>
                            <m:t>deg</m:t>
                          </m:r>
                        </m:fName>
                        <m:e>
                          <m:d>
                            <m:dPr>
                              <m:ctrlPr>
                                <a:rPr lang="ru-RU" i="1">
                                  <a:latin typeface="Cambria Math" panose="02040503050406030204" pitchFamily="18" charset="0"/>
                                </a:rPr>
                              </m:ctrlPr>
                            </m:dPr>
                            <m:e>
                              <m:r>
                                <a:rPr lang="en-US" i="1">
                                  <a:latin typeface="Cambria Math" panose="02040503050406030204" pitchFamily="18" charset="0"/>
                                </a:rPr>
                                <m:t>𝑢</m:t>
                              </m:r>
                            </m:e>
                          </m:d>
                        </m:e>
                      </m:func>
                      <m:r>
                        <a:rPr lang="en-US" i="1">
                          <a:latin typeface="Cambria Math" panose="02040503050406030204" pitchFamily="18" charset="0"/>
                        </a:rPr>
                        <m:t>=</m:t>
                      </m:r>
                      <m:r>
                        <m:rPr>
                          <m:sty m:val="p"/>
                        </m:rPr>
                        <a:rPr lang="en-US">
                          <a:latin typeface="Cambria Math" panose="02040503050406030204" pitchFamily="18" charset="0"/>
                        </a:rPr>
                        <m:t>deg</m:t>
                      </m:r>
                      <m:r>
                        <a:rPr lang="en-US">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𝑣</m:t>
                      </m:r>
                      <m:r>
                        <a:rPr lang="en-US" i="1">
                          <a:latin typeface="Cambria Math" panose="02040503050406030204" pitchFamily="18" charset="0"/>
                        </a:rPr>
                        <m:t>)</m:t>
                      </m:r>
                    </m:oMath>
                  </m:oMathPara>
                </a14:m>
                <a:endParaRPr lang="ru-RU" dirty="0"/>
              </a:p>
              <a:p>
                <a:pPr algn="r" rtl="1"/>
                <a:endParaRPr lang="ru-RU" dirty="0"/>
              </a:p>
              <a:p>
                <a:pPr algn="r" rtl="1"/>
                <a:endParaRPr lang="ru-RU"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a:blip r:embed="rId2"/>
                <a:stretch>
                  <a:fillRect t="-1333" r="-789"/>
                </a:stretch>
              </a:blipFill>
            </p:spPr>
            <p:txBody>
              <a:bodyPr/>
              <a:lstStyle/>
              <a:p>
                <a:r>
                  <a:rPr lang="ru-RU">
                    <a:noFill/>
                  </a:rPr>
                  <a:t> </a:t>
                </a:r>
              </a:p>
            </p:txBody>
          </p:sp>
        </mc:Fallback>
      </mc:AlternateContent>
    </p:spTree>
    <p:extLst>
      <p:ext uri="{BB962C8B-B14F-4D97-AF65-F5344CB8AC3E}">
        <p14:creationId xmlns:p14="http://schemas.microsoft.com/office/powerpoint/2010/main" val="1688346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תכונות הגרפים</a:t>
            </a:r>
            <a:endParaRPr lang="ru-RU"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pPr algn="r" rtl="1"/>
                <a:r>
                  <a:rPr lang="he-IL" b="1" dirty="0" smtClean="0"/>
                  <a:t>טענה: </a:t>
                </a:r>
                <a:r>
                  <a:rPr lang="he-IL" dirty="0" smtClean="0"/>
                  <a:t>אם לגרף קשיר לא מכוון </a:t>
                </a:r>
                <a:r>
                  <a:rPr lang="en-US" dirty="0" smtClean="0"/>
                  <a:t>G</a:t>
                </a:r>
                <a:r>
                  <a:rPr lang="en-US" dirty="0"/>
                  <a:t>=(V,E)</a:t>
                </a:r>
                <a:r>
                  <a:rPr lang="he-IL" dirty="0" smtClean="0"/>
                  <a:t>, מקיים: </a:t>
                </a:r>
                <a14:m>
                  <m:oMath xmlns:m="http://schemas.openxmlformats.org/officeDocument/2006/math">
                    <m:d>
                      <m:dPr>
                        <m:begChr m:val="|"/>
                        <m:endChr m:val="|"/>
                        <m:ctrlPr>
                          <a:rPr lang="he-IL" b="0" i="1" smtClean="0">
                            <a:latin typeface="Cambria Math" panose="02040503050406030204" pitchFamily="18" charset="0"/>
                          </a:rPr>
                        </m:ctrlPr>
                      </m:dPr>
                      <m:e>
                        <m:r>
                          <a:rPr lang="en-US" b="0" i="1" smtClean="0">
                            <a:latin typeface="Cambria Math" panose="02040503050406030204" pitchFamily="18" charset="0"/>
                          </a:rPr>
                          <m:t>𝐸</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𝑉</m:t>
                        </m:r>
                      </m:e>
                    </m:d>
                    <m:r>
                      <a:rPr lang="en-US" b="0" i="1" smtClean="0">
                        <a:latin typeface="Cambria Math" panose="02040503050406030204" pitchFamily="18" charset="0"/>
                      </a:rPr>
                      <m:t>−</m:t>
                    </m:r>
                    <m:r>
                      <a:rPr lang="en-US" b="0" i="1" smtClean="0">
                        <a:latin typeface="Cambria Math" panose="02040503050406030204" pitchFamily="18" charset="0"/>
                      </a:rPr>
                      <m:t>1</m:t>
                    </m:r>
                  </m:oMath>
                </a14:m>
                <a:endParaRPr lang="en-US" dirty="0" smtClean="0"/>
              </a:p>
              <a:p>
                <a:pPr algn="r" rtl="1"/>
                <a:r>
                  <a:rPr lang="he-IL" b="1" dirty="0" smtClean="0"/>
                  <a:t>הוכחה: </a:t>
                </a:r>
                <a:r>
                  <a:rPr lang="he-IL" dirty="0"/>
                  <a:t>נוכיח שאם בגרף </a:t>
                </a:r>
                <a:r>
                  <a:rPr lang="he-IL" dirty="0" smtClean="0"/>
                  <a:t>מתקיים</a:t>
                </a:r>
                <a:r>
                  <a:rPr lang="en-US" dirty="0" smtClean="0"/>
                  <a:t> </a:t>
                </a:r>
                <a14:m>
                  <m:oMath xmlns:m="http://schemas.openxmlformats.org/officeDocument/2006/math">
                    <m:d>
                      <m:dPr>
                        <m:begChr m:val="|"/>
                        <m:endChr m:val="|"/>
                        <m:ctrlPr>
                          <a:rPr lang="he-IL" i="1">
                            <a:latin typeface="Cambria Math" panose="02040503050406030204" pitchFamily="18" charset="0"/>
                          </a:rPr>
                        </m:ctrlPr>
                      </m:dPr>
                      <m:e>
                        <m:r>
                          <a:rPr lang="en-US" i="1">
                            <a:latin typeface="Cambria Math" panose="02040503050406030204" pitchFamily="18" charset="0"/>
                          </a:rPr>
                          <m:t>𝐸</m:t>
                        </m:r>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𝑉</m:t>
                        </m:r>
                      </m:e>
                    </m:d>
                    <m:r>
                      <a:rPr lang="en-US" i="1">
                        <a:latin typeface="Cambria Math" panose="02040503050406030204" pitchFamily="18" charset="0"/>
                      </a:rPr>
                      <m:t>−</m:t>
                    </m:r>
                    <m:r>
                      <a:rPr lang="en-US" i="1">
                        <a:latin typeface="Cambria Math" panose="02040503050406030204" pitchFamily="18" charset="0"/>
                      </a:rPr>
                      <m:t>1</m:t>
                    </m:r>
                  </m:oMath>
                </a14:m>
                <a:r>
                  <a:rPr lang="en-US" dirty="0" smtClean="0"/>
                  <a:t> </a:t>
                </a:r>
                <a:r>
                  <a:rPr lang="he-IL" dirty="0" smtClean="0"/>
                  <a:t>אז יש לפחות</a:t>
                </a:r>
                <a:endParaRPr lang="en-US" dirty="0" smtClean="0"/>
              </a:p>
              <a:p>
                <a:pPr marL="0" indent="0" algn="r" rtl="1">
                  <a:buNone/>
                </a:pPr>
                <a:r>
                  <a:rPr lang="he-IL" dirty="0" smtClean="0"/>
                  <a:t>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𝑉</m:t>
                        </m:r>
                      </m:e>
                    </m:d>
                    <m:r>
                      <a:rPr lang="en-US" i="1">
                        <a:latin typeface="Cambria Math" panose="02040503050406030204" pitchFamily="18" charset="0"/>
                      </a:rPr>
                      <m:t>−</m:t>
                    </m:r>
                    <m:r>
                      <a:rPr lang="he-IL" b="0" i="1" smtClean="0">
                        <a:latin typeface="Cambria Math" panose="02040503050406030204" pitchFamily="18" charset="0"/>
                      </a:rPr>
                      <m:t>|</m:t>
                    </m:r>
                    <m:r>
                      <a:rPr lang="en-US" b="0" i="1" smtClean="0">
                        <a:latin typeface="Cambria Math" panose="02040503050406030204" pitchFamily="18" charset="0"/>
                      </a:rPr>
                      <m:t>𝐸</m:t>
                    </m:r>
                    <m:r>
                      <a:rPr lang="he-IL" b="0" i="1" smtClean="0">
                        <a:latin typeface="Cambria Math" panose="02040503050406030204" pitchFamily="18" charset="0"/>
                      </a:rPr>
                      <m:t>|</m:t>
                    </m:r>
                  </m:oMath>
                </a14:m>
                <a:r>
                  <a:rPr lang="he-IL" dirty="0" smtClean="0"/>
                  <a:t>  מחלקות קשירות (שקילות). זה מוכיח את הטענה.</a:t>
                </a:r>
              </a:p>
              <a:p>
                <a:pPr marL="0" indent="0" algn="r" rtl="1">
                  <a:buNone/>
                </a:pPr>
                <a:r>
                  <a:rPr lang="he-IL" dirty="0" smtClean="0"/>
                  <a:t>אינדוקציה על </a:t>
                </a:r>
                <a14:m>
                  <m:oMath xmlns:m="http://schemas.openxmlformats.org/officeDocument/2006/math">
                    <m:d>
                      <m:dPr>
                        <m:begChr m:val="|"/>
                        <m:endChr m:val="|"/>
                        <m:ctrlPr>
                          <a:rPr lang="he-IL" i="1">
                            <a:latin typeface="Cambria Math" panose="02040503050406030204" pitchFamily="18" charset="0"/>
                          </a:rPr>
                        </m:ctrlPr>
                      </m:dPr>
                      <m:e>
                        <m:r>
                          <a:rPr lang="en-US" i="1">
                            <a:latin typeface="Cambria Math" panose="02040503050406030204" pitchFamily="18" charset="0"/>
                          </a:rPr>
                          <m:t>𝐸</m:t>
                        </m:r>
                      </m:e>
                    </m:d>
                  </m:oMath>
                </a14:m>
                <a:r>
                  <a:rPr lang="he-IL" dirty="0"/>
                  <a:t> </a:t>
                </a:r>
                <a:r>
                  <a:rPr lang="he-IL" dirty="0" smtClean="0"/>
                  <a:t>. </a:t>
                </a:r>
              </a:p>
              <a:p>
                <a:pPr marL="0" indent="0" algn="r" rtl="1">
                  <a:buNone/>
                </a:pPr>
                <a14:m>
                  <m:oMath xmlns:m="http://schemas.openxmlformats.org/officeDocument/2006/math">
                    <m:d>
                      <m:dPr>
                        <m:begChr m:val="|"/>
                        <m:endChr m:val="|"/>
                        <m:ctrlPr>
                          <a:rPr lang="he-IL" i="1">
                            <a:latin typeface="Cambria Math" panose="02040503050406030204" pitchFamily="18" charset="0"/>
                          </a:rPr>
                        </m:ctrlPr>
                      </m:dPr>
                      <m:e>
                        <m:r>
                          <a:rPr lang="en-US" i="1">
                            <a:latin typeface="Cambria Math" panose="02040503050406030204" pitchFamily="18" charset="0"/>
                          </a:rPr>
                          <m:t>𝐸</m:t>
                        </m:r>
                      </m:e>
                    </m:d>
                    <m:r>
                      <a:rPr lang="en-US" i="1">
                        <a:latin typeface="Cambria Math" panose="02040503050406030204" pitchFamily="18" charset="0"/>
                      </a:rPr>
                      <m:t>=</m:t>
                    </m:r>
                    <m:r>
                      <a:rPr lang="en-US" i="1">
                        <a:latin typeface="Cambria Math" panose="02040503050406030204" pitchFamily="18" charset="0"/>
                      </a:rPr>
                      <m:t>0</m:t>
                    </m:r>
                  </m:oMath>
                </a14:m>
                <a:r>
                  <a:rPr lang="he-IL" dirty="0" smtClean="0"/>
                  <a:t>: טריוויאלי.</a:t>
                </a:r>
              </a:p>
              <a:p>
                <a:pPr marL="0" indent="0" algn="r" rtl="1">
                  <a:buNone/>
                </a:pPr>
                <a:r>
                  <a:rPr lang="he-IL" dirty="0" smtClean="0"/>
                  <a:t>נניח עבור </a:t>
                </a:r>
                <a14:m>
                  <m:oMath xmlns:m="http://schemas.openxmlformats.org/officeDocument/2006/math">
                    <m:d>
                      <m:dPr>
                        <m:begChr m:val="|"/>
                        <m:endChr m:val="|"/>
                        <m:ctrlPr>
                          <a:rPr lang="he-IL" i="1">
                            <a:latin typeface="Cambria Math" panose="02040503050406030204" pitchFamily="18" charset="0"/>
                          </a:rPr>
                        </m:ctrlPr>
                      </m:dPr>
                      <m:e>
                        <m:r>
                          <a:rPr lang="en-US" i="1">
                            <a:latin typeface="Cambria Math" panose="02040503050406030204" pitchFamily="18" charset="0"/>
                          </a:rPr>
                          <m:t>𝐸</m:t>
                        </m:r>
                      </m:e>
                    </m:d>
                  </m:oMath>
                </a14:m>
                <a:r>
                  <a:rPr lang="he-IL" dirty="0" smtClean="0"/>
                  <a:t>, נוכיח עבור </a:t>
                </a:r>
                <a14:m>
                  <m:oMath xmlns:m="http://schemas.openxmlformats.org/officeDocument/2006/math">
                    <m:d>
                      <m:dPr>
                        <m:begChr m:val="|"/>
                        <m:endChr m:val="|"/>
                        <m:ctrlPr>
                          <a:rPr lang="he-IL" i="1">
                            <a:latin typeface="Cambria Math" panose="02040503050406030204" pitchFamily="18" charset="0"/>
                          </a:rPr>
                        </m:ctrlPr>
                      </m:dPr>
                      <m:e>
                        <m:r>
                          <a:rPr lang="en-US" i="1">
                            <a:latin typeface="Cambria Math" panose="02040503050406030204" pitchFamily="18" charset="0"/>
                          </a:rPr>
                          <m:t>𝐸</m:t>
                        </m:r>
                      </m:e>
                    </m:d>
                    <m:r>
                      <a:rPr lang="he-IL" b="0" i="1" smtClean="0">
                        <a:latin typeface="Cambria Math" panose="02040503050406030204" pitchFamily="18" charset="0"/>
                      </a:rPr>
                      <m:t>+</m:t>
                    </m:r>
                    <m:r>
                      <a:rPr lang="he-IL" b="0" i="1" smtClean="0">
                        <a:latin typeface="Cambria Math" panose="02040503050406030204" pitchFamily="18" charset="0"/>
                      </a:rPr>
                      <m:t>1</m:t>
                    </m:r>
                  </m:oMath>
                </a14:m>
                <a:r>
                  <a:rPr lang="he-IL" dirty="0" smtClean="0"/>
                  <a:t>. נוריד קשת אחת. נותר גרף בו לפחות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𝑉</m:t>
                        </m:r>
                      </m:e>
                    </m:d>
                    <m:r>
                      <a:rPr lang="en-US" i="1">
                        <a:latin typeface="Cambria Math" panose="02040503050406030204" pitchFamily="18" charset="0"/>
                      </a:rPr>
                      <m:t>−</m:t>
                    </m:r>
                    <m:r>
                      <a:rPr lang="he-IL" i="1">
                        <a:latin typeface="Cambria Math" panose="02040503050406030204" pitchFamily="18" charset="0"/>
                      </a:rPr>
                      <m:t>|</m:t>
                    </m:r>
                    <m:r>
                      <a:rPr lang="en-US" i="1">
                        <a:latin typeface="Cambria Math" panose="02040503050406030204" pitchFamily="18" charset="0"/>
                      </a:rPr>
                      <m:t>𝐸</m:t>
                    </m:r>
                    <m:r>
                      <a:rPr lang="he-IL" i="1">
                        <a:latin typeface="Cambria Math" panose="02040503050406030204" pitchFamily="18" charset="0"/>
                      </a:rPr>
                      <m:t>|</m:t>
                    </m:r>
                  </m:oMath>
                </a14:m>
                <a:r>
                  <a:rPr lang="he-IL" dirty="0"/>
                  <a:t>  מחלקות קשירות . אם נחזיר את </a:t>
                </a:r>
                <a:r>
                  <a:rPr lang="he-IL" dirty="0" smtClean="0"/>
                  <a:t>הקשת, </a:t>
                </a:r>
                <a:r>
                  <a:rPr lang="he-IL" dirty="0"/>
                  <a:t>יקרה אחת משתיים: מספר מחלקות הקשירות לא ישתנה או שיקטן </a:t>
                </a:r>
                <a:r>
                  <a:rPr lang="he-IL" dirty="0" smtClean="0"/>
                  <a:t>ב-1. </a:t>
                </a:r>
                <a:endParaRPr lang="ru-RU" dirty="0"/>
              </a:p>
              <a:p>
                <a:pPr marL="0" indent="0" algn="r" rtl="1">
                  <a:buNone/>
                </a:pPr>
                <a:endParaRPr lang="ru-RU" dirty="0"/>
              </a:p>
              <a:p>
                <a:pPr marL="0" indent="0" algn="r" rtl="1">
                  <a:buNone/>
                </a:pPr>
                <a:endParaRPr lang="ru-RU"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a:blip r:embed="rId4"/>
                <a:stretch>
                  <a:fillRect t="-1333" r="-1290"/>
                </a:stretch>
              </a:blipFill>
            </p:spPr>
            <p:txBody>
              <a:bodyPr/>
              <a:lstStyle/>
              <a:p>
                <a:r>
                  <a:rPr lang="ru-RU">
                    <a:noFill/>
                  </a:rPr>
                  <a:t> </a:t>
                </a:r>
              </a:p>
            </p:txBody>
          </p:sp>
        </mc:Fallback>
      </mc:AlternateContent>
    </p:spTree>
    <p:extLst>
      <p:ext uri="{BB962C8B-B14F-4D97-AF65-F5344CB8AC3E}">
        <p14:creationId xmlns:p14="http://schemas.microsoft.com/office/powerpoint/2010/main" val="2124037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תכונות הגרפים</a:t>
            </a:r>
            <a:endParaRPr lang="ru-RU"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lnSpcReduction="10000"/>
              </a:bodyPr>
              <a:lstStyle/>
              <a:p>
                <a:pPr algn="r" rtl="1"/>
                <a:r>
                  <a:rPr lang="he-IL" b="1" dirty="0" smtClean="0"/>
                  <a:t>טענה: </a:t>
                </a:r>
                <a:r>
                  <a:rPr lang="he-IL" dirty="0"/>
                  <a:t>בגרף </a:t>
                </a:r>
                <a:r>
                  <a:rPr lang="he-IL" dirty="0" smtClean="0"/>
                  <a:t>קשיר </a:t>
                </a:r>
                <a:r>
                  <a:rPr lang="he-IL" dirty="0"/>
                  <a:t>יוצר </a:t>
                </a:r>
                <a:r>
                  <a:rPr lang="he-IL" dirty="0" smtClean="0"/>
                  <a:t>ע</a:t>
                </a:r>
                <a:r>
                  <a:rPr lang="he-IL" dirty="0"/>
                  <a:t>ם</a:t>
                </a:r>
                <a:r>
                  <a:rPr lang="he-IL" dirty="0" smtClean="0"/>
                  <a:t> </a:t>
                </a:r>
                <a14:m>
                  <m:oMath xmlns:m="http://schemas.openxmlformats.org/officeDocument/2006/math">
                    <m:r>
                      <a:rPr lang="en-US">
                        <a:latin typeface="Cambria Math" panose="02040503050406030204" pitchFamily="18" charset="0"/>
                      </a:rPr>
                      <m:t> </m:t>
                    </m:r>
                    <m:r>
                      <a:rPr lang="en-US" b="0" i="1" smtClean="0">
                        <a:latin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 </m:t>
                    </m:r>
                  </m:oMath>
                </a14:m>
                <a:r>
                  <a:rPr lang="he-IL" dirty="0" smtClean="0"/>
                  <a:t>קודקודים ו-</a:t>
                </a:r>
                <a:r>
                  <a:rPr lang="en-US" dirty="0"/>
                  <a:t> </a:t>
                </a:r>
                <a14:m>
                  <m:oMath xmlns:m="http://schemas.openxmlformats.org/officeDocument/2006/math">
                    <m:r>
                      <a:rPr lang="en-US" i="1">
                        <a:latin typeface="Cambria Math" panose="02040503050406030204" pitchFamily="18" charset="0"/>
                      </a:rPr>
                      <m:t>𝑘</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oMath>
                </a14:m>
                <a:r>
                  <a:rPr lang="he-IL" dirty="0" smtClean="0"/>
                  <a:t> קשתות קיים מעגל .</a:t>
                </a:r>
                <a:endParaRPr lang="en-US" dirty="0" smtClean="0"/>
              </a:p>
              <a:p>
                <a:pPr algn="r" rtl="1"/>
                <a:r>
                  <a:rPr lang="he-IL" b="1" dirty="0" smtClean="0"/>
                  <a:t>הוכחה</a:t>
                </a:r>
                <a:r>
                  <a:rPr lang="he-IL" dirty="0" smtClean="0"/>
                  <a:t>: באינדוקציה על </a:t>
                </a:r>
                <a14:m>
                  <m:oMath xmlns:m="http://schemas.openxmlformats.org/officeDocument/2006/math">
                    <m:r>
                      <a:rPr lang="en-US" b="0" i="1" smtClean="0">
                        <a:latin typeface="Cambria Math" panose="02040503050406030204" pitchFamily="18" charset="0"/>
                      </a:rPr>
                      <m:t>𝑛</m:t>
                    </m:r>
                  </m:oMath>
                </a14:m>
                <a:r>
                  <a:rPr lang="he-IL" dirty="0" smtClean="0"/>
                  <a:t>. </a:t>
                </a:r>
              </a:p>
              <a:p>
                <a:pPr marL="0" indent="0" algn="r" rtl="1">
                  <a:buNone/>
                </a:pPr>
                <a14:m>
                  <m:oMath xmlns:m="http://schemas.openxmlformats.org/officeDocument/2006/math">
                    <m:r>
                      <a:rPr lang="en-US"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3</m:t>
                    </m:r>
                  </m:oMath>
                </a14:m>
                <a:r>
                  <a:rPr lang="he-IL" dirty="0" smtClean="0"/>
                  <a:t>: הגרף היחיד עם 3 קודקודים ו-</a:t>
                </a:r>
                <a:r>
                  <a:rPr lang="en-US" dirty="0" smtClean="0"/>
                  <a:t> </a:t>
                </a:r>
                <a14:m>
                  <m:oMath xmlns:m="http://schemas.openxmlformats.org/officeDocument/2006/math">
                    <m:r>
                      <a:rPr lang="en-US" i="1">
                        <a:latin typeface="Cambria Math" panose="02040503050406030204" pitchFamily="18" charset="0"/>
                      </a:rPr>
                      <m:t>𝑘</m:t>
                    </m:r>
                    <m:r>
                      <a:rPr lang="en-US" i="1">
                        <a:latin typeface="Cambria Math" panose="02040503050406030204" pitchFamily="18" charset="0"/>
                        <a:ea typeface="Cambria Math" panose="02040503050406030204" pitchFamily="18" charset="0"/>
                      </a:rPr>
                      <m:t>≥</m:t>
                    </m:r>
                    <m:r>
                      <a:rPr lang="he-IL" b="0" i="1" smtClean="0">
                        <a:latin typeface="Cambria Math" panose="02040503050406030204" pitchFamily="18" charset="0"/>
                        <a:ea typeface="Cambria Math" panose="02040503050406030204" pitchFamily="18" charset="0"/>
                      </a:rPr>
                      <m:t>3</m:t>
                    </m:r>
                  </m:oMath>
                </a14:m>
                <a:r>
                  <a:rPr lang="he-IL" dirty="0" smtClean="0"/>
                  <a:t>צלעות הוא משולש.</a:t>
                </a:r>
              </a:p>
              <a:p>
                <a:pPr marL="0" indent="0" algn="r" rtl="1">
                  <a:buNone/>
                </a:pPr>
                <a:r>
                  <a:rPr lang="he-IL" dirty="0" smtClean="0"/>
                  <a:t>נניח עבור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oMath>
                </a14:m>
                <a:r>
                  <a:rPr lang="he-IL" dirty="0" smtClean="0"/>
                  <a:t>, נוכיח עבור </a:t>
                </a:r>
                <a14:m>
                  <m:oMath xmlns:m="http://schemas.openxmlformats.org/officeDocument/2006/math">
                    <m:r>
                      <a:rPr lang="en-US" i="1" smtClean="0">
                        <a:latin typeface="Cambria Math" panose="02040503050406030204" pitchFamily="18" charset="0"/>
                      </a:rPr>
                      <m:t>𝑛</m:t>
                    </m:r>
                  </m:oMath>
                </a14:m>
                <a:r>
                  <a:rPr lang="he-IL" dirty="0" smtClean="0"/>
                  <a:t> : נחלק לשני מקרים:</a:t>
                </a:r>
              </a:p>
              <a:p>
                <a:pPr marL="514350" indent="-514350" algn="r" rtl="1">
                  <a:buAutoNum type="arabicPeriod"/>
                </a:pPr>
                <a:r>
                  <a:rPr lang="he-IL" dirty="0" smtClean="0"/>
                  <a:t>ב-</a:t>
                </a:r>
                <a:r>
                  <a:rPr lang="en-US" dirty="0" smtClean="0"/>
                  <a:t>G</a:t>
                </a:r>
                <a:r>
                  <a:rPr lang="he-IL" dirty="0" smtClean="0"/>
                  <a:t> יש קודקוד מדרגה 1. נוריד אותו</a:t>
                </a:r>
                <a:r>
                  <a:rPr lang="he-IL" dirty="0"/>
                  <a:t>. לפי הנחת האינדוקציה בגרף שנשאר יש </a:t>
                </a:r>
                <a:r>
                  <a:rPr lang="he-IL" dirty="0" smtClean="0"/>
                  <a:t>מעגל.</a:t>
                </a:r>
              </a:p>
              <a:p>
                <a:pPr marL="514350" indent="-514350" algn="r" rtl="1">
                  <a:buAutoNum type="arabicPeriod"/>
                </a:pPr>
                <a:r>
                  <a:rPr lang="he-IL" dirty="0"/>
                  <a:t>כל הדרגות של כל הקדקודים הן לפחות 2 .נבחר כל </a:t>
                </a:r>
                <a:r>
                  <a:rPr lang="he-IL" dirty="0" smtClean="0"/>
                  <a:t>קדקוד </a:t>
                </a:r>
                <a:r>
                  <a:rPr lang="en-US" dirty="0" smtClean="0"/>
                  <a:t> </a:t>
                </a:r>
                <a14:m>
                  <m:oMath xmlns:m="http://schemas.openxmlformats.org/officeDocument/2006/math">
                    <m:r>
                      <a:rPr lang="en-US" i="1">
                        <a:latin typeface="Cambria Math" panose="02040503050406030204" pitchFamily="18" charset="0"/>
                      </a:rPr>
                      <m:t>𝑢</m:t>
                    </m:r>
                  </m:oMath>
                </a14:m>
                <a:r>
                  <a:rPr lang="he-IL" dirty="0" smtClean="0"/>
                  <a:t>ו"נצא" לטיול בגרף בלי לחזור אחורה</a:t>
                </a:r>
                <a:r>
                  <a:rPr lang="he-IL" dirty="0"/>
                  <a:t>. כיוון שהגרף סופי, חייבים לחזור לקודקוד שכבר ביקרנו בו תוך מספר צעדים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ea typeface="Cambria Math" panose="02040503050406030204" pitchFamily="18" charset="0"/>
                      </a:rPr>
                      <m:t>≥</m:t>
                    </m:r>
                  </m:oMath>
                </a14:m>
                <a:r>
                  <a:rPr lang="he-IL" dirty="0" smtClean="0"/>
                  <a:t>. זהו מעגל.</a:t>
                </a:r>
                <a:endParaRPr lang="ru-RU"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a:blip r:embed="rId2"/>
                <a:stretch>
                  <a:fillRect l="-2151" t="-2133" r="-1290"/>
                </a:stretch>
              </a:blipFill>
            </p:spPr>
            <p:txBody>
              <a:bodyPr/>
              <a:lstStyle/>
              <a:p>
                <a:r>
                  <a:rPr lang="ru-RU">
                    <a:noFill/>
                  </a:rPr>
                  <a:t> </a:t>
                </a:r>
              </a:p>
            </p:txBody>
          </p:sp>
        </mc:Fallback>
      </mc:AlternateContent>
    </p:spTree>
    <p:extLst>
      <p:ext uri="{BB962C8B-B14F-4D97-AF65-F5344CB8AC3E}">
        <p14:creationId xmlns:p14="http://schemas.microsoft.com/office/powerpoint/2010/main" val="220303211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46163</TotalTime>
  <Words>976</Words>
  <Application>Microsoft Office PowerPoint</Application>
  <PresentationFormat>‫הצגה על המסך (4:3)</PresentationFormat>
  <Paragraphs>100</Paragraphs>
  <Slides>14</Slides>
  <Notes>0</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14</vt:i4>
      </vt:variant>
    </vt:vector>
  </HeadingPairs>
  <TitlesOfParts>
    <vt:vector size="22" baseType="lpstr">
      <vt:lpstr>Arial</vt:lpstr>
      <vt:lpstr>Calibri</vt:lpstr>
      <vt:lpstr>Cambria Math</vt:lpstr>
      <vt:lpstr>Georgia</vt:lpstr>
      <vt:lpstr>Times New Roman</vt:lpstr>
      <vt:lpstr>Wingdings</vt:lpstr>
      <vt:lpstr>Wingdings 2</vt:lpstr>
      <vt:lpstr>Civic</vt:lpstr>
      <vt:lpstr>אלגוריתמים 2</vt:lpstr>
      <vt:lpstr>ביחידה זו נלמד ונתרגל:</vt:lpstr>
      <vt:lpstr>מושגים בתורת הגרפים</vt:lpstr>
      <vt:lpstr>מושגים בתורת הגרפים</vt:lpstr>
      <vt:lpstr>מושגים בתורת הגרפים</vt:lpstr>
      <vt:lpstr>סוגי הגרפים</vt:lpstr>
      <vt:lpstr>תכונות הגרפים</vt:lpstr>
      <vt:lpstr>תכונות הגרפים</vt:lpstr>
      <vt:lpstr>תכונות הגרפים</vt:lpstr>
      <vt:lpstr>שימוש בגרפים</vt:lpstr>
      <vt:lpstr>ייצוג גרפים במחשב</vt:lpstr>
      <vt:lpstr>ייצוג גרפים במחשב</vt:lpstr>
      <vt:lpstr>ניתוח סיבוכיות זמן (עבור שימושים נפוצים)</vt:lpstr>
      <vt:lpstr>בעיית הבקבוקים  (בעיית השוואת נוזלים)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מבוא לתכנות מונחה עצמים</dc:title>
  <dc:creator>user</dc:creator>
  <cp:lastModifiedBy>אנה פרבר/Anna Farber</cp:lastModifiedBy>
  <cp:revision>121</cp:revision>
  <dcterms:created xsi:type="dcterms:W3CDTF">2015-09-14T14:05:54Z</dcterms:created>
  <dcterms:modified xsi:type="dcterms:W3CDTF">2019-03-05T11:50:54Z</dcterms:modified>
</cp:coreProperties>
</file>