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Lst>
  <p:sldIdLst>
    <p:sldId id="256" r:id="rId2"/>
    <p:sldId id="274" r:id="rId3"/>
    <p:sldId id="275" r:id="rId4"/>
    <p:sldId id="278" r:id="rId5"/>
    <p:sldId id="276" r:id="rId6"/>
    <p:sldId id="277" r:id="rId7"/>
    <p:sldId id="279" r:id="rId8"/>
    <p:sldId id="280" r:id="rId9"/>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86" autoAdjust="0"/>
    <p:restoredTop sz="94660"/>
  </p:normalViewPr>
  <p:slideViewPr>
    <p:cSldViewPr>
      <p:cViewPr varScale="1">
        <p:scale>
          <a:sx n="64" d="100"/>
          <a:sy n="64" d="100"/>
        </p:scale>
        <p:origin x="67" y="58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E7438E1-117D-44FB-AC24-B79D899BA877}" type="datetimeFigureOut">
              <a:rPr lang="he-IL" smtClean="0"/>
              <a:t>כ"ז/ניסן/תש"ף</a:t>
            </a:fld>
            <a:endParaRPr lang="he-IL"/>
          </a:p>
        </p:txBody>
      </p:sp>
      <p:sp>
        <p:nvSpPr>
          <p:cNvPr id="17" name="Footer Placeholder 16"/>
          <p:cNvSpPr>
            <a:spLocks noGrp="1"/>
          </p:cNvSpPr>
          <p:nvPr>
            <p:ph type="ftr" sz="quarter" idx="11"/>
          </p:nvPr>
        </p:nvSpPr>
        <p:spPr/>
        <p:txBody>
          <a:bodyPr/>
          <a:lstStyle/>
          <a:p>
            <a:endParaRPr lang="he-IL"/>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F22AC9-109E-4E4D-92F9-530E51D9A3A2}" type="slidenum">
              <a:rPr lang="he-IL" smtClean="0"/>
              <a:t>‹#›</a:t>
            </a:fld>
            <a:endParaRPr lang="he-IL"/>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כ"ז/ניסן/תש"ף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AF22AC9-109E-4E4D-92F9-530E51D9A3A2}" type="slidenum">
              <a:rPr lang="he-IL" smtClean="0"/>
              <a:t>‹#›</a:t>
            </a:fld>
            <a:endParaRPr lang="he-IL"/>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כ"ז/ניסן/תש"ף</a:t>
            </a:fld>
            <a:endParaRPr lang="he-IL"/>
          </a:p>
        </p:txBody>
      </p:sp>
      <p:sp>
        <p:nvSpPr>
          <p:cNvPr id="5" name="Footer Placeholder 4"/>
          <p:cNvSpPr>
            <a:spLocks noGrp="1"/>
          </p:cNvSpPr>
          <p:nvPr>
            <p:ph type="ftr" sz="quarter" idx="11"/>
          </p:nvPr>
        </p:nvSpPr>
        <p:spPr/>
        <p:txBody>
          <a:bodyPr/>
          <a:lstStyle/>
          <a:p>
            <a:endParaRPr lang="he-IL"/>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כ"ז/ניסן/תש"ף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4361688" y="1026372"/>
            <a:ext cx="457200" cy="441325"/>
          </a:xfrm>
        </p:spPr>
        <p:txBody>
          <a:bodyPr/>
          <a:lstStyle/>
          <a:p>
            <a:fld id="{DAF22AC9-109E-4E4D-92F9-530E51D9A3A2}" type="slidenum">
              <a:rPr lang="he-IL" smtClean="0"/>
              <a:t>‹#›</a:t>
            </a:fld>
            <a:endParaRPr lang="he-IL"/>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he-IL"/>
          </a:p>
        </p:txBody>
      </p:sp>
      <p:sp>
        <p:nvSpPr>
          <p:cNvPr id="4" name="Date Placeholder 3"/>
          <p:cNvSpPr>
            <a:spLocks noGrp="1"/>
          </p:cNvSpPr>
          <p:nvPr>
            <p:ph type="dt" sz="half" idx="10"/>
          </p:nvPr>
        </p:nvSpPr>
        <p:spPr/>
        <p:txBody>
          <a:bodyPr/>
          <a:lstStyle/>
          <a:p>
            <a:fld id="{4E7438E1-117D-44FB-AC24-B79D899BA877}" type="datetimeFigureOut">
              <a:rPr lang="he-IL" smtClean="0"/>
              <a:t>כ"ז/ניסן/תש"ף</a:t>
            </a:fld>
            <a:endParaRPr lang="he-IL"/>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F22AC9-109E-4E4D-92F9-530E51D9A3A2}" type="slidenum">
              <a:rPr lang="he-IL" smtClean="0"/>
              <a:t>‹#›</a:t>
            </a:fld>
            <a:endParaRPr lang="he-IL"/>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E7438E1-117D-44FB-AC24-B79D899BA877}" type="datetimeFigureOut">
              <a:rPr lang="he-IL" smtClean="0"/>
              <a:t>כ"ז/ניסן/תש"ף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E7438E1-117D-44FB-AC24-B79D899BA877}" type="datetimeFigureOut">
              <a:rPr lang="he-IL" smtClean="0"/>
              <a:t>כ"ז/ניסן/תש"ף</a:t>
            </a:fld>
            <a:endParaRPr lang="he-IL"/>
          </a:p>
        </p:txBody>
      </p:sp>
      <p:sp>
        <p:nvSpPr>
          <p:cNvPr id="8" name="Footer Placeholder 7"/>
          <p:cNvSpPr>
            <a:spLocks noGrp="1"/>
          </p:cNvSpPr>
          <p:nvPr>
            <p:ph type="ftr" sz="quarter" idx="11"/>
          </p:nvPr>
        </p:nvSpPr>
        <p:spPr>
          <a:xfrm>
            <a:off x="304800" y="6409944"/>
            <a:ext cx="3581400" cy="365760"/>
          </a:xfrm>
        </p:spPr>
        <p:txBody>
          <a:bodyPr/>
          <a:lstStyle/>
          <a:p>
            <a:endParaRPr lang="he-IL"/>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AF22AC9-109E-4E4D-92F9-530E51D9A3A2}" type="slidenum">
              <a:rPr lang="he-IL" smtClean="0"/>
              <a:t>‹#›</a:t>
            </a:fld>
            <a:endParaRPr lang="he-IL"/>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7438E1-117D-44FB-AC24-B79D899BA877}" type="datetimeFigureOut">
              <a:rPr lang="he-IL" smtClean="0"/>
              <a:t>כ"ז/ניסן/תש"ף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a:xfrm>
            <a:off x="4343400" y="1036020"/>
            <a:ext cx="457200" cy="441325"/>
          </a:xfrm>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E7438E1-117D-44FB-AC24-B79D899BA877}" type="datetimeFigureOut">
              <a:rPr lang="he-IL" smtClean="0"/>
              <a:t>כ"ז/ניסן/תש"ף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AF22AC9-109E-4E4D-92F9-530E51D9A3A2}" type="slidenum">
              <a:rPr lang="he-IL" smtClean="0"/>
              <a:t>‹#›</a:t>
            </a:fld>
            <a:endParaRPr lang="he-IL"/>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E7438E1-117D-44FB-AC24-B79D899BA877}" type="datetimeFigureOut">
              <a:rPr lang="he-IL" smtClean="0"/>
              <a:t>כ"ז/ניסן/תש"ף</a:t>
            </a:fld>
            <a:endParaRPr lang="he-IL"/>
          </a:p>
        </p:txBody>
      </p:sp>
      <p:sp>
        <p:nvSpPr>
          <p:cNvPr id="6" name="Footer Placeholder 5"/>
          <p:cNvSpPr>
            <a:spLocks noGrp="1"/>
          </p:cNvSpPr>
          <p:nvPr>
            <p:ph type="ftr" sz="quarter" idx="11"/>
          </p:nvPr>
        </p:nvSpPr>
        <p:spPr>
          <a:xfrm>
            <a:off x="301752" y="6410848"/>
            <a:ext cx="3383280" cy="365760"/>
          </a:xfrm>
        </p:spPr>
        <p:txBody>
          <a:bodyPr/>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AF22AC9-109E-4E4D-92F9-530E51D9A3A2}" type="slidenum">
              <a:rPr lang="he-IL" smtClean="0"/>
              <a:t>‹#›</a:t>
            </a:fld>
            <a:endParaRPr lang="he-IL"/>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E7438E1-117D-44FB-AC24-B79D899BA877}" type="datetimeFigureOut">
              <a:rPr lang="he-IL" smtClean="0"/>
              <a:t>כ"ז/ניסן/תש"ף</a:t>
            </a:fld>
            <a:endParaRPr lang="he-IL"/>
          </a:p>
        </p:txBody>
      </p:sp>
      <p:sp>
        <p:nvSpPr>
          <p:cNvPr id="6" name="Footer Placeholder 5"/>
          <p:cNvSpPr>
            <a:spLocks noGrp="1"/>
          </p:cNvSpPr>
          <p:nvPr>
            <p:ph type="ftr" sz="quarter" idx="11"/>
          </p:nvPr>
        </p:nvSpPr>
        <p:spPr>
          <a:xfrm>
            <a:off x="301752" y="6410848"/>
            <a:ext cx="3584448" cy="365760"/>
          </a:xfrm>
        </p:spPr>
        <p:txBody>
          <a:bodyPr/>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E7438E1-117D-44FB-AC24-B79D899BA877}" type="datetimeFigureOut">
              <a:rPr lang="he-IL" smtClean="0"/>
              <a:t>כ"ז/ניסן/תש"ף</a:t>
            </a:fld>
            <a:endParaRPr lang="he-IL"/>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he-IL"/>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AF22AC9-109E-4E4D-92F9-530E51D9A3A2}" type="slidenum">
              <a:rPr lang="he-IL" smtClean="0"/>
              <a:t>‹#›</a:t>
            </a:fld>
            <a:endParaRPr lang="he-IL"/>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rtl="1"/>
            <a:r>
              <a:rPr lang="he-IL" sz="3600" smtClean="0">
                <a:cs typeface="+mj-cs"/>
              </a:rPr>
              <a:t>תרגול 3</a:t>
            </a:r>
            <a:endParaRPr lang="en-US" sz="3600" dirty="0">
              <a:cs typeface="+mj-cs"/>
            </a:endParaRPr>
          </a:p>
        </p:txBody>
      </p:sp>
      <p:sp>
        <p:nvSpPr>
          <p:cNvPr id="2" name="Title 1"/>
          <p:cNvSpPr>
            <a:spLocks noGrp="1"/>
          </p:cNvSpPr>
          <p:nvPr>
            <p:ph type="title"/>
          </p:nvPr>
        </p:nvSpPr>
        <p:spPr/>
        <p:txBody>
          <a:bodyPr/>
          <a:lstStyle/>
          <a:p>
            <a:r>
              <a:rPr lang="he-IL" dirty="0" smtClean="0"/>
              <a:t>אלגוריתמים 2</a:t>
            </a:r>
            <a:endParaRPr lang="en-US" dirty="0"/>
          </a:p>
        </p:txBody>
      </p:sp>
    </p:spTree>
    <p:extLst>
      <p:ext uri="{BB962C8B-B14F-4D97-AF65-F5344CB8AC3E}">
        <p14:creationId xmlns:p14="http://schemas.microsoft.com/office/powerpoint/2010/main" val="3044019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ביחידה זו נלמד ונתרגל:</a:t>
            </a:r>
            <a:endParaRPr lang="en-US" dirty="0"/>
          </a:p>
        </p:txBody>
      </p:sp>
      <p:sp>
        <p:nvSpPr>
          <p:cNvPr id="3" name="Content Placeholder 2"/>
          <p:cNvSpPr>
            <a:spLocks noGrp="1"/>
          </p:cNvSpPr>
          <p:nvPr>
            <p:ph sz="quarter" idx="1"/>
          </p:nvPr>
        </p:nvSpPr>
        <p:spPr/>
        <p:txBody>
          <a:bodyPr/>
          <a:lstStyle/>
          <a:p>
            <a:endParaRPr lang="en-US" dirty="0"/>
          </a:p>
          <a:p>
            <a:endParaRPr lang="en-US" dirty="0"/>
          </a:p>
        </p:txBody>
      </p:sp>
      <p:sp>
        <p:nvSpPr>
          <p:cNvPr id="4" name="Content Placeholder 2"/>
          <p:cNvSpPr txBox="1">
            <a:spLocks/>
          </p:cNvSpPr>
          <p:nvPr/>
        </p:nvSpPr>
        <p:spPr>
          <a:xfrm>
            <a:off x="454152" y="16794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gn="r" rtl="1"/>
            <a:r>
              <a:rPr lang="he-IL" dirty="0"/>
              <a:t>תורת הגרפים – מסלולים </a:t>
            </a:r>
            <a:r>
              <a:rPr lang="he-IL" dirty="0" smtClean="0"/>
              <a:t>קצרים ביותר</a:t>
            </a:r>
            <a:r>
              <a:rPr lang="he-IL" dirty="0"/>
              <a:t> </a:t>
            </a:r>
            <a:r>
              <a:rPr lang="he-IL" dirty="0" smtClean="0"/>
              <a:t>(</a:t>
            </a:r>
            <a:r>
              <a:rPr lang="en-US" i="1" dirty="0"/>
              <a:t>shortest-paths problem</a:t>
            </a:r>
            <a:r>
              <a:rPr lang="he-IL" dirty="0" smtClean="0"/>
              <a:t> )</a:t>
            </a:r>
            <a:endParaRPr lang="ru-RU" dirty="0" smtClean="0"/>
          </a:p>
          <a:p>
            <a:pPr algn="r" rtl="1"/>
            <a:r>
              <a:rPr lang="he-IL" dirty="0" smtClean="0"/>
              <a:t>אלגוריתם </a:t>
            </a:r>
            <a:r>
              <a:rPr lang="en-US" dirty="0"/>
              <a:t>Floyd-</a:t>
            </a:r>
            <a:r>
              <a:rPr lang="en-US" dirty="0" err="1"/>
              <a:t>Warshall</a:t>
            </a:r>
            <a:r>
              <a:rPr lang="en-US" dirty="0"/>
              <a:t> </a:t>
            </a:r>
            <a:endParaRPr lang="ru-RU" dirty="0"/>
          </a:p>
        </p:txBody>
      </p:sp>
    </p:spTree>
    <p:extLst>
      <p:ext uri="{BB962C8B-B14F-4D97-AF65-F5344CB8AC3E}">
        <p14:creationId xmlns:p14="http://schemas.microsoft.com/office/powerpoint/2010/main" val="1406036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אלגוריתמים חמדניים</a:t>
            </a:r>
            <a:endParaRPr lang="ru-RU" dirty="0"/>
          </a:p>
        </p:txBody>
      </p:sp>
      <p:sp>
        <p:nvSpPr>
          <p:cNvPr id="3" name="Content Placeholder 2"/>
          <p:cNvSpPr>
            <a:spLocks noGrp="1"/>
          </p:cNvSpPr>
          <p:nvPr>
            <p:ph sz="quarter" idx="1"/>
          </p:nvPr>
        </p:nvSpPr>
        <p:spPr/>
        <p:txBody>
          <a:bodyPr>
            <a:normAutofit/>
          </a:bodyPr>
          <a:lstStyle/>
          <a:p>
            <a:pPr algn="r" rtl="1"/>
            <a:r>
              <a:rPr lang="he-IL" b="1" dirty="0" smtClean="0"/>
              <a:t>אלגוריתמים חמדניים </a:t>
            </a:r>
            <a:r>
              <a:rPr lang="en-US" b="1" dirty="0" smtClean="0"/>
              <a:t>greedy</a:t>
            </a:r>
            <a:r>
              <a:rPr lang="en-US" b="1" dirty="0"/>
              <a:t> algorithms</a:t>
            </a:r>
            <a:r>
              <a:rPr lang="en-US" b="1" dirty="0" smtClean="0"/>
              <a:t> </a:t>
            </a:r>
            <a:r>
              <a:rPr lang="he-IL" b="1" dirty="0" smtClean="0"/>
              <a:t> </a:t>
            </a:r>
            <a:r>
              <a:rPr lang="he-IL" dirty="0" smtClean="0"/>
              <a:t>הם </a:t>
            </a:r>
            <a:r>
              <a:rPr lang="he-IL" dirty="0"/>
              <a:t>אלגוריתמים שעובדים לפי העיקרון הכללי של לבנות פיתרון בשלבים, כשבכל שלב לוקחים את האופציה ה״טובה ביותר לאותו רגע״. </a:t>
            </a:r>
            <a:endParaRPr lang="he-IL" dirty="0" smtClean="0"/>
          </a:p>
          <a:p>
            <a:pPr algn="r" rtl="1"/>
            <a:r>
              <a:rPr lang="he-IL" dirty="0" smtClean="0"/>
              <a:t>האלגוריתם </a:t>
            </a:r>
            <a:r>
              <a:rPr lang="he-IL" dirty="0"/>
              <a:t>של קרוסקל (״כל פעם לוקחים את הקשת המינימלית שמאחדת רכיבי קשירות״) ושל פרים (״כל פעם לוקחים קשת </a:t>
            </a:r>
            <a:r>
              <a:rPr lang="en-US" dirty="0"/>
              <a:t>V</a:t>
            </a:r>
            <a:r>
              <a:rPr lang="he-IL" dirty="0"/>
              <a:t>״) הם דוגמאות לאלגוריתמים חמדניים. </a:t>
            </a:r>
            <a:endParaRPr lang="he-IL" dirty="0" smtClean="0"/>
          </a:p>
          <a:p>
            <a:pPr algn="r" rtl="1"/>
            <a:r>
              <a:rPr lang="he-IL" dirty="0" smtClean="0"/>
              <a:t>בדרך </a:t>
            </a:r>
            <a:r>
              <a:rPr lang="he-IL" dirty="0"/>
              <a:t>כלל החלק היותר קשה הוא מינימלית שמרחיבה את 0 להוכיח שאלגוריתם חמדני באמת יתן פיתרון מיטבי, או קירוב של פיתרון כזה. וכמובן שיש גם מקרים שבהם אלגוריתמים חמדניים לא יעבדו טוב.</a:t>
            </a:r>
            <a:endParaRPr lang="ru-RU" dirty="0"/>
          </a:p>
          <a:p>
            <a:endParaRPr lang="ru-RU" dirty="0"/>
          </a:p>
        </p:txBody>
      </p:sp>
    </p:spTree>
    <p:extLst>
      <p:ext uri="{BB962C8B-B14F-4D97-AF65-F5344CB8AC3E}">
        <p14:creationId xmlns:p14="http://schemas.microsoft.com/office/powerpoint/2010/main" val="289509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r" rtl="1"/>
            <a:r>
              <a:rPr lang="he-IL" b="1" dirty="0"/>
              <a:t>רעיון </a:t>
            </a:r>
            <a:r>
              <a:rPr lang="he-IL" b="1" dirty="0" smtClean="0"/>
              <a:t>בתכנות/תכנון </a:t>
            </a:r>
            <a:r>
              <a:rPr lang="he-IL" b="1" dirty="0"/>
              <a:t>דינמי </a:t>
            </a:r>
            <a:r>
              <a:rPr lang="he-IL" dirty="0"/>
              <a:t>הוא בניית אלגוריתם הפותר בעיה בשלבים: מגדירים בנוסף לבעיה המקורית סדרה של ״בעיות משנה״ שמובילות אליה, ופותרים </a:t>
            </a:r>
            <a:r>
              <a:rPr lang="he-IL" dirty="0" smtClean="0"/>
              <a:t>אות</a:t>
            </a:r>
            <a:r>
              <a:rPr lang="he-IL" dirty="0"/>
              <a:t>ן</a:t>
            </a:r>
            <a:r>
              <a:rPr lang="he-IL" dirty="0" smtClean="0"/>
              <a:t> </a:t>
            </a:r>
            <a:r>
              <a:rPr lang="he-IL" dirty="0"/>
              <a:t>בסדר כזה שבכל שלב נוכל לפתור את בעית המשנה הבאה בקלות יחסית בהסתמך על בעיות המשנה שפתרנו עד </a:t>
            </a:r>
            <a:r>
              <a:rPr lang="he-IL" dirty="0" smtClean="0"/>
              <a:t>עכשיו.</a:t>
            </a:r>
          </a:p>
          <a:p>
            <a:pPr algn="r" rtl="1"/>
            <a:r>
              <a:rPr lang="he-IL" dirty="0"/>
              <a:t>גם חלק מהאלגוריתמים החמדניים יכולים להיכתב כאלגוריתמי תכנות דינמי, כאשר עבורם חישוב בעיית המשנה הבאה מסתמך על עיקרון חמדני פשוט.</a:t>
            </a:r>
            <a:endParaRPr lang="ru-RU" dirty="0"/>
          </a:p>
        </p:txBody>
      </p:sp>
      <p:sp>
        <p:nvSpPr>
          <p:cNvPr id="4" name="Title 3"/>
          <p:cNvSpPr>
            <a:spLocks noGrp="1"/>
          </p:cNvSpPr>
          <p:nvPr>
            <p:ph type="title"/>
          </p:nvPr>
        </p:nvSpPr>
        <p:spPr/>
        <p:txBody>
          <a:bodyPr/>
          <a:lstStyle/>
          <a:p>
            <a:r>
              <a:rPr lang="he-IL" dirty="0" smtClean="0"/>
              <a:t>תכנות (או תכנון) </a:t>
            </a:r>
            <a:r>
              <a:rPr lang="he-IL" dirty="0"/>
              <a:t>דינמי</a:t>
            </a:r>
            <a:endParaRPr lang="ru-RU" dirty="0"/>
          </a:p>
        </p:txBody>
      </p:sp>
    </p:spTree>
    <p:extLst>
      <p:ext uri="{BB962C8B-B14F-4D97-AF65-F5344CB8AC3E}">
        <p14:creationId xmlns:p14="http://schemas.microsoft.com/office/powerpoint/2010/main" val="217085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669" y="0"/>
            <a:ext cx="8534400" cy="758952"/>
          </a:xfrm>
        </p:spPr>
        <p:txBody>
          <a:bodyPr/>
          <a:lstStyle/>
          <a:p>
            <a:r>
              <a:rPr lang="he-IL" dirty="0"/>
              <a:t>מסלולים קלים ביותר / קצרים ביותר</a:t>
            </a:r>
            <a:endParaRPr lang="ru-RU"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987552"/>
                <a:ext cx="8842248" cy="5870448"/>
              </a:xfrm>
            </p:spPr>
            <p:txBody>
              <a:bodyPr>
                <a:normAutofit fontScale="85000" lnSpcReduction="20000"/>
              </a:bodyPr>
              <a:lstStyle/>
              <a:p>
                <a:pPr algn="r" rtl="1"/>
                <a:r>
                  <a:rPr lang="he-IL" dirty="0" smtClean="0"/>
                  <a:t>הערה על המינוח: המונח באנגלית הוא </a:t>
                </a:r>
                <a:r>
                  <a:rPr lang="en-US" dirty="0"/>
                  <a:t>shortest </a:t>
                </a:r>
                <a:r>
                  <a:rPr lang="en-US" dirty="0" smtClean="0"/>
                  <a:t>paths</a:t>
                </a:r>
                <a:r>
                  <a:rPr lang="he-IL" dirty="0" smtClean="0"/>
                  <a:t>, ״מסלולים </a:t>
                </a:r>
                <a:r>
                  <a:rPr lang="he-IL" dirty="0"/>
                  <a:t>קצרים ביותר״. אנחנו בעברית נשתמש </a:t>
                </a:r>
                <a:r>
                  <a:rPr lang="he-IL" dirty="0" smtClean="0"/>
                  <a:t>גם </a:t>
                </a:r>
                <a:r>
                  <a:rPr lang="he-IL" dirty="0"/>
                  <a:t>במונח ״מסלולים קלים ביותר״, מכיוון שמרשים גם ״אורכים״ שליליים</a:t>
                </a:r>
                <a:r>
                  <a:rPr lang="he-IL" dirty="0" smtClean="0"/>
                  <a:t>.</a:t>
                </a:r>
              </a:p>
              <a:p>
                <a:pPr algn="r" rtl="1"/>
                <a:r>
                  <a:rPr lang="he-IL" dirty="0" smtClean="0"/>
                  <a:t>נתון גרף </a:t>
                </a:r>
                <a14:m>
                  <m:oMath xmlns:m="http://schemas.openxmlformats.org/officeDocument/2006/math">
                    <m:r>
                      <a:rPr lang="he-IL" b="0" i="0" smtClean="0">
                        <a:latin typeface="Cambria Math" panose="02040503050406030204" pitchFamily="18" charset="0"/>
                      </a:rPr>
                      <m:t> </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he-IL" dirty="0" smtClean="0"/>
                  <a:t> </a:t>
                </a:r>
                <a:r>
                  <a:rPr lang="he-IL" dirty="0"/>
                  <a:t>פשוט ויכול להיות מכוון או לא מכוון. </a:t>
                </a:r>
                <a:endParaRPr lang="he-IL" dirty="0" smtClean="0"/>
              </a:p>
              <a:p>
                <a:pPr algn="r" rtl="1"/>
                <a:r>
                  <a:rPr lang="he-IL" dirty="0" smtClean="0"/>
                  <a:t>נתונה פונקצית משקל על הקשתות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he-IL" dirty="0" smtClean="0"/>
                  <a:t> שאפשר </a:t>
                </a:r>
                <a:r>
                  <a:rPr lang="he-IL" dirty="0"/>
                  <a:t>לחשוב עליה כ״אורכי קשתות״ (אבל במקרה הכללי נרשה גם אורכים שליליים). </a:t>
                </a:r>
                <a:endParaRPr lang="he-IL" dirty="0" smtClean="0"/>
              </a:p>
              <a:p>
                <a:pPr algn="r" rtl="1"/>
                <a:r>
                  <a:rPr lang="he-IL" dirty="0" smtClean="0"/>
                  <a:t>עבור </a:t>
                </a:r>
                <a:r>
                  <a:rPr lang="he-IL" dirty="0"/>
                  <a:t>זוג צמתים </a:t>
                </a:r>
                <a:r>
                  <a:rPr lang="en-US" dirty="0" smtClean="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oMath>
                </a14:m>
                <a:r>
                  <a:rPr lang="he-IL" dirty="0" smtClean="0"/>
                  <a:t>נרצה </a:t>
                </a:r>
                <a:r>
                  <a:rPr lang="he-IL" dirty="0"/>
                  <a:t>למצוא את ה״מרחק״ ביניהם. עבור כל מסלול (פשוט או </a:t>
                </a:r>
                <a:r>
                  <a:rPr lang="he-IL" dirty="0" smtClean="0"/>
                  <a:t>לא)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𝑡</m:t>
                    </m:r>
                  </m:oMath>
                </a14:m>
                <a:r>
                  <a:rPr lang="he-IL" dirty="0" smtClean="0"/>
                  <a:t> נבדוק את המשקל הכולל שלו:                             </a:t>
                </a:r>
                <a14:m>
                  <m:oMath xmlns:m="http://schemas.openxmlformats.org/officeDocument/2006/math">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m:t>
                    </m:r>
                    <m:nary>
                      <m:naryPr>
                        <m:chr m:val="∑"/>
                        <m:ctrlPr>
                          <a:rPr lang="he-IL"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𝑘</m:t>
                        </m:r>
                      </m:sup>
                      <m:e>
                        <m:r>
                          <a:rPr lang="en-US" i="1">
                            <a:latin typeface="Cambria Math" panose="02040503050406030204" pitchFamily="18" charset="0"/>
                          </a:rPr>
                          <m:t>𝑤</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d>
                      </m:e>
                    </m:nary>
                  </m:oMath>
                </a14:m>
                <a:r>
                  <a:rPr lang="he-IL" dirty="0" smtClean="0"/>
                  <a:t>. עבור הסימון</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r>
                  <a:rPr lang="en-US" dirty="0" smtClean="0"/>
                  <a:t>  </a:t>
                </a:r>
                <a:r>
                  <a:rPr lang="he-IL" dirty="0" smtClean="0"/>
                  <a:t> (</a:t>
                </a:r>
                <a:r>
                  <a:rPr lang="en-US" dirty="0" smtClean="0"/>
                  <a:t>P</a:t>
                </a:r>
                <a:r>
                  <a:rPr lang="he-IL" dirty="0" smtClean="0"/>
                  <a:t> הוא מסלול מ-</a:t>
                </a:r>
                <a:r>
                  <a:rPr lang="en-US" dirty="0" smtClean="0"/>
                  <a:t>s</a:t>
                </a:r>
                <a:r>
                  <a:rPr lang="he-IL" dirty="0" smtClean="0"/>
                  <a:t> ל-</a:t>
                </a:r>
                <a:r>
                  <a:rPr lang="en-US" dirty="0" smtClean="0"/>
                  <a:t>t</a:t>
                </a:r>
                <a:r>
                  <a:rPr lang="he-IL" dirty="0" smtClean="0"/>
                  <a:t>), נחשב את </a:t>
                </a:r>
                <a:r>
                  <a:rPr lang="he-IL" b="1" dirty="0" smtClean="0">
                    <a:ea typeface="Times New Roman"/>
                  </a:rPr>
                  <a:t>משקל </a:t>
                </a:r>
                <a:r>
                  <a:rPr lang="he-IL" b="1" dirty="0">
                    <a:ea typeface="Times New Roman"/>
                  </a:rPr>
                  <a:t>המסלול הקל </a:t>
                </a:r>
                <a:r>
                  <a:rPr lang="he-IL" b="1" dirty="0" smtClean="0">
                    <a:ea typeface="Times New Roman"/>
                  </a:rPr>
                  <a:t>ביותר (</a:t>
                </a:r>
                <a:r>
                  <a:rPr lang="he-IL" b="1" dirty="0"/>
                  <a:t>אינפימום</a:t>
                </a:r>
                <a:r>
                  <a:rPr lang="he-IL" b="1" dirty="0" smtClean="0">
                    <a:ea typeface="Times New Roman"/>
                  </a:rPr>
                  <a:t>)</a:t>
                </a:r>
                <a:r>
                  <a:rPr lang="he-IL" b="1" dirty="0" smtClean="0"/>
                  <a:t> </a:t>
                </a:r>
                <a:r>
                  <a:rPr lang="he-IL" dirty="0"/>
                  <a:t>מ-</a:t>
                </a:r>
                <a:r>
                  <a:rPr lang="en-US" dirty="0"/>
                  <a:t>s</a:t>
                </a:r>
                <a:r>
                  <a:rPr lang="he-IL" dirty="0"/>
                  <a:t> </a:t>
                </a:r>
                <a:r>
                  <a:rPr lang="he-IL" dirty="0" smtClean="0"/>
                  <a:t>ל-</a:t>
                </a:r>
                <a:r>
                  <a:rPr lang="en-US" dirty="0" smtClean="0"/>
                  <a:t>t</a:t>
                </a:r>
                <a:r>
                  <a:rPr lang="he-IL" dirty="0" smtClean="0">
                    <a:ea typeface="Times New Roman"/>
                  </a:rPr>
                  <a:t>:                         </a:t>
                </a:r>
                <a:r>
                  <a:rPr lang="en-US" dirty="0" smtClean="0"/>
                  <a:t> </a:t>
                </a:r>
                <a14:m>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𝑖𝑛𝑓</m:t>
                        </m:r>
                      </m:e>
                      <m:sub>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oMath>
                </a14:m>
                <a:r>
                  <a:rPr lang="he-IL" dirty="0" smtClean="0"/>
                  <a:t>.</a:t>
                </a:r>
              </a:p>
              <a:p>
                <a:pPr algn="r" rtl="1"/>
                <a:r>
                  <a:rPr lang="he-IL" b="1" dirty="0"/>
                  <a:t>משקל מסלול </a:t>
                </a:r>
                <a14:m>
                  <m:oMath xmlns:m="http://schemas.openxmlformats.org/officeDocument/2006/math">
                    <m:r>
                      <a:rPr lang="en-US">
                        <a:latin typeface="Cambria Math" panose="02040503050406030204" pitchFamily="18" charset="0"/>
                      </a:rPr>
                      <m:t>=</m:t>
                    </m:r>
                  </m:oMath>
                </a14:m>
                <a:r>
                  <a:rPr lang="he-IL" dirty="0"/>
                  <a:t> סכום משקלי הקשתות </a:t>
                </a:r>
                <a:r>
                  <a:rPr lang="he-IL" dirty="0" smtClean="0"/>
                  <a:t>במסלול.</a:t>
                </a:r>
                <a:endParaRPr lang="en-US" dirty="0"/>
              </a:p>
              <a:p>
                <a:pPr algn="r" rtl="1"/>
                <a:r>
                  <a:rPr lang="he-IL" b="1" dirty="0"/>
                  <a:t>מדוע אינפימום ולא מינימום? </a:t>
                </a:r>
                <a:r>
                  <a:rPr lang="he-IL" dirty="0"/>
                  <a:t>ראשית, יכול להיות שאין כלל מסלול בגרף מ-</a:t>
                </a:r>
                <a:r>
                  <a:rPr lang="en-US" dirty="0"/>
                  <a:t>s</a:t>
                </a:r>
                <a:r>
                  <a:rPr lang="he-IL" dirty="0"/>
                  <a:t> ל-</a:t>
                </a:r>
                <a:r>
                  <a:rPr lang="en-US" dirty="0" smtClean="0"/>
                  <a:t>t</a:t>
                </a:r>
                <a:r>
                  <a:rPr lang="he-IL" dirty="0" smtClean="0"/>
                  <a:t>, אז מגדירים </a:t>
                </a:r>
                <a14:m>
                  <m:oMath xmlns:m="http://schemas.openxmlformats.org/officeDocument/2006/math">
                    <m:r>
                      <a:rPr lang="en-US" i="1">
                        <a:latin typeface="Cambria Math" panose="02040503050406030204" pitchFamily="18" charset="0"/>
                      </a:rPr>
                      <m:t>𝑑𝑖𝑠𝑡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he-IL"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he-IL" dirty="0" smtClean="0"/>
                  <a:t>.</a:t>
                </a:r>
                <a:r>
                  <a:rPr lang="he-IL" dirty="0"/>
                  <a:t> </a:t>
                </a:r>
                <a:r>
                  <a:rPr lang="he-IL" dirty="0" smtClean="0"/>
                  <a:t>שנית</a:t>
                </a:r>
                <a:r>
                  <a:rPr lang="he-IL" dirty="0"/>
                  <a:t>, </a:t>
                </a:r>
                <a:r>
                  <a:rPr lang="he-IL" dirty="0" smtClean="0"/>
                  <a:t>נניח קיים מסלול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oMath>
                </a14:m>
                <a:r>
                  <a:rPr lang="he-IL" dirty="0"/>
                  <a:t> אשר מכיל מעגל שלילי, במקרה כזה, אפשר לעשות מסלולים יותר ויותר קלים (בעצם המסלולים יהיו עם יותר ויותר צמתים אבל עם משקל כולל קטן), ע״י זה שנחזור במסלול פעמים נוספות על המעגל, במקרה </a:t>
                </a:r>
                <a:r>
                  <a:rPr lang="he-IL" dirty="0" smtClean="0"/>
                  <a:t>כזה </a:t>
                </a:r>
                <a14:m>
                  <m:oMath xmlns:m="http://schemas.openxmlformats.org/officeDocument/2006/math">
                    <m:r>
                      <a:rPr lang="en-US" i="1">
                        <a:latin typeface="Cambria Math" panose="02040503050406030204" pitchFamily="18" charset="0"/>
                      </a:rPr>
                      <m:t>𝑑𝑖𝑠𝑡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he-IL"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r>
                  <a:rPr lang="he-IL" dirty="0"/>
                  <a:t>. בכל המקרים האחרים המשקל הקטן ביותר הוא סופי, ויש מסלול (לפחות אחד) שמשיג אותו.</a:t>
                </a:r>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987552"/>
                <a:ext cx="8842248" cy="5870448"/>
              </a:xfrm>
              <a:blipFill>
                <a:blip r:embed="rId2"/>
                <a:stretch>
                  <a:fillRect l="-1793" t="-1973" r="-552"/>
                </a:stretch>
              </a:blipFill>
            </p:spPr>
            <p:txBody>
              <a:bodyPr/>
              <a:lstStyle/>
              <a:p>
                <a:r>
                  <a:rPr lang="ru-RU">
                    <a:noFill/>
                  </a:rPr>
                  <a:t> </a:t>
                </a:r>
              </a:p>
            </p:txBody>
          </p:sp>
        </mc:Fallback>
      </mc:AlternateContent>
    </p:spTree>
    <p:extLst>
      <p:ext uri="{BB962C8B-B14F-4D97-AF65-F5344CB8AC3E}">
        <p14:creationId xmlns:p14="http://schemas.microsoft.com/office/powerpoint/2010/main" val="101642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60648"/>
            <a:ext cx="8534400" cy="758952"/>
          </a:xfrm>
        </p:spPr>
        <p:txBody>
          <a:bodyPr>
            <a:normAutofit fontScale="90000"/>
          </a:bodyPr>
          <a:lstStyle/>
          <a:p>
            <a:pPr rtl="1"/>
            <a:r>
              <a:rPr lang="he-IL" dirty="0"/>
              <a:t>אלגוריתם פלויד־וורשל </a:t>
            </a:r>
            <a:r>
              <a:rPr lang="en-US" dirty="0" err="1"/>
              <a:t>Warshall</a:t>
            </a:r>
            <a:r>
              <a:rPr lang="en-US" dirty="0"/>
              <a:t>-Floyd </a:t>
            </a:r>
            <a:r>
              <a:rPr lang="he-IL" dirty="0" smtClean="0"/>
              <a:t/>
            </a:r>
            <a:br>
              <a:rPr lang="he-IL" dirty="0" smtClean="0"/>
            </a:br>
            <a:r>
              <a:rPr lang="he-IL" dirty="0" smtClean="0"/>
              <a:t>למשקלי </a:t>
            </a:r>
            <a:r>
              <a:rPr lang="he-IL" dirty="0"/>
              <a:t>מסלולים קלים</a:t>
            </a:r>
            <a:endParaRPr lang="ru-RU"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998296"/>
              </a:xfrm>
            </p:spPr>
            <p:txBody>
              <a:bodyPr>
                <a:normAutofit fontScale="85000" lnSpcReduction="20000"/>
              </a:bodyPr>
              <a:lstStyle/>
              <a:p>
                <a:pPr algn="r" rtl="1"/>
                <a:r>
                  <a:rPr lang="he-IL" b="1" dirty="0" smtClean="0"/>
                  <a:t>אלגוריתם פלויד־וורשל </a:t>
                </a:r>
                <a:r>
                  <a:rPr lang="he-IL" dirty="0" smtClean="0"/>
                  <a:t>הוא אלגוריתם למציאת </a:t>
                </a:r>
                <a:r>
                  <a:rPr lang="he-IL" dirty="0"/>
                  <a:t>כל משקלי המסלולים </a:t>
                </a:r>
                <a:r>
                  <a:rPr lang="he-IL" dirty="0" smtClean="0"/>
                  <a:t>הקלים/הקצרים </a:t>
                </a:r>
                <a:r>
                  <a:rPr lang="he-IL" dirty="0"/>
                  <a:t>ביותר </a:t>
                </a:r>
                <a:r>
                  <a:rPr lang="he-IL" dirty="0" smtClean="0"/>
                  <a:t>בין </a:t>
                </a:r>
                <a:r>
                  <a:rPr lang="he-IL" dirty="0"/>
                  <a:t>כל </a:t>
                </a:r>
                <a:r>
                  <a:rPr lang="he-IL" dirty="0" smtClean="0"/>
                  <a:t>זוגות הצמתים </a:t>
                </a:r>
                <a:r>
                  <a:rPr lang="he-IL" dirty="0"/>
                  <a:t>בגרף</a:t>
                </a:r>
                <a:r>
                  <a:rPr lang="he-IL" dirty="0" smtClean="0"/>
                  <a:t>. </a:t>
                </a:r>
                <a:r>
                  <a:rPr lang="he-IL" dirty="0"/>
                  <a:t>אלגוריתם זה פועל עבור גרף </a:t>
                </a:r>
                <a:r>
                  <a:rPr lang="he-IL" dirty="0" smtClean="0"/>
                  <a:t>מכוון משוקלל </a:t>
                </a:r>
                <a:r>
                  <a:rPr lang="he-IL" dirty="0"/>
                  <a:t>בעל </a:t>
                </a:r>
                <a:r>
                  <a:rPr lang="he-IL" dirty="0" smtClean="0"/>
                  <a:t>משקלים</a:t>
                </a:r>
                <a:r>
                  <a:rPr lang="he-IL" dirty="0"/>
                  <a:t> </a:t>
                </a:r>
                <a:r>
                  <a:rPr lang="he-IL" dirty="0" smtClean="0"/>
                  <a:t>(אורכי קשתות) חיוביים ושליליים, חסר מעגלים שליליים. האלגוריתם </a:t>
                </a:r>
                <a:r>
                  <a:rPr lang="he-IL" dirty="0"/>
                  <a:t>מבוסס על פרדיגמת </a:t>
                </a:r>
                <a:r>
                  <a:rPr lang="he-IL" b="1" dirty="0" smtClean="0"/>
                  <a:t>התכנון </a:t>
                </a:r>
                <a:r>
                  <a:rPr lang="he-IL" b="1" dirty="0"/>
                  <a:t>הדינמי</a:t>
                </a:r>
                <a:r>
                  <a:rPr lang="he-IL" b="1" dirty="0" smtClean="0"/>
                  <a:t>.</a:t>
                </a:r>
              </a:p>
              <a:p>
                <a:pPr algn="r" rtl="1"/>
                <a:r>
                  <a:rPr lang="he-IL" dirty="0"/>
                  <a:t>מאתחלים לכל זוג </a:t>
                </a:r>
                <a:r>
                  <a:rPr lang="he-IL" dirty="0" smtClean="0"/>
                  <a:t>צמתים </a:t>
                </a:r>
                <a14:m>
                  <m:oMath xmlns:m="http://schemas.openxmlformats.org/officeDocument/2006/math">
                    <m:r>
                      <a:rPr lang="en-US" b="0" i="1" dirty="0" smtClean="0">
                        <a:latin typeface="Cambria Math" panose="02040503050406030204" pitchFamily="18" charset="0"/>
                      </a:rPr>
                      <m:t>𝑢</m:t>
                    </m:r>
                    <m:r>
                      <a:rPr lang="en-US" b="0" i="1">
                        <a:latin typeface="Cambria Math" panose="02040503050406030204" pitchFamily="18" charset="0"/>
                      </a:rPr>
                      <m:t>, </m:t>
                    </m:r>
                    <m:r>
                      <a:rPr lang="en-US" b="0" i="1" smtClean="0">
                        <a:latin typeface="Cambria Math" panose="02040503050406030204" pitchFamily="18" charset="0"/>
                      </a:rPr>
                      <m:t>𝑣</m:t>
                    </m:r>
                    <m:r>
                      <a:rPr lang="en-US" b="0" i="1">
                        <a:latin typeface="Cambria Math" panose="02040503050406030204" pitchFamily="18" charset="0"/>
                      </a:rPr>
                      <m:t> </m:t>
                    </m:r>
                    <m:r>
                      <a:rPr lang="en-US" b="0" i="1">
                        <a:latin typeface="Cambria Math" panose="02040503050406030204" pitchFamily="18" charset="0"/>
                        <a:ea typeface="Cambria Math" panose="02040503050406030204" pitchFamily="18" charset="0"/>
                      </a:rPr>
                      <m:t>𝜖</m:t>
                    </m:r>
                    <m:r>
                      <a:rPr lang="en-US" b="0" i="1">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𝑉</m:t>
                    </m:r>
                  </m:oMath>
                </a14:m>
                <a:r>
                  <a:rPr lang="he-IL" dirty="0" smtClean="0"/>
                  <a:t>:</a:t>
                </a:r>
              </a:p>
              <a:p>
                <a:pPr lvl="1" algn="r" rtl="1"/>
                <a:r>
                  <a:rPr lang="he-IL" dirty="0" smtClean="0"/>
                  <a:t>אם </a:t>
                </a:r>
                <a14:m>
                  <m:oMath xmlns:m="http://schemas.openxmlformats.org/officeDocument/2006/math">
                    <m:r>
                      <a:rPr lang="en-US" b="0" i="1" dirty="0">
                        <a:latin typeface="Cambria Math" panose="02040503050406030204" pitchFamily="18" charset="0"/>
                      </a:rPr>
                      <m:t>𝑢</m:t>
                    </m:r>
                    <m:r>
                      <a:rPr lang="he-IL" b="0" i="1" smtClean="0">
                        <a:latin typeface="Cambria Math" panose="02040503050406030204" pitchFamily="18" charset="0"/>
                      </a:rPr>
                      <m:t>=</m:t>
                    </m:r>
                    <m:r>
                      <a:rPr lang="en-US" b="0" i="1">
                        <a:latin typeface="Cambria Math" panose="02040503050406030204" pitchFamily="18" charset="0"/>
                      </a:rPr>
                      <m:t>𝑣</m:t>
                    </m:r>
                    <m:r>
                      <a:rPr lang="en-US" b="0" i="1">
                        <a:latin typeface="Cambria Math" panose="02040503050406030204" pitchFamily="18" charset="0"/>
                      </a:rPr>
                      <m:t> </m:t>
                    </m:r>
                  </m:oMath>
                </a14:m>
                <a:r>
                  <a:rPr lang="he-IL" dirty="0" smtClean="0"/>
                  <a:t>, </a:t>
                </a:r>
                <a:r>
                  <a:rPr lang="he-IL" dirty="0"/>
                  <a:t>אז משקל המסלול הקל </a:t>
                </a:r>
                <a:r>
                  <a:rPr lang="he-IL" dirty="0" smtClean="0"/>
                  <a:t>ביותר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𝑢</m:t>
                        </m:r>
                        <m:r>
                          <a:rPr lang="en-US" i="1">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dirty="0" smtClean="0"/>
              </a:p>
              <a:p>
                <a:pPr lvl="1" algn="r" rtl="1"/>
                <a:r>
                  <a:rPr lang="he-IL" dirty="0" smtClean="0"/>
                  <a:t>אחרת,</a:t>
                </a:r>
                <a:r>
                  <a:rPr lang="en-US" dirty="0" smtClean="0"/>
                  <a:t> </a:t>
                </a:r>
                <a:r>
                  <a:rPr lang="he-IL" dirty="0" smtClean="0"/>
                  <a:t>אם </a:t>
                </a:r>
                <a14:m>
                  <m:oMath xmlns:m="http://schemas.openxmlformats.org/officeDocument/2006/math">
                    <m:r>
                      <a:rPr lang="en-US" i="1" dirty="0">
                        <a:latin typeface="Cambria Math" panose="02040503050406030204" pitchFamily="18" charset="0"/>
                      </a:rPr>
                      <m:t>𝑢</m:t>
                    </m:r>
                    <m:r>
                      <a:rPr lang="en-US" i="1">
                        <a:latin typeface="Cambria Math" panose="02040503050406030204" pitchFamily="18" charset="0"/>
                      </a:rPr>
                      <m:t>𝑣</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m:t>
                    </m:r>
                  </m:oMath>
                </a14:m>
                <a:r>
                  <a:rPr lang="he-IL" dirty="0" smtClean="0"/>
                  <a:t>, אז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r>
                      <a:rPr lang="en-US" i="1">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𝑢𝑣</m:t>
                    </m:r>
                    <m:r>
                      <a:rPr lang="en-US" b="0" i="1" smtClean="0">
                        <a:latin typeface="Cambria Math" panose="02040503050406030204" pitchFamily="18" charset="0"/>
                      </a:rPr>
                      <m:t>)</m:t>
                    </m:r>
                  </m:oMath>
                </a14:m>
                <a:endParaRPr lang="en-US" dirty="0"/>
              </a:p>
              <a:p>
                <a:pPr lvl="1" algn="r" rtl="1"/>
                <a:r>
                  <a:rPr lang="he-IL" dirty="0" smtClean="0"/>
                  <a:t>אחרת,</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r>
                      <a:rPr lang="en-US" i="1">
                        <a:latin typeface="Cambria Math" panose="02040503050406030204" pitchFamily="18" charset="0"/>
                      </a:rPr>
                      <m:t>=</m:t>
                    </m:r>
                    <m:r>
                      <a:rPr lang="he-IL"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endParaRPr lang="he-IL" dirty="0" smtClean="0"/>
              </a:p>
              <a:p>
                <a:pPr algn="r" rtl="1"/>
                <a:r>
                  <a:rPr lang="he-IL" dirty="0" smtClean="0"/>
                  <a:t>לכל </a:t>
                </a:r>
                <a14:m>
                  <m:oMath xmlns:m="http://schemas.openxmlformats.org/officeDocument/2006/math">
                    <m:r>
                      <a:rPr lang="he-IL" b="0" i="0" dirty="0" smtClean="0">
                        <a:latin typeface="Cambria Math" panose="02040503050406030204" pitchFamily="18" charset="0"/>
                      </a:rPr>
                      <m:t> </m:t>
                    </m:r>
                    <m:r>
                      <m:rPr>
                        <m:sty m:val="p"/>
                      </m:rPr>
                      <a:rPr lang="en-US" i="1" dirty="0">
                        <a:latin typeface="Cambria Math" panose="02040503050406030204" pitchFamily="18" charset="0"/>
                      </a:rPr>
                      <m:t>r</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𝑉</m:t>
                    </m:r>
                    <m:r>
                      <m:rPr>
                        <m:nor/>
                      </m:rPr>
                      <a:rPr lang="he-IL"/>
                      <m:t>צ</m:t>
                    </m:r>
                    <m:r>
                      <m:rPr>
                        <m:nor/>
                      </m:rPr>
                      <a:rPr lang="he-IL" b="0" i="0" smtClean="0"/>
                      <m:t>ו</m:t>
                    </m:r>
                    <m:r>
                      <m:rPr>
                        <m:nor/>
                      </m:rPr>
                      <a:rPr lang="he-IL"/>
                      <m:t>מת ביניים</m:t>
                    </m:r>
                  </m:oMath>
                </a14:m>
                <a:r>
                  <a:rPr lang="he-IL" dirty="0" smtClean="0"/>
                  <a:t>(בסדר שרירותי קבוע) מבצעים:</a:t>
                </a:r>
              </a:p>
              <a:p>
                <a:pPr lvl="1" algn="r" rtl="1"/>
                <a:r>
                  <a:rPr lang="he-IL" dirty="0"/>
                  <a:t>לכל זוג </a:t>
                </a:r>
                <a:r>
                  <a:rPr lang="he-IL" dirty="0" smtClean="0"/>
                  <a:t>צמתים </a:t>
                </a:r>
                <a14:m>
                  <m:oMath xmlns:m="http://schemas.openxmlformats.org/officeDocument/2006/math">
                    <m:r>
                      <a:rPr lang="en-US" i="1" dirty="0">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𝑉</m:t>
                    </m:r>
                  </m:oMath>
                </a14:m>
                <a:r>
                  <a:rPr lang="he-IL" dirty="0" smtClean="0"/>
                  <a:t> </a:t>
                </a:r>
                <a:r>
                  <a:rPr lang="he-IL" dirty="0"/>
                  <a:t>מנסים לשפר את</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oMath>
                </a14:m>
                <a:r>
                  <a:rPr lang="he-IL" dirty="0" smtClean="0"/>
                  <a:t> דרך </a:t>
                </a:r>
                <a:r>
                  <a:rPr lang="en-US" dirty="0" smtClean="0"/>
                  <a:t>r</a:t>
                </a:r>
                <a:r>
                  <a:rPr lang="he-IL" dirty="0" smtClean="0"/>
                  <a:t>:</a:t>
                </a:r>
              </a:p>
              <a:p>
                <a:pPr marL="274320" lvl="1" indent="0" algn="r" rtl="1">
                  <a:buNone/>
                </a:pPr>
                <a:r>
                  <a:rPr lang="he-IL" dirty="0" smtClean="0"/>
                  <a:t>אם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oMath>
                </a14:m>
                <a:r>
                  <a:rPr lang="he-IL" dirty="0" smtClean="0"/>
                  <a:t>&gt;</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𝑣</m:t>
                        </m:r>
                      </m:e>
                    </m:d>
                  </m:oMath>
                </a14:m>
                <a:r>
                  <a:rPr lang="he-IL" dirty="0" smtClean="0"/>
                  <a:t>+</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b="0" i="1" smtClean="0">
                            <a:latin typeface="Cambria Math" panose="02040503050406030204" pitchFamily="18" charset="0"/>
                          </a:rPr>
                          <m:t>𝑟</m:t>
                        </m:r>
                      </m:e>
                    </m:d>
                  </m:oMath>
                </a14:m>
                <a:r>
                  <a:rPr lang="he-IL" dirty="0" smtClean="0"/>
                  <a:t> אז</a:t>
                </a:r>
                <a:r>
                  <a:rPr lang="en-US" dirty="0" smtClean="0"/>
                  <a:t>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b="0" i="1" smtClean="0">
                            <a:latin typeface="Cambria Math" panose="02040503050406030204" pitchFamily="18" charset="0"/>
                          </a:rPr>
                          <m:t>𝑟</m:t>
                        </m:r>
                      </m:e>
                    </m:d>
                    <m:r>
                      <a:rPr lang="he-IL" b="0" i="0" smtClean="0">
                        <a:latin typeface="Cambria Math" panose="02040503050406030204" pitchFamily="18" charset="0"/>
                      </a:rPr>
                      <m:t>+</m:t>
                    </m:r>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𝑣</m:t>
                        </m:r>
                      </m:e>
                    </m:d>
                  </m:oMath>
                </a14:m>
                <a:r>
                  <a:rPr lang="he-IL" dirty="0" smtClean="0"/>
                  <a:t>←</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oMath>
                </a14:m>
                <a:endParaRPr lang="he-IL" dirty="0" smtClean="0"/>
              </a:p>
              <a:p>
                <a:pPr algn="r" rtl="1"/>
                <a:r>
                  <a:rPr lang="he-IL" dirty="0"/>
                  <a:t>אם </a:t>
                </a:r>
                <a:r>
                  <a:rPr lang="he-IL" dirty="0" smtClean="0"/>
                  <a:t>יש </a:t>
                </a:r>
                <a14:m>
                  <m:oMath xmlns:m="http://schemas.openxmlformats.org/officeDocument/2006/math">
                    <m:r>
                      <a:rPr lang="en-US" i="1">
                        <a:latin typeface="Cambria Math" panose="02040503050406030204" pitchFamily="18" charset="0"/>
                      </a:rPr>
                      <m:t>𝑣</m:t>
                    </m:r>
                  </m:oMath>
                </a14:m>
                <a:r>
                  <a:rPr lang="he-IL" dirty="0" smtClean="0"/>
                  <a:t> </a:t>
                </a:r>
                <a:r>
                  <a:rPr lang="he-IL" dirty="0"/>
                  <a:t>עבורו</a:t>
                </a:r>
                <a14:m>
                  <m:oMath xmlns:m="http://schemas.openxmlformats.org/officeDocument/2006/math">
                    <m:r>
                      <a:rPr lang="he-IL" dirty="0" smtClean="0">
                        <a:latin typeface="Cambria Math" panose="02040503050406030204" pitchFamily="18" charset="0"/>
                      </a:rPr>
                      <m:t>,</m:t>
                    </m:r>
                    <m:r>
                      <a:rPr lang="he-IL" b="0" i="0" dirty="0" smtClean="0">
                        <a:latin typeface="Cambria Math" panose="02040503050406030204" pitchFamily="18" charset="0"/>
                      </a:rPr>
                      <m:t> </m:t>
                    </m:r>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r>
                      <a:rPr lang="en-US" b="0" i="0" smtClean="0">
                        <a:latin typeface="Cambria Math" panose="02040503050406030204" pitchFamily="18" charset="0"/>
                      </a:rPr>
                      <m:t>&lt;</m:t>
                    </m:r>
                    <m:r>
                      <a:rPr lang="en-US" b="0" i="0" smtClean="0">
                        <a:latin typeface="Cambria Math" panose="02040503050406030204" pitchFamily="18" charset="0"/>
                      </a:rPr>
                      <m:t>0</m:t>
                    </m:r>
                    <m:r>
                      <a:rPr lang="en-US" b="0" i="0" smtClean="0">
                        <a:latin typeface="Cambria Math" panose="02040503050406030204" pitchFamily="18" charset="0"/>
                      </a:rPr>
                      <m:t> </m:t>
                    </m:r>
                  </m:oMath>
                </a14:m>
                <a:r>
                  <a:rPr lang="he-IL" dirty="0" smtClean="0"/>
                  <a:t> אז </a:t>
                </a:r>
                <a:r>
                  <a:rPr lang="he-IL" dirty="0"/>
                  <a:t>פולטים ״מעגל שלילי״, אחרת פולטים את </a:t>
                </a:r>
                <a:r>
                  <a:rPr lang="en-US" dirty="0" smtClean="0"/>
                  <a:t>d</a:t>
                </a:r>
                <a:r>
                  <a:rPr lang="he-IL" dirty="0" smtClean="0"/>
                  <a:t> (בכל מסלול לעבור על צלע לא יותר מפעם אחת).</a:t>
                </a:r>
              </a:p>
              <a:p>
                <a:pPr algn="r" rtl="1"/>
                <a:r>
                  <a:rPr lang="he-IL" dirty="0"/>
                  <a:t>זמן הריצה הכולל </a:t>
                </a:r>
                <a:r>
                  <a:rPr lang="he-IL" dirty="0" smtClean="0"/>
                  <a:t>הוא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he-IL" dirty="0"/>
                  <a:t>: </a:t>
                </a:r>
                <a:endParaRPr lang="he-IL" dirty="0" smtClean="0"/>
              </a:p>
              <a:p>
                <a:pPr lvl="1" algn="r" rtl="1"/>
                <a:r>
                  <a:rPr lang="he-IL" dirty="0" smtClean="0"/>
                  <a:t>אתחול ב-</a:t>
                </a:r>
                <a:r>
                  <a:rPr lang="en-US" dirty="0"/>
                  <a:t>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e>
                      <m:sup>
                        <m:r>
                          <a:rPr lang="he-IL" b="0" i="1" smtClean="0">
                            <a:latin typeface="Cambria Math" panose="02040503050406030204" pitchFamily="18" charset="0"/>
                          </a:rPr>
                          <m:t>2</m:t>
                        </m:r>
                      </m:sup>
                    </m:sSup>
                    <m:r>
                      <a:rPr lang="en-US" i="1">
                        <a:latin typeface="Cambria Math" panose="02040503050406030204" pitchFamily="18" charset="0"/>
                      </a:rPr>
                      <m:t>)</m:t>
                    </m:r>
                  </m:oMath>
                </a14:m>
                <a:endParaRPr lang="he-IL" dirty="0" smtClean="0"/>
              </a:p>
              <a:p>
                <a:pPr lvl="1" algn="r" rtl="1"/>
                <a:r>
                  <a:rPr lang="he-IL" dirty="0"/>
                  <a:t>בכל איטרציה הלולאה </a:t>
                </a:r>
                <a:r>
                  <a:rPr lang="he-IL" dirty="0" smtClean="0"/>
                  <a:t>מבצעת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e>
                      <m:sup>
                        <m:r>
                          <a:rPr lang="he-IL" i="1">
                            <a:latin typeface="Cambria Math" panose="02040503050406030204" pitchFamily="18" charset="0"/>
                          </a:rPr>
                          <m:t>2</m:t>
                        </m:r>
                      </m:sup>
                    </m:sSup>
                    <m:r>
                      <a:rPr lang="en-US" i="1">
                        <a:latin typeface="Cambria Math" panose="02040503050406030204" pitchFamily="18" charset="0"/>
                      </a:rPr>
                      <m:t>)</m:t>
                    </m:r>
                  </m:oMath>
                </a14:m>
                <a:r>
                  <a:rPr lang="he-IL" dirty="0"/>
                  <a:t> פעולות, </a:t>
                </a:r>
                <a:r>
                  <a:rPr lang="he-IL" dirty="0" smtClean="0"/>
                  <a:t>ויש </a:t>
                </a:r>
                <a:r>
                  <a:rPr lang="en-US" dirty="0" smtClean="0"/>
                  <a:t>|</a:t>
                </a:r>
                <a:r>
                  <a:rPr lang="en-US" i="1" dirty="0" smtClean="0"/>
                  <a:t>V|</a:t>
                </a:r>
                <a:r>
                  <a:rPr lang="he-IL" dirty="0" smtClean="0"/>
                  <a:t> </a:t>
                </a:r>
                <a:r>
                  <a:rPr lang="he-IL" dirty="0"/>
                  <a:t>איטרציות, סה"כ</a:t>
                </a:r>
                <a:r>
                  <a:rPr lang="en-US" dirty="0"/>
                  <a:t>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e>
                          <m:sup>
                            <m:r>
                              <a:rPr lang="en-US" i="1">
                                <a:latin typeface="Cambria Math" panose="02040503050406030204" pitchFamily="18" charset="0"/>
                              </a:rPr>
                              <m:t>3</m:t>
                            </m:r>
                          </m:sup>
                        </m:sSup>
                      </m:e>
                    </m:d>
                  </m:oMath>
                </a14:m>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998296"/>
              </a:xfrm>
              <a:blipFill>
                <a:blip r:embed="rId2"/>
                <a:stretch>
                  <a:fillRect t="-2442" r="-573" b="-1465"/>
                </a:stretch>
              </a:blipFill>
            </p:spPr>
            <p:txBody>
              <a:bodyPr/>
              <a:lstStyle/>
              <a:p>
                <a:r>
                  <a:rPr lang="ru-RU">
                    <a:noFill/>
                  </a:rPr>
                  <a:t> </a:t>
                </a:r>
              </a:p>
            </p:txBody>
          </p:sp>
        </mc:Fallback>
      </mc:AlternateContent>
    </p:spTree>
    <p:extLst>
      <p:ext uri="{BB962C8B-B14F-4D97-AF65-F5344CB8AC3E}">
        <p14:creationId xmlns:p14="http://schemas.microsoft.com/office/powerpoint/2010/main" val="24652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60648"/>
            <a:ext cx="8534400" cy="758952"/>
          </a:xfrm>
        </p:spPr>
        <p:txBody>
          <a:bodyPr>
            <a:normAutofit fontScale="90000"/>
          </a:bodyPr>
          <a:lstStyle/>
          <a:p>
            <a:pPr rtl="1"/>
            <a:r>
              <a:rPr lang="he-IL" dirty="0"/>
              <a:t>אלגוריתם </a:t>
            </a:r>
            <a:r>
              <a:rPr lang="he-IL" dirty="0" smtClean="0"/>
              <a:t>פלויד־וורשל</a:t>
            </a:r>
            <a:br>
              <a:rPr lang="he-IL" dirty="0" smtClean="0"/>
            </a:br>
            <a:r>
              <a:rPr lang="he-IL" dirty="0" smtClean="0"/>
              <a:t>תכנות דינמי</a:t>
            </a:r>
            <a:endParaRPr lang="ru-RU"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a:bodyPr>
              <a:lstStyle/>
              <a:p>
                <a:pPr algn="r" rtl="1"/>
                <a:r>
                  <a:rPr lang="he-IL" dirty="0" smtClean="0"/>
                  <a:t>באלגוריתם פלויד־וורשל אנחנו רצינו לפתור את</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e>
                      <m:sup>
                        <m:r>
                          <a:rPr lang="he-IL" b="0" i="1" smtClean="0">
                            <a:latin typeface="Cambria Math" panose="02040503050406030204" pitchFamily="18" charset="0"/>
                          </a:rPr>
                          <m:t>2</m:t>
                        </m:r>
                      </m:sup>
                    </m:sSup>
                  </m:oMath>
                </a14:m>
                <a:r>
                  <a:rPr lang="he-IL" dirty="0" smtClean="0"/>
                  <a:t>  הבעיות </a:t>
                </a:r>
                <a:r>
                  <a:rPr lang="he-IL" dirty="0"/>
                  <a:t>מהצורה של ״מצא </a:t>
                </a:r>
                <a:r>
                  <a:rPr lang="he-IL" dirty="0" smtClean="0"/>
                  <a:t>את </a:t>
                </a:r>
                <a14:m>
                  <m:oMath xmlns:m="http://schemas.openxmlformats.org/officeDocument/2006/math">
                    <m:r>
                      <a:rPr lang="en-US" i="1">
                        <a:latin typeface="Cambria Math" panose="02040503050406030204" pitchFamily="18" charset="0"/>
                      </a:rPr>
                      <m:t>𝑑𝑖𝑠𝑡</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oMath>
                </a14:m>
                <a:r>
                  <a:rPr lang="he-IL" dirty="0"/>
                  <a:t>" ולשם כך </a:t>
                </a:r>
                <a:r>
                  <a:rPr lang="he-IL" dirty="0" smtClean="0"/>
                  <a:t>לכל</a:t>
                </a:r>
                <a:r>
                  <a:rPr lang="en-US" dirty="0" smtClean="0"/>
                  <a:t> </a:t>
                </a:r>
              </a:p>
              <a:p>
                <a:pPr marL="0" indent="0" algn="r" rtl="1">
                  <a:buNone/>
                </a:pPr>
                <a:r>
                  <a:rPr lang="en-US" b="0" dirty="0"/>
                  <a:t>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e>
                    </m:d>
                  </m:oMath>
                </a14:m>
                <a:r>
                  <a:rPr lang="he-IL" dirty="0" smtClean="0"/>
                  <a:t>הגדרנו</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e>
                      <m:sup>
                        <m:r>
                          <a:rPr lang="he-IL" i="1">
                            <a:latin typeface="Cambria Math" panose="02040503050406030204" pitchFamily="18" charset="0"/>
                          </a:rPr>
                          <m:t>2</m:t>
                        </m:r>
                      </m:sup>
                    </m:sSup>
                  </m:oMath>
                </a14:m>
                <a:r>
                  <a:rPr lang="he-IL" dirty="0"/>
                  <a:t> </a:t>
                </a:r>
                <a:r>
                  <a:rPr lang="he-IL" dirty="0" smtClean="0"/>
                  <a:t> בעיות </a:t>
                </a:r>
                <a:r>
                  <a:rPr lang="he-IL" dirty="0"/>
                  <a:t>משנה של </a:t>
                </a:r>
                <a:r>
                  <a:rPr lang="he-IL" dirty="0" smtClean="0"/>
                  <a:t>מציאת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𝑑𝑖𝑠𝑡</m:t>
                        </m:r>
                      </m:e>
                      <m:sub>
                        <m:r>
                          <a:rPr lang="en-US" b="0" i="1" smtClean="0">
                            <a:latin typeface="Cambria Math" panose="02040503050406030204" pitchFamily="18" charset="0"/>
                          </a:rPr>
                          <m:t>𝑖</m:t>
                        </m:r>
                      </m:sub>
                    </m:sSub>
                    <m:r>
                      <a:rPr lang="en-US"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oMath>
                </a14:m>
                <a:r>
                  <a:rPr lang="he-IL" dirty="0"/>
                  <a:t> </a:t>
                </a:r>
                <a:r>
                  <a:rPr lang="ru-RU" dirty="0" smtClean="0"/>
                  <a:t>)</a:t>
                </a:r>
                <a:r>
                  <a:rPr lang="he-IL" dirty="0" smtClean="0"/>
                  <a:t>המשקל </a:t>
                </a:r>
                <a:r>
                  <a:rPr lang="he-IL" dirty="0"/>
                  <a:t>המינימלי המושג ע״י </a:t>
                </a:r>
                <a:r>
                  <a:rPr lang="he-IL" dirty="0" smtClean="0"/>
                  <a:t>מסלולים דרך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𝑖</m:t>
                        </m:r>
                      </m:sub>
                    </m:sSub>
                  </m:oMath>
                </a14:m>
                <a:r>
                  <a:rPr lang="en-US" dirty="0" smtClean="0"/>
                  <a:t>}</a:t>
                </a:r>
                <a:r>
                  <a:rPr lang="he-IL" dirty="0"/>
                  <a:t>). </a:t>
                </a:r>
                <a:endParaRPr lang="he-IL" dirty="0" smtClean="0"/>
              </a:p>
              <a:p>
                <a:pPr marL="0" indent="0" algn="r" rtl="1">
                  <a:buNone/>
                </a:pPr>
                <a:r>
                  <a:rPr lang="he-IL" dirty="0" smtClean="0"/>
                  <a:t>האלגוריתם </a:t>
                </a:r>
                <a:r>
                  <a:rPr lang="he-IL" dirty="0"/>
                  <a:t>ממלא ״טבלה״ </a:t>
                </a:r>
                <a:r>
                  <a:rPr lang="he-IL" dirty="0" smtClean="0"/>
                  <a:t>שהאינדקסים </a:t>
                </a:r>
                <a:r>
                  <a:rPr lang="he-IL" dirty="0"/>
                  <a:t>שלה </a:t>
                </a:r>
                <a:r>
                  <a:rPr lang="he-IL" dirty="0" smtClean="0"/>
                  <a:t>הם</a:t>
                </a:r>
                <a:endParaRPr lang="en-US" dirty="0" smtClean="0"/>
              </a:p>
              <a:p>
                <a:pPr marL="0" indent="0" algn="r" rtl="1">
                  <a:buNone/>
                </a:pPr>
                <a:r>
                  <a:rPr lang="en-US" dirty="0" smtClean="0"/>
                  <a:t>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m:rPr>
                        <m:nor/>
                      </m:rPr>
                      <a:rPr lang="en-US" dirty="0"/>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m:rPr>
                        <m:nor/>
                      </m:rPr>
                      <a:rPr lang="en-US" dirty="0"/>
                      <m:t>}</m:t>
                    </m:r>
                  </m:oMath>
                </a14:m>
                <a:r>
                  <a:rPr lang="he-IL" dirty="0"/>
                  <a:t> כאשר בכל פעם ממלאים את ה״שכבה</a:t>
                </a:r>
                <a:r>
                  <a:rPr lang="he-IL" dirty="0" smtClean="0"/>
                  <a:t>״</a:t>
                </a:r>
                <a:endParaRPr lang="en-US" smtClean="0"/>
              </a:p>
              <a:p>
                <a:pPr marL="0" indent="0" algn="r" rtl="1">
                  <a:buNone/>
                </a:pPr>
                <a:r>
                  <a:rPr lang="he-IL" smtClean="0"/>
                  <a:t>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r>
                      <m:rPr>
                        <m:nor/>
                      </m:rPr>
                      <a:rPr lang="en-US" dirty="0"/>
                      <m:t>{</m:t>
                    </m:r>
                    <m:r>
                      <a:rPr lang="en-US" b="0" i="1" smtClean="0">
                        <a:latin typeface="Cambria Math" panose="02040503050406030204" pitchFamily="18" charset="0"/>
                      </a:rPr>
                      <m:t>𝑖</m:t>
                    </m:r>
                    <m:r>
                      <m:rPr>
                        <m:nor/>
                      </m:rPr>
                      <a:rPr lang="en-US" dirty="0"/>
                      <m:t>}</m:t>
                    </m:r>
                  </m:oMath>
                </a14:m>
                <a:r>
                  <a:rPr lang="he-IL" dirty="0"/>
                  <a:t> בהסתמך על השכבה </a:t>
                </a:r>
                <a:r>
                  <a:rPr lang="he-IL" dirty="0" smtClean="0"/>
                  <a:t>הקודמת.</a:t>
                </a:r>
                <a:endParaRPr lang="he-IL" dirty="0"/>
              </a:p>
              <a:p>
                <a:pPr algn="r" rtl="1"/>
                <a:endParaRPr lang="he-IL"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t="-1333" r="-1362"/>
                </a:stretch>
              </a:blipFill>
            </p:spPr>
            <p:txBody>
              <a:bodyPr/>
              <a:lstStyle/>
              <a:p>
                <a:r>
                  <a:rPr lang="ru-RU">
                    <a:noFill/>
                  </a:rPr>
                  <a:t> </a:t>
                </a:r>
              </a:p>
            </p:txBody>
          </p:sp>
        </mc:Fallback>
      </mc:AlternateContent>
    </p:spTree>
    <p:extLst>
      <p:ext uri="{BB962C8B-B14F-4D97-AF65-F5344CB8AC3E}">
        <p14:creationId xmlns:p14="http://schemas.microsoft.com/office/powerpoint/2010/main" val="326432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60648"/>
            <a:ext cx="8534400" cy="758952"/>
          </a:xfrm>
        </p:spPr>
        <p:txBody>
          <a:bodyPr>
            <a:normAutofit fontScale="90000"/>
          </a:bodyPr>
          <a:lstStyle/>
          <a:p>
            <a:pPr rtl="1"/>
            <a:r>
              <a:rPr lang="he-IL" dirty="0"/>
              <a:t>אלגוריתם </a:t>
            </a:r>
            <a:r>
              <a:rPr lang="he-IL" dirty="0" smtClean="0"/>
              <a:t>פלויד־וורשל</a:t>
            </a:r>
            <a:br>
              <a:rPr lang="he-IL" dirty="0" smtClean="0"/>
            </a:br>
            <a:r>
              <a:rPr lang="he-IL" dirty="0" err="1"/>
              <a:t>פסאודו</a:t>
            </a:r>
            <a:r>
              <a:rPr lang="he-IL" dirty="0"/>
              <a:t> קוד</a:t>
            </a:r>
            <a:endParaRPr lang="ru-RU"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a:t> let </a:t>
            </a:r>
            <a:r>
              <a:rPr lang="en-US" dirty="0" err="1"/>
              <a:t>dist</a:t>
            </a:r>
            <a:r>
              <a:rPr lang="en-US" dirty="0"/>
              <a:t> be a |V| × |V| array of minimum distances initialized to ∞ (infinity)</a:t>
            </a:r>
          </a:p>
          <a:p>
            <a:pPr marL="0" indent="0">
              <a:buNone/>
            </a:pPr>
            <a:r>
              <a:rPr lang="en-US" dirty="0"/>
              <a:t> for each edge (</a:t>
            </a:r>
            <a:r>
              <a:rPr lang="en-US" dirty="0" err="1"/>
              <a:t>u,v</a:t>
            </a:r>
            <a:r>
              <a:rPr lang="en-US" dirty="0"/>
              <a:t>)</a:t>
            </a:r>
          </a:p>
          <a:p>
            <a:pPr marL="0" indent="0">
              <a:buNone/>
            </a:pPr>
            <a:r>
              <a:rPr lang="en-US" dirty="0"/>
              <a:t>    </a:t>
            </a:r>
            <a:r>
              <a:rPr lang="en-US" dirty="0" err="1"/>
              <a:t>dist</a:t>
            </a:r>
            <a:r>
              <a:rPr lang="en-US" dirty="0"/>
              <a:t>[u][v] ← w(</a:t>
            </a:r>
            <a:r>
              <a:rPr lang="en-US" dirty="0" err="1"/>
              <a:t>u,v</a:t>
            </a:r>
            <a:r>
              <a:rPr lang="en-US" dirty="0"/>
              <a:t>)  </a:t>
            </a:r>
            <a:r>
              <a:rPr lang="en-US" dirty="0">
                <a:solidFill>
                  <a:srgbClr val="00B050"/>
                </a:solidFill>
              </a:rPr>
              <a:t>// the weight of the edge (</a:t>
            </a:r>
            <a:r>
              <a:rPr lang="en-US" dirty="0" err="1">
                <a:solidFill>
                  <a:srgbClr val="00B050"/>
                </a:solidFill>
              </a:rPr>
              <a:t>u,v</a:t>
            </a:r>
            <a:r>
              <a:rPr lang="en-US" dirty="0">
                <a:solidFill>
                  <a:srgbClr val="00B050"/>
                </a:solidFill>
              </a:rPr>
              <a:t>)</a:t>
            </a:r>
          </a:p>
          <a:p>
            <a:pPr marL="0" indent="0">
              <a:buNone/>
            </a:pPr>
            <a:r>
              <a:rPr lang="en-US" dirty="0"/>
              <a:t> for each vertex v</a:t>
            </a:r>
          </a:p>
          <a:p>
            <a:pPr marL="0" indent="0">
              <a:buNone/>
            </a:pPr>
            <a:r>
              <a:rPr lang="en-US" dirty="0"/>
              <a:t>    </a:t>
            </a:r>
            <a:r>
              <a:rPr lang="en-US" dirty="0" err="1"/>
              <a:t>dist</a:t>
            </a:r>
            <a:r>
              <a:rPr lang="en-US" dirty="0"/>
              <a:t>[v][v] ← 0</a:t>
            </a:r>
          </a:p>
          <a:p>
            <a:pPr marL="0" indent="0">
              <a:buNone/>
            </a:pPr>
            <a:r>
              <a:rPr lang="en-US" dirty="0"/>
              <a:t> for k from 1 to |V|</a:t>
            </a:r>
          </a:p>
          <a:p>
            <a:pPr marL="0" indent="0">
              <a:buNone/>
            </a:pPr>
            <a:r>
              <a:rPr lang="en-US" dirty="0"/>
              <a:t>    for </a:t>
            </a:r>
            <a:r>
              <a:rPr lang="en-US" dirty="0" err="1"/>
              <a:t>i</a:t>
            </a:r>
            <a:r>
              <a:rPr lang="en-US" dirty="0"/>
              <a:t> from 1 to |V|</a:t>
            </a:r>
          </a:p>
          <a:p>
            <a:pPr marL="0" indent="0">
              <a:buNone/>
            </a:pPr>
            <a:r>
              <a:rPr lang="en-US" dirty="0"/>
              <a:t>       for j from 1 to |V|</a:t>
            </a:r>
          </a:p>
          <a:p>
            <a:pPr marL="0" indent="0">
              <a:buNone/>
            </a:pPr>
            <a:r>
              <a:rPr lang="en-US" dirty="0"/>
              <a:t>          if </a:t>
            </a:r>
            <a:r>
              <a:rPr lang="en-US" dirty="0" err="1"/>
              <a:t>dist</a:t>
            </a:r>
            <a:r>
              <a:rPr lang="en-US" dirty="0"/>
              <a:t>[</a:t>
            </a:r>
            <a:r>
              <a:rPr lang="en-US" dirty="0" err="1"/>
              <a:t>i</a:t>
            </a:r>
            <a:r>
              <a:rPr lang="en-US" dirty="0"/>
              <a:t>][j] &gt; </a:t>
            </a:r>
            <a:r>
              <a:rPr lang="en-US" dirty="0" err="1"/>
              <a:t>dist</a:t>
            </a:r>
            <a:r>
              <a:rPr lang="en-US" dirty="0"/>
              <a:t>[</a:t>
            </a:r>
            <a:r>
              <a:rPr lang="en-US" dirty="0" err="1"/>
              <a:t>i</a:t>
            </a:r>
            <a:r>
              <a:rPr lang="en-US" dirty="0"/>
              <a:t>][k] + </a:t>
            </a:r>
            <a:r>
              <a:rPr lang="en-US" dirty="0" err="1"/>
              <a:t>dist</a:t>
            </a:r>
            <a:r>
              <a:rPr lang="en-US" dirty="0"/>
              <a:t>[k][j] </a:t>
            </a:r>
          </a:p>
          <a:p>
            <a:pPr marL="0" indent="0">
              <a:buNone/>
            </a:pPr>
            <a:r>
              <a:rPr lang="en-US" dirty="0"/>
              <a:t>             </a:t>
            </a:r>
            <a:r>
              <a:rPr lang="en-US" dirty="0" err="1"/>
              <a:t>dist</a:t>
            </a:r>
            <a:r>
              <a:rPr lang="en-US" dirty="0"/>
              <a:t>[</a:t>
            </a:r>
            <a:r>
              <a:rPr lang="en-US" dirty="0" err="1"/>
              <a:t>i</a:t>
            </a:r>
            <a:r>
              <a:rPr lang="en-US" dirty="0"/>
              <a:t>][j] ← </a:t>
            </a:r>
            <a:r>
              <a:rPr lang="en-US" dirty="0" err="1"/>
              <a:t>dist</a:t>
            </a:r>
            <a:r>
              <a:rPr lang="en-US" dirty="0"/>
              <a:t>[</a:t>
            </a:r>
            <a:r>
              <a:rPr lang="en-US" dirty="0" err="1"/>
              <a:t>i</a:t>
            </a:r>
            <a:r>
              <a:rPr lang="en-US" dirty="0"/>
              <a:t>][k] + </a:t>
            </a:r>
            <a:r>
              <a:rPr lang="en-US" dirty="0" err="1"/>
              <a:t>dist</a:t>
            </a:r>
            <a:r>
              <a:rPr lang="en-US" dirty="0"/>
              <a:t>[k][j]</a:t>
            </a:r>
          </a:p>
          <a:p>
            <a:pPr marL="0" indent="0">
              <a:buNone/>
            </a:pPr>
            <a:r>
              <a:rPr lang="en-US" dirty="0"/>
              <a:t>         end if</a:t>
            </a:r>
          </a:p>
          <a:p>
            <a:pPr marL="0" indent="0">
              <a:buNone/>
            </a:pPr>
            <a:r>
              <a:rPr lang="en-US" dirty="0"/>
              <a:t>        end-for</a:t>
            </a:r>
          </a:p>
          <a:p>
            <a:pPr marL="0" indent="0">
              <a:buNone/>
            </a:pPr>
            <a:r>
              <a:rPr lang="en-US" dirty="0"/>
              <a:t>    end-for</a:t>
            </a:r>
          </a:p>
          <a:p>
            <a:pPr marL="0" indent="0">
              <a:buNone/>
            </a:pPr>
            <a:r>
              <a:rPr lang="en-US" dirty="0"/>
              <a:t>end-for</a:t>
            </a:r>
            <a:endParaRPr lang="he-IL" dirty="0" smtClean="0"/>
          </a:p>
        </p:txBody>
      </p:sp>
    </p:spTree>
    <p:extLst>
      <p:ext uri="{BB962C8B-B14F-4D97-AF65-F5344CB8AC3E}">
        <p14:creationId xmlns:p14="http://schemas.microsoft.com/office/powerpoint/2010/main" val="25596731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47918</TotalTime>
  <Words>1059</Words>
  <Application>Microsoft Office PowerPoint</Application>
  <PresentationFormat>On-screen Show (4:3)</PresentationFormat>
  <Paragraphs>53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Cambria Math</vt:lpstr>
      <vt:lpstr>Georgia</vt:lpstr>
      <vt:lpstr>Times New Roman</vt:lpstr>
      <vt:lpstr>Wingdings</vt:lpstr>
      <vt:lpstr>Wingdings 2</vt:lpstr>
      <vt:lpstr>Civic</vt:lpstr>
      <vt:lpstr>אלגוריתמים 2</vt:lpstr>
      <vt:lpstr>ביחידה זו נלמד ונתרגל:</vt:lpstr>
      <vt:lpstr>אלגוריתמים חמדניים</vt:lpstr>
      <vt:lpstr>תכנות (או תכנון) דינמי</vt:lpstr>
      <vt:lpstr>מסלולים קלים ביותר / קצרים ביותר</vt:lpstr>
      <vt:lpstr>אלגוריתם פלויד־וורשל Warshall-Floyd  למשקלי מסלולים קלים</vt:lpstr>
      <vt:lpstr>אלגוריתם פלויד־וורשל תכנות דינמי</vt:lpstr>
      <vt:lpstr>אלגוריתם פלויד־וורשל פסאודו קוד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לתכנות מונחה עצמים</dc:title>
  <dc:creator>user</dc:creator>
  <cp:lastModifiedBy>Anna</cp:lastModifiedBy>
  <cp:revision>148</cp:revision>
  <dcterms:created xsi:type="dcterms:W3CDTF">2015-09-14T14:05:54Z</dcterms:created>
  <dcterms:modified xsi:type="dcterms:W3CDTF">2020-04-21T10:27:19Z</dcterms:modified>
</cp:coreProperties>
</file>