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74" r:id="rId3"/>
    <p:sldId id="276" r:id="rId4"/>
    <p:sldId id="277" r:id="rId5"/>
    <p:sldId id="284" r:id="rId6"/>
    <p:sldId id="288" r:id="rId7"/>
    <p:sldId id="289" r:id="rId8"/>
    <p:sldId id="283" r:id="rId9"/>
    <p:sldId id="285" r:id="rId10"/>
    <p:sldId id="286" r:id="rId11"/>
    <p:sldId id="278" r:id="rId12"/>
    <p:sldId id="279" r:id="rId13"/>
    <p:sldId id="280" r:id="rId14"/>
    <p:sldId id="281" r:id="rId15"/>
    <p:sldId id="287" r:id="rId16"/>
    <p:sldId id="28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0" clrIdx="0">
    <p:extLst>
      <p:ext uri="{19B8F6BF-5375-455C-9EA6-DF929625EA0E}">
        <p15:presenceInfo xmlns:p15="http://schemas.microsoft.com/office/powerpoint/2012/main" userId="11882c502848da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>
      <p:cViewPr varScale="1">
        <p:scale>
          <a:sx n="88" d="100"/>
          <a:sy n="88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ו'/אייר/תשפ"א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3600" dirty="0" smtClean="0">
                <a:cs typeface="+mj-cs"/>
              </a:rPr>
              <a:t>תרגול </a:t>
            </a:r>
            <a:r>
              <a:rPr lang="en-US" sz="3600" smtClean="0">
                <a:cs typeface="+mj-cs"/>
              </a:rPr>
              <a:t>4</a:t>
            </a:r>
            <a:endParaRPr lang="en-US" sz="3600" dirty="0"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אלגוריתמים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20" name="Oval 28"/>
          <p:cNvSpPr>
            <a:spLocks noChangeArrowheads="1"/>
          </p:cNvSpPr>
          <p:nvPr/>
        </p:nvSpPr>
        <p:spPr bwMode="auto">
          <a:xfrm>
            <a:off x="5638800" y="5029200"/>
            <a:ext cx="2971800" cy="1447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304800"/>
            <a:ext cx="6781800" cy="4093428"/>
          </a:xfrm>
          <a:noFill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x </a:t>
            </a:r>
            <a:r>
              <a:rPr lang="ru-RU" altLang="zh-TW" sz="2000" dirty="0">
                <a:ea typeface="新細明體" pitchFamily="18" charset="-120"/>
              </a:rPr>
              <a:t>є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V: </a:t>
            </a:r>
            <a:r>
              <a:rPr lang="en-US" altLang="zh-TW" sz="2000" dirty="0">
                <a:ea typeface="新細明體" pitchFamily="18" charset="-120"/>
              </a:rPr>
              <a:t>d(x) = ∞; settled = </a:t>
            </a:r>
            <a:r>
              <a:rPr lang="en-US" altLang="zh-TW" sz="2000" dirty="0">
                <a:latin typeface="Verdana" panose="020B0604030504040204" pitchFamily="34" charset="0"/>
                <a:ea typeface="新細明體" pitchFamily="18" charset="-120"/>
                <a:sym typeface="Symbol" panose="05050102010706020507" pitchFamily="18" charset="2"/>
              </a:rPr>
              <a:t>Ø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Q = V; d(start) = 0;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while (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Q ≠ </a:t>
            </a:r>
            <a:r>
              <a:rPr lang="en-US" altLang="zh-TW" sz="2000" dirty="0">
                <a:latin typeface="Verdana" panose="020B0604030504040204" pitchFamily="34" charset="0"/>
                <a:ea typeface="新細明體" pitchFamily="18" charset="-120"/>
                <a:sym typeface="Symbol" panose="05050102010706020507" pitchFamily="18" charset="2"/>
              </a:rPr>
              <a:t>Ø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) {</a:t>
            </a:r>
            <a:endParaRPr lang="en-US" altLang="zh-TW" sz="2000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choose x </a:t>
            </a:r>
            <a:r>
              <a:rPr lang="ru-RU" altLang="zh-TW" sz="2000" dirty="0">
                <a:ea typeface="新細明體" pitchFamily="18" charset="-120"/>
              </a:rPr>
              <a:t>є</a:t>
            </a:r>
            <a:r>
              <a:rPr lang="en-US" altLang="zh-TW" sz="2000" dirty="0">
                <a:ea typeface="新細明體" pitchFamily="18" charset="-120"/>
              </a:rPr>
              <a:t> Q to minimize d(x);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Q = Q </a:t>
            </a:r>
            <a:r>
              <a:rPr lang="en-US" altLang="zh-TW" sz="2000" dirty="0">
                <a:latin typeface="Verdana" panose="020B0604030504040204" pitchFamily="34" charset="0"/>
                <a:ea typeface="新細明體" pitchFamily="18" charset="-120"/>
              </a:rPr>
              <a:t>–</a:t>
            </a:r>
            <a:r>
              <a:rPr lang="en-US" altLang="zh-TW" sz="2000" dirty="0">
                <a:ea typeface="新細明體" pitchFamily="18" charset="-120"/>
              </a:rPr>
              <a:t> {x};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if (x==</a:t>
            </a:r>
            <a:r>
              <a:rPr lang="en-US" altLang="zh-TW" sz="2000" dirty="0" err="1">
                <a:ea typeface="新細明體" pitchFamily="18" charset="-120"/>
              </a:rPr>
              <a:t>dest</a:t>
            </a:r>
            <a:r>
              <a:rPr lang="en-US" altLang="zh-TW" sz="2000" dirty="0">
                <a:ea typeface="新細明體" pitchFamily="18" charset="-120"/>
              </a:rPr>
              <a:t>) break;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settled = settled </a:t>
            </a:r>
            <a:r>
              <a:rPr lang="en-US" altLang="zh-TW" sz="1600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 {x}; </a:t>
            </a:r>
            <a:r>
              <a:rPr lang="en-US" altLang="zh-TW" sz="1400" i="1" dirty="0">
                <a:ea typeface="新細明體" pitchFamily="18" charset="-120"/>
              </a:rPr>
              <a:t>// d[x] is shortest distance to x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for each unsettled neighbor y of x {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    if (d(y)&gt;d(x) + </a:t>
            </a:r>
            <a:r>
              <a:rPr lang="en-US" altLang="zh-TW" sz="2000" dirty="0" err="1">
                <a:ea typeface="新細明體" pitchFamily="18" charset="-120"/>
              </a:rPr>
              <a:t>len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dirty="0" err="1">
                <a:ea typeface="新細明體" pitchFamily="18" charset="-120"/>
              </a:rPr>
              <a:t>x,y</a:t>
            </a:r>
            <a:r>
              <a:rPr lang="en-US" altLang="zh-TW" sz="2000" dirty="0">
                <a:ea typeface="新細明體" pitchFamily="18" charset="-120"/>
              </a:rPr>
              <a:t>)) {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            d(y) = </a:t>
            </a:r>
            <a:r>
              <a:rPr lang="en-US" altLang="zh-TW" sz="2000" dirty="0" smtClean="0">
                <a:ea typeface="新細明體" pitchFamily="18" charset="-120"/>
              </a:rPr>
              <a:t>d(x)+ </a:t>
            </a:r>
            <a:r>
              <a:rPr lang="en-US" altLang="zh-TW" sz="2000" dirty="0" err="1">
                <a:ea typeface="新細明體" pitchFamily="18" charset="-120"/>
              </a:rPr>
              <a:t>len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dirty="0" err="1">
                <a:ea typeface="新細明體" pitchFamily="18" charset="-120"/>
              </a:rPr>
              <a:t>x,y</a:t>
            </a:r>
            <a:r>
              <a:rPr lang="en-US" altLang="zh-TW" sz="2000" dirty="0">
                <a:ea typeface="新細明體" pitchFamily="18" charset="-120"/>
              </a:rPr>
              <a:t>);</a:t>
            </a:r>
          </a:p>
          <a:p>
            <a:pPr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               back(y) = x;}}}</a:t>
            </a:r>
            <a:endParaRPr lang="en-US" altLang="ru-RU" sz="2000" dirty="0">
              <a:ea typeface="新細明體" pitchFamily="18" charset="-120"/>
            </a:endParaRPr>
          </a:p>
        </p:txBody>
      </p:sp>
      <p:sp>
        <p:nvSpPr>
          <p:cNvPr id="443396" name="AutoShape 4"/>
          <p:cNvSpPr>
            <a:spLocks/>
          </p:cNvSpPr>
          <p:nvPr/>
        </p:nvSpPr>
        <p:spPr bwMode="auto">
          <a:xfrm>
            <a:off x="5105400" y="17526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5257800" y="1371600"/>
            <a:ext cx="88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i="0">
                <a:solidFill>
                  <a:srgbClr val="0000FF"/>
                </a:solidFill>
                <a:latin typeface="French Script MT" panose="03020402040607040605" pitchFamily="66" charset="0"/>
              </a:rPr>
              <a:t>O</a:t>
            </a:r>
            <a:r>
              <a:rPr lang="en-US" altLang="ru-RU" i="0">
                <a:solidFill>
                  <a:srgbClr val="0000FF"/>
                </a:solidFill>
              </a:rPr>
              <a:t>(logV)</a:t>
            </a:r>
          </a:p>
        </p:txBody>
      </p:sp>
      <p:sp>
        <p:nvSpPr>
          <p:cNvPr id="443398" name="AutoShape 6"/>
          <p:cNvSpPr>
            <a:spLocks/>
          </p:cNvSpPr>
          <p:nvPr/>
        </p:nvSpPr>
        <p:spPr bwMode="auto">
          <a:xfrm>
            <a:off x="5105400" y="13716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3399" name="Text Box 7"/>
          <p:cNvSpPr txBox="1">
            <a:spLocks noChangeArrowheads="1"/>
          </p:cNvSpPr>
          <p:nvPr/>
        </p:nvSpPr>
        <p:spPr bwMode="auto">
          <a:xfrm>
            <a:off x="5257800" y="1752600"/>
            <a:ext cx="88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i="0">
                <a:solidFill>
                  <a:srgbClr val="0000FF"/>
                </a:solidFill>
                <a:latin typeface="French Script MT" panose="03020402040607040605" pitchFamily="66" charset="0"/>
              </a:rPr>
              <a:t>O</a:t>
            </a:r>
            <a:r>
              <a:rPr lang="en-US" altLang="ru-RU" i="0">
                <a:solidFill>
                  <a:srgbClr val="0000FF"/>
                </a:solidFill>
              </a:rPr>
              <a:t>(logV)</a:t>
            </a:r>
          </a:p>
        </p:txBody>
      </p:sp>
      <p:sp>
        <p:nvSpPr>
          <p:cNvPr id="443400" name="AutoShape 8"/>
          <p:cNvSpPr>
            <a:spLocks/>
          </p:cNvSpPr>
          <p:nvPr/>
        </p:nvSpPr>
        <p:spPr bwMode="auto">
          <a:xfrm>
            <a:off x="7162800" y="1371600"/>
            <a:ext cx="76200" cy="2819400"/>
          </a:xfrm>
          <a:prstGeom prst="rightBrace">
            <a:avLst>
              <a:gd name="adj1" fmla="val 30833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7239000" y="3032125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i="0">
                <a:solidFill>
                  <a:srgbClr val="0000FF"/>
                </a:solidFill>
                <a:latin typeface="French Script MT" panose="03020402040607040605" pitchFamily="66" charset="0"/>
              </a:rPr>
              <a:t>O</a:t>
            </a:r>
            <a:r>
              <a:rPr lang="en-US" altLang="ru-RU" i="0">
                <a:solidFill>
                  <a:srgbClr val="0000FF"/>
                </a:solidFill>
              </a:rPr>
              <a:t>(ElogV)</a:t>
            </a:r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5562600" y="685800"/>
            <a:ext cx="101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i="0">
                <a:solidFill>
                  <a:srgbClr val="0000FF"/>
                </a:solidFill>
                <a:latin typeface="French Script MT" panose="03020402040607040605" pitchFamily="66" charset="0"/>
              </a:rPr>
              <a:t>O</a:t>
            </a:r>
            <a:r>
              <a:rPr lang="en-US" altLang="ru-RU" i="0">
                <a:solidFill>
                  <a:srgbClr val="0000FF"/>
                </a:solidFill>
              </a:rPr>
              <a:t>(VlogV)</a:t>
            </a:r>
          </a:p>
        </p:txBody>
      </p:sp>
      <p:sp>
        <p:nvSpPr>
          <p:cNvPr id="443406" name="AutoShape 14"/>
          <p:cNvSpPr>
            <a:spLocks/>
          </p:cNvSpPr>
          <p:nvPr/>
        </p:nvSpPr>
        <p:spPr bwMode="auto">
          <a:xfrm>
            <a:off x="5334000" y="6858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5638800" y="228600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i="0">
                <a:solidFill>
                  <a:srgbClr val="0000FF"/>
                </a:solidFill>
                <a:latin typeface="French Script MT" panose="03020402040607040605" pitchFamily="66" charset="0"/>
              </a:rPr>
              <a:t>O</a:t>
            </a:r>
            <a:r>
              <a:rPr lang="en-US" altLang="ru-RU" i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443408" name="AutoShape 16"/>
          <p:cNvSpPr>
            <a:spLocks/>
          </p:cNvSpPr>
          <p:nvPr/>
        </p:nvSpPr>
        <p:spPr bwMode="auto">
          <a:xfrm>
            <a:off x="5334000" y="2286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2286000" y="5105400"/>
            <a:ext cx="2971800" cy="1447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i="0"/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25908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s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46482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x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61722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y</a:t>
            </a:r>
          </a:p>
        </p:txBody>
      </p:sp>
      <p:cxnSp>
        <p:nvCxnSpPr>
          <p:cNvPr id="443413" name="AutoShape 21"/>
          <p:cNvCxnSpPr>
            <a:cxnSpLocks noChangeShapeType="1"/>
            <a:stCxn id="443410" idx="0"/>
            <a:endCxn id="443412" idx="1"/>
          </p:cNvCxnSpPr>
          <p:nvPr/>
        </p:nvCxnSpPr>
        <p:spPr bwMode="auto">
          <a:xfrm rot="5400000" flipV="1">
            <a:off x="4476750" y="3943350"/>
            <a:ext cx="55563" cy="3446463"/>
          </a:xfrm>
          <a:prstGeom prst="curvedConnector3">
            <a:avLst>
              <a:gd name="adj1" fmla="val -4114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14" name="Text Box 22"/>
          <p:cNvSpPr txBox="1">
            <a:spLocks noChangeArrowheads="1"/>
          </p:cNvSpPr>
          <p:nvPr/>
        </p:nvSpPr>
        <p:spPr bwMode="auto">
          <a:xfrm>
            <a:off x="4191000" y="5181600"/>
            <a:ext cx="1497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tentative d[y]</a:t>
            </a:r>
          </a:p>
        </p:txBody>
      </p:sp>
      <p:cxnSp>
        <p:nvCxnSpPr>
          <p:cNvPr id="443415" name="AutoShape 23"/>
          <p:cNvCxnSpPr>
            <a:cxnSpLocks noChangeShapeType="1"/>
            <a:stCxn id="443411" idx="5"/>
            <a:endCxn id="443412" idx="3"/>
          </p:cNvCxnSpPr>
          <p:nvPr/>
        </p:nvCxnSpPr>
        <p:spPr bwMode="auto">
          <a:xfrm rot="16200000" flipH="1">
            <a:off x="5599907" y="5337969"/>
            <a:ext cx="1587" cy="1254125"/>
          </a:xfrm>
          <a:prstGeom prst="curvedConnector3">
            <a:avLst>
              <a:gd name="adj1" fmla="val 179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16" name="Text Box 24"/>
          <p:cNvSpPr txBox="1">
            <a:spLocks noChangeArrowheads="1"/>
          </p:cNvSpPr>
          <p:nvPr/>
        </p:nvSpPr>
        <p:spPr bwMode="auto">
          <a:xfrm>
            <a:off x="5165725" y="6161088"/>
            <a:ext cx="120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length(x,y)</a:t>
            </a:r>
          </a:p>
        </p:txBody>
      </p:sp>
      <p:cxnSp>
        <p:nvCxnSpPr>
          <p:cNvPr id="443417" name="AutoShape 25"/>
          <p:cNvCxnSpPr>
            <a:cxnSpLocks noChangeShapeType="1"/>
            <a:stCxn id="443410" idx="5"/>
            <a:endCxn id="443411" idx="3"/>
          </p:cNvCxnSpPr>
          <p:nvPr/>
        </p:nvCxnSpPr>
        <p:spPr bwMode="auto">
          <a:xfrm rot="16200000" flipH="1">
            <a:off x="3809207" y="5071269"/>
            <a:ext cx="1587" cy="1787525"/>
          </a:xfrm>
          <a:prstGeom prst="curvedConnector3">
            <a:avLst>
              <a:gd name="adj1" fmla="val 17900000"/>
            </a:avLst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3173413" y="5867400"/>
            <a:ext cx="1322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settled d[x]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6705600" y="5486400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priority queue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6934200" y="4876800"/>
            <a:ext cx="361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Q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3352800" y="4953000"/>
            <a:ext cx="990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0"/>
              <a:t>settled</a:t>
            </a:r>
          </a:p>
        </p:txBody>
      </p:sp>
    </p:spTree>
    <p:extLst>
      <p:ext uri="{BB962C8B-B14F-4D97-AF65-F5344CB8AC3E}">
        <p14:creationId xmlns:p14="http://schemas.microsoft.com/office/powerpoint/2010/main" val="21922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58952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אלגוריתם </a:t>
            </a:r>
            <a:r>
              <a:rPr lang="en-US" dirty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" y="1119834"/>
            <a:ext cx="4495800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0" y="3972793"/>
            <a:ext cx="448627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76" y="1234134"/>
            <a:ext cx="44862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55" y="3972793"/>
            <a:ext cx="4429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58952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אלגוריתם </a:t>
            </a:r>
            <a:r>
              <a:rPr lang="en-US" dirty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" y="1091259"/>
            <a:ext cx="4448175" cy="2809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" y="4008383"/>
            <a:ext cx="4457700" cy="2809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339" y="1157934"/>
            <a:ext cx="4410075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24" y="4008927"/>
            <a:ext cx="4429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58952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אלגוריתם </a:t>
            </a:r>
            <a:r>
              <a:rPr lang="en-US" dirty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1" y="1157934"/>
            <a:ext cx="4429125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7" y="4008927"/>
            <a:ext cx="441007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98" y="1205559"/>
            <a:ext cx="435292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98" y="4026196"/>
            <a:ext cx="4419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58952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אלגוריתם </a:t>
            </a:r>
            <a:r>
              <a:rPr lang="en-US" dirty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" y="1196752"/>
            <a:ext cx="4419600" cy="2714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" y="4026196"/>
            <a:ext cx="4743450" cy="2752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68" y="1019600"/>
            <a:ext cx="5105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To extract path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ru-RU" sz="2800"/>
              <a:t>trace back-links from destination to source, reversing them as we go</a:t>
            </a:r>
          </a:p>
          <a:p>
            <a:pPr marL="609600" indent="-609600">
              <a:buFontTx/>
              <a:buAutoNum type="arabicPeriod"/>
            </a:pPr>
            <a:r>
              <a:rPr lang="en-US" altLang="ru-RU" sz="2800"/>
              <a:t>traverse reversed links from source to destination, to obtain a shortest path</a:t>
            </a:r>
          </a:p>
        </p:txBody>
      </p:sp>
      <p:sp>
        <p:nvSpPr>
          <p:cNvPr id="482308" name="Oval 4"/>
          <p:cNvSpPr>
            <a:spLocks noChangeArrowheads="1"/>
          </p:cNvSpPr>
          <p:nvPr/>
        </p:nvSpPr>
        <p:spPr bwMode="auto">
          <a:xfrm>
            <a:off x="9144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s</a:t>
            </a:r>
          </a:p>
        </p:txBody>
      </p:sp>
      <p:sp>
        <p:nvSpPr>
          <p:cNvPr id="482309" name="Oval 5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1800" i="0"/>
          </a:p>
        </p:txBody>
      </p:sp>
      <p:sp>
        <p:nvSpPr>
          <p:cNvPr id="482310" name="Oval 6"/>
          <p:cNvSpPr>
            <a:spLocks noChangeArrowheads="1"/>
          </p:cNvSpPr>
          <p:nvPr/>
        </p:nvSpPr>
        <p:spPr bwMode="auto">
          <a:xfrm>
            <a:off x="4114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1800" i="0"/>
          </a:p>
        </p:txBody>
      </p:sp>
      <p:sp>
        <p:nvSpPr>
          <p:cNvPr id="482311" name="Oval 7"/>
          <p:cNvSpPr>
            <a:spLocks noChangeArrowheads="1"/>
          </p:cNvSpPr>
          <p:nvPr/>
        </p:nvSpPr>
        <p:spPr bwMode="auto">
          <a:xfrm>
            <a:off x="5410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t</a:t>
            </a:r>
          </a:p>
        </p:txBody>
      </p:sp>
      <p:cxnSp>
        <p:nvCxnSpPr>
          <p:cNvPr id="482312" name="AutoShape 8"/>
          <p:cNvCxnSpPr>
            <a:cxnSpLocks noChangeShapeType="1"/>
            <a:stCxn id="482311" idx="2"/>
            <a:endCxn id="482310" idx="6"/>
          </p:cNvCxnSpPr>
          <p:nvPr/>
        </p:nvCxnSpPr>
        <p:spPr bwMode="auto">
          <a:xfrm flipH="1">
            <a:off x="4495800" y="41529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13" name="AutoShape 9"/>
          <p:cNvCxnSpPr>
            <a:cxnSpLocks noChangeShapeType="1"/>
            <a:stCxn id="482310" idx="2"/>
            <a:endCxn id="482309" idx="6"/>
          </p:cNvCxnSpPr>
          <p:nvPr/>
        </p:nvCxnSpPr>
        <p:spPr bwMode="auto">
          <a:xfrm flipH="1">
            <a:off x="2895600" y="41529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14" name="AutoShape 10"/>
          <p:cNvCxnSpPr>
            <a:cxnSpLocks noChangeShapeType="1"/>
            <a:stCxn id="482309" idx="2"/>
            <a:endCxn id="482308" idx="6"/>
          </p:cNvCxnSpPr>
          <p:nvPr/>
        </p:nvCxnSpPr>
        <p:spPr bwMode="auto">
          <a:xfrm flipH="1">
            <a:off x="1295400" y="41529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3276600" y="38100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4724400" y="38100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  <p:sp>
        <p:nvSpPr>
          <p:cNvPr id="482318" name="Oval 14"/>
          <p:cNvSpPr>
            <a:spLocks noChangeArrowheads="1"/>
          </p:cNvSpPr>
          <p:nvPr/>
        </p:nvSpPr>
        <p:spPr bwMode="auto">
          <a:xfrm>
            <a:off x="160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s</a:t>
            </a:r>
          </a:p>
        </p:txBody>
      </p:sp>
      <p:sp>
        <p:nvSpPr>
          <p:cNvPr id="482319" name="Oval 15"/>
          <p:cNvSpPr>
            <a:spLocks noChangeArrowheads="1"/>
          </p:cNvSpPr>
          <p:nvPr/>
        </p:nvSpPr>
        <p:spPr bwMode="auto">
          <a:xfrm>
            <a:off x="3200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1800" i="0"/>
          </a:p>
        </p:txBody>
      </p:sp>
      <p:sp>
        <p:nvSpPr>
          <p:cNvPr id="482320" name="Oval 16"/>
          <p:cNvSpPr>
            <a:spLocks noChangeArrowheads="1"/>
          </p:cNvSpPr>
          <p:nvPr/>
        </p:nvSpPr>
        <p:spPr bwMode="auto">
          <a:xfrm>
            <a:off x="48006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1800" i="0"/>
          </a:p>
        </p:txBody>
      </p:sp>
      <p:sp>
        <p:nvSpPr>
          <p:cNvPr id="482321" name="Oval 17"/>
          <p:cNvSpPr>
            <a:spLocks noChangeArrowheads="1"/>
          </p:cNvSpPr>
          <p:nvPr/>
        </p:nvSpPr>
        <p:spPr bwMode="auto">
          <a:xfrm>
            <a:off x="60960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t</a:t>
            </a:r>
          </a:p>
        </p:txBody>
      </p:sp>
      <p:cxnSp>
        <p:nvCxnSpPr>
          <p:cNvPr id="482322" name="AutoShape 18"/>
          <p:cNvCxnSpPr>
            <a:cxnSpLocks noChangeShapeType="1"/>
            <a:stCxn id="482320" idx="6"/>
            <a:endCxn id="482321" idx="2"/>
          </p:cNvCxnSpPr>
          <p:nvPr/>
        </p:nvCxnSpPr>
        <p:spPr bwMode="auto">
          <a:xfrm>
            <a:off x="5181600" y="50673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23" name="AutoShape 19"/>
          <p:cNvCxnSpPr>
            <a:cxnSpLocks noChangeShapeType="1"/>
            <a:stCxn id="482319" idx="6"/>
            <a:endCxn id="482320" idx="2"/>
          </p:cNvCxnSpPr>
          <p:nvPr/>
        </p:nvCxnSpPr>
        <p:spPr bwMode="auto">
          <a:xfrm>
            <a:off x="3581400" y="50673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24" name="AutoShape 20"/>
          <p:cNvCxnSpPr>
            <a:cxnSpLocks noChangeShapeType="1"/>
            <a:stCxn id="482318" idx="6"/>
            <a:endCxn id="482319" idx="2"/>
          </p:cNvCxnSpPr>
          <p:nvPr/>
        </p:nvCxnSpPr>
        <p:spPr bwMode="auto">
          <a:xfrm>
            <a:off x="1981200" y="50673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25" name="Text Box 21"/>
          <p:cNvSpPr txBox="1">
            <a:spLocks noChangeArrowheads="1"/>
          </p:cNvSpPr>
          <p:nvPr/>
        </p:nvSpPr>
        <p:spPr bwMode="auto">
          <a:xfrm>
            <a:off x="2362200" y="47244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  <p:sp>
        <p:nvSpPr>
          <p:cNvPr id="482326" name="Text Box 22"/>
          <p:cNvSpPr txBox="1">
            <a:spLocks noChangeArrowheads="1"/>
          </p:cNvSpPr>
          <p:nvPr/>
        </p:nvSpPr>
        <p:spPr bwMode="auto">
          <a:xfrm>
            <a:off x="3962400" y="47244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  <p:sp>
        <p:nvSpPr>
          <p:cNvPr id="482327" name="Text Box 23"/>
          <p:cNvSpPr txBox="1">
            <a:spLocks noChangeArrowheads="1"/>
          </p:cNvSpPr>
          <p:nvPr/>
        </p:nvSpPr>
        <p:spPr bwMode="auto">
          <a:xfrm>
            <a:off x="5410200" y="47244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048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3910208" cy="758952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פסאודו </a:t>
            </a:r>
            <a:r>
              <a:rPr lang="he-IL" dirty="0" smtClean="0"/>
              <a:t>קוד</a:t>
            </a:r>
            <a:r>
              <a:rPr lang="en-US" dirty="0" smtClean="0"/>
              <a:t> - </a:t>
            </a:r>
            <a:r>
              <a:rPr lang="he-IL" dirty="0" smtClean="0"/>
              <a:t> </a:t>
            </a:r>
            <a:r>
              <a:rPr lang="he-IL" dirty="0"/>
              <a:t>אלגוריתם </a:t>
            </a:r>
            <a:r>
              <a:rPr lang="en-US" dirty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27678" y="116632"/>
                <a:ext cx="4616322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e-IL" b="1" dirty="0" smtClean="0"/>
                  <a:t>הרעיון</a:t>
                </a:r>
                <a:r>
                  <a:rPr lang="he-IL" dirty="0" smtClean="0"/>
                  <a:t>: תחילה מגדירים את המרחק מ-</a:t>
                </a:r>
                <a:r>
                  <a:rPr lang="en-US" dirty="0" smtClean="0"/>
                  <a:t>s</a:t>
                </a:r>
                <a:r>
                  <a:rPr lang="he-IL" dirty="0" smtClean="0"/>
                  <a:t> לכל </a:t>
                </a:r>
                <a:r>
                  <a:rPr lang="he-IL" dirty="0"/>
                  <a:t>קודקוד להיות משקל הקשת בינו </a:t>
                </a:r>
                <a:r>
                  <a:rPr lang="he-IL" dirty="0" smtClean="0"/>
                  <a:t>לבין</a:t>
                </a:r>
                <a:r>
                  <a:rPr lang="en-US" dirty="0" smtClean="0"/>
                  <a:t>s </a:t>
                </a:r>
                <a:r>
                  <a:rPr lang="he-IL" dirty="0" smtClean="0"/>
                  <a:t> אם </a:t>
                </a:r>
                <a:r>
                  <a:rPr lang="he-IL" dirty="0"/>
                  <a:t>קיים,</a:t>
                </a:r>
              </a:p>
              <a:p>
                <a:r>
                  <a:rPr lang="he-IL" dirty="0" smtClean="0"/>
                  <a:t>אחרת </a:t>
                </a:r>
                <a:r>
                  <a:rPr lang="he-IL" dirty="0"/>
                  <a:t>אינסוף, </a:t>
                </a:r>
                <a:r>
                  <a:rPr lang="he-IL" dirty="0" smtClean="0"/>
                  <a:t>במערך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 smtClean="0"/>
                  <a:t> וגם מגדירים מה הקודקוד ה"לפני אחרון" במסלול הקל ביותר (לצורך שחזור מסלול), במערך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r>
                  <a:rPr lang="en-US" dirty="0" smtClean="0"/>
                  <a:t>Q</a:t>
                </a:r>
                <a:r>
                  <a:rPr lang="he-IL" dirty="0" smtClean="0"/>
                  <a:t> – זאת קבוצה של קוקודים שעבורם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e-IL" dirty="0" smtClean="0"/>
                  <a:t> יכול להשתנות (זה תור עדיפויות מינימלית).</a:t>
                </a:r>
              </a:p>
              <a:p>
                <a:r>
                  <a:rPr lang="en-US" dirty="0" smtClean="0"/>
                  <a:t>S</a:t>
                </a:r>
                <a:r>
                  <a:rPr lang="he-IL" dirty="0" smtClean="0"/>
                  <a:t>- היא קבוצה של קודקודים שביקרנו בהם ומצאנו </a:t>
                </a:r>
                <a:r>
                  <a:rPr lang="he-IL" dirty="0"/>
                  <a:t>עבורם את המסלול הקצר ביותר </a:t>
                </a:r>
                <a:r>
                  <a:rPr lang="he-IL" dirty="0" smtClean="0"/>
                  <a:t>מ-</a:t>
                </a:r>
                <a:r>
                  <a:rPr lang="en-US" dirty="0" smtClean="0"/>
                  <a:t>s 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אחר </a:t>
                </a:r>
                <a:r>
                  <a:rPr lang="he-IL" dirty="0"/>
                  <a:t>כך בלולאה מחפשים את הקודקוד בגרף שהמרחק שלו </a:t>
                </a:r>
                <a:r>
                  <a:rPr lang="he-IL" dirty="0" smtClean="0"/>
                  <a:t>מ-</a:t>
                </a:r>
                <a:r>
                  <a:rPr lang="en-US" dirty="0" smtClean="0"/>
                  <a:t>s </a:t>
                </a:r>
                <a:r>
                  <a:rPr lang="he-IL" dirty="0" smtClean="0"/>
                  <a:t> הוא המינימלי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(u)</a:t>
                </a:r>
                <a:r>
                  <a:rPr lang="he-IL" dirty="0" smtClean="0"/>
                  <a:t>). </a:t>
                </a:r>
                <a:r>
                  <a:rPr lang="he-IL" dirty="0"/>
                  <a:t>בודקים עבורו האם קיים מסלול קל יותר </a:t>
                </a:r>
                <a:r>
                  <a:rPr lang="he-IL" dirty="0" smtClean="0"/>
                  <a:t>מ-</a:t>
                </a:r>
                <a:r>
                  <a:rPr lang="en-US" dirty="0" smtClean="0"/>
                  <a:t>s</a:t>
                </a:r>
                <a:r>
                  <a:rPr lang="he-IL" dirty="0" smtClean="0"/>
                  <a:t> אליו </a:t>
                </a:r>
                <a:r>
                  <a:rPr lang="he-IL" dirty="0"/>
                  <a:t>שעובר דרך קודקוד שאינו </a:t>
                </a:r>
                <a:r>
                  <a:rPr lang="he-IL" dirty="0" smtClean="0"/>
                  <a:t>ב-</a:t>
                </a:r>
                <a:r>
                  <a:rPr lang="en-US" dirty="0" smtClean="0"/>
                  <a:t>S</a:t>
                </a:r>
                <a:r>
                  <a:rPr lang="he-IL" dirty="0" smtClean="0"/>
                  <a:t>.</a:t>
                </a:r>
              </a:p>
              <a:p>
                <a:endParaRPr lang="he-IL" dirty="0" smtClean="0"/>
              </a:p>
              <a:p>
                <a:r>
                  <a:rPr lang="he-IL" b="1" dirty="0" smtClean="0"/>
                  <a:t>סיבוכיות האלגוריתם </a:t>
                </a:r>
                <a:r>
                  <a:rPr lang="he-IL" dirty="0" smtClean="0"/>
                  <a:t>תלוי במימוש </a:t>
                </a:r>
                <a:r>
                  <a:rPr lang="he-IL" dirty="0"/>
                  <a:t>תור עדיפויות מינימלית </a:t>
                </a:r>
                <a:r>
                  <a:rPr lang="he-IL" dirty="0" smtClean="0"/>
                  <a:t>(</a:t>
                </a:r>
                <a:r>
                  <a:rPr lang="en-US" dirty="0" smtClean="0"/>
                  <a:t>min-priority queue</a:t>
                </a:r>
                <a:r>
                  <a:rPr lang="he-IL" dirty="0" smtClean="0"/>
                  <a:t>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מימוש באמצעות מערך או רשימה בסיבוכיות: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/>
                  <a:t>אם משתמשים </a:t>
                </a:r>
                <a:r>
                  <a:rPr lang="he-IL" dirty="0" smtClean="0"/>
                  <a:t>בערימה</a:t>
                </a:r>
                <a:r>
                  <a:rPr lang="en-US" dirty="0" smtClean="0"/>
                  <a:t> </a:t>
                </a:r>
                <a:r>
                  <a:rPr lang="he-IL" dirty="0" smtClean="0"/>
                  <a:t>בינומית </a:t>
                </a:r>
                <a:r>
                  <a:rPr lang="he-IL" dirty="0"/>
                  <a:t>סיבוכיות הריצה </a:t>
                </a:r>
                <a:r>
                  <a:rPr lang="he-IL" dirty="0" smtClean="0"/>
                  <a:t>משתפרת:</a:t>
                </a:r>
                <a:r>
                  <a:rPr lang="en-US" dirty="0" smtClean="0"/>
                  <a:t> </a:t>
                </a:r>
                <a:endParaRPr lang="he-IL" dirty="0" smtClean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he-IL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בערימ</a:t>
                </a:r>
                <a:r>
                  <a:rPr lang="he-IL" dirty="0"/>
                  <a:t>ת</a:t>
                </a:r>
                <a:r>
                  <a:rPr lang="he-IL" dirty="0" smtClean="0"/>
                  <a:t> פיבונצ'י: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78" y="116632"/>
                <a:ext cx="4616322" cy="5909310"/>
              </a:xfrm>
              <a:prstGeom prst="rect">
                <a:avLst/>
              </a:prstGeom>
              <a:blipFill>
                <a:blip r:embed="rId2"/>
                <a:stretch>
                  <a:fillRect l="-1321" t="-515" r="-1189" b="-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79512" y="1340768"/>
            <a:ext cx="30480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7" y="2636912"/>
            <a:ext cx="31432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99429"/>
            <a:ext cx="4962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 ונתרגל: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52" y="16794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תורת הגרפים – מסלולים קלים ביותר ממקור </a:t>
            </a:r>
            <a:r>
              <a:rPr lang="he-IL" dirty="0" smtClean="0"/>
              <a:t>יחיד (</a:t>
            </a:r>
            <a:r>
              <a:rPr lang="en-US" i="1" dirty="0"/>
              <a:t>shortest-paths problem</a:t>
            </a:r>
            <a:r>
              <a:rPr lang="he-IL" dirty="0" smtClean="0"/>
              <a:t> )</a:t>
            </a:r>
            <a:endParaRPr lang="ru-RU" dirty="0" smtClean="0"/>
          </a:p>
          <a:p>
            <a:pPr algn="r" rtl="1"/>
            <a:r>
              <a:rPr lang="he-IL" dirty="0" smtClean="0"/>
              <a:t>אלגוריתם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0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34400" cy="1018148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מסלולים קלים </a:t>
            </a:r>
            <a:r>
              <a:rPr lang="he-IL" dirty="0" smtClean="0"/>
              <a:t>ביותר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 </a:t>
            </a:r>
            <a:r>
              <a:rPr lang="en-US" dirty="0" smtClean="0"/>
              <a:t>- shortest-path </a:t>
            </a:r>
            <a:r>
              <a:rPr lang="en-US" dirty="0"/>
              <a:t>problem)</a:t>
            </a:r>
            <a:r>
              <a:rPr lang="he-IL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69779" y="987552"/>
                <a:ext cx="6074221" cy="5870448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 smtClean="0"/>
                  <a:t>נתון גרף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 (מכוון </a:t>
                </a:r>
                <a:r>
                  <a:rPr lang="he-IL" dirty="0"/>
                  <a:t>או לא </a:t>
                </a:r>
                <a:r>
                  <a:rPr lang="he-IL" dirty="0" smtClean="0"/>
                  <a:t>מכוון) </a:t>
                </a:r>
              </a:p>
              <a:p>
                <a:pPr algn="r" rtl="1"/>
                <a:r>
                  <a:rPr lang="he-IL" dirty="0" smtClean="0"/>
                  <a:t>ונתונה פונקצית משקל על הקשתות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e-IL" dirty="0" smtClean="0"/>
                  <a:t> .</a:t>
                </a:r>
              </a:p>
              <a:p>
                <a:pPr algn="r" rtl="1"/>
                <a:r>
                  <a:rPr lang="he-IL" dirty="0" smtClean="0"/>
                  <a:t>נסמן ב-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 smtClean="0"/>
                  <a:t> את </a:t>
                </a:r>
                <a:r>
                  <a:rPr lang="he-IL" dirty="0" smtClean="0">
                    <a:ea typeface="Times New Roman"/>
                  </a:rPr>
                  <a:t>משקל </a:t>
                </a:r>
                <a:r>
                  <a:rPr lang="he-IL" dirty="0">
                    <a:ea typeface="Times New Roman"/>
                  </a:rPr>
                  <a:t>המסלול הקל </a:t>
                </a:r>
                <a:r>
                  <a:rPr lang="he-IL" dirty="0" smtClean="0">
                    <a:ea typeface="Times New Roman"/>
                  </a:rPr>
                  <a:t>ביותר (</a:t>
                </a:r>
                <a:r>
                  <a:rPr lang="he-IL" dirty="0"/>
                  <a:t>אינפימום</a:t>
                </a:r>
                <a:r>
                  <a:rPr lang="he-IL" dirty="0" smtClean="0">
                    <a:ea typeface="Times New Roman"/>
                  </a:rPr>
                  <a:t>)</a:t>
                </a:r>
                <a:r>
                  <a:rPr lang="he-IL" dirty="0" smtClean="0"/>
                  <a:t> מ-</a:t>
                </a:r>
                <a:r>
                  <a:rPr lang="en-US" i="1" dirty="0" smtClean="0"/>
                  <a:t>u</a:t>
                </a:r>
                <a:r>
                  <a:rPr lang="he-IL" dirty="0" smtClean="0"/>
                  <a:t> ל-</a:t>
                </a:r>
                <a:r>
                  <a:rPr lang="en-US" i="1" dirty="0" smtClean="0"/>
                  <a:t>v</a:t>
                </a:r>
                <a:r>
                  <a:rPr lang="he-IL" dirty="0" smtClean="0">
                    <a:ea typeface="Times New Roman"/>
                  </a:rPr>
                  <a:t>:              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pPr algn="r" rtl="1"/>
                <a:r>
                  <a:rPr lang="he-IL" dirty="0"/>
                  <a:t>משקל מסלול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e-IL" dirty="0"/>
                  <a:t> סכום משקלי הקשתות </a:t>
                </a:r>
                <a:r>
                  <a:rPr lang="he-IL" dirty="0" smtClean="0"/>
                  <a:t>במסלול.</a:t>
                </a:r>
                <a:endParaRPr lang="en-US" dirty="0"/>
              </a:p>
              <a:p>
                <a:pPr algn="r" rtl="1"/>
                <a:r>
                  <a:rPr lang="he-IL" b="1" dirty="0"/>
                  <a:t>תכונות מסלולים קלים </a:t>
                </a:r>
                <a:r>
                  <a:rPr lang="he-IL" b="1" dirty="0" smtClean="0"/>
                  <a:t>ביותר</a:t>
                </a:r>
                <a:r>
                  <a:rPr lang="en-US" b="1" dirty="0" smtClean="0"/>
                  <a:t>: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b="1" dirty="0" smtClean="0"/>
                  <a:t>מבנה </a:t>
                </a:r>
                <a:r>
                  <a:rPr lang="he-IL" b="1" dirty="0"/>
                  <a:t>אופטימלי: </a:t>
                </a:r>
                <a:r>
                  <a:rPr lang="he-IL" dirty="0"/>
                  <a:t>תת מסלול של מסלול קל ביותר 𝑃 הוא מסלול קל ביותר</a:t>
                </a:r>
                <a:r>
                  <a:rPr lang="he-IL" dirty="0" smtClean="0"/>
                  <a:t>.</a:t>
                </a:r>
                <a:r>
                  <a:rPr lang="en-US" dirty="0" smtClean="0"/>
                  <a:t> </a:t>
                </a:r>
                <a:r>
                  <a:rPr lang="he-IL" dirty="0"/>
                  <a:t>אחרת, ניתן היה לשפר את 𝑃 ע"י החלפת תת המסלול</a:t>
                </a:r>
                <a:r>
                  <a:rPr lang="he-IL" dirty="0" smtClean="0"/>
                  <a:t>.</a:t>
                </a:r>
                <a:endParaRPr lang="en-US" dirty="0" smtClean="0"/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b="1" dirty="0"/>
                  <a:t>אי שוויון </a:t>
                </a:r>
                <a:r>
                  <a:rPr lang="he-IL" b="1" dirty="0" smtClean="0"/>
                  <a:t>המשולש: </a:t>
                </a:r>
                <a:r>
                  <a:rPr lang="he-IL" dirty="0" smtClean="0"/>
                  <a:t>לכל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he-IL" dirty="0" smtClean="0"/>
                  <a:t>:</a:t>
                </a:r>
                <a:r>
                  <a:rPr lang="en-US" dirty="0" smtClean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69779" y="987552"/>
                <a:ext cx="6074221" cy="5870448"/>
              </a:xfrm>
              <a:blipFill>
                <a:blip r:embed="rId2"/>
                <a:stretch>
                  <a:fillRect l="-1606" t="-1038" r="-1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46240"/>
            <a:ext cx="29622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29" y="5733256"/>
            <a:ext cx="1123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512168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מסלולים קלים ביותר ממקור </a:t>
            </a:r>
            <a:r>
              <a:rPr lang="he-IL" dirty="0" smtClean="0"/>
              <a:t>יחיד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SSP -</a:t>
            </a:r>
            <a:r>
              <a:rPr lang="en-US" dirty="0"/>
              <a:t>single-source shortest-path problem</a:t>
            </a:r>
            <a:r>
              <a:rPr lang="en-US" dirty="0" smtClean="0"/>
              <a:t>)</a:t>
            </a: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 fontScale="85000" lnSpcReduction="10000"/>
              </a:bodyPr>
              <a:lstStyle/>
              <a:p>
                <a:pPr algn="r" rtl="1"/>
                <a:r>
                  <a:rPr lang="he-IL" b="1" dirty="0" smtClean="0"/>
                  <a:t>מטרה</a:t>
                </a:r>
                <a:r>
                  <a:rPr lang="he-IL" b="1" dirty="0"/>
                  <a:t>: </a:t>
                </a:r>
                <a:r>
                  <a:rPr lang="he-IL" dirty="0" smtClean="0"/>
                  <a:t>בהינתן </a:t>
                </a:r>
                <a:r>
                  <a:rPr lang="en-US" i="1" dirty="0" smtClean="0"/>
                  <a:t>(source vertex)</a:t>
                </a:r>
                <a:r>
                  <a:rPr lang="he-IL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, לחשב את משקל המסלול הקל ביותר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/>
                  <a:t> מהצומת 𝑠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lvl="1" algn="r" rtl="1"/>
                <a:r>
                  <a:rPr lang="he-IL" dirty="0" smtClean="0"/>
                  <a:t>עבור צומת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/>
                  <a:t> שאינו ישיג מ-</a:t>
                </a:r>
                <a:r>
                  <a:rPr lang="he-IL" dirty="0"/>
                  <a:t> </a:t>
                </a:r>
                <a:r>
                  <a:rPr lang="he-IL" dirty="0" smtClean="0"/>
                  <a:t>𝑠, נסמן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he-IL" dirty="0" smtClean="0"/>
              </a:p>
              <a:p>
                <a:pPr lvl="1" algn="r" rtl="1"/>
                <a:r>
                  <a:rPr lang="he-IL" dirty="0" smtClean="0"/>
                  <a:t>אם קיים מעגל במשקל שלילי אשר ישיג מ- </a:t>
                </a:r>
                <a:r>
                  <a:rPr lang="he-IL" dirty="0"/>
                  <a:t>𝑠, </a:t>
                </a:r>
                <a:r>
                  <a:rPr lang="he-IL" dirty="0" smtClean="0"/>
                  <a:t>יהיו צמתים עבורם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 smtClean="0"/>
                  <a:t>אבחנה: </a:t>
                </a:r>
                <a:r>
                  <a:rPr lang="he-IL" dirty="0" smtClean="0"/>
                  <a:t>אם </a:t>
                </a:r>
                <a:r>
                  <a:rPr lang="he-IL" dirty="0" smtClean="0"/>
                  <a:t>אין מעגלים במשקל שלילי, תמיד קיים מסלול קל ביותר שהוא פשוט.</a:t>
                </a:r>
              </a:p>
              <a:p>
                <a:pPr algn="r" rtl="1"/>
                <a:r>
                  <a:rPr lang="he-IL" dirty="0" smtClean="0"/>
                  <a:t>מקרה פרטי: 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e-IL" dirty="0" smtClean="0"/>
                  <a:t> פונקציה קבועה וחיובית, משקל מסלול פרופורציונלי לאורכו. </a:t>
                </a:r>
                <a:endParaRPr lang="en-US" dirty="0" smtClean="0"/>
              </a:p>
              <a:p>
                <a:pPr algn="r" rtl="1"/>
                <a:r>
                  <a:rPr lang="he-IL" b="1" dirty="0" smtClean="0"/>
                  <a:t>אלגוריתמים </a:t>
                </a:r>
                <a:r>
                  <a:rPr lang="he-IL" b="1" dirty="0"/>
                  <a:t>למציאת מסלולים קלים ביותר ממקור יחיד</a:t>
                </a:r>
                <a:r>
                  <a:rPr lang="he-IL" b="1" dirty="0" smtClean="0"/>
                  <a:t>:</a:t>
                </a:r>
                <a:endParaRPr lang="ru-RU" b="1" dirty="0"/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b="1" dirty="0"/>
                  <a:t>אלגוריתם </a:t>
                </a:r>
                <a:r>
                  <a:rPr lang="en-US" b="1" dirty="0"/>
                  <a:t> </a:t>
                </a:r>
                <a:r>
                  <a:rPr lang="en-US" b="1" dirty="0" err="1"/>
                  <a:t>Dijkstra</a:t>
                </a:r>
                <a:r>
                  <a:rPr lang="en-US" dirty="0"/>
                  <a:t> </a:t>
                </a:r>
                <a:r>
                  <a:rPr lang="he-IL" dirty="0"/>
                  <a:t>רץ בסיבוכיות </a:t>
                </a:r>
                <a:r>
                  <a:rPr lang="he-IL" dirty="0" smtClean="0"/>
                  <a:t>זמן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he-IL" dirty="0" smtClean="0"/>
              </a:p>
              <a:p>
                <a:pPr lvl="1" algn="r" rtl="1"/>
                <a:r>
                  <a:rPr lang="he-IL" dirty="0" smtClean="0"/>
                  <a:t>עובד על </a:t>
                </a:r>
                <a:r>
                  <a:rPr lang="he-IL" dirty="0"/>
                  <a:t>גרף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</a:t>
                </a:r>
                <a:r>
                  <a:rPr lang="he-IL" dirty="0" smtClean="0"/>
                  <a:t>מכוון </a:t>
                </a:r>
                <a:r>
                  <a:rPr lang="he-IL" dirty="0"/>
                  <a:t>או לא </a:t>
                </a:r>
                <a:r>
                  <a:rPr lang="he-IL" dirty="0" smtClean="0"/>
                  <a:t>מכוון</a:t>
                </a:r>
                <a:endParaRPr lang="he-IL" dirty="0"/>
              </a:p>
              <a:p>
                <a:pPr lvl="1" algn="r" rtl="1"/>
                <a:r>
                  <a:rPr lang="he-IL" dirty="0" smtClean="0"/>
                  <a:t>מניח </a:t>
                </a:r>
                <a:r>
                  <a:rPr lang="he-IL" dirty="0"/>
                  <a:t>שפונקציית המשקל אי שלילית, כלומר: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b="1" dirty="0" smtClean="0"/>
                  <a:t>אלגוריתם</a:t>
                </a:r>
                <a:r>
                  <a:rPr lang="en-US" b="1" dirty="0" smtClean="0"/>
                  <a:t>Bellman </a:t>
                </a:r>
                <a:r>
                  <a:rPr lang="en-US" b="1" dirty="0"/>
                  <a:t>Ford </a:t>
                </a:r>
                <a:r>
                  <a:rPr lang="he-IL" b="1" dirty="0" smtClean="0"/>
                  <a:t> </a:t>
                </a:r>
                <a:r>
                  <a:rPr lang="he-IL" dirty="0" smtClean="0"/>
                  <a:t>רץ </a:t>
                </a:r>
                <a:r>
                  <a:rPr lang="he-IL" dirty="0"/>
                  <a:t>בסיבוכיות זמן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he-IL" dirty="0"/>
                  <a:t> .</a:t>
                </a:r>
              </a:p>
              <a:p>
                <a:pPr lvl="1" algn="r" rtl="1"/>
                <a:r>
                  <a:rPr lang="he-IL" dirty="0"/>
                  <a:t>עובד על גרף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מכוון </a:t>
                </a:r>
                <a:r>
                  <a:rPr lang="he-IL" dirty="0" smtClean="0"/>
                  <a:t>בלבד.</a:t>
                </a:r>
                <a:endParaRPr lang="he-IL" dirty="0"/>
              </a:p>
              <a:p>
                <a:pPr lvl="1" algn="r" rtl="1"/>
                <a:r>
                  <a:rPr lang="he-IL" dirty="0" smtClean="0"/>
                  <a:t>עובד גם כאשר יש קשתות במשקל שלילי.</a:t>
                </a:r>
              </a:p>
              <a:p>
                <a:pPr lvl="1" algn="r" rtl="1"/>
                <a:r>
                  <a:rPr lang="he-IL" dirty="0" smtClean="0"/>
                  <a:t>במידה </a:t>
                </a:r>
                <a:r>
                  <a:rPr lang="he-IL" dirty="0"/>
                  <a:t>וקיים מעגל במשקל שלילי אשר ישיג מהצומת 𝑠 , האלגוריתם מוצא ומחזיר אותו.</a:t>
                </a:r>
                <a:endParaRPr lang="he-IL" dirty="0" smtClean="0"/>
              </a:p>
              <a:p>
                <a:pPr algn="r" rtl="1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  <a:blipFill>
                <a:blip r:embed="rId2"/>
                <a:stretch>
                  <a:fillRect t="-1709" r="-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512168"/>
          </a:xfrm>
        </p:spPr>
        <p:txBody>
          <a:bodyPr>
            <a:normAutofit/>
          </a:bodyPr>
          <a:lstStyle/>
          <a:p>
            <a:pPr rtl="1"/>
            <a:r>
              <a:rPr lang="he-IL" dirty="0" smtClean="0"/>
              <a:t>שיטת רלקסציה - </a:t>
            </a:r>
            <a:r>
              <a:rPr lang="en-US" dirty="0" smtClean="0"/>
              <a:t>relaxation</a:t>
            </a: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/>
                <a:r>
                  <a:rPr lang="en-US" dirty="0" smtClean="0"/>
                  <a:t>Relaxation</a:t>
                </a:r>
                <a:r>
                  <a:rPr lang="he-IL" dirty="0" smtClean="0"/>
                  <a:t> -"</a:t>
                </a:r>
                <a:r>
                  <a:rPr lang="he-IL" dirty="0"/>
                  <a:t>הקלה" </a:t>
                </a:r>
                <a:r>
                  <a:rPr lang="he-IL" dirty="0" smtClean="0"/>
                  <a:t>זאת טכניקה המתבססת </a:t>
                </a:r>
                <a:r>
                  <a:rPr lang="he-IL" dirty="0"/>
                  <a:t>על הפעלת </a:t>
                </a:r>
                <a:r>
                  <a:rPr lang="he-IL" dirty="0" smtClean="0"/>
                  <a:t>בדיקה </a:t>
                </a:r>
                <a:r>
                  <a:rPr lang="he-IL" dirty="0"/>
                  <a:t>על כל קשתות הגרף עד אשר בוודאות נמצאו המסלולים הקלים ביותר.</a:t>
                </a:r>
              </a:p>
              <a:p>
                <a:pPr algn="r" rtl="1"/>
                <a:r>
                  <a:rPr lang="he-IL" dirty="0" smtClean="0"/>
                  <a:t>בהינתן </a:t>
                </a:r>
                <a:r>
                  <a:rPr lang="en-US" i="1" dirty="0" smtClean="0"/>
                  <a:t>(source vertex)</a:t>
                </a:r>
                <a:r>
                  <a:rPr lang="he-IL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, </a:t>
                </a:r>
                <a:r>
                  <a:rPr lang="he-IL" dirty="0" smtClean="0"/>
                  <a:t>משקל </a:t>
                </a:r>
                <a:r>
                  <a:rPr lang="he-IL" dirty="0"/>
                  <a:t>המסלול הקל </a:t>
                </a:r>
                <a:r>
                  <a:rPr lang="he-IL" dirty="0" smtClean="0"/>
                  <a:t>ביותר שנמצא עד כה (</a:t>
                </a:r>
                <a:r>
                  <a:rPr lang="en-US" i="1" dirty="0" smtClean="0"/>
                  <a:t>shortest-path estimate</a:t>
                </a:r>
                <a:r>
                  <a:rPr lang="he-IL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/>
                  <a:t> מהצומת 𝑠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he-IL" dirty="0" smtClean="0"/>
                  <a:t>אתחול:</a:t>
                </a:r>
                <a:endParaRPr lang="he-IL" dirty="0"/>
              </a:p>
              <a:p>
                <a:pPr lvl="1"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, אז משקל המסלול הקל ביותר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 algn="r" rtl="1"/>
                <a:r>
                  <a:rPr lang="he-IL" dirty="0"/>
                  <a:t>אחרת,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he-IL" dirty="0" smtClean="0"/>
              </a:p>
              <a:p>
                <a:pPr lvl="1" algn="r" rtl="1"/>
                <a:r>
                  <a:rPr lang="he-IL" dirty="0" smtClean="0"/>
                  <a:t>לכל צומת נגדיר קודקוד ממנו הגענו ל-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 smtClean="0"/>
                  <a:t>במסלול </a:t>
                </a:r>
                <a:r>
                  <a:rPr lang="he-IL" dirty="0"/>
                  <a:t>הקל </a:t>
                </a:r>
                <a:r>
                  <a:rPr lang="he-IL" dirty="0" smtClean="0"/>
                  <a:t>ביותר ("אבא")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עיקרון הרלקסציה של קשת: בדיקה האם ניתן לשפר מסלול מ-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he-IL" dirty="0" smtClean="0"/>
                  <a:t> ל-</a:t>
                </a:r>
                <a:r>
                  <a:rPr lang="en-US" i="1" dirty="0" smtClean="0"/>
                  <a:t>v</a:t>
                </a:r>
                <a:r>
                  <a:rPr lang="he-IL" i="1" dirty="0" smtClean="0"/>
                  <a:t> </a:t>
                </a:r>
                <a:r>
                  <a:rPr lang="he-IL" dirty="0" smtClean="0"/>
                  <a:t>ע"י </a:t>
                </a:r>
                <a:r>
                  <a:rPr lang="he-IL" dirty="0"/>
                  <a:t>מעבר דרך קודקוד </a:t>
                </a:r>
                <a:r>
                  <a:rPr lang="en-US" i="1" dirty="0" smtClean="0"/>
                  <a:t>u</a:t>
                </a:r>
                <a:r>
                  <a:rPr lang="he-IL" i="1" dirty="0" smtClean="0"/>
                  <a:t>:</a:t>
                </a:r>
              </a:p>
              <a:p>
                <a:pPr algn="r" rtl="1"/>
                <a:r>
                  <a:rPr lang="he-IL" dirty="0" smtClean="0"/>
                  <a:t>לכל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dirty="0"/>
                  <a:t> בצע צעד רלקסציה</a:t>
                </a:r>
                <a:r>
                  <a:rPr lang="he-IL" dirty="0" smtClean="0"/>
                  <a:t>: </a:t>
                </a:r>
              </a:p>
              <a:p>
                <a:pPr lvl="2" algn="r" rtl="1"/>
                <a:r>
                  <a:rPr lang="en-US" dirty="0" smtClean="0"/>
                  <a:t> </a:t>
                </a:r>
                <a:r>
                  <a:rPr lang="en-US" dirty="0"/>
                  <a:t>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he-IL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he-IL" dirty="0" smtClean="0">
                  <a:ea typeface="Cambria Math" panose="02040503050406030204" pitchFamily="18" charset="0"/>
                </a:endParaRPr>
              </a:p>
              <a:p>
                <a:pPr lvl="2" algn="r" rtl="1"/>
                <a:r>
                  <a:rPr lang="he-IL" dirty="0" smtClean="0">
                    <a:ea typeface="Cambria Math" panose="02040503050406030204" pitchFamily="18" charset="0"/>
                  </a:rPr>
                  <a:t>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 smtClean="0">
                    <a:ea typeface="Cambria Math" panose="02040503050406030204" pitchFamily="18" charset="0"/>
                  </a:rPr>
                  <a:t> אז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 smtClean="0">
                    <a:ea typeface="Cambria Math" panose="02040503050406030204" pitchFamily="18" charset="0"/>
                  </a:rPr>
                  <a:t> ו-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he-IL" dirty="0" smtClean="0">
                  <a:ea typeface="Cambria Math" panose="02040503050406030204" pitchFamily="18" charset="0"/>
                </a:endParaRPr>
              </a:p>
              <a:p>
                <a:pPr algn="r" rtl="1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  <a:blipFill>
                <a:blip r:embed="rId2"/>
                <a:stretch>
                  <a:fillRect t="-1832" r="-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512168"/>
          </a:xfrm>
        </p:spPr>
        <p:txBody>
          <a:bodyPr>
            <a:normAutofit/>
          </a:bodyPr>
          <a:lstStyle/>
          <a:p>
            <a:pPr rtl="1"/>
            <a:r>
              <a:rPr lang="he-IL" dirty="0" smtClean="0"/>
              <a:t>שיטת רלקסציה - </a:t>
            </a:r>
            <a:r>
              <a:rPr lang="en-US" dirty="0" smtClean="0"/>
              <a:t>relaxation</a:t>
            </a: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 smtClean="0"/>
                  <a:t>דוגמה לרלקסציה: </a:t>
                </a:r>
              </a:p>
              <a:p>
                <a:pPr lvl="1" algn="r" rtl="1"/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he-IL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he-IL" dirty="0">
                  <a:ea typeface="Cambria Math" panose="02040503050406030204" pitchFamily="18" charset="0"/>
                </a:endParaRPr>
              </a:p>
              <a:p>
                <a:pPr lvl="2" algn="r" rtl="1"/>
                <a:r>
                  <a:rPr lang="he-IL" dirty="0">
                    <a:ea typeface="Cambria Math" panose="02040503050406030204" pitchFamily="18" charset="0"/>
                  </a:rPr>
                  <a:t>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>
                    <a:ea typeface="Cambria Math" panose="02040503050406030204" pitchFamily="18" charset="0"/>
                  </a:rPr>
                  <a:t> אז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>
                    <a:ea typeface="Cambria Math" panose="02040503050406030204" pitchFamily="18" charset="0"/>
                  </a:rPr>
                  <a:t> ו-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he-IL" dirty="0">
                  <a:ea typeface="Cambria Math" panose="02040503050406030204" pitchFamily="18" charset="0"/>
                </a:endParaRPr>
              </a:p>
              <a:p>
                <a:pPr algn="r" rtl="1"/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 smtClean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 smtClean="0"/>
                  <a:t>ניתן לראות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he-IL" dirty="0" smtClean="0"/>
                  <a:t> לכן, תתבצע הקלה: נחליף את </a:t>
                </a:r>
                <a:r>
                  <a:rPr lang="en-US" dirty="0"/>
                  <a:t>d(v</a:t>
                </a:r>
                <a:r>
                  <a:rPr lang="en-US" dirty="0" smtClean="0"/>
                  <a:t>)</a:t>
                </a:r>
                <a:r>
                  <a:rPr lang="he-IL" dirty="0" smtClean="0"/>
                  <a:t> ו-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  <a:blipFill>
                <a:blip r:embed="rId2"/>
                <a:stretch>
                  <a:fillRect l="-932" t="-1221" r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/>
          <p:cNvSpPr/>
          <p:nvPr/>
        </p:nvSpPr>
        <p:spPr>
          <a:xfrm>
            <a:off x="2098648" y="326456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6" name="Flowchart: Connector 5"/>
          <p:cNvSpPr/>
          <p:nvPr/>
        </p:nvSpPr>
        <p:spPr>
          <a:xfrm>
            <a:off x="3147501" y="3284984"/>
            <a:ext cx="457200" cy="436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1" name="Straight Connector 10"/>
          <p:cNvCxnSpPr>
            <a:stCxn id="6" idx="2"/>
            <a:endCxn id="5" idx="6"/>
          </p:cNvCxnSpPr>
          <p:nvPr/>
        </p:nvCxnSpPr>
        <p:spPr>
          <a:xfrm flipH="1" flipV="1">
            <a:off x="2555848" y="3493168"/>
            <a:ext cx="591653" cy="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1373795" y="27134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14" name="Flowchart: Connector 13"/>
          <p:cNvSpPr/>
          <p:nvPr/>
        </p:nvSpPr>
        <p:spPr>
          <a:xfrm>
            <a:off x="2784448" y="2732534"/>
            <a:ext cx="457200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ru-RU" dirty="0"/>
          </a:p>
        </p:txBody>
      </p: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1830995" y="2924944"/>
            <a:ext cx="496253" cy="33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3057254" y="3112851"/>
            <a:ext cx="318847" cy="1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19872" y="3225750"/>
                <a:ext cx="1165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d(v)</a:t>
                </a: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dirty="0" smtClean="0"/>
                  <a:t> = t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25750"/>
                <a:ext cx="1165084" cy="923330"/>
              </a:xfrm>
              <a:prstGeom prst="rect">
                <a:avLst/>
              </a:prstGeom>
              <a:blipFill>
                <a:blip r:embed="rId3"/>
                <a:stretch>
                  <a:fillRect t="-3947" r="-5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flipH="1">
            <a:off x="3225696" y="2933583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94745" y="3709192"/>
                <a:ext cx="1165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d(u)=5</a:t>
                </a:r>
                <a:endParaRPr lang="en-US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dirty="0" smtClean="0"/>
                  <a:t> = r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45" y="3709192"/>
                <a:ext cx="1165084" cy="923330"/>
              </a:xfrm>
              <a:prstGeom prst="rect">
                <a:avLst/>
              </a:prstGeom>
              <a:blipFill>
                <a:blip r:embed="rId4"/>
                <a:stretch>
                  <a:fillRect t="-3947" r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 flipH="1">
            <a:off x="1979712" y="2852936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2483768" y="3131676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</a:t>
            </a:r>
            <a:endParaRPr lang="ru-R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19872" y="3820765"/>
                <a:ext cx="1165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d(v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)=9</a:t>
                </a: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= u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820765"/>
                <a:ext cx="1165084" cy="923330"/>
              </a:xfrm>
              <a:prstGeom prst="rect">
                <a:avLst/>
              </a:prstGeom>
              <a:blipFill>
                <a:blip r:embed="rId5"/>
                <a:stretch>
                  <a:fillRect t="-4636" r="-5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512168"/>
          </a:xfrm>
        </p:spPr>
        <p:txBody>
          <a:bodyPr>
            <a:normAutofit/>
          </a:bodyPr>
          <a:lstStyle/>
          <a:p>
            <a:pPr rtl="1"/>
            <a:r>
              <a:rPr lang="he-IL" dirty="0" smtClean="0"/>
              <a:t>שיטת רלקסציה - </a:t>
            </a:r>
            <a:r>
              <a:rPr lang="en-US" dirty="0" smtClean="0"/>
              <a:t>relaxation</a:t>
            </a: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 smtClean="0"/>
                  <a:t>דוגמה לקטע הגרף בו לא ניתן לבצע רלקסציה: </a:t>
                </a:r>
              </a:p>
              <a:p>
                <a:pPr algn="r" rtl="1"/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endParaRPr lang="en-US" dirty="0"/>
              </a:p>
              <a:p>
                <a:pPr algn="r" rtl="1"/>
                <a:endParaRPr lang="he-IL" dirty="0" smtClean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 smtClean="0"/>
                  <a:t>ניתן לראות כי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he-IL" dirty="0" smtClean="0"/>
                  <a:t> אין אפשרות לשפר את הערך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 smtClean="0"/>
                  <a:t> לכן, הוא נשאר אותו דבר.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  <a:blipFill>
                <a:blip r:embed="rId2"/>
                <a:stretch>
                  <a:fillRect t="-1221" r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/>
          <p:cNvSpPr/>
          <p:nvPr/>
        </p:nvSpPr>
        <p:spPr>
          <a:xfrm>
            <a:off x="2098648" y="326456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6" name="Flowchart: Connector 5"/>
          <p:cNvSpPr/>
          <p:nvPr/>
        </p:nvSpPr>
        <p:spPr>
          <a:xfrm>
            <a:off x="3147501" y="3284984"/>
            <a:ext cx="457200" cy="436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1" name="Straight Connector 10"/>
          <p:cNvCxnSpPr>
            <a:stCxn id="6" idx="2"/>
            <a:endCxn id="5" idx="6"/>
          </p:cNvCxnSpPr>
          <p:nvPr/>
        </p:nvCxnSpPr>
        <p:spPr>
          <a:xfrm flipH="1" flipV="1">
            <a:off x="2555848" y="3493168"/>
            <a:ext cx="591653" cy="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1373795" y="27134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14" name="Flowchart: Connector 13"/>
          <p:cNvSpPr/>
          <p:nvPr/>
        </p:nvSpPr>
        <p:spPr>
          <a:xfrm>
            <a:off x="2784448" y="2732534"/>
            <a:ext cx="457200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ru-RU" dirty="0"/>
          </a:p>
        </p:txBody>
      </p: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1830995" y="2924944"/>
            <a:ext cx="496253" cy="33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3057254" y="3112851"/>
            <a:ext cx="318847" cy="17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19872" y="3225750"/>
                <a:ext cx="1165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d(v)</a:t>
                </a: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dirty="0" smtClean="0"/>
                  <a:t> = t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25750"/>
                <a:ext cx="1165084" cy="923330"/>
              </a:xfrm>
              <a:prstGeom prst="rect">
                <a:avLst/>
              </a:prstGeom>
              <a:blipFill>
                <a:blip r:embed="rId3"/>
                <a:stretch>
                  <a:fillRect t="-3947" r="-5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flipH="1">
            <a:off x="3225696" y="2933583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94745" y="3709192"/>
                <a:ext cx="1165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d(u)=17</a:t>
                </a:r>
                <a:endParaRPr lang="en-US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dirty="0" smtClean="0"/>
                  <a:t> = r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45" y="3709192"/>
                <a:ext cx="1165084" cy="923330"/>
              </a:xfrm>
              <a:prstGeom prst="rect">
                <a:avLst/>
              </a:prstGeom>
              <a:blipFill>
                <a:blip r:embed="rId4"/>
                <a:stretch>
                  <a:fillRect t="-3947" r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 flipH="1">
            <a:off x="1979712" y="2852936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>
                <a:solidFill>
                  <a:srgbClr val="C00000"/>
                </a:solidFill>
              </a:rPr>
              <a:t>17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2483768" y="3131676"/>
            <a:ext cx="5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379640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מסלולים קלים ביותר ממקור </a:t>
            </a:r>
            <a:r>
              <a:rPr lang="he-IL" dirty="0" smtClean="0"/>
              <a:t>יחיד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SSP -</a:t>
            </a:r>
            <a:r>
              <a:rPr lang="en-US" dirty="0"/>
              <a:t>single-source shortest-path problem</a:t>
            </a:r>
            <a:r>
              <a:rPr lang="en-US" dirty="0" smtClean="0"/>
              <a:t>)</a:t>
            </a: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> אלגוריתם </a:t>
            </a:r>
            <a:r>
              <a:rPr lang="en-US" dirty="0" smtClean="0"/>
              <a:t> </a:t>
            </a:r>
            <a:r>
              <a:rPr lang="en-US" dirty="0" err="1"/>
              <a:t>Dijkstra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 fontScale="85000" lnSpcReduction="20000"/>
              </a:bodyPr>
              <a:lstStyle/>
              <a:p>
                <a:pPr algn="r" rtl="1"/>
                <a:r>
                  <a:rPr lang="he-IL" b="1" dirty="0" smtClean="0"/>
                  <a:t>אלגוריתם 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Dijkstra</a:t>
                </a:r>
                <a:r>
                  <a:rPr lang="en-US" dirty="0" smtClean="0"/>
                  <a:t> </a:t>
                </a:r>
                <a:r>
                  <a:rPr lang="he-IL" dirty="0" smtClean="0"/>
                  <a:t>רץ </a:t>
                </a:r>
                <a:r>
                  <a:rPr lang="he-IL" dirty="0"/>
                  <a:t>בסיבוכיות </a:t>
                </a:r>
                <a:r>
                  <a:rPr lang="he-IL" dirty="0" smtClean="0"/>
                  <a:t>זמן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 algn="r" rtl="1"/>
                <a:r>
                  <a:rPr lang="he-IL" dirty="0"/>
                  <a:t>מניח שפונקציית המשקל אי שלילית, כלומר</a:t>
                </a:r>
                <a:r>
                  <a:rPr lang="he-IL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algn="r" rtl="1"/>
                <a:r>
                  <a:rPr lang="he-IL" b="1" dirty="0"/>
                  <a:t>מטרה: </a:t>
                </a:r>
                <a:r>
                  <a:rPr lang="he-IL" dirty="0" smtClean="0"/>
                  <a:t>בהינתן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/>
                  <a:t>, לחשב את משקל המסלול הקל ביותר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/>
                  <a:t> מהצומת 𝑠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he-IL" dirty="0"/>
                  <a:t>האלגוריתם </a:t>
                </a:r>
                <a:r>
                  <a:rPr lang="he-IL" dirty="0" smtClean="0"/>
                  <a:t>הוא </a:t>
                </a:r>
                <a:r>
                  <a:rPr lang="he-IL" b="1" dirty="0" smtClean="0"/>
                  <a:t>חמדני:</a:t>
                </a:r>
                <a:endParaRPr lang="he-IL" b="1" dirty="0"/>
              </a:p>
              <a:p>
                <a:pPr algn="r" rtl="1"/>
                <a:r>
                  <a:rPr lang="he-IL" dirty="0" smtClean="0"/>
                  <a:t>אתחול:</a:t>
                </a:r>
              </a:p>
              <a:p>
                <a:pPr lvl="1" algn="r" rtl="1"/>
                <a:r>
                  <a:rPr lang="he-IL" dirty="0" smtClean="0"/>
                  <a:t>אם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 smtClean="0"/>
                  <a:t>, </a:t>
                </a:r>
                <a:r>
                  <a:rPr lang="he-IL" dirty="0"/>
                  <a:t>אז משקל המסלול הקל </a:t>
                </a:r>
                <a:r>
                  <a:rPr lang="he-IL" dirty="0" smtClean="0"/>
                  <a:t>ביותר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 algn="r" rtl="1"/>
                <a:r>
                  <a:rPr lang="he-IL" dirty="0" smtClean="0"/>
                  <a:t>אחרת,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he-IL" dirty="0" smtClean="0"/>
              </a:p>
              <a:p>
                <a:pPr lvl="1" algn="r" rtl="1"/>
                <a:r>
                  <a:rPr lang="he-IL" dirty="0"/>
                  <a:t>לכל צומת נגדיר קודקוד ממנו הגענו ל-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במסלול הקל ביותר ("אבא")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 smtClean="0"/>
                  <a:t>הכנס </a:t>
                </a:r>
                <a:r>
                  <a:rPr lang="he-IL" dirty="0"/>
                  <a:t>את כל צמתי הגרף לתור עדיפויות 𝑄 המסודר </a:t>
                </a:r>
                <a:r>
                  <a:rPr lang="he-IL" dirty="0" smtClean="0"/>
                  <a:t>לפי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algn="r" rtl="1"/>
                <a:r>
                  <a:rPr lang="he-IL" dirty="0" smtClean="0"/>
                  <a:t>כל עוד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Q≠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:</a:t>
                </a:r>
                <a:endParaRPr lang="en-US" dirty="0" smtClean="0"/>
              </a:p>
              <a:p>
                <a:pPr lvl="1" algn="r" rtl="1"/>
                <a:r>
                  <a:rPr lang="he-IL" dirty="0" smtClean="0"/>
                  <a:t>הוצא </a:t>
                </a:r>
                <a:r>
                  <a:rPr lang="he-IL" dirty="0"/>
                  <a:t>את הצומת </a:t>
                </a:r>
                <a14:m>
                  <m:oMath xmlns:m="http://schemas.openxmlformats.org/officeDocument/2006/math">
                    <m:r>
                      <a:rPr lang="he-IL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e-IL" dirty="0" smtClean="0"/>
                  <a:t>בעל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he-IL" dirty="0" smtClean="0"/>
                  <a:t>מינימלי.</a:t>
                </a:r>
              </a:p>
              <a:p>
                <a:pPr lvl="1" algn="r" rtl="1"/>
                <a:r>
                  <a:rPr lang="he-IL" dirty="0"/>
                  <a:t>לכל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dirty="0" smtClean="0"/>
                  <a:t> בצע צעד רלקסציה:</a:t>
                </a:r>
                <a:endParaRPr lang="en-US" dirty="0" smtClean="0"/>
              </a:p>
              <a:p>
                <a:pPr lvl="1" algn="r" rtl="1"/>
                <a:r>
                  <a:rPr lang="en-US" dirty="0" smtClean="0"/>
                  <a:t> 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he-IL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 smtClean="0"/>
                  <a:t>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he-IL" dirty="0" smtClean="0"/>
              </a:p>
              <a:p>
                <a:pPr lvl="2" algn="r" rtl="1"/>
                <a:r>
                  <a:rPr lang="he-IL" dirty="0">
                    <a:ea typeface="Cambria Math" panose="02040503050406030204" pitchFamily="18" charset="0"/>
                  </a:rPr>
                  <a:t>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>
                    <a:ea typeface="Cambria Math" panose="02040503050406030204" pitchFamily="18" charset="0"/>
                  </a:rPr>
                  <a:t> אז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dirty="0">
                    <a:ea typeface="Cambria Math" panose="02040503050406030204" pitchFamily="18" charset="0"/>
                  </a:rPr>
                  <a:t> ו-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he-IL" dirty="0">
                  <a:ea typeface="Cambria Math" panose="02040503050406030204" pitchFamily="18" charset="0"/>
                </a:endParaRPr>
              </a:p>
              <a:p>
                <a:pPr lvl="1" algn="r" rtl="1"/>
                <a:endParaRPr lang="he-IL" dirty="0" smtClean="0"/>
              </a:p>
              <a:p>
                <a:pPr algn="r" rtl="1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998296"/>
              </a:xfrm>
              <a:blipFill>
                <a:blip r:embed="rId2"/>
                <a:stretch>
                  <a:fillRect t="-2442" r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97" name="Oval 21"/>
          <p:cNvSpPr>
            <a:spLocks noChangeArrowheads="1"/>
          </p:cNvSpPr>
          <p:nvPr/>
        </p:nvSpPr>
        <p:spPr bwMode="auto">
          <a:xfrm>
            <a:off x="228600" y="1447800"/>
            <a:ext cx="2286000" cy="1143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Dijkstra’s Idea</a:t>
            </a:r>
          </a:p>
        </p:txBody>
      </p:sp>
      <p:sp>
        <p:nvSpPr>
          <p:cNvPr id="459780" name="Oval 4"/>
          <p:cNvSpPr>
            <a:spLocks noChangeArrowheads="1"/>
          </p:cNvSpPr>
          <p:nvPr/>
        </p:nvSpPr>
        <p:spPr bwMode="auto">
          <a:xfrm>
            <a:off x="3581400" y="1219200"/>
            <a:ext cx="2971800" cy="1447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459781" name="Oval 5"/>
          <p:cNvSpPr>
            <a:spLocks noChangeArrowheads="1"/>
          </p:cNvSpPr>
          <p:nvPr/>
        </p:nvSpPr>
        <p:spPr bwMode="auto">
          <a:xfrm>
            <a:off x="228600" y="1295400"/>
            <a:ext cx="2971800" cy="1447800"/>
          </a:xfrm>
          <a:prstGeom prst="ellipse">
            <a:avLst/>
          </a:prstGeom>
          <a:solidFill>
            <a:srgbClr val="FFCC99">
              <a:alpha val="53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i="0"/>
          </a:p>
        </p:txBody>
      </p:sp>
      <p:sp>
        <p:nvSpPr>
          <p:cNvPr id="459782" name="Oval 6"/>
          <p:cNvSpPr>
            <a:spLocks noChangeArrowheads="1"/>
          </p:cNvSpPr>
          <p:nvPr/>
        </p:nvSpPr>
        <p:spPr bwMode="auto">
          <a:xfrm>
            <a:off x="5334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s</a:t>
            </a:r>
          </a:p>
        </p:txBody>
      </p:sp>
      <p:sp>
        <p:nvSpPr>
          <p:cNvPr id="459783" name="Oval 7"/>
          <p:cNvSpPr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x</a:t>
            </a:r>
          </a:p>
        </p:txBody>
      </p:sp>
      <p:sp>
        <p:nvSpPr>
          <p:cNvPr id="459784" name="Oval 8"/>
          <p:cNvSpPr>
            <a:spLocks noChangeArrowheads="1"/>
          </p:cNvSpPr>
          <p:nvPr/>
        </p:nvSpPr>
        <p:spPr bwMode="auto">
          <a:xfrm>
            <a:off x="4114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800" i="0"/>
              <a:t>y</a:t>
            </a:r>
          </a:p>
        </p:txBody>
      </p:sp>
      <p:cxnSp>
        <p:nvCxnSpPr>
          <p:cNvPr id="459785" name="AutoShape 9"/>
          <p:cNvCxnSpPr>
            <a:cxnSpLocks noChangeShapeType="1"/>
            <a:stCxn id="459782" idx="0"/>
            <a:endCxn id="459784" idx="1"/>
          </p:cNvCxnSpPr>
          <p:nvPr/>
        </p:nvCxnSpPr>
        <p:spPr bwMode="auto">
          <a:xfrm rot="5400000" flipV="1">
            <a:off x="2419350" y="133350"/>
            <a:ext cx="55563" cy="3446463"/>
          </a:xfrm>
          <a:prstGeom prst="curvedConnector3">
            <a:avLst>
              <a:gd name="adj1" fmla="val -4114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2133600" y="1371600"/>
            <a:ext cx="1497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tentative d[y]</a:t>
            </a:r>
          </a:p>
        </p:txBody>
      </p:sp>
      <p:cxnSp>
        <p:nvCxnSpPr>
          <p:cNvPr id="459787" name="AutoShape 11"/>
          <p:cNvCxnSpPr>
            <a:cxnSpLocks noChangeShapeType="1"/>
            <a:stCxn id="459783" idx="5"/>
            <a:endCxn id="459784" idx="3"/>
          </p:cNvCxnSpPr>
          <p:nvPr/>
        </p:nvCxnSpPr>
        <p:spPr bwMode="auto">
          <a:xfrm rot="16200000" flipH="1">
            <a:off x="3542507" y="1527969"/>
            <a:ext cx="1587" cy="1254125"/>
          </a:xfrm>
          <a:prstGeom prst="curvedConnector3">
            <a:avLst>
              <a:gd name="adj1" fmla="val 179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88" name="Text Box 12"/>
          <p:cNvSpPr txBox="1">
            <a:spLocks noChangeArrowheads="1"/>
          </p:cNvSpPr>
          <p:nvPr/>
        </p:nvSpPr>
        <p:spPr bwMode="auto">
          <a:xfrm>
            <a:off x="3108325" y="2351088"/>
            <a:ext cx="120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length(x,y)</a:t>
            </a:r>
          </a:p>
        </p:txBody>
      </p:sp>
      <p:cxnSp>
        <p:nvCxnSpPr>
          <p:cNvPr id="459789" name="AutoShape 13"/>
          <p:cNvCxnSpPr>
            <a:cxnSpLocks noChangeShapeType="1"/>
            <a:stCxn id="459782" idx="5"/>
            <a:endCxn id="459783" idx="3"/>
          </p:cNvCxnSpPr>
          <p:nvPr/>
        </p:nvCxnSpPr>
        <p:spPr bwMode="auto">
          <a:xfrm rot="16200000" flipH="1">
            <a:off x="1751807" y="1261269"/>
            <a:ext cx="1587" cy="1787525"/>
          </a:xfrm>
          <a:prstGeom prst="curvedConnector3">
            <a:avLst>
              <a:gd name="adj1" fmla="val 17900000"/>
            </a:avLst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90" name="Text Box 14"/>
          <p:cNvSpPr txBox="1">
            <a:spLocks noChangeArrowheads="1"/>
          </p:cNvSpPr>
          <p:nvPr/>
        </p:nvSpPr>
        <p:spPr bwMode="auto">
          <a:xfrm>
            <a:off x="1116013" y="2057400"/>
            <a:ext cx="1322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settled d[x]</a:t>
            </a:r>
          </a:p>
        </p:txBody>
      </p:sp>
      <p:sp>
        <p:nvSpPr>
          <p:cNvPr id="459791" name="Text Box 15"/>
          <p:cNvSpPr txBox="1">
            <a:spLocks noChangeArrowheads="1"/>
          </p:cNvSpPr>
          <p:nvPr/>
        </p:nvSpPr>
        <p:spPr bwMode="auto">
          <a:xfrm>
            <a:off x="4648200" y="1676400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priority queue</a:t>
            </a:r>
          </a:p>
        </p:txBody>
      </p:sp>
      <p:sp>
        <p:nvSpPr>
          <p:cNvPr id="459792" name="Text Box 16"/>
          <p:cNvSpPr txBox="1">
            <a:spLocks noChangeArrowheads="1"/>
          </p:cNvSpPr>
          <p:nvPr/>
        </p:nvSpPr>
        <p:spPr bwMode="auto">
          <a:xfrm>
            <a:off x="4876800" y="1066800"/>
            <a:ext cx="361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i="0"/>
              <a:t>Q</a:t>
            </a:r>
          </a:p>
        </p:txBody>
      </p:sp>
      <p:sp>
        <p:nvSpPr>
          <p:cNvPr id="459793" name="Text Box 17"/>
          <p:cNvSpPr txBox="1">
            <a:spLocks noChangeArrowheads="1"/>
          </p:cNvSpPr>
          <p:nvPr/>
        </p:nvSpPr>
        <p:spPr bwMode="auto">
          <a:xfrm>
            <a:off x="1295400" y="1143000"/>
            <a:ext cx="990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0"/>
              <a:t>settled</a:t>
            </a:r>
          </a:p>
        </p:txBody>
      </p:sp>
      <p:cxnSp>
        <p:nvCxnSpPr>
          <p:cNvPr id="459794" name="AutoShape 18"/>
          <p:cNvCxnSpPr>
            <a:cxnSpLocks noChangeShapeType="1"/>
            <a:stCxn id="459795" idx="0"/>
            <a:endCxn id="459783" idx="4"/>
          </p:cNvCxnSpPr>
          <p:nvPr/>
        </p:nvCxnSpPr>
        <p:spPr bwMode="auto">
          <a:xfrm flipV="1">
            <a:off x="2247900" y="22098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95" name="Text Box 19"/>
          <p:cNvSpPr txBox="1">
            <a:spLocks noChangeArrowheads="1"/>
          </p:cNvSpPr>
          <p:nvPr/>
        </p:nvSpPr>
        <p:spPr bwMode="auto">
          <a:xfrm>
            <a:off x="381000" y="2819400"/>
            <a:ext cx="3733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altLang="ru-RU" dirty="0"/>
              <a:t>nearest unsettled neighbor of x</a:t>
            </a:r>
          </a:p>
        </p:txBody>
      </p:sp>
      <p:sp>
        <p:nvSpPr>
          <p:cNvPr id="459796" name="Text Box 20"/>
          <p:cNvSpPr txBox="1">
            <a:spLocks noChangeArrowheads="1"/>
          </p:cNvSpPr>
          <p:nvPr/>
        </p:nvSpPr>
        <p:spPr bwMode="auto">
          <a:xfrm>
            <a:off x="1524000" y="3429000"/>
            <a:ext cx="7467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Shortest distance from s to all nodes initially “unsettled”.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Shortest distance to s is zero.  Tentative distance to others is ∞.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Put all nodes in queue ordered by tentative distance from s.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Take out nearest unsettled node, x.  Settle its distance from s.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For each unsettled immediate neighbor y of x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  If going from s to y through x is shorter than shortest path through settled nodes, update tentative distance to y.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ru-RU" i="0" dirty="0">
                <a:latin typeface="Comic Sans MS" panose="030F0702030302020204" pitchFamily="66" charset="0"/>
              </a:rPr>
              <a:t>Repeat from step 4, until distance to destination is settled.</a:t>
            </a:r>
          </a:p>
        </p:txBody>
      </p:sp>
    </p:spTree>
    <p:extLst>
      <p:ext uri="{BB962C8B-B14F-4D97-AF65-F5344CB8AC3E}">
        <p14:creationId xmlns:p14="http://schemas.microsoft.com/office/powerpoint/2010/main" val="33580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50591</TotalTime>
  <Words>1659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Cambria Math</vt:lpstr>
      <vt:lpstr>Comic Sans MS</vt:lpstr>
      <vt:lpstr>French Script MT</vt:lpstr>
      <vt:lpstr>Georgia</vt:lpstr>
      <vt:lpstr>新細明體</vt:lpstr>
      <vt:lpstr>Symbol</vt:lpstr>
      <vt:lpstr>Times New Roman</vt:lpstr>
      <vt:lpstr>Verdana</vt:lpstr>
      <vt:lpstr>Wingdings</vt:lpstr>
      <vt:lpstr>Wingdings 2</vt:lpstr>
      <vt:lpstr>Civic</vt:lpstr>
      <vt:lpstr>אלגוריתמים 2</vt:lpstr>
      <vt:lpstr>ביחידה זו נלמד ונתרגל:</vt:lpstr>
      <vt:lpstr>מסלולים קלים ביותר SP - shortest-path problem))</vt:lpstr>
      <vt:lpstr>מסלולים קלים ביותר ממקור יחיד (SSSP -single-source shortest-path problem)  </vt:lpstr>
      <vt:lpstr>שיטת רלקסציה - relaxation  </vt:lpstr>
      <vt:lpstr>שיטת רלקסציה - relaxation  </vt:lpstr>
      <vt:lpstr>שיטת רלקסציה - relaxation  </vt:lpstr>
      <vt:lpstr>מסלולים קלים ביותר ממקור יחיד (SSSP -single-source shortest-path problem)  אלגוריתם  Dijkstra</vt:lpstr>
      <vt:lpstr>Dijkstra’s Idea</vt:lpstr>
      <vt:lpstr>PowerPoint Presentation</vt:lpstr>
      <vt:lpstr>אלגוריתם  Dijkstra</vt:lpstr>
      <vt:lpstr>אלגוריתם  Dijkstra</vt:lpstr>
      <vt:lpstr>אלגוריתם  Dijkstra</vt:lpstr>
      <vt:lpstr>אלגוריתם  Dijkstra</vt:lpstr>
      <vt:lpstr>To extract path</vt:lpstr>
      <vt:lpstr>פסאודו קוד -  אלגוריתם 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לתכנות מונחה עצמים</dc:title>
  <dc:creator>user</dc:creator>
  <cp:lastModifiedBy>Anna</cp:lastModifiedBy>
  <cp:revision>211</cp:revision>
  <dcterms:created xsi:type="dcterms:W3CDTF">2015-09-14T14:05:54Z</dcterms:created>
  <dcterms:modified xsi:type="dcterms:W3CDTF">2021-04-18T19:50:56Z</dcterms:modified>
</cp:coreProperties>
</file>