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3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17.xml.rels" ContentType="application/vnd.openxmlformats-package.relationships+xml"/>
  <Override PartName="/ppt/notesSlides/_rels/notesSlide16.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29.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26.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3.xml.rels" ContentType="application/vnd.openxmlformats-package.relationships+xml"/>
  <Override PartName="/ppt/notesSlides/notesSlide29.xml" ContentType="application/vnd.openxmlformats-officedocument.presentationml.notesSlide+xml"/>
  <Override PartName="/ppt/notesSlides/notesSlide17.xml" ContentType="application/vnd.openxmlformats-officedocument.presentationml.notesSlide+xml"/>
  <Override PartName="/ppt/notesSlides/notesSlide30.xml" ContentType="application/vnd.openxmlformats-officedocument.presentationml.notesSl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26.xml" ContentType="application/vnd.openxmlformats-officedocument.presentationml.notesSlide+xml"/>
  <Override PartName="/ppt/notesSlides/notesSlide19.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media/image7.png" ContentType="image/png"/>
  <Override PartName="/ppt/media/image2.wmf" ContentType="image/x-wmf"/>
  <Override PartName="/ppt/media/image4.png" ContentType="image/png"/>
  <Override PartName="/ppt/media/image1.png" ContentType="image/png"/>
  <Override PartName="/ppt/media/image3.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9144000" cy="6858000"/>
  <p:notesSz cx="6815137" cy="99441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p>
            <a:r>
              <a:rPr b="0" lang="en-US" sz="4400" spc="-1" strike="noStrike">
                <a:solidFill>
                  <a:srgbClr val="000000"/>
                </a:solidFill>
                <a:latin typeface="Arial"/>
              </a:rPr>
              <a:t>C</a:t>
            </a:r>
            <a:r>
              <a:rPr b="0" lang="en-US" sz="4400" spc="-1" strike="noStrike">
                <a:solidFill>
                  <a:srgbClr val="000000"/>
                </a:solidFill>
                <a:latin typeface="Arial"/>
              </a:rPr>
              <a:t>li</a:t>
            </a:r>
            <a:r>
              <a:rPr b="0" lang="en-US" sz="4400" spc="-1" strike="noStrike">
                <a:solidFill>
                  <a:srgbClr val="000000"/>
                </a:solidFill>
                <a:latin typeface="Arial"/>
              </a:rPr>
              <a:t>c</a:t>
            </a:r>
            <a:r>
              <a:rPr b="0" lang="en-US" sz="4400" spc="-1" strike="noStrike">
                <a:solidFill>
                  <a:srgbClr val="000000"/>
                </a:solidFill>
                <a:latin typeface="Arial"/>
              </a:rPr>
              <a:t>k </a:t>
            </a:r>
            <a:r>
              <a:rPr b="0" lang="en-US" sz="4400" spc="-1" strike="noStrike">
                <a:solidFill>
                  <a:srgbClr val="000000"/>
                </a:solidFill>
                <a:latin typeface="Arial"/>
              </a:rPr>
              <a:t>t</a:t>
            </a:r>
            <a:r>
              <a:rPr b="0" lang="en-US" sz="4400" spc="-1" strike="noStrike">
                <a:solidFill>
                  <a:srgbClr val="000000"/>
                </a:solidFill>
                <a:latin typeface="Arial"/>
              </a:rPr>
              <a:t>o </a:t>
            </a:r>
            <a:r>
              <a:rPr b="0" lang="en-US" sz="4400" spc="-1" strike="noStrike">
                <a:solidFill>
                  <a:srgbClr val="000000"/>
                </a:solidFill>
                <a:latin typeface="Arial"/>
              </a:rPr>
              <a:t>m</a:t>
            </a:r>
            <a:r>
              <a:rPr b="0" lang="en-US" sz="4400" spc="-1" strike="noStrike">
                <a:solidFill>
                  <a:srgbClr val="000000"/>
                </a:solidFill>
                <a:latin typeface="Arial"/>
              </a:rPr>
              <a:t>o</a:t>
            </a:r>
            <a:r>
              <a:rPr b="0" lang="en-US" sz="4400" spc="-1" strike="noStrike">
                <a:solidFill>
                  <a:srgbClr val="000000"/>
                </a:solidFill>
                <a:latin typeface="Arial"/>
              </a:rPr>
              <a:t>v</a:t>
            </a:r>
            <a:r>
              <a:rPr b="0" lang="en-US" sz="4400" spc="-1" strike="noStrike">
                <a:solidFill>
                  <a:srgbClr val="000000"/>
                </a:solidFill>
                <a:latin typeface="Arial"/>
              </a:rPr>
              <a:t>e </a:t>
            </a:r>
            <a:r>
              <a:rPr b="0" lang="en-US" sz="4400" spc="-1" strike="noStrike">
                <a:solidFill>
                  <a:srgbClr val="000000"/>
                </a:solidFill>
                <a:latin typeface="Arial"/>
              </a:rPr>
              <a:t>t</a:t>
            </a:r>
            <a:r>
              <a:rPr b="0" lang="en-US" sz="4400" spc="-1" strike="noStrike">
                <a:solidFill>
                  <a:srgbClr val="000000"/>
                </a:solidFill>
                <a:latin typeface="Arial"/>
              </a:rPr>
              <a:t>h</a:t>
            </a:r>
            <a:r>
              <a:rPr b="0" lang="en-US" sz="4400" spc="-1" strike="noStrike">
                <a:solidFill>
                  <a:srgbClr val="000000"/>
                </a:solidFill>
                <a:latin typeface="Arial"/>
              </a:rPr>
              <a:t>e </a:t>
            </a:r>
            <a:r>
              <a:rPr b="0" lang="en-US" sz="4400" spc="-1" strike="noStrike">
                <a:solidFill>
                  <a:srgbClr val="000000"/>
                </a:solidFill>
                <a:latin typeface="Arial"/>
              </a:rPr>
              <a:t>s</a:t>
            </a:r>
            <a:r>
              <a:rPr b="0" lang="en-US" sz="4400" spc="-1" strike="noStrike">
                <a:solidFill>
                  <a:srgbClr val="000000"/>
                </a:solidFill>
                <a:latin typeface="Arial"/>
              </a:rPr>
              <a:t>li</a:t>
            </a:r>
            <a:r>
              <a:rPr b="0" lang="en-US" sz="4400" spc="-1" strike="noStrike">
                <a:solidFill>
                  <a:srgbClr val="000000"/>
                </a:solidFill>
                <a:latin typeface="Arial"/>
              </a:rPr>
              <a:t>d</a:t>
            </a:r>
            <a:r>
              <a:rPr b="0" lang="en-US" sz="4400" spc="-1" strike="noStrike">
                <a:solidFill>
                  <a:srgbClr val="000000"/>
                </a:solidFill>
                <a:latin typeface="Arial"/>
              </a:rPr>
              <a:t>e</a:t>
            </a:r>
            <a:endParaRPr b="0" lang="en-US" sz="4400" spc="-1" strike="noStrike">
              <a:solidFill>
                <a:srgbClr val="000000"/>
              </a:solidFill>
              <a:latin typeface="Arial"/>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p>
            <a:r>
              <a:rPr b="0" lang="en" sz="2000" spc="-1" strike="noStrike">
                <a:latin typeface="Arial"/>
              </a:rPr>
              <a:t>Cli</a:t>
            </a:r>
            <a:r>
              <a:rPr b="0" lang="en" sz="2000" spc="-1" strike="noStrike">
                <a:latin typeface="Arial"/>
              </a:rPr>
              <a:t>c</a:t>
            </a:r>
            <a:r>
              <a:rPr b="0" lang="en" sz="2000" spc="-1" strike="noStrike">
                <a:latin typeface="Arial"/>
              </a:rPr>
              <a:t>k </a:t>
            </a:r>
            <a:r>
              <a:rPr b="0" lang="en" sz="2000" spc="-1" strike="noStrike">
                <a:latin typeface="Arial"/>
              </a:rPr>
              <a:t>t</a:t>
            </a:r>
            <a:r>
              <a:rPr b="0" lang="en" sz="2000" spc="-1" strike="noStrike">
                <a:latin typeface="Arial"/>
              </a:rPr>
              <a:t>o</a:t>
            </a:r>
            <a:r>
              <a:rPr b="0" lang="en" sz="2000" spc="-1" strike="noStrike">
                <a:latin typeface="Arial"/>
              </a:rPr>
              <a:t> </a:t>
            </a:r>
            <a:r>
              <a:rPr b="0" lang="en" sz="2000" spc="-1" strike="noStrike">
                <a:latin typeface="Arial"/>
              </a:rPr>
              <a:t>e</a:t>
            </a:r>
            <a:r>
              <a:rPr b="0" lang="en" sz="2000" spc="-1" strike="noStrike">
                <a:latin typeface="Arial"/>
              </a:rPr>
              <a:t>d</a:t>
            </a:r>
            <a:r>
              <a:rPr b="0" lang="en" sz="2000" spc="-1" strike="noStrike">
                <a:latin typeface="Arial"/>
              </a:rPr>
              <a:t>it </a:t>
            </a:r>
            <a:r>
              <a:rPr b="0" lang="en" sz="2000" spc="-1" strike="noStrike">
                <a:latin typeface="Arial"/>
              </a:rPr>
              <a:t>t</a:t>
            </a:r>
            <a:r>
              <a:rPr b="0" lang="en" sz="2000" spc="-1" strike="noStrike">
                <a:latin typeface="Arial"/>
              </a:rPr>
              <a:t>h</a:t>
            </a:r>
            <a:r>
              <a:rPr b="0" lang="en" sz="2000" spc="-1" strike="noStrike">
                <a:latin typeface="Arial"/>
              </a:rPr>
              <a:t>e</a:t>
            </a:r>
            <a:r>
              <a:rPr b="0" lang="en" sz="2000" spc="-1" strike="noStrike">
                <a:latin typeface="Arial"/>
              </a:rPr>
              <a:t> </a:t>
            </a:r>
            <a:r>
              <a:rPr b="0" lang="en" sz="2000" spc="-1" strike="noStrike">
                <a:latin typeface="Arial"/>
              </a:rPr>
              <a:t>n</a:t>
            </a:r>
            <a:r>
              <a:rPr b="0" lang="en" sz="2000" spc="-1" strike="noStrike">
                <a:latin typeface="Arial"/>
              </a:rPr>
              <a:t>o</a:t>
            </a:r>
            <a:r>
              <a:rPr b="0" lang="en" sz="2000" spc="-1" strike="noStrike">
                <a:latin typeface="Arial"/>
              </a:rPr>
              <a:t>t</a:t>
            </a:r>
            <a:r>
              <a:rPr b="0" lang="en" sz="2000" spc="-1" strike="noStrike">
                <a:latin typeface="Arial"/>
              </a:rPr>
              <a:t>e</a:t>
            </a:r>
            <a:r>
              <a:rPr b="0" lang="en" sz="2000" spc="-1" strike="noStrike">
                <a:latin typeface="Arial"/>
              </a:rPr>
              <a:t>s </a:t>
            </a:r>
            <a:r>
              <a:rPr b="0" lang="en" sz="2000" spc="-1" strike="noStrike">
                <a:latin typeface="Arial"/>
              </a:rPr>
              <a:t>f</a:t>
            </a:r>
            <a:r>
              <a:rPr b="0" lang="en" sz="2000" spc="-1" strike="noStrike">
                <a:latin typeface="Arial"/>
              </a:rPr>
              <a:t>o</a:t>
            </a:r>
            <a:r>
              <a:rPr b="0" lang="en" sz="2000" spc="-1" strike="noStrike">
                <a:latin typeface="Arial"/>
              </a:rPr>
              <a:t>r</a:t>
            </a:r>
            <a:r>
              <a:rPr b="0" lang="en" sz="2000" spc="-1" strike="noStrike">
                <a:latin typeface="Arial"/>
              </a:rPr>
              <a:t>m</a:t>
            </a:r>
            <a:r>
              <a:rPr b="0" lang="en" sz="2000" spc="-1" strike="noStrike">
                <a:latin typeface="Arial"/>
              </a:rPr>
              <a:t>a</a:t>
            </a:r>
            <a:r>
              <a:rPr b="0" lang="en" sz="2000" spc="-1" strike="noStrike">
                <a:latin typeface="Arial"/>
              </a:rPr>
              <a:t>t</a:t>
            </a:r>
            <a:endParaRPr b="0" lang="en"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p>
            <a:r>
              <a:rPr b="0" lang="en" sz="1400" spc="-1" strike="noStrike">
                <a:latin typeface="Times New Roman"/>
              </a:rPr>
              <a:t>&lt;header&gt;</a:t>
            </a:r>
            <a:endParaRPr b="0" lang="en"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p>
            <a:pPr algn="r"/>
            <a:r>
              <a:rPr b="0" lang="en" sz="1400" spc="-1" strike="noStrike">
                <a:latin typeface="Times New Roman"/>
              </a:rPr>
              <a:t>&lt;date/time&gt;</a:t>
            </a:r>
            <a:endParaRPr b="0" lang="en"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p>
            <a:r>
              <a:rPr b="0" lang="en" sz="1400" spc="-1" strike="noStrike">
                <a:latin typeface="Times New Roman"/>
              </a:rPr>
              <a:t>&lt;footer&gt;</a:t>
            </a:r>
            <a:endParaRPr b="0" lang="en"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p>
            <a:pPr algn="r"/>
            <a:fld id="{EC624DCA-299C-425D-869D-7B60D8EC63B6}" type="slidenum">
              <a:rPr b="0" lang="en" sz="1400" spc="-1" strike="noStrike">
                <a:latin typeface="Times New Roman"/>
              </a:rPr>
              <a:t>&lt;number&gt;</a:t>
            </a:fld>
            <a:endParaRPr b="0" lang="e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922320" y="746280"/>
            <a:ext cx="4971600" cy="3728520"/>
          </a:xfrm>
          <a:prstGeom prst="rect">
            <a:avLst/>
          </a:prstGeom>
        </p:spPr>
      </p:sp>
      <p:sp>
        <p:nvSpPr>
          <p:cNvPr id="203" name="PlaceHolder 2"/>
          <p:cNvSpPr>
            <a:spLocks noGrp="1"/>
          </p:cNvSpPr>
          <p:nvPr>
            <p:ph type="body"/>
          </p:nvPr>
        </p:nvSpPr>
        <p:spPr>
          <a:xfrm>
            <a:off x="681480" y="4723560"/>
            <a:ext cx="5451840" cy="4474440"/>
          </a:xfrm>
          <a:prstGeom prst="rect">
            <a:avLst/>
          </a:prstGeom>
        </p:spPr>
        <p:txBody>
          <a:bodyPr>
            <a:normAutofit/>
          </a:bodyPr>
          <a:p>
            <a:pPr marL="216000" indent="-216000">
              <a:lnSpc>
                <a:spcPct val="100000"/>
              </a:lnSpc>
            </a:pPr>
            <a:r>
              <a:rPr b="0" lang="en" sz="2000" spc="-1" strike="noStrike">
                <a:latin typeface="Arial"/>
              </a:rPr>
              <a:t>Convoy -  </a:t>
            </a:r>
            <a:r>
              <a:rPr b="0" lang="en" sz="2000" spc="-1" strike="noStrike">
                <a:latin typeface="Arial"/>
              </a:rPr>
              <a:t>שיירה</a:t>
            </a:r>
            <a:endParaRPr b="0" lang="en" sz="2000" spc="-1" strike="noStrike">
              <a:latin typeface="Arial"/>
            </a:endParaRPr>
          </a:p>
        </p:txBody>
      </p:sp>
      <p:sp>
        <p:nvSpPr>
          <p:cNvPr id="204" name="TextShape 3"/>
          <p:cNvSpPr txBox="1"/>
          <p:nvPr/>
        </p:nvSpPr>
        <p:spPr>
          <a:xfrm>
            <a:off x="1440" y="9445320"/>
            <a:ext cx="2952720" cy="496800"/>
          </a:xfrm>
          <a:prstGeom prst="rect">
            <a:avLst/>
          </a:prstGeom>
          <a:noFill/>
          <a:ln>
            <a:noFill/>
          </a:ln>
        </p:spPr>
        <p:txBody>
          <a:bodyPr anchor="b"/>
          <a:p>
            <a:pPr>
              <a:lnSpc>
                <a:spcPct val="100000"/>
              </a:lnSpc>
            </a:pPr>
            <a:fld id="{BEEDBEBA-1AF0-4203-8A6D-5E7EA304B4BD}"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922320" y="746280"/>
            <a:ext cx="4971600" cy="3728520"/>
          </a:xfrm>
          <a:prstGeom prst="rect">
            <a:avLst/>
          </a:prstGeom>
        </p:spPr>
      </p:sp>
      <p:sp>
        <p:nvSpPr>
          <p:cNvPr id="206" name="PlaceHolder 2"/>
          <p:cNvSpPr>
            <a:spLocks noGrp="1"/>
          </p:cNvSpPr>
          <p:nvPr>
            <p:ph type="body"/>
          </p:nvPr>
        </p:nvSpPr>
        <p:spPr>
          <a:xfrm>
            <a:off x="681480" y="4723560"/>
            <a:ext cx="5451840" cy="4474440"/>
          </a:xfrm>
          <a:prstGeom prst="rect">
            <a:avLst/>
          </a:prstGeom>
        </p:spPr>
        <p:txBody>
          <a:bodyPr>
            <a:normAutofit/>
          </a:bodyPr>
          <a:p>
            <a:pPr marL="216000" indent="-216000">
              <a:lnSpc>
                <a:spcPct val="100000"/>
              </a:lnSpc>
            </a:pPr>
            <a:r>
              <a:rPr b="0" lang="en" sz="2000" spc="-1" strike="noStrike">
                <a:solidFill>
                  <a:srgbClr val="c00000"/>
                </a:solidFill>
                <a:latin typeface="Arial"/>
              </a:rPr>
              <a:t>Priority Scheduling</a:t>
            </a:r>
            <a:endParaRPr b="0" lang="en" sz="2000" spc="-1" strike="noStrike">
              <a:latin typeface="Arial"/>
            </a:endParaRPr>
          </a:p>
          <a:p>
            <a:pPr marL="216000" indent="-216000">
              <a:lnSpc>
                <a:spcPct val="100000"/>
              </a:lnSpc>
            </a:pPr>
            <a:r>
              <a:rPr b="0" lang="en" sz="2000" spc="-1" strike="noStrike">
                <a:solidFill>
                  <a:srgbClr val="c00000"/>
                </a:solidFill>
                <a:latin typeface="Arial"/>
              </a:rPr>
              <a:t>A generalization of SJF</a:t>
            </a:r>
            <a:endParaRPr b="0" lang="en" sz="2000" spc="-1" strike="noStrike">
              <a:latin typeface="Arial"/>
            </a:endParaRPr>
          </a:p>
          <a:p>
            <a:pPr marL="216000" indent="-216000">
              <a:lnSpc>
                <a:spcPct val="100000"/>
              </a:lnSpc>
            </a:pPr>
            <a:endParaRPr b="0" lang="en" sz="2000" spc="-1" strike="noStrike">
              <a:latin typeface="Arial"/>
            </a:endParaRPr>
          </a:p>
        </p:txBody>
      </p:sp>
      <p:sp>
        <p:nvSpPr>
          <p:cNvPr id="207" name="TextShape 3"/>
          <p:cNvSpPr txBox="1"/>
          <p:nvPr/>
        </p:nvSpPr>
        <p:spPr>
          <a:xfrm>
            <a:off x="1440" y="9445320"/>
            <a:ext cx="2952720" cy="496800"/>
          </a:xfrm>
          <a:prstGeom prst="rect">
            <a:avLst/>
          </a:prstGeom>
          <a:noFill/>
          <a:ln>
            <a:noFill/>
          </a:ln>
        </p:spPr>
        <p:txBody>
          <a:bodyPr anchor="b"/>
          <a:p>
            <a:pPr>
              <a:lnSpc>
                <a:spcPct val="100000"/>
              </a:lnSpc>
            </a:pPr>
            <a:fld id="{4A193FE1-2BA4-4831-93D5-DB1129B401E9}"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922320" y="746280"/>
            <a:ext cx="4971600" cy="3728520"/>
          </a:xfrm>
          <a:prstGeom prst="rect">
            <a:avLst/>
          </a:prstGeom>
        </p:spPr>
      </p:sp>
      <p:sp>
        <p:nvSpPr>
          <p:cNvPr id="209" name="PlaceHolder 2"/>
          <p:cNvSpPr>
            <a:spLocks noGrp="1"/>
          </p:cNvSpPr>
          <p:nvPr>
            <p:ph type="body"/>
          </p:nvPr>
        </p:nvSpPr>
        <p:spPr>
          <a:xfrm>
            <a:off x="681480" y="4723560"/>
            <a:ext cx="5451840" cy="4474440"/>
          </a:xfrm>
          <a:prstGeom prst="rect">
            <a:avLst/>
          </a:prstGeom>
        </p:spPr>
        <p:txBody>
          <a:bodyPr>
            <a:normAutofit/>
          </a:bodyPr>
          <a:p>
            <a:pPr>
              <a:lnSpc>
                <a:spcPct val="100000"/>
              </a:lnSpc>
            </a:pPr>
            <a:r>
              <a:rPr b="0" lang="en" sz="2000" spc="-1" strike="noStrike">
                <a:latin typeface="Arial"/>
              </a:rPr>
              <a:t>Slightly more formal answer: If a process is running it must have the highest priority value. While it is running, it’s priority value increases at a rate greater than any other waiting process. As a result, it will continue it’s run until it completes (or waits on I/O, for example). All processes in the waiting queue, increase their priority at the same rate, hence the one which arrived earliest will have the highest priority once the CPU is available.</a:t>
            </a:r>
            <a:endParaRPr b="0" lang="en" sz="2000" spc="-1" strike="noStrike">
              <a:latin typeface="Arial"/>
            </a:endParaRPr>
          </a:p>
          <a:p>
            <a:pPr>
              <a:lnSpc>
                <a:spcPct val="100000"/>
              </a:lnSpc>
            </a:pPr>
            <a:endParaRPr b="0" lang="en" sz="2000" spc="-1" strike="noStrike">
              <a:latin typeface="Arial"/>
            </a:endParaRPr>
          </a:p>
        </p:txBody>
      </p:sp>
      <p:sp>
        <p:nvSpPr>
          <p:cNvPr id="210" name="TextShape 3"/>
          <p:cNvSpPr txBox="1"/>
          <p:nvPr/>
        </p:nvSpPr>
        <p:spPr>
          <a:xfrm>
            <a:off x="1440" y="9445320"/>
            <a:ext cx="2952720" cy="496800"/>
          </a:xfrm>
          <a:prstGeom prst="rect">
            <a:avLst/>
          </a:prstGeom>
          <a:noFill/>
          <a:ln>
            <a:noFill/>
          </a:ln>
        </p:spPr>
        <p:txBody>
          <a:bodyPr anchor="b"/>
          <a:p>
            <a:pPr>
              <a:lnSpc>
                <a:spcPct val="100000"/>
              </a:lnSpc>
            </a:pPr>
            <a:fld id="{E6B6E03E-A72D-4B67-8501-4014100DF567}"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922320" y="746280"/>
            <a:ext cx="4971600" cy="3728520"/>
          </a:xfrm>
          <a:prstGeom prst="rect">
            <a:avLst/>
          </a:prstGeom>
        </p:spPr>
      </p:sp>
      <p:sp>
        <p:nvSpPr>
          <p:cNvPr id="212" name="PlaceHolder 2"/>
          <p:cNvSpPr>
            <a:spLocks noGrp="1"/>
          </p:cNvSpPr>
          <p:nvPr>
            <p:ph type="body"/>
          </p:nvPr>
        </p:nvSpPr>
        <p:spPr>
          <a:xfrm>
            <a:off x="681480" y="4723560"/>
            <a:ext cx="5451840" cy="4474440"/>
          </a:xfrm>
          <a:prstGeom prst="rect">
            <a:avLst/>
          </a:prstGeom>
        </p:spPr>
        <p:txBody>
          <a:bodyPr>
            <a:normAutofit/>
          </a:bodyPr>
          <a:p>
            <a:pPr>
              <a:lnSpc>
                <a:spcPct val="100000"/>
              </a:lnSpc>
            </a:pPr>
            <a:r>
              <a:rPr b="0" lang="en" sz="2000" spc="-1" strike="noStrike">
                <a:latin typeface="Arial"/>
              </a:rPr>
              <a:t>More formally: If a process is running it must have the highest priority value. While it is running, it’s priority value decreases at a lower rate than any other waiting process. As a result, it will continue it’s run until it completes (or waits on I/O, for example), or a new process with priority 0 is introduced. As before, all processes in the waiting queue, decrease their priority at the same rate, hence the one which arrived later will have the highest priority once the CPU is available.</a:t>
            </a:r>
            <a:endParaRPr b="0" lang="en" sz="2000" spc="-1" strike="noStrike">
              <a:latin typeface="Arial"/>
            </a:endParaRPr>
          </a:p>
          <a:p>
            <a:pPr>
              <a:lnSpc>
                <a:spcPct val="100000"/>
              </a:lnSpc>
            </a:pPr>
            <a:endParaRPr b="0" lang="en" sz="2000" spc="-1" strike="noStrike">
              <a:latin typeface="Arial"/>
            </a:endParaRPr>
          </a:p>
        </p:txBody>
      </p:sp>
      <p:sp>
        <p:nvSpPr>
          <p:cNvPr id="213" name="TextShape 3"/>
          <p:cNvSpPr txBox="1"/>
          <p:nvPr/>
        </p:nvSpPr>
        <p:spPr>
          <a:xfrm>
            <a:off x="1440" y="9445320"/>
            <a:ext cx="2952720" cy="496800"/>
          </a:xfrm>
          <a:prstGeom prst="rect">
            <a:avLst/>
          </a:prstGeom>
          <a:noFill/>
          <a:ln>
            <a:noFill/>
          </a:ln>
        </p:spPr>
        <p:txBody>
          <a:bodyPr anchor="b"/>
          <a:p>
            <a:pPr>
              <a:lnSpc>
                <a:spcPct val="100000"/>
              </a:lnSpc>
            </a:pPr>
            <a:fld id="{CEDB00AB-BF95-4CE9-BBBF-A47F1B74E25E}"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922320" y="746280"/>
            <a:ext cx="4971600" cy="3728520"/>
          </a:xfrm>
          <a:prstGeom prst="rect">
            <a:avLst/>
          </a:prstGeom>
        </p:spPr>
      </p:sp>
      <p:sp>
        <p:nvSpPr>
          <p:cNvPr id="215" name="PlaceHolder 2"/>
          <p:cNvSpPr>
            <a:spLocks noGrp="1"/>
          </p:cNvSpPr>
          <p:nvPr>
            <p:ph type="body"/>
          </p:nvPr>
        </p:nvSpPr>
        <p:spPr>
          <a:xfrm>
            <a:off x="681480" y="4723560"/>
            <a:ext cx="5451840" cy="4474440"/>
          </a:xfrm>
          <a:prstGeom prst="rect">
            <a:avLst/>
          </a:prstGeom>
        </p:spPr>
        <p:txBody>
          <a:bodyPr>
            <a:normAutofit/>
          </a:bodyPr>
          <a:p>
            <a:pPr marL="216000" indent="-216000">
              <a:lnSpc>
                <a:spcPct val="100000"/>
              </a:lnSpc>
            </a:pPr>
            <a:r>
              <a:rPr b="0" lang="en" sz="2000" spc="-1" strike="noStrike">
                <a:latin typeface="Arial"/>
              </a:rPr>
              <a:t>In the first case it is easy to see that there is no starvation problem. When the K</a:t>
            </a:r>
            <a:r>
              <a:rPr b="0" lang="en" sz="2000" spc="-1" strike="noStrike" baseline="30000">
                <a:latin typeface="Arial"/>
              </a:rPr>
              <a:t>th</a:t>
            </a:r>
            <a:r>
              <a:rPr b="0" lang="en" sz="2000" spc="-1" strike="noStrike">
                <a:latin typeface="Arial"/>
              </a:rPr>
              <a:t> process is introduced it will await at most (K-1)</a:t>
            </a:r>
            <a:r>
              <a:rPr b="0" lang="en" sz="2000" spc="-1" strike="noStrike">
                <a:latin typeface="Symbol"/>
              </a:rPr>
              <a:t>max{time</a:t>
            </a:r>
            <a:r>
              <a:rPr b="0" lang="en" sz="2000" spc="-1" strike="noStrike" baseline="-25000">
                <a:latin typeface="Symbol"/>
              </a:rPr>
              <a:t>i</a:t>
            </a:r>
            <a:r>
              <a:rPr b="0" lang="en" sz="2000" spc="-1" strike="noStrike">
                <a:latin typeface="Symbol"/>
              </a:rPr>
              <a:t>} time units. This number might be large but it is still finite.</a:t>
            </a:r>
            <a:endParaRPr b="0" lang="en" sz="2000" spc="-1" strike="noStrike">
              <a:latin typeface="Arial"/>
            </a:endParaRPr>
          </a:p>
          <a:p>
            <a:pPr marL="216000" indent="-216000">
              <a:lnSpc>
                <a:spcPct val="100000"/>
              </a:lnSpc>
            </a:pPr>
            <a:r>
              <a:rPr b="0" lang="en" sz="2000" spc="-1" strike="noStrike">
                <a:latin typeface="Symbol"/>
              </a:rPr>
              <a:t>This is not true for the second case. Consider the following scenario: P</a:t>
            </a:r>
            <a:r>
              <a:rPr b="0" lang="en" sz="2000" spc="-1" strike="noStrike" baseline="-25000">
                <a:latin typeface="Symbol"/>
              </a:rPr>
              <a:t>1</a:t>
            </a:r>
            <a:r>
              <a:rPr b="0" lang="en" sz="2000" spc="-1" strike="noStrike">
                <a:latin typeface="Symbol"/>
              </a:rPr>
              <a:t> is introduced and receives CPU time. While still working a 2</a:t>
            </a:r>
            <a:r>
              <a:rPr b="0" lang="en" sz="2000" spc="-1" strike="noStrike" baseline="30000">
                <a:latin typeface="Symbol"/>
              </a:rPr>
              <a:t>nd</a:t>
            </a:r>
            <a:r>
              <a:rPr b="0" lang="en" sz="2000" spc="-1" strike="noStrike">
                <a:latin typeface="Symbol"/>
              </a:rPr>
              <a:t> process, P</a:t>
            </a:r>
            <a:r>
              <a:rPr b="0" lang="en" sz="2000" spc="-1" strike="noStrike" baseline="-25000">
                <a:latin typeface="Symbol"/>
              </a:rPr>
              <a:t>2</a:t>
            </a:r>
            <a:r>
              <a:rPr b="0" lang="en" sz="2000" spc="-1" strike="noStrike">
                <a:latin typeface="Symbol"/>
              </a:rPr>
              <a:t>, is initiated. According to this scheduling algorithm, P</a:t>
            </a:r>
            <a:r>
              <a:rPr b="0" lang="en" sz="2000" spc="-1" strike="noStrike" baseline="-25000">
                <a:latin typeface="Symbol"/>
              </a:rPr>
              <a:t>2</a:t>
            </a:r>
            <a:r>
              <a:rPr b="0" lang="en" sz="2000" spc="-1" strike="noStrike">
                <a:latin typeface="Symbol"/>
              </a:rPr>
              <a:t> will receive the CPU time and P</a:t>
            </a:r>
            <a:r>
              <a:rPr b="0" lang="en" sz="2000" spc="-1" strike="noStrike" baseline="-25000">
                <a:latin typeface="Symbol"/>
              </a:rPr>
              <a:t>1</a:t>
            </a:r>
            <a:r>
              <a:rPr b="0" lang="en" sz="2000" spc="-1" strike="noStrike">
                <a:latin typeface="Symbol"/>
              </a:rPr>
              <a:t> will have to wait. As long as enough new processes are introduced P</a:t>
            </a:r>
            <a:r>
              <a:rPr b="0" lang="en" sz="2000" spc="-1" strike="noStrike" baseline="-25000">
                <a:latin typeface="Symbol"/>
              </a:rPr>
              <a:t>1</a:t>
            </a:r>
            <a:r>
              <a:rPr b="0" lang="en" sz="2000" spc="-1" strike="noStrike">
                <a:latin typeface="Symbol"/>
              </a:rPr>
              <a:t> will never have a chance to complete it’s task.</a:t>
            </a:r>
            <a:endParaRPr b="0" lang="en" sz="2000" spc="-1" strike="noStrike">
              <a:latin typeface="Arial"/>
            </a:endParaRPr>
          </a:p>
          <a:p>
            <a:pPr marL="216000" indent="-216000">
              <a:lnSpc>
                <a:spcPct val="100000"/>
              </a:lnSpc>
            </a:pPr>
            <a:endParaRPr b="0" lang="en" sz="2000" spc="-1" strike="noStrike">
              <a:latin typeface="Arial"/>
            </a:endParaRPr>
          </a:p>
        </p:txBody>
      </p:sp>
      <p:sp>
        <p:nvSpPr>
          <p:cNvPr id="216" name="TextShape 3"/>
          <p:cNvSpPr txBox="1"/>
          <p:nvPr/>
        </p:nvSpPr>
        <p:spPr>
          <a:xfrm>
            <a:off x="1440" y="9445320"/>
            <a:ext cx="2952720" cy="496800"/>
          </a:xfrm>
          <a:prstGeom prst="rect">
            <a:avLst/>
          </a:prstGeom>
          <a:noFill/>
          <a:ln>
            <a:noFill/>
          </a:ln>
        </p:spPr>
        <p:txBody>
          <a:bodyPr anchor="b"/>
          <a:p>
            <a:pPr>
              <a:lnSpc>
                <a:spcPct val="100000"/>
              </a:lnSpc>
            </a:pPr>
            <a:fld id="{63FB302C-A995-4B46-9669-0493E1501AB0}"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922320" y="746280"/>
            <a:ext cx="4971600" cy="3728520"/>
          </a:xfrm>
          <a:prstGeom prst="rect">
            <a:avLst/>
          </a:prstGeom>
        </p:spPr>
      </p:sp>
      <p:sp>
        <p:nvSpPr>
          <p:cNvPr id="218" name="PlaceHolder 2"/>
          <p:cNvSpPr>
            <a:spLocks noGrp="1"/>
          </p:cNvSpPr>
          <p:nvPr>
            <p:ph type="body"/>
          </p:nvPr>
        </p:nvSpPr>
        <p:spPr>
          <a:xfrm>
            <a:off x="681480" y="4723560"/>
            <a:ext cx="5451840" cy="4474440"/>
          </a:xfrm>
          <a:prstGeom prst="rect">
            <a:avLst/>
          </a:prstGeom>
        </p:spPr>
        <p:txBody>
          <a:bodyPr/>
          <a:p>
            <a:endParaRPr b="0" lang="en" sz="2000" spc="-1" strike="noStrike">
              <a:latin typeface="Arial"/>
            </a:endParaRPr>
          </a:p>
        </p:txBody>
      </p:sp>
      <p:sp>
        <p:nvSpPr>
          <p:cNvPr id="219" name="TextShape 3"/>
          <p:cNvSpPr txBox="1"/>
          <p:nvPr/>
        </p:nvSpPr>
        <p:spPr>
          <a:xfrm>
            <a:off x="1440" y="9445320"/>
            <a:ext cx="2952720" cy="496800"/>
          </a:xfrm>
          <a:prstGeom prst="rect">
            <a:avLst/>
          </a:prstGeom>
          <a:noFill/>
          <a:ln>
            <a:noFill/>
          </a:ln>
        </p:spPr>
        <p:txBody>
          <a:bodyPr anchor="b"/>
          <a:p>
            <a:pPr>
              <a:lnSpc>
                <a:spcPct val="100000"/>
              </a:lnSpc>
            </a:pPr>
            <a:fld id="{165BB67C-4153-4A7D-9D52-2CC44899455A}"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922320" y="746280"/>
            <a:ext cx="4971600" cy="3728520"/>
          </a:xfrm>
          <a:prstGeom prst="rect">
            <a:avLst/>
          </a:prstGeom>
        </p:spPr>
      </p:sp>
      <p:sp>
        <p:nvSpPr>
          <p:cNvPr id="191" name="PlaceHolder 2"/>
          <p:cNvSpPr>
            <a:spLocks noGrp="1"/>
          </p:cNvSpPr>
          <p:nvPr>
            <p:ph type="body"/>
          </p:nvPr>
        </p:nvSpPr>
        <p:spPr>
          <a:xfrm>
            <a:off x="681480" y="4723560"/>
            <a:ext cx="5451840" cy="4474440"/>
          </a:xfrm>
          <a:prstGeom prst="rect">
            <a:avLst/>
          </a:prstGeom>
        </p:spPr>
        <p:txBody>
          <a:bodyPr>
            <a:normAutofit/>
          </a:bodyPr>
          <a:p>
            <a:endParaRPr b="0" lang="en" sz="2000" spc="-1" strike="noStrike">
              <a:latin typeface="Arial"/>
            </a:endParaRPr>
          </a:p>
        </p:txBody>
      </p:sp>
      <p:sp>
        <p:nvSpPr>
          <p:cNvPr id="192" name="TextShape 3"/>
          <p:cNvSpPr txBox="1"/>
          <p:nvPr/>
        </p:nvSpPr>
        <p:spPr>
          <a:xfrm>
            <a:off x="1440" y="9445320"/>
            <a:ext cx="2952720" cy="496800"/>
          </a:xfrm>
          <a:prstGeom prst="rect">
            <a:avLst/>
          </a:prstGeom>
          <a:noFill/>
          <a:ln>
            <a:noFill/>
          </a:ln>
        </p:spPr>
        <p:txBody>
          <a:bodyPr anchor="b"/>
          <a:p>
            <a:pPr>
              <a:lnSpc>
                <a:spcPct val="100000"/>
              </a:lnSpc>
            </a:pPr>
            <a:fld id="{EA56033E-2A0C-48EC-994C-B2DB99322B9C}"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922320" y="746280"/>
            <a:ext cx="4971600" cy="3728520"/>
          </a:xfrm>
          <a:prstGeom prst="rect">
            <a:avLst/>
          </a:prstGeom>
        </p:spPr>
      </p:sp>
      <p:sp>
        <p:nvSpPr>
          <p:cNvPr id="221" name="PlaceHolder 2"/>
          <p:cNvSpPr>
            <a:spLocks noGrp="1"/>
          </p:cNvSpPr>
          <p:nvPr>
            <p:ph type="body"/>
          </p:nvPr>
        </p:nvSpPr>
        <p:spPr>
          <a:xfrm>
            <a:off x="681480" y="4723560"/>
            <a:ext cx="5451840" cy="4474440"/>
          </a:xfrm>
          <a:prstGeom prst="rect">
            <a:avLst/>
          </a:prstGeom>
        </p:spPr>
        <p:txBody>
          <a:bodyPr/>
          <a:p>
            <a:pPr marL="216000" indent="-216000">
              <a:lnSpc>
                <a:spcPct val="100000"/>
              </a:lnSpc>
            </a:pPr>
            <a:r>
              <a:rPr b="0" lang="en" sz="2000" spc="-1" strike="noStrike">
                <a:latin typeface="Arial"/>
              </a:rPr>
              <a:t>חשוב מאוד להבין</a:t>
            </a:r>
            <a:r>
              <a:rPr b="0" lang="en" sz="2000" spc="-1" strike="noStrike">
                <a:latin typeface="Arial"/>
              </a:rPr>
              <a:t>!!!!!!!!!!!!!!!!!!!</a:t>
            </a:r>
            <a:endParaRPr b="0" lang="en" sz="2000" spc="-1" strike="noStrike">
              <a:latin typeface="Arial"/>
            </a:endParaRPr>
          </a:p>
        </p:txBody>
      </p:sp>
      <p:sp>
        <p:nvSpPr>
          <p:cNvPr id="222" name="TextShape 3"/>
          <p:cNvSpPr txBox="1"/>
          <p:nvPr/>
        </p:nvSpPr>
        <p:spPr>
          <a:xfrm>
            <a:off x="1440" y="9445320"/>
            <a:ext cx="2952720" cy="496800"/>
          </a:xfrm>
          <a:prstGeom prst="rect">
            <a:avLst/>
          </a:prstGeom>
          <a:noFill/>
          <a:ln>
            <a:noFill/>
          </a:ln>
        </p:spPr>
        <p:txBody>
          <a:bodyPr anchor="b"/>
          <a:p>
            <a:pPr>
              <a:lnSpc>
                <a:spcPct val="100000"/>
              </a:lnSpc>
            </a:pPr>
            <a:fld id="{03369BAF-EFFE-42A2-93AC-3796407CD28A}"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922320" y="746280"/>
            <a:ext cx="4971600" cy="3728520"/>
          </a:xfrm>
          <a:prstGeom prst="rect">
            <a:avLst/>
          </a:prstGeom>
        </p:spPr>
      </p:sp>
      <p:sp>
        <p:nvSpPr>
          <p:cNvPr id="224" name="PlaceHolder 2"/>
          <p:cNvSpPr>
            <a:spLocks noGrp="1"/>
          </p:cNvSpPr>
          <p:nvPr>
            <p:ph type="body"/>
          </p:nvPr>
        </p:nvSpPr>
        <p:spPr>
          <a:xfrm>
            <a:off x="681480" y="4723560"/>
            <a:ext cx="5451840" cy="4474440"/>
          </a:xfrm>
          <a:prstGeom prst="rect">
            <a:avLst/>
          </a:prstGeom>
        </p:spPr>
        <p:txBody>
          <a:bodyPr>
            <a:normAutofit/>
          </a:bodyPr>
          <a:p>
            <a:endParaRPr b="0" lang="en" sz="2000" spc="-1" strike="noStrike">
              <a:latin typeface="Arial"/>
            </a:endParaRPr>
          </a:p>
        </p:txBody>
      </p:sp>
      <p:sp>
        <p:nvSpPr>
          <p:cNvPr id="225" name="TextShape 3"/>
          <p:cNvSpPr txBox="1"/>
          <p:nvPr/>
        </p:nvSpPr>
        <p:spPr>
          <a:xfrm>
            <a:off x="1440" y="9445320"/>
            <a:ext cx="2952720" cy="496800"/>
          </a:xfrm>
          <a:prstGeom prst="rect">
            <a:avLst/>
          </a:prstGeom>
          <a:noFill/>
          <a:ln>
            <a:noFill/>
          </a:ln>
        </p:spPr>
        <p:txBody>
          <a:bodyPr anchor="b"/>
          <a:p>
            <a:pPr>
              <a:lnSpc>
                <a:spcPct val="100000"/>
              </a:lnSpc>
            </a:pPr>
            <a:fld id="{F6D7A405-5F7A-4656-9A42-DC178D71E1DE}"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922320" y="746280"/>
            <a:ext cx="4971600" cy="3728520"/>
          </a:xfrm>
          <a:prstGeom prst="rect">
            <a:avLst/>
          </a:prstGeom>
        </p:spPr>
      </p:sp>
      <p:sp>
        <p:nvSpPr>
          <p:cNvPr id="227" name="PlaceHolder 2"/>
          <p:cNvSpPr>
            <a:spLocks noGrp="1"/>
          </p:cNvSpPr>
          <p:nvPr>
            <p:ph type="body"/>
          </p:nvPr>
        </p:nvSpPr>
        <p:spPr>
          <a:xfrm>
            <a:off x="681480" y="4723560"/>
            <a:ext cx="5451840" cy="4474440"/>
          </a:xfrm>
          <a:prstGeom prst="rect">
            <a:avLst/>
          </a:prstGeom>
        </p:spPr>
        <p:txBody>
          <a:bodyPr>
            <a:normAutofit/>
          </a:bodyPr>
          <a:p>
            <a:pPr marL="216000" indent="-216000">
              <a:lnSpc>
                <a:spcPct val="100000"/>
              </a:lnSpc>
            </a:pPr>
            <a:r>
              <a:rPr b="0" lang="en" sz="2000" spc="-1" strike="noStrike">
                <a:latin typeface="Arial"/>
              </a:rPr>
              <a:t>Drawback: may cause starvation. To prevent it: increase the priority of a long-waiting process.</a:t>
            </a:r>
            <a:endParaRPr b="0" lang="en" sz="2000" spc="-1" strike="noStrike">
              <a:latin typeface="Arial"/>
            </a:endParaRPr>
          </a:p>
        </p:txBody>
      </p:sp>
      <p:sp>
        <p:nvSpPr>
          <p:cNvPr id="228" name="TextShape 3"/>
          <p:cNvSpPr txBox="1"/>
          <p:nvPr/>
        </p:nvSpPr>
        <p:spPr>
          <a:xfrm>
            <a:off x="1440" y="9445320"/>
            <a:ext cx="2952720" cy="496800"/>
          </a:xfrm>
          <a:prstGeom prst="rect">
            <a:avLst/>
          </a:prstGeom>
          <a:noFill/>
          <a:ln>
            <a:noFill/>
          </a:ln>
        </p:spPr>
        <p:txBody>
          <a:bodyPr anchor="b"/>
          <a:p>
            <a:pPr>
              <a:lnSpc>
                <a:spcPct val="100000"/>
              </a:lnSpc>
            </a:pPr>
            <a:fld id="{499F549F-F2E9-4370-8CEB-5059E9B07840}"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922320" y="746280"/>
            <a:ext cx="4971600" cy="3728520"/>
          </a:xfrm>
          <a:prstGeom prst="rect">
            <a:avLst/>
          </a:prstGeom>
        </p:spPr>
      </p:sp>
      <p:sp>
        <p:nvSpPr>
          <p:cNvPr id="230" name="PlaceHolder 2"/>
          <p:cNvSpPr>
            <a:spLocks noGrp="1"/>
          </p:cNvSpPr>
          <p:nvPr>
            <p:ph type="body"/>
          </p:nvPr>
        </p:nvSpPr>
        <p:spPr>
          <a:xfrm>
            <a:off x="681480" y="4723560"/>
            <a:ext cx="5451840" cy="4474440"/>
          </a:xfrm>
          <a:prstGeom prst="rect">
            <a:avLst/>
          </a:prstGeom>
        </p:spPr>
        <p:txBody>
          <a:bodyPr>
            <a:normAutofit/>
          </a:bodyPr>
          <a:p>
            <a:endParaRPr b="0" lang="en" sz="2000" spc="-1" strike="noStrike">
              <a:latin typeface="Arial"/>
            </a:endParaRPr>
          </a:p>
        </p:txBody>
      </p:sp>
      <p:sp>
        <p:nvSpPr>
          <p:cNvPr id="231" name="TextShape 3"/>
          <p:cNvSpPr txBox="1"/>
          <p:nvPr/>
        </p:nvSpPr>
        <p:spPr>
          <a:xfrm>
            <a:off x="1440" y="9445320"/>
            <a:ext cx="2952720" cy="496800"/>
          </a:xfrm>
          <a:prstGeom prst="rect">
            <a:avLst/>
          </a:prstGeom>
          <a:noFill/>
          <a:ln>
            <a:noFill/>
          </a:ln>
        </p:spPr>
        <p:txBody>
          <a:bodyPr anchor="b"/>
          <a:p>
            <a:pPr>
              <a:lnSpc>
                <a:spcPct val="100000"/>
              </a:lnSpc>
            </a:pPr>
            <a:fld id="{13512CC8-5C50-4F17-88AB-A605179DD349}"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922320" y="746280"/>
            <a:ext cx="4971600" cy="3728520"/>
          </a:xfrm>
          <a:prstGeom prst="rect">
            <a:avLst/>
          </a:prstGeom>
        </p:spPr>
      </p:sp>
      <p:sp>
        <p:nvSpPr>
          <p:cNvPr id="194" name="PlaceHolder 2"/>
          <p:cNvSpPr>
            <a:spLocks noGrp="1"/>
          </p:cNvSpPr>
          <p:nvPr>
            <p:ph type="body"/>
          </p:nvPr>
        </p:nvSpPr>
        <p:spPr>
          <a:xfrm>
            <a:off x="681480" y="4723560"/>
            <a:ext cx="5451840" cy="4474440"/>
          </a:xfrm>
          <a:prstGeom prst="rect">
            <a:avLst/>
          </a:prstGeom>
        </p:spPr>
        <p:txBody>
          <a:bodyPr/>
          <a:p>
            <a:endParaRPr b="0" lang="en" sz="2000" spc="-1" strike="noStrike">
              <a:latin typeface="Arial"/>
            </a:endParaRPr>
          </a:p>
        </p:txBody>
      </p:sp>
      <p:sp>
        <p:nvSpPr>
          <p:cNvPr id="195" name="TextShape 3"/>
          <p:cNvSpPr txBox="1"/>
          <p:nvPr/>
        </p:nvSpPr>
        <p:spPr>
          <a:xfrm>
            <a:off x="1440" y="9445320"/>
            <a:ext cx="2952720" cy="496800"/>
          </a:xfrm>
          <a:prstGeom prst="rect">
            <a:avLst/>
          </a:prstGeom>
          <a:noFill/>
          <a:ln>
            <a:noFill/>
          </a:ln>
        </p:spPr>
        <p:txBody>
          <a:bodyPr anchor="b"/>
          <a:p>
            <a:pPr>
              <a:lnSpc>
                <a:spcPct val="100000"/>
              </a:lnSpc>
            </a:pPr>
            <a:fld id="{1370E21C-BB9B-47A1-BCB8-FD4BEAC917BE}"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922320" y="746280"/>
            <a:ext cx="4971600" cy="3728520"/>
          </a:xfrm>
          <a:prstGeom prst="rect">
            <a:avLst/>
          </a:prstGeom>
        </p:spPr>
      </p:sp>
      <p:sp>
        <p:nvSpPr>
          <p:cNvPr id="197" name="PlaceHolder 2"/>
          <p:cNvSpPr>
            <a:spLocks noGrp="1"/>
          </p:cNvSpPr>
          <p:nvPr>
            <p:ph type="body"/>
          </p:nvPr>
        </p:nvSpPr>
        <p:spPr>
          <a:xfrm>
            <a:off x="681480" y="4723560"/>
            <a:ext cx="5451840" cy="4474440"/>
          </a:xfrm>
          <a:prstGeom prst="rect">
            <a:avLst/>
          </a:prstGeom>
        </p:spPr>
        <p:txBody>
          <a:bodyPr/>
          <a:p>
            <a:endParaRPr b="0" lang="en" sz="2000" spc="-1" strike="noStrike">
              <a:latin typeface="Arial"/>
            </a:endParaRPr>
          </a:p>
        </p:txBody>
      </p:sp>
      <p:sp>
        <p:nvSpPr>
          <p:cNvPr id="198" name="TextShape 3"/>
          <p:cNvSpPr txBox="1"/>
          <p:nvPr/>
        </p:nvSpPr>
        <p:spPr>
          <a:xfrm>
            <a:off x="1440" y="9445320"/>
            <a:ext cx="2952720" cy="496800"/>
          </a:xfrm>
          <a:prstGeom prst="rect">
            <a:avLst/>
          </a:prstGeom>
          <a:noFill/>
          <a:ln>
            <a:noFill/>
          </a:ln>
        </p:spPr>
        <p:txBody>
          <a:bodyPr anchor="b"/>
          <a:p>
            <a:pPr>
              <a:lnSpc>
                <a:spcPct val="100000"/>
              </a:lnSpc>
            </a:pPr>
            <a:fld id="{DD259436-0D5E-4AB8-A295-E9E904D5F03B}"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922320" y="746280"/>
            <a:ext cx="4971600" cy="3728520"/>
          </a:xfrm>
          <a:prstGeom prst="rect">
            <a:avLst/>
          </a:prstGeom>
        </p:spPr>
      </p:sp>
      <p:sp>
        <p:nvSpPr>
          <p:cNvPr id="200" name="PlaceHolder 2"/>
          <p:cNvSpPr>
            <a:spLocks noGrp="1"/>
          </p:cNvSpPr>
          <p:nvPr>
            <p:ph type="body"/>
          </p:nvPr>
        </p:nvSpPr>
        <p:spPr>
          <a:xfrm>
            <a:off x="681480" y="4723560"/>
            <a:ext cx="5451840" cy="4474440"/>
          </a:xfrm>
          <a:prstGeom prst="rect">
            <a:avLst/>
          </a:prstGeom>
        </p:spPr>
        <p:txBody>
          <a:bodyPr>
            <a:normAutofit/>
          </a:bodyPr>
          <a:p>
            <a:pPr marL="216000" indent="-216000">
              <a:lnSpc>
                <a:spcPct val="100000"/>
              </a:lnSpc>
            </a:pPr>
            <a:r>
              <a:rPr b="0" lang="en" sz="2000" spc="-1" strike="noStrike">
                <a:latin typeface="Arial"/>
              </a:rPr>
              <a:t>Convoy -  </a:t>
            </a:r>
            <a:r>
              <a:rPr b="0" lang="en" sz="2000" spc="-1" strike="noStrike">
                <a:latin typeface="Arial"/>
              </a:rPr>
              <a:t>שיירה</a:t>
            </a:r>
            <a:endParaRPr b="0" lang="en" sz="2000" spc="-1" strike="noStrike">
              <a:latin typeface="Arial"/>
            </a:endParaRPr>
          </a:p>
        </p:txBody>
      </p:sp>
      <p:sp>
        <p:nvSpPr>
          <p:cNvPr id="201" name="TextShape 3"/>
          <p:cNvSpPr txBox="1"/>
          <p:nvPr/>
        </p:nvSpPr>
        <p:spPr>
          <a:xfrm>
            <a:off x="1440" y="9445320"/>
            <a:ext cx="2952720" cy="496800"/>
          </a:xfrm>
          <a:prstGeom prst="rect">
            <a:avLst/>
          </a:prstGeom>
          <a:noFill/>
          <a:ln>
            <a:noFill/>
          </a:ln>
        </p:spPr>
        <p:txBody>
          <a:bodyPr anchor="b"/>
          <a:p>
            <a:pPr>
              <a:lnSpc>
                <a:spcPct val="100000"/>
              </a:lnSpc>
            </a:pPr>
            <a:fld id="{AB2CD88B-66BB-43FB-BD7C-E62E72A26B13}" type="slidenum">
              <a:rPr b="0" lang="en" sz="1200" spc="-1" strike="noStrike">
                <a:solidFill>
                  <a:srgbClr val="000000"/>
                </a:solidFill>
                <a:latin typeface="Arial"/>
                <a:ea typeface="+mn-ea"/>
              </a:rPr>
              <a:t>&lt;number&gt;</a:t>
            </a:fld>
            <a:endParaRPr b="0" lang="e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nSpc>
                <a:spcPct val="100000"/>
              </a:lnSpc>
            </a:pPr>
            <a:r>
              <a:rPr b="0" lang="en-US" sz="4400" spc="-1" strike="noStrike">
                <a:solidFill>
                  <a:srgbClr val="000000"/>
                </a:solidFill>
                <a:latin typeface="Calibri"/>
              </a:rPr>
              <a:t>C</a:t>
            </a:r>
            <a:r>
              <a:rPr b="0" lang="en-US" sz="4400" spc="-1" strike="noStrike">
                <a:solidFill>
                  <a:srgbClr val="000000"/>
                </a:solidFill>
                <a:latin typeface="Calibri"/>
              </a:rPr>
              <a:t>li</a:t>
            </a:r>
            <a:r>
              <a:rPr b="0" lang="en-US" sz="4400" spc="-1" strike="noStrike">
                <a:solidFill>
                  <a:srgbClr val="000000"/>
                </a:solidFill>
                <a:latin typeface="Calibri"/>
              </a:rPr>
              <a:t>c</a:t>
            </a:r>
            <a:r>
              <a:rPr b="0" lang="en-US" sz="4400" spc="-1" strike="noStrike">
                <a:solidFill>
                  <a:srgbClr val="000000"/>
                </a:solidFill>
                <a:latin typeface="Calibri"/>
              </a:rPr>
              <a:t>k </a:t>
            </a:r>
            <a:r>
              <a:rPr b="0" lang="en-US" sz="4400" spc="-1" strike="noStrike">
                <a:solidFill>
                  <a:srgbClr val="000000"/>
                </a:solidFill>
                <a:latin typeface="Calibri"/>
              </a:rPr>
              <a:t>t</a:t>
            </a:r>
            <a:r>
              <a:rPr b="0" lang="en-US" sz="4400" spc="-1" strike="noStrike">
                <a:solidFill>
                  <a:srgbClr val="000000"/>
                </a:solidFill>
                <a:latin typeface="Calibri"/>
              </a:rPr>
              <a:t>o </a:t>
            </a:r>
            <a:r>
              <a:rPr b="0" lang="en-US" sz="4400" spc="-1" strike="noStrike">
                <a:solidFill>
                  <a:srgbClr val="000000"/>
                </a:solidFill>
                <a:latin typeface="Calibri"/>
              </a:rPr>
              <a:t>e</a:t>
            </a:r>
            <a:r>
              <a:rPr b="0" lang="en-US" sz="4400" spc="-1" strike="noStrike">
                <a:solidFill>
                  <a:srgbClr val="000000"/>
                </a:solidFill>
                <a:latin typeface="Calibri"/>
              </a:rPr>
              <a:t>d</a:t>
            </a:r>
            <a:r>
              <a:rPr b="0" lang="en-US" sz="4400" spc="-1" strike="noStrike">
                <a:solidFill>
                  <a:srgbClr val="000000"/>
                </a:solidFill>
                <a:latin typeface="Calibri"/>
              </a:rPr>
              <a:t>i</a:t>
            </a:r>
            <a:r>
              <a:rPr b="0" lang="en-US" sz="4400" spc="-1" strike="noStrike">
                <a:solidFill>
                  <a:srgbClr val="000000"/>
                </a:solidFill>
                <a:latin typeface="Calibri"/>
              </a:rPr>
              <a:t>t </a:t>
            </a:r>
            <a:r>
              <a:rPr b="0" lang="en-US" sz="4400" spc="-1" strike="noStrike">
                <a:solidFill>
                  <a:srgbClr val="000000"/>
                </a:solidFill>
                <a:latin typeface="Calibri"/>
              </a:rPr>
              <a:t>M</a:t>
            </a:r>
            <a:r>
              <a:rPr b="0" lang="en-US" sz="4400" spc="-1" strike="noStrike">
                <a:solidFill>
                  <a:srgbClr val="000000"/>
                </a:solidFill>
                <a:latin typeface="Calibri"/>
              </a:rPr>
              <a:t>a</a:t>
            </a:r>
            <a:r>
              <a:rPr b="0" lang="en-US" sz="4400" spc="-1" strike="noStrike">
                <a:solidFill>
                  <a:srgbClr val="000000"/>
                </a:solidFill>
                <a:latin typeface="Calibri"/>
              </a:rPr>
              <a:t>s</a:t>
            </a:r>
            <a:r>
              <a:rPr b="0" lang="en-US" sz="4400" spc="-1" strike="noStrike">
                <a:solidFill>
                  <a:srgbClr val="000000"/>
                </a:solidFill>
                <a:latin typeface="Calibri"/>
              </a:rPr>
              <a:t>t</a:t>
            </a:r>
            <a:r>
              <a:rPr b="0" lang="en-US" sz="4400" spc="-1" strike="noStrike">
                <a:solidFill>
                  <a:srgbClr val="000000"/>
                </a:solidFill>
                <a:latin typeface="Calibri"/>
              </a:rPr>
              <a:t>e</a:t>
            </a:r>
            <a:r>
              <a:rPr b="0" lang="en-US" sz="4400" spc="-1" strike="noStrike">
                <a:solidFill>
                  <a:srgbClr val="000000"/>
                </a:solidFill>
                <a:latin typeface="Calibri"/>
              </a:rPr>
              <a:t>r </a:t>
            </a:r>
            <a:r>
              <a:rPr b="0" lang="en-US" sz="4400" spc="-1" strike="noStrike">
                <a:solidFill>
                  <a:srgbClr val="000000"/>
                </a:solidFill>
                <a:latin typeface="Calibri"/>
              </a:rPr>
              <a:t>t</a:t>
            </a:r>
            <a:r>
              <a:rPr b="0" lang="en-US" sz="4400" spc="-1" strike="noStrike">
                <a:solidFill>
                  <a:srgbClr val="000000"/>
                </a:solidFill>
                <a:latin typeface="Calibri"/>
              </a:rPr>
              <a:t>i</a:t>
            </a:r>
            <a:r>
              <a:rPr b="0" lang="en-US" sz="4400" spc="-1" strike="noStrike">
                <a:solidFill>
                  <a:srgbClr val="000000"/>
                </a:solidFill>
                <a:latin typeface="Calibri"/>
              </a:rPr>
              <a:t>t</a:t>
            </a:r>
            <a:r>
              <a:rPr b="0" lang="en-US" sz="4400" spc="-1" strike="noStrike">
                <a:solidFill>
                  <a:srgbClr val="000000"/>
                </a:solidFill>
                <a:latin typeface="Calibri"/>
              </a:rPr>
              <a:t>l</a:t>
            </a:r>
            <a:r>
              <a:rPr b="0" lang="en-US" sz="4400" spc="-1" strike="noStrike">
                <a:solidFill>
                  <a:srgbClr val="000000"/>
                </a:solidFill>
                <a:latin typeface="Calibri"/>
              </a:rPr>
              <a:t>e </a:t>
            </a:r>
            <a:r>
              <a:rPr b="0" lang="en-US" sz="4400" spc="-1" strike="noStrike">
                <a:solidFill>
                  <a:srgbClr val="000000"/>
                </a:solidFill>
                <a:latin typeface="Calibri"/>
              </a:rPr>
              <a:t>s</a:t>
            </a:r>
            <a:r>
              <a:rPr b="0" lang="en-US" sz="4400" spc="-1" strike="noStrike">
                <a:solidFill>
                  <a:srgbClr val="000000"/>
                </a:solidFill>
                <a:latin typeface="Calibri"/>
              </a:rPr>
              <a:t>t</a:t>
            </a:r>
            <a:r>
              <a:rPr b="0" lang="en-US" sz="4400" spc="-1" strike="noStrike">
                <a:solidFill>
                  <a:srgbClr val="000000"/>
                </a:solidFill>
                <a:latin typeface="Calibri"/>
              </a:rPr>
              <a:t>y</a:t>
            </a:r>
            <a:r>
              <a:rPr b="0" lang="en-US" sz="4400" spc="-1" strike="noStrike">
                <a:solidFill>
                  <a:srgbClr val="000000"/>
                </a:solidFill>
                <a:latin typeface="Calibri"/>
              </a:rPr>
              <a:t>l</a:t>
            </a:r>
            <a:r>
              <a:rPr b="0" lang="en-US" sz="4400" spc="-1" strike="noStrike">
                <a:solidFill>
                  <a:srgbClr val="000000"/>
                </a:solidFill>
                <a:latin typeface="Calibri"/>
              </a:rPr>
              <a:t>e</a:t>
            </a:r>
            <a:endParaRPr b="0" lang="en-US" sz="4400" spc="-1" strike="noStrike">
              <a:solidFill>
                <a:srgbClr val="000000"/>
              </a:solidFill>
              <a:latin typeface="Arial"/>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2FEECF4D-2FF8-4A64-A6FC-9991F6E0839B}" type="datetime">
              <a:rPr b="0" lang="en" sz="1200" spc="-1" strike="noStrike">
                <a:solidFill>
                  <a:srgbClr val="8b8b8b"/>
                </a:solidFill>
                <a:latin typeface="Calibri"/>
              </a:rPr>
              <a:t>4/7/21</a:t>
            </a:fld>
            <a:endParaRPr b="0" lang="e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EE2DE301-B34E-4078-93EA-70CCBC55DCF1}" type="slidenum">
              <a:rPr b="0" lang="en" sz="1200" spc="-1" strike="noStrike">
                <a:solidFill>
                  <a:srgbClr val="8b8b8b"/>
                </a:solidFill>
                <a:latin typeface="Calibri"/>
              </a:rPr>
              <a:t>1</a:t>
            </a:fld>
            <a:endParaRPr b="0" lang="e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nSpc>
                <a:spcPct val="100000"/>
              </a:lnSpc>
            </a:pPr>
            <a:r>
              <a:rPr b="0" lang="en-US" sz="4400" spc="-1" strike="noStrike">
                <a:solidFill>
                  <a:srgbClr val="000000"/>
                </a:solidFill>
                <a:latin typeface="Calibri"/>
              </a:rPr>
              <a:t>C</a:t>
            </a:r>
            <a:r>
              <a:rPr b="0" lang="en-US" sz="4400" spc="-1" strike="noStrike">
                <a:solidFill>
                  <a:srgbClr val="000000"/>
                </a:solidFill>
                <a:latin typeface="Calibri"/>
              </a:rPr>
              <a:t>li</a:t>
            </a:r>
            <a:r>
              <a:rPr b="0" lang="en-US" sz="4400" spc="-1" strike="noStrike">
                <a:solidFill>
                  <a:srgbClr val="000000"/>
                </a:solidFill>
                <a:latin typeface="Calibri"/>
              </a:rPr>
              <a:t>c</a:t>
            </a:r>
            <a:r>
              <a:rPr b="0" lang="en-US" sz="4400" spc="-1" strike="noStrike">
                <a:solidFill>
                  <a:srgbClr val="000000"/>
                </a:solidFill>
                <a:latin typeface="Calibri"/>
              </a:rPr>
              <a:t>k </a:t>
            </a:r>
            <a:r>
              <a:rPr b="0" lang="en-US" sz="4400" spc="-1" strike="noStrike">
                <a:solidFill>
                  <a:srgbClr val="000000"/>
                </a:solidFill>
                <a:latin typeface="Calibri"/>
              </a:rPr>
              <a:t>t</a:t>
            </a:r>
            <a:r>
              <a:rPr b="0" lang="en-US" sz="4400" spc="-1" strike="noStrike">
                <a:solidFill>
                  <a:srgbClr val="000000"/>
                </a:solidFill>
                <a:latin typeface="Calibri"/>
              </a:rPr>
              <a:t>o </a:t>
            </a:r>
            <a:r>
              <a:rPr b="0" lang="en-US" sz="4400" spc="-1" strike="noStrike">
                <a:solidFill>
                  <a:srgbClr val="000000"/>
                </a:solidFill>
                <a:latin typeface="Calibri"/>
              </a:rPr>
              <a:t>e</a:t>
            </a:r>
            <a:r>
              <a:rPr b="0" lang="en-US" sz="4400" spc="-1" strike="noStrike">
                <a:solidFill>
                  <a:srgbClr val="000000"/>
                </a:solidFill>
                <a:latin typeface="Calibri"/>
              </a:rPr>
              <a:t>d</a:t>
            </a:r>
            <a:r>
              <a:rPr b="0" lang="en-US" sz="4400" spc="-1" strike="noStrike">
                <a:solidFill>
                  <a:srgbClr val="000000"/>
                </a:solidFill>
                <a:latin typeface="Calibri"/>
              </a:rPr>
              <a:t>i</a:t>
            </a:r>
            <a:r>
              <a:rPr b="0" lang="en-US" sz="4400" spc="-1" strike="noStrike">
                <a:solidFill>
                  <a:srgbClr val="000000"/>
                </a:solidFill>
                <a:latin typeface="Calibri"/>
              </a:rPr>
              <a:t>t </a:t>
            </a:r>
            <a:r>
              <a:rPr b="0" lang="en-US" sz="4400" spc="-1" strike="noStrike">
                <a:solidFill>
                  <a:srgbClr val="000000"/>
                </a:solidFill>
                <a:latin typeface="Calibri"/>
              </a:rPr>
              <a:t>M</a:t>
            </a:r>
            <a:r>
              <a:rPr b="0" lang="en-US" sz="4400" spc="-1" strike="noStrike">
                <a:solidFill>
                  <a:srgbClr val="000000"/>
                </a:solidFill>
                <a:latin typeface="Calibri"/>
              </a:rPr>
              <a:t>a</a:t>
            </a:r>
            <a:r>
              <a:rPr b="0" lang="en-US" sz="4400" spc="-1" strike="noStrike">
                <a:solidFill>
                  <a:srgbClr val="000000"/>
                </a:solidFill>
                <a:latin typeface="Calibri"/>
              </a:rPr>
              <a:t>s</a:t>
            </a:r>
            <a:r>
              <a:rPr b="0" lang="en-US" sz="4400" spc="-1" strike="noStrike">
                <a:solidFill>
                  <a:srgbClr val="000000"/>
                </a:solidFill>
                <a:latin typeface="Calibri"/>
              </a:rPr>
              <a:t>t</a:t>
            </a:r>
            <a:r>
              <a:rPr b="0" lang="en-US" sz="4400" spc="-1" strike="noStrike">
                <a:solidFill>
                  <a:srgbClr val="000000"/>
                </a:solidFill>
                <a:latin typeface="Calibri"/>
              </a:rPr>
              <a:t>e</a:t>
            </a:r>
            <a:r>
              <a:rPr b="0" lang="en-US" sz="4400" spc="-1" strike="noStrike">
                <a:solidFill>
                  <a:srgbClr val="000000"/>
                </a:solidFill>
                <a:latin typeface="Calibri"/>
              </a:rPr>
              <a:t>r </a:t>
            </a:r>
            <a:r>
              <a:rPr b="0" lang="en-US" sz="4400" spc="-1" strike="noStrike">
                <a:solidFill>
                  <a:srgbClr val="000000"/>
                </a:solidFill>
                <a:latin typeface="Calibri"/>
              </a:rPr>
              <a:t>t</a:t>
            </a:r>
            <a:r>
              <a:rPr b="0" lang="en-US" sz="4400" spc="-1" strike="noStrike">
                <a:solidFill>
                  <a:srgbClr val="000000"/>
                </a:solidFill>
                <a:latin typeface="Calibri"/>
              </a:rPr>
              <a:t>i</a:t>
            </a:r>
            <a:r>
              <a:rPr b="0" lang="en-US" sz="4400" spc="-1" strike="noStrike">
                <a:solidFill>
                  <a:srgbClr val="000000"/>
                </a:solidFill>
                <a:latin typeface="Calibri"/>
              </a:rPr>
              <a:t>t</a:t>
            </a:r>
            <a:r>
              <a:rPr b="0" lang="en-US" sz="4400" spc="-1" strike="noStrike">
                <a:solidFill>
                  <a:srgbClr val="000000"/>
                </a:solidFill>
                <a:latin typeface="Calibri"/>
              </a:rPr>
              <a:t>l</a:t>
            </a:r>
            <a:r>
              <a:rPr b="0" lang="en-US" sz="4400" spc="-1" strike="noStrike">
                <a:solidFill>
                  <a:srgbClr val="000000"/>
                </a:solidFill>
                <a:latin typeface="Calibri"/>
              </a:rPr>
              <a:t>e </a:t>
            </a:r>
            <a:r>
              <a:rPr b="0" lang="en-US" sz="4400" spc="-1" strike="noStrike">
                <a:solidFill>
                  <a:srgbClr val="000000"/>
                </a:solidFill>
                <a:latin typeface="Calibri"/>
              </a:rPr>
              <a:t>s</a:t>
            </a:r>
            <a:r>
              <a:rPr b="0" lang="en-US" sz="4400" spc="-1" strike="noStrike">
                <a:solidFill>
                  <a:srgbClr val="000000"/>
                </a:solidFill>
                <a:latin typeface="Calibri"/>
              </a:rPr>
              <a:t>t</a:t>
            </a:r>
            <a:r>
              <a:rPr b="0" lang="en-US" sz="4400" spc="-1" strike="noStrike">
                <a:solidFill>
                  <a:srgbClr val="000000"/>
                </a:solidFill>
                <a:latin typeface="Calibri"/>
              </a:rPr>
              <a:t>y</a:t>
            </a:r>
            <a:r>
              <a:rPr b="0" lang="en-US" sz="4400" spc="-1" strike="noStrike">
                <a:solidFill>
                  <a:srgbClr val="000000"/>
                </a:solidFill>
                <a:latin typeface="Calibri"/>
              </a:rPr>
              <a:t>l</a:t>
            </a:r>
            <a:r>
              <a:rPr b="0" lang="en-US" sz="4400" spc="-1" strike="noStrike">
                <a:solidFill>
                  <a:srgbClr val="000000"/>
                </a:solidFill>
                <a:latin typeface="Calibri"/>
              </a:rPr>
              <a:t>e</a:t>
            </a:r>
            <a:endParaRPr b="0" lang="en-US" sz="4400" spc="-1" strike="noStrike">
              <a:solidFill>
                <a:srgbClr val="000000"/>
              </a:solidFill>
              <a:latin typeface="Arial"/>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91E0749C-0171-483C-9CBF-8BF34FC47236}" type="datetime">
              <a:rPr b="0" lang="en" sz="1200" spc="-1" strike="noStrike">
                <a:solidFill>
                  <a:srgbClr val="8b8b8b"/>
                </a:solidFill>
                <a:latin typeface="Calibri"/>
              </a:rPr>
              <a:t>4/7/21</a:t>
            </a:fld>
            <a:endParaRPr b="0" lang="e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5F0B585F-BBF6-4A47-A94B-2FB8C63B8653}" type="slidenum">
              <a:rPr b="0" lang="en" sz="1200" spc="-1" strike="noStrike">
                <a:solidFill>
                  <a:srgbClr val="8b8b8b"/>
                </a:solidFill>
                <a:latin typeface="Calibri"/>
              </a:rPr>
              <a:t>&lt;number&gt;</a:t>
            </a:fld>
            <a:endParaRPr b="0" lang="e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0" y="1066680"/>
            <a:ext cx="9143640" cy="2057040"/>
          </a:xfrm>
          <a:prstGeom prst="rect">
            <a:avLst/>
          </a:prstGeom>
          <a:solidFill>
            <a:srgbClr val="d9d9d9"/>
          </a:solidFill>
          <a:ln w="9360">
            <a:noFill/>
          </a:ln>
        </p:spPr>
        <p:txBody>
          <a:bodyPr anchor="ctr">
            <a:normAutofit/>
          </a:bodyPr>
          <a:p>
            <a:pPr algn="ctr">
              <a:lnSpc>
                <a:spcPct val="100000"/>
              </a:lnSpc>
            </a:pPr>
            <a:r>
              <a:rPr b="0" lang="en-US" sz="4400" spc="-1" strike="noStrike">
                <a:solidFill>
                  <a:srgbClr val="c00000"/>
                </a:solidFill>
                <a:latin typeface="Calibri"/>
              </a:rPr>
              <a:t>O</a:t>
            </a:r>
            <a:r>
              <a:rPr b="0" lang="en-US" sz="4400" spc="-1" strike="noStrike">
                <a:solidFill>
                  <a:srgbClr val="c00000"/>
                </a:solidFill>
                <a:latin typeface="Calibri"/>
              </a:rPr>
              <a:t>p</a:t>
            </a:r>
            <a:r>
              <a:rPr b="0" lang="en-US" sz="4400" spc="-1" strike="noStrike">
                <a:solidFill>
                  <a:srgbClr val="c00000"/>
                </a:solidFill>
                <a:latin typeface="Calibri"/>
              </a:rPr>
              <a:t>e</a:t>
            </a:r>
            <a:r>
              <a:rPr b="0" lang="en-US" sz="4400" spc="-1" strike="noStrike">
                <a:solidFill>
                  <a:srgbClr val="c00000"/>
                </a:solidFill>
                <a:latin typeface="Calibri"/>
              </a:rPr>
              <a:t>r</a:t>
            </a:r>
            <a:r>
              <a:rPr b="0" lang="en-US" sz="4400" spc="-1" strike="noStrike">
                <a:solidFill>
                  <a:srgbClr val="c00000"/>
                </a:solidFill>
                <a:latin typeface="Calibri"/>
              </a:rPr>
              <a:t>a</a:t>
            </a:r>
            <a:r>
              <a:rPr b="0" lang="en-US" sz="4400" spc="-1" strike="noStrike">
                <a:solidFill>
                  <a:srgbClr val="c00000"/>
                </a:solidFill>
                <a:latin typeface="Calibri"/>
              </a:rPr>
              <a:t>t</a:t>
            </a:r>
            <a:r>
              <a:rPr b="0" lang="en-US" sz="4400" spc="-1" strike="noStrike">
                <a:solidFill>
                  <a:srgbClr val="c00000"/>
                </a:solidFill>
                <a:latin typeface="Calibri"/>
              </a:rPr>
              <a:t>i</a:t>
            </a:r>
            <a:r>
              <a:rPr b="0" lang="en-US" sz="4400" spc="-1" strike="noStrike">
                <a:solidFill>
                  <a:srgbClr val="c00000"/>
                </a:solidFill>
                <a:latin typeface="Calibri"/>
              </a:rPr>
              <a:t>n</a:t>
            </a:r>
            <a:r>
              <a:rPr b="0" lang="en-US" sz="4400" spc="-1" strike="noStrike">
                <a:solidFill>
                  <a:srgbClr val="c00000"/>
                </a:solidFill>
                <a:latin typeface="Calibri"/>
              </a:rPr>
              <a:t>g</a:t>
            </a:r>
            <a:r>
              <a:rPr b="0" lang="en-US" sz="4400" spc="-1" strike="noStrike">
                <a:solidFill>
                  <a:srgbClr val="c00000"/>
                </a:solidFill>
                <a:latin typeface="Calibri"/>
              </a:rPr>
              <a:t> </a:t>
            </a:r>
            <a:r>
              <a:rPr b="0" lang="en-US" sz="4400" spc="-1" strike="noStrike">
                <a:solidFill>
                  <a:srgbClr val="c00000"/>
                </a:solidFill>
                <a:latin typeface="Calibri"/>
              </a:rPr>
              <a:t>S</a:t>
            </a:r>
            <a:r>
              <a:rPr b="0" lang="en-US" sz="4400" spc="-1" strike="noStrike">
                <a:solidFill>
                  <a:srgbClr val="c00000"/>
                </a:solidFill>
                <a:latin typeface="Calibri"/>
              </a:rPr>
              <a:t>y</a:t>
            </a:r>
            <a:r>
              <a:rPr b="0" lang="en-US" sz="4400" spc="-1" strike="noStrike">
                <a:solidFill>
                  <a:srgbClr val="c00000"/>
                </a:solidFill>
                <a:latin typeface="Calibri"/>
              </a:rPr>
              <a:t>s</a:t>
            </a:r>
            <a:r>
              <a:rPr b="0" lang="en-US" sz="4400" spc="-1" strike="noStrike">
                <a:solidFill>
                  <a:srgbClr val="c00000"/>
                </a:solidFill>
                <a:latin typeface="Calibri"/>
              </a:rPr>
              <a:t>t</a:t>
            </a:r>
            <a:r>
              <a:rPr b="0" lang="en-US" sz="4400" spc="-1" strike="noStrike">
                <a:solidFill>
                  <a:srgbClr val="c00000"/>
                </a:solidFill>
                <a:latin typeface="Calibri"/>
              </a:rPr>
              <a:t>e</a:t>
            </a:r>
            <a:r>
              <a:rPr b="0" lang="en-US" sz="4400" spc="-1" strike="noStrike">
                <a:solidFill>
                  <a:srgbClr val="c00000"/>
                </a:solidFill>
                <a:latin typeface="Calibri"/>
              </a:rPr>
              <a:t>m</a:t>
            </a:r>
            <a:r>
              <a:rPr b="0" lang="en-US" sz="4400" spc="-1" strike="noStrike">
                <a:solidFill>
                  <a:srgbClr val="c00000"/>
                </a:solidFill>
                <a:latin typeface="Calibri"/>
              </a:rPr>
              <a:t>s</a:t>
            </a:r>
            <a:br/>
            <a:r>
              <a:rPr b="0" lang="en-US" sz="4400" spc="-1" strike="noStrike">
                <a:solidFill>
                  <a:srgbClr val="c00000"/>
                </a:solidFill>
                <a:latin typeface="Calibri"/>
              </a:rPr>
              <a:t>3</a:t>
            </a:r>
            <a:r>
              <a:rPr b="0" lang="en-US" sz="4400" spc="-1" strike="noStrike">
                <a:solidFill>
                  <a:srgbClr val="c00000"/>
                </a:solidFill>
                <a:latin typeface="Calibri"/>
              </a:rPr>
              <a:t>7</a:t>
            </a:r>
            <a:r>
              <a:rPr b="0" lang="en-US" sz="4400" spc="-1" strike="noStrike">
                <a:solidFill>
                  <a:srgbClr val="c00000"/>
                </a:solidFill>
                <a:latin typeface="Calibri"/>
              </a:rPr>
              <a:t>1</a:t>
            </a:r>
            <a:r>
              <a:rPr b="0" lang="en-US" sz="4400" spc="-1" strike="noStrike">
                <a:solidFill>
                  <a:srgbClr val="c00000"/>
                </a:solidFill>
                <a:latin typeface="Calibri"/>
              </a:rPr>
              <a:t>-</a:t>
            </a:r>
            <a:r>
              <a:rPr b="0" lang="en-US" sz="4400" spc="-1" strike="noStrike">
                <a:solidFill>
                  <a:srgbClr val="c00000"/>
                </a:solidFill>
                <a:latin typeface="Calibri"/>
              </a:rPr>
              <a:t>1</a:t>
            </a:r>
            <a:r>
              <a:rPr b="0" lang="en-US" sz="4400" spc="-1" strike="noStrike">
                <a:solidFill>
                  <a:srgbClr val="c00000"/>
                </a:solidFill>
                <a:latin typeface="Calibri"/>
              </a:rPr>
              <a:t>-</a:t>
            </a:r>
            <a:r>
              <a:rPr b="0" lang="en-US" sz="4400" spc="-1" strike="noStrike">
                <a:solidFill>
                  <a:srgbClr val="c00000"/>
                </a:solidFill>
                <a:latin typeface="Calibri"/>
              </a:rPr>
              <a:t>1</a:t>
            </a:r>
            <a:r>
              <a:rPr b="0" lang="en-US" sz="4400" spc="-1" strike="noStrike">
                <a:solidFill>
                  <a:srgbClr val="c00000"/>
                </a:solidFill>
                <a:latin typeface="Calibri"/>
              </a:rPr>
              <a:t>6</a:t>
            </a:r>
            <a:r>
              <a:rPr b="0" lang="en-US" sz="4400" spc="-1" strike="noStrike">
                <a:solidFill>
                  <a:srgbClr val="c00000"/>
                </a:solidFill>
                <a:latin typeface="Calibri"/>
              </a:rPr>
              <a:t>3</a:t>
            </a:r>
            <a:r>
              <a:rPr b="0" lang="en-US" sz="4400" spc="-1" strike="noStrike">
                <a:solidFill>
                  <a:srgbClr val="c00000"/>
                </a:solidFill>
                <a:latin typeface="Calibri"/>
              </a:rPr>
              <a:t>1</a:t>
            </a:r>
            <a:endParaRPr b="0" lang="en-US" sz="4400" spc="-1" strike="noStrike">
              <a:solidFill>
                <a:srgbClr val="000000"/>
              </a:solidFill>
              <a:latin typeface="Arial"/>
            </a:endParaRPr>
          </a:p>
        </p:txBody>
      </p:sp>
      <p:sp>
        <p:nvSpPr>
          <p:cNvPr id="89" name="TextShape 2"/>
          <p:cNvSpPr txBox="1"/>
          <p:nvPr/>
        </p:nvSpPr>
        <p:spPr>
          <a:xfrm>
            <a:off x="0" y="3657600"/>
            <a:ext cx="9143640" cy="609120"/>
          </a:xfrm>
          <a:prstGeom prst="rect">
            <a:avLst/>
          </a:prstGeom>
          <a:solidFill>
            <a:srgbClr val="d9d9d9"/>
          </a:solidFill>
          <a:ln w="9360">
            <a:noFill/>
          </a:ln>
        </p:spPr>
        <p:txBody>
          <a:bodyPr>
            <a:normAutofit/>
          </a:bodyPr>
          <a:p>
            <a:pPr algn="ctr">
              <a:lnSpc>
                <a:spcPct val="100000"/>
              </a:lnSpc>
              <a:spcBef>
                <a:spcPts val="641"/>
              </a:spcBef>
            </a:pPr>
            <a:r>
              <a:rPr b="0" lang="en" sz="3200" spc="-1" strike="noStrike">
                <a:solidFill>
                  <a:srgbClr val="000000"/>
                </a:solidFill>
                <a:latin typeface="Calibri"/>
              </a:rPr>
              <a:t>T</a:t>
            </a:r>
            <a:r>
              <a:rPr b="0" lang="en" sz="3200" spc="-1" strike="noStrike">
                <a:solidFill>
                  <a:srgbClr val="000000"/>
                </a:solidFill>
                <a:latin typeface="Calibri"/>
              </a:rPr>
              <a:t>u</a:t>
            </a:r>
            <a:r>
              <a:rPr b="0" lang="en" sz="3200" spc="-1" strike="noStrike">
                <a:solidFill>
                  <a:srgbClr val="000000"/>
                </a:solidFill>
                <a:latin typeface="Calibri"/>
              </a:rPr>
              <a:t>t</a:t>
            </a:r>
            <a:r>
              <a:rPr b="0" lang="en" sz="3200" spc="-1" strike="noStrike">
                <a:solidFill>
                  <a:srgbClr val="000000"/>
                </a:solidFill>
                <a:latin typeface="Calibri"/>
              </a:rPr>
              <a:t>o</a:t>
            </a:r>
            <a:r>
              <a:rPr b="0" lang="en" sz="3200" spc="-1" strike="noStrike">
                <a:solidFill>
                  <a:srgbClr val="000000"/>
                </a:solidFill>
                <a:latin typeface="Calibri"/>
              </a:rPr>
              <a:t>ri</a:t>
            </a:r>
            <a:r>
              <a:rPr b="0" lang="en" sz="3200" spc="-1" strike="noStrike">
                <a:solidFill>
                  <a:srgbClr val="000000"/>
                </a:solidFill>
                <a:latin typeface="Calibri"/>
              </a:rPr>
              <a:t>a</a:t>
            </a:r>
            <a:r>
              <a:rPr b="0" lang="en" sz="3200" spc="-1" strike="noStrike">
                <a:solidFill>
                  <a:srgbClr val="000000"/>
                </a:solidFill>
                <a:latin typeface="Calibri"/>
              </a:rPr>
              <a:t>l </a:t>
            </a:r>
            <a:r>
              <a:rPr b="0" lang="en" sz="3200" spc="-1" strike="noStrike">
                <a:solidFill>
                  <a:srgbClr val="000000"/>
                </a:solidFill>
                <a:latin typeface="Calibri"/>
              </a:rPr>
              <a:t>4 </a:t>
            </a:r>
            <a:r>
              <a:rPr b="0" lang="en" sz="3200" spc="-1" strike="noStrike">
                <a:solidFill>
                  <a:srgbClr val="000000"/>
                </a:solidFill>
                <a:latin typeface="Calibri"/>
              </a:rPr>
              <a:t>– </a:t>
            </a:r>
            <a:r>
              <a:rPr b="0" lang="en" sz="3200" spc="-1" strike="noStrike">
                <a:solidFill>
                  <a:srgbClr val="000000"/>
                </a:solidFill>
                <a:latin typeface="Calibri"/>
              </a:rPr>
              <a:t>S</a:t>
            </a:r>
            <a:r>
              <a:rPr b="0" lang="en" sz="3200" spc="-1" strike="noStrike">
                <a:solidFill>
                  <a:srgbClr val="000000"/>
                </a:solidFill>
                <a:latin typeface="Calibri"/>
              </a:rPr>
              <a:t>c</a:t>
            </a:r>
            <a:r>
              <a:rPr b="0" lang="en" sz="3200" spc="-1" strike="noStrike">
                <a:solidFill>
                  <a:srgbClr val="000000"/>
                </a:solidFill>
                <a:latin typeface="Calibri"/>
              </a:rPr>
              <a:t>h</a:t>
            </a:r>
            <a:r>
              <a:rPr b="0" lang="en" sz="3200" spc="-1" strike="noStrike">
                <a:solidFill>
                  <a:srgbClr val="000000"/>
                </a:solidFill>
                <a:latin typeface="Calibri"/>
              </a:rPr>
              <a:t>e</a:t>
            </a:r>
            <a:r>
              <a:rPr b="0" lang="en" sz="3200" spc="-1" strike="noStrike">
                <a:solidFill>
                  <a:srgbClr val="000000"/>
                </a:solidFill>
                <a:latin typeface="Calibri"/>
              </a:rPr>
              <a:t>d</a:t>
            </a:r>
            <a:r>
              <a:rPr b="0" lang="en" sz="3200" spc="-1" strike="noStrike">
                <a:solidFill>
                  <a:srgbClr val="000000"/>
                </a:solidFill>
                <a:latin typeface="Calibri"/>
              </a:rPr>
              <a:t>u</a:t>
            </a:r>
            <a:r>
              <a:rPr b="0" lang="en" sz="3200" spc="-1" strike="noStrike">
                <a:solidFill>
                  <a:srgbClr val="000000"/>
                </a:solidFill>
                <a:latin typeface="Calibri"/>
              </a:rPr>
              <a:t>li</a:t>
            </a:r>
            <a:r>
              <a:rPr b="0" lang="en" sz="3200" spc="-1" strike="noStrike">
                <a:solidFill>
                  <a:srgbClr val="000000"/>
                </a:solidFill>
                <a:latin typeface="Calibri"/>
              </a:rPr>
              <a:t>n</a:t>
            </a:r>
            <a:r>
              <a:rPr b="0" lang="en" sz="3200" spc="-1" strike="noStrike">
                <a:solidFill>
                  <a:srgbClr val="000000"/>
                </a:solidFill>
                <a:latin typeface="Calibri"/>
              </a:rPr>
              <a:t>g </a:t>
            </a:r>
            <a:r>
              <a:rPr b="0" lang="en" sz="3200" spc="-1" strike="noStrike">
                <a:solidFill>
                  <a:srgbClr val="000000"/>
                </a:solidFill>
                <a:latin typeface="Calibri"/>
              </a:rPr>
              <a:t>b</a:t>
            </a:r>
            <a:r>
              <a:rPr b="0" lang="en" sz="3200" spc="-1" strike="noStrike">
                <a:solidFill>
                  <a:srgbClr val="000000"/>
                </a:solidFill>
                <a:latin typeface="Calibri"/>
              </a:rPr>
              <a:t>y </a:t>
            </a:r>
            <a:r>
              <a:rPr b="0" lang="en" sz="3200" spc="-1" strike="noStrike">
                <a:solidFill>
                  <a:srgbClr val="000000"/>
                </a:solidFill>
                <a:latin typeface="Calibri"/>
              </a:rPr>
              <a:t>It</a:t>
            </a:r>
            <a:r>
              <a:rPr b="0" lang="en" sz="3200" spc="-1" strike="noStrike">
                <a:solidFill>
                  <a:srgbClr val="000000"/>
                </a:solidFill>
                <a:latin typeface="Calibri"/>
              </a:rPr>
              <a:t>a</a:t>
            </a:r>
            <a:r>
              <a:rPr b="0" lang="en" sz="3200" spc="-1" strike="noStrike">
                <a:solidFill>
                  <a:srgbClr val="000000"/>
                </a:solidFill>
                <a:latin typeface="Calibri"/>
              </a:rPr>
              <a:t>m</a:t>
            </a:r>
            <a:r>
              <a:rPr b="0" lang="en" sz="3200" spc="-1" strike="noStrike">
                <a:solidFill>
                  <a:srgbClr val="000000"/>
                </a:solidFill>
                <a:latin typeface="Calibri"/>
              </a:rPr>
              <a:t>a</a:t>
            </a:r>
            <a:r>
              <a:rPr b="0" lang="en" sz="3200" spc="-1" strike="noStrike">
                <a:solidFill>
                  <a:srgbClr val="000000"/>
                </a:solidFill>
                <a:latin typeface="Calibri"/>
              </a:rPr>
              <a:t>r </a:t>
            </a:r>
            <a:r>
              <a:rPr b="0" lang="en" sz="3200" spc="-1" strike="noStrike">
                <a:solidFill>
                  <a:srgbClr val="000000"/>
                </a:solidFill>
                <a:latin typeface="Calibri"/>
              </a:rPr>
              <a:t>C</a:t>
            </a:r>
            <a:r>
              <a:rPr b="0" lang="en" sz="3200" spc="-1" strike="noStrike">
                <a:solidFill>
                  <a:srgbClr val="000000"/>
                </a:solidFill>
                <a:latin typeface="Calibri"/>
              </a:rPr>
              <a:t>o</a:t>
            </a:r>
            <a:r>
              <a:rPr b="0" lang="en" sz="3200" spc="-1" strike="noStrike">
                <a:solidFill>
                  <a:srgbClr val="000000"/>
                </a:solidFill>
                <a:latin typeface="Calibri"/>
              </a:rPr>
              <a:t>c</a:t>
            </a:r>
            <a:r>
              <a:rPr b="0" lang="en" sz="3200" spc="-1" strike="noStrike">
                <a:solidFill>
                  <a:srgbClr val="000000"/>
                </a:solidFill>
                <a:latin typeface="Calibri"/>
              </a:rPr>
              <a:t>h</a:t>
            </a:r>
            <a:r>
              <a:rPr b="0" lang="en" sz="3200" spc="-1" strike="noStrike">
                <a:solidFill>
                  <a:srgbClr val="000000"/>
                </a:solidFill>
                <a:latin typeface="Calibri"/>
              </a:rPr>
              <a:t>e</a:t>
            </a:r>
            <a:r>
              <a:rPr b="0" lang="en" sz="3200" spc="-1" strike="noStrike">
                <a:solidFill>
                  <a:srgbClr val="000000"/>
                </a:solidFill>
                <a:latin typeface="Calibri"/>
              </a:rPr>
              <a:t>n</a:t>
            </a:r>
            <a:endParaRPr b="0" lang="en" sz="3200" spc="-1" strike="noStrike">
              <a:latin typeface="Arial"/>
            </a:endParaRPr>
          </a:p>
        </p:txBody>
      </p:sp>
      <p:pic>
        <p:nvPicPr>
          <p:cNvPr id="90" name="תמונה 4" descr=""/>
          <p:cNvPicPr/>
          <p:nvPr/>
        </p:nvPicPr>
        <p:blipFill>
          <a:blip r:embed="rId1">
            <a:lum bright="18000"/>
          </a:blip>
          <a:stretch/>
        </p:blipFill>
        <p:spPr>
          <a:xfrm>
            <a:off x="4073760" y="5010840"/>
            <a:ext cx="996120" cy="1279800"/>
          </a:xfrm>
          <a:prstGeom prst="rect">
            <a:avLst/>
          </a:prstGeom>
          <a:ln w="9360">
            <a:noFill/>
          </a:ln>
        </p:spPr>
      </p:pic>
      <p:sp>
        <p:nvSpPr>
          <p:cNvPr id="91" name="CustomShape 3"/>
          <p:cNvSpPr/>
          <p:nvPr/>
        </p:nvSpPr>
        <p:spPr>
          <a:xfrm>
            <a:off x="179640" y="6278040"/>
            <a:ext cx="8784720" cy="460080"/>
          </a:xfrm>
          <a:prstGeom prst="rect">
            <a:avLst/>
          </a:prstGeom>
          <a:noFill/>
          <a:ln w="9360">
            <a:noFill/>
          </a:ln>
        </p:spPr>
        <p:style>
          <a:lnRef idx="0"/>
          <a:fillRef idx="0"/>
          <a:effectRef idx="0"/>
          <a:fontRef idx="minor"/>
        </p:style>
        <p:txBody>
          <a:bodyPr anchor="ctr"/>
          <a:p>
            <a:pPr algn="ctr">
              <a:lnSpc>
                <a:spcPct val="100000"/>
              </a:lnSpc>
            </a:pPr>
            <a:r>
              <a:rPr b="0" i="1" lang="en" sz="1400" spc="-1" strike="noStrike">
                <a:solidFill>
                  <a:srgbClr val="000000"/>
                </a:solidFill>
                <a:latin typeface="Calibri"/>
              </a:rPr>
              <a:t>Ben-Gurion University of the Negev</a:t>
            </a:r>
            <a:br/>
            <a:r>
              <a:rPr b="0" i="1" lang="en" sz="1400" spc="-1" strike="noStrike">
                <a:solidFill>
                  <a:srgbClr val="000000"/>
                </a:solidFill>
                <a:latin typeface="Calibri"/>
              </a:rPr>
              <a:t>Communication Systems Engineering Department</a:t>
            </a:r>
            <a:br/>
            <a:endParaRPr b="0" lang="en" sz="1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e</a:t>
            </a:r>
            <a:r>
              <a:rPr b="0" lang="en-US" sz="3600" spc="-1" strike="noStrike">
                <a:solidFill>
                  <a:srgbClr val="c00000"/>
                </a:solidFill>
                <a:latin typeface="Calibri"/>
              </a:rPr>
              <a:t>r</a:t>
            </a:r>
            <a:r>
              <a:rPr b="0" lang="en-US" sz="3600" spc="-1" strike="noStrike">
                <a:solidFill>
                  <a:srgbClr val="c00000"/>
                </a:solidFill>
                <a:latin typeface="Calibri"/>
              </a:rPr>
              <a:t>c</a:t>
            </a:r>
            <a:r>
              <a:rPr b="0" lang="en-US" sz="3600" spc="-1" strike="noStrike">
                <a:solidFill>
                  <a:srgbClr val="c00000"/>
                </a:solidFill>
                <a:latin typeface="Calibri"/>
              </a:rPr>
              <a:t>i</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3 </a:t>
            </a:r>
            <a:r>
              <a:rPr b="0" lang="en-US" sz="3600" spc="-1" strike="noStrike">
                <a:solidFill>
                  <a:srgbClr val="c00000"/>
                </a:solidFill>
                <a:latin typeface="Calibri"/>
              </a:rPr>
              <a:t>- </a:t>
            </a:r>
            <a:r>
              <a:rPr b="0" lang="en-US" sz="3600" spc="-1" strike="noStrike">
                <a:solidFill>
                  <a:srgbClr val="c00000"/>
                </a:solidFill>
                <a:latin typeface="Calibri"/>
              </a:rPr>
              <a:t>S</a:t>
            </a:r>
            <a:r>
              <a:rPr b="0" lang="en-US" sz="3600" spc="-1" strike="noStrike">
                <a:solidFill>
                  <a:srgbClr val="c00000"/>
                </a:solidFill>
                <a:latin typeface="Calibri"/>
              </a:rPr>
              <a:t>o</a:t>
            </a:r>
            <a:r>
              <a:rPr b="0" lang="en-US" sz="3600" spc="-1" strike="noStrike">
                <a:solidFill>
                  <a:srgbClr val="c00000"/>
                </a:solidFill>
                <a:latin typeface="Calibri"/>
              </a:rPr>
              <a:t>l</a:t>
            </a:r>
            <a:r>
              <a:rPr b="0" lang="en-US" sz="3600" spc="-1" strike="noStrike">
                <a:solidFill>
                  <a:srgbClr val="c00000"/>
                </a:solidFill>
                <a:latin typeface="Calibri"/>
              </a:rPr>
              <a:t>u</a:t>
            </a:r>
            <a:r>
              <a:rPr b="0" lang="en-US" sz="3600" spc="-1" strike="noStrike">
                <a:solidFill>
                  <a:srgbClr val="c00000"/>
                </a:solidFill>
                <a:latin typeface="Calibri"/>
              </a:rPr>
              <a:t>ti</a:t>
            </a:r>
            <a:r>
              <a:rPr b="0" lang="en-US" sz="3600" spc="-1" strike="noStrike">
                <a:solidFill>
                  <a:srgbClr val="c00000"/>
                </a:solidFill>
                <a:latin typeface="Calibri"/>
              </a:rPr>
              <a:t>o</a:t>
            </a:r>
            <a:r>
              <a:rPr b="0" lang="en-US" sz="3600" spc="-1" strike="noStrike">
                <a:solidFill>
                  <a:srgbClr val="c00000"/>
                </a:solidFill>
                <a:latin typeface="Calibri"/>
              </a:rPr>
              <a:t>n</a:t>
            </a:r>
            <a:endParaRPr b="0" lang="en-US" sz="3600" spc="-1" strike="noStrike">
              <a:solidFill>
                <a:srgbClr val="000000"/>
              </a:solidFill>
              <a:latin typeface="Arial"/>
            </a:endParaRPr>
          </a:p>
        </p:txBody>
      </p:sp>
      <p:sp>
        <p:nvSpPr>
          <p:cNvPr id="110" name="TextShape 2"/>
          <p:cNvSpPr txBox="1"/>
          <p:nvPr/>
        </p:nvSpPr>
        <p:spPr>
          <a:xfrm>
            <a:off x="228600" y="990720"/>
            <a:ext cx="8686440" cy="5638320"/>
          </a:xfrm>
          <a:prstGeom prst="rect">
            <a:avLst/>
          </a:prstGeom>
          <a:noFill/>
          <a:ln w="9360">
            <a:noFill/>
          </a:ln>
        </p:spPr>
        <p:txBody>
          <a:bodyPr>
            <a:normAutofit/>
          </a:bodyPr>
          <a:p>
            <a:pPr>
              <a:lnSpc>
                <a:spcPct val="100000"/>
              </a:lnSpc>
              <a:spcBef>
                <a:spcPts val="641"/>
              </a:spcBef>
            </a:pPr>
            <a:r>
              <a:rPr b="0" lang="en-US" sz="3200" spc="-1" strike="noStrike">
                <a:solidFill>
                  <a:srgbClr val="000000"/>
                </a:solidFill>
                <a:latin typeface="Calibri"/>
              </a:rPr>
              <a:t>P</a:t>
            </a:r>
            <a:r>
              <a:rPr b="0" lang="en-US" sz="3200" spc="-1" strike="noStrike" baseline="-25000">
                <a:solidFill>
                  <a:srgbClr val="000000"/>
                </a:solidFill>
                <a:latin typeface="Calibri"/>
              </a:rPr>
              <a:t>A</a:t>
            </a:r>
            <a:r>
              <a:rPr b="0" lang="en-US" sz="3200" spc="-1" strike="noStrike">
                <a:solidFill>
                  <a:srgbClr val="000000"/>
                </a:solidFill>
                <a:latin typeface="Calibri"/>
              </a:rPr>
              <a:t>=6, P</a:t>
            </a:r>
            <a:r>
              <a:rPr b="0" lang="en-US" sz="3200" spc="-1" strike="noStrike" baseline="-25000">
                <a:solidFill>
                  <a:srgbClr val="000000"/>
                </a:solidFill>
                <a:latin typeface="Calibri"/>
              </a:rPr>
              <a:t>B</a:t>
            </a:r>
            <a:r>
              <a:rPr b="0" lang="en-US" sz="3200" spc="-1" strike="noStrike">
                <a:solidFill>
                  <a:srgbClr val="000000"/>
                </a:solidFill>
                <a:latin typeface="Calibri"/>
              </a:rPr>
              <a:t>=3, P</a:t>
            </a:r>
            <a:r>
              <a:rPr b="0" lang="en-US" sz="3200" spc="-1" strike="noStrike" baseline="-25000">
                <a:solidFill>
                  <a:srgbClr val="000000"/>
                </a:solidFill>
                <a:latin typeface="Calibri"/>
              </a:rPr>
              <a:t>C</a:t>
            </a:r>
            <a:r>
              <a:rPr b="0" lang="en-US" sz="3200" spc="-1" strike="noStrike">
                <a:solidFill>
                  <a:srgbClr val="000000"/>
                </a:solidFill>
                <a:latin typeface="Calibri"/>
              </a:rPr>
              <a:t>=1, P</a:t>
            </a:r>
            <a:r>
              <a:rPr b="0" lang="en-US" sz="3200" spc="-1" strike="noStrike" baseline="-25000">
                <a:solidFill>
                  <a:srgbClr val="000000"/>
                </a:solidFill>
                <a:latin typeface="Calibri"/>
              </a:rPr>
              <a:t>D</a:t>
            </a:r>
            <a:r>
              <a:rPr b="0" lang="en-US" sz="3200" spc="-1" strike="noStrike">
                <a:solidFill>
                  <a:srgbClr val="000000"/>
                </a:solidFill>
                <a:latin typeface="Calibri"/>
              </a:rPr>
              <a:t>=7</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Quanta = 1:</a:t>
            </a: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(3+9+15+17)/4 = 11 TU</a:t>
            </a:r>
            <a:endParaRPr b="0" lang="en-US" sz="24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Quanta = 2:</a:t>
            </a:r>
            <a:endParaRPr b="0" lang="en-US" sz="3200" spc="-1" strike="noStrike">
              <a:solidFill>
                <a:srgbClr val="000000"/>
              </a:solidFill>
              <a:latin typeface="Calibri"/>
            </a:endParaRPr>
          </a:p>
          <a:p>
            <a:pPr>
              <a:lnSpc>
                <a:spcPct val="100000"/>
              </a:lnSpc>
              <a:spcBef>
                <a:spcPts val="479"/>
              </a:spcBef>
            </a:pPr>
            <a:endParaRPr b="0" lang="en-US" sz="3200" spc="-1" strike="noStrike">
              <a:solidFill>
                <a:srgbClr val="000000"/>
              </a:solidFill>
              <a:latin typeface="Calibri"/>
            </a:endParaRPr>
          </a:p>
          <a:p>
            <a:pPr>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(5+10+14+17)/4 = 11.5 TU</a:t>
            </a:r>
            <a:endParaRPr b="0" lang="en-US" sz="24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Quanta = 3: 10.75 TU</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Quanta = 4: 11.5 TU</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Quanta = 5: 12.25 TU</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Quanta = 6: 10.5 TU</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solidFill>
                <a:srgbClr val="000000"/>
              </a:solidFill>
              <a:latin typeface="Calibri"/>
            </a:endParaRPr>
          </a:p>
        </p:txBody>
      </p:sp>
      <p:graphicFrame>
        <p:nvGraphicFramePr>
          <p:cNvPr id="111" name="Table 3"/>
          <p:cNvGraphicFramePr/>
          <p:nvPr/>
        </p:nvGraphicFramePr>
        <p:xfrm>
          <a:off x="3124080" y="1608840"/>
          <a:ext cx="5562360" cy="676800"/>
        </p:xfrm>
        <a:graphic>
          <a:graphicData uri="http://schemas.openxmlformats.org/drawingml/2006/table">
            <a:tbl>
              <a:tblPr/>
              <a:tblGrid>
                <a:gridCol w="327240"/>
                <a:gridCol w="327240"/>
                <a:gridCol w="324720"/>
                <a:gridCol w="327240"/>
                <a:gridCol w="327240"/>
                <a:gridCol w="327240"/>
                <a:gridCol w="327240"/>
                <a:gridCol w="327240"/>
                <a:gridCol w="327240"/>
                <a:gridCol w="327240"/>
                <a:gridCol w="327240"/>
                <a:gridCol w="327240"/>
                <a:gridCol w="327240"/>
                <a:gridCol w="327240"/>
                <a:gridCol w="327240"/>
                <a:gridCol w="327240"/>
                <a:gridCol w="329040"/>
              </a:tblGrid>
              <a:tr h="317880">
                <a:tc>
                  <a:txBody>
                    <a:bodyPr lIns="83160" rIns="83160" tIns="41400" bIns="41400"/>
                    <a:p>
                      <a:pPr algn="ctr">
                        <a:lnSpc>
                          <a:spcPct val="100000"/>
                        </a:lnSpc>
                      </a:pPr>
                      <a:r>
                        <a:rPr b="0" lang="en" sz="1600" spc="-1" strike="noStrike">
                          <a:solidFill>
                            <a:srgbClr val="000000"/>
                          </a:solidFill>
                          <a:latin typeface="Calibri"/>
                        </a:rPr>
                        <a:t>A</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B</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C</a:t>
                      </a:r>
                      <a:endParaRPr b="0" lang="en" sz="1600" spc="-1" strike="noStrike">
                        <a:latin typeface="Arial"/>
                      </a:endParaRPr>
                    </a:p>
                  </a:txBody>
                  <a:tcPr marL="83160" marR="83160">
                    <a:lnR w="12240">
                      <a:solidFill>
                        <a:srgbClr val="000000"/>
                      </a:solidFill>
                    </a:lnR>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lnL w="12240">
                      <a:solidFill>
                        <a:srgbClr val="000000"/>
                      </a:solidFill>
                    </a:lnL>
                    <a:noFill/>
                  </a:tcPr>
                </a:tc>
                <a:tc>
                  <a:txBody>
                    <a:bodyPr lIns="83160" rIns="83160" tIns="41400" bIns="41400"/>
                    <a:p>
                      <a:pPr algn="ctr">
                        <a:lnSpc>
                          <a:spcPct val="100000"/>
                        </a:lnSpc>
                      </a:pPr>
                      <a:r>
                        <a:rPr b="0" lang="en" sz="1600" spc="-1" strike="noStrike">
                          <a:solidFill>
                            <a:srgbClr val="000000"/>
                          </a:solidFill>
                          <a:latin typeface="Calibri"/>
                        </a:rPr>
                        <a:t>A</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B</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A</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B</a:t>
                      </a:r>
                      <a:endParaRPr b="0" lang="en" sz="1600" spc="-1" strike="noStrike">
                        <a:latin typeface="Arial"/>
                      </a:endParaRPr>
                    </a:p>
                  </a:txBody>
                  <a:tcPr marL="83160" marR="83160">
                    <a:lnR w="12240">
                      <a:solidFill>
                        <a:srgbClr val="000000"/>
                      </a:solidFill>
                    </a:lnR>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lnL w="12240">
                      <a:solidFill>
                        <a:srgbClr val="000000"/>
                      </a:solidFill>
                    </a:lnL>
                    <a:noFill/>
                  </a:tcPr>
                </a:tc>
                <a:tc>
                  <a:txBody>
                    <a:bodyPr lIns="83160" rIns="83160" tIns="41400" bIns="41400"/>
                    <a:p>
                      <a:pPr algn="ctr">
                        <a:lnSpc>
                          <a:spcPct val="100000"/>
                        </a:lnSpc>
                      </a:pPr>
                      <a:r>
                        <a:rPr b="0" lang="en" sz="1600" spc="-1" strike="noStrike">
                          <a:solidFill>
                            <a:srgbClr val="000000"/>
                          </a:solidFill>
                          <a:latin typeface="Calibri"/>
                        </a:rPr>
                        <a:t>A</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A</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A</a:t>
                      </a:r>
                      <a:endParaRPr b="0" lang="en" sz="1600" spc="-1" strike="noStrike">
                        <a:latin typeface="Arial"/>
                      </a:endParaRPr>
                    </a:p>
                  </a:txBody>
                  <a:tcPr marL="83160" marR="83160">
                    <a:lnR w="12240">
                      <a:solidFill>
                        <a:srgbClr val="000000"/>
                      </a:solidFill>
                    </a:lnR>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lnL w="12240">
                      <a:solidFill>
                        <a:srgbClr val="000000"/>
                      </a:solidFill>
                    </a:lnL>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lnR w="12240">
                      <a:solidFill>
                        <a:srgbClr val="000000"/>
                      </a:solidFill>
                    </a:lnR>
                    <a:noFill/>
                  </a:tcPr>
                </a:tc>
              </a:tr>
              <a:tr h="409320">
                <a:tc>
                  <a:txBody>
                    <a:bodyPr lIns="83160" rIns="83160" tIns="41400" bIns="41400"/>
                    <a:p>
                      <a:pPr algn="ctr">
                        <a:lnSpc>
                          <a:spcPct val="100000"/>
                        </a:lnSpc>
                      </a:pPr>
                      <a:r>
                        <a:rPr b="0" lang="en" sz="1100" spc="-1" strike="noStrike">
                          <a:solidFill>
                            <a:srgbClr val="000000"/>
                          </a:solidFill>
                          <a:latin typeface="Calibri"/>
                        </a:rPr>
                        <a:t>1</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2</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3</a:t>
                      </a:r>
                      <a:endParaRPr b="0" lang="en" sz="1100" spc="-1" strike="noStrike">
                        <a:latin typeface="Arial"/>
                      </a:endParaRPr>
                    </a:p>
                  </a:txBody>
                  <a:tcPr marL="83160" marR="83160">
                    <a:lnR w="12240">
                      <a:solidFill>
                        <a:srgbClr val="000000"/>
                      </a:solidFill>
                    </a:lnR>
                    <a:noFill/>
                  </a:tcPr>
                </a:tc>
                <a:tc>
                  <a:txBody>
                    <a:bodyPr lIns="83160" rIns="83160" tIns="41400" bIns="41400"/>
                    <a:p>
                      <a:pPr algn="ctr">
                        <a:lnSpc>
                          <a:spcPct val="100000"/>
                        </a:lnSpc>
                      </a:pPr>
                      <a:r>
                        <a:rPr b="0" lang="en" sz="1100" spc="-1" strike="noStrike">
                          <a:solidFill>
                            <a:srgbClr val="000000"/>
                          </a:solidFill>
                          <a:latin typeface="Calibri"/>
                        </a:rPr>
                        <a:t>4</a:t>
                      </a:r>
                      <a:endParaRPr b="0" lang="en" sz="1100" spc="-1" strike="noStrike">
                        <a:latin typeface="Arial"/>
                      </a:endParaRPr>
                    </a:p>
                  </a:txBody>
                  <a:tcPr marL="83160" marR="83160">
                    <a:lnL w="12240">
                      <a:solidFill>
                        <a:srgbClr val="000000"/>
                      </a:solidFill>
                    </a:lnL>
                    <a:noFill/>
                  </a:tcPr>
                </a:tc>
                <a:tc>
                  <a:txBody>
                    <a:bodyPr lIns="83160" rIns="83160" tIns="41400" bIns="41400"/>
                    <a:p>
                      <a:pPr algn="ctr">
                        <a:lnSpc>
                          <a:spcPct val="100000"/>
                        </a:lnSpc>
                      </a:pPr>
                      <a:r>
                        <a:rPr b="0" lang="en" sz="1100" spc="-1" strike="noStrike">
                          <a:solidFill>
                            <a:srgbClr val="000000"/>
                          </a:solidFill>
                          <a:latin typeface="Calibri"/>
                        </a:rPr>
                        <a:t>5</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6</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7</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8</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9</a:t>
                      </a:r>
                      <a:endParaRPr b="0" lang="en" sz="1100" spc="-1" strike="noStrike">
                        <a:latin typeface="Arial"/>
                      </a:endParaRPr>
                    </a:p>
                  </a:txBody>
                  <a:tcPr marL="83160" marR="83160">
                    <a:lnR w="12240">
                      <a:solidFill>
                        <a:srgbClr val="000000"/>
                      </a:solidFill>
                    </a:lnR>
                    <a:noFill/>
                  </a:tcPr>
                </a:tc>
                <a:tc>
                  <a:txBody>
                    <a:bodyPr lIns="83160" rIns="83160" tIns="41400" bIns="41400"/>
                    <a:p>
                      <a:pPr algn="ctr">
                        <a:lnSpc>
                          <a:spcPct val="100000"/>
                        </a:lnSpc>
                      </a:pPr>
                      <a:r>
                        <a:rPr b="0" lang="en" sz="1100" spc="-1" strike="noStrike">
                          <a:solidFill>
                            <a:srgbClr val="000000"/>
                          </a:solidFill>
                          <a:latin typeface="Calibri"/>
                        </a:rPr>
                        <a:t>10</a:t>
                      </a:r>
                      <a:endParaRPr b="0" lang="en" sz="1100" spc="-1" strike="noStrike">
                        <a:latin typeface="Arial"/>
                      </a:endParaRPr>
                    </a:p>
                  </a:txBody>
                  <a:tcPr marL="83160" marR="83160">
                    <a:lnL w="12240">
                      <a:solidFill>
                        <a:srgbClr val="000000"/>
                      </a:solidFill>
                    </a:lnL>
                    <a:noFill/>
                  </a:tcPr>
                </a:tc>
                <a:tc>
                  <a:txBody>
                    <a:bodyPr lIns="83160" rIns="83160" tIns="41400" bIns="41400"/>
                    <a:p>
                      <a:pPr algn="ctr">
                        <a:lnSpc>
                          <a:spcPct val="100000"/>
                        </a:lnSpc>
                      </a:pPr>
                      <a:r>
                        <a:rPr b="0" lang="en" sz="1100" spc="-1" strike="noStrike">
                          <a:solidFill>
                            <a:srgbClr val="000000"/>
                          </a:solidFill>
                          <a:latin typeface="Calibri"/>
                        </a:rPr>
                        <a:t>11</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12</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13</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14</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15</a:t>
                      </a:r>
                      <a:endParaRPr b="0" lang="en" sz="1100" spc="-1" strike="noStrike">
                        <a:latin typeface="Arial"/>
                      </a:endParaRPr>
                    </a:p>
                  </a:txBody>
                  <a:tcPr marL="83160" marR="83160">
                    <a:lnR w="12240">
                      <a:solidFill>
                        <a:srgbClr val="000000"/>
                      </a:solidFill>
                    </a:lnR>
                    <a:noFill/>
                  </a:tcPr>
                </a:tc>
                <a:tc>
                  <a:txBody>
                    <a:bodyPr lIns="83160" rIns="83160" tIns="41400" bIns="41400"/>
                    <a:p>
                      <a:pPr algn="ctr">
                        <a:lnSpc>
                          <a:spcPct val="100000"/>
                        </a:lnSpc>
                      </a:pPr>
                      <a:r>
                        <a:rPr b="0" lang="en" sz="1100" spc="-1" strike="noStrike">
                          <a:solidFill>
                            <a:srgbClr val="000000"/>
                          </a:solidFill>
                          <a:latin typeface="Calibri"/>
                        </a:rPr>
                        <a:t>16</a:t>
                      </a:r>
                      <a:endParaRPr b="0" lang="en" sz="1100" spc="-1" strike="noStrike">
                        <a:latin typeface="Arial"/>
                      </a:endParaRPr>
                    </a:p>
                  </a:txBody>
                  <a:tcPr marL="83160" marR="83160">
                    <a:lnL w="12240">
                      <a:solidFill>
                        <a:srgbClr val="000000"/>
                      </a:solidFill>
                    </a:lnL>
                    <a:noFill/>
                  </a:tcPr>
                </a:tc>
                <a:tc>
                  <a:txBody>
                    <a:bodyPr lIns="83160" rIns="83160" tIns="41400" bIns="41400"/>
                    <a:p>
                      <a:pPr algn="ctr">
                        <a:lnSpc>
                          <a:spcPct val="100000"/>
                        </a:lnSpc>
                      </a:pPr>
                      <a:r>
                        <a:rPr b="0" lang="en" sz="1100" spc="-1" strike="noStrike">
                          <a:solidFill>
                            <a:srgbClr val="000000"/>
                          </a:solidFill>
                          <a:latin typeface="Calibri"/>
                        </a:rPr>
                        <a:t>17</a:t>
                      </a:r>
                      <a:endParaRPr b="0" lang="en" sz="1100" spc="-1" strike="noStrike">
                        <a:latin typeface="Arial"/>
                      </a:endParaRPr>
                    </a:p>
                  </a:txBody>
                  <a:tcPr marL="83160" marR="83160">
                    <a:lnR w="12240">
                      <a:solidFill>
                        <a:srgbClr val="000000"/>
                      </a:solidFill>
                    </a:lnR>
                    <a:noFill/>
                  </a:tcPr>
                </a:tc>
              </a:tr>
            </a:tbl>
          </a:graphicData>
        </a:graphic>
      </p:graphicFrame>
      <p:graphicFrame>
        <p:nvGraphicFramePr>
          <p:cNvPr id="112" name="Table 4"/>
          <p:cNvGraphicFramePr/>
          <p:nvPr/>
        </p:nvGraphicFramePr>
        <p:xfrm>
          <a:off x="3124080" y="2819520"/>
          <a:ext cx="5562360" cy="600480"/>
        </p:xfrm>
        <a:graphic>
          <a:graphicData uri="http://schemas.openxmlformats.org/drawingml/2006/table">
            <a:tbl>
              <a:tblPr/>
              <a:tblGrid>
                <a:gridCol w="327240"/>
                <a:gridCol w="327240"/>
                <a:gridCol w="324720"/>
                <a:gridCol w="327240"/>
                <a:gridCol w="327240"/>
                <a:gridCol w="327240"/>
                <a:gridCol w="327240"/>
                <a:gridCol w="327240"/>
                <a:gridCol w="327240"/>
                <a:gridCol w="327240"/>
                <a:gridCol w="327240"/>
                <a:gridCol w="327240"/>
                <a:gridCol w="327240"/>
                <a:gridCol w="327240"/>
                <a:gridCol w="327240"/>
                <a:gridCol w="327240"/>
                <a:gridCol w="329040"/>
              </a:tblGrid>
              <a:tr h="317880">
                <a:tc>
                  <a:txBody>
                    <a:bodyPr lIns="83160" rIns="83160" tIns="41400" bIns="41400"/>
                    <a:p>
                      <a:pPr algn="ctr">
                        <a:lnSpc>
                          <a:spcPct val="100000"/>
                        </a:lnSpc>
                      </a:pPr>
                      <a:r>
                        <a:rPr b="0" lang="en" sz="1600" spc="-1" strike="noStrike">
                          <a:solidFill>
                            <a:srgbClr val="000000"/>
                          </a:solidFill>
                          <a:latin typeface="Calibri"/>
                        </a:rPr>
                        <a:t>A</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A</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B</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B</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C</a:t>
                      </a:r>
                      <a:endParaRPr b="0" lang="en" sz="1600" spc="-1" strike="noStrike">
                        <a:latin typeface="Arial"/>
                      </a:endParaRPr>
                    </a:p>
                  </a:txBody>
                  <a:tcPr marL="83160" marR="83160">
                    <a:lnR w="12240">
                      <a:solidFill>
                        <a:srgbClr val="000000"/>
                      </a:solidFill>
                    </a:lnR>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lnL w="12240">
                      <a:solidFill>
                        <a:srgbClr val="000000"/>
                      </a:solidFill>
                    </a:lnL>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A</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A</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B</a:t>
                      </a:r>
                      <a:endParaRPr b="0" lang="en" sz="1600" spc="-1" strike="noStrike">
                        <a:latin typeface="Arial"/>
                      </a:endParaRPr>
                    </a:p>
                  </a:txBody>
                  <a:tcPr marL="83160" marR="83160">
                    <a:lnR w="12240">
                      <a:solidFill>
                        <a:srgbClr val="000000"/>
                      </a:solidFill>
                    </a:lnR>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lnL w="12240">
                      <a:solidFill>
                        <a:srgbClr val="000000"/>
                      </a:solidFill>
                    </a:lnL>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A</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A</a:t>
                      </a:r>
                      <a:endParaRPr b="0" lang="en" sz="1600" spc="-1" strike="noStrike">
                        <a:latin typeface="Arial"/>
                      </a:endParaRPr>
                    </a:p>
                  </a:txBody>
                  <a:tcPr marL="83160" marR="83160">
                    <a:lnR w="12240">
                      <a:solidFill>
                        <a:srgbClr val="000000"/>
                      </a:solidFill>
                    </a:lnR>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lnL w="12240">
                      <a:solidFill>
                        <a:srgbClr val="000000"/>
                      </a:solidFill>
                    </a:lnL>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noFill/>
                  </a:tcPr>
                </a:tc>
                <a:tc>
                  <a:txBody>
                    <a:bodyPr lIns="83160" rIns="83160" tIns="41400" bIns="41400"/>
                    <a:p>
                      <a:pPr algn="ctr">
                        <a:lnSpc>
                          <a:spcPct val="100000"/>
                        </a:lnSpc>
                      </a:pPr>
                      <a:r>
                        <a:rPr b="0" lang="en" sz="1600" spc="-1" strike="noStrike">
                          <a:solidFill>
                            <a:srgbClr val="000000"/>
                          </a:solidFill>
                          <a:latin typeface="Calibri"/>
                        </a:rPr>
                        <a:t>D</a:t>
                      </a:r>
                      <a:endParaRPr b="0" lang="en" sz="1600" spc="-1" strike="noStrike">
                        <a:latin typeface="Arial"/>
                      </a:endParaRPr>
                    </a:p>
                  </a:txBody>
                  <a:tcPr marL="83160" marR="83160">
                    <a:lnR w="12240">
                      <a:solidFill>
                        <a:srgbClr val="000000"/>
                      </a:solidFill>
                    </a:lnR>
                    <a:noFill/>
                  </a:tcPr>
                </a:tc>
              </a:tr>
              <a:tr h="409320">
                <a:tc>
                  <a:txBody>
                    <a:bodyPr lIns="83160" rIns="83160" tIns="41400" bIns="41400"/>
                    <a:p>
                      <a:pPr algn="ctr">
                        <a:lnSpc>
                          <a:spcPct val="100000"/>
                        </a:lnSpc>
                      </a:pPr>
                      <a:r>
                        <a:rPr b="0" lang="en" sz="1100" spc="-1" strike="noStrike">
                          <a:solidFill>
                            <a:srgbClr val="000000"/>
                          </a:solidFill>
                          <a:latin typeface="Calibri"/>
                        </a:rPr>
                        <a:t>1</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2</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3</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4</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5</a:t>
                      </a:r>
                      <a:endParaRPr b="0" lang="en" sz="1100" spc="-1" strike="noStrike">
                        <a:latin typeface="Arial"/>
                      </a:endParaRPr>
                    </a:p>
                  </a:txBody>
                  <a:tcPr marL="83160" marR="83160">
                    <a:lnR w="12240">
                      <a:solidFill>
                        <a:srgbClr val="000000"/>
                      </a:solidFill>
                    </a:lnR>
                    <a:noFill/>
                  </a:tcPr>
                </a:tc>
                <a:tc>
                  <a:txBody>
                    <a:bodyPr lIns="83160" rIns="83160" tIns="41400" bIns="41400"/>
                    <a:p>
                      <a:pPr algn="ctr">
                        <a:lnSpc>
                          <a:spcPct val="100000"/>
                        </a:lnSpc>
                      </a:pPr>
                      <a:r>
                        <a:rPr b="0" lang="en" sz="1100" spc="-1" strike="noStrike">
                          <a:solidFill>
                            <a:srgbClr val="000000"/>
                          </a:solidFill>
                          <a:latin typeface="Calibri"/>
                        </a:rPr>
                        <a:t>6</a:t>
                      </a:r>
                      <a:endParaRPr b="0" lang="en" sz="1100" spc="-1" strike="noStrike">
                        <a:latin typeface="Arial"/>
                      </a:endParaRPr>
                    </a:p>
                  </a:txBody>
                  <a:tcPr marL="83160" marR="83160">
                    <a:lnL w="12240">
                      <a:solidFill>
                        <a:srgbClr val="000000"/>
                      </a:solidFill>
                    </a:lnL>
                    <a:noFill/>
                  </a:tcPr>
                </a:tc>
                <a:tc>
                  <a:txBody>
                    <a:bodyPr lIns="83160" rIns="83160" tIns="41400" bIns="41400"/>
                    <a:p>
                      <a:pPr algn="ctr">
                        <a:lnSpc>
                          <a:spcPct val="100000"/>
                        </a:lnSpc>
                      </a:pPr>
                      <a:r>
                        <a:rPr b="0" lang="en" sz="1100" spc="-1" strike="noStrike">
                          <a:solidFill>
                            <a:srgbClr val="000000"/>
                          </a:solidFill>
                          <a:latin typeface="Calibri"/>
                        </a:rPr>
                        <a:t>7</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8</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9</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10</a:t>
                      </a:r>
                      <a:endParaRPr b="0" lang="en" sz="1100" spc="-1" strike="noStrike">
                        <a:latin typeface="Arial"/>
                      </a:endParaRPr>
                    </a:p>
                  </a:txBody>
                  <a:tcPr marL="83160" marR="83160">
                    <a:lnR w="12240">
                      <a:solidFill>
                        <a:srgbClr val="000000"/>
                      </a:solidFill>
                    </a:lnR>
                    <a:noFill/>
                  </a:tcPr>
                </a:tc>
                <a:tc>
                  <a:txBody>
                    <a:bodyPr lIns="83160" rIns="83160" tIns="41400" bIns="41400"/>
                    <a:p>
                      <a:pPr algn="ctr">
                        <a:lnSpc>
                          <a:spcPct val="100000"/>
                        </a:lnSpc>
                      </a:pPr>
                      <a:r>
                        <a:rPr b="0" lang="en" sz="1100" spc="-1" strike="noStrike">
                          <a:solidFill>
                            <a:srgbClr val="000000"/>
                          </a:solidFill>
                          <a:latin typeface="Calibri"/>
                        </a:rPr>
                        <a:t>11</a:t>
                      </a:r>
                      <a:endParaRPr b="0" lang="en" sz="1100" spc="-1" strike="noStrike">
                        <a:latin typeface="Arial"/>
                      </a:endParaRPr>
                    </a:p>
                  </a:txBody>
                  <a:tcPr marL="83160" marR="83160">
                    <a:lnL w="12240">
                      <a:solidFill>
                        <a:srgbClr val="000000"/>
                      </a:solidFill>
                    </a:lnL>
                    <a:noFill/>
                  </a:tcPr>
                </a:tc>
                <a:tc>
                  <a:txBody>
                    <a:bodyPr lIns="83160" rIns="83160" tIns="41400" bIns="41400"/>
                    <a:p>
                      <a:pPr algn="ctr">
                        <a:lnSpc>
                          <a:spcPct val="100000"/>
                        </a:lnSpc>
                      </a:pPr>
                      <a:r>
                        <a:rPr b="0" lang="en" sz="1100" spc="-1" strike="noStrike">
                          <a:solidFill>
                            <a:srgbClr val="000000"/>
                          </a:solidFill>
                          <a:latin typeface="Calibri"/>
                        </a:rPr>
                        <a:t>12</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13</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14</a:t>
                      </a:r>
                      <a:endParaRPr b="0" lang="en" sz="1100" spc="-1" strike="noStrike">
                        <a:latin typeface="Arial"/>
                      </a:endParaRPr>
                    </a:p>
                  </a:txBody>
                  <a:tcPr marL="83160" marR="83160">
                    <a:lnR w="12240">
                      <a:solidFill>
                        <a:srgbClr val="000000"/>
                      </a:solidFill>
                    </a:lnR>
                    <a:noFill/>
                  </a:tcPr>
                </a:tc>
                <a:tc>
                  <a:txBody>
                    <a:bodyPr lIns="83160" rIns="83160" tIns="41400" bIns="41400"/>
                    <a:p>
                      <a:pPr algn="ctr">
                        <a:lnSpc>
                          <a:spcPct val="100000"/>
                        </a:lnSpc>
                      </a:pPr>
                      <a:r>
                        <a:rPr b="0" lang="en" sz="1100" spc="-1" strike="noStrike">
                          <a:solidFill>
                            <a:srgbClr val="000000"/>
                          </a:solidFill>
                          <a:latin typeface="Calibri"/>
                        </a:rPr>
                        <a:t>15</a:t>
                      </a:r>
                      <a:endParaRPr b="0" lang="en" sz="1100" spc="-1" strike="noStrike">
                        <a:latin typeface="Arial"/>
                      </a:endParaRPr>
                    </a:p>
                  </a:txBody>
                  <a:tcPr marL="83160" marR="83160">
                    <a:lnL w="12240">
                      <a:solidFill>
                        <a:srgbClr val="000000"/>
                      </a:solidFill>
                    </a:lnL>
                    <a:noFill/>
                  </a:tcPr>
                </a:tc>
                <a:tc>
                  <a:txBody>
                    <a:bodyPr lIns="83160" rIns="83160" tIns="41400" bIns="41400"/>
                    <a:p>
                      <a:pPr algn="ctr">
                        <a:lnSpc>
                          <a:spcPct val="100000"/>
                        </a:lnSpc>
                      </a:pPr>
                      <a:r>
                        <a:rPr b="0" lang="en" sz="1100" spc="-1" strike="noStrike">
                          <a:solidFill>
                            <a:srgbClr val="000000"/>
                          </a:solidFill>
                          <a:latin typeface="Calibri"/>
                        </a:rPr>
                        <a:t>16</a:t>
                      </a:r>
                      <a:endParaRPr b="0" lang="en" sz="1100" spc="-1" strike="noStrike">
                        <a:latin typeface="Arial"/>
                      </a:endParaRPr>
                    </a:p>
                  </a:txBody>
                  <a:tcPr marL="83160" marR="83160">
                    <a:noFill/>
                  </a:tcPr>
                </a:tc>
                <a:tc>
                  <a:txBody>
                    <a:bodyPr lIns="83160" rIns="83160" tIns="41400" bIns="41400"/>
                    <a:p>
                      <a:pPr algn="ctr">
                        <a:lnSpc>
                          <a:spcPct val="100000"/>
                        </a:lnSpc>
                      </a:pPr>
                      <a:r>
                        <a:rPr b="0" lang="en" sz="1100" spc="-1" strike="noStrike">
                          <a:solidFill>
                            <a:srgbClr val="000000"/>
                          </a:solidFill>
                          <a:latin typeface="Calibri"/>
                        </a:rPr>
                        <a:t>17</a:t>
                      </a:r>
                      <a:endParaRPr b="0" lang="en" sz="1100" spc="-1" strike="noStrike">
                        <a:latin typeface="Arial"/>
                      </a:endParaRPr>
                    </a:p>
                  </a:txBody>
                  <a:tcPr marL="83160" marR="83160">
                    <a:lnR w="12240">
                      <a:solidFill>
                        <a:srgbClr val="000000"/>
                      </a:solidFill>
                    </a:lnR>
                    <a:noFill/>
                  </a:tcPr>
                </a:tc>
              </a:tr>
            </a:tbl>
          </a:graphicData>
        </a:graphic>
      </p:graphicFrame>
    </p:spTree>
  </p:cSld>
  <p:timing>
    <p:tnLst>
      <p:par>
        <p:cTn id="106" dur="indefinite" restart="never" nodeType="tmRoot">
          <p:childTnLst>
            <p:seq>
              <p:cTn id="107" dur="indefinite" nodeType="mainSeq">
                <p:childTnLst>
                  <p:par>
                    <p:cTn id="108" fill="hold">
                      <p:stCondLst>
                        <p:cond delay="indefinite"/>
                      </p:stCondLst>
                      <p:childTnLst>
                        <p:par>
                          <p:cTn id="109" fill="hold">
                            <p:stCondLst>
                              <p:cond delay="0"/>
                            </p:stCondLst>
                            <p:childTnLst>
                              <p:par>
                                <p:cTn id="110" nodeType="clickEffect" fill="hold" presetClass="entr" presetID="1">
                                  <p:stCondLst>
                                    <p:cond delay="0"/>
                                  </p:stCondLst>
                                  <p:childTnLst>
                                    <p:set>
                                      <p:cBhvr>
                                        <p:cTn id="111"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nodeType="clickEffect" fill="hold" presetClass="entr" presetID="1">
                                  <p:stCondLst>
                                    <p:cond delay="0"/>
                                  </p:stCondLst>
                                  <p:childTnLst>
                                    <p:set>
                                      <p:cBhvr>
                                        <p:cTn id="115" dur="1" fill="hold">
                                          <p:stCondLst>
                                            <p:cond delay="0"/>
                                          </p:stCondLst>
                                        </p:cTn>
                                        <p:tgtEl>
                                          <p:spTgt spid="110">
                                            <p:txEl>
                                              <p:pRg st="1" end="1"/>
                                            </p:txEl>
                                          </p:spTgt>
                                        </p:tgtEl>
                                        <p:attrNameLst>
                                          <p:attrName>style.visibility</p:attrName>
                                        </p:attrNameLst>
                                      </p:cBhvr>
                                      <p:to>
                                        <p:strVal val="visible"/>
                                      </p:to>
                                    </p:set>
                                  </p:childTnLst>
                                </p:cTn>
                              </p:par>
                              <p:par>
                                <p:cTn id="116" nodeType="withEffect" fill="hold" presetClass="entr" presetID="9">
                                  <p:stCondLst>
                                    <p:cond delay="0"/>
                                  </p:stCondLst>
                                  <p:childTnLst>
                                    <p:set>
                                      <p:cBhvr>
                                        <p:cTn id="117" dur="1" fill="hold">
                                          <p:stCondLst>
                                            <p:cond delay="0"/>
                                          </p:stCondLst>
                                        </p:cTn>
                                        <p:tgtEl>
                                          <p:spTgt spid="111"/>
                                        </p:tgtEl>
                                        <p:attrNameLst>
                                          <p:attrName>style.visibility</p:attrName>
                                        </p:attrNameLst>
                                      </p:cBhvr>
                                      <p:to>
                                        <p:strVal val="visible"/>
                                      </p:to>
                                    </p:set>
                                    <p:animEffect filter="dissolve" transition="in">
                                      <p:cBhvr additive="repl">
                                        <p:cTn id="118" dur="500"/>
                                        <p:tgtEl>
                                          <p:spTgt spid="111"/>
                                        </p:tgtEl>
                                      </p:cBhvr>
                                    </p:animEffec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10">
                                            <p:txEl>
                                              <p:pRg st="4" end="4"/>
                                            </p:txEl>
                                          </p:spTgt>
                                        </p:tgtEl>
                                        <p:attrNameLst>
                                          <p:attrName>style.visibility</p:attrName>
                                        </p:attrNameLst>
                                      </p:cBhvr>
                                      <p:to>
                                        <p:strVal val="visible"/>
                                      </p:to>
                                    </p:set>
                                  </p:childTnLst>
                                </p:cTn>
                              </p:par>
                              <p:par>
                                <p:cTn id="127" nodeType="withEffect" fill="hold" presetClass="entr" presetID="9">
                                  <p:stCondLst>
                                    <p:cond delay="0"/>
                                  </p:stCondLst>
                                  <p:childTnLst>
                                    <p:set>
                                      <p:cBhvr>
                                        <p:cTn id="128" dur="1" fill="hold">
                                          <p:stCondLst>
                                            <p:cond delay="0"/>
                                          </p:stCondLst>
                                        </p:cTn>
                                        <p:tgtEl>
                                          <p:spTgt spid="112"/>
                                        </p:tgtEl>
                                        <p:attrNameLst>
                                          <p:attrName>style.visibility</p:attrName>
                                        </p:attrNameLst>
                                      </p:cBhvr>
                                      <p:to>
                                        <p:strVal val="visible"/>
                                      </p:to>
                                    </p:set>
                                    <p:animEffect filter="dissolve" transition="in">
                                      <p:cBhvr additive="repl">
                                        <p:cTn id="129" dur="500"/>
                                        <p:tgtEl>
                                          <p:spTgt spid="112"/>
                                        </p:tgtEl>
                                      </p:cBhvr>
                                    </p:animEffect>
                                  </p:childTnLst>
                                </p:cTn>
                              </p:par>
                            </p:childTnLst>
                          </p:cTn>
                        </p:par>
                      </p:childTnLst>
                    </p:cTn>
                  </p:par>
                  <p:par>
                    <p:cTn id="130" fill="hold">
                      <p:stCondLst>
                        <p:cond delay="indefinite"/>
                      </p:stCondLst>
                      <p:childTnLst>
                        <p:par>
                          <p:cTn id="131" fill="hold">
                            <p:stCondLst>
                              <p:cond delay="0"/>
                            </p:stCondLst>
                            <p:childTnLst>
                              <p:par>
                                <p:cTn id="132" nodeType="clickEffect" fill="hold" presetClass="entr" presetID="1">
                                  <p:stCondLst>
                                    <p:cond delay="0"/>
                                  </p:stCondLst>
                                  <p:childTnLst>
                                    <p:set>
                                      <p:cBhvr>
                                        <p:cTn id="133" dur="1" fill="hold">
                                          <p:stCondLst>
                                            <p:cond delay="0"/>
                                          </p:stCondLst>
                                        </p:cTn>
                                        <p:tgtEl>
                                          <p:spTgt spid="110">
                                            <p:txEl>
                                              <p:pRg st="6" end="6"/>
                                            </p:tx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nodeType="clickEffect" fill="hold" presetClass="entr" presetID="1">
                                  <p:stCondLst>
                                    <p:cond delay="0"/>
                                  </p:stCondLst>
                                  <p:childTnLst>
                                    <p:set>
                                      <p:cBhvr>
                                        <p:cTn id="137" dur="1" fill="hold">
                                          <p:stCondLst>
                                            <p:cond delay="0"/>
                                          </p:stCondLst>
                                        </p:cTn>
                                        <p:tgtEl>
                                          <p:spTgt spid="110">
                                            <p:txEl>
                                              <p:pRg st="7" end="7"/>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1">
                                  <p:stCondLst>
                                    <p:cond delay="0"/>
                                  </p:stCondLst>
                                  <p:childTnLst>
                                    <p:set>
                                      <p:cBhvr>
                                        <p:cTn id="141" dur="1" fill="hold">
                                          <p:stCondLst>
                                            <p:cond delay="0"/>
                                          </p:stCondLst>
                                        </p:cTn>
                                        <p:tgtEl>
                                          <p:spTgt spid="110">
                                            <p:txEl>
                                              <p:pRg st="8" end="8"/>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nodeType="clickEffect" fill="hold" presetClass="entr" presetID="1">
                                  <p:stCondLst>
                                    <p:cond delay="0"/>
                                  </p:stCondLst>
                                  <p:childTnLst>
                                    <p:set>
                                      <p:cBhvr>
                                        <p:cTn id="145" dur="1" fill="hold">
                                          <p:stCondLst>
                                            <p:cond delay="0"/>
                                          </p:stCondLst>
                                        </p:cTn>
                                        <p:tgtEl>
                                          <p:spTgt spid="110">
                                            <p:txEl>
                                              <p:pRg st="9" end="9"/>
                                            </p:tx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1">
                                  <p:stCondLst>
                                    <p:cond delay="0"/>
                                  </p:stCondLst>
                                  <p:childTnLst>
                                    <p:set>
                                      <p:cBhvr>
                                        <p:cTn id="149" dur="1" fill="hold">
                                          <p:stCondLst>
                                            <p:cond delay="0"/>
                                          </p:stCondLst>
                                        </p:cTn>
                                        <p:tgtEl>
                                          <p:spTgt spid="110">
                                            <p:txEl>
                                              <p:pRg st="10" end="10"/>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nodeType="clickEffect" fill="hold" presetClass="entr" presetID="1">
                                  <p:stCondLst>
                                    <p:cond delay="0"/>
                                  </p:stCondLst>
                                  <p:childTnLst>
                                    <p:set>
                                      <p:cBhvr>
                                        <p:cTn id="153" dur="1" fill="hold">
                                          <p:stCondLst>
                                            <p:cond delay="0"/>
                                          </p:stCondLst>
                                        </p:cTn>
                                        <p:tgtEl>
                                          <p:spTgt spid="110">
                                            <p:txEl>
                                              <p:pRg st="11" end="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e</a:t>
            </a:r>
            <a:r>
              <a:rPr b="0" lang="en-US" sz="3600" spc="-1" strike="noStrike">
                <a:solidFill>
                  <a:srgbClr val="c00000"/>
                </a:solidFill>
                <a:latin typeface="Calibri"/>
              </a:rPr>
              <a:t>r</a:t>
            </a:r>
            <a:r>
              <a:rPr b="0" lang="en-US" sz="3600" spc="-1" strike="noStrike">
                <a:solidFill>
                  <a:srgbClr val="c00000"/>
                </a:solidFill>
                <a:latin typeface="Calibri"/>
              </a:rPr>
              <a:t>c</a:t>
            </a:r>
            <a:r>
              <a:rPr b="0" lang="en-US" sz="3600" spc="-1" strike="noStrike">
                <a:solidFill>
                  <a:srgbClr val="c00000"/>
                </a:solidFill>
                <a:latin typeface="Calibri"/>
              </a:rPr>
              <a:t>i</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3 </a:t>
            </a:r>
            <a:r>
              <a:rPr b="0" lang="en-US" sz="3600" spc="-1" strike="noStrike">
                <a:solidFill>
                  <a:srgbClr val="c00000"/>
                </a:solidFill>
                <a:latin typeface="Calibri"/>
              </a:rPr>
              <a:t>- </a:t>
            </a:r>
            <a:r>
              <a:rPr b="0" lang="en-US" sz="3600" spc="-1" strike="noStrike">
                <a:solidFill>
                  <a:srgbClr val="c00000"/>
                </a:solidFill>
                <a:latin typeface="Calibri"/>
              </a:rPr>
              <a:t>S</a:t>
            </a:r>
            <a:r>
              <a:rPr b="0" lang="en-US" sz="3600" spc="-1" strike="noStrike">
                <a:solidFill>
                  <a:srgbClr val="c00000"/>
                </a:solidFill>
                <a:latin typeface="Calibri"/>
              </a:rPr>
              <a:t>o</a:t>
            </a:r>
            <a:r>
              <a:rPr b="0" lang="en-US" sz="3600" spc="-1" strike="noStrike">
                <a:solidFill>
                  <a:srgbClr val="c00000"/>
                </a:solidFill>
                <a:latin typeface="Calibri"/>
              </a:rPr>
              <a:t>l</a:t>
            </a:r>
            <a:r>
              <a:rPr b="0" lang="en-US" sz="3600" spc="-1" strike="noStrike">
                <a:solidFill>
                  <a:srgbClr val="c00000"/>
                </a:solidFill>
                <a:latin typeface="Calibri"/>
              </a:rPr>
              <a:t>u</a:t>
            </a:r>
            <a:r>
              <a:rPr b="0" lang="en-US" sz="3600" spc="-1" strike="noStrike">
                <a:solidFill>
                  <a:srgbClr val="c00000"/>
                </a:solidFill>
                <a:latin typeface="Calibri"/>
              </a:rPr>
              <a:t>ti</a:t>
            </a:r>
            <a:r>
              <a:rPr b="0" lang="en-US" sz="3600" spc="-1" strike="noStrike">
                <a:solidFill>
                  <a:srgbClr val="c00000"/>
                </a:solidFill>
                <a:latin typeface="Calibri"/>
              </a:rPr>
              <a:t>o</a:t>
            </a:r>
            <a:r>
              <a:rPr b="0" lang="en-US" sz="3600" spc="-1" strike="noStrike">
                <a:solidFill>
                  <a:srgbClr val="c00000"/>
                </a:solidFill>
                <a:latin typeface="Calibri"/>
              </a:rPr>
              <a:t>n</a:t>
            </a:r>
            <a:endParaRPr b="0" lang="en-US" sz="3600" spc="-1" strike="noStrike">
              <a:solidFill>
                <a:srgbClr val="000000"/>
              </a:solidFill>
              <a:latin typeface="Arial"/>
            </a:endParaRPr>
          </a:p>
        </p:txBody>
      </p:sp>
      <p:sp>
        <p:nvSpPr>
          <p:cNvPr id="114" name="TextShape 2"/>
          <p:cNvSpPr txBox="1"/>
          <p:nvPr/>
        </p:nvSpPr>
        <p:spPr>
          <a:xfrm>
            <a:off x="228600" y="990720"/>
            <a:ext cx="4343040" cy="563832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Turnaround  time depends on the size of the time quantum used.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Note that it does </a:t>
            </a:r>
            <a:r>
              <a:rPr b="1" lang="en-US" sz="3200" spc="-1" strike="noStrike">
                <a:solidFill>
                  <a:srgbClr val="000000"/>
                </a:solidFill>
                <a:latin typeface="Calibri"/>
              </a:rPr>
              <a:t>not</a:t>
            </a:r>
            <a:r>
              <a:rPr b="1" lang="en-US" sz="3200" spc="-1" strike="noStrike">
                <a:solidFill>
                  <a:srgbClr val="000000"/>
                </a:solidFill>
                <a:latin typeface="Calibri"/>
              </a:rPr>
              <a:t> </a:t>
            </a:r>
            <a:endParaRPr b="0" lang="en-US" sz="3200" spc="-1" strike="noStrike">
              <a:solidFill>
                <a:srgbClr val="000000"/>
              </a:solidFill>
              <a:latin typeface="Calibri"/>
            </a:endParaRPr>
          </a:p>
        </p:txBody>
      </p:sp>
      <p:pic>
        <p:nvPicPr>
          <p:cNvPr id="115" name="" descr=""/>
          <p:cNvPicPr/>
          <p:nvPr/>
        </p:nvPicPr>
        <p:blipFill>
          <a:blip r:embed="rId1"/>
          <a:stretch/>
        </p:blipFill>
        <p:spPr>
          <a:xfrm>
            <a:off x="4724280" y="1066680"/>
            <a:ext cx="4038480" cy="4343400"/>
          </a:xfrm>
          <a:prstGeom prst="rect">
            <a:avLst/>
          </a:prstGeom>
          <a:ln>
            <a:noFill/>
          </a:ln>
        </p:spPr>
      </p:pic>
    </p:spTree>
  </p:cSld>
  <p:timing>
    <p:tnLst>
      <p:par>
        <p:cTn id="154" dur="indefinite" restart="never" nodeType="tmRoot">
          <p:childTnLst>
            <p:seq>
              <p:cTn id="155" dur="indefinite" nodeType="mainSeq">
                <p:childTnLst>
                  <p:par>
                    <p:cTn id="156" fill="hold">
                      <p:stCondLst>
                        <p:cond delay="indefinite"/>
                      </p:stCondLst>
                      <p:childTnLst>
                        <p:par>
                          <p:cTn id="157" fill="hold">
                            <p:stCondLst>
                              <p:cond delay="0"/>
                            </p:stCondLst>
                            <p:childTnLst>
                              <p:par>
                                <p:cTn id="158" nodeType="clickEffect" fill="hold" presetClass="entr" presetID="1">
                                  <p:stCondLst>
                                    <p:cond delay="0"/>
                                  </p:stCondLst>
                                  <p:childTnLst>
                                    <p:set>
                                      <p:cBhvr>
                                        <p:cTn id="159"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1">
                                  <p:stCondLst>
                                    <p:cond delay="0"/>
                                  </p:stCondLst>
                                  <p:childTnLst>
                                    <p:set>
                                      <p:cBhvr>
                                        <p:cTn id="163" dur="1" fill="hold">
                                          <p:stCondLst>
                                            <p:cond delay="0"/>
                                          </p:stCondLst>
                                        </p:cTn>
                                        <p:tgtEl>
                                          <p:spTgt spid="114">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S</a:t>
            </a:r>
            <a:r>
              <a:rPr b="0" lang="en-US" sz="3600" spc="-1" strike="noStrike">
                <a:solidFill>
                  <a:srgbClr val="c00000"/>
                </a:solidFill>
                <a:latin typeface="Calibri"/>
              </a:rPr>
              <a:t>c</a:t>
            </a:r>
            <a:r>
              <a:rPr b="0" lang="en-US" sz="3600" spc="-1" strike="noStrike">
                <a:solidFill>
                  <a:srgbClr val="c00000"/>
                </a:solidFill>
                <a:latin typeface="Calibri"/>
              </a:rPr>
              <a:t>h</a:t>
            </a:r>
            <a:r>
              <a:rPr b="0" lang="en-US" sz="3600" spc="-1" strike="noStrike">
                <a:solidFill>
                  <a:srgbClr val="c00000"/>
                </a:solidFill>
                <a:latin typeface="Calibri"/>
              </a:rPr>
              <a:t>e</a:t>
            </a:r>
            <a:r>
              <a:rPr b="0" lang="en-US" sz="3600" spc="-1" strike="noStrike">
                <a:solidFill>
                  <a:srgbClr val="c00000"/>
                </a:solidFill>
                <a:latin typeface="Calibri"/>
              </a:rPr>
              <a:t>d</a:t>
            </a:r>
            <a:r>
              <a:rPr b="0" lang="en-US" sz="3600" spc="-1" strike="noStrike">
                <a:solidFill>
                  <a:srgbClr val="c00000"/>
                </a:solidFill>
                <a:latin typeface="Calibri"/>
              </a:rPr>
              <a:t>u</a:t>
            </a:r>
            <a:r>
              <a:rPr b="0" lang="en-US" sz="3600" spc="-1" strike="noStrike">
                <a:solidFill>
                  <a:srgbClr val="c00000"/>
                </a:solidFill>
                <a:latin typeface="Calibri"/>
              </a:rPr>
              <a:t>li</a:t>
            </a:r>
            <a:r>
              <a:rPr b="0" lang="en-US" sz="3600" spc="-1" strike="noStrike">
                <a:solidFill>
                  <a:srgbClr val="c00000"/>
                </a:solidFill>
                <a:latin typeface="Calibri"/>
              </a:rPr>
              <a:t>n</a:t>
            </a:r>
            <a:r>
              <a:rPr b="0" lang="en-US" sz="3600" spc="-1" strike="noStrike">
                <a:solidFill>
                  <a:srgbClr val="c00000"/>
                </a:solidFill>
                <a:latin typeface="Calibri"/>
              </a:rPr>
              <a:t>g </a:t>
            </a:r>
            <a:r>
              <a:rPr b="0" lang="en-US" sz="3600" spc="-1" strike="noStrike">
                <a:solidFill>
                  <a:srgbClr val="c00000"/>
                </a:solidFill>
                <a:latin typeface="Calibri"/>
              </a:rPr>
              <a:t>A</a:t>
            </a:r>
            <a:r>
              <a:rPr b="0" lang="en-US" sz="3600" spc="-1" strike="noStrike">
                <a:solidFill>
                  <a:srgbClr val="c00000"/>
                </a:solidFill>
                <a:latin typeface="Calibri"/>
              </a:rPr>
              <a:t>l</a:t>
            </a:r>
            <a:r>
              <a:rPr b="0" lang="en-US" sz="3600" spc="-1" strike="noStrike">
                <a:solidFill>
                  <a:srgbClr val="c00000"/>
                </a:solidFill>
                <a:latin typeface="Calibri"/>
              </a:rPr>
              <a:t>g</a:t>
            </a:r>
            <a:r>
              <a:rPr b="0" lang="en-US" sz="3600" spc="-1" strike="noStrike">
                <a:solidFill>
                  <a:srgbClr val="c00000"/>
                </a:solidFill>
                <a:latin typeface="Calibri"/>
              </a:rPr>
              <a:t>o</a:t>
            </a:r>
            <a:r>
              <a:rPr b="0" lang="en-US" sz="3600" spc="-1" strike="noStrike">
                <a:solidFill>
                  <a:srgbClr val="c00000"/>
                </a:solidFill>
                <a:latin typeface="Calibri"/>
              </a:rPr>
              <a:t>r</a:t>
            </a:r>
            <a:r>
              <a:rPr b="0" lang="en-US" sz="3600" spc="-1" strike="noStrike">
                <a:solidFill>
                  <a:srgbClr val="c00000"/>
                </a:solidFill>
                <a:latin typeface="Calibri"/>
              </a:rPr>
              <a:t>it</a:t>
            </a:r>
            <a:r>
              <a:rPr b="0" lang="en-US" sz="3600" spc="-1" strike="noStrike">
                <a:solidFill>
                  <a:srgbClr val="c00000"/>
                </a:solidFill>
                <a:latin typeface="Calibri"/>
              </a:rPr>
              <a:t>h</a:t>
            </a:r>
            <a:r>
              <a:rPr b="0" lang="en-US" sz="3600" spc="-1" strike="noStrike">
                <a:solidFill>
                  <a:srgbClr val="c00000"/>
                </a:solidFill>
                <a:latin typeface="Calibri"/>
              </a:rPr>
              <a:t>m</a:t>
            </a:r>
            <a:r>
              <a:rPr b="0" lang="en-US" sz="3600" spc="-1" strike="noStrike">
                <a:solidFill>
                  <a:srgbClr val="c00000"/>
                </a:solidFill>
                <a:latin typeface="Calibri"/>
              </a:rPr>
              <a:t>s</a:t>
            </a:r>
            <a:r>
              <a:rPr b="0" lang="en-US" sz="3600" spc="-1" strike="noStrike">
                <a:solidFill>
                  <a:srgbClr val="c00000"/>
                </a:solidFill>
                <a:latin typeface="Calibri"/>
              </a:rPr>
              <a:t>: </a:t>
            </a:r>
            <a:r>
              <a:rPr b="0" lang="en-US" sz="3600" spc="-1" strike="noStrike">
                <a:solidFill>
                  <a:srgbClr val="c00000"/>
                </a:solidFill>
                <a:latin typeface="Calibri"/>
              </a:rPr>
              <a:t>S</a:t>
            </a:r>
            <a:r>
              <a:rPr b="0" lang="en-US" sz="3600" spc="-1" strike="noStrike">
                <a:solidFill>
                  <a:srgbClr val="c00000"/>
                </a:solidFill>
                <a:latin typeface="Calibri"/>
              </a:rPr>
              <a:t>J</a:t>
            </a:r>
            <a:r>
              <a:rPr b="0" lang="en-US" sz="3600" spc="-1" strike="noStrike">
                <a:solidFill>
                  <a:srgbClr val="c00000"/>
                </a:solidFill>
                <a:latin typeface="Calibri"/>
              </a:rPr>
              <a:t>F </a:t>
            </a:r>
            <a:r>
              <a:rPr b="0" lang="en-US" sz="3600" spc="-1" strike="noStrike">
                <a:solidFill>
                  <a:srgbClr val="c00000"/>
                </a:solidFill>
                <a:latin typeface="Calibri"/>
              </a:rPr>
              <a:t>a</a:t>
            </a:r>
            <a:r>
              <a:rPr b="0" lang="en-US" sz="3600" spc="-1" strike="noStrike">
                <a:solidFill>
                  <a:srgbClr val="c00000"/>
                </a:solidFill>
                <a:latin typeface="Calibri"/>
              </a:rPr>
              <a:t>n</a:t>
            </a:r>
            <a:r>
              <a:rPr b="0" lang="en-US" sz="3600" spc="-1" strike="noStrike">
                <a:solidFill>
                  <a:srgbClr val="c00000"/>
                </a:solidFill>
                <a:latin typeface="Calibri"/>
              </a:rPr>
              <a:t>d </a:t>
            </a:r>
            <a:r>
              <a:rPr b="0" lang="en-US" sz="3600" spc="-1" strike="noStrike">
                <a:solidFill>
                  <a:srgbClr val="c00000"/>
                </a:solidFill>
                <a:latin typeface="Calibri"/>
              </a:rPr>
              <a:t>p</a:t>
            </a:r>
            <a:r>
              <a:rPr b="0" lang="en-US" sz="3600" spc="-1" strike="noStrike">
                <a:solidFill>
                  <a:srgbClr val="c00000"/>
                </a:solidFill>
                <a:latin typeface="Calibri"/>
              </a:rPr>
              <a:t>r</a:t>
            </a:r>
            <a:r>
              <a:rPr b="0" lang="en-US" sz="3600" spc="-1" strike="noStrike">
                <a:solidFill>
                  <a:srgbClr val="c00000"/>
                </a:solidFill>
                <a:latin typeface="Calibri"/>
              </a:rPr>
              <a:t>i</a:t>
            </a:r>
            <a:r>
              <a:rPr b="0" lang="en-US" sz="3600" spc="-1" strike="noStrike">
                <a:solidFill>
                  <a:srgbClr val="c00000"/>
                </a:solidFill>
                <a:latin typeface="Calibri"/>
              </a:rPr>
              <a:t>o</a:t>
            </a:r>
            <a:r>
              <a:rPr b="0" lang="en-US" sz="3600" spc="-1" strike="noStrike">
                <a:solidFill>
                  <a:srgbClr val="c00000"/>
                </a:solidFill>
                <a:latin typeface="Calibri"/>
              </a:rPr>
              <a:t>r</a:t>
            </a:r>
            <a:r>
              <a:rPr b="0" lang="en-US" sz="3600" spc="-1" strike="noStrike">
                <a:solidFill>
                  <a:srgbClr val="c00000"/>
                </a:solidFill>
                <a:latin typeface="Calibri"/>
              </a:rPr>
              <a:t>it</a:t>
            </a:r>
            <a:r>
              <a:rPr b="0" lang="en-US" sz="3600" spc="-1" strike="noStrike">
                <a:solidFill>
                  <a:srgbClr val="c00000"/>
                </a:solidFill>
                <a:latin typeface="Calibri"/>
              </a:rPr>
              <a:t>y </a:t>
            </a:r>
            <a:r>
              <a:rPr b="0" lang="en-US" sz="3600" spc="-1" strike="noStrike">
                <a:solidFill>
                  <a:srgbClr val="c00000"/>
                </a:solidFill>
                <a:latin typeface="Calibri"/>
              </a:rPr>
              <a:t>Q</a:t>
            </a:r>
            <a:endParaRPr b="0" lang="en-US" sz="3600" spc="-1" strike="noStrike">
              <a:solidFill>
                <a:srgbClr val="000000"/>
              </a:solidFill>
              <a:latin typeface="Arial"/>
            </a:endParaRPr>
          </a:p>
        </p:txBody>
      </p:sp>
      <p:sp>
        <p:nvSpPr>
          <p:cNvPr id="117" name="TextShape 2"/>
          <p:cNvSpPr txBox="1"/>
          <p:nvPr/>
        </p:nvSpPr>
        <p:spPr>
          <a:xfrm>
            <a:off x="228600" y="990720"/>
            <a:ext cx="8686440" cy="5638320"/>
          </a:xfrm>
          <a:prstGeom prst="rect">
            <a:avLst/>
          </a:prstGeom>
          <a:noFill/>
          <a:ln w="9360">
            <a:noFill/>
          </a:ln>
        </p:spPr>
        <p:txBody>
          <a:bodyPr>
            <a:normAutofit/>
          </a:bodyPr>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SJF (Shortest Job First)</a:t>
            </a:r>
            <a:endParaRPr b="0" lang="en-US" sz="3200" spc="-1" strike="noStrike">
              <a:solidFill>
                <a:srgbClr val="000000"/>
              </a:solidFill>
              <a:latin typeface="Calibri"/>
            </a:endParaRPr>
          </a:p>
          <a:p>
            <a:pPr lvl="1" marL="971640" indent="-514080">
              <a:lnSpc>
                <a:spcPct val="100000"/>
              </a:lnSpc>
              <a:spcBef>
                <a:spcPts val="561"/>
              </a:spcBef>
              <a:buClr>
                <a:srgbClr val="00ff00"/>
              </a:buClr>
              <a:buFont typeface="Arial"/>
              <a:buChar char="•"/>
            </a:pPr>
            <a:r>
              <a:rPr b="0" lang="en-US" sz="2800" spc="-1" strike="noStrike">
                <a:solidFill>
                  <a:srgbClr val="00ff00"/>
                </a:solidFill>
                <a:latin typeface="Wingdings"/>
              </a:rPr>
              <a:t></a:t>
            </a:r>
            <a:r>
              <a:rPr b="0" lang="en-US" sz="2800" spc="-1" strike="noStrike">
                <a:solidFill>
                  <a:srgbClr val="00ff00"/>
                </a:solidFill>
                <a:latin typeface="Calibri"/>
              </a:rPr>
              <a:t> </a:t>
            </a:r>
            <a:r>
              <a:rPr b="0" lang="en-US" sz="2800" spc="-1" strike="noStrike">
                <a:solidFill>
                  <a:srgbClr val="000000"/>
                </a:solidFill>
                <a:latin typeface="Calibri"/>
              </a:rPr>
              <a:t>Optimal w.r.t. </a:t>
            </a:r>
            <a:r>
              <a:rPr b="1" lang="en-US" sz="2800" spc="-1" strike="noStrike">
                <a:solidFill>
                  <a:srgbClr val="000000"/>
                </a:solidFill>
                <a:latin typeface="Calibri"/>
              </a:rPr>
              <a:t>minimal average turnaround time</a:t>
            </a:r>
            <a:r>
              <a:rPr b="0" lang="en-US" sz="2800" spc="-1" strike="noStrike">
                <a:solidFill>
                  <a:srgbClr val="000000"/>
                </a:solidFill>
                <a:latin typeface="Calibri"/>
              </a:rPr>
              <a:t> (</a:t>
            </a:r>
            <a:r>
              <a:rPr b="1" lang="en-US" sz="2800" spc="-1" strike="noStrike">
                <a:solidFill>
                  <a:srgbClr val="000000"/>
                </a:solidFill>
                <a:latin typeface="Calibri"/>
              </a:rPr>
              <a:t>waiting time </a:t>
            </a:r>
            <a:r>
              <a:rPr b="0" lang="en-US" sz="2800" spc="-1" strike="noStrike">
                <a:solidFill>
                  <a:srgbClr val="000000"/>
                </a:solidFill>
                <a:latin typeface="Calibri"/>
              </a:rPr>
              <a:t>as well).</a:t>
            </a:r>
            <a:endParaRPr b="0" lang="en-US" sz="2800" spc="-1" strike="noStrike">
              <a:solidFill>
                <a:srgbClr val="000000"/>
              </a:solidFill>
              <a:latin typeface="Calibri"/>
            </a:endParaRPr>
          </a:p>
          <a:p>
            <a:pPr lvl="1" marL="971640" indent="-514080">
              <a:lnSpc>
                <a:spcPct val="100000"/>
              </a:lnSpc>
              <a:spcBef>
                <a:spcPts val="561"/>
              </a:spcBef>
              <a:buClr>
                <a:srgbClr val="ff0000"/>
              </a:buClr>
              <a:buFont typeface="Arial"/>
              <a:buChar char="•"/>
            </a:pPr>
            <a:r>
              <a:rPr b="0" lang="en-US" sz="2800" spc="-1" strike="noStrike">
                <a:solidFill>
                  <a:srgbClr val="ff0000"/>
                </a:solidFill>
                <a:latin typeface="Wingdings"/>
              </a:rPr>
              <a:t></a:t>
            </a:r>
            <a:r>
              <a:rPr b="0" lang="en-US" sz="2800" spc="-1" strike="noStrike">
                <a:solidFill>
                  <a:srgbClr val="ff0000"/>
                </a:solidFill>
                <a:latin typeface="Calibri"/>
              </a:rPr>
              <a:t> </a:t>
            </a:r>
            <a:r>
              <a:rPr b="0" lang="en-US" sz="2800" spc="-1" strike="noStrike">
                <a:solidFill>
                  <a:srgbClr val="000000"/>
                </a:solidFill>
                <a:latin typeface="Calibri"/>
              </a:rPr>
              <a:t>Job’s length is not always known in advance.</a:t>
            </a:r>
            <a:endParaRPr b="0" lang="en-US" sz="2800" spc="-1" strike="noStrike">
              <a:solidFill>
                <a:srgbClr val="000000"/>
              </a:solidFill>
              <a:latin typeface="Calibri"/>
            </a:endParaRPr>
          </a:p>
          <a:p>
            <a:pPr lvl="1" marL="971640" indent="-514080">
              <a:lnSpc>
                <a:spcPct val="100000"/>
              </a:lnSpc>
              <a:spcBef>
                <a:spcPts val="561"/>
              </a:spcBef>
              <a:buClr>
                <a:srgbClr val="ff0000"/>
              </a:buClr>
              <a:buFont typeface="Arial"/>
              <a:buChar char="•"/>
            </a:pPr>
            <a:r>
              <a:rPr b="0" lang="en-US" sz="2800" spc="-1" strike="noStrike">
                <a:solidFill>
                  <a:srgbClr val="ff0000"/>
                </a:solidFill>
                <a:latin typeface="Wingdings"/>
              </a:rPr>
              <a:t></a:t>
            </a:r>
            <a:r>
              <a:rPr b="0" lang="en-US" sz="2800" spc="-1" strike="noStrike">
                <a:solidFill>
                  <a:srgbClr val="ff0000"/>
                </a:solidFill>
                <a:latin typeface="Calibri"/>
              </a:rPr>
              <a:t> </a:t>
            </a:r>
            <a:r>
              <a:rPr b="0" lang="en-US" sz="2800" spc="-1" strike="noStrike">
                <a:solidFill>
                  <a:srgbClr val="000000"/>
                </a:solidFill>
                <a:latin typeface="Calibri"/>
              </a:rPr>
              <a:t>May cause starvation</a:t>
            </a:r>
            <a:endParaRPr b="0" lang="en-US" sz="2800" spc="-1" strike="noStrike">
              <a:solidFill>
                <a:srgbClr val="000000"/>
              </a:solidFill>
              <a:latin typeface="Calibri"/>
            </a:endParaRPr>
          </a:p>
          <a:p>
            <a:pPr lvl="1" marL="971640" indent="-514080">
              <a:lnSpc>
                <a:spcPct val="100000"/>
              </a:lnSpc>
              <a:spcBef>
                <a:spcPts val="561"/>
              </a:spcBef>
              <a:buClr>
                <a:srgbClr val="000000"/>
              </a:buClr>
              <a:buFont typeface="Arial"/>
              <a:buChar char="•"/>
            </a:pPr>
            <a:r>
              <a:rPr b="0" lang="en-US" sz="2800" spc="-1" strike="noStrike">
                <a:solidFill>
                  <a:srgbClr val="000000"/>
                </a:solidFill>
                <a:latin typeface="Calibri"/>
              </a:rPr>
              <a:t>Preemptive (Shortest Remaining Time First) or non-preemptive.</a:t>
            </a:r>
            <a:endParaRPr b="0" lang="en-US" sz="2800" spc="-1" strike="noStrike">
              <a:solidFill>
                <a:srgbClr val="000000"/>
              </a:solidFill>
              <a:latin typeface="Calibri"/>
            </a:endParaRPr>
          </a:p>
          <a:p>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164" dur="indefinite" restart="never" nodeType="tmRoot">
          <p:childTnLst>
            <p:seq>
              <p:cTn id="165" dur="indefinite" nodeType="mainSeq">
                <p:childTnLst>
                  <p:par>
                    <p:cTn id="166" fill="hold">
                      <p:stCondLst>
                        <p:cond delay="indefinite"/>
                      </p:stCondLst>
                      <p:childTnLst>
                        <p:par>
                          <p:cTn id="167" fill="hold">
                            <p:stCondLst>
                              <p:cond delay="0"/>
                            </p:stCondLst>
                            <p:childTnLst>
                              <p:par>
                                <p:cTn id="168" nodeType="clickEffect" fill="hold" presetClass="entr" presetID="1">
                                  <p:stCondLst>
                                    <p:cond delay="0"/>
                                  </p:stCondLst>
                                  <p:childTnLst>
                                    <p:set>
                                      <p:cBhvr>
                                        <p:cTn id="169" dur="1" fill="hold">
                                          <p:stCondLst>
                                            <p:cond delay="0"/>
                                          </p:stCondLst>
                                        </p:cTn>
                                        <p:tgtEl>
                                          <p:spTgt spid="117">
                                            <p:txEl>
                                              <p:pRg st="1" end="1"/>
                                            </p:txEl>
                                          </p:spTgt>
                                        </p:tgtEl>
                                        <p:attrNameLst>
                                          <p:attrName>style.visibility</p:attrName>
                                        </p:attrNameLst>
                                      </p:cBhvr>
                                      <p:to>
                                        <p:strVal val="visible"/>
                                      </p:to>
                                    </p:set>
                                  </p:childTnLst>
                                </p:cTn>
                              </p:par>
                              <p:par>
                                <p:cTn id="170" nodeType="withEffect" fill="hold" presetClass="entr" presetID="1">
                                  <p:stCondLst>
                                    <p:cond delay="0"/>
                                  </p:stCondLst>
                                  <p:childTnLst>
                                    <p:set>
                                      <p:cBhvr>
                                        <p:cTn id="171" dur="1" fill="hold">
                                          <p:stCondLst>
                                            <p:cond delay="0"/>
                                          </p:stCondLst>
                                        </p:cTn>
                                        <p:tgtEl>
                                          <p:spTgt spid="117">
                                            <p:txEl>
                                              <p:pRg st="2" end="2"/>
                                            </p:txEl>
                                          </p:spTgt>
                                        </p:tgtEl>
                                        <p:attrNameLst>
                                          <p:attrName>style.visibility</p:attrName>
                                        </p:attrNameLst>
                                      </p:cBhvr>
                                      <p:to>
                                        <p:strVal val="visible"/>
                                      </p:to>
                                    </p:set>
                                  </p:childTnLst>
                                </p:cTn>
                              </p:par>
                              <p:par>
                                <p:cTn id="172" nodeType="withEffect" fill="hold" presetClass="entr" presetID="1">
                                  <p:stCondLst>
                                    <p:cond delay="0"/>
                                  </p:stCondLst>
                                  <p:childTnLst>
                                    <p:set>
                                      <p:cBhvr>
                                        <p:cTn id="173" dur="1" fill="hold">
                                          <p:stCondLst>
                                            <p:cond delay="0"/>
                                          </p:stCondLst>
                                        </p:cTn>
                                        <p:tgtEl>
                                          <p:spTgt spid="117">
                                            <p:txEl>
                                              <p:pRg st="3" end="3"/>
                                            </p:txEl>
                                          </p:spTgt>
                                        </p:tgtEl>
                                        <p:attrNameLst>
                                          <p:attrName>style.visibility</p:attrName>
                                        </p:attrNameLst>
                                      </p:cBhvr>
                                      <p:to>
                                        <p:strVal val="visible"/>
                                      </p:to>
                                    </p:set>
                                  </p:childTnLst>
                                </p:cTn>
                              </p:par>
                              <p:par>
                                <p:cTn id="174" nodeType="withEffect" fill="hold" presetClass="entr" presetID="1">
                                  <p:stCondLst>
                                    <p:cond delay="0"/>
                                  </p:stCondLst>
                                  <p:childTnLst>
                                    <p:set>
                                      <p:cBhvr>
                                        <p:cTn id="175" dur="1" fill="hold">
                                          <p:stCondLst>
                                            <p:cond delay="0"/>
                                          </p:stCondLst>
                                        </p:cTn>
                                        <p:tgtEl>
                                          <p:spTgt spid="11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H</a:t>
            </a:r>
            <a:r>
              <a:rPr b="0" lang="en-US" sz="3600" spc="-1" strike="noStrike">
                <a:solidFill>
                  <a:srgbClr val="c00000"/>
                </a:solidFill>
                <a:latin typeface="Calibri"/>
              </a:rPr>
              <a:t>i</a:t>
            </a:r>
            <a:r>
              <a:rPr b="0" lang="en-US" sz="3600" spc="-1" strike="noStrike">
                <a:solidFill>
                  <a:srgbClr val="c00000"/>
                </a:solidFill>
                <a:latin typeface="Calibri"/>
              </a:rPr>
              <a:t>g</a:t>
            </a:r>
            <a:r>
              <a:rPr b="0" lang="en-US" sz="3600" spc="-1" strike="noStrike">
                <a:solidFill>
                  <a:srgbClr val="c00000"/>
                </a:solidFill>
                <a:latin typeface="Calibri"/>
              </a:rPr>
              <a:t>h</a:t>
            </a:r>
            <a:r>
              <a:rPr b="0" lang="en-US" sz="3600" spc="-1" strike="noStrike">
                <a:solidFill>
                  <a:srgbClr val="c00000"/>
                </a:solidFill>
                <a:latin typeface="Calibri"/>
              </a:rPr>
              <a:t>e</a:t>
            </a:r>
            <a:r>
              <a:rPr b="0" lang="en-US" sz="3600" spc="-1" strike="noStrike">
                <a:solidFill>
                  <a:srgbClr val="c00000"/>
                </a:solidFill>
                <a:latin typeface="Calibri"/>
              </a:rPr>
              <a:t>s</a:t>
            </a:r>
            <a:r>
              <a:rPr b="0" lang="en-US" sz="3600" spc="-1" strike="noStrike">
                <a:solidFill>
                  <a:srgbClr val="c00000"/>
                </a:solidFill>
                <a:latin typeface="Calibri"/>
              </a:rPr>
              <a:t>t </a:t>
            </a:r>
            <a:r>
              <a:rPr b="0" lang="en-US" sz="3600" spc="-1" strike="noStrike">
                <a:solidFill>
                  <a:srgbClr val="c00000"/>
                </a:solidFill>
                <a:latin typeface="Calibri"/>
              </a:rPr>
              <a:t>R</a:t>
            </a:r>
            <a:r>
              <a:rPr b="0" lang="en-US" sz="3600" spc="-1" strike="noStrike">
                <a:solidFill>
                  <a:srgbClr val="c00000"/>
                </a:solidFill>
                <a:latin typeface="Calibri"/>
              </a:rPr>
              <a:t>e</a:t>
            </a:r>
            <a:r>
              <a:rPr b="0" lang="en-US" sz="3600" spc="-1" strike="noStrike">
                <a:solidFill>
                  <a:srgbClr val="c00000"/>
                </a:solidFill>
                <a:latin typeface="Calibri"/>
              </a:rPr>
              <a:t>s</a:t>
            </a:r>
            <a:r>
              <a:rPr b="0" lang="en-US" sz="3600" spc="-1" strike="noStrike">
                <a:solidFill>
                  <a:srgbClr val="c00000"/>
                </a:solidFill>
                <a:latin typeface="Calibri"/>
              </a:rPr>
              <a:t>p</a:t>
            </a:r>
            <a:r>
              <a:rPr b="0" lang="en-US" sz="3600" spc="-1" strike="noStrike">
                <a:solidFill>
                  <a:srgbClr val="c00000"/>
                </a:solidFill>
                <a:latin typeface="Calibri"/>
              </a:rPr>
              <a:t>o</a:t>
            </a:r>
            <a:r>
              <a:rPr b="0" lang="en-US" sz="3600" spc="-1" strike="noStrike">
                <a:solidFill>
                  <a:srgbClr val="c00000"/>
                </a:solidFill>
                <a:latin typeface="Calibri"/>
              </a:rPr>
              <a:t>n</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R</a:t>
            </a:r>
            <a:r>
              <a:rPr b="0" lang="en-US" sz="3600" spc="-1" strike="noStrike">
                <a:solidFill>
                  <a:srgbClr val="c00000"/>
                </a:solidFill>
                <a:latin typeface="Calibri"/>
              </a:rPr>
              <a:t>a</a:t>
            </a:r>
            <a:r>
              <a:rPr b="0" lang="en-US" sz="3600" spc="-1" strike="noStrike">
                <a:solidFill>
                  <a:srgbClr val="c00000"/>
                </a:solidFill>
                <a:latin typeface="Calibri"/>
              </a:rPr>
              <a:t>ti</a:t>
            </a:r>
            <a:r>
              <a:rPr b="0" lang="en-US" sz="3600" spc="-1" strike="noStrike">
                <a:solidFill>
                  <a:srgbClr val="c00000"/>
                </a:solidFill>
                <a:latin typeface="Calibri"/>
              </a:rPr>
              <a:t>o </a:t>
            </a:r>
            <a:r>
              <a:rPr b="0" lang="en-US" sz="3600" spc="-1" strike="noStrike">
                <a:solidFill>
                  <a:srgbClr val="c00000"/>
                </a:solidFill>
                <a:latin typeface="Calibri"/>
              </a:rPr>
              <a:t>N</a:t>
            </a: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t </a:t>
            </a:r>
            <a:r>
              <a:rPr b="0" lang="en-US" sz="3600" spc="-1" strike="noStrike">
                <a:solidFill>
                  <a:srgbClr val="c00000"/>
                </a:solidFill>
                <a:latin typeface="Calibri"/>
              </a:rPr>
              <a:t>(</a:t>
            </a:r>
            <a:r>
              <a:rPr b="0" lang="en-US" sz="3600" spc="-1" strike="noStrike">
                <a:solidFill>
                  <a:srgbClr val="c00000"/>
                </a:solidFill>
                <a:latin typeface="Calibri"/>
              </a:rPr>
              <a:t>H</a:t>
            </a:r>
            <a:r>
              <a:rPr b="0" lang="en-US" sz="3600" spc="-1" strike="noStrike">
                <a:solidFill>
                  <a:srgbClr val="c00000"/>
                </a:solidFill>
                <a:latin typeface="Calibri"/>
              </a:rPr>
              <a:t>R</a:t>
            </a:r>
            <a:r>
              <a:rPr b="0" lang="en-US" sz="3600" spc="-1" strike="noStrike">
                <a:solidFill>
                  <a:srgbClr val="c00000"/>
                </a:solidFill>
                <a:latin typeface="Calibri"/>
              </a:rPr>
              <a:t>R</a:t>
            </a:r>
            <a:r>
              <a:rPr b="0" lang="en-US" sz="3600" spc="-1" strike="noStrike">
                <a:solidFill>
                  <a:srgbClr val="c00000"/>
                </a:solidFill>
                <a:latin typeface="Calibri"/>
              </a:rPr>
              <a:t>N</a:t>
            </a:r>
            <a:r>
              <a:rPr b="0" lang="en-US" sz="3600" spc="-1" strike="noStrike">
                <a:solidFill>
                  <a:srgbClr val="c00000"/>
                </a:solidFill>
                <a:latin typeface="Calibri"/>
              </a:rPr>
              <a:t>)</a:t>
            </a:r>
            <a:endParaRPr b="0" lang="en-US" sz="3600" spc="-1" strike="noStrike">
              <a:solidFill>
                <a:srgbClr val="000000"/>
              </a:solidFill>
              <a:latin typeface="Arial"/>
            </a:endParaRPr>
          </a:p>
        </p:txBody>
      </p:sp>
      <p:sp>
        <p:nvSpPr>
          <p:cNvPr id="119" name="TextShape 2"/>
          <p:cNvSpPr txBox="1"/>
          <p:nvPr/>
        </p:nvSpPr>
        <p:spPr>
          <a:xfrm>
            <a:off x="228600" y="990720"/>
            <a:ext cx="8686440" cy="5638320"/>
          </a:xfrm>
          <a:prstGeom prst="rect">
            <a:avLst/>
          </a:prstGeom>
          <a:noFill/>
          <a:ln w="9360">
            <a:noFill/>
          </a:ln>
        </p:spPr>
        <p:txBody>
          <a:bodyPr>
            <a:normAutofit/>
          </a:bodyPr>
          <a:p>
            <a:pPr marL="514440" indent="-456840">
              <a:lnSpc>
                <a:spcPct val="100000"/>
              </a:lnSpc>
              <a:spcBef>
                <a:spcPts val="641"/>
              </a:spcBef>
              <a:buClr>
                <a:srgbClr val="000000"/>
              </a:buClr>
              <a:buFont typeface="Arial"/>
              <a:buChar char="•"/>
            </a:pPr>
            <a:r>
              <a:rPr b="0" lang="en-US" sz="3200" spc="-1" strike="noStrike">
                <a:solidFill>
                  <a:srgbClr val="000000"/>
                </a:solidFill>
                <a:latin typeface="Calibri"/>
              </a:rPr>
              <a:t>Non-preemptive</a:t>
            </a:r>
            <a:endParaRPr b="0" lang="en-US" sz="3200" spc="-1" strike="noStrike">
              <a:solidFill>
                <a:srgbClr val="000000"/>
              </a:solidFill>
              <a:latin typeface="Calibri"/>
            </a:endParaRPr>
          </a:p>
          <a:p>
            <a:pPr marL="514440" indent="-456840">
              <a:lnSpc>
                <a:spcPct val="100000"/>
              </a:lnSpc>
              <a:spcBef>
                <a:spcPts val="641"/>
              </a:spcBef>
              <a:buClr>
                <a:srgbClr val="000000"/>
              </a:buClr>
              <a:buFont typeface="Arial"/>
              <a:buChar char="•"/>
            </a:pPr>
            <a:r>
              <a:rPr b="0" lang="en-US" sz="3200" spc="-1" strike="noStrike">
                <a:solidFill>
                  <a:srgbClr val="000000"/>
                </a:solidFill>
                <a:latin typeface="Calibri"/>
              </a:rPr>
              <a:t>Tries to avoid the drawback of S</a:t>
            </a:r>
            <a:r>
              <a:rPr b="0" i="1" lang="en-US" sz="3200" spc="-1" strike="noStrike">
                <a:solidFill>
                  <a:srgbClr val="000000"/>
                </a:solidFill>
                <a:latin typeface="Calibri"/>
              </a:rPr>
              <a:t>hortest Job First </a:t>
            </a:r>
            <a:r>
              <a:rPr b="0" lang="en-US" sz="3200" spc="-1" strike="noStrike">
                <a:solidFill>
                  <a:srgbClr val="000000"/>
                </a:solidFill>
                <a:latin typeface="Calibri"/>
              </a:rPr>
              <a:t>by taking into account the waiting as follows</a:t>
            </a:r>
            <a:endParaRPr b="0" lang="en-US" sz="3200" spc="-1" strike="noStrike">
              <a:solidFill>
                <a:srgbClr val="000000"/>
              </a:solidFill>
              <a:latin typeface="Calibri"/>
            </a:endParaRPr>
          </a:p>
          <a:p>
            <a:endParaRPr b="0" lang="en-US" sz="3200" spc="-1" strike="noStrike">
              <a:solidFill>
                <a:srgbClr val="000000"/>
              </a:solidFill>
              <a:latin typeface="Calibri"/>
            </a:endParaRPr>
          </a:p>
          <a:p>
            <a:endParaRPr b="0" lang="en-US" sz="3200" spc="-1" strike="noStrike">
              <a:solidFill>
                <a:srgbClr val="000000"/>
              </a:solidFill>
              <a:latin typeface="Calibri"/>
            </a:endParaRPr>
          </a:p>
          <a:p>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120" name="Picture 2" descr=""/>
          <p:cNvPicPr/>
          <p:nvPr/>
        </p:nvPicPr>
        <p:blipFill>
          <a:blip r:embed="rId1"/>
          <a:stretch/>
        </p:blipFill>
        <p:spPr>
          <a:xfrm>
            <a:off x="838080" y="3048120"/>
            <a:ext cx="7180920" cy="456840"/>
          </a:xfrm>
          <a:prstGeom prst="rect">
            <a:avLst/>
          </a:prstGeom>
          <a:ln>
            <a:noFill/>
          </a:ln>
        </p:spPr>
      </p:pic>
    </p:spTree>
  </p:cSld>
  <p:timing>
    <p:tnLst>
      <p:par>
        <p:cTn id="176" dur="indefinite" restart="never" nodeType="tmRoot">
          <p:childTnLst>
            <p:seq>
              <p:cTn id="177"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e</a:t>
            </a:r>
            <a:r>
              <a:rPr b="0" lang="en-US" sz="3600" spc="-1" strike="noStrike">
                <a:solidFill>
                  <a:srgbClr val="c00000"/>
                </a:solidFill>
                <a:latin typeface="Calibri"/>
              </a:rPr>
              <a:t>r</a:t>
            </a:r>
            <a:r>
              <a:rPr b="0" lang="en-US" sz="3600" spc="-1" strike="noStrike">
                <a:solidFill>
                  <a:srgbClr val="c00000"/>
                </a:solidFill>
                <a:latin typeface="Calibri"/>
              </a:rPr>
              <a:t>c</a:t>
            </a:r>
            <a:r>
              <a:rPr b="0" lang="en-US" sz="3600" spc="-1" strike="noStrike">
                <a:solidFill>
                  <a:srgbClr val="c00000"/>
                </a:solidFill>
                <a:latin typeface="Calibri"/>
              </a:rPr>
              <a:t>i</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4 </a:t>
            </a:r>
            <a:r>
              <a:rPr b="0" lang="en-US" sz="3600" spc="-1" strike="noStrike">
                <a:solidFill>
                  <a:srgbClr val="c00000"/>
                </a:solidFill>
                <a:latin typeface="Calibri"/>
              </a:rPr>
              <a:t>– </a:t>
            </a:r>
            <a:r>
              <a:rPr b="0" lang="en-US" sz="3600" spc="-1" strike="noStrike">
                <a:solidFill>
                  <a:srgbClr val="c00000"/>
                </a:solidFill>
                <a:latin typeface="Calibri"/>
              </a:rPr>
              <a:t>N</a:t>
            </a:r>
            <a:r>
              <a:rPr b="0" lang="en-US" sz="3600" spc="-1" strike="noStrike">
                <a:solidFill>
                  <a:srgbClr val="c00000"/>
                </a:solidFill>
                <a:latin typeface="Calibri"/>
              </a:rPr>
              <a:t>o</a:t>
            </a:r>
            <a:r>
              <a:rPr b="0" lang="en-US" sz="3600" spc="-1" strike="noStrike">
                <a:solidFill>
                  <a:srgbClr val="c00000"/>
                </a:solidFill>
                <a:latin typeface="Calibri"/>
              </a:rPr>
              <a:t>n </a:t>
            </a:r>
            <a:r>
              <a:rPr b="0" lang="en-US" sz="3600" spc="-1" strike="noStrike">
                <a:solidFill>
                  <a:srgbClr val="c00000"/>
                </a:solidFill>
                <a:latin typeface="Calibri"/>
              </a:rPr>
              <a:t>P</a:t>
            </a:r>
            <a:r>
              <a:rPr b="0" lang="en-US" sz="3600" spc="-1" strike="noStrike">
                <a:solidFill>
                  <a:srgbClr val="c00000"/>
                </a:solidFill>
                <a:latin typeface="Calibri"/>
              </a:rPr>
              <a:t>r</a:t>
            </a:r>
            <a:r>
              <a:rPr b="0" lang="en-US" sz="3600" spc="-1" strike="noStrike">
                <a:solidFill>
                  <a:srgbClr val="c00000"/>
                </a:solidFill>
                <a:latin typeface="Calibri"/>
              </a:rPr>
              <a:t>e</a:t>
            </a:r>
            <a:r>
              <a:rPr b="0" lang="en-US" sz="3600" spc="-1" strike="noStrike">
                <a:solidFill>
                  <a:srgbClr val="c00000"/>
                </a:solidFill>
                <a:latin typeface="Calibri"/>
              </a:rPr>
              <a:t>e</a:t>
            </a:r>
            <a:r>
              <a:rPr b="0" lang="en-US" sz="3600" spc="-1" strike="noStrike">
                <a:solidFill>
                  <a:srgbClr val="c00000"/>
                </a:solidFill>
                <a:latin typeface="Calibri"/>
              </a:rPr>
              <a:t>m</a:t>
            </a:r>
            <a:r>
              <a:rPr b="0" lang="en-US" sz="3600" spc="-1" strike="noStrike">
                <a:solidFill>
                  <a:srgbClr val="c00000"/>
                </a:solidFill>
                <a:latin typeface="Calibri"/>
              </a:rPr>
              <a:t>p</a:t>
            </a:r>
            <a:r>
              <a:rPr b="0" lang="en-US" sz="3600" spc="-1" strike="noStrike">
                <a:solidFill>
                  <a:srgbClr val="c00000"/>
                </a:solidFill>
                <a:latin typeface="Calibri"/>
              </a:rPr>
              <a:t>ti</a:t>
            </a:r>
            <a:r>
              <a:rPr b="0" lang="en-US" sz="3600" spc="-1" strike="noStrike">
                <a:solidFill>
                  <a:srgbClr val="c00000"/>
                </a:solidFill>
                <a:latin typeface="Calibri"/>
              </a:rPr>
              <a:t>v</a:t>
            </a:r>
            <a:r>
              <a:rPr b="0" lang="en-US" sz="3600" spc="-1" strike="noStrike">
                <a:solidFill>
                  <a:srgbClr val="c00000"/>
                </a:solidFill>
                <a:latin typeface="Calibri"/>
              </a:rPr>
              <a:t>e </a:t>
            </a:r>
            <a:r>
              <a:rPr b="0" lang="en-US" sz="3600" spc="-1" strike="noStrike">
                <a:solidFill>
                  <a:srgbClr val="c00000"/>
                </a:solidFill>
                <a:latin typeface="Calibri"/>
              </a:rPr>
              <a:t>S</a:t>
            </a:r>
            <a:r>
              <a:rPr b="0" lang="en-US" sz="3600" spc="-1" strike="noStrike">
                <a:solidFill>
                  <a:srgbClr val="c00000"/>
                </a:solidFill>
                <a:latin typeface="Calibri"/>
              </a:rPr>
              <a:t>c</a:t>
            </a:r>
            <a:r>
              <a:rPr b="0" lang="en-US" sz="3600" spc="-1" strike="noStrike">
                <a:solidFill>
                  <a:srgbClr val="c00000"/>
                </a:solidFill>
                <a:latin typeface="Calibri"/>
              </a:rPr>
              <a:t>h</a:t>
            </a:r>
            <a:r>
              <a:rPr b="0" lang="en-US" sz="3600" spc="-1" strike="noStrike">
                <a:solidFill>
                  <a:srgbClr val="c00000"/>
                </a:solidFill>
                <a:latin typeface="Calibri"/>
              </a:rPr>
              <a:t>e</a:t>
            </a:r>
            <a:r>
              <a:rPr b="0" lang="en-US" sz="3600" spc="-1" strike="noStrike">
                <a:solidFill>
                  <a:srgbClr val="c00000"/>
                </a:solidFill>
                <a:latin typeface="Calibri"/>
              </a:rPr>
              <a:t>d</a:t>
            </a:r>
            <a:r>
              <a:rPr b="0" lang="en-US" sz="3600" spc="-1" strike="noStrike">
                <a:solidFill>
                  <a:srgbClr val="c00000"/>
                </a:solidFill>
                <a:latin typeface="Calibri"/>
              </a:rPr>
              <a:t>u</a:t>
            </a:r>
            <a:r>
              <a:rPr b="0" lang="en-US" sz="3600" spc="-1" strike="noStrike">
                <a:solidFill>
                  <a:srgbClr val="c00000"/>
                </a:solidFill>
                <a:latin typeface="Calibri"/>
              </a:rPr>
              <a:t>li</a:t>
            </a:r>
            <a:r>
              <a:rPr b="0" lang="en-US" sz="3600" spc="-1" strike="noStrike">
                <a:solidFill>
                  <a:srgbClr val="c00000"/>
                </a:solidFill>
                <a:latin typeface="Calibri"/>
              </a:rPr>
              <a:t>n</a:t>
            </a:r>
            <a:r>
              <a:rPr b="0" lang="en-US" sz="3600" spc="-1" strike="noStrike">
                <a:solidFill>
                  <a:srgbClr val="c00000"/>
                </a:solidFill>
                <a:latin typeface="Calibri"/>
              </a:rPr>
              <a:t>g</a:t>
            </a:r>
            <a:endParaRPr b="0" lang="en-US" sz="3600" spc="-1" strike="noStrike">
              <a:solidFill>
                <a:srgbClr val="000000"/>
              </a:solidFill>
              <a:latin typeface="Arial"/>
            </a:endParaRPr>
          </a:p>
        </p:txBody>
      </p:sp>
      <p:sp>
        <p:nvSpPr>
          <p:cNvPr id="122" name="TextShape 2"/>
          <p:cNvSpPr txBox="1"/>
          <p:nvPr/>
        </p:nvSpPr>
        <p:spPr>
          <a:xfrm>
            <a:off x="76320" y="990720"/>
            <a:ext cx="5638320" cy="5866920"/>
          </a:xfrm>
          <a:prstGeom prst="rect">
            <a:avLst/>
          </a:prstGeom>
          <a:noFill/>
          <a:ln w="9360">
            <a:noFill/>
          </a:ln>
        </p:spPr>
        <p:txBody>
          <a:bodyPr>
            <a:normAutofit/>
          </a:bodyPr>
          <a:p>
            <a:pPr>
              <a:lnSpc>
                <a:spcPct val="100000"/>
              </a:lnSpc>
              <a:spcBef>
                <a:spcPts val="380"/>
              </a:spcBef>
            </a:pPr>
            <a:r>
              <a:rPr b="0" lang="en-US" sz="1900" spc="-1" strike="noStrike">
                <a:solidFill>
                  <a:srgbClr val="000000"/>
                </a:solidFill>
                <a:latin typeface="Calibri"/>
              </a:rPr>
              <a:t>(Taken from Tenenbaum)</a:t>
            </a:r>
            <a:endParaRPr b="0" lang="en-US" sz="19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5 jobs arrive roughly at the same time.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table presents theirs priorities and expected run times.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All jobs are completely CPU bound.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Ignore ctxw overhead.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For each of the scheduling alg’s below, determine the </a:t>
            </a:r>
            <a:r>
              <a:rPr b="1" lang="en-US" sz="3200" spc="-1" strike="noStrike">
                <a:solidFill>
                  <a:srgbClr val="000000"/>
                </a:solidFill>
                <a:latin typeface="Calibri"/>
              </a:rPr>
              <a:t>mean process turnaround time</a:t>
            </a:r>
            <a:r>
              <a:rPr b="0" lang="en-US" sz="3200" spc="-1" strike="noStrike">
                <a:solidFill>
                  <a:srgbClr val="000000"/>
                </a:solidFill>
                <a:latin typeface="Calibri"/>
              </a:rPr>
              <a:t>. </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Priority Scheduling (non-preemptive, Higher number means higher priority),</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Non-preemptive FCFS, assuming the jobs arrived in inc. order (P</a:t>
            </a:r>
            <a:r>
              <a:rPr b="0" lang="en-US" sz="2100" spc="-1" strike="noStrike">
                <a:solidFill>
                  <a:srgbClr val="000000"/>
                </a:solidFill>
                <a:latin typeface="Calibri"/>
              </a:rPr>
              <a:t>1</a:t>
            </a:r>
            <a:r>
              <a:rPr b="0" lang="en-US" sz="2800" spc="-1" strike="noStrike">
                <a:solidFill>
                  <a:srgbClr val="000000"/>
                </a:solidFill>
                <a:latin typeface="Calibri"/>
              </a:rPr>
              <a:t>, P</a:t>
            </a:r>
            <a:r>
              <a:rPr b="0" lang="en-US" sz="2100" spc="-1" strike="noStrike">
                <a:solidFill>
                  <a:srgbClr val="000000"/>
                </a:solidFill>
                <a:latin typeface="Calibri"/>
              </a:rPr>
              <a:t>2</a:t>
            </a:r>
            <a:r>
              <a:rPr b="0" lang="en-US" sz="2800" spc="-1" strike="noStrike">
                <a:solidFill>
                  <a:srgbClr val="000000"/>
                </a:solidFill>
                <a:latin typeface="Calibri"/>
              </a:rPr>
              <a:t>, …, P</a:t>
            </a:r>
            <a:r>
              <a:rPr b="0" lang="en-US" sz="2100" spc="-1" strike="noStrike">
                <a:solidFill>
                  <a:srgbClr val="000000"/>
                </a:solidFill>
                <a:latin typeface="Calibri"/>
              </a:rPr>
              <a:t>5</a:t>
            </a:r>
            <a:r>
              <a:rPr b="0" lang="en-US" sz="2800" spc="-1" strike="noStrike">
                <a:solidFill>
                  <a:srgbClr val="000000"/>
                </a:solidFill>
                <a:latin typeface="Calibri"/>
              </a:rPr>
              <a: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graphicFrame>
        <p:nvGraphicFramePr>
          <p:cNvPr id="123" name="Table 3"/>
          <p:cNvGraphicFramePr/>
          <p:nvPr/>
        </p:nvGraphicFramePr>
        <p:xfrm>
          <a:off x="5791320" y="1752480"/>
          <a:ext cx="2666520" cy="2057040"/>
        </p:xfrm>
        <a:graphic>
          <a:graphicData uri="http://schemas.openxmlformats.org/drawingml/2006/table">
            <a:tbl>
              <a:tblPr/>
              <a:tblGrid>
                <a:gridCol w="888840"/>
                <a:gridCol w="888840"/>
                <a:gridCol w="888840"/>
              </a:tblGrid>
              <a:tr h="561240">
                <a:tc>
                  <a:txBody>
                    <a:bodyPr/>
                    <a:p>
                      <a:pPr algn="ctr">
                        <a:lnSpc>
                          <a:spcPct val="100000"/>
                        </a:lnSpc>
                      </a:pPr>
                      <a:r>
                        <a:rPr b="0" lang="en" sz="1600" spc="-1" strike="noStrike">
                          <a:solidFill>
                            <a:srgbClr val="000000"/>
                          </a:solidFill>
                          <a:latin typeface="Calibri"/>
                        </a:rPr>
                        <a:t>PID</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600" spc="-1" strike="noStrike">
                          <a:solidFill>
                            <a:srgbClr val="000000"/>
                          </a:solidFill>
                          <a:latin typeface="Calibri"/>
                        </a:rPr>
                        <a:t>Priority</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600" spc="-1" strike="noStrike">
                          <a:solidFill>
                            <a:srgbClr val="000000"/>
                          </a:solidFill>
                          <a:latin typeface="Calibri"/>
                        </a:rPr>
                        <a:t>Time</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p>
                      <a:pPr algn="ctr">
                        <a:lnSpc>
                          <a:spcPct val="100000"/>
                        </a:lnSpc>
                      </a:pPr>
                      <a:r>
                        <a:rPr b="0" lang="en" sz="1600" spc="-1" strike="noStrike">
                          <a:solidFill>
                            <a:srgbClr val="000000"/>
                          </a:solidFill>
                          <a:latin typeface="Calibri"/>
                        </a:rPr>
                        <a:t>P</a:t>
                      </a:r>
                      <a:r>
                        <a:rPr b="0" lang="en" sz="1600" spc="-1" strike="noStrike" baseline="-25000">
                          <a:solidFill>
                            <a:srgbClr val="000000"/>
                          </a:solidFill>
                          <a:latin typeface="Calibri"/>
                        </a:rPr>
                        <a:t>1</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600" spc="-1" strike="noStrike">
                          <a:solidFill>
                            <a:srgbClr val="000000"/>
                          </a:solidFill>
                          <a:latin typeface="Calibri"/>
                        </a:rPr>
                        <a:t>3</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600" spc="-1" strike="noStrike">
                          <a:solidFill>
                            <a:srgbClr val="000000"/>
                          </a:solidFill>
                          <a:latin typeface="Calibri"/>
                        </a:rPr>
                        <a:t>10</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p>
                      <a:pPr algn="ctr">
                        <a:lnSpc>
                          <a:spcPct val="100000"/>
                        </a:lnSpc>
                      </a:pPr>
                      <a:r>
                        <a:rPr b="0" lang="en" sz="1600" spc="-1" strike="noStrike">
                          <a:solidFill>
                            <a:srgbClr val="000000"/>
                          </a:solidFill>
                          <a:latin typeface="Calibri"/>
                        </a:rPr>
                        <a:t>P</a:t>
                      </a:r>
                      <a:r>
                        <a:rPr b="0" lang="en" sz="1600" spc="-1" strike="noStrike" baseline="-25000">
                          <a:solidFill>
                            <a:srgbClr val="000000"/>
                          </a:solidFill>
                          <a:latin typeface="Calibri"/>
                        </a:rPr>
                        <a:t>2</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600" spc="-1" strike="noStrike">
                          <a:solidFill>
                            <a:srgbClr val="000000"/>
                          </a:solidFill>
                          <a:latin typeface="Calibri"/>
                        </a:rPr>
                        <a:t>5</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600" spc="-1" strike="noStrike">
                          <a:solidFill>
                            <a:srgbClr val="000000"/>
                          </a:solidFill>
                          <a:latin typeface="Calibri"/>
                        </a:rPr>
                        <a:t>6</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p>
                      <a:pPr algn="ctr">
                        <a:lnSpc>
                          <a:spcPct val="100000"/>
                        </a:lnSpc>
                      </a:pPr>
                      <a:r>
                        <a:rPr b="0" lang="en" sz="1600" spc="-1" strike="noStrike">
                          <a:solidFill>
                            <a:srgbClr val="000000"/>
                          </a:solidFill>
                          <a:latin typeface="Calibri"/>
                        </a:rPr>
                        <a:t>P</a:t>
                      </a:r>
                      <a:r>
                        <a:rPr b="0" lang="en" sz="1600" spc="-1" strike="noStrike" baseline="-25000">
                          <a:solidFill>
                            <a:srgbClr val="000000"/>
                          </a:solidFill>
                          <a:latin typeface="Calibri"/>
                        </a:rPr>
                        <a:t>3</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600" spc="-1" strike="noStrike">
                          <a:solidFill>
                            <a:srgbClr val="000000"/>
                          </a:solidFill>
                          <a:latin typeface="Calibri"/>
                        </a:rPr>
                        <a:t>2</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600" spc="-1" strike="noStrike">
                          <a:solidFill>
                            <a:srgbClr val="000000"/>
                          </a:solidFill>
                          <a:latin typeface="Calibri"/>
                        </a:rPr>
                        <a:t>2</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p>
                      <a:pPr algn="ctr">
                        <a:lnSpc>
                          <a:spcPct val="100000"/>
                        </a:lnSpc>
                      </a:pPr>
                      <a:r>
                        <a:rPr b="0" lang="en" sz="1600" spc="-1" strike="noStrike">
                          <a:solidFill>
                            <a:srgbClr val="000000"/>
                          </a:solidFill>
                          <a:latin typeface="Calibri"/>
                        </a:rPr>
                        <a:t>P</a:t>
                      </a:r>
                      <a:r>
                        <a:rPr b="0" lang="en" sz="1600" spc="-1" strike="noStrike" baseline="-25000">
                          <a:solidFill>
                            <a:srgbClr val="000000"/>
                          </a:solidFill>
                          <a:latin typeface="Calibri"/>
                        </a:rPr>
                        <a:t>4</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600" spc="-1" strike="noStrike">
                          <a:solidFill>
                            <a:srgbClr val="000000"/>
                          </a:solidFill>
                          <a:latin typeface="Calibri"/>
                        </a:rPr>
                        <a:t>1</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600" spc="-1" strike="noStrike">
                          <a:solidFill>
                            <a:srgbClr val="000000"/>
                          </a:solidFill>
                          <a:latin typeface="Calibri"/>
                        </a:rPr>
                        <a:t>4</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p>
                      <a:pPr algn="ctr">
                        <a:lnSpc>
                          <a:spcPct val="100000"/>
                        </a:lnSpc>
                      </a:pPr>
                      <a:r>
                        <a:rPr b="0" lang="en" sz="1600" spc="-1" strike="noStrike">
                          <a:solidFill>
                            <a:srgbClr val="000000"/>
                          </a:solidFill>
                          <a:latin typeface="Calibri"/>
                        </a:rPr>
                        <a:t>P</a:t>
                      </a:r>
                      <a:r>
                        <a:rPr b="0" lang="en" sz="1600" spc="-1" strike="noStrike" baseline="-25000">
                          <a:solidFill>
                            <a:srgbClr val="000000"/>
                          </a:solidFill>
                          <a:latin typeface="Calibri"/>
                        </a:rPr>
                        <a:t>5</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600" spc="-1" strike="noStrike">
                          <a:solidFill>
                            <a:srgbClr val="000000"/>
                          </a:solidFill>
                          <a:latin typeface="Calibri"/>
                        </a:rPr>
                        <a:t>4</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600" spc="-1" strike="noStrike">
                          <a:solidFill>
                            <a:srgbClr val="000000"/>
                          </a:solidFill>
                          <a:latin typeface="Calibri"/>
                        </a:rPr>
                        <a:t>8</a:t>
                      </a:r>
                      <a:endParaRPr b="0" lang="e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4" name="CustomShape 4"/>
          <p:cNvSpPr/>
          <p:nvPr/>
        </p:nvSpPr>
        <p:spPr>
          <a:xfrm>
            <a:off x="5562720" y="4114800"/>
            <a:ext cx="3580920" cy="2833920"/>
          </a:xfrm>
          <a:prstGeom prst="rect">
            <a:avLst/>
          </a:prstGeom>
          <a:noFill/>
          <a:ln>
            <a:noFill/>
          </a:ln>
        </p:spPr>
        <p:style>
          <a:lnRef idx="0"/>
          <a:fillRef idx="0"/>
          <a:effectRef idx="0"/>
          <a:fontRef idx="minor"/>
        </p:style>
        <p:txBody>
          <a:bodyPr lIns="90000" rIns="90000" tIns="45000" bIns="45000"/>
          <a:p>
            <a:pPr marL="514440" indent="-514080">
              <a:lnSpc>
                <a:spcPct val="100000"/>
              </a:lnSpc>
              <a:buClr>
                <a:srgbClr val="000000"/>
              </a:buClr>
              <a:buFont typeface="Calibri"/>
              <a:buAutoNum type="arabicPeriod"/>
            </a:pPr>
            <a:r>
              <a:rPr b="0" lang="en" sz="2000" spc="-1" strike="noStrike">
                <a:solidFill>
                  <a:srgbClr val="000000"/>
                </a:solidFill>
                <a:latin typeface="Calibri"/>
              </a:rPr>
              <a:t>Priority Scheduling: (6+14+24+26+30)/5=20</a:t>
            </a:r>
            <a:endParaRPr b="0" lang="en" sz="2000" spc="-1" strike="noStrike">
              <a:latin typeface="Arial"/>
            </a:endParaRPr>
          </a:p>
          <a:p>
            <a:pPr marL="514440" indent="-514080">
              <a:lnSpc>
                <a:spcPct val="100000"/>
              </a:lnSpc>
              <a:buClr>
                <a:srgbClr val="000000"/>
              </a:buClr>
              <a:buFont typeface="Calibri"/>
              <a:buAutoNum type="arabicPeriod"/>
            </a:pPr>
            <a:r>
              <a:rPr b="0" lang="en" sz="2000" spc="-1" strike="noStrike">
                <a:solidFill>
                  <a:srgbClr val="000000"/>
                </a:solidFill>
                <a:latin typeface="Calibri"/>
              </a:rPr>
              <a:t>FCFS:</a:t>
            </a:r>
            <a:br/>
            <a:r>
              <a:rPr b="0" lang="en" sz="2000" spc="-1" strike="noStrike">
                <a:solidFill>
                  <a:srgbClr val="000000"/>
                </a:solidFill>
                <a:latin typeface="Calibri"/>
              </a:rPr>
              <a:t>(10+16+18+22+30)/5=19.2</a:t>
            </a:r>
            <a:endParaRPr b="0" lang="en" sz="2000" spc="-1" strike="noStrike">
              <a:latin typeface="Arial"/>
            </a:endParaRPr>
          </a:p>
          <a:p>
            <a:pPr marL="514440" indent="-514080">
              <a:lnSpc>
                <a:spcPct val="100000"/>
              </a:lnSpc>
              <a:buClr>
                <a:srgbClr val="000000"/>
              </a:buClr>
              <a:buFont typeface="Calibri"/>
              <a:buAutoNum type="arabicPeriod"/>
            </a:pPr>
            <a:r>
              <a:rPr b="0" lang="en" sz="2000" spc="-1" strike="noStrike">
                <a:solidFill>
                  <a:srgbClr val="000000"/>
                </a:solidFill>
                <a:latin typeface="Calibri"/>
              </a:rPr>
              <a:t>SJF:</a:t>
            </a:r>
            <a:br/>
            <a:r>
              <a:rPr b="0" lang="en" sz="2000" spc="-1" strike="noStrike">
                <a:solidFill>
                  <a:srgbClr val="000000"/>
                </a:solidFill>
                <a:latin typeface="Calibri"/>
              </a:rPr>
              <a:t>(2+6+12+20+30)/5=14</a:t>
            </a:r>
            <a:endParaRPr b="0" lang="en" sz="2000" spc="-1" strike="noStrike">
              <a:latin typeface="Arial"/>
            </a:endParaRPr>
          </a:p>
        </p:txBody>
      </p:sp>
    </p:spTree>
  </p:cSld>
  <p:timing>
    <p:tnLst>
      <p:par>
        <p:cTn id="178" dur="indefinite" restart="never" nodeType="tmRoot">
          <p:childTnLst>
            <p:seq>
              <p:cTn id="179" dur="indefinite" nodeType="mainSeq">
                <p:childTnLst>
                  <p:par>
                    <p:cTn id="180" fill="hold">
                      <p:stCondLst>
                        <p:cond delay="indefinite"/>
                      </p:stCondLst>
                      <p:childTnLst>
                        <p:par>
                          <p:cTn id="181" fill="hold">
                            <p:stCondLst>
                              <p:cond delay="0"/>
                            </p:stCondLst>
                            <p:childTnLst>
                              <p:par>
                                <p:cTn id="182" nodeType="clickEffect" fill="hold" presetClass="entr" presetID="1">
                                  <p:stCondLst>
                                    <p:cond delay="0"/>
                                  </p:stCondLst>
                                  <p:childTnLst>
                                    <p:set>
                                      <p:cBhvr>
                                        <p:cTn id="183" dur="1" fill="hold">
                                          <p:stCondLst>
                                            <p:cond delay="0"/>
                                          </p:stCondLst>
                                        </p:cTn>
                                        <p:tgtEl>
                                          <p:spTgt spid="124">
                                            <p:txEl>
                                              <p:pRg st="0" end="0"/>
                                            </p:txEl>
                                          </p:spTgt>
                                        </p:tgtEl>
                                        <p:attrNameLst>
                                          <p:attrName>style.visibility</p:attrName>
                                        </p:attrNameLst>
                                      </p:cBhvr>
                                      <p:to>
                                        <p:strVal val="visible"/>
                                      </p:to>
                                    </p:set>
                                  </p:childTnLst>
                                </p:cTn>
                              </p:par>
                              <p:par>
                                <p:cTn id="184" nodeType="withEffect" fill="hold" presetClass="entr" presetID="1">
                                  <p:stCondLst>
                                    <p:cond delay="0"/>
                                  </p:stCondLst>
                                  <p:childTnLst>
                                    <p:set>
                                      <p:cBhvr>
                                        <p:cTn id="185" dur="1" fill="hold">
                                          <p:stCondLst>
                                            <p:cond delay="0"/>
                                          </p:stCondLst>
                                        </p:cTn>
                                        <p:tgtEl>
                                          <p:spTgt spid="122">
                                            <p:txEl>
                                              <p:pRg st="7" end="7"/>
                                            </p:tx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nodeType="clickEffect" fill="hold" presetClass="entr" presetID="1">
                                  <p:stCondLst>
                                    <p:cond delay="0"/>
                                  </p:stCondLst>
                                  <p:childTnLst>
                                    <p:set>
                                      <p:cBhvr>
                                        <p:cTn id="189" dur="1" fill="hold">
                                          <p:stCondLst>
                                            <p:cond delay="0"/>
                                          </p:stCondLst>
                                        </p:cTn>
                                        <p:tgtEl>
                                          <p:spTgt spid="124">
                                            <p:txEl>
                                              <p:pRg st="1" end="1"/>
                                            </p:txEl>
                                          </p:spTgt>
                                        </p:tgtEl>
                                        <p:attrNameLst>
                                          <p:attrName>style.visibility</p:attrName>
                                        </p:attrNameLst>
                                      </p:cBhvr>
                                      <p:to>
                                        <p:strVal val="visible"/>
                                      </p:to>
                                    </p:set>
                                  </p:childTnLst>
                                </p:cTn>
                              </p:par>
                              <p:par>
                                <p:cTn id="190" nodeType="withEffect" fill="hold" presetClass="entr" presetID="1">
                                  <p:stCondLst>
                                    <p:cond delay="0"/>
                                  </p:stCondLst>
                                  <p:childTnLst>
                                    <p:set>
                                      <p:cBhvr>
                                        <p:cTn id="191" dur="1" fill="hold">
                                          <p:stCondLst>
                                            <p:cond delay="0"/>
                                          </p:stCondLst>
                                        </p:cTn>
                                        <p:tgtEl>
                                          <p:spTgt spid="122">
                                            <p:txEl>
                                              <p:pRg st="8" end="8"/>
                                            </p:txEl>
                                          </p:spTgt>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nodeType="clickEffect" fill="hold" presetClass="entr" presetID="1">
                                  <p:stCondLst>
                                    <p:cond delay="0"/>
                                  </p:stCondLst>
                                  <p:childTnLst>
                                    <p:set>
                                      <p:cBhvr>
                                        <p:cTn id="195" dur="1" fill="hold">
                                          <p:stCondLst>
                                            <p:cond delay="0"/>
                                          </p:stCondLst>
                                        </p:cTn>
                                        <p:tgtEl>
                                          <p:spTgt spid="12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e</a:t>
            </a:r>
            <a:r>
              <a:rPr b="0" lang="en-US" sz="3600" spc="-1" strike="noStrike">
                <a:solidFill>
                  <a:srgbClr val="c00000"/>
                </a:solidFill>
                <a:latin typeface="Calibri"/>
              </a:rPr>
              <a:t>r</a:t>
            </a:r>
            <a:r>
              <a:rPr b="0" lang="en-US" sz="3600" spc="-1" strike="noStrike">
                <a:solidFill>
                  <a:srgbClr val="c00000"/>
                </a:solidFill>
                <a:latin typeface="Calibri"/>
              </a:rPr>
              <a:t>c</a:t>
            </a:r>
            <a:r>
              <a:rPr b="0" lang="en-US" sz="3600" spc="-1" strike="noStrike">
                <a:solidFill>
                  <a:srgbClr val="c00000"/>
                </a:solidFill>
                <a:latin typeface="Calibri"/>
              </a:rPr>
              <a:t>i</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5</a:t>
            </a:r>
            <a:r>
              <a:rPr b="0" lang="en-US" sz="3600" spc="-1" strike="noStrike">
                <a:solidFill>
                  <a:srgbClr val="c00000"/>
                </a:solidFill>
                <a:latin typeface="Calibri"/>
              </a:rPr>
              <a:t>: </a:t>
            </a:r>
            <a:r>
              <a:rPr b="0" lang="en-US" sz="3600" spc="-1" strike="noStrike">
                <a:solidFill>
                  <a:srgbClr val="c00000"/>
                </a:solidFill>
                <a:latin typeface="Calibri"/>
              </a:rPr>
              <a:t>P</a:t>
            </a:r>
            <a:r>
              <a:rPr b="0" lang="en-US" sz="3600" spc="-1" strike="noStrike">
                <a:solidFill>
                  <a:srgbClr val="c00000"/>
                </a:solidFill>
                <a:latin typeface="Calibri"/>
              </a:rPr>
              <a:t>r</a:t>
            </a:r>
            <a:r>
              <a:rPr b="0" lang="en-US" sz="3600" spc="-1" strike="noStrike">
                <a:solidFill>
                  <a:srgbClr val="c00000"/>
                </a:solidFill>
                <a:latin typeface="Calibri"/>
              </a:rPr>
              <a:t>e</a:t>
            </a:r>
            <a:r>
              <a:rPr b="0" lang="en-US" sz="3600" spc="-1" strike="noStrike">
                <a:solidFill>
                  <a:srgbClr val="c00000"/>
                </a:solidFill>
                <a:latin typeface="Calibri"/>
              </a:rPr>
              <a:t>e</a:t>
            </a:r>
            <a:r>
              <a:rPr b="0" lang="en-US" sz="3600" spc="-1" strike="noStrike">
                <a:solidFill>
                  <a:srgbClr val="c00000"/>
                </a:solidFill>
                <a:latin typeface="Calibri"/>
              </a:rPr>
              <a:t>m</a:t>
            </a:r>
            <a:r>
              <a:rPr b="0" lang="en-US" sz="3600" spc="-1" strike="noStrike">
                <a:solidFill>
                  <a:srgbClr val="c00000"/>
                </a:solidFill>
                <a:latin typeface="Calibri"/>
              </a:rPr>
              <a:t>p</a:t>
            </a:r>
            <a:r>
              <a:rPr b="0" lang="en-US" sz="3600" spc="-1" strike="noStrike">
                <a:solidFill>
                  <a:srgbClr val="c00000"/>
                </a:solidFill>
                <a:latin typeface="Calibri"/>
              </a:rPr>
              <a:t>ti</a:t>
            </a:r>
            <a:r>
              <a:rPr b="0" lang="en-US" sz="3600" spc="-1" strike="noStrike">
                <a:solidFill>
                  <a:srgbClr val="c00000"/>
                </a:solidFill>
                <a:latin typeface="Calibri"/>
              </a:rPr>
              <a:t>v</a:t>
            </a:r>
            <a:r>
              <a:rPr b="0" lang="en-US" sz="3600" spc="-1" strike="noStrike">
                <a:solidFill>
                  <a:srgbClr val="c00000"/>
                </a:solidFill>
                <a:latin typeface="Calibri"/>
              </a:rPr>
              <a:t>e </a:t>
            </a:r>
            <a:r>
              <a:rPr b="0" lang="en-US" sz="3600" spc="-1" strike="noStrike">
                <a:solidFill>
                  <a:srgbClr val="c00000"/>
                </a:solidFill>
                <a:latin typeface="Calibri"/>
              </a:rPr>
              <a:t>D</a:t>
            </a:r>
            <a:r>
              <a:rPr b="0" lang="en-US" sz="3600" spc="-1" strike="noStrike">
                <a:solidFill>
                  <a:srgbClr val="c00000"/>
                </a:solidFill>
                <a:latin typeface="Calibri"/>
              </a:rPr>
              <a:t>y</a:t>
            </a:r>
            <a:r>
              <a:rPr b="0" lang="en-US" sz="3600" spc="-1" strike="noStrike">
                <a:solidFill>
                  <a:srgbClr val="c00000"/>
                </a:solidFill>
                <a:latin typeface="Calibri"/>
              </a:rPr>
              <a:t>n</a:t>
            </a:r>
            <a:r>
              <a:rPr b="0" lang="en-US" sz="3600" spc="-1" strike="noStrike">
                <a:solidFill>
                  <a:srgbClr val="c00000"/>
                </a:solidFill>
                <a:latin typeface="Calibri"/>
              </a:rPr>
              <a:t>a</a:t>
            </a:r>
            <a:r>
              <a:rPr b="0" lang="en-US" sz="3600" spc="-1" strike="noStrike">
                <a:solidFill>
                  <a:srgbClr val="c00000"/>
                </a:solidFill>
                <a:latin typeface="Calibri"/>
              </a:rPr>
              <a:t>m</a:t>
            </a:r>
            <a:r>
              <a:rPr b="0" lang="en-US" sz="3600" spc="-1" strike="noStrike">
                <a:solidFill>
                  <a:srgbClr val="c00000"/>
                </a:solidFill>
                <a:latin typeface="Calibri"/>
              </a:rPr>
              <a:t>i</a:t>
            </a:r>
            <a:r>
              <a:rPr b="0" lang="en-US" sz="3600" spc="-1" strike="noStrike">
                <a:solidFill>
                  <a:srgbClr val="c00000"/>
                </a:solidFill>
                <a:latin typeface="Calibri"/>
              </a:rPr>
              <a:t>c </a:t>
            </a:r>
            <a:r>
              <a:rPr b="0" lang="en-US" sz="3600" spc="-1" strike="noStrike">
                <a:solidFill>
                  <a:srgbClr val="c00000"/>
                </a:solidFill>
                <a:latin typeface="Calibri"/>
              </a:rPr>
              <a:t>P</a:t>
            </a:r>
            <a:r>
              <a:rPr b="0" lang="en-US" sz="3600" spc="-1" strike="noStrike">
                <a:solidFill>
                  <a:srgbClr val="c00000"/>
                </a:solidFill>
                <a:latin typeface="Calibri"/>
              </a:rPr>
              <a:t>r</a:t>
            </a:r>
            <a:r>
              <a:rPr b="0" lang="en-US" sz="3600" spc="-1" strike="noStrike">
                <a:solidFill>
                  <a:srgbClr val="c00000"/>
                </a:solidFill>
                <a:latin typeface="Calibri"/>
              </a:rPr>
              <a:t>i</a:t>
            </a:r>
            <a:r>
              <a:rPr b="0" lang="en-US" sz="3600" spc="-1" strike="noStrike">
                <a:solidFill>
                  <a:srgbClr val="c00000"/>
                </a:solidFill>
                <a:latin typeface="Calibri"/>
              </a:rPr>
              <a:t>o</a:t>
            </a:r>
            <a:r>
              <a:rPr b="0" lang="en-US" sz="3600" spc="-1" strike="noStrike">
                <a:solidFill>
                  <a:srgbClr val="c00000"/>
                </a:solidFill>
                <a:latin typeface="Calibri"/>
              </a:rPr>
              <a:t>r</a:t>
            </a:r>
            <a:r>
              <a:rPr b="0" lang="en-US" sz="3600" spc="-1" strike="noStrike">
                <a:solidFill>
                  <a:srgbClr val="c00000"/>
                </a:solidFill>
                <a:latin typeface="Calibri"/>
              </a:rPr>
              <a:t>it</a:t>
            </a:r>
            <a:r>
              <a:rPr b="0" lang="en-US" sz="3600" spc="-1" strike="noStrike">
                <a:solidFill>
                  <a:srgbClr val="c00000"/>
                </a:solidFill>
                <a:latin typeface="Calibri"/>
              </a:rPr>
              <a:t>i</a:t>
            </a:r>
            <a:r>
              <a:rPr b="0" lang="en-US" sz="3600" spc="-1" strike="noStrike">
                <a:solidFill>
                  <a:srgbClr val="c00000"/>
                </a:solidFill>
                <a:latin typeface="Calibri"/>
              </a:rPr>
              <a:t>e</a:t>
            </a:r>
            <a:r>
              <a:rPr b="0" lang="en-US" sz="3600" spc="-1" strike="noStrike">
                <a:solidFill>
                  <a:srgbClr val="c00000"/>
                </a:solidFill>
                <a:latin typeface="Calibri"/>
              </a:rPr>
              <a:t>s</a:t>
            </a:r>
            <a:endParaRPr b="0" lang="en-US" sz="3600" spc="-1" strike="noStrike">
              <a:solidFill>
                <a:srgbClr val="000000"/>
              </a:solidFill>
              <a:latin typeface="Arial"/>
            </a:endParaRPr>
          </a:p>
        </p:txBody>
      </p:sp>
      <p:sp>
        <p:nvSpPr>
          <p:cNvPr id="126" name="TextShape 2"/>
          <p:cNvSpPr txBox="1"/>
          <p:nvPr/>
        </p:nvSpPr>
        <p:spPr>
          <a:xfrm>
            <a:off x="228600" y="990720"/>
            <a:ext cx="8686440" cy="5638320"/>
          </a:xfrm>
          <a:prstGeom prst="rect">
            <a:avLst/>
          </a:prstGeom>
          <a:noFill/>
          <a:ln w="9360">
            <a:noFill/>
          </a:ln>
        </p:spPr>
        <p:txBody>
          <a:bodyPr>
            <a:normAutofit/>
          </a:bodyPr>
          <a:p>
            <a:pPr>
              <a:lnSpc>
                <a:spcPct val="100000"/>
              </a:lnSpc>
              <a:spcBef>
                <a:spcPts val="340"/>
              </a:spcBef>
            </a:pPr>
            <a:r>
              <a:rPr b="0" lang="en-US" sz="1700" spc="-1" strike="noStrike">
                <a:solidFill>
                  <a:srgbClr val="000000"/>
                </a:solidFill>
                <a:latin typeface="Calibri"/>
              </a:rPr>
              <a:t>(Taken from Silberschatz, 5-9)</a:t>
            </a:r>
            <a:endParaRPr b="0" lang="en-US" sz="17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Consider the following preemptive priority scheduling algorithm</a:t>
            </a:r>
            <a:endParaRPr b="0" lang="en-US" sz="3200" spc="-1" strike="noStrike">
              <a:solidFill>
                <a:srgbClr val="000000"/>
              </a:solidFill>
              <a:latin typeface="Calibri"/>
            </a:endParaRPr>
          </a:p>
          <a:p>
            <a:pPr lvl="1" marL="914400" indent="-456840">
              <a:lnSpc>
                <a:spcPct val="100000"/>
              </a:lnSpc>
              <a:spcBef>
                <a:spcPts val="561"/>
              </a:spcBef>
              <a:buClr>
                <a:srgbClr val="000000"/>
              </a:buClr>
              <a:buFont typeface="Arial"/>
              <a:buChar char="•"/>
            </a:pPr>
            <a:r>
              <a:rPr b="0" lang="en-US" sz="2800" spc="-1" strike="noStrike">
                <a:solidFill>
                  <a:srgbClr val="000000"/>
                </a:solidFill>
                <a:latin typeface="Calibri"/>
              </a:rPr>
              <a:t>Larger numbers imply higher priority</a:t>
            </a:r>
            <a:endParaRPr b="0" lang="en-US" sz="2800" spc="-1" strike="noStrike">
              <a:solidFill>
                <a:srgbClr val="000000"/>
              </a:solidFill>
              <a:latin typeface="Calibri"/>
            </a:endParaRPr>
          </a:p>
          <a:p>
            <a:pPr lvl="2" marL="1314360" indent="-456840">
              <a:lnSpc>
                <a:spcPct val="100000"/>
              </a:lnSpc>
              <a:spcBef>
                <a:spcPts val="479"/>
              </a:spcBef>
              <a:buClr>
                <a:srgbClr val="000000"/>
              </a:buClr>
              <a:buFont typeface="Arial"/>
              <a:buChar char="•"/>
            </a:pPr>
            <a:r>
              <a:rPr b="0" lang="en-US" sz="2400" spc="-1" strike="noStrike">
                <a:solidFill>
                  <a:srgbClr val="000000"/>
                </a:solidFill>
                <a:latin typeface="Calibri"/>
              </a:rPr>
              <a:t>Ties are broken by selecting one of the waiting processes </a:t>
            </a:r>
            <a:r>
              <a:rPr b="0" i="1" lang="en-US" sz="2400" spc="-1" strike="noStrike">
                <a:solidFill>
                  <a:srgbClr val="000000"/>
                </a:solidFill>
                <a:latin typeface="Calibri"/>
              </a:rPr>
              <a:t>uar</a:t>
            </a:r>
            <a:endParaRPr b="0" lang="en-US" sz="2400" spc="-1" strike="noStrike">
              <a:solidFill>
                <a:srgbClr val="000000"/>
              </a:solidFill>
              <a:latin typeface="Calibri"/>
            </a:endParaRPr>
          </a:p>
          <a:p>
            <a:pPr lvl="1" marL="914400" indent="-456840">
              <a:lnSpc>
                <a:spcPct val="100000"/>
              </a:lnSpc>
              <a:spcBef>
                <a:spcPts val="561"/>
              </a:spcBef>
              <a:buClr>
                <a:srgbClr val="000000"/>
              </a:buClr>
              <a:buFont typeface="Arial"/>
              <a:buChar char="•"/>
            </a:pPr>
            <a:r>
              <a:rPr b="0" lang="en-US" sz="2800" spc="-1" strike="noStrike">
                <a:solidFill>
                  <a:srgbClr val="000000"/>
                </a:solidFill>
                <a:latin typeface="Calibri"/>
              </a:rPr>
              <a:t>The initial priority of every process is 0</a:t>
            </a:r>
            <a:endParaRPr b="0" lang="en-US" sz="2800" spc="-1" strike="noStrike">
              <a:solidFill>
                <a:srgbClr val="000000"/>
              </a:solidFill>
              <a:latin typeface="Calibri"/>
            </a:endParaRPr>
          </a:p>
          <a:p>
            <a:pPr lvl="1" marL="914400" indent="-456840">
              <a:lnSpc>
                <a:spcPct val="100000"/>
              </a:lnSpc>
              <a:spcBef>
                <a:spcPts val="561"/>
              </a:spcBef>
              <a:buClr>
                <a:srgbClr val="000000"/>
              </a:buClr>
              <a:buFont typeface="Arial"/>
              <a:buChar char="•"/>
            </a:pPr>
            <a:r>
              <a:rPr b="0" lang="en-US" sz="2800" spc="-1" strike="noStrike">
                <a:solidFill>
                  <a:srgbClr val="000000"/>
                </a:solidFill>
                <a:latin typeface="Calibri"/>
              </a:rPr>
              <a:t>When a process is waiting for the CPU in the ready Q, its priority changes at rate </a:t>
            </a:r>
            <a:r>
              <a:rPr b="1" lang="en-US" sz="2800" spc="-1" strike="noStrike">
                <a:solidFill>
                  <a:srgbClr val="000000"/>
                </a:solidFill>
                <a:latin typeface="Calibri"/>
              </a:rPr>
              <a:t>α</a:t>
            </a:r>
            <a:r>
              <a:rPr b="0" lang="en-US" sz="2800" spc="-1" strike="noStrike">
                <a:solidFill>
                  <a:srgbClr val="000000"/>
                </a:solidFill>
                <a:latin typeface="Calibri"/>
              </a:rPr>
              <a:t>; when it is running, its priority changes at rate </a:t>
            </a:r>
            <a:r>
              <a:rPr b="1" lang="en-US" sz="2800" spc="-1" strike="noStrike">
                <a:solidFill>
                  <a:srgbClr val="000000"/>
                </a:solidFill>
                <a:latin typeface="Calibri"/>
              </a:rPr>
              <a:t>β</a:t>
            </a:r>
            <a:r>
              <a:rPr b="0" lang="en-US" sz="2800" spc="-1" strike="noStrike">
                <a:solidFill>
                  <a:srgbClr val="000000"/>
                </a:solidFill>
                <a:latin typeface="Calibri"/>
              </a:rPr>
              <a: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α</a:t>
            </a:r>
            <a:r>
              <a:rPr b="0" lang="en-US" sz="2800" spc="-1" strike="noStrike">
                <a:solidFill>
                  <a:srgbClr val="000000"/>
                </a:solidFill>
                <a:latin typeface="Calibri"/>
              </a:rPr>
              <a:t> and </a:t>
            </a:r>
            <a:r>
              <a:rPr b="1" lang="en-US" sz="2800" spc="-1" strike="noStrike">
                <a:solidFill>
                  <a:srgbClr val="000000"/>
                </a:solidFill>
                <a:latin typeface="Calibri"/>
              </a:rPr>
              <a:t>β</a:t>
            </a:r>
            <a:r>
              <a:rPr b="0" lang="en-US" sz="2800" spc="-1" strike="noStrike">
                <a:solidFill>
                  <a:srgbClr val="000000"/>
                </a:solidFill>
                <a:latin typeface="Calibri"/>
              </a:rPr>
              <a:t> can be set</a:t>
            </a:r>
            <a:endParaRPr b="0" lang="en-US" sz="2800" spc="-1" strike="noStrike">
              <a:solidFill>
                <a:srgbClr val="000000"/>
              </a:solidFill>
              <a:latin typeface="Calibri"/>
            </a:endParaRPr>
          </a:p>
          <a:p>
            <a:pPr lvl="1" marL="914400" indent="-456840">
              <a:lnSpc>
                <a:spcPct val="100000"/>
              </a:lnSpc>
              <a:spcBef>
                <a:spcPts val="561"/>
              </a:spcBef>
              <a:buClr>
                <a:srgbClr val="000000"/>
              </a:buClr>
              <a:buFont typeface="Arial"/>
              <a:buChar char="•"/>
            </a:pPr>
            <a:r>
              <a:rPr b="0" lang="en-US" sz="2800" spc="-1" strike="noStrike">
                <a:solidFill>
                  <a:srgbClr val="000000"/>
                </a:solidFill>
                <a:latin typeface="Calibri"/>
              </a:rPr>
              <a:t>All processes are given a priority of 0 when they enter the ready queue</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What is the algorithm that results from β &gt; α &gt; 0? </a:t>
            </a:r>
            <a:endParaRPr b="0" lang="en-US" sz="2400" spc="-1" strike="noStrike">
              <a:solidFill>
                <a:srgbClr val="000000"/>
              </a:solidFill>
              <a:latin typeface="Calibri"/>
            </a:endParaRPr>
          </a:p>
        </p:txBody>
      </p:sp>
    </p:spTree>
  </p:cSld>
  <p:timing>
    <p:tnLst>
      <p:par>
        <p:cTn id="196" dur="indefinite" restart="never" nodeType="tmRoot">
          <p:childTnLst>
            <p:seq>
              <p:cTn id="197"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e</a:t>
            </a:r>
            <a:r>
              <a:rPr b="0" lang="en-US" sz="3600" spc="-1" strike="noStrike">
                <a:solidFill>
                  <a:srgbClr val="c00000"/>
                </a:solidFill>
                <a:latin typeface="Calibri"/>
              </a:rPr>
              <a:t>r</a:t>
            </a:r>
            <a:r>
              <a:rPr b="0" lang="en-US" sz="3600" spc="-1" strike="noStrike">
                <a:solidFill>
                  <a:srgbClr val="c00000"/>
                </a:solidFill>
                <a:latin typeface="Calibri"/>
              </a:rPr>
              <a:t>c</a:t>
            </a:r>
            <a:r>
              <a:rPr b="0" lang="en-US" sz="3600" spc="-1" strike="noStrike">
                <a:solidFill>
                  <a:srgbClr val="c00000"/>
                </a:solidFill>
                <a:latin typeface="Calibri"/>
              </a:rPr>
              <a:t>i</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5 </a:t>
            </a:r>
            <a:r>
              <a:rPr b="0" lang="en-US" sz="3600" spc="-1" strike="noStrike">
                <a:solidFill>
                  <a:srgbClr val="c00000"/>
                </a:solidFill>
                <a:latin typeface="Calibri"/>
              </a:rPr>
              <a:t>- </a:t>
            </a:r>
            <a:r>
              <a:rPr b="0" lang="en-US" sz="3600" spc="-1" strike="noStrike">
                <a:solidFill>
                  <a:srgbClr val="c00000"/>
                </a:solidFill>
                <a:latin typeface="Calibri"/>
              </a:rPr>
              <a:t>S</a:t>
            </a:r>
            <a:r>
              <a:rPr b="0" lang="en-US" sz="3600" spc="-1" strike="noStrike">
                <a:solidFill>
                  <a:srgbClr val="c00000"/>
                </a:solidFill>
                <a:latin typeface="Calibri"/>
              </a:rPr>
              <a:t>o</a:t>
            </a:r>
            <a:r>
              <a:rPr b="0" lang="en-US" sz="3600" spc="-1" strike="noStrike">
                <a:solidFill>
                  <a:srgbClr val="c00000"/>
                </a:solidFill>
                <a:latin typeface="Calibri"/>
              </a:rPr>
              <a:t>l</a:t>
            </a:r>
            <a:r>
              <a:rPr b="0" lang="en-US" sz="3600" spc="-1" strike="noStrike">
                <a:solidFill>
                  <a:srgbClr val="c00000"/>
                </a:solidFill>
                <a:latin typeface="Calibri"/>
              </a:rPr>
              <a:t>u</a:t>
            </a:r>
            <a:r>
              <a:rPr b="0" lang="en-US" sz="3600" spc="-1" strike="noStrike">
                <a:solidFill>
                  <a:srgbClr val="c00000"/>
                </a:solidFill>
                <a:latin typeface="Calibri"/>
              </a:rPr>
              <a:t>ti</a:t>
            </a:r>
            <a:r>
              <a:rPr b="0" lang="en-US" sz="3600" spc="-1" strike="noStrike">
                <a:solidFill>
                  <a:srgbClr val="c00000"/>
                </a:solidFill>
                <a:latin typeface="Calibri"/>
              </a:rPr>
              <a:t>o</a:t>
            </a:r>
            <a:r>
              <a:rPr b="0" lang="en-US" sz="3600" spc="-1" strike="noStrike">
                <a:solidFill>
                  <a:srgbClr val="c00000"/>
                </a:solidFill>
                <a:latin typeface="Calibri"/>
              </a:rPr>
              <a:t>n</a:t>
            </a:r>
            <a:endParaRPr b="0" lang="en-US" sz="3600" spc="-1" strike="noStrike">
              <a:solidFill>
                <a:srgbClr val="000000"/>
              </a:solidFill>
              <a:latin typeface="Arial"/>
            </a:endParaRPr>
          </a:p>
        </p:txBody>
      </p:sp>
      <p:sp>
        <p:nvSpPr>
          <p:cNvPr id="128" name="TextShape 2"/>
          <p:cNvSpPr txBox="1"/>
          <p:nvPr/>
        </p:nvSpPr>
        <p:spPr>
          <a:xfrm>
            <a:off x="228600" y="990720"/>
            <a:ext cx="8686440" cy="5638320"/>
          </a:xfrm>
          <a:prstGeom prst="rect">
            <a:avLst/>
          </a:prstGeom>
          <a:noFill/>
          <a:ln w="9360">
            <a:noFill/>
          </a:ln>
        </p:spPr>
        <p:txBody>
          <a:bodyPr>
            <a:normAutofit/>
          </a:bodyPr>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What is the algorithm that results from β &gt; α &gt; 0? </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Consider the following example: P</a:t>
            </a:r>
            <a:r>
              <a:rPr b="0" lang="en-US" sz="3200" spc="-1" strike="noStrike" baseline="-25000">
                <a:solidFill>
                  <a:srgbClr val="000000"/>
                </a:solidFill>
                <a:latin typeface="Calibri"/>
              </a:rPr>
              <a:t>1</a:t>
            </a:r>
            <a:r>
              <a:rPr b="0" lang="en-US" sz="3200" spc="-1" strike="noStrike">
                <a:solidFill>
                  <a:srgbClr val="000000"/>
                </a:solidFill>
                <a:latin typeface="Calibri"/>
              </a:rPr>
              <a:t>, P</a:t>
            </a:r>
            <a:r>
              <a:rPr b="0" lang="en-US" sz="3200" spc="-1" strike="noStrike" baseline="-25000">
                <a:solidFill>
                  <a:srgbClr val="000000"/>
                </a:solidFill>
                <a:latin typeface="Calibri"/>
              </a:rPr>
              <a:t>2</a:t>
            </a:r>
            <a:r>
              <a:rPr b="0" lang="en-US" sz="3200" spc="-1" strike="noStrike">
                <a:solidFill>
                  <a:srgbClr val="000000"/>
                </a:solidFill>
                <a:latin typeface="Calibri"/>
              </a:rPr>
              <a:t>, P</a:t>
            </a:r>
            <a:r>
              <a:rPr b="0" lang="en-US" sz="3200" spc="-1" strike="noStrike" baseline="-25000">
                <a:solidFill>
                  <a:srgbClr val="000000"/>
                </a:solidFill>
                <a:latin typeface="Calibri"/>
              </a:rPr>
              <a:t>3</a:t>
            </a:r>
            <a:r>
              <a:rPr b="0" lang="en-US" sz="3200" spc="-1" strike="noStrike">
                <a:solidFill>
                  <a:srgbClr val="000000"/>
                </a:solidFill>
                <a:latin typeface="Calibri"/>
              </a:rPr>
              <a:t> arrive one after the other and last for 3 TU. </a:t>
            </a:r>
            <a:r>
              <a:rPr b="0" lang="en-US" sz="3200" spc="-1" strike="noStrike">
                <a:solidFill>
                  <a:srgbClr val="000000"/>
                </a:solidFill>
                <a:latin typeface="Symbol"/>
              </a:rPr>
              <a:t></a:t>
            </a:r>
            <a:r>
              <a:rPr b="0" lang="en-US" sz="3200" spc="-1" strike="noStrike">
                <a:solidFill>
                  <a:srgbClr val="000000"/>
                </a:solidFill>
                <a:latin typeface="Calibri"/>
              </a:rPr>
              <a:t>=1, </a:t>
            </a:r>
            <a:r>
              <a:rPr b="0" lang="en-US" sz="3200" spc="-1" strike="noStrike">
                <a:solidFill>
                  <a:srgbClr val="000000"/>
                </a:solidFill>
                <a:latin typeface="Symbol"/>
              </a:rPr>
              <a:t></a:t>
            </a:r>
            <a:r>
              <a:rPr b="0" lang="en-US" sz="3200" spc="-1" strike="noStrike">
                <a:solidFill>
                  <a:srgbClr val="000000"/>
                </a:solidFill>
                <a:latin typeface="Calibri"/>
              </a:rPr>
              <a:t>=2(</a:t>
            </a:r>
            <a:r>
              <a:rPr b="1" lang="en-US" sz="3200" spc="-1" strike="noStrike">
                <a:solidFill>
                  <a:srgbClr val="953735"/>
                </a:solidFill>
                <a:latin typeface="Calibri"/>
              </a:rPr>
              <a:t>bold </a:t>
            </a:r>
            <a:r>
              <a:rPr b="0" lang="en-US" sz="3200" spc="-1" strike="noStrike">
                <a:solidFill>
                  <a:srgbClr val="000000"/>
                </a:solidFill>
                <a:latin typeface="Calibri"/>
              </a:rPr>
              <a:t>marks the running process):</a:t>
            </a:r>
            <a:br/>
            <a:br/>
            <a:br/>
            <a:br/>
            <a:br/>
            <a:b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The resulting schedule is a non-preemptive </a:t>
            </a:r>
            <a:r>
              <a:rPr b="1" i="1" lang="en-US" sz="3200" spc="-1" strike="noStrike">
                <a:solidFill>
                  <a:srgbClr val="c00000"/>
                </a:solidFill>
                <a:latin typeface="Calibri"/>
              </a:rPr>
              <a:t>FCFS</a:t>
            </a:r>
            <a:endParaRPr b="0" lang="en-US" sz="3200" spc="-1" strike="noStrike">
              <a:solidFill>
                <a:srgbClr val="000000"/>
              </a:solidFill>
              <a:latin typeface="Calibri"/>
            </a:endParaRPr>
          </a:p>
        </p:txBody>
      </p:sp>
      <p:graphicFrame>
        <p:nvGraphicFramePr>
          <p:cNvPr id="129" name="Table 3"/>
          <p:cNvGraphicFramePr/>
          <p:nvPr/>
        </p:nvGraphicFramePr>
        <p:xfrm>
          <a:off x="1447920" y="3352680"/>
          <a:ext cx="5333760" cy="1142640"/>
        </p:xfrm>
        <a:graphic>
          <a:graphicData uri="http://schemas.openxmlformats.org/drawingml/2006/table">
            <a:tbl>
              <a:tblPr/>
              <a:tblGrid>
                <a:gridCol w="533160"/>
                <a:gridCol w="533160"/>
                <a:gridCol w="533160"/>
                <a:gridCol w="533160"/>
                <a:gridCol w="533160"/>
                <a:gridCol w="533160"/>
                <a:gridCol w="533160"/>
                <a:gridCol w="533160"/>
                <a:gridCol w="533160"/>
                <a:gridCol w="535320"/>
              </a:tblGrid>
              <a:tr h="448920">
                <a:tc>
                  <a:txBody>
                    <a:bodyPr/>
                    <a:p>
                      <a:pPr algn="ctr">
                        <a:lnSpc>
                          <a:spcPct val="100000"/>
                        </a:lnSpc>
                      </a:pPr>
                      <a:r>
                        <a:rPr b="0" lang="en" sz="1200" spc="-1" strike="noStrike">
                          <a:solidFill>
                            <a:srgbClr val="000000"/>
                          </a:solidFill>
                          <a:latin typeface="Calibri"/>
                        </a:rPr>
                        <a:t>Time</a:t>
                      </a:r>
                      <a:endParaRPr b="0" lang="en"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1</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2</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3</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4</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5</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6</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7</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8</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9</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26880">
                <a:tc>
                  <a:txBody>
                    <a:bodyPr/>
                    <a:p>
                      <a:pPr algn="ctr">
                        <a:lnSpc>
                          <a:spcPct val="100000"/>
                        </a:lnSpc>
                      </a:pPr>
                      <a:r>
                        <a:rPr b="0" lang="en" sz="1400" spc="-1" strike="noStrike">
                          <a:solidFill>
                            <a:srgbClr val="000000"/>
                          </a:solidFill>
                          <a:latin typeface="Calibri"/>
                        </a:rPr>
                        <a:t>P</a:t>
                      </a:r>
                      <a:r>
                        <a:rPr b="0" lang="en" sz="1400" spc="-1" strike="noStrike" baseline="-25000">
                          <a:solidFill>
                            <a:srgbClr val="000000"/>
                          </a:solidFill>
                          <a:latin typeface="Calibri"/>
                        </a:rPr>
                        <a:t>1</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en" sz="1400" spc="-1" strike="noStrike">
                          <a:solidFill>
                            <a:srgbClr val="953735"/>
                          </a:solidFill>
                          <a:latin typeface="Calibri"/>
                        </a:rPr>
                        <a:t>0</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xBody>
                    <a:bodyPr/>
                    <a:p>
                      <a:pPr algn="ctr">
                        <a:lnSpc>
                          <a:spcPct val="100000"/>
                        </a:lnSpc>
                      </a:pPr>
                      <a:r>
                        <a:rPr b="1" lang="en" sz="1400" spc="-1" strike="noStrike">
                          <a:solidFill>
                            <a:srgbClr val="953735"/>
                          </a:solidFill>
                          <a:latin typeface="Calibri"/>
                        </a:rPr>
                        <a:t>2</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xBody>
                    <a:bodyPr/>
                    <a:p>
                      <a:pPr algn="ctr">
                        <a:lnSpc>
                          <a:spcPct val="100000"/>
                        </a:lnSpc>
                      </a:pPr>
                      <a:r>
                        <a:rPr b="1" lang="en" sz="1400" spc="-1" strike="noStrike">
                          <a:solidFill>
                            <a:srgbClr val="953735"/>
                          </a:solidFill>
                          <a:latin typeface="Calibri"/>
                        </a:rPr>
                        <a:t>4</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26880">
                <a:tc>
                  <a:txBody>
                    <a:bodyPr/>
                    <a:p>
                      <a:pPr algn="ctr">
                        <a:lnSpc>
                          <a:spcPct val="100000"/>
                        </a:lnSpc>
                      </a:pPr>
                      <a:r>
                        <a:rPr b="0" lang="en" sz="1400" spc="-1" strike="noStrike">
                          <a:solidFill>
                            <a:srgbClr val="000000"/>
                          </a:solidFill>
                          <a:latin typeface="Calibri"/>
                        </a:rPr>
                        <a:t>P</a:t>
                      </a:r>
                      <a:r>
                        <a:rPr b="0" lang="en" sz="1400" spc="-1" strike="noStrike" baseline="-25000">
                          <a:solidFill>
                            <a:srgbClr val="000000"/>
                          </a:solidFill>
                          <a:latin typeface="Calibri"/>
                        </a:rPr>
                        <a:t>2</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0</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1</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en" sz="1400" spc="-1" strike="noStrike">
                          <a:solidFill>
                            <a:srgbClr val="953735"/>
                          </a:solidFill>
                          <a:latin typeface="Calibri"/>
                        </a:rPr>
                        <a:t>2</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xBody>
                    <a:bodyPr/>
                    <a:p>
                      <a:pPr algn="ctr">
                        <a:lnSpc>
                          <a:spcPct val="100000"/>
                        </a:lnSpc>
                      </a:pPr>
                      <a:r>
                        <a:rPr b="1" lang="en" sz="1400" spc="-1" strike="noStrike">
                          <a:solidFill>
                            <a:srgbClr val="953735"/>
                          </a:solidFill>
                          <a:latin typeface="Calibri"/>
                        </a:rPr>
                        <a:t>4</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xBody>
                    <a:bodyPr/>
                    <a:p>
                      <a:pPr algn="ctr">
                        <a:lnSpc>
                          <a:spcPct val="100000"/>
                        </a:lnSpc>
                      </a:pPr>
                      <a:r>
                        <a:rPr b="1" lang="en" sz="1400" spc="-1" strike="noStrike">
                          <a:solidFill>
                            <a:srgbClr val="953735"/>
                          </a:solidFill>
                          <a:latin typeface="Calibri"/>
                        </a:rPr>
                        <a:t>6</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26880">
                <a:tc>
                  <a:txBody>
                    <a:bodyPr/>
                    <a:p>
                      <a:pPr algn="ctr">
                        <a:lnSpc>
                          <a:spcPct val="100000"/>
                        </a:lnSpc>
                      </a:pPr>
                      <a:r>
                        <a:rPr b="0" lang="en" sz="1400" spc="-1" strike="noStrike">
                          <a:solidFill>
                            <a:srgbClr val="000000"/>
                          </a:solidFill>
                          <a:latin typeface="Calibri"/>
                        </a:rPr>
                        <a:t>P</a:t>
                      </a:r>
                      <a:r>
                        <a:rPr b="0" lang="en" sz="1400" spc="-1" strike="noStrike" baseline="-25000">
                          <a:solidFill>
                            <a:srgbClr val="000000"/>
                          </a:solidFill>
                          <a:latin typeface="Calibri"/>
                        </a:rPr>
                        <a:t>3</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0</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1</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2</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3</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en" sz="1400" spc="-1" strike="noStrike">
                          <a:solidFill>
                            <a:srgbClr val="953735"/>
                          </a:solidFill>
                          <a:latin typeface="Calibri"/>
                        </a:rPr>
                        <a:t>4</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xBody>
                    <a:bodyPr/>
                    <a:p>
                      <a:pPr algn="ctr">
                        <a:lnSpc>
                          <a:spcPct val="100000"/>
                        </a:lnSpc>
                      </a:pPr>
                      <a:r>
                        <a:rPr b="1" lang="en" sz="1400" spc="-1" strike="noStrike">
                          <a:solidFill>
                            <a:srgbClr val="953735"/>
                          </a:solidFill>
                          <a:latin typeface="Calibri"/>
                        </a:rPr>
                        <a:t>6</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xBody>
                    <a:bodyPr/>
                    <a:p>
                      <a:pPr algn="ctr">
                        <a:lnSpc>
                          <a:spcPct val="100000"/>
                        </a:lnSpc>
                      </a:pPr>
                      <a:r>
                        <a:rPr b="1" lang="en" sz="1400" spc="-1" strike="noStrike">
                          <a:solidFill>
                            <a:srgbClr val="953735"/>
                          </a:solidFill>
                          <a:latin typeface="Calibri"/>
                        </a:rPr>
                        <a:t>8</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r>
            </a:tbl>
          </a:graphicData>
        </a:graphic>
      </p:graphicFrame>
    </p:spTree>
  </p:cSld>
  <p:timing>
    <p:tnLst>
      <p:par>
        <p:cTn id="198" dur="indefinite" restart="never" nodeType="tmRoot">
          <p:childTnLst>
            <p:seq>
              <p:cTn id="199" dur="indefinite" nodeType="mainSeq">
                <p:childTnLst>
                  <p:par>
                    <p:cTn id="200" fill="hold">
                      <p:stCondLst>
                        <p:cond delay="indefinite"/>
                      </p:stCondLst>
                      <p:childTnLst>
                        <p:par>
                          <p:cTn id="201" fill="hold">
                            <p:stCondLst>
                              <p:cond delay="0"/>
                            </p:stCondLst>
                            <p:childTnLst>
                              <p:par>
                                <p:cTn id="202" nodeType="clickEffect" fill="hold" presetClass="entr" presetID="1">
                                  <p:stCondLst>
                                    <p:cond delay="0"/>
                                  </p:stCondLst>
                                  <p:childTnLst>
                                    <p:set>
                                      <p:cBhvr>
                                        <p:cTn id="203" dur="1" fill="hold">
                                          <p:stCondLst>
                                            <p:cond delay="0"/>
                                          </p:stCondLst>
                                        </p:cTn>
                                        <p:tgtEl>
                                          <p:spTgt spid="128">
                                            <p:txEl>
                                              <p:pRg st="0" end="0"/>
                                            </p:txEl>
                                          </p:spTgt>
                                        </p:tgtEl>
                                        <p:attrNameLst>
                                          <p:attrName>style.visibility</p:attrName>
                                        </p:attrNameLst>
                                      </p:cBhvr>
                                      <p:to>
                                        <p:strVal val="visible"/>
                                      </p:to>
                                    </p:set>
                                  </p:childTnLst>
                                </p:cTn>
                              </p:par>
                              <p:par>
                                <p:cTn id="204" nodeType="withEffect" fill="hold" presetClass="entr" presetID="1">
                                  <p:stCondLst>
                                    <p:cond delay="0"/>
                                  </p:stCondLst>
                                  <p:childTnLst>
                                    <p:set>
                                      <p:cBhvr>
                                        <p:cTn id="205" dur="1" fill="hold">
                                          <p:stCondLst>
                                            <p:cond delay="0"/>
                                          </p:stCondLst>
                                        </p:cTn>
                                        <p:tgtEl>
                                          <p:spTgt spid="128">
                                            <p:txEl>
                                              <p:pRg st="1" end="1"/>
                                            </p:txEl>
                                          </p:spTgt>
                                        </p:tgtEl>
                                        <p:attrNameLst>
                                          <p:attrName>style.visibility</p:attrName>
                                        </p:attrNameLst>
                                      </p:cBhvr>
                                      <p:to>
                                        <p:strVal val="visible"/>
                                      </p:to>
                                    </p:set>
                                  </p:childTnLst>
                                </p:cTn>
                              </p:par>
                              <p:par>
                                <p:cTn id="206" nodeType="withEffect" fill="hold" presetClass="entr" presetID="1">
                                  <p:stCondLst>
                                    <p:cond delay="0"/>
                                  </p:stCondLst>
                                  <p:childTnLst>
                                    <p:set>
                                      <p:cBhvr>
                                        <p:cTn id="207" dur="1" fill="hold">
                                          <p:stCondLst>
                                            <p:cond delay="0"/>
                                          </p:stCondLst>
                                        </p:cTn>
                                        <p:tgtEl>
                                          <p:spTgt spid="129"/>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nodeType="clickEffect" fill="hold" presetClass="entr" presetID="1">
                                  <p:stCondLst>
                                    <p:cond delay="0"/>
                                  </p:stCondLst>
                                  <p:childTnLst>
                                    <p:set>
                                      <p:cBhvr>
                                        <p:cTn id="211"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e</a:t>
            </a:r>
            <a:r>
              <a:rPr b="0" lang="en-US" sz="3600" spc="-1" strike="noStrike">
                <a:solidFill>
                  <a:srgbClr val="c00000"/>
                </a:solidFill>
                <a:latin typeface="Calibri"/>
              </a:rPr>
              <a:t>r</a:t>
            </a:r>
            <a:r>
              <a:rPr b="0" lang="en-US" sz="3600" spc="-1" strike="noStrike">
                <a:solidFill>
                  <a:srgbClr val="c00000"/>
                </a:solidFill>
                <a:latin typeface="Calibri"/>
              </a:rPr>
              <a:t>c</a:t>
            </a:r>
            <a:r>
              <a:rPr b="0" lang="en-US" sz="3600" spc="-1" strike="noStrike">
                <a:solidFill>
                  <a:srgbClr val="c00000"/>
                </a:solidFill>
                <a:latin typeface="Calibri"/>
              </a:rPr>
              <a:t>i</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5 </a:t>
            </a:r>
            <a:r>
              <a:rPr b="0" lang="en-US" sz="3600" spc="-1" strike="noStrike">
                <a:solidFill>
                  <a:srgbClr val="c00000"/>
                </a:solidFill>
                <a:latin typeface="Calibri"/>
              </a:rPr>
              <a:t>(</a:t>
            </a:r>
            <a:r>
              <a:rPr b="0" lang="en-US" sz="3600" spc="-1" strike="noStrike">
                <a:solidFill>
                  <a:srgbClr val="c00000"/>
                </a:solidFill>
                <a:latin typeface="Calibri"/>
              </a:rPr>
              <a:t>C</a:t>
            </a:r>
            <a:r>
              <a:rPr b="0" lang="en-US" sz="3600" spc="-1" strike="noStrike">
                <a:solidFill>
                  <a:srgbClr val="c00000"/>
                </a:solidFill>
                <a:latin typeface="Calibri"/>
              </a:rPr>
              <a:t>o</a:t>
            </a:r>
            <a:r>
              <a:rPr b="0" lang="en-US" sz="3600" spc="-1" strike="noStrike">
                <a:solidFill>
                  <a:srgbClr val="c00000"/>
                </a:solidFill>
                <a:latin typeface="Calibri"/>
              </a:rPr>
              <a:t>n</a:t>
            </a:r>
            <a:r>
              <a:rPr b="0" lang="en-US" sz="3600" spc="-1" strike="noStrike">
                <a:solidFill>
                  <a:srgbClr val="c00000"/>
                </a:solidFill>
                <a:latin typeface="Calibri"/>
              </a:rPr>
              <a:t>t</a:t>
            </a:r>
            <a:r>
              <a:rPr b="0" lang="en-US" sz="3600" spc="-1" strike="noStrike">
                <a:solidFill>
                  <a:srgbClr val="c00000"/>
                </a:solidFill>
                <a:latin typeface="Calibri"/>
              </a:rPr>
              <a:t>’</a:t>
            </a:r>
            <a:r>
              <a:rPr b="0" lang="en-US" sz="3600" spc="-1" strike="noStrike">
                <a:solidFill>
                  <a:srgbClr val="c00000"/>
                </a:solidFill>
                <a:latin typeface="Calibri"/>
              </a:rPr>
              <a:t>)</a:t>
            </a:r>
            <a:endParaRPr b="0" lang="en-US" sz="3600" spc="-1" strike="noStrike">
              <a:solidFill>
                <a:srgbClr val="000000"/>
              </a:solidFill>
              <a:latin typeface="Arial"/>
            </a:endParaRPr>
          </a:p>
        </p:txBody>
      </p:sp>
      <p:sp>
        <p:nvSpPr>
          <p:cNvPr id="131" name="TextShape 2"/>
          <p:cNvSpPr txBox="1"/>
          <p:nvPr/>
        </p:nvSpPr>
        <p:spPr>
          <a:xfrm>
            <a:off x="228600" y="990720"/>
            <a:ext cx="8686440" cy="5638320"/>
          </a:xfrm>
          <a:prstGeom prst="rect">
            <a:avLst/>
          </a:prstGeom>
          <a:noFill/>
          <a:ln w="9360">
            <a:noFill/>
          </a:ln>
        </p:spPr>
        <p:txBody>
          <a:bodyPr>
            <a:normAutofit/>
          </a:bodyPr>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What is the algorithm that results from α &lt; β &lt; 0? </a:t>
            </a: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Consider an identical example as before, but now </a:t>
            </a:r>
            <a:r>
              <a:rPr b="0" lang="en-US" sz="3200" spc="-1" strike="noStrike">
                <a:solidFill>
                  <a:srgbClr val="000000"/>
                </a:solidFill>
                <a:latin typeface="Symbol"/>
              </a:rPr>
              <a:t></a:t>
            </a:r>
            <a:r>
              <a:rPr b="0" lang="en-US" sz="3200" spc="-1" strike="noStrike">
                <a:solidFill>
                  <a:srgbClr val="000000"/>
                </a:solidFill>
                <a:latin typeface="Calibri"/>
              </a:rPr>
              <a:t>=-2, </a:t>
            </a:r>
            <a:r>
              <a:rPr b="0" lang="en-US" sz="3200" spc="-1" strike="noStrike">
                <a:solidFill>
                  <a:srgbClr val="000000"/>
                </a:solidFill>
                <a:latin typeface="Symbol"/>
              </a:rPr>
              <a:t></a:t>
            </a:r>
            <a:r>
              <a:rPr b="0" lang="en-US" sz="3200" spc="-1" strike="noStrike">
                <a:solidFill>
                  <a:srgbClr val="000000"/>
                </a:solidFill>
                <a:latin typeface="Calibri"/>
              </a:rPr>
              <a:t>=-1:</a:t>
            </a:r>
            <a:endParaRPr b="0" lang="en-US" sz="3200" spc="-1" strike="noStrike">
              <a:solidFill>
                <a:srgbClr val="000000"/>
              </a:solidFill>
              <a:latin typeface="Calibri"/>
            </a:endParaRPr>
          </a:p>
          <a:p>
            <a:pPr>
              <a:lnSpc>
                <a:spcPct val="100000"/>
              </a:lnSpc>
              <a:spcBef>
                <a:spcPts val="641"/>
              </a:spcBef>
            </a:pPr>
            <a:br/>
            <a:br/>
            <a:br/>
            <a:br/>
            <a:b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The resulting schedule is </a:t>
            </a:r>
            <a:r>
              <a:rPr b="1" i="1" lang="en-US" sz="3200" spc="-1" strike="noStrike">
                <a:solidFill>
                  <a:srgbClr val="c00000"/>
                </a:solidFill>
                <a:latin typeface="Calibri"/>
              </a:rPr>
              <a:t>LIFO</a:t>
            </a:r>
            <a:endParaRPr b="0" lang="en-US" sz="3200" spc="-1" strike="noStrike">
              <a:solidFill>
                <a:srgbClr val="000000"/>
              </a:solidFill>
              <a:latin typeface="Calibri"/>
            </a:endParaRPr>
          </a:p>
        </p:txBody>
      </p:sp>
      <p:graphicFrame>
        <p:nvGraphicFramePr>
          <p:cNvPr id="132" name="Table 3"/>
          <p:cNvGraphicFramePr/>
          <p:nvPr/>
        </p:nvGraphicFramePr>
        <p:xfrm>
          <a:off x="1676520" y="3124080"/>
          <a:ext cx="5333760" cy="1142640"/>
        </p:xfrm>
        <a:graphic>
          <a:graphicData uri="http://schemas.openxmlformats.org/drawingml/2006/table">
            <a:tbl>
              <a:tblPr/>
              <a:tblGrid>
                <a:gridCol w="533160"/>
                <a:gridCol w="533160"/>
                <a:gridCol w="533160"/>
                <a:gridCol w="533160"/>
                <a:gridCol w="533160"/>
                <a:gridCol w="533160"/>
                <a:gridCol w="533160"/>
                <a:gridCol w="533160"/>
                <a:gridCol w="533160"/>
                <a:gridCol w="535320"/>
              </a:tblGrid>
              <a:tr h="448920">
                <a:tc>
                  <a:txBody>
                    <a:bodyPr/>
                    <a:p>
                      <a:pPr algn="ctr">
                        <a:lnSpc>
                          <a:spcPct val="100000"/>
                        </a:lnSpc>
                      </a:pPr>
                      <a:r>
                        <a:rPr b="0" lang="en" sz="1200" spc="-1" strike="noStrike">
                          <a:solidFill>
                            <a:srgbClr val="000000"/>
                          </a:solidFill>
                          <a:latin typeface="Calibri"/>
                        </a:rPr>
                        <a:t>Time</a:t>
                      </a:r>
                      <a:endParaRPr b="0" lang="en"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1</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2</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3</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4</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5</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6</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7</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8</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9</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26880">
                <a:tc>
                  <a:txBody>
                    <a:bodyPr/>
                    <a:p>
                      <a:pPr algn="ctr">
                        <a:lnSpc>
                          <a:spcPct val="100000"/>
                        </a:lnSpc>
                      </a:pPr>
                      <a:r>
                        <a:rPr b="0" lang="en" sz="1400" spc="-1" strike="noStrike">
                          <a:solidFill>
                            <a:srgbClr val="000000"/>
                          </a:solidFill>
                          <a:latin typeface="Calibri"/>
                        </a:rPr>
                        <a:t>P</a:t>
                      </a:r>
                      <a:r>
                        <a:rPr b="0" lang="en" sz="1400" spc="-1" strike="noStrike" baseline="-25000">
                          <a:solidFill>
                            <a:srgbClr val="000000"/>
                          </a:solidFill>
                          <a:latin typeface="Calibri"/>
                        </a:rPr>
                        <a:t>1</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en" sz="1400" spc="-1" strike="noStrike">
                          <a:solidFill>
                            <a:srgbClr val="953735"/>
                          </a:solidFill>
                          <a:latin typeface="Calibri"/>
                        </a:rPr>
                        <a:t>0</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xBody>
                    <a:bodyPr/>
                    <a:p>
                      <a:pPr algn="ctr">
                        <a:lnSpc>
                          <a:spcPct val="100000"/>
                        </a:lnSpc>
                      </a:pPr>
                      <a:r>
                        <a:rPr b="0" lang="en" sz="1400" spc="-1" strike="noStrike">
                          <a:solidFill>
                            <a:srgbClr val="000000"/>
                          </a:solidFill>
                          <a:latin typeface="Calibri"/>
                        </a:rPr>
                        <a:t>-1</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-3</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-5</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-7</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-9</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-11</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en" sz="1400" spc="-1" strike="noStrike">
                          <a:solidFill>
                            <a:srgbClr val="953735"/>
                          </a:solidFill>
                          <a:latin typeface="Calibri"/>
                        </a:rPr>
                        <a:t>-13</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xBody>
                    <a:bodyPr/>
                    <a:p>
                      <a:pPr algn="ctr">
                        <a:lnSpc>
                          <a:spcPct val="100000"/>
                        </a:lnSpc>
                      </a:pPr>
                      <a:r>
                        <a:rPr b="1" lang="en" sz="1400" spc="-1" strike="noStrike">
                          <a:solidFill>
                            <a:srgbClr val="953735"/>
                          </a:solidFill>
                          <a:latin typeface="Calibri"/>
                        </a:rPr>
                        <a:t>-14</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r>
              <a:tr h="326880">
                <a:tc>
                  <a:txBody>
                    <a:bodyPr/>
                    <a:p>
                      <a:pPr algn="ctr">
                        <a:lnSpc>
                          <a:spcPct val="100000"/>
                        </a:lnSpc>
                      </a:pPr>
                      <a:r>
                        <a:rPr b="0" lang="en" sz="1400" spc="-1" strike="noStrike">
                          <a:solidFill>
                            <a:srgbClr val="000000"/>
                          </a:solidFill>
                          <a:latin typeface="Calibri"/>
                        </a:rPr>
                        <a:t>P</a:t>
                      </a:r>
                      <a:r>
                        <a:rPr b="0" lang="en" sz="1400" spc="-1" strike="noStrike" baseline="-25000">
                          <a:solidFill>
                            <a:srgbClr val="000000"/>
                          </a:solidFill>
                          <a:latin typeface="Calibri"/>
                        </a:rPr>
                        <a:t>2</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en" sz="1400" spc="-1" strike="noStrike">
                          <a:solidFill>
                            <a:srgbClr val="953735"/>
                          </a:solidFill>
                          <a:latin typeface="Calibri"/>
                        </a:rPr>
                        <a:t>0</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xBody>
                    <a:bodyPr/>
                    <a:p>
                      <a:pPr algn="ctr">
                        <a:lnSpc>
                          <a:spcPct val="100000"/>
                        </a:lnSpc>
                      </a:pPr>
                      <a:r>
                        <a:rPr b="0" lang="en" sz="1400" spc="-1" strike="noStrike">
                          <a:solidFill>
                            <a:srgbClr val="000000"/>
                          </a:solidFill>
                          <a:latin typeface="Calibri"/>
                        </a:rPr>
                        <a:t>-1</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-3</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-5</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en" sz="1400" spc="-1" strike="noStrike">
                          <a:solidFill>
                            <a:srgbClr val="953735"/>
                          </a:solidFill>
                          <a:latin typeface="Calibri"/>
                        </a:rPr>
                        <a:t>-7</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xBody>
                    <a:bodyPr/>
                    <a:p>
                      <a:pPr algn="ctr">
                        <a:lnSpc>
                          <a:spcPct val="100000"/>
                        </a:lnSpc>
                      </a:pPr>
                      <a:r>
                        <a:rPr b="1" lang="en" sz="1400" spc="-1" strike="noStrike">
                          <a:solidFill>
                            <a:srgbClr val="953735"/>
                          </a:solidFill>
                          <a:latin typeface="Calibri"/>
                        </a:rPr>
                        <a:t>-8</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26880">
                <a:tc>
                  <a:txBody>
                    <a:bodyPr/>
                    <a:p>
                      <a:pPr algn="ctr">
                        <a:lnSpc>
                          <a:spcPct val="100000"/>
                        </a:lnSpc>
                      </a:pPr>
                      <a:r>
                        <a:rPr b="0" lang="en" sz="1400" spc="-1" strike="noStrike">
                          <a:solidFill>
                            <a:srgbClr val="000000"/>
                          </a:solidFill>
                          <a:latin typeface="Calibri"/>
                        </a:rPr>
                        <a:t>P</a:t>
                      </a:r>
                      <a:r>
                        <a:rPr b="0" lang="en" sz="1400" spc="-1" strike="noStrike" baseline="-25000">
                          <a:solidFill>
                            <a:srgbClr val="000000"/>
                          </a:solidFill>
                          <a:latin typeface="Calibri"/>
                        </a:rPr>
                        <a:t>3</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1" lang="en" sz="1400" spc="-1" strike="noStrike">
                          <a:solidFill>
                            <a:srgbClr val="953735"/>
                          </a:solidFill>
                          <a:latin typeface="Calibri"/>
                        </a:rPr>
                        <a:t>0</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xBody>
                    <a:bodyPr/>
                    <a:p>
                      <a:pPr algn="ctr">
                        <a:lnSpc>
                          <a:spcPct val="100000"/>
                        </a:lnSpc>
                      </a:pPr>
                      <a:r>
                        <a:rPr b="1" lang="en" sz="1400" spc="-1" strike="noStrike">
                          <a:solidFill>
                            <a:srgbClr val="953735"/>
                          </a:solidFill>
                          <a:latin typeface="Calibri"/>
                        </a:rPr>
                        <a:t>-1</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xBody>
                    <a:bodyPr/>
                    <a:p>
                      <a:pPr algn="ctr">
                        <a:lnSpc>
                          <a:spcPct val="100000"/>
                        </a:lnSpc>
                      </a:pPr>
                      <a:r>
                        <a:rPr b="1" lang="en" sz="1400" spc="-1" strike="noStrike">
                          <a:solidFill>
                            <a:srgbClr val="953735"/>
                          </a:solidFill>
                          <a:latin typeface="Calibri"/>
                        </a:rPr>
                        <a:t>-2</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6e0ec"/>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212" dur="indefinite" restart="never" nodeType="tmRoot">
          <p:childTnLst>
            <p:seq>
              <p:cTn id="213" dur="indefinite" nodeType="mainSeq">
                <p:childTnLst>
                  <p:par>
                    <p:cTn id="214" fill="hold">
                      <p:stCondLst>
                        <p:cond delay="indefinite"/>
                      </p:stCondLst>
                      <p:childTnLst>
                        <p:par>
                          <p:cTn id="215" fill="hold">
                            <p:stCondLst>
                              <p:cond delay="0"/>
                            </p:stCondLst>
                            <p:childTnLst>
                              <p:par>
                                <p:cTn id="216" nodeType="clickEffect" fill="hold" presetClass="entr" presetID="1">
                                  <p:stCondLst>
                                    <p:cond delay="0"/>
                                  </p:stCondLst>
                                  <p:childTnLst>
                                    <p:set>
                                      <p:cBhvr>
                                        <p:cTn id="217" dur="1" fill="hold">
                                          <p:stCondLst>
                                            <p:cond delay="0"/>
                                          </p:stCondLst>
                                        </p:cTn>
                                        <p:tgtEl>
                                          <p:spTgt spid="131">
                                            <p:txEl>
                                              <p:pRg st="1" end="1"/>
                                            </p:txEl>
                                          </p:spTgt>
                                        </p:tgtEl>
                                        <p:attrNameLst>
                                          <p:attrName>style.visibility</p:attrName>
                                        </p:attrNameLst>
                                      </p:cBhvr>
                                      <p:to>
                                        <p:strVal val="visible"/>
                                      </p:to>
                                    </p:set>
                                  </p:childTnLst>
                                </p:cTn>
                              </p:par>
                              <p:par>
                                <p:cTn id="218" nodeType="withEffect" fill="hold" presetClass="entr" presetID="1">
                                  <p:stCondLst>
                                    <p:cond delay="0"/>
                                  </p:stCondLst>
                                  <p:childTnLst>
                                    <p:set>
                                      <p:cBhvr>
                                        <p:cTn id="219" dur="1" fill="hold">
                                          <p:stCondLst>
                                            <p:cond delay="0"/>
                                          </p:stCondLst>
                                        </p:cTn>
                                        <p:tgtEl>
                                          <p:spTgt spid="131">
                                            <p:txEl>
                                              <p:pRg st="2" end="2"/>
                                            </p:txEl>
                                          </p:spTgt>
                                        </p:tgtEl>
                                        <p:attrNameLst>
                                          <p:attrName>style.visibility</p:attrName>
                                        </p:attrNameLst>
                                      </p:cBhvr>
                                      <p:to>
                                        <p:strVal val="visible"/>
                                      </p:to>
                                    </p:set>
                                  </p:childTnLst>
                                </p:cTn>
                              </p:par>
                              <p:par>
                                <p:cTn id="220" nodeType="withEffect" fill="hold" presetClass="entr" presetID="1">
                                  <p:stCondLst>
                                    <p:cond delay="0"/>
                                  </p:stCondLst>
                                  <p:childTnLst>
                                    <p:set>
                                      <p:cBhvr>
                                        <p:cTn id="221" dur="1" fill="hold">
                                          <p:stCondLst>
                                            <p:cond delay="0"/>
                                          </p:stCondLst>
                                        </p:cTn>
                                        <p:tgtEl>
                                          <p:spTgt spid="132"/>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nodeType="clickEffect" fill="hold" presetClass="entr" presetID="1">
                                  <p:stCondLst>
                                    <p:cond delay="0"/>
                                  </p:stCondLst>
                                  <p:childTnLst>
                                    <p:set>
                                      <p:cBhvr>
                                        <p:cTn id="225" dur="1" fill="hold">
                                          <p:stCondLst>
                                            <p:cond delay="0"/>
                                          </p:stCondLst>
                                        </p:cTn>
                                        <p:tgtEl>
                                          <p:spTgt spid="13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e</a:t>
            </a:r>
            <a:r>
              <a:rPr b="0" lang="en-US" sz="3600" spc="-1" strike="noStrike">
                <a:solidFill>
                  <a:srgbClr val="c00000"/>
                </a:solidFill>
                <a:latin typeface="Calibri"/>
              </a:rPr>
              <a:t>r</a:t>
            </a:r>
            <a:r>
              <a:rPr b="0" lang="en-US" sz="3600" spc="-1" strike="noStrike">
                <a:solidFill>
                  <a:srgbClr val="c00000"/>
                </a:solidFill>
                <a:latin typeface="Calibri"/>
              </a:rPr>
              <a:t>c</a:t>
            </a:r>
            <a:r>
              <a:rPr b="0" lang="en-US" sz="3600" spc="-1" strike="noStrike">
                <a:solidFill>
                  <a:srgbClr val="c00000"/>
                </a:solidFill>
                <a:latin typeface="Calibri"/>
              </a:rPr>
              <a:t>i</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5 </a:t>
            </a:r>
            <a:r>
              <a:rPr b="0" lang="en-US" sz="3600" spc="-1" strike="noStrike">
                <a:solidFill>
                  <a:srgbClr val="c00000"/>
                </a:solidFill>
                <a:latin typeface="Calibri"/>
              </a:rPr>
              <a:t> </a:t>
            </a:r>
            <a:r>
              <a:rPr b="0" lang="en-US" sz="3600" spc="-1" strike="noStrike">
                <a:solidFill>
                  <a:srgbClr val="c00000"/>
                </a:solidFill>
                <a:latin typeface="Calibri"/>
              </a:rPr>
              <a:t>(</a:t>
            </a:r>
            <a:r>
              <a:rPr b="0" lang="en-US" sz="3600" spc="-1" strike="noStrike">
                <a:solidFill>
                  <a:srgbClr val="c00000"/>
                </a:solidFill>
                <a:latin typeface="Calibri"/>
              </a:rPr>
              <a:t>C</a:t>
            </a:r>
            <a:r>
              <a:rPr b="0" lang="en-US" sz="3600" spc="-1" strike="noStrike">
                <a:solidFill>
                  <a:srgbClr val="c00000"/>
                </a:solidFill>
                <a:latin typeface="Calibri"/>
              </a:rPr>
              <a:t>o</a:t>
            </a:r>
            <a:r>
              <a:rPr b="0" lang="en-US" sz="3600" spc="-1" strike="noStrike">
                <a:solidFill>
                  <a:srgbClr val="c00000"/>
                </a:solidFill>
                <a:latin typeface="Calibri"/>
              </a:rPr>
              <a:t>n</a:t>
            </a:r>
            <a:r>
              <a:rPr b="0" lang="en-US" sz="3600" spc="-1" strike="noStrike">
                <a:solidFill>
                  <a:srgbClr val="c00000"/>
                </a:solidFill>
                <a:latin typeface="Calibri"/>
              </a:rPr>
              <a:t>t</a:t>
            </a:r>
            <a:r>
              <a:rPr b="0" lang="en-US" sz="3600" spc="-1" strike="noStrike">
                <a:solidFill>
                  <a:srgbClr val="c00000"/>
                </a:solidFill>
                <a:latin typeface="Calibri"/>
              </a:rPr>
              <a:t>’</a:t>
            </a:r>
            <a:r>
              <a:rPr b="0" lang="en-US" sz="3600" spc="-1" strike="noStrike">
                <a:solidFill>
                  <a:srgbClr val="c00000"/>
                </a:solidFill>
                <a:latin typeface="Calibri"/>
              </a:rPr>
              <a:t>)</a:t>
            </a:r>
            <a:endParaRPr b="0" lang="en-US" sz="3600" spc="-1" strike="noStrike">
              <a:solidFill>
                <a:srgbClr val="000000"/>
              </a:solidFill>
              <a:latin typeface="Arial"/>
            </a:endParaRPr>
          </a:p>
        </p:txBody>
      </p:sp>
      <p:sp>
        <p:nvSpPr>
          <p:cNvPr id="134" name="TextShape 2"/>
          <p:cNvSpPr txBox="1"/>
          <p:nvPr/>
        </p:nvSpPr>
        <p:spPr>
          <a:xfrm>
            <a:off x="228600" y="990720"/>
            <a:ext cx="8686440" cy="5638320"/>
          </a:xfrm>
          <a:prstGeom prst="rect">
            <a:avLst/>
          </a:prstGeom>
          <a:noFill/>
          <a:ln w="9360">
            <a:noFill/>
          </a:ln>
        </p:spPr>
        <p:txBody>
          <a:bodyPr>
            <a:normAutofit/>
          </a:bodyPr>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Is there a starvation problem when β &gt; α &gt; 0? ? when α &lt;  β &lt; 0? Prove, or show an example</a:t>
            </a:r>
            <a:endParaRPr b="0" lang="en-US" sz="3200" spc="-1" strike="noStrike">
              <a:solidFill>
                <a:srgbClr val="000000"/>
              </a:solidFill>
              <a:latin typeface="Calibri"/>
            </a:endParaRPr>
          </a:p>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What’s the importance of the definitions of the…</a:t>
            </a:r>
            <a:endParaRPr b="0" lang="en-US" sz="3200" spc="-1" strike="noStrike">
              <a:solidFill>
                <a:srgbClr val="000000"/>
              </a:solidFill>
              <a:latin typeface="Calibri"/>
            </a:endParaRPr>
          </a:p>
          <a:p>
            <a:pPr lvl="1" marL="914400" indent="-456840">
              <a:lnSpc>
                <a:spcPct val="100000"/>
              </a:lnSpc>
              <a:spcBef>
                <a:spcPts val="561"/>
              </a:spcBef>
              <a:buClr>
                <a:srgbClr val="c00000"/>
              </a:buClr>
              <a:buFont typeface="Arial"/>
              <a:buChar char="•"/>
            </a:pPr>
            <a:r>
              <a:rPr b="0" lang="en-US" sz="2800" spc="-1" strike="noStrike">
                <a:solidFill>
                  <a:srgbClr val="c00000"/>
                </a:solidFill>
                <a:latin typeface="Calibri"/>
              </a:rPr>
              <a:t>initial priority?</a:t>
            </a:r>
            <a:endParaRPr b="0" lang="en-US" sz="2800" spc="-1" strike="noStrike">
              <a:solidFill>
                <a:srgbClr val="000000"/>
              </a:solidFill>
              <a:latin typeface="Calibri"/>
            </a:endParaRPr>
          </a:p>
          <a:p>
            <a:pPr lvl="1" marL="914400" indent="-456840">
              <a:lnSpc>
                <a:spcPct val="100000"/>
              </a:lnSpc>
              <a:spcBef>
                <a:spcPts val="561"/>
              </a:spcBef>
              <a:buClr>
                <a:srgbClr val="c00000"/>
              </a:buClr>
              <a:buFont typeface="Arial"/>
              <a:buChar char="•"/>
            </a:pPr>
            <a:r>
              <a:rPr b="0" lang="en-US" sz="2800" spc="-1" strike="noStrike">
                <a:solidFill>
                  <a:srgbClr val="c00000"/>
                </a:solidFill>
                <a:latin typeface="Calibri"/>
              </a:rPr>
              <a:t> </a:t>
            </a:r>
            <a:endParaRPr b="0" lang="en-US" sz="2800" spc="-1" strike="noStrike">
              <a:solidFill>
                <a:srgbClr val="000000"/>
              </a:solidFill>
              <a:latin typeface="Calibri"/>
            </a:endParaRPr>
          </a:p>
        </p:txBody>
      </p:sp>
    </p:spTree>
  </p:cSld>
  <p:timing>
    <p:tnLst>
      <p:par>
        <p:cTn id="226" dur="indefinite" restart="never" nodeType="tmRoot">
          <p:childTnLst>
            <p:seq>
              <p:cTn id="227" dur="indefinite" nodeType="mainSeq">
                <p:childTnLst>
                  <p:par>
                    <p:cTn id="228" fill="hold">
                      <p:stCondLst>
                        <p:cond delay="indefinite"/>
                      </p:stCondLst>
                      <p:childTnLst>
                        <p:par>
                          <p:cTn id="229" fill="hold">
                            <p:stCondLst>
                              <p:cond delay="0"/>
                            </p:stCondLst>
                            <p:childTnLst>
                              <p:par>
                                <p:cTn id="230" nodeType="clickEffect" fill="hold" presetClass="entr" presetID="1">
                                  <p:stCondLst>
                                    <p:cond delay="0"/>
                                  </p:stCondLst>
                                  <p:childTnLst>
                                    <p:set>
                                      <p:cBhvr>
                                        <p:cTn id="231" dur="1" fill="hold">
                                          <p:stCondLst>
                                            <p:cond delay="0"/>
                                          </p:stCondLst>
                                        </p:cTn>
                                        <p:tgtEl>
                                          <p:spTgt spid="134">
                                            <p:txEl>
                                              <p:pRg st="1" end="1"/>
                                            </p:txEl>
                                          </p:spTgt>
                                        </p:tgtEl>
                                        <p:attrNameLst>
                                          <p:attrName>style.visibility</p:attrName>
                                        </p:attrNameLst>
                                      </p:cBhvr>
                                      <p:to>
                                        <p:strVal val="visible"/>
                                      </p:to>
                                    </p:set>
                                  </p:childTnLst>
                                </p:cTn>
                              </p:par>
                              <p:par>
                                <p:cTn id="232" nodeType="withEffect" fill="hold" presetClass="entr" presetID="1">
                                  <p:stCondLst>
                                    <p:cond delay="0"/>
                                  </p:stCondLst>
                                  <p:childTnLst>
                                    <p:set>
                                      <p:cBhvr>
                                        <p:cTn id="233" dur="1" fill="hold">
                                          <p:stCondLst>
                                            <p:cond delay="0"/>
                                          </p:stCondLst>
                                        </p:cTn>
                                        <p:tgtEl>
                                          <p:spTgt spid="134">
                                            <p:txEl>
                                              <p:pRg st="2" end="2"/>
                                            </p:txEl>
                                          </p:spTgt>
                                        </p:tgtEl>
                                        <p:attrNameLst>
                                          <p:attrName>style.visibility</p:attrName>
                                        </p:attrNameLst>
                                      </p:cBhvr>
                                      <p:to>
                                        <p:strVal val="visible"/>
                                      </p:to>
                                    </p:set>
                                  </p:childTnLst>
                                </p:cTn>
                              </p:par>
                              <p:par>
                                <p:cTn id="234" nodeType="withEffect" fill="hold" presetClass="entr" presetID="1">
                                  <p:stCondLst>
                                    <p:cond delay="0"/>
                                  </p:stCondLst>
                                  <p:childTnLst>
                                    <p:set>
                                      <p:cBhvr>
                                        <p:cTn id="235"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Scheduling Algorithms: Guaranteed </a:t>
            </a:r>
            <a:r>
              <a:rPr b="0" lang="en-US" sz="3600" spc="-1" strike="noStrike">
                <a:solidFill>
                  <a:srgbClr val="c00000"/>
                </a:solidFill>
                <a:latin typeface="Calibri"/>
              </a:rPr>
              <a:t>scheduling</a:t>
            </a:r>
            <a:endParaRPr b="0" lang="en-US" sz="3600" spc="-1" strike="noStrike">
              <a:solidFill>
                <a:srgbClr val="000000"/>
              </a:solidFill>
              <a:latin typeface="Arial"/>
            </a:endParaRPr>
          </a:p>
        </p:txBody>
      </p:sp>
      <p:sp>
        <p:nvSpPr>
          <p:cNvPr id="136" name="TextShape 2"/>
          <p:cNvSpPr txBox="1"/>
          <p:nvPr/>
        </p:nvSpPr>
        <p:spPr>
          <a:xfrm>
            <a:off x="228600" y="990720"/>
            <a:ext cx="8686440" cy="5638320"/>
          </a:xfrm>
          <a:prstGeom prst="rect">
            <a:avLst/>
          </a:prstGeom>
          <a:noFill/>
          <a:ln w="9360">
            <a:noFill/>
          </a:ln>
        </p:spPr>
        <p:txBody>
          <a:bodyPr>
            <a:normAutofit/>
          </a:bodyPr>
          <a:p>
            <a:pPr marL="571680" indent="-514080">
              <a:lnSpc>
                <a:spcPct val="100000"/>
              </a:lnSpc>
              <a:spcBef>
                <a:spcPts val="641"/>
              </a:spcBef>
              <a:buClr>
                <a:srgbClr val="000000"/>
              </a:buClr>
              <a:buFont typeface="Arial"/>
              <a:buChar char="•"/>
            </a:pPr>
            <a:r>
              <a:rPr b="0" lang="en-US" sz="3200" spc="-1" strike="noStrike">
                <a:solidFill>
                  <a:srgbClr val="000000"/>
                </a:solidFill>
                <a:latin typeface="Calibri"/>
              </a:rPr>
              <a:t>Constantly calculate, per process, the ratio of allocated CPU time and amount of CPU time a process is entitled to.</a:t>
            </a:r>
            <a:endParaRPr b="0" lang="en-US" sz="3200" spc="-1" strike="noStrike">
              <a:solidFill>
                <a:srgbClr val="000000"/>
              </a:solidFill>
              <a:latin typeface="Calibri"/>
            </a:endParaRPr>
          </a:p>
          <a:p>
            <a:pPr marL="571680" indent="-514080">
              <a:lnSpc>
                <a:spcPct val="100000"/>
              </a:lnSpc>
              <a:spcBef>
                <a:spcPts val="641"/>
              </a:spcBef>
              <a:buClr>
                <a:srgbClr val="000000"/>
              </a:buClr>
              <a:buFont typeface="Arial"/>
              <a:buChar char="•"/>
            </a:pPr>
            <a:r>
              <a:rPr b="0" lang="en-US" sz="3200" spc="-1" strike="noStrike">
                <a:solidFill>
                  <a:srgbClr val="000000"/>
                </a:solidFill>
                <a:latin typeface="Calibri"/>
              </a:rPr>
              <a:t>Choose the process with the lowest ratio</a:t>
            </a:r>
            <a:endParaRPr b="0" lang="en-US" sz="3200" spc="-1" strike="noStrike">
              <a:solidFill>
                <a:srgbClr val="000000"/>
              </a:solidFill>
              <a:latin typeface="Calibri"/>
            </a:endParaRPr>
          </a:p>
          <a:p>
            <a:pPr marL="571680" indent="-514080">
              <a:lnSpc>
                <a:spcPct val="100000"/>
              </a:lnSpc>
              <a:spcBef>
                <a:spcPts val="641"/>
              </a:spcBef>
              <a:buClr>
                <a:srgbClr val="000000"/>
              </a:buClr>
              <a:buFont typeface="Arial"/>
              <a:buChar char="•"/>
            </a:pPr>
            <a:r>
              <a:rPr b="0" lang="en-US" sz="3200" spc="-1" strike="noStrike">
                <a:solidFill>
                  <a:srgbClr val="000000"/>
                </a:solidFill>
                <a:latin typeface="Calibri"/>
              </a:rPr>
              <a:t>Guarantees 1/n of CPU time </a:t>
            </a:r>
            <a:r>
              <a:rPr b="0" lang="en-US" sz="3200" spc="-1" strike="noStrike">
                <a:solidFill>
                  <a:srgbClr val="000000"/>
                </a:solidFill>
                <a:latin typeface="Wingdings"/>
              </a:rPr>
              <a:t></a:t>
            </a:r>
            <a:r>
              <a:rPr b="0" lang="en-US" sz="3200" spc="-1" strike="noStrike">
                <a:solidFill>
                  <a:srgbClr val="000000"/>
                </a:solidFill>
                <a:latin typeface="Calibri"/>
              </a:rPr>
              <a:t> fair.</a:t>
            </a:r>
            <a:endParaRPr b="0" lang="en-US" sz="3200" spc="-1" strike="noStrike">
              <a:solidFill>
                <a:srgbClr val="000000"/>
              </a:solidFill>
              <a:latin typeface="Calibri"/>
            </a:endParaRPr>
          </a:p>
        </p:txBody>
      </p:sp>
    </p:spTree>
  </p:cSld>
  <p:timing>
    <p:tnLst>
      <p:par>
        <p:cTn id="236" dur="indefinite" restart="never" nodeType="tmRoot">
          <p:childTnLst>
            <p:seq>
              <p:cTn id="237" dur="indefinite" nodeType="mainSeq">
                <p:childTnLst>
                  <p:par>
                    <p:cTn id="238" fill="hold">
                      <p:stCondLst>
                        <p:cond delay="indefinite"/>
                      </p:stCondLst>
                      <p:childTnLst>
                        <p:par>
                          <p:cTn id="239" fill="hold">
                            <p:stCondLst>
                              <p:cond delay="0"/>
                            </p:stCondLst>
                            <p:childTnLst>
                              <p:par>
                                <p:cTn id="240" nodeType="clickEffect" fill="hold" presetClass="entr" presetID="1">
                                  <p:stCondLst>
                                    <p:cond delay="0"/>
                                  </p:stCondLst>
                                  <p:childTnLst>
                                    <p:set>
                                      <p:cBhvr>
                                        <p:cTn id="241"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nodeType="clickEffect" fill="hold" presetClass="entr" presetID="1">
                                  <p:stCondLst>
                                    <p:cond delay="0"/>
                                  </p:stCondLst>
                                  <p:childTnLst>
                                    <p:set>
                                      <p:cBhvr>
                                        <p:cTn id="245"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1">
                                  <p:stCondLst>
                                    <p:cond delay="0"/>
                                  </p:stCondLst>
                                  <p:childTnLst>
                                    <p:set>
                                      <p:cBhvr>
                                        <p:cTn id="249"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0" y="0"/>
            <a:ext cx="9143640" cy="761760"/>
          </a:xfrm>
          <a:prstGeom prst="rect">
            <a:avLst/>
          </a:prstGeom>
          <a:solidFill>
            <a:srgbClr val="d9d9d9"/>
          </a:solidFill>
          <a:ln w="9360">
            <a:noFill/>
          </a:ln>
        </p:spPr>
        <p:txBody>
          <a:bodyPr anchor="ctr">
            <a:normAutofit/>
          </a:bodyPr>
          <a:p>
            <a:pPr algn="ctr">
              <a:lnSpc>
                <a:spcPct val="100000"/>
              </a:lnSpc>
            </a:pPr>
            <a:r>
              <a:rPr b="0" lang="en-US" sz="3600" spc="-1" strike="noStrike">
                <a:solidFill>
                  <a:srgbClr val="c00000"/>
                </a:solidFill>
                <a:latin typeface="Calibri"/>
              </a:rPr>
              <a:t>O</a:t>
            </a:r>
            <a:r>
              <a:rPr b="0" lang="en-US" sz="3600" spc="-1" strike="noStrike">
                <a:solidFill>
                  <a:srgbClr val="c00000"/>
                </a:solidFill>
                <a:latin typeface="Calibri"/>
              </a:rPr>
              <a:t>p</a:t>
            </a:r>
            <a:r>
              <a:rPr b="0" lang="en-US" sz="3600" spc="-1" strike="noStrike">
                <a:solidFill>
                  <a:srgbClr val="c00000"/>
                </a:solidFill>
                <a:latin typeface="Calibri"/>
              </a:rPr>
              <a:t>e</a:t>
            </a:r>
            <a:r>
              <a:rPr b="0" lang="en-US" sz="3600" spc="-1" strike="noStrike">
                <a:solidFill>
                  <a:srgbClr val="c00000"/>
                </a:solidFill>
                <a:latin typeface="Calibri"/>
              </a:rPr>
              <a:t>n</a:t>
            </a:r>
            <a:r>
              <a:rPr b="0" lang="en-US" sz="3600" spc="-1" strike="noStrike">
                <a:solidFill>
                  <a:srgbClr val="c00000"/>
                </a:solidFill>
                <a:latin typeface="Calibri"/>
              </a:rPr>
              <a:t>i</a:t>
            </a:r>
            <a:r>
              <a:rPr b="0" lang="en-US" sz="3600" spc="-1" strike="noStrike">
                <a:solidFill>
                  <a:srgbClr val="c00000"/>
                </a:solidFill>
                <a:latin typeface="Calibri"/>
              </a:rPr>
              <a:t>n</a:t>
            </a:r>
            <a:r>
              <a:rPr b="0" lang="en-US" sz="3600" spc="-1" strike="noStrike">
                <a:solidFill>
                  <a:srgbClr val="c00000"/>
                </a:solidFill>
                <a:latin typeface="Calibri"/>
              </a:rPr>
              <a:t>g </a:t>
            </a:r>
            <a:r>
              <a:rPr b="0" lang="en-US" sz="3600" spc="-1" strike="noStrike">
                <a:solidFill>
                  <a:srgbClr val="c00000"/>
                </a:solidFill>
                <a:latin typeface="Calibri"/>
              </a:rPr>
              <a:t>q</a:t>
            </a:r>
            <a:r>
              <a:rPr b="0" lang="en-US" sz="3600" spc="-1" strike="noStrike">
                <a:solidFill>
                  <a:srgbClr val="c00000"/>
                </a:solidFill>
                <a:latin typeface="Calibri"/>
              </a:rPr>
              <a:t>u</a:t>
            </a:r>
            <a:r>
              <a:rPr b="0" lang="en-US" sz="3600" spc="-1" strike="noStrike">
                <a:solidFill>
                  <a:srgbClr val="c00000"/>
                </a:solidFill>
                <a:latin typeface="Calibri"/>
              </a:rPr>
              <a:t>e</a:t>
            </a:r>
            <a:r>
              <a:rPr b="0" lang="en-US" sz="3600" spc="-1" strike="noStrike">
                <a:solidFill>
                  <a:srgbClr val="c00000"/>
                </a:solidFill>
                <a:latin typeface="Calibri"/>
              </a:rPr>
              <a:t>s</a:t>
            </a:r>
            <a:r>
              <a:rPr b="0" lang="en-US" sz="3600" spc="-1" strike="noStrike">
                <a:solidFill>
                  <a:srgbClr val="c00000"/>
                </a:solidFill>
                <a:latin typeface="Calibri"/>
              </a:rPr>
              <a:t>ti</a:t>
            </a:r>
            <a:r>
              <a:rPr b="0" lang="en-US" sz="3600" spc="-1" strike="noStrike">
                <a:solidFill>
                  <a:srgbClr val="c00000"/>
                </a:solidFill>
                <a:latin typeface="Calibri"/>
              </a:rPr>
              <a:t>o</a:t>
            </a:r>
            <a:r>
              <a:rPr b="0" lang="en-US" sz="3600" spc="-1" strike="noStrike">
                <a:solidFill>
                  <a:srgbClr val="c00000"/>
                </a:solidFill>
                <a:latin typeface="Calibri"/>
              </a:rPr>
              <a:t>n</a:t>
            </a:r>
            <a:r>
              <a:rPr b="0" lang="en-US" sz="3600" spc="-1" strike="noStrike">
                <a:solidFill>
                  <a:srgbClr val="c00000"/>
                </a:solidFill>
                <a:latin typeface="Calibri"/>
              </a:rPr>
              <a:t>: </a:t>
            </a:r>
            <a:r>
              <a:rPr b="0" lang="en-US" sz="3600" spc="-1" strike="noStrike">
                <a:solidFill>
                  <a:srgbClr val="c00000"/>
                </a:solidFill>
                <a:latin typeface="Calibri"/>
              </a:rPr>
              <a:t>Q</a:t>
            </a:r>
            <a:r>
              <a:rPr b="0" lang="en-US" sz="3600" spc="-1" strike="noStrike">
                <a:solidFill>
                  <a:srgbClr val="c00000"/>
                </a:solidFill>
                <a:latin typeface="Calibri"/>
              </a:rPr>
              <a:t>u</a:t>
            </a:r>
            <a:r>
              <a:rPr b="0" lang="en-US" sz="3600" spc="-1" strike="noStrike">
                <a:solidFill>
                  <a:srgbClr val="c00000"/>
                </a:solidFill>
                <a:latin typeface="Calibri"/>
              </a:rPr>
              <a:t>a</a:t>
            </a:r>
            <a:r>
              <a:rPr b="0" lang="en-US" sz="3600" spc="-1" strike="noStrike">
                <a:solidFill>
                  <a:srgbClr val="c00000"/>
                </a:solidFill>
                <a:latin typeface="Calibri"/>
              </a:rPr>
              <a:t>li</a:t>
            </a:r>
            <a:r>
              <a:rPr b="0" lang="en-US" sz="3600" spc="-1" strike="noStrike">
                <a:solidFill>
                  <a:srgbClr val="c00000"/>
                </a:solidFill>
                <a:latin typeface="Calibri"/>
              </a:rPr>
              <a:t>t</a:t>
            </a:r>
            <a:r>
              <a:rPr b="0" lang="en-US" sz="3600" spc="-1" strike="noStrike">
                <a:solidFill>
                  <a:srgbClr val="c00000"/>
                </a:solidFill>
                <a:latin typeface="Calibri"/>
              </a:rPr>
              <a:t>y </a:t>
            </a:r>
            <a:r>
              <a:rPr b="0" lang="en-US" sz="3600" spc="-1" strike="noStrike">
                <a:solidFill>
                  <a:srgbClr val="c00000"/>
                </a:solidFill>
                <a:latin typeface="Calibri"/>
              </a:rPr>
              <a:t>C</a:t>
            </a:r>
            <a:r>
              <a:rPr b="0" lang="en-US" sz="3600" spc="-1" strike="noStrike">
                <a:solidFill>
                  <a:srgbClr val="c00000"/>
                </a:solidFill>
                <a:latin typeface="Calibri"/>
              </a:rPr>
              <a:t>r</a:t>
            </a:r>
            <a:r>
              <a:rPr b="0" lang="en-US" sz="3600" spc="-1" strike="noStrike">
                <a:solidFill>
                  <a:srgbClr val="c00000"/>
                </a:solidFill>
                <a:latin typeface="Calibri"/>
              </a:rPr>
              <a:t>it</a:t>
            </a:r>
            <a:r>
              <a:rPr b="0" lang="en-US" sz="3600" spc="-1" strike="noStrike">
                <a:solidFill>
                  <a:srgbClr val="c00000"/>
                </a:solidFill>
                <a:latin typeface="Calibri"/>
              </a:rPr>
              <a:t>e</a:t>
            </a:r>
            <a:r>
              <a:rPr b="0" lang="en-US" sz="3600" spc="-1" strike="noStrike">
                <a:solidFill>
                  <a:srgbClr val="c00000"/>
                </a:solidFill>
                <a:latin typeface="Calibri"/>
              </a:rPr>
              <a:t>r</a:t>
            </a:r>
            <a:r>
              <a:rPr b="0" lang="en-US" sz="3600" spc="-1" strike="noStrike">
                <a:solidFill>
                  <a:srgbClr val="c00000"/>
                </a:solidFill>
                <a:latin typeface="Calibri"/>
              </a:rPr>
              <a:t>i</a:t>
            </a:r>
            <a:r>
              <a:rPr b="0" lang="en-US" sz="3600" spc="-1" strike="noStrike">
                <a:solidFill>
                  <a:srgbClr val="c00000"/>
                </a:solidFill>
                <a:latin typeface="Calibri"/>
              </a:rPr>
              <a:t>a </a:t>
            </a:r>
            <a:r>
              <a:rPr b="0" lang="en-US" sz="3600" spc="-1" strike="noStrike">
                <a:solidFill>
                  <a:srgbClr val="c00000"/>
                </a:solidFill>
                <a:latin typeface="Calibri"/>
              </a:rPr>
              <a:t>M</a:t>
            </a:r>
            <a:r>
              <a:rPr b="0" lang="en-US" sz="3600" spc="-1" strike="noStrike">
                <a:solidFill>
                  <a:srgbClr val="c00000"/>
                </a:solidFill>
                <a:latin typeface="Calibri"/>
              </a:rPr>
              <a:t>e</a:t>
            </a:r>
            <a:r>
              <a:rPr b="0" lang="en-US" sz="3600" spc="-1" strike="noStrike">
                <a:solidFill>
                  <a:srgbClr val="c00000"/>
                </a:solidFill>
                <a:latin typeface="Calibri"/>
              </a:rPr>
              <a:t>a</a:t>
            </a:r>
            <a:r>
              <a:rPr b="0" lang="en-US" sz="3600" spc="-1" strike="noStrike">
                <a:solidFill>
                  <a:srgbClr val="c00000"/>
                </a:solidFill>
                <a:latin typeface="Calibri"/>
              </a:rPr>
              <a:t>s</a:t>
            </a:r>
            <a:r>
              <a:rPr b="0" lang="en-US" sz="3600" spc="-1" strike="noStrike">
                <a:solidFill>
                  <a:srgbClr val="c00000"/>
                </a:solidFill>
                <a:latin typeface="Calibri"/>
              </a:rPr>
              <a:t>u</a:t>
            </a:r>
            <a:r>
              <a:rPr b="0" lang="en-US" sz="3600" spc="-1" strike="noStrike">
                <a:solidFill>
                  <a:srgbClr val="c00000"/>
                </a:solidFill>
                <a:latin typeface="Calibri"/>
              </a:rPr>
              <a:t>r</a:t>
            </a:r>
            <a:r>
              <a:rPr b="0" lang="en-US" sz="3600" spc="-1" strike="noStrike">
                <a:solidFill>
                  <a:srgbClr val="c00000"/>
                </a:solidFill>
                <a:latin typeface="Calibri"/>
              </a:rPr>
              <a:t>e</a:t>
            </a:r>
            <a:r>
              <a:rPr b="0" lang="en-US" sz="3600" spc="-1" strike="noStrike">
                <a:solidFill>
                  <a:srgbClr val="c00000"/>
                </a:solidFill>
                <a:latin typeface="Calibri"/>
              </a:rPr>
              <a:t>s</a:t>
            </a:r>
            <a:endParaRPr b="0" lang="en-US" sz="3600" spc="-1" strike="noStrike">
              <a:solidFill>
                <a:srgbClr val="000000"/>
              </a:solidFill>
              <a:latin typeface="Arial"/>
            </a:endParaRPr>
          </a:p>
        </p:txBody>
      </p:sp>
      <p:sp>
        <p:nvSpPr>
          <p:cNvPr id="93" name="TextShape 2"/>
          <p:cNvSpPr txBox="1"/>
          <p:nvPr/>
        </p:nvSpPr>
        <p:spPr>
          <a:xfrm>
            <a:off x="228600" y="990720"/>
            <a:ext cx="8686440" cy="5638320"/>
          </a:xfrm>
          <a:prstGeom prst="rect">
            <a:avLst/>
          </a:prstGeom>
          <a:noFill/>
          <a:ln w="9360">
            <a:noFill/>
          </a:ln>
        </p:spPr>
        <p:txBody>
          <a:bodyPr>
            <a:normAutofit/>
          </a:bodyPr>
          <a:p>
            <a:pPr lvl="1" marL="914400" indent="-514080">
              <a:lnSpc>
                <a:spcPct val="100000"/>
              </a:lnSpc>
              <a:spcBef>
                <a:spcPts val="561"/>
              </a:spcBef>
              <a:buClr>
                <a:srgbClr val="000000"/>
              </a:buClr>
              <a:buFont typeface="Calibri"/>
              <a:buAutoNum type="arabicPeriod"/>
            </a:pPr>
            <a:r>
              <a:rPr b="1" i="1" lang="en-US" sz="2800" spc="-1" strike="noStrike">
                <a:solidFill>
                  <a:srgbClr val="000000"/>
                </a:solidFill>
                <a:latin typeface="Calibri"/>
              </a:rPr>
              <a:t>Throughput </a:t>
            </a:r>
            <a:r>
              <a:rPr b="0" lang="en-US" sz="2800" spc="-1" strike="noStrike">
                <a:solidFill>
                  <a:srgbClr val="000000"/>
                </a:solidFill>
                <a:latin typeface="Calibri"/>
              </a:rPr>
              <a:t>– # completed processes per time unit.</a:t>
            </a:r>
            <a:endParaRPr b="0" lang="en-US" sz="2800" spc="-1" strike="noStrike">
              <a:solidFill>
                <a:srgbClr val="000000"/>
              </a:solidFill>
              <a:latin typeface="Calibri"/>
            </a:endParaRPr>
          </a:p>
          <a:p>
            <a:pPr lvl="1" marL="914400" indent="-514080">
              <a:lnSpc>
                <a:spcPct val="100000"/>
              </a:lnSpc>
              <a:spcBef>
                <a:spcPts val="561"/>
              </a:spcBef>
              <a:buClr>
                <a:srgbClr val="000000"/>
              </a:buClr>
              <a:buFont typeface="Calibri"/>
              <a:buAutoNum type="arabicPeriod"/>
            </a:pPr>
            <a:r>
              <a:rPr b="1" lang="en-US" sz="2800" spc="-1" strike="noStrike">
                <a:solidFill>
                  <a:srgbClr val="000000"/>
                </a:solidFill>
                <a:latin typeface="Calibri"/>
              </a:rPr>
              <a:t>Efficiency: </a:t>
            </a:r>
            <a:r>
              <a:rPr b="1" i="1" lang="en-US" sz="2800" spc="-1" strike="noStrike">
                <a:solidFill>
                  <a:srgbClr val="000000"/>
                </a:solidFill>
                <a:latin typeface="Calibri"/>
              </a:rPr>
              <a:t>CPU utilization </a:t>
            </a:r>
            <a:r>
              <a:rPr b="0" lang="en-US" sz="2800" spc="-1" strike="noStrike">
                <a:solidFill>
                  <a:srgbClr val="000000"/>
                </a:solidFill>
                <a:latin typeface="Calibri"/>
              </a:rPr>
              <a:t>– Percentage of time in which the CPU is busy.</a:t>
            </a:r>
            <a:endParaRPr b="0" lang="en-US" sz="2800" spc="-1" strike="noStrike">
              <a:solidFill>
                <a:srgbClr val="000000"/>
              </a:solidFill>
              <a:latin typeface="Calibri"/>
            </a:endParaRPr>
          </a:p>
          <a:p>
            <a:pPr lvl="1" marL="914400" indent="-514080">
              <a:lnSpc>
                <a:spcPct val="100000"/>
              </a:lnSpc>
              <a:spcBef>
                <a:spcPts val="561"/>
              </a:spcBef>
              <a:buClr>
                <a:srgbClr val="000000"/>
              </a:buClr>
              <a:buFont typeface="Calibri"/>
              <a:buAutoNum type="arabicPeriod"/>
            </a:pPr>
            <a:r>
              <a:rPr b="1" i="1" lang="en-US" sz="2800" spc="-1" strike="noStrike">
                <a:solidFill>
                  <a:srgbClr val="000000"/>
                </a:solidFill>
                <a:latin typeface="Calibri"/>
              </a:rPr>
              <a:t>Turnaround time </a:t>
            </a:r>
            <a:r>
              <a:rPr b="0" lang="en-US" sz="2800" spc="-1" strike="noStrike">
                <a:solidFill>
                  <a:srgbClr val="000000"/>
                </a:solidFill>
                <a:latin typeface="Calibri"/>
              </a:rPr>
              <a:t>– avg time between job’s submission and completion.</a:t>
            </a:r>
            <a:endParaRPr b="0" lang="en-US" sz="2800" spc="-1" strike="noStrike">
              <a:solidFill>
                <a:srgbClr val="000000"/>
              </a:solidFill>
              <a:latin typeface="Calibri"/>
            </a:endParaRPr>
          </a:p>
          <a:p>
            <a:pPr lvl="1" marL="914400" indent="-514080">
              <a:lnSpc>
                <a:spcPct val="100000"/>
              </a:lnSpc>
              <a:spcBef>
                <a:spcPts val="561"/>
              </a:spcBef>
              <a:buClr>
                <a:srgbClr val="000000"/>
              </a:buClr>
              <a:buFont typeface="Calibri"/>
              <a:buAutoNum type="arabicPeriod"/>
            </a:pPr>
            <a:r>
              <a:rPr b="1" i="1" lang="en-US" sz="2800" spc="-1" strike="noStrike">
                <a:solidFill>
                  <a:srgbClr val="000000"/>
                </a:solidFill>
                <a:latin typeface="Calibri"/>
              </a:rPr>
              <a:t>Waiting time </a:t>
            </a:r>
            <a:r>
              <a:rPr b="0" lang="en-US" sz="2800" spc="-1" strike="noStrike">
                <a:solidFill>
                  <a:srgbClr val="000000"/>
                </a:solidFill>
                <a:latin typeface="Calibri"/>
              </a:rPr>
              <a:t>– The sum of all time intervals in which the process was in the </a:t>
            </a:r>
            <a:r>
              <a:rPr b="0" i="1" lang="en-US" sz="2800" spc="-1" strike="noStrike" u="sng">
                <a:solidFill>
                  <a:srgbClr val="000000"/>
                </a:solidFill>
                <a:uFillTx/>
                <a:latin typeface="Calibri"/>
              </a:rPr>
              <a:t>ready</a:t>
            </a:r>
            <a:r>
              <a:rPr b="0" i="1" lang="en-US" sz="2800" spc="-1" strike="noStrike">
                <a:solidFill>
                  <a:srgbClr val="000000"/>
                </a:solidFill>
                <a:latin typeface="Calibri"/>
              </a:rPr>
              <a:t> queue</a:t>
            </a:r>
            <a:r>
              <a:rPr b="0" lang="en-US" sz="2800" spc="-1" strike="noStrike">
                <a:solidFill>
                  <a:srgbClr val="000000"/>
                </a:solidFill>
                <a:latin typeface="Calibri"/>
              </a:rPr>
              <a:t>.</a:t>
            </a:r>
            <a:endParaRPr b="0" lang="en-US" sz="2800" spc="-1" strike="noStrike">
              <a:solidFill>
                <a:srgbClr val="000000"/>
              </a:solidFill>
              <a:latin typeface="Calibri"/>
            </a:endParaRPr>
          </a:p>
          <a:p>
            <a:pPr lvl="1" marL="914400" indent="-514080">
              <a:lnSpc>
                <a:spcPct val="100000"/>
              </a:lnSpc>
              <a:spcBef>
                <a:spcPts val="561"/>
              </a:spcBef>
              <a:buClr>
                <a:srgbClr val="000000"/>
              </a:buClr>
              <a:buFont typeface="Calibri"/>
              <a:buAutoNum type="arabicPeriod"/>
            </a:pPr>
            <a:r>
              <a:rPr b="1" i="1" lang="en-US" sz="2800" spc="-1" strike="noStrike">
                <a:solidFill>
                  <a:srgbClr val="000000"/>
                </a:solidFill>
                <a:latin typeface="Calibri"/>
              </a:rPr>
              <a:t>Response time </a:t>
            </a:r>
            <a:r>
              <a:rPr b="0" lang="en-US" sz="2800" spc="-1" strike="noStrike">
                <a:solidFill>
                  <a:srgbClr val="000000"/>
                </a:solidFill>
                <a:latin typeface="Calibri"/>
              </a:rPr>
              <a:t>– Time between submitting a command and generation of first output.</a:t>
            </a:r>
            <a:endParaRPr b="0" lang="en-US" sz="2800" spc="-1" strike="noStrike">
              <a:solidFill>
                <a:srgbClr val="000000"/>
              </a:solidFill>
              <a:latin typeface="Calibri"/>
            </a:endParaRPr>
          </a:p>
          <a:p>
            <a:pPr lvl="1" marL="914400" indent="-514080">
              <a:lnSpc>
                <a:spcPct val="100000"/>
              </a:lnSpc>
              <a:spcBef>
                <a:spcPts val="561"/>
              </a:spcBef>
              <a:buClr>
                <a:srgbClr val="000000"/>
              </a:buClr>
              <a:buFont typeface="Calibri"/>
              <a:buAutoNum type="arabicPeriod"/>
            </a:pPr>
            <a:r>
              <a:rPr b="1" i="1" lang="en-US" sz="2800" spc="-1" strike="noStrike">
                <a:solidFill>
                  <a:srgbClr val="000000"/>
                </a:solidFill>
                <a:latin typeface="Calibri"/>
              </a:rPr>
              <a:t>Fairness </a:t>
            </a:r>
            <a:r>
              <a:rPr b="0" lang="en-US" sz="2800" spc="-1" strike="noStrike">
                <a:solidFill>
                  <a:srgbClr val="000000"/>
                </a:solidFill>
                <a:latin typeface="Calibri"/>
              </a:rPr>
              <a:t>- </a:t>
            </a: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93">
                                            <p:txEl>
                                              <p:pRg st="0" end="0"/>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93">
                                            <p:txEl>
                                              <p:pRg st="1" end="1"/>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93">
                                            <p:txEl>
                                              <p:pRg st="2" end="2"/>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93">
                                            <p:txEl>
                                              <p:pRg st="3" end="3"/>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93">
                                            <p:txEl>
                                              <p:pRg st="4" end="4"/>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9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er</a:t>
            </a:r>
            <a:r>
              <a:rPr b="0" lang="en-US" sz="3600" spc="-1" strike="noStrike">
                <a:solidFill>
                  <a:srgbClr val="c00000"/>
                </a:solidFill>
                <a:latin typeface="Calibri"/>
              </a:rPr>
              <a:t>ci</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6: </a:t>
            </a:r>
            <a:r>
              <a:rPr b="0" lang="en-US" sz="3600" spc="-1" strike="noStrike">
                <a:solidFill>
                  <a:srgbClr val="c00000"/>
                </a:solidFill>
                <a:latin typeface="Calibri"/>
              </a:rPr>
              <a:t>G</a:t>
            </a:r>
            <a:r>
              <a:rPr b="0" lang="en-US" sz="3600" spc="-1" strike="noStrike">
                <a:solidFill>
                  <a:srgbClr val="c00000"/>
                </a:solidFill>
                <a:latin typeface="Calibri"/>
              </a:rPr>
              <a:t>u</a:t>
            </a:r>
            <a:r>
              <a:rPr b="0" lang="en-US" sz="3600" spc="-1" strike="noStrike">
                <a:solidFill>
                  <a:srgbClr val="c00000"/>
                </a:solidFill>
                <a:latin typeface="Calibri"/>
              </a:rPr>
              <a:t>a</a:t>
            </a:r>
            <a:r>
              <a:rPr b="0" lang="en-US" sz="3600" spc="-1" strike="noStrike">
                <a:solidFill>
                  <a:srgbClr val="c00000"/>
                </a:solidFill>
                <a:latin typeface="Calibri"/>
              </a:rPr>
              <a:t>r</a:t>
            </a:r>
            <a:r>
              <a:rPr b="0" lang="en-US" sz="3600" spc="-1" strike="noStrike">
                <a:solidFill>
                  <a:srgbClr val="c00000"/>
                </a:solidFill>
                <a:latin typeface="Calibri"/>
              </a:rPr>
              <a:t>a</a:t>
            </a:r>
            <a:r>
              <a:rPr b="0" lang="en-US" sz="3600" spc="-1" strike="noStrike">
                <a:solidFill>
                  <a:srgbClr val="c00000"/>
                </a:solidFill>
                <a:latin typeface="Calibri"/>
              </a:rPr>
              <a:t>n</a:t>
            </a:r>
            <a:r>
              <a:rPr b="0" lang="en-US" sz="3600" spc="-1" strike="noStrike">
                <a:solidFill>
                  <a:srgbClr val="c00000"/>
                </a:solidFill>
                <a:latin typeface="Calibri"/>
              </a:rPr>
              <a:t>te</a:t>
            </a:r>
            <a:r>
              <a:rPr b="0" lang="en-US" sz="3600" spc="-1" strike="noStrike">
                <a:solidFill>
                  <a:srgbClr val="c00000"/>
                </a:solidFill>
                <a:latin typeface="Calibri"/>
              </a:rPr>
              <a:t>e</a:t>
            </a:r>
            <a:r>
              <a:rPr b="0" lang="en-US" sz="3600" spc="-1" strike="noStrike">
                <a:solidFill>
                  <a:srgbClr val="c00000"/>
                </a:solidFill>
                <a:latin typeface="Calibri"/>
              </a:rPr>
              <a:t>d </a:t>
            </a:r>
            <a:r>
              <a:rPr b="0" lang="en-US" sz="3600" spc="-1" strike="noStrike">
                <a:solidFill>
                  <a:srgbClr val="c00000"/>
                </a:solidFill>
                <a:latin typeface="Calibri"/>
              </a:rPr>
              <a:t>S</a:t>
            </a:r>
            <a:r>
              <a:rPr b="0" lang="en-US" sz="3600" spc="-1" strike="noStrike">
                <a:solidFill>
                  <a:srgbClr val="c00000"/>
                </a:solidFill>
                <a:latin typeface="Calibri"/>
              </a:rPr>
              <a:t>c</a:t>
            </a:r>
            <a:r>
              <a:rPr b="0" lang="en-US" sz="3600" spc="-1" strike="noStrike">
                <a:solidFill>
                  <a:srgbClr val="c00000"/>
                </a:solidFill>
                <a:latin typeface="Calibri"/>
              </a:rPr>
              <a:t>h</a:t>
            </a:r>
            <a:r>
              <a:rPr b="0" lang="en-US" sz="3600" spc="-1" strike="noStrike">
                <a:solidFill>
                  <a:srgbClr val="c00000"/>
                </a:solidFill>
                <a:latin typeface="Calibri"/>
              </a:rPr>
              <a:t>e</a:t>
            </a:r>
            <a:r>
              <a:rPr b="0" lang="en-US" sz="3600" spc="-1" strike="noStrike">
                <a:solidFill>
                  <a:srgbClr val="c00000"/>
                </a:solidFill>
                <a:latin typeface="Calibri"/>
              </a:rPr>
              <a:t>d</a:t>
            </a:r>
            <a:r>
              <a:rPr b="0" lang="en-US" sz="3600" spc="-1" strike="noStrike">
                <a:solidFill>
                  <a:srgbClr val="c00000"/>
                </a:solidFill>
                <a:latin typeface="Calibri"/>
              </a:rPr>
              <a:t>ul</a:t>
            </a:r>
            <a:r>
              <a:rPr b="0" lang="en-US" sz="3600" spc="-1" strike="noStrike">
                <a:solidFill>
                  <a:srgbClr val="c00000"/>
                </a:solidFill>
                <a:latin typeface="Calibri"/>
              </a:rPr>
              <a:t>in</a:t>
            </a:r>
            <a:r>
              <a:rPr b="0" lang="en-US" sz="3600" spc="-1" strike="noStrike">
                <a:solidFill>
                  <a:srgbClr val="c00000"/>
                </a:solidFill>
                <a:latin typeface="Calibri"/>
              </a:rPr>
              <a:t>g</a:t>
            </a:r>
            <a:endParaRPr b="0" lang="en-US" sz="3600" spc="-1" strike="noStrike">
              <a:solidFill>
                <a:srgbClr val="000000"/>
              </a:solidFill>
              <a:latin typeface="Arial"/>
            </a:endParaRPr>
          </a:p>
        </p:txBody>
      </p:sp>
      <p:sp>
        <p:nvSpPr>
          <p:cNvPr id="138" name="TextShape 2"/>
          <p:cNvSpPr txBox="1"/>
          <p:nvPr/>
        </p:nvSpPr>
        <p:spPr>
          <a:xfrm>
            <a:off x="228600" y="990720"/>
            <a:ext cx="8686440" cy="5638320"/>
          </a:xfrm>
          <a:prstGeom prst="rect">
            <a:avLst/>
          </a:prstGeom>
          <a:noFill/>
          <a:ln w="9360">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 system employs a preemptive guaranteed scheduling</a:t>
            </a:r>
            <a:endParaRPr b="0" lang="en-US" sz="2800" spc="-1" strike="noStrike">
              <a:solidFill>
                <a:srgbClr val="000000"/>
              </a:solidFill>
              <a:latin typeface="Calibri"/>
            </a:endParaRPr>
          </a:p>
          <a:p>
            <a:pPr marL="743040" indent="-285480">
              <a:lnSpc>
                <a:spcPct val="100000"/>
              </a:lnSpc>
              <a:spcBef>
                <a:spcPts val="479"/>
              </a:spcBef>
            </a:pPr>
            <a:r>
              <a:rPr b="0" lang="en-US" sz="2400" spc="-1" strike="noStrike">
                <a:solidFill>
                  <a:srgbClr val="000000"/>
                </a:solidFill>
                <a:latin typeface="Calibri"/>
              </a:rPr>
              <a:t>Ties are broken w.r.t. the lower ID process.</a:t>
            </a:r>
            <a:endParaRPr b="0" lang="en-US" sz="24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Jobs with the following CPU, I/O requirements arrive</a:t>
            </a:r>
            <a:endParaRPr b="0" lang="en-US" sz="2800" spc="-1" strike="noStrike">
              <a:solidFill>
                <a:srgbClr val="000000"/>
              </a:solidFill>
              <a:latin typeface="Calibri"/>
            </a:endParaRPr>
          </a:p>
          <a:p>
            <a:pPr marL="743040" indent="-285480">
              <a:lnSpc>
                <a:spcPct val="100000"/>
              </a:lnSpc>
              <a:spcBef>
                <a:spcPts val="479"/>
              </a:spcBef>
            </a:pPr>
            <a:r>
              <a:rPr b="0" lang="en-US" sz="2400" spc="-1" strike="noStrike">
                <a:solidFill>
                  <a:srgbClr val="000000"/>
                </a:solidFill>
                <a:latin typeface="Calibri"/>
              </a:rPr>
              <a:t>P</a:t>
            </a:r>
            <a:r>
              <a:rPr b="0" lang="en-US" sz="2400" spc="-1" strike="noStrike" baseline="-25000">
                <a:solidFill>
                  <a:srgbClr val="000000"/>
                </a:solidFill>
                <a:latin typeface="Calibri"/>
              </a:rPr>
              <a:t>1</a:t>
            </a:r>
            <a:r>
              <a:rPr b="0" lang="en-US" sz="2400" spc="-1" strike="noStrike">
                <a:solidFill>
                  <a:srgbClr val="000000"/>
                </a:solidFill>
                <a:latin typeface="Calibri"/>
              </a:rPr>
              <a:t> – 1</a:t>
            </a:r>
            <a:r>
              <a:rPr b="0" i="1" lang="en-US" sz="2400" spc="-1" strike="noStrike">
                <a:solidFill>
                  <a:srgbClr val="000000"/>
                </a:solidFill>
                <a:latin typeface="Calibri"/>
              </a:rPr>
              <a:t>T</a:t>
            </a:r>
            <a:r>
              <a:rPr b="0" lang="en-US" sz="2400" spc="-1" strike="noStrike">
                <a:solidFill>
                  <a:srgbClr val="000000"/>
                </a:solidFill>
                <a:latin typeface="Calibri"/>
              </a:rPr>
              <a:t> CPU, 4 </a:t>
            </a:r>
            <a:r>
              <a:rPr b="0" i="1" lang="en-US" sz="2400" spc="-1" strike="noStrike">
                <a:solidFill>
                  <a:srgbClr val="000000"/>
                </a:solidFill>
                <a:latin typeface="Calibri"/>
              </a:rPr>
              <a:t>T </a:t>
            </a:r>
            <a:r>
              <a:rPr b="0" lang="en-US" sz="2400" spc="-1" strike="noStrike">
                <a:solidFill>
                  <a:srgbClr val="000000"/>
                </a:solidFill>
                <a:latin typeface="Calibri"/>
              </a:rPr>
              <a:t>I/O, 2 </a:t>
            </a:r>
            <a:r>
              <a:rPr b="0" i="1" lang="en-US" sz="2400" spc="-1" strike="noStrike">
                <a:solidFill>
                  <a:srgbClr val="000000"/>
                </a:solidFill>
                <a:latin typeface="Calibri"/>
              </a:rPr>
              <a:t>T</a:t>
            </a:r>
            <a:r>
              <a:rPr b="0" lang="en-US" sz="2400" spc="-1" strike="noStrike">
                <a:solidFill>
                  <a:srgbClr val="000000"/>
                </a:solidFill>
                <a:latin typeface="Calibri"/>
              </a:rPr>
              <a:t> CPU</a:t>
            </a:r>
            <a:endParaRPr b="0" lang="en-US" sz="2400" spc="-1" strike="noStrike">
              <a:solidFill>
                <a:srgbClr val="000000"/>
              </a:solidFill>
              <a:latin typeface="Calibri"/>
            </a:endParaRPr>
          </a:p>
          <a:p>
            <a:pPr marL="743040" indent="-285480">
              <a:lnSpc>
                <a:spcPct val="100000"/>
              </a:lnSpc>
              <a:spcBef>
                <a:spcPts val="479"/>
              </a:spcBef>
            </a:pPr>
            <a:r>
              <a:rPr b="0" lang="en-US" sz="2400" spc="-1" strike="noStrike">
                <a:solidFill>
                  <a:srgbClr val="000000"/>
                </a:solidFill>
                <a:latin typeface="Calibri"/>
              </a:rPr>
              <a:t>P</a:t>
            </a:r>
            <a:r>
              <a:rPr b="0" lang="en-US" sz="2400" spc="-1" strike="noStrike" baseline="-25000">
                <a:solidFill>
                  <a:srgbClr val="000000"/>
                </a:solidFill>
                <a:latin typeface="Calibri"/>
              </a:rPr>
              <a:t>2</a:t>
            </a:r>
            <a:r>
              <a:rPr b="0" lang="en-US" sz="2400" spc="-1" strike="noStrike">
                <a:solidFill>
                  <a:srgbClr val="000000"/>
                </a:solidFill>
                <a:latin typeface="Calibri"/>
              </a:rPr>
              <a:t> – 1 CPU, 2 I/O, 2 CPU</a:t>
            </a:r>
            <a:endParaRPr b="0" lang="en-US" sz="2400" spc="-1" strike="noStrike">
              <a:solidFill>
                <a:srgbClr val="000000"/>
              </a:solidFill>
              <a:latin typeface="Calibri"/>
            </a:endParaRPr>
          </a:p>
          <a:p>
            <a:pPr marL="743040" indent="-285480">
              <a:lnSpc>
                <a:spcPct val="100000"/>
              </a:lnSpc>
              <a:spcBef>
                <a:spcPts val="479"/>
              </a:spcBef>
            </a:pPr>
            <a:r>
              <a:rPr b="0" lang="en-US" sz="2400" spc="-1" strike="noStrike">
                <a:solidFill>
                  <a:srgbClr val="000000"/>
                </a:solidFill>
                <a:latin typeface="Calibri"/>
              </a:rPr>
              <a:t>P</a:t>
            </a:r>
            <a:r>
              <a:rPr b="0" lang="en-US" sz="2400" spc="-1" strike="noStrike" baseline="-25000">
                <a:solidFill>
                  <a:srgbClr val="000000"/>
                </a:solidFill>
                <a:latin typeface="Calibri"/>
              </a:rPr>
              <a:t>3</a:t>
            </a:r>
            <a:r>
              <a:rPr b="0" lang="en-US" sz="2400" spc="-1" strike="noStrike">
                <a:solidFill>
                  <a:srgbClr val="000000"/>
                </a:solidFill>
                <a:latin typeface="Calibri"/>
              </a:rPr>
              <a:t> – 2 CPU, 1 I/O, 2 CPU</a:t>
            </a:r>
            <a:endParaRPr b="0" lang="en-US" sz="24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Draw a Gantt chart and compute the avg. TA time in the following cases:</a:t>
            </a:r>
            <a:endParaRPr b="0" lang="en-US" sz="2800" spc="-1" strike="noStrike">
              <a:solidFill>
                <a:srgbClr val="000000"/>
              </a:solidFill>
              <a:latin typeface="Calibri"/>
            </a:endParaRPr>
          </a:p>
          <a:p>
            <a:pPr lvl="1" marL="857160" indent="-456840">
              <a:lnSpc>
                <a:spcPct val="100000"/>
              </a:lnSpc>
              <a:spcBef>
                <a:spcPts val="479"/>
              </a:spcBef>
              <a:buClr>
                <a:srgbClr val="000000"/>
              </a:buClr>
              <a:buFont typeface="Calibri"/>
              <a:buAutoNum type="arabicPeriod"/>
            </a:pPr>
            <a:r>
              <a:rPr b="0" lang="en-US" sz="2400" spc="-1" strike="noStrike">
                <a:solidFill>
                  <a:srgbClr val="000000"/>
                </a:solidFill>
                <a:latin typeface="Calibri"/>
              </a:rPr>
              <a:t>Identical arrival time, I/O is done on separate devices.</a:t>
            </a:r>
            <a:endParaRPr b="0" lang="en-US" sz="2400" spc="-1" strike="noStrike">
              <a:solidFill>
                <a:srgbClr val="000000"/>
              </a:solidFill>
              <a:latin typeface="Calibri"/>
            </a:endParaRPr>
          </a:p>
          <a:p>
            <a:pPr lvl="1" marL="857160" indent="-456840">
              <a:lnSpc>
                <a:spcPct val="100000"/>
              </a:lnSpc>
              <a:spcBef>
                <a:spcPts val="479"/>
              </a:spcBef>
              <a:buClr>
                <a:srgbClr val="000000"/>
              </a:buClr>
              <a:buFont typeface="Calibri"/>
              <a:buAutoNum type="arabicPeriod"/>
            </a:pPr>
            <a:r>
              <a:rPr b="0" lang="en-US" sz="2400" spc="-1" strike="noStrike">
                <a:solidFill>
                  <a:srgbClr val="000000"/>
                </a:solidFill>
                <a:latin typeface="Calibri"/>
              </a:rPr>
              <a:t>(…)</a:t>
            </a:r>
            <a:endParaRPr b="0" lang="en-US" sz="2400" spc="-1" strike="noStrike">
              <a:solidFill>
                <a:srgbClr val="000000"/>
              </a:solidFill>
              <a:latin typeface="Calibri"/>
            </a:endParaRPr>
          </a:p>
        </p:txBody>
      </p:sp>
    </p:spTree>
  </p:cSld>
  <p:timing>
    <p:tnLst>
      <p:par>
        <p:cTn id="250" dur="indefinite" restart="never" nodeType="tmRoot">
          <p:childTnLst>
            <p:seq>
              <p:cTn id="251"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er</a:t>
            </a:r>
            <a:r>
              <a:rPr b="0" lang="en-US" sz="3600" spc="-1" strike="noStrike">
                <a:solidFill>
                  <a:srgbClr val="c00000"/>
                </a:solidFill>
                <a:latin typeface="Calibri"/>
              </a:rPr>
              <a:t>ci</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6 </a:t>
            </a:r>
            <a:r>
              <a:rPr b="0" lang="en-US" sz="3600" spc="-1" strike="noStrike">
                <a:solidFill>
                  <a:srgbClr val="c00000"/>
                </a:solidFill>
                <a:latin typeface="Calibri"/>
              </a:rPr>
              <a:t>- </a:t>
            </a:r>
            <a:r>
              <a:rPr b="0" lang="en-US" sz="3600" spc="-1" strike="noStrike">
                <a:solidFill>
                  <a:srgbClr val="c00000"/>
                </a:solidFill>
                <a:latin typeface="Calibri"/>
              </a:rPr>
              <a:t>S</a:t>
            </a:r>
            <a:r>
              <a:rPr b="0" lang="en-US" sz="3600" spc="-1" strike="noStrike">
                <a:solidFill>
                  <a:srgbClr val="c00000"/>
                </a:solidFill>
                <a:latin typeface="Calibri"/>
              </a:rPr>
              <a:t>ol</a:t>
            </a:r>
            <a:r>
              <a:rPr b="0" lang="en-US" sz="3600" spc="-1" strike="noStrike">
                <a:solidFill>
                  <a:srgbClr val="c00000"/>
                </a:solidFill>
                <a:latin typeface="Calibri"/>
              </a:rPr>
              <a:t>u</a:t>
            </a:r>
            <a:r>
              <a:rPr b="0" lang="en-US" sz="3600" spc="-1" strike="noStrike">
                <a:solidFill>
                  <a:srgbClr val="c00000"/>
                </a:solidFill>
                <a:latin typeface="Calibri"/>
              </a:rPr>
              <a:t>ti</a:t>
            </a:r>
            <a:r>
              <a:rPr b="0" lang="en-US" sz="3600" spc="-1" strike="noStrike">
                <a:solidFill>
                  <a:srgbClr val="c00000"/>
                </a:solidFill>
                <a:latin typeface="Calibri"/>
              </a:rPr>
              <a:t>o</a:t>
            </a:r>
            <a:r>
              <a:rPr b="0" lang="en-US" sz="3600" spc="-1" strike="noStrike">
                <a:solidFill>
                  <a:srgbClr val="c00000"/>
                </a:solidFill>
                <a:latin typeface="Calibri"/>
              </a:rPr>
              <a:t>n</a:t>
            </a:r>
            <a:endParaRPr b="0" lang="en-US" sz="3600" spc="-1" strike="noStrike">
              <a:solidFill>
                <a:srgbClr val="000000"/>
              </a:solidFill>
              <a:latin typeface="Arial"/>
            </a:endParaRPr>
          </a:p>
        </p:txBody>
      </p:sp>
      <p:sp>
        <p:nvSpPr>
          <p:cNvPr id="140" name="TextShape 2"/>
          <p:cNvSpPr txBox="1"/>
          <p:nvPr/>
        </p:nvSpPr>
        <p:spPr>
          <a:xfrm>
            <a:off x="228600" y="990720"/>
            <a:ext cx="8686440" cy="5638320"/>
          </a:xfrm>
          <a:prstGeom prst="rect">
            <a:avLst/>
          </a:prstGeom>
          <a:noFill/>
          <a:ln w="9360">
            <a:noFill/>
          </a:ln>
        </p:spPr>
        <p:txBody>
          <a:bodyPr>
            <a:normAutofit/>
          </a:bodyPr>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Identical arrival time, I/O on separated devices</a:t>
            </a:r>
            <a:endParaRPr b="0" lang="en-US" sz="3200" spc="-1" strike="noStrike">
              <a:solidFill>
                <a:srgbClr val="000000"/>
              </a:solidFill>
              <a:latin typeface="Calibri"/>
            </a:endParaRPr>
          </a:p>
          <a:p>
            <a:pPr marL="743040" indent="-285480">
              <a:lnSpc>
                <a:spcPct val="100000"/>
              </a:lnSpc>
              <a:spcBef>
                <a:spcPts val="479"/>
              </a:spcBef>
            </a:pPr>
            <a:r>
              <a:rPr b="0" lang="en-US" sz="2400" spc="-1" strike="noStrike">
                <a:solidFill>
                  <a:srgbClr val="000000"/>
                </a:solidFill>
                <a:latin typeface="Calibri"/>
              </a:rPr>
              <a:t>P</a:t>
            </a:r>
            <a:r>
              <a:rPr b="0" lang="en-US" sz="2400" spc="-1" strike="noStrike" baseline="-25000">
                <a:solidFill>
                  <a:srgbClr val="000000"/>
                </a:solidFill>
                <a:latin typeface="Calibri"/>
              </a:rPr>
              <a:t>1</a:t>
            </a:r>
            <a:r>
              <a:rPr b="0" lang="en-US" sz="2400" spc="-1" strike="noStrike">
                <a:solidFill>
                  <a:srgbClr val="000000"/>
                </a:solidFill>
                <a:latin typeface="Calibri"/>
              </a:rPr>
              <a:t> – 1</a:t>
            </a:r>
            <a:r>
              <a:rPr b="0" i="1" lang="en-US" sz="2400" spc="-1" strike="noStrike">
                <a:solidFill>
                  <a:srgbClr val="000000"/>
                </a:solidFill>
                <a:latin typeface="Calibri"/>
              </a:rPr>
              <a:t>T</a:t>
            </a:r>
            <a:r>
              <a:rPr b="0" lang="en-US" sz="2400" spc="-1" strike="noStrike">
                <a:solidFill>
                  <a:srgbClr val="000000"/>
                </a:solidFill>
                <a:latin typeface="Calibri"/>
              </a:rPr>
              <a:t> CPU, 4 </a:t>
            </a:r>
            <a:r>
              <a:rPr b="0" i="1" lang="en-US" sz="2400" spc="-1" strike="noStrike">
                <a:solidFill>
                  <a:srgbClr val="000000"/>
                </a:solidFill>
                <a:latin typeface="Calibri"/>
              </a:rPr>
              <a:t>T </a:t>
            </a:r>
            <a:r>
              <a:rPr b="0" lang="en-US" sz="2400" spc="-1" strike="noStrike">
                <a:solidFill>
                  <a:srgbClr val="000000"/>
                </a:solidFill>
                <a:latin typeface="Calibri"/>
              </a:rPr>
              <a:t>I/O, 2 </a:t>
            </a:r>
            <a:r>
              <a:rPr b="0" i="1" lang="en-US" sz="2400" spc="-1" strike="noStrike">
                <a:solidFill>
                  <a:srgbClr val="000000"/>
                </a:solidFill>
                <a:latin typeface="Calibri"/>
              </a:rPr>
              <a:t>T</a:t>
            </a:r>
            <a:r>
              <a:rPr b="0" lang="en-US" sz="2400" spc="-1" strike="noStrike">
                <a:solidFill>
                  <a:srgbClr val="000000"/>
                </a:solidFill>
                <a:latin typeface="Calibri"/>
              </a:rPr>
              <a:t> CPU</a:t>
            </a:r>
            <a:endParaRPr b="0" lang="en-US" sz="2400" spc="-1" strike="noStrike">
              <a:solidFill>
                <a:srgbClr val="000000"/>
              </a:solidFill>
              <a:latin typeface="Calibri"/>
            </a:endParaRPr>
          </a:p>
          <a:p>
            <a:pPr marL="743040" indent="-285480">
              <a:lnSpc>
                <a:spcPct val="100000"/>
              </a:lnSpc>
              <a:spcBef>
                <a:spcPts val="479"/>
              </a:spcBef>
            </a:pPr>
            <a:r>
              <a:rPr b="0" lang="en-US" sz="2400" spc="-1" strike="noStrike">
                <a:solidFill>
                  <a:srgbClr val="000000"/>
                </a:solidFill>
                <a:latin typeface="Calibri"/>
              </a:rPr>
              <a:t>P</a:t>
            </a:r>
            <a:r>
              <a:rPr b="0" lang="en-US" sz="2400" spc="-1" strike="noStrike" baseline="-25000">
                <a:solidFill>
                  <a:srgbClr val="000000"/>
                </a:solidFill>
                <a:latin typeface="Calibri"/>
              </a:rPr>
              <a:t>2</a:t>
            </a:r>
            <a:r>
              <a:rPr b="0" lang="en-US" sz="2400" spc="-1" strike="noStrike">
                <a:solidFill>
                  <a:srgbClr val="000000"/>
                </a:solidFill>
                <a:latin typeface="Calibri"/>
              </a:rPr>
              <a:t> – 1 CPU, 2 I/O, 2 CPU</a:t>
            </a:r>
            <a:endParaRPr b="0" lang="en-US" sz="2400" spc="-1" strike="noStrike">
              <a:solidFill>
                <a:srgbClr val="000000"/>
              </a:solidFill>
              <a:latin typeface="Calibri"/>
            </a:endParaRPr>
          </a:p>
          <a:p>
            <a:pPr marL="743040" indent="-285480">
              <a:lnSpc>
                <a:spcPct val="100000"/>
              </a:lnSpc>
              <a:spcBef>
                <a:spcPts val="479"/>
              </a:spcBef>
            </a:pPr>
            <a:r>
              <a:rPr b="0" lang="en-US" sz="2400" spc="-1" strike="noStrike">
                <a:solidFill>
                  <a:srgbClr val="000000"/>
                </a:solidFill>
                <a:latin typeface="Calibri"/>
              </a:rPr>
              <a:t>P</a:t>
            </a:r>
            <a:r>
              <a:rPr b="0" lang="en-US" sz="2400" spc="-1" strike="noStrike" baseline="-25000">
                <a:solidFill>
                  <a:srgbClr val="000000"/>
                </a:solidFill>
                <a:latin typeface="Calibri"/>
              </a:rPr>
              <a:t>3</a:t>
            </a:r>
            <a:r>
              <a:rPr b="0" lang="en-US" sz="2400" spc="-1" strike="noStrike">
                <a:solidFill>
                  <a:srgbClr val="000000"/>
                </a:solidFill>
                <a:latin typeface="Calibri"/>
              </a:rPr>
              <a:t> – 2 CPU, 1 I/O, 2 CPU</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Avg. TA:</a:t>
            </a:r>
            <a:endParaRPr b="0" lang="en-US" sz="3200" spc="-1" strike="noStrike">
              <a:solidFill>
                <a:srgbClr val="000000"/>
              </a:solidFill>
              <a:latin typeface="Calibri"/>
            </a:endParaRPr>
          </a:p>
        </p:txBody>
      </p:sp>
      <p:graphicFrame>
        <p:nvGraphicFramePr>
          <p:cNvPr id="141" name="Table 3"/>
          <p:cNvGraphicFramePr/>
          <p:nvPr/>
        </p:nvGraphicFramePr>
        <p:xfrm>
          <a:off x="1447920" y="3234600"/>
          <a:ext cx="6008400" cy="1482840"/>
        </p:xfrm>
        <a:graphic>
          <a:graphicData uri="http://schemas.openxmlformats.org/drawingml/2006/table">
            <a:tbl>
              <a:tblPr/>
              <a:tblGrid>
                <a:gridCol w="500400"/>
                <a:gridCol w="500400"/>
                <a:gridCol w="500400"/>
                <a:gridCol w="500400"/>
                <a:gridCol w="500400"/>
                <a:gridCol w="500400"/>
                <a:gridCol w="500400"/>
                <a:gridCol w="500400"/>
                <a:gridCol w="500400"/>
                <a:gridCol w="500400"/>
                <a:gridCol w="500400"/>
                <a:gridCol w="504000"/>
              </a:tblGrid>
              <a:tr h="448920">
                <a:tc>
                  <a:txBody>
                    <a:bodyPr/>
                    <a:p>
                      <a:pPr algn="ctr">
                        <a:lnSpc>
                          <a:spcPct val="100000"/>
                        </a:lnSpc>
                      </a:pPr>
                      <a:r>
                        <a:rPr b="0" lang="en" sz="1200" spc="-1" strike="noStrike">
                          <a:solidFill>
                            <a:srgbClr val="000000"/>
                          </a:solidFill>
                          <a:latin typeface="Calibri"/>
                        </a:rPr>
                        <a:t>Time</a:t>
                      </a:r>
                      <a:endParaRPr b="0" lang="en"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0</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1</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3</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4</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5</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6</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7</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8</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9</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10</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0960">
                <a:tc>
                  <a:txBody>
                    <a:bodyPr/>
                    <a:p>
                      <a:pPr algn="ctr">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1</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0960">
                <a:tc>
                  <a:txBody>
                    <a:bodyPr/>
                    <a:p>
                      <a:pPr algn="ctr">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2</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0960">
                <a:tc>
                  <a:txBody>
                    <a:bodyPr/>
                    <a:p>
                      <a:pPr algn="ctr">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3</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252" dur="indefinite" restart="never" nodeType="tmRoot">
          <p:childTnLst>
            <p:seq>
              <p:cTn id="253"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er</a:t>
            </a:r>
            <a:r>
              <a:rPr b="0" lang="en-US" sz="3600" spc="-1" strike="noStrike">
                <a:solidFill>
                  <a:srgbClr val="c00000"/>
                </a:solidFill>
                <a:latin typeface="Calibri"/>
              </a:rPr>
              <a:t>ci</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6 </a:t>
            </a:r>
            <a:r>
              <a:rPr b="0" lang="en-US" sz="3600" spc="-1" strike="noStrike">
                <a:solidFill>
                  <a:srgbClr val="c00000"/>
                </a:solidFill>
                <a:latin typeface="Calibri"/>
              </a:rPr>
              <a:t>(</a:t>
            </a:r>
            <a:r>
              <a:rPr b="0" lang="en-US" sz="3600" spc="-1" strike="noStrike">
                <a:solidFill>
                  <a:srgbClr val="c00000"/>
                </a:solidFill>
                <a:latin typeface="Calibri"/>
              </a:rPr>
              <a:t>C</a:t>
            </a:r>
            <a:r>
              <a:rPr b="0" lang="en-US" sz="3600" spc="-1" strike="noStrike">
                <a:solidFill>
                  <a:srgbClr val="c00000"/>
                </a:solidFill>
                <a:latin typeface="Calibri"/>
              </a:rPr>
              <a:t>o</a:t>
            </a:r>
            <a:r>
              <a:rPr b="0" lang="en-US" sz="3600" spc="-1" strike="noStrike">
                <a:solidFill>
                  <a:srgbClr val="c00000"/>
                </a:solidFill>
                <a:latin typeface="Calibri"/>
              </a:rPr>
              <a:t>n</a:t>
            </a:r>
            <a:r>
              <a:rPr b="0" lang="en-US" sz="3600" spc="-1" strike="noStrike">
                <a:solidFill>
                  <a:srgbClr val="c00000"/>
                </a:solidFill>
                <a:latin typeface="Calibri"/>
              </a:rPr>
              <a:t>t’</a:t>
            </a:r>
            <a:r>
              <a:rPr b="0" lang="en-US" sz="3600" spc="-1" strike="noStrike">
                <a:solidFill>
                  <a:srgbClr val="c00000"/>
                </a:solidFill>
                <a:latin typeface="Calibri"/>
              </a:rPr>
              <a:t>)</a:t>
            </a:r>
            <a:endParaRPr b="0" lang="en-US" sz="3600" spc="-1" strike="noStrike">
              <a:solidFill>
                <a:srgbClr val="000000"/>
              </a:solidFill>
              <a:latin typeface="Arial"/>
            </a:endParaRPr>
          </a:p>
        </p:txBody>
      </p:sp>
      <p:sp>
        <p:nvSpPr>
          <p:cNvPr id="143" name="TextShape 2"/>
          <p:cNvSpPr txBox="1"/>
          <p:nvPr/>
        </p:nvSpPr>
        <p:spPr>
          <a:xfrm>
            <a:off x="228600" y="990720"/>
            <a:ext cx="8686440" cy="5638320"/>
          </a:xfrm>
          <a:prstGeom prst="rect">
            <a:avLst/>
          </a:prstGeom>
          <a:noFill/>
          <a:ln w="9360">
            <a:noFill/>
          </a:ln>
        </p:spPr>
        <p:txBody>
          <a:bodyPr>
            <a:normAutofit/>
          </a:bodyPr>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Identical arrival time, I/O on separated devices.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Avg. TA: (7+8+10)/3=8.33</a:t>
            </a:r>
            <a:endParaRPr b="0" lang="en-US" sz="3200" spc="-1" strike="noStrike">
              <a:solidFill>
                <a:srgbClr val="000000"/>
              </a:solidFill>
              <a:latin typeface="Calibri"/>
            </a:endParaRPr>
          </a:p>
        </p:txBody>
      </p:sp>
      <p:graphicFrame>
        <p:nvGraphicFramePr>
          <p:cNvPr id="144" name="Table 3"/>
          <p:cNvGraphicFramePr/>
          <p:nvPr/>
        </p:nvGraphicFramePr>
        <p:xfrm>
          <a:off x="1447920" y="1981080"/>
          <a:ext cx="6008400" cy="1482840"/>
        </p:xfrm>
        <a:graphic>
          <a:graphicData uri="http://schemas.openxmlformats.org/drawingml/2006/table">
            <a:tbl>
              <a:tblPr/>
              <a:tblGrid>
                <a:gridCol w="500400"/>
                <a:gridCol w="500400"/>
                <a:gridCol w="500400"/>
                <a:gridCol w="500400"/>
                <a:gridCol w="500400"/>
                <a:gridCol w="500400"/>
                <a:gridCol w="500400"/>
                <a:gridCol w="500400"/>
                <a:gridCol w="500400"/>
                <a:gridCol w="500400"/>
                <a:gridCol w="500400"/>
                <a:gridCol w="504000"/>
              </a:tblGrid>
              <a:tr h="448920">
                <a:tc>
                  <a:txBody>
                    <a:bodyPr/>
                    <a:p>
                      <a:pPr algn="ctr">
                        <a:lnSpc>
                          <a:spcPct val="100000"/>
                        </a:lnSpc>
                      </a:pPr>
                      <a:r>
                        <a:rPr b="0" lang="en" sz="1200" spc="-1" strike="noStrike">
                          <a:solidFill>
                            <a:srgbClr val="000000"/>
                          </a:solidFill>
                          <a:latin typeface="Calibri"/>
                        </a:rPr>
                        <a:t>Time</a:t>
                      </a:r>
                      <a:endParaRPr b="0" lang="en"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0</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1</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3</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4</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5</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6</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7</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8</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9</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10</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p>
                      <a:pPr algn="ctr">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1</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p>
                      <a:pPr algn="ctr">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2</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p>
                      <a:pPr algn="ctr">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3</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145" name="Table 4"/>
          <p:cNvGraphicFramePr/>
          <p:nvPr/>
        </p:nvGraphicFramePr>
        <p:xfrm>
          <a:off x="6019920" y="4800600"/>
          <a:ext cx="2590560" cy="1447560"/>
        </p:xfrm>
        <a:graphic>
          <a:graphicData uri="http://schemas.openxmlformats.org/drawingml/2006/table">
            <a:tbl>
              <a:tblPr/>
              <a:tblGrid>
                <a:gridCol w="647640"/>
                <a:gridCol w="647640"/>
                <a:gridCol w="647640"/>
                <a:gridCol w="647640"/>
              </a:tblGrid>
              <a:tr h="357120">
                <a:tc>
                  <a:txBody>
                    <a:bodyPr/>
                    <a:p>
                      <a:pPr algn="ctr" rtl="1">
                        <a:lnSpc>
                          <a:spcPct val="100000"/>
                        </a:lnSpc>
                      </a:pPr>
                      <a:r>
                        <a:rPr b="0" lang="en" sz="1800" spc="-1" strike="noStrike">
                          <a:solidFill>
                            <a:srgbClr val="000000"/>
                          </a:solidFill>
                          <a:latin typeface="Calibri"/>
                        </a:rPr>
                        <a:t>CPU</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I/O</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CPU</a:t>
                      </a:r>
                      <a:endParaRPr b="0" lang="en" sz="1800" spc="-1" strike="noStrike">
                        <a:latin typeface="Arial"/>
                      </a:endParaRPr>
                    </a:p>
                  </a:txBody>
                  <a:tcPr marL="91440" marR="91440">
                    <a:noFill/>
                  </a:tcPr>
                </a:tc>
                <a:tc>
                  <a:tcPr marL="91440" marR="91440">
                    <a:noFill/>
                  </a:tcPr>
                </a:tc>
              </a:tr>
              <a:tr h="390960">
                <a:tc>
                  <a:txBody>
                    <a:bodyPr/>
                    <a:p>
                      <a:pPr algn="ctr" rtl="1">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4</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1</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1</a:t>
                      </a:r>
                      <a:endParaRPr b="0" lang="en" sz="1800" spc="-1" strike="noStrike">
                        <a:latin typeface="Arial"/>
                      </a:endParaRPr>
                    </a:p>
                  </a:txBody>
                  <a:tcPr marL="91440" marR="91440">
                    <a:noFill/>
                  </a:tcPr>
                </a:tc>
              </a:tr>
              <a:tr h="390960">
                <a:tc>
                  <a:txBody>
                    <a:bodyPr/>
                    <a:p>
                      <a:pPr algn="ctr" rtl="1">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1</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2</a:t>
                      </a:r>
                      <a:endParaRPr b="0" lang="en" sz="1800" spc="-1" strike="noStrike">
                        <a:latin typeface="Arial"/>
                      </a:endParaRPr>
                    </a:p>
                  </a:txBody>
                  <a:tcPr marL="91440" marR="91440">
                    <a:noFill/>
                  </a:tcPr>
                </a:tc>
              </a:tr>
              <a:tr h="390960">
                <a:tc>
                  <a:txBody>
                    <a:bodyPr/>
                    <a:p>
                      <a:pPr algn="ctr" rtl="1">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1</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3</a:t>
                      </a:r>
                      <a:endParaRPr b="0" lang="en" sz="1800" spc="-1" strike="noStrike">
                        <a:latin typeface="Arial"/>
                      </a:endParaRPr>
                    </a:p>
                  </a:txBody>
                  <a:tcPr marL="91440" marR="91440">
                    <a:noFill/>
                  </a:tcPr>
                </a:tc>
              </a:tr>
            </a:tbl>
          </a:graphicData>
        </a:graphic>
      </p:graphicFrame>
      <p:sp>
        <p:nvSpPr>
          <p:cNvPr id="146" name="CustomShape 5"/>
          <p:cNvSpPr/>
          <p:nvPr/>
        </p:nvSpPr>
        <p:spPr>
          <a:xfrm>
            <a:off x="2043720" y="3581280"/>
            <a:ext cx="241920" cy="304560"/>
          </a:xfrm>
          <a:prstGeom prst="upArrow">
            <a:avLst>
              <a:gd name="adj1" fmla="val 50000"/>
              <a:gd name="adj2"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147" name="CustomShape 6"/>
          <p:cNvSpPr/>
          <p:nvPr/>
        </p:nvSpPr>
        <p:spPr>
          <a:xfrm>
            <a:off x="6705720" y="518148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
        <p:nvSpPr>
          <p:cNvPr id="148" name="CustomShape 7"/>
          <p:cNvSpPr/>
          <p:nvPr/>
        </p:nvSpPr>
        <p:spPr>
          <a:xfrm>
            <a:off x="6705720" y="556272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
        <p:nvSpPr>
          <p:cNvPr id="149" name="CustomShape 8"/>
          <p:cNvSpPr/>
          <p:nvPr/>
        </p:nvSpPr>
        <p:spPr>
          <a:xfrm>
            <a:off x="6705720" y="594360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
        <p:nvSpPr>
          <p:cNvPr id="150" name="CustomShape 9"/>
          <p:cNvSpPr/>
          <p:nvPr/>
        </p:nvSpPr>
        <p:spPr>
          <a:xfrm>
            <a:off x="7315200" y="555552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
        <p:nvSpPr>
          <p:cNvPr id="151" name="CustomShape 10"/>
          <p:cNvSpPr/>
          <p:nvPr/>
        </p:nvSpPr>
        <p:spPr>
          <a:xfrm>
            <a:off x="7315200" y="516780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
        <p:nvSpPr>
          <p:cNvPr id="152" name="CustomShape 11"/>
          <p:cNvSpPr/>
          <p:nvPr/>
        </p:nvSpPr>
        <p:spPr>
          <a:xfrm>
            <a:off x="7315200" y="594360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
        <p:nvSpPr>
          <p:cNvPr id="153" name="CustomShape 12"/>
          <p:cNvSpPr/>
          <p:nvPr/>
        </p:nvSpPr>
        <p:spPr>
          <a:xfrm>
            <a:off x="8001000" y="518508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
        <p:nvSpPr>
          <p:cNvPr id="154" name="CustomShape 13"/>
          <p:cNvSpPr/>
          <p:nvPr/>
        </p:nvSpPr>
        <p:spPr>
          <a:xfrm>
            <a:off x="8001000" y="556272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Tree>
  </p:cSld>
  <p:timing>
    <p:tnLst>
      <p:par>
        <p:cTn id="254" dur="indefinite" restart="never" nodeType="tmRoot">
          <p:childTnLst>
            <p:seq>
              <p:cTn id="255" dur="indefinite" nodeType="mainSeq">
                <p:childTnLst>
                  <p:par>
                    <p:cTn id="256" fill="hold">
                      <p:stCondLst>
                        <p:cond delay="indefinite"/>
                      </p:stCondLst>
                      <p:childTnLst>
                        <p:par>
                          <p:cTn id="257" fill="hold">
                            <p:stCondLst>
                              <p:cond delay="0"/>
                            </p:stCondLst>
                            <p:childTnLst>
                              <p:par>
                                <p:cTn id="258" nodeType="clickEffect" fill="hold" presetClass="path" presetID="63">
                                  <p:stCondLst>
                                    <p:cond delay="0"/>
                                  </p:stCondLst>
                                  <p:childTnLst>
                                    <p:animMotion path="M -4.44444E-6 -3.33333E-6 L 0.05348 -3.33333E-6">
                                      <p:cBhvr>
                                        <p:cTn id="259" dur="2000" fill="hold"/>
                                        <p:tgtEl>
                                          <p:spTgt spid="146"/>
                                        </p:tgtEl>
                                        <p:attrNameLst>
                                          <p:attrName>ppt_x</p:attrName>
                                          <p:attrName>ppt_y</p:attrName>
                                        </p:attrNameLst>
                                      </p:cBhvr>
                                    </p:animMotion>
                                  </p:childTnLst>
                                </p:cTn>
                              </p:par>
                            </p:childTnLst>
                          </p:cTn>
                        </p:par>
                        <p:par>
                          <p:cTn id="260" fill="hold">
                            <p:stCondLst>
                              <p:cond delay="2000"/>
                            </p:stCondLst>
                            <p:childTnLst>
                              <p:par>
                                <p:cTn id="261" nodeType="afterEffect" fill="hold" presetClass="entr" presetID="1">
                                  <p:stCondLst>
                                    <p:cond delay="0"/>
                                  </p:stCondLst>
                                  <p:childTnLst>
                                    <p:set>
                                      <p:cBhvr>
                                        <p:cTn id="262" dur="1" fill="hold">
                                          <p:stCondLst>
                                            <p:cond delay="0"/>
                                          </p:stCondLst>
                                        </p:cTn>
                                        <p:tgtEl>
                                          <p:spTgt spid="147"/>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nodeType="clickEffect" fill="hold" presetClass="path" presetID="63">
                                  <p:stCondLst>
                                    <p:cond delay="0"/>
                                  </p:stCondLst>
                                  <p:childTnLst>
                                    <p:animMotion path="M 0.05348 -3.33333E-6 L 0.11181 -3.33333E-6">
                                      <p:cBhvr>
                                        <p:cTn id="266" dur="2000" fill="hold"/>
                                        <p:tgtEl>
                                          <p:spTgt spid="146"/>
                                        </p:tgtEl>
                                        <p:attrNameLst>
                                          <p:attrName>ppt_x</p:attrName>
                                          <p:attrName>ppt_y</p:attrName>
                                        </p:attrNameLst>
                                      </p:cBhvr>
                                    </p:animMotion>
                                  </p:childTnLst>
                                </p:cTn>
                              </p:par>
                            </p:childTnLst>
                          </p:cTn>
                        </p:par>
                        <p:par>
                          <p:cTn id="267" fill="hold">
                            <p:stCondLst>
                              <p:cond delay="2000"/>
                            </p:stCondLst>
                            <p:childTnLst>
                              <p:par>
                                <p:cTn id="268" nodeType="afterEffect" fill="hold" presetClass="entr" presetID="1">
                                  <p:stCondLst>
                                    <p:cond delay="0"/>
                                  </p:stCondLst>
                                  <p:childTnLst>
                                    <p:set>
                                      <p:cBhvr>
                                        <p:cTn id="269" dur="1" fill="hold">
                                          <p:stCondLst>
                                            <p:cond delay="0"/>
                                          </p:stCondLst>
                                        </p:cTn>
                                        <p:tgtEl>
                                          <p:spTgt spid="148"/>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nodeType="clickEffect" fill="hold" presetClass="path" presetID="63">
                                  <p:stCondLst>
                                    <p:cond delay="0"/>
                                  </p:stCondLst>
                                  <p:childTnLst>
                                    <p:animMotion path="M 0.11181 -3.33333E-6 L 0.16528 -3.33333E-6">
                                      <p:cBhvr>
                                        <p:cTn id="273" dur="2000" fill="hold"/>
                                        <p:tgtEl>
                                          <p:spTgt spid="146"/>
                                        </p:tgtEl>
                                        <p:attrNameLst>
                                          <p:attrName>ppt_x</p:attrName>
                                          <p:attrName>ppt_y</p:attrName>
                                        </p:attrNameLst>
                                      </p:cBhvr>
                                    </p:animMotion>
                                  </p:childTnLst>
                                </p:cTn>
                              </p:par>
                            </p:childTnLst>
                          </p:cTn>
                        </p:par>
                      </p:childTnLst>
                    </p:cTn>
                  </p:par>
                  <p:par>
                    <p:cTn id="274" fill="hold">
                      <p:stCondLst>
                        <p:cond delay="indefinite"/>
                      </p:stCondLst>
                      <p:childTnLst>
                        <p:par>
                          <p:cTn id="275" fill="hold">
                            <p:stCondLst>
                              <p:cond delay="0"/>
                            </p:stCondLst>
                            <p:childTnLst>
                              <p:par>
                                <p:cTn id="276" nodeType="clickEffect" fill="hold" presetClass="path" presetID="63">
                                  <p:stCondLst>
                                    <p:cond delay="0"/>
                                  </p:stCondLst>
                                  <p:childTnLst>
                                    <p:animMotion path="M 0.16667 -3.33333E-6 L 0.22014 -3.33333E-6">
                                      <p:cBhvr>
                                        <p:cTn id="277" dur="2000" fill="hold"/>
                                        <p:tgtEl>
                                          <p:spTgt spid="146"/>
                                        </p:tgtEl>
                                        <p:attrNameLst>
                                          <p:attrName>ppt_x</p:attrName>
                                          <p:attrName>ppt_y</p:attrName>
                                        </p:attrNameLst>
                                      </p:cBhvr>
                                    </p:animMotion>
                                  </p:childTnLst>
                                </p:cTn>
                              </p:par>
                            </p:childTnLst>
                          </p:cTn>
                        </p:par>
                        <p:par>
                          <p:cTn id="278" fill="hold">
                            <p:stCondLst>
                              <p:cond delay="2000"/>
                            </p:stCondLst>
                            <p:childTnLst>
                              <p:par>
                                <p:cTn id="279" nodeType="afterEffect" fill="hold" presetClass="entr" presetID="1">
                                  <p:stCondLst>
                                    <p:cond delay="0"/>
                                  </p:stCondLst>
                                  <p:childTnLst>
                                    <p:set>
                                      <p:cBhvr>
                                        <p:cTn id="280" dur="1" fill="hold">
                                          <p:stCondLst>
                                            <p:cond delay="0"/>
                                          </p:stCondLst>
                                        </p:cTn>
                                        <p:tgtEl>
                                          <p:spTgt spid="149"/>
                                        </p:tgtEl>
                                        <p:attrNameLst>
                                          <p:attrName>style.visibility</p:attrName>
                                        </p:attrNameLst>
                                      </p:cBhvr>
                                      <p:to>
                                        <p:strVal val="visible"/>
                                      </p:to>
                                    </p:set>
                                  </p:childTnLst>
                                </p:cTn>
                              </p:par>
                            </p:childTnLst>
                          </p:cTn>
                        </p:par>
                        <p:par>
                          <p:cTn id="281" fill="hold">
                            <p:stCondLst>
                              <p:cond delay="2000"/>
                            </p:stCondLst>
                            <p:childTnLst>
                              <p:par>
                                <p:cTn id="282" nodeType="afterEffect" fill="hold" presetClass="entr" presetID="1">
                                  <p:stCondLst>
                                    <p:cond delay="0"/>
                                  </p:stCondLst>
                                  <p:childTnLst>
                                    <p:set>
                                      <p:cBhvr>
                                        <p:cTn id="283" dur="1" fill="hold">
                                          <p:stCondLst>
                                            <p:cond delay="0"/>
                                          </p:stCondLst>
                                        </p:cTn>
                                        <p:tgtEl>
                                          <p:spTgt spid="150"/>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nodeType="clickEffect" fill="hold" presetClass="path" presetID="63">
                                  <p:stCondLst>
                                    <p:cond delay="0"/>
                                  </p:stCondLst>
                                  <p:childTnLst>
                                    <p:animMotion path="M 0.22014 -3.33333E-6 L 0.27848 -3.33333E-6">
                                      <p:cBhvr>
                                        <p:cTn id="287" dur="2000" fill="hold"/>
                                        <p:tgtEl>
                                          <p:spTgt spid="146"/>
                                        </p:tgtEl>
                                        <p:attrNameLst>
                                          <p:attrName>ppt_x</p:attrName>
                                          <p:attrName>ppt_y</p:attrName>
                                        </p:attrNameLst>
                                      </p:cBhvr>
                                    </p:animMotion>
                                  </p:childTnLst>
                                </p:cTn>
                              </p:par>
                            </p:childTnLst>
                          </p:cTn>
                        </p:par>
                        <p:par>
                          <p:cTn id="288" fill="hold">
                            <p:stCondLst>
                              <p:cond delay="2000"/>
                            </p:stCondLst>
                            <p:childTnLst>
                              <p:par>
                                <p:cTn id="289" nodeType="afterEffect" fill="hold" presetClass="entr" presetID="1">
                                  <p:stCondLst>
                                    <p:cond delay="0"/>
                                  </p:stCondLst>
                                  <p:childTnLst>
                                    <p:set>
                                      <p:cBhvr>
                                        <p:cTn id="290" dur="1" fill="hold">
                                          <p:stCondLst>
                                            <p:cond delay="0"/>
                                          </p:stCondLst>
                                        </p:cTn>
                                        <p:tgtEl>
                                          <p:spTgt spid="151"/>
                                        </p:tgtEl>
                                        <p:attrNameLst>
                                          <p:attrName>style.visibility</p:attrName>
                                        </p:attrNameLst>
                                      </p:cBhvr>
                                      <p:to>
                                        <p:strVal val="visible"/>
                                      </p:to>
                                    </p:set>
                                  </p:childTnLst>
                                </p:cTn>
                              </p:par>
                            </p:childTnLst>
                          </p:cTn>
                        </p:par>
                        <p:par>
                          <p:cTn id="291" fill="hold">
                            <p:stCondLst>
                              <p:cond delay="2000"/>
                            </p:stCondLst>
                            <p:childTnLst>
                              <p:par>
                                <p:cTn id="292" nodeType="afterEffect" fill="hold" presetClass="entr" presetID="1">
                                  <p:stCondLst>
                                    <p:cond delay="0"/>
                                  </p:stCondLst>
                                  <p:childTnLst>
                                    <p:set>
                                      <p:cBhvr>
                                        <p:cTn id="293" dur="1" fill="hold">
                                          <p:stCondLst>
                                            <p:cond delay="0"/>
                                          </p:stCondLst>
                                        </p:cTn>
                                        <p:tgtEl>
                                          <p:spTgt spid="152"/>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nodeType="clickEffect" fill="hold" presetClass="path" presetID="63">
                                  <p:stCondLst>
                                    <p:cond delay="0"/>
                                  </p:stCondLst>
                                  <p:childTnLst>
                                    <p:animMotion path="M 0.27848 -3.33333E-6 L 0.32848 -3.33333E-6">
                                      <p:cBhvr>
                                        <p:cTn id="297" dur="2000" fill="hold"/>
                                        <p:tgtEl>
                                          <p:spTgt spid="146"/>
                                        </p:tgtEl>
                                        <p:attrNameLst>
                                          <p:attrName>ppt_x</p:attrName>
                                          <p:attrName>ppt_y</p:attrName>
                                        </p:attrNameLst>
                                      </p:cBhvr>
                                    </p:animMotion>
                                  </p:childTnLst>
                                </p:cTn>
                              </p:par>
                            </p:childTnLst>
                          </p:cTn>
                        </p:par>
                      </p:childTnLst>
                    </p:cTn>
                  </p:par>
                  <p:par>
                    <p:cTn id="298" fill="hold">
                      <p:stCondLst>
                        <p:cond delay="indefinite"/>
                      </p:stCondLst>
                      <p:childTnLst>
                        <p:par>
                          <p:cTn id="299" fill="hold">
                            <p:stCondLst>
                              <p:cond delay="0"/>
                            </p:stCondLst>
                            <p:childTnLst>
                              <p:par>
                                <p:cTn id="300" nodeType="clickEffect" fill="hold" presetClass="path" presetID="63">
                                  <p:stCondLst>
                                    <p:cond delay="0"/>
                                  </p:stCondLst>
                                  <p:childTnLst>
                                    <p:animMotion path="M 0.32848 1.90751E-6 L 0.38681 1.90751E-6">
                                      <p:cBhvr>
                                        <p:cTn id="301" dur="2000" fill="hold"/>
                                        <p:tgtEl>
                                          <p:spTgt spid="146"/>
                                        </p:tgtEl>
                                        <p:attrNameLst>
                                          <p:attrName>ppt_x</p:attrName>
                                          <p:attrName>ppt_y</p:attrName>
                                        </p:attrNameLst>
                                      </p:cBhvr>
                                    </p:animMotion>
                                  </p:childTnLst>
                                </p:cTn>
                              </p:par>
                            </p:childTnLst>
                          </p:cTn>
                        </p:par>
                        <p:par>
                          <p:cTn id="302" fill="hold">
                            <p:stCondLst>
                              <p:cond delay="2000"/>
                            </p:stCondLst>
                            <p:childTnLst>
                              <p:par>
                                <p:cTn id="303" nodeType="afterEffect" fill="hold" presetClass="entr" presetID="1">
                                  <p:stCondLst>
                                    <p:cond delay="0"/>
                                  </p:stCondLst>
                                  <p:childTnLst>
                                    <p:set>
                                      <p:cBhvr>
                                        <p:cTn id="304" dur="1" fill="hold">
                                          <p:stCondLst>
                                            <p:cond delay="0"/>
                                          </p:stCondLst>
                                        </p:cTn>
                                        <p:tgtEl>
                                          <p:spTgt spid="153"/>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nodeType="clickEffect" fill="hold" presetClass="path" presetID="63">
                                  <p:stCondLst>
                                    <p:cond delay="0"/>
                                  </p:stCondLst>
                                  <p:childTnLst>
                                    <p:animMotion path="M 0.38681 1.90751E-6 L 0.43681 1.90751E-6">
                                      <p:cBhvr>
                                        <p:cTn id="308" dur="2000" fill="hold"/>
                                        <p:tgtEl>
                                          <p:spTgt spid="146"/>
                                        </p:tgtEl>
                                        <p:attrNameLst>
                                          <p:attrName>ppt_x</p:attrName>
                                          <p:attrName>ppt_y</p:attrName>
                                        </p:attrNameLst>
                                      </p:cBhvr>
                                    </p:animMotion>
                                  </p:childTnLst>
                                </p:cTn>
                              </p:par>
                            </p:childTnLst>
                          </p:cTn>
                        </p:par>
                        <p:par>
                          <p:cTn id="309" fill="hold">
                            <p:stCondLst>
                              <p:cond delay="2000"/>
                            </p:stCondLst>
                            <p:childTnLst>
                              <p:par>
                                <p:cTn id="310" nodeType="afterEffect" fill="hold" presetClass="entr" presetID="1">
                                  <p:stCondLst>
                                    <p:cond delay="0"/>
                                  </p:stCondLst>
                                  <p:childTnLst>
                                    <p:set>
                                      <p:cBhvr>
                                        <p:cTn id="311"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Exercise 6 (Cont’)</a:t>
            </a:r>
            <a:endParaRPr b="0" lang="en-US" sz="3600" spc="-1" strike="noStrike">
              <a:solidFill>
                <a:srgbClr val="000000"/>
              </a:solidFill>
              <a:latin typeface="Arial"/>
            </a:endParaRPr>
          </a:p>
        </p:txBody>
      </p:sp>
      <p:sp>
        <p:nvSpPr>
          <p:cNvPr id="156" name="TextShape 2"/>
          <p:cNvSpPr txBox="1"/>
          <p:nvPr/>
        </p:nvSpPr>
        <p:spPr>
          <a:xfrm>
            <a:off x="228600" y="990720"/>
            <a:ext cx="8686440" cy="5638320"/>
          </a:xfrm>
          <a:prstGeom prst="rect">
            <a:avLst/>
          </a:prstGeom>
          <a:noFill/>
          <a:ln w="9360">
            <a:noFill/>
          </a:ln>
        </p:spPr>
        <p:txBody>
          <a:bodyPr>
            <a:normAutofit/>
          </a:bodyPr>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Identical arrival time, I/O is done on the same device with FCFS scheduling</a:t>
            </a:r>
            <a:endParaRPr b="0" lang="en-US" sz="32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P</a:t>
            </a:r>
            <a:r>
              <a:rPr b="0" lang="en-US" sz="2800" spc="-1" strike="noStrike" baseline="-25000">
                <a:solidFill>
                  <a:srgbClr val="000000"/>
                </a:solidFill>
                <a:latin typeface="Calibri"/>
              </a:rPr>
              <a:t>1</a:t>
            </a:r>
            <a:r>
              <a:rPr b="0" lang="en-US" sz="2800" spc="-1" strike="noStrike">
                <a:solidFill>
                  <a:srgbClr val="000000"/>
                </a:solidFill>
                <a:latin typeface="Calibri"/>
              </a:rPr>
              <a:t> – 1</a:t>
            </a:r>
            <a:r>
              <a:rPr b="0" i="1" lang="en-US" sz="2800" spc="-1" strike="noStrike">
                <a:solidFill>
                  <a:srgbClr val="000000"/>
                </a:solidFill>
                <a:latin typeface="Calibri"/>
              </a:rPr>
              <a:t>T</a:t>
            </a:r>
            <a:r>
              <a:rPr b="0" lang="en-US" sz="2800" spc="-1" strike="noStrike">
                <a:solidFill>
                  <a:srgbClr val="000000"/>
                </a:solidFill>
                <a:latin typeface="Calibri"/>
              </a:rPr>
              <a:t> CPU, 4 </a:t>
            </a:r>
            <a:r>
              <a:rPr b="0" i="1" lang="en-US" sz="2800" spc="-1" strike="noStrike">
                <a:solidFill>
                  <a:srgbClr val="000000"/>
                </a:solidFill>
                <a:latin typeface="Calibri"/>
              </a:rPr>
              <a:t>T </a:t>
            </a:r>
            <a:r>
              <a:rPr b="0" lang="en-US" sz="2800" spc="-1" strike="noStrike">
                <a:solidFill>
                  <a:srgbClr val="000000"/>
                </a:solidFill>
                <a:latin typeface="Calibri"/>
              </a:rPr>
              <a:t>I/O, 2 </a:t>
            </a:r>
            <a:r>
              <a:rPr b="0" i="1" lang="en-US" sz="2800" spc="-1" strike="noStrike">
                <a:solidFill>
                  <a:srgbClr val="000000"/>
                </a:solidFill>
                <a:latin typeface="Calibri"/>
              </a:rPr>
              <a:t>T</a:t>
            </a:r>
            <a:r>
              <a:rPr b="0" lang="en-US" sz="2800" spc="-1" strike="noStrike">
                <a:solidFill>
                  <a:srgbClr val="000000"/>
                </a:solidFill>
                <a:latin typeface="Calibri"/>
              </a:rPr>
              <a:t> CPU</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P</a:t>
            </a:r>
            <a:r>
              <a:rPr b="0" lang="en-US" sz="2800" spc="-1" strike="noStrike" baseline="-25000">
                <a:solidFill>
                  <a:srgbClr val="000000"/>
                </a:solidFill>
                <a:latin typeface="Calibri"/>
              </a:rPr>
              <a:t>2</a:t>
            </a:r>
            <a:r>
              <a:rPr b="0" lang="en-US" sz="2800" spc="-1" strike="noStrike">
                <a:solidFill>
                  <a:srgbClr val="000000"/>
                </a:solidFill>
                <a:latin typeface="Calibri"/>
              </a:rPr>
              <a:t> – 1 CPU, 2 I/O, 2 CPU</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P</a:t>
            </a:r>
            <a:r>
              <a:rPr b="0" lang="en-US" sz="2800" spc="-1" strike="noStrike" baseline="-25000">
                <a:solidFill>
                  <a:srgbClr val="000000"/>
                </a:solidFill>
                <a:latin typeface="Calibri"/>
              </a:rPr>
              <a:t>3</a:t>
            </a:r>
            <a:r>
              <a:rPr b="0" lang="en-US" sz="2800" spc="-1" strike="noStrike">
                <a:solidFill>
                  <a:srgbClr val="000000"/>
                </a:solidFill>
                <a:latin typeface="Calibri"/>
              </a:rPr>
              <a:t> – 2 CPU, 1 I/O, 2 CPU</a:t>
            </a:r>
            <a:endParaRPr b="0" lang="en-US" sz="2800" spc="-1" strike="noStrike">
              <a:solidFill>
                <a:srgbClr val="000000"/>
              </a:solidFill>
              <a:latin typeface="Calibri"/>
            </a:endParaRPr>
          </a:p>
          <a:p>
            <a:pPr marL="743040" indent="-285480">
              <a:lnSpc>
                <a:spcPct val="100000"/>
              </a:lnSpc>
              <a:spcBef>
                <a:spcPts val="56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Avg. TA:</a:t>
            </a:r>
            <a:endParaRPr b="0" lang="en-US" sz="3200" spc="-1" strike="noStrike">
              <a:solidFill>
                <a:srgbClr val="000000"/>
              </a:solidFill>
              <a:latin typeface="Calibri"/>
            </a:endParaRPr>
          </a:p>
        </p:txBody>
      </p:sp>
      <p:graphicFrame>
        <p:nvGraphicFramePr>
          <p:cNvPr id="157" name="Table 3"/>
          <p:cNvGraphicFramePr/>
          <p:nvPr/>
        </p:nvGraphicFramePr>
        <p:xfrm>
          <a:off x="1219320" y="3621960"/>
          <a:ext cx="6465600" cy="1482840"/>
        </p:xfrm>
        <a:graphic>
          <a:graphicData uri="http://schemas.openxmlformats.org/drawingml/2006/table">
            <a:tbl>
              <a:tblPr/>
              <a:tblGrid>
                <a:gridCol w="497160"/>
                <a:gridCol w="497160"/>
                <a:gridCol w="497160"/>
                <a:gridCol w="497160"/>
                <a:gridCol w="497160"/>
                <a:gridCol w="497160"/>
                <a:gridCol w="497160"/>
                <a:gridCol w="497160"/>
                <a:gridCol w="497160"/>
                <a:gridCol w="497160"/>
                <a:gridCol w="497160"/>
                <a:gridCol w="497160"/>
                <a:gridCol w="499680"/>
              </a:tblGrid>
              <a:tr h="448920">
                <a:tc>
                  <a:txBody>
                    <a:bodyPr/>
                    <a:p>
                      <a:pPr algn="ctr">
                        <a:lnSpc>
                          <a:spcPct val="100000"/>
                        </a:lnSpc>
                      </a:pPr>
                      <a:r>
                        <a:rPr b="0" lang="en" sz="1200" spc="-1" strike="noStrike">
                          <a:solidFill>
                            <a:srgbClr val="000000"/>
                          </a:solidFill>
                          <a:latin typeface="Calibri"/>
                        </a:rPr>
                        <a:t>Time</a:t>
                      </a:r>
                      <a:endParaRPr b="0" lang="en"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0</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1</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3</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4</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5</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6</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7</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8</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9</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10</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11</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0960">
                <a:tc>
                  <a:txBody>
                    <a:bodyPr/>
                    <a:p>
                      <a:pPr algn="ctr">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1</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0960">
                <a:tc>
                  <a:txBody>
                    <a:bodyPr/>
                    <a:p>
                      <a:pPr algn="ctr">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2</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0960">
                <a:tc>
                  <a:txBody>
                    <a:bodyPr/>
                    <a:p>
                      <a:pPr algn="ctr">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3</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312" dur="indefinite" restart="never" nodeType="tmRoot">
          <p:childTnLst>
            <p:seq>
              <p:cTn id="313"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Exercise 6 (Cont’)</a:t>
            </a:r>
            <a:endParaRPr b="0" lang="en-US" sz="3600" spc="-1" strike="noStrike">
              <a:solidFill>
                <a:srgbClr val="000000"/>
              </a:solidFill>
              <a:latin typeface="Arial"/>
            </a:endParaRPr>
          </a:p>
        </p:txBody>
      </p:sp>
      <p:sp>
        <p:nvSpPr>
          <p:cNvPr id="159" name="TextShape 2"/>
          <p:cNvSpPr txBox="1"/>
          <p:nvPr/>
        </p:nvSpPr>
        <p:spPr>
          <a:xfrm>
            <a:off x="228600" y="990720"/>
            <a:ext cx="8686440" cy="5638320"/>
          </a:xfrm>
          <a:prstGeom prst="rect">
            <a:avLst/>
          </a:prstGeom>
          <a:noFill/>
          <a:ln w="9360">
            <a:noFill/>
          </a:ln>
        </p:spPr>
        <p:txBody>
          <a:bodyPr>
            <a:normAutofit/>
          </a:bodyPr>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Identical arrival time, I/O is done on the same device with FCFS scheduling.</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Avg. TA: (7+9+11)/3=9</a:t>
            </a:r>
            <a:endParaRPr b="0" lang="en-US" sz="3200" spc="-1" strike="noStrike">
              <a:solidFill>
                <a:srgbClr val="000000"/>
              </a:solidFill>
              <a:latin typeface="Calibri"/>
            </a:endParaRPr>
          </a:p>
        </p:txBody>
      </p:sp>
      <p:graphicFrame>
        <p:nvGraphicFramePr>
          <p:cNvPr id="160" name="Table 3"/>
          <p:cNvGraphicFramePr/>
          <p:nvPr/>
        </p:nvGraphicFramePr>
        <p:xfrm>
          <a:off x="6019920" y="4800600"/>
          <a:ext cx="2590560" cy="1447560"/>
        </p:xfrm>
        <a:graphic>
          <a:graphicData uri="http://schemas.openxmlformats.org/drawingml/2006/table">
            <a:tbl>
              <a:tblPr/>
              <a:tblGrid>
                <a:gridCol w="647640"/>
                <a:gridCol w="647640"/>
                <a:gridCol w="647640"/>
                <a:gridCol w="647640"/>
              </a:tblGrid>
              <a:tr h="357120">
                <a:tc>
                  <a:txBody>
                    <a:bodyPr/>
                    <a:p>
                      <a:pPr algn="ctr" rtl="1">
                        <a:lnSpc>
                          <a:spcPct val="100000"/>
                        </a:lnSpc>
                      </a:pPr>
                      <a:r>
                        <a:rPr b="0" lang="en" sz="1800" spc="-1" strike="noStrike">
                          <a:solidFill>
                            <a:srgbClr val="000000"/>
                          </a:solidFill>
                          <a:latin typeface="Calibri"/>
                        </a:rPr>
                        <a:t>CPU</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I/O</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CPU</a:t>
                      </a:r>
                      <a:endParaRPr b="0" lang="en" sz="1800" spc="-1" strike="noStrike">
                        <a:latin typeface="Arial"/>
                      </a:endParaRPr>
                    </a:p>
                  </a:txBody>
                  <a:tcPr marL="91440" marR="91440">
                    <a:noFill/>
                  </a:tcPr>
                </a:tc>
                <a:tc>
                  <a:tcPr marL="91440" marR="91440">
                    <a:noFill/>
                  </a:tcPr>
                </a:tc>
              </a:tr>
              <a:tr h="390960">
                <a:tc>
                  <a:txBody>
                    <a:bodyPr/>
                    <a:p>
                      <a:pPr algn="ctr" rtl="1">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4</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1</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1</a:t>
                      </a:r>
                      <a:endParaRPr b="0" lang="en" sz="1800" spc="-1" strike="noStrike">
                        <a:latin typeface="Arial"/>
                      </a:endParaRPr>
                    </a:p>
                  </a:txBody>
                  <a:tcPr marL="91440" marR="91440">
                    <a:noFill/>
                  </a:tcPr>
                </a:tc>
              </a:tr>
              <a:tr h="390960">
                <a:tc>
                  <a:txBody>
                    <a:bodyPr/>
                    <a:p>
                      <a:pPr algn="ctr" rtl="1">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1</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2</a:t>
                      </a:r>
                      <a:endParaRPr b="0" lang="en" sz="1800" spc="-1" strike="noStrike">
                        <a:latin typeface="Arial"/>
                      </a:endParaRPr>
                    </a:p>
                  </a:txBody>
                  <a:tcPr marL="91440" marR="91440">
                    <a:noFill/>
                  </a:tcPr>
                </a:tc>
              </a:tr>
              <a:tr h="390960">
                <a:tc>
                  <a:txBody>
                    <a:bodyPr/>
                    <a:p>
                      <a:pPr algn="ctr" rtl="1">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1</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noFill/>
                  </a:tcPr>
                </a:tc>
                <a:tc>
                  <a:txBody>
                    <a:bodyPr/>
                    <a:p>
                      <a:pPr algn="ctr" rtl="1">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3</a:t>
                      </a:r>
                      <a:endParaRPr b="0" lang="en" sz="1800" spc="-1" strike="noStrike">
                        <a:latin typeface="Arial"/>
                      </a:endParaRPr>
                    </a:p>
                  </a:txBody>
                  <a:tcPr marL="91440" marR="91440">
                    <a:noFill/>
                  </a:tcPr>
                </a:tc>
              </a:tr>
            </a:tbl>
          </a:graphicData>
        </a:graphic>
      </p:graphicFrame>
      <p:graphicFrame>
        <p:nvGraphicFramePr>
          <p:cNvPr id="161" name="Table 4"/>
          <p:cNvGraphicFramePr/>
          <p:nvPr/>
        </p:nvGraphicFramePr>
        <p:xfrm>
          <a:off x="1219320" y="2403000"/>
          <a:ext cx="6465600" cy="1482840"/>
        </p:xfrm>
        <a:graphic>
          <a:graphicData uri="http://schemas.openxmlformats.org/drawingml/2006/table">
            <a:tbl>
              <a:tblPr/>
              <a:tblGrid>
                <a:gridCol w="497160"/>
                <a:gridCol w="497160"/>
                <a:gridCol w="497160"/>
                <a:gridCol w="497160"/>
                <a:gridCol w="497160"/>
                <a:gridCol w="497160"/>
                <a:gridCol w="497160"/>
                <a:gridCol w="497160"/>
                <a:gridCol w="497160"/>
                <a:gridCol w="497160"/>
                <a:gridCol w="497160"/>
                <a:gridCol w="497160"/>
                <a:gridCol w="499680"/>
              </a:tblGrid>
              <a:tr h="448920">
                <a:tc>
                  <a:txBody>
                    <a:bodyPr/>
                    <a:p>
                      <a:pPr algn="ctr">
                        <a:lnSpc>
                          <a:spcPct val="100000"/>
                        </a:lnSpc>
                      </a:pPr>
                      <a:r>
                        <a:rPr b="0" lang="en" sz="1200" spc="-1" strike="noStrike">
                          <a:solidFill>
                            <a:srgbClr val="000000"/>
                          </a:solidFill>
                          <a:latin typeface="Calibri"/>
                        </a:rPr>
                        <a:t>Time</a:t>
                      </a:r>
                      <a:endParaRPr b="0" lang="en"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0</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1</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2</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3</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4</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5</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6</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7</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8</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9</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10</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800" spc="-1" strike="noStrike">
                          <a:solidFill>
                            <a:srgbClr val="000000"/>
                          </a:solidFill>
                          <a:latin typeface="Calibri"/>
                        </a:rPr>
                        <a:t>11</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p>
                      <a:pPr algn="ctr">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1</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p>
                      <a:pPr algn="ctr">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2</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p>
                      <a:pPr algn="ctr">
                        <a:lnSpc>
                          <a:spcPct val="100000"/>
                        </a:lnSpc>
                      </a:pPr>
                      <a:r>
                        <a:rPr b="0" lang="en" sz="1800" spc="-1" strike="noStrike">
                          <a:solidFill>
                            <a:srgbClr val="000000"/>
                          </a:solidFill>
                          <a:latin typeface="Calibri"/>
                        </a:rPr>
                        <a:t>P</a:t>
                      </a:r>
                      <a:r>
                        <a:rPr b="0" lang="en" sz="1800" spc="-1" strike="noStrike" baseline="-25000">
                          <a:solidFill>
                            <a:srgbClr val="000000"/>
                          </a:solidFill>
                          <a:latin typeface="Calibri"/>
                        </a:rPr>
                        <a:t>3</a:t>
                      </a:r>
                      <a:endParaRPr b="0" lang="e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I/O</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 sz="1400" spc="-1" strike="noStrike">
                          <a:solidFill>
                            <a:srgbClr val="000000"/>
                          </a:solidFill>
                          <a:latin typeface="Calibri"/>
                        </a:rPr>
                        <a:t>CPU</a:t>
                      </a:r>
                      <a:endParaRPr b="0" lang="e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62" name="CustomShape 5"/>
          <p:cNvSpPr/>
          <p:nvPr/>
        </p:nvSpPr>
        <p:spPr>
          <a:xfrm>
            <a:off x="1828800" y="3962520"/>
            <a:ext cx="241920" cy="304560"/>
          </a:xfrm>
          <a:prstGeom prst="upArrow">
            <a:avLst>
              <a:gd name="adj1" fmla="val 50000"/>
              <a:gd name="adj2" fmla="val 50000"/>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163" name="CustomShape 6"/>
          <p:cNvSpPr/>
          <p:nvPr/>
        </p:nvSpPr>
        <p:spPr>
          <a:xfrm>
            <a:off x="6705720" y="518148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
        <p:nvSpPr>
          <p:cNvPr id="164" name="CustomShape 7"/>
          <p:cNvSpPr/>
          <p:nvPr/>
        </p:nvSpPr>
        <p:spPr>
          <a:xfrm>
            <a:off x="6705720" y="556272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
        <p:nvSpPr>
          <p:cNvPr id="165" name="CustomShape 8"/>
          <p:cNvSpPr/>
          <p:nvPr/>
        </p:nvSpPr>
        <p:spPr>
          <a:xfrm>
            <a:off x="6705720" y="594360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
        <p:nvSpPr>
          <p:cNvPr id="166" name="CustomShape 9"/>
          <p:cNvSpPr/>
          <p:nvPr/>
        </p:nvSpPr>
        <p:spPr>
          <a:xfrm>
            <a:off x="7325640" y="519192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
        <p:nvSpPr>
          <p:cNvPr id="167" name="CustomShape 10"/>
          <p:cNvSpPr/>
          <p:nvPr/>
        </p:nvSpPr>
        <p:spPr>
          <a:xfrm>
            <a:off x="7325640" y="556272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
        <p:nvSpPr>
          <p:cNvPr id="168" name="CustomShape 11"/>
          <p:cNvSpPr/>
          <p:nvPr/>
        </p:nvSpPr>
        <p:spPr>
          <a:xfrm>
            <a:off x="8001000" y="518148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
        <p:nvSpPr>
          <p:cNvPr id="169" name="CustomShape 12"/>
          <p:cNvSpPr/>
          <p:nvPr/>
        </p:nvSpPr>
        <p:spPr>
          <a:xfrm>
            <a:off x="7353360" y="5943600"/>
            <a:ext cx="609120" cy="304560"/>
          </a:xfrm>
          <a:prstGeom prst="rect">
            <a:avLst/>
          </a:prstGeom>
          <a:solidFill>
            <a:srgbClr val="000000">
              <a:alpha val="31000"/>
            </a:srgbClr>
          </a:solidFill>
          <a:ln>
            <a:solidFill>
              <a:srgbClr val="be4b48"/>
            </a:solidFill>
            <a:round/>
          </a:ln>
          <a:effectLst>
            <a:outerShdw blurRad="40000" dir="5400000" dist="23000" rotWithShape="0">
              <a:srgbClr val="000000">
                <a:alpha val="35000"/>
              </a:srgbClr>
            </a:outerShdw>
            <a:softEdge rad="31750"/>
          </a:effectLst>
        </p:spPr>
        <p:style>
          <a:lnRef idx="1">
            <a:schemeClr val="accent2"/>
          </a:lnRef>
          <a:fillRef idx="3">
            <a:schemeClr val="accent2"/>
          </a:fillRef>
          <a:effectRef idx="2">
            <a:schemeClr val="accent2"/>
          </a:effectRef>
          <a:fontRef idx="minor"/>
        </p:style>
      </p:sp>
    </p:spTree>
  </p:cSld>
  <p:timing>
    <p:tnLst>
      <p:par>
        <p:cTn id="314" dur="indefinite" restart="never" nodeType="tmRoot">
          <p:childTnLst>
            <p:seq>
              <p:cTn id="315" dur="indefinite" nodeType="mainSeq">
                <p:childTnLst>
                  <p:par>
                    <p:cTn id="316" fill="hold">
                      <p:stCondLst>
                        <p:cond delay="indefinite"/>
                      </p:stCondLst>
                      <p:childTnLst>
                        <p:par>
                          <p:cTn id="317" fill="hold">
                            <p:stCondLst>
                              <p:cond delay="0"/>
                            </p:stCondLst>
                            <p:childTnLst>
                              <p:par>
                                <p:cTn id="318" nodeType="clickEffect" fill="hold" presetClass="path" presetID="63">
                                  <p:stCondLst>
                                    <p:cond delay="0"/>
                                  </p:stCondLst>
                                  <p:childTnLst>
                                    <p:animMotion path="M -4.44444E-6 -3.33333E-6 L 0.05348 -3.33333E-6">
                                      <p:cBhvr>
                                        <p:cTn id="319" dur="2000" fill="hold"/>
                                        <p:tgtEl>
                                          <p:spTgt spid="162"/>
                                        </p:tgtEl>
                                        <p:attrNameLst>
                                          <p:attrName>ppt_x</p:attrName>
                                          <p:attrName>ppt_y</p:attrName>
                                        </p:attrNameLst>
                                      </p:cBhvr>
                                    </p:animMotion>
                                  </p:childTnLst>
                                </p:cTn>
                              </p:par>
                            </p:childTnLst>
                          </p:cTn>
                        </p:par>
                        <p:par>
                          <p:cTn id="320" fill="hold">
                            <p:stCondLst>
                              <p:cond delay="2000"/>
                            </p:stCondLst>
                            <p:childTnLst>
                              <p:par>
                                <p:cTn id="321" nodeType="afterEffect" fill="hold" presetClass="entr" presetID="1">
                                  <p:stCondLst>
                                    <p:cond delay="0"/>
                                  </p:stCondLst>
                                  <p:childTnLst>
                                    <p:set>
                                      <p:cBhvr>
                                        <p:cTn id="322" dur="1" fill="hold">
                                          <p:stCondLst>
                                            <p:cond delay="0"/>
                                          </p:stCondLst>
                                        </p:cTn>
                                        <p:tgtEl>
                                          <p:spTgt spid="163"/>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path" presetID="63">
                                  <p:stCondLst>
                                    <p:cond delay="0"/>
                                  </p:stCondLst>
                                  <p:childTnLst>
                                    <p:animMotion path="M 0.05348 -3.33333E-6 L 0.11181 -3.33333E-6">
                                      <p:cBhvr>
                                        <p:cTn id="326" dur="2000" fill="hold"/>
                                        <p:tgtEl>
                                          <p:spTgt spid="162"/>
                                        </p:tgtEl>
                                        <p:attrNameLst>
                                          <p:attrName>ppt_x</p:attrName>
                                          <p:attrName>ppt_y</p:attrName>
                                        </p:attrNameLst>
                                      </p:cBhvr>
                                    </p:animMotion>
                                  </p:childTnLst>
                                </p:cTn>
                              </p:par>
                            </p:childTnLst>
                          </p:cTn>
                        </p:par>
                        <p:par>
                          <p:cTn id="327" fill="hold">
                            <p:stCondLst>
                              <p:cond delay="2000"/>
                            </p:stCondLst>
                            <p:childTnLst>
                              <p:par>
                                <p:cTn id="328" nodeType="afterEffect" fill="hold" presetClass="entr" presetID="1">
                                  <p:stCondLst>
                                    <p:cond delay="0"/>
                                  </p:stCondLst>
                                  <p:childTnLst>
                                    <p:set>
                                      <p:cBhvr>
                                        <p:cTn id="329" dur="1" fill="hold">
                                          <p:stCondLst>
                                            <p:cond delay="0"/>
                                          </p:stCondLst>
                                        </p:cTn>
                                        <p:tgtEl>
                                          <p:spTgt spid="164"/>
                                        </p:tgtEl>
                                        <p:attrNameLst>
                                          <p:attrName>style.visibility</p:attrName>
                                        </p:attrNameLst>
                                      </p:cBhvr>
                                      <p:to>
                                        <p:strVal val="visible"/>
                                      </p:to>
                                    </p:set>
                                  </p:childTnLst>
                                </p:cTn>
                              </p:par>
                            </p:childTnLst>
                          </p:cTn>
                        </p:par>
                      </p:childTnLst>
                    </p:cTn>
                  </p:par>
                  <p:par>
                    <p:cTn id="330" fill="hold">
                      <p:stCondLst>
                        <p:cond delay="indefinite"/>
                      </p:stCondLst>
                      <p:childTnLst>
                        <p:par>
                          <p:cTn id="331" fill="hold">
                            <p:stCondLst>
                              <p:cond delay="0"/>
                            </p:stCondLst>
                            <p:childTnLst>
                              <p:par>
                                <p:cTn id="332" nodeType="clickEffect" fill="hold" presetClass="path" presetID="63">
                                  <p:stCondLst>
                                    <p:cond delay="0"/>
                                  </p:stCondLst>
                                  <p:childTnLst>
                                    <p:animMotion path="M 0.11181 -3.33333E-6 L 0.16528 -3.33333E-6">
                                      <p:cBhvr>
                                        <p:cTn id="333" dur="2000" fill="hold"/>
                                        <p:tgtEl>
                                          <p:spTgt spid="162"/>
                                        </p:tgtEl>
                                        <p:attrNameLst>
                                          <p:attrName>ppt_x</p:attrName>
                                          <p:attrName>ppt_y</p:attrName>
                                        </p:attrNameLst>
                                      </p:cBhvr>
                                    </p:animMotion>
                                  </p:childTnLst>
                                </p:cTn>
                              </p:par>
                            </p:childTnLst>
                          </p:cTn>
                        </p:par>
                      </p:childTnLst>
                    </p:cTn>
                  </p:par>
                  <p:par>
                    <p:cTn id="334" fill="hold">
                      <p:stCondLst>
                        <p:cond delay="indefinite"/>
                      </p:stCondLst>
                      <p:childTnLst>
                        <p:par>
                          <p:cTn id="335" fill="hold">
                            <p:stCondLst>
                              <p:cond delay="0"/>
                            </p:stCondLst>
                            <p:childTnLst>
                              <p:par>
                                <p:cTn id="336" nodeType="clickEffect" fill="hold" presetClass="path" presetID="63">
                                  <p:stCondLst>
                                    <p:cond delay="0"/>
                                  </p:stCondLst>
                                  <p:childTnLst>
                                    <p:animMotion path="M 0.16667 -3.33333E-6 L 0.22014 -3.33333E-6">
                                      <p:cBhvr>
                                        <p:cTn id="337" dur="2000" fill="hold"/>
                                        <p:tgtEl>
                                          <p:spTgt spid="162"/>
                                        </p:tgtEl>
                                        <p:attrNameLst>
                                          <p:attrName>ppt_x</p:attrName>
                                          <p:attrName>ppt_y</p:attrName>
                                        </p:attrNameLst>
                                      </p:cBhvr>
                                    </p:animMotion>
                                  </p:childTnLst>
                                </p:cTn>
                              </p:par>
                            </p:childTnLst>
                          </p:cTn>
                        </p:par>
                        <p:par>
                          <p:cTn id="338" fill="hold">
                            <p:stCondLst>
                              <p:cond delay="2000"/>
                            </p:stCondLst>
                            <p:childTnLst>
                              <p:par>
                                <p:cTn id="339" nodeType="afterEffect" fill="hold" presetClass="entr" presetID="1">
                                  <p:stCondLst>
                                    <p:cond delay="0"/>
                                  </p:stCondLst>
                                  <p:childTnLst>
                                    <p:set>
                                      <p:cBhvr>
                                        <p:cTn id="340" dur="1" fill="hold">
                                          <p:stCondLst>
                                            <p:cond delay="0"/>
                                          </p:stCondLst>
                                        </p:cTn>
                                        <p:tgtEl>
                                          <p:spTgt spid="165"/>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path" presetID="63">
                                  <p:stCondLst>
                                    <p:cond delay="0"/>
                                  </p:stCondLst>
                                  <p:childTnLst>
                                    <p:animMotion path="M 0.22014 -3.33333E-6 L 0.27848 -3.33333E-6">
                                      <p:cBhvr>
                                        <p:cTn id="344" dur="2000" fill="hold"/>
                                        <p:tgtEl>
                                          <p:spTgt spid="162"/>
                                        </p:tgtEl>
                                        <p:attrNameLst>
                                          <p:attrName>ppt_x</p:attrName>
                                          <p:attrName>ppt_y</p:attrName>
                                        </p:attrNameLst>
                                      </p:cBhvr>
                                    </p:animMotion>
                                  </p:childTnLst>
                                </p:cTn>
                              </p:par>
                            </p:childTnLst>
                          </p:cTn>
                        </p:par>
                        <p:par>
                          <p:cTn id="345" fill="hold">
                            <p:stCondLst>
                              <p:cond delay="2000"/>
                            </p:stCondLst>
                            <p:childTnLst>
                              <p:par>
                                <p:cTn id="346" nodeType="afterEffect" fill="hold" presetClass="entr" presetID="1">
                                  <p:stCondLst>
                                    <p:cond delay="0"/>
                                  </p:stCondLst>
                                  <p:childTnLst>
                                    <p:set>
                                      <p:cBhvr>
                                        <p:cTn id="347" dur="1" fill="hold">
                                          <p:stCondLst>
                                            <p:cond delay="0"/>
                                          </p:stCondLst>
                                        </p:cTn>
                                        <p:tgtEl>
                                          <p:spTgt spid="166"/>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nodeType="clickEffect" fill="hold" presetClass="path" presetID="63">
                                  <p:stCondLst>
                                    <p:cond delay="0"/>
                                  </p:stCondLst>
                                  <p:childTnLst>
                                    <p:animMotion path="M 0.27848 -3.33333E-6 L 0.32848 -3.33333E-6">
                                      <p:cBhvr>
                                        <p:cTn id="351" dur="2000" fill="hold"/>
                                        <p:tgtEl>
                                          <p:spTgt spid="162"/>
                                        </p:tgtEl>
                                        <p:attrNameLst>
                                          <p:attrName>ppt_x</p:attrName>
                                          <p:attrName>ppt_y</p:attrName>
                                        </p:attrNameLst>
                                      </p:cBhvr>
                                    </p:animMotion>
                                  </p:childTnLst>
                                </p:cTn>
                              </p:par>
                            </p:childTnLst>
                          </p:cTn>
                        </p:par>
                      </p:childTnLst>
                    </p:cTn>
                  </p:par>
                  <p:par>
                    <p:cTn id="352" fill="hold">
                      <p:stCondLst>
                        <p:cond delay="indefinite"/>
                      </p:stCondLst>
                      <p:childTnLst>
                        <p:par>
                          <p:cTn id="353" fill="hold">
                            <p:stCondLst>
                              <p:cond delay="0"/>
                            </p:stCondLst>
                            <p:childTnLst>
                              <p:par>
                                <p:cTn id="354" nodeType="clickEffect" fill="hold" presetClass="path" presetID="63">
                                  <p:stCondLst>
                                    <p:cond delay="0"/>
                                  </p:stCondLst>
                                  <p:childTnLst>
                                    <p:animMotion path="M 0.32848 1.90751E-6 L 0.38681 1.90751E-6">
                                      <p:cBhvr>
                                        <p:cTn id="355" dur="2000" fill="hold"/>
                                        <p:tgtEl>
                                          <p:spTgt spid="162"/>
                                        </p:tgtEl>
                                        <p:attrNameLst>
                                          <p:attrName>ppt_x</p:attrName>
                                          <p:attrName>ppt_y</p:attrName>
                                        </p:attrNameLst>
                                      </p:cBhvr>
                                    </p:animMotion>
                                  </p:childTnLst>
                                </p:cTn>
                              </p:par>
                            </p:childTnLst>
                          </p:cTn>
                        </p:par>
                        <p:par>
                          <p:cTn id="356" fill="hold">
                            <p:stCondLst>
                              <p:cond delay="2000"/>
                            </p:stCondLst>
                            <p:childTnLst>
                              <p:par>
                                <p:cTn id="357" nodeType="afterEffect" fill="hold" presetClass="entr" presetID="1">
                                  <p:stCondLst>
                                    <p:cond delay="0"/>
                                  </p:stCondLst>
                                  <p:childTnLst>
                                    <p:set>
                                      <p:cBhvr>
                                        <p:cTn id="358" dur="1" fill="hold">
                                          <p:stCondLst>
                                            <p:cond delay="0"/>
                                          </p:stCondLst>
                                        </p:cTn>
                                        <p:tgtEl>
                                          <p:spTgt spid="168"/>
                                        </p:tgtEl>
                                        <p:attrNameLst>
                                          <p:attrName>style.visibility</p:attrName>
                                        </p:attrNameLst>
                                      </p:cBhvr>
                                      <p:to>
                                        <p:strVal val="visible"/>
                                      </p:to>
                                    </p:set>
                                  </p:childTnLst>
                                </p:cTn>
                              </p:par>
                            </p:childTnLst>
                          </p:cTn>
                        </p:par>
                        <p:par>
                          <p:cTn id="359" fill="hold">
                            <p:stCondLst>
                              <p:cond delay="2000"/>
                            </p:stCondLst>
                            <p:childTnLst>
                              <p:par>
                                <p:cTn id="360" nodeType="afterEffect" fill="hold" presetClass="entr" presetID="1">
                                  <p:stCondLst>
                                    <p:cond delay="0"/>
                                  </p:stCondLst>
                                  <p:childTnLst>
                                    <p:set>
                                      <p:cBhvr>
                                        <p:cTn id="361" dur="1" fill="hold">
                                          <p:stCondLst>
                                            <p:cond delay="0"/>
                                          </p:stCondLst>
                                        </p:cTn>
                                        <p:tgtEl>
                                          <p:spTgt spid="167"/>
                                        </p:tgtEl>
                                        <p:attrNameLst>
                                          <p:attrName>style.visibility</p:attrName>
                                        </p:attrNameLst>
                                      </p:cBhvr>
                                      <p:to>
                                        <p:strVal val="visible"/>
                                      </p:to>
                                    </p:set>
                                  </p:childTnLst>
                                </p:cTn>
                              </p:par>
                            </p:childTnLst>
                          </p:cTn>
                        </p:par>
                      </p:childTnLst>
                    </p:cTn>
                  </p:par>
                  <p:par>
                    <p:cTn id="362" fill="hold">
                      <p:stCondLst>
                        <p:cond delay="indefinite"/>
                      </p:stCondLst>
                      <p:childTnLst>
                        <p:par>
                          <p:cTn id="363" fill="hold">
                            <p:stCondLst>
                              <p:cond delay="0"/>
                            </p:stCondLst>
                            <p:childTnLst>
                              <p:par>
                                <p:cTn id="364" nodeType="clickEffect" fill="hold" presetClass="path" presetID="63">
                                  <p:stCondLst>
                                    <p:cond delay="0"/>
                                  </p:stCondLst>
                                  <p:childTnLst>
                                    <p:animMotion path="M 0.38681 1.90751E-6 L 0.43681 1.90751E-6">
                                      <p:cBhvr>
                                        <p:cTn id="365" dur="2000" fill="hold"/>
                                        <p:tgtEl>
                                          <p:spTgt spid="162"/>
                                        </p:tgtEl>
                                        <p:attrNameLst>
                                          <p:attrName>ppt_x</p:attrName>
                                          <p:attrName>ppt_y</p:attrName>
                                        </p:attrNameLst>
                                      </p:cBhvr>
                                    </p:animMotion>
                                  </p:childTnLst>
                                </p:cTn>
                              </p:par>
                            </p:childTnLst>
                          </p:cTn>
                        </p:par>
                        <p:par>
                          <p:cTn id="366" fill="hold">
                            <p:stCondLst>
                              <p:cond delay="2000"/>
                            </p:stCondLst>
                            <p:childTnLst>
                              <p:par>
                                <p:cTn id="367" nodeType="afterEffect" fill="hold" presetClass="entr" presetID="1">
                                  <p:stCondLst>
                                    <p:cond delay="0"/>
                                  </p:stCondLst>
                                  <p:childTnLst>
                                    <p:set>
                                      <p:cBhvr>
                                        <p:cTn id="368"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Exercise 6 (Cont’)</a:t>
            </a:r>
            <a:endParaRPr b="0" lang="en-US" sz="3600" spc="-1" strike="noStrike">
              <a:solidFill>
                <a:srgbClr val="000000"/>
              </a:solidFill>
              <a:latin typeface="Arial"/>
            </a:endParaRPr>
          </a:p>
        </p:txBody>
      </p:sp>
      <p:sp>
        <p:nvSpPr>
          <p:cNvPr id="171" name="TextShape 2"/>
          <p:cNvSpPr txBox="1"/>
          <p:nvPr/>
        </p:nvSpPr>
        <p:spPr>
          <a:xfrm>
            <a:off x="228600" y="990720"/>
            <a:ext cx="8686440" cy="5638320"/>
          </a:xfrm>
          <a:prstGeom prst="rect">
            <a:avLst/>
          </a:prstGeom>
          <a:noFill/>
          <a:ln w="9360">
            <a:noFill/>
          </a:ln>
        </p:spPr>
        <p:txBody>
          <a:bodyPr>
            <a:normAutofit/>
          </a:bodyPr>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Q: Would Round Robin with quanta=1 produce the same results? Explain your answer.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A: </a:t>
            </a:r>
            <a:r>
              <a:rPr b="0" lang="en-US" sz="3200" spc="-1" strike="noStrike">
                <a:solidFill>
                  <a:srgbClr val="000000"/>
                </a:solidFill>
                <a:latin typeface="Calibri"/>
              </a:rPr>
              <a:t>No. RR implements fairness only between processes waiting in </a:t>
            </a:r>
            <a:r>
              <a:rPr b="0" i="1" lang="en-US" sz="3200" spc="-1" strike="noStrike">
                <a:solidFill>
                  <a:srgbClr val="000000"/>
                </a:solidFill>
                <a:latin typeface="Calibri"/>
              </a:rPr>
              <a:t>ready</a:t>
            </a:r>
            <a:r>
              <a:rPr b="0" lang="en-US" sz="3200" spc="-1" strike="noStrike">
                <a:solidFill>
                  <a:srgbClr val="000000"/>
                </a:solidFill>
                <a:latin typeface="Calibri"/>
              </a:rPr>
              <a:t> state, and hence no process will receive two consecutive time slices while another process is waiting. This is in contrast to what happens in the previous </a:t>
            </a:r>
            <a:endParaRPr b="0" lang="en-US" sz="3200" spc="-1" strike="noStrike">
              <a:solidFill>
                <a:srgbClr val="000000"/>
              </a:solidFill>
              <a:latin typeface="Calibri"/>
            </a:endParaRPr>
          </a:p>
        </p:txBody>
      </p:sp>
    </p:spTree>
  </p:cSld>
  <p:timing>
    <p:tnLst>
      <p:par>
        <p:cTn id="369" dur="indefinite" restart="never" nodeType="tmRoot">
          <p:childTnLst>
            <p:seq>
              <p:cTn id="370" dur="indefinite" nodeType="mainSeq">
                <p:childTnLst>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Exercise 7: Multi-core Scheduling</a:t>
            </a:r>
            <a:endParaRPr b="0" lang="en-US" sz="3600" spc="-1" strike="noStrike">
              <a:solidFill>
                <a:srgbClr val="000000"/>
              </a:solidFill>
              <a:latin typeface="Arial"/>
            </a:endParaRPr>
          </a:p>
        </p:txBody>
      </p:sp>
      <p:sp>
        <p:nvSpPr>
          <p:cNvPr id="173" name="TextShape 2"/>
          <p:cNvSpPr txBox="1"/>
          <p:nvPr/>
        </p:nvSpPr>
        <p:spPr>
          <a:xfrm>
            <a:off x="228600" y="990720"/>
            <a:ext cx="8686440" cy="5638320"/>
          </a:xfrm>
          <a:prstGeom prst="rect">
            <a:avLst/>
          </a:prstGeom>
          <a:noFill/>
          <a:ln w="9360">
            <a:noFill/>
          </a:ln>
        </p:spPr>
        <p:txBody>
          <a:bodyPr>
            <a:normAutofit/>
          </a:bodyPr>
          <a:p>
            <a:pPr marL="343080" indent="-342720" algn="r" rtl="1">
              <a:lnSpc>
                <a:spcPct val="100000"/>
              </a:lnSpc>
              <a:spcBef>
                <a:spcPts val="641"/>
              </a:spcBef>
              <a:buClr>
                <a:srgbClr val="000000"/>
              </a:buClr>
              <a:buFont typeface="Arial"/>
              <a:buChar char="•"/>
            </a:pPr>
            <a:r>
              <a:rPr b="0" lang="en-US" sz="3200" spc="-1" strike="noStrike">
                <a:solidFill>
                  <a:srgbClr val="000000"/>
                </a:solidFill>
                <a:latin typeface="Calibri"/>
              </a:rPr>
              <a:t>לרשותנו מחשב בעל שני מעבדים (</a:t>
            </a:r>
            <a:r>
              <a:rPr b="0" lang="en-US" sz="3200" spc="-1" strike="noStrike">
                <a:solidFill>
                  <a:srgbClr val="000000"/>
                </a:solidFill>
                <a:latin typeface="Calibri"/>
              </a:rPr>
              <a:t>C</a:t>
            </a:r>
            <a:r>
              <a:rPr b="0" lang="en-US" sz="3200" spc="-1" strike="noStrike" baseline="-25000">
                <a:solidFill>
                  <a:srgbClr val="000000"/>
                </a:solidFill>
                <a:latin typeface="Calibri"/>
              </a:rPr>
              <a:t>1</a:t>
            </a:r>
            <a:r>
              <a:rPr b="0" lang="en-US" sz="3200" spc="-1" strike="noStrike">
                <a:solidFill>
                  <a:srgbClr val="000000"/>
                </a:solidFill>
                <a:latin typeface="Calibri"/>
              </a:rPr>
              <a:t>, C</a:t>
            </a:r>
            <a:r>
              <a:rPr b="0" lang="en-US" sz="3200" spc="-1" strike="noStrike" baseline="-25000">
                <a:solidFill>
                  <a:srgbClr val="000000"/>
                </a:solidFill>
                <a:latin typeface="Calibri"/>
              </a:rPr>
              <a:t>2</a:t>
            </a:r>
            <a:r>
              <a:rPr b="0" lang="en-US" sz="3200" spc="-1" strike="noStrike">
                <a:solidFill>
                  <a:srgbClr val="000000"/>
                </a:solidFill>
                <a:latin typeface="Calibri"/>
              </a:rPr>
              <a:t>). למערכת מגיעים בו זמנית </a:t>
            </a:r>
            <a:r>
              <a:rPr b="0" lang="en-US" sz="3200" spc="-1" strike="noStrike">
                <a:solidFill>
                  <a:srgbClr val="000000"/>
                </a:solidFill>
                <a:latin typeface="Calibri"/>
              </a:rPr>
              <a:t>13</a:t>
            </a:r>
            <a:r>
              <a:rPr b="0" lang="en-US" sz="3200" spc="-1" strike="noStrike">
                <a:solidFill>
                  <a:srgbClr val="000000"/>
                </a:solidFill>
                <a:latin typeface="Calibri"/>
              </a:rPr>
              <a:t> תהליכים משלושה טיפוסים, כמפורט להלן:</a:t>
            </a:r>
            <a:endParaRPr b="0" lang="en-US" sz="3200" spc="-1" strike="noStrike">
              <a:solidFill>
                <a:srgbClr val="000000"/>
              </a:solidFill>
              <a:latin typeface="Calibri"/>
            </a:endParaRPr>
          </a:p>
          <a:p>
            <a:pPr lvl="1" marL="914400" indent="-456840" algn="r" rtl="1">
              <a:lnSpc>
                <a:spcPct val="100000"/>
              </a:lnSpc>
              <a:spcBef>
                <a:spcPts val="561"/>
              </a:spcBef>
              <a:buClr>
                <a:srgbClr val="000000"/>
              </a:buClr>
              <a:buFont typeface="Arial"/>
              <a:buChar char="•"/>
            </a:pPr>
            <a:r>
              <a:rPr b="0" lang="en-US" sz="2800" spc="-1" strike="noStrike">
                <a:solidFill>
                  <a:srgbClr val="000000"/>
                </a:solidFill>
                <a:latin typeface="Calibri"/>
              </a:rPr>
              <a:t>תהליך </a:t>
            </a:r>
            <a:r>
              <a:rPr b="0" lang="en-US" sz="2800" spc="-1" strike="noStrike">
                <a:solidFill>
                  <a:srgbClr val="000000"/>
                </a:solidFill>
                <a:latin typeface="Calibri"/>
              </a:rPr>
              <a:t>A</a:t>
            </a:r>
            <a:r>
              <a:rPr b="0" lang="en-US" sz="2800" spc="-1" strike="noStrike">
                <a:solidFill>
                  <a:srgbClr val="000000"/>
                </a:solidFill>
                <a:latin typeface="Calibri"/>
              </a:rPr>
              <a:t> יחיד - מסתיים לאחר יחידת זמן אחת.</a:t>
            </a:r>
            <a:endParaRPr b="0" lang="en-US" sz="2800" spc="-1" strike="noStrike">
              <a:solidFill>
                <a:srgbClr val="000000"/>
              </a:solidFill>
              <a:latin typeface="Calibri"/>
            </a:endParaRPr>
          </a:p>
          <a:p>
            <a:pPr lvl="1" marL="914400" indent="-456840" algn="r" rtl="1">
              <a:lnSpc>
                <a:spcPct val="100000"/>
              </a:lnSpc>
              <a:spcBef>
                <a:spcPts val="561"/>
              </a:spcBef>
              <a:buClr>
                <a:srgbClr val="000000"/>
              </a:buClr>
              <a:buFont typeface="Arial"/>
              <a:buChar char="•"/>
            </a:pPr>
            <a:r>
              <a:rPr b="0" lang="en-US" sz="2800" spc="-1" strike="noStrike">
                <a:solidFill>
                  <a:srgbClr val="000000"/>
                </a:solidFill>
                <a:latin typeface="Calibri"/>
              </a:rPr>
              <a:t>7</a:t>
            </a:r>
            <a:r>
              <a:rPr b="0" lang="en-US" sz="2800" spc="-1" strike="noStrike">
                <a:solidFill>
                  <a:srgbClr val="000000"/>
                </a:solidFill>
                <a:latin typeface="Calibri"/>
              </a:rPr>
              <a:t> תהליכי </a:t>
            </a:r>
            <a:r>
              <a:rPr b="0" lang="en-US" sz="2800" spc="-1" strike="noStrike">
                <a:solidFill>
                  <a:srgbClr val="000000"/>
                </a:solidFill>
                <a:latin typeface="Calibri"/>
              </a:rPr>
              <a:t>B</a:t>
            </a:r>
            <a:r>
              <a:rPr b="0" lang="en-US" sz="2800" spc="-1" strike="noStrike">
                <a:solidFill>
                  <a:srgbClr val="000000"/>
                </a:solidFill>
                <a:latin typeface="Calibri"/>
              </a:rPr>
              <a:t> - מסתיימים לאחר שתי יחידות זמן.</a:t>
            </a:r>
            <a:endParaRPr b="0" lang="en-US" sz="2800" spc="-1" strike="noStrike">
              <a:solidFill>
                <a:srgbClr val="000000"/>
              </a:solidFill>
              <a:latin typeface="Calibri"/>
            </a:endParaRPr>
          </a:p>
          <a:p>
            <a:pPr lvl="1" marL="914400" indent="-456840" algn="r" rtl="1">
              <a:lnSpc>
                <a:spcPct val="100000"/>
              </a:lnSpc>
              <a:spcBef>
                <a:spcPts val="561"/>
              </a:spcBef>
              <a:buClr>
                <a:srgbClr val="000000"/>
              </a:buClr>
              <a:buFont typeface="Arial"/>
              <a:buChar char="•"/>
            </a:pPr>
            <a:r>
              <a:rPr b="0" lang="en-US" sz="2800" spc="-1" strike="noStrike">
                <a:solidFill>
                  <a:srgbClr val="000000"/>
                </a:solidFill>
                <a:latin typeface="Calibri"/>
              </a:rPr>
              <a:t>5</a:t>
            </a:r>
            <a:r>
              <a:rPr b="0" lang="en-US" sz="2800" spc="-1" strike="noStrike">
                <a:solidFill>
                  <a:srgbClr val="000000"/>
                </a:solidFill>
                <a:latin typeface="Calibri"/>
              </a:rPr>
              <a:t> תהליכי </a:t>
            </a:r>
            <a:r>
              <a:rPr b="0" lang="en-US" sz="2800" spc="-1" strike="noStrike">
                <a:solidFill>
                  <a:srgbClr val="000000"/>
                </a:solidFill>
                <a:latin typeface="Calibri"/>
              </a:rPr>
              <a:t>C</a:t>
            </a:r>
            <a:r>
              <a:rPr b="0" lang="en-US" sz="2800" spc="-1" strike="noStrike">
                <a:solidFill>
                  <a:srgbClr val="000000"/>
                </a:solidFill>
                <a:latin typeface="Calibri"/>
              </a:rPr>
              <a:t> - מסתיימים לאחר שלוש יחידות זמן.</a:t>
            </a:r>
            <a:r>
              <a:rPr b="0" lang="en-US" sz="2800" spc="-1" strike="noStrike">
                <a:solidFill>
                  <a:srgbClr val="000000"/>
                </a:solidFill>
                <a:latin typeface="Calibri"/>
              </a:rPr>
              <a:t>	</a:t>
            </a:r>
            <a:endParaRPr b="0" lang="en-US" sz="2800" spc="-1" strike="noStrike">
              <a:solidFill>
                <a:srgbClr val="000000"/>
              </a:solidFill>
              <a:latin typeface="Calibri"/>
            </a:endParaRPr>
          </a:p>
          <a:p>
            <a:pPr marL="343080" indent="-342720" algn="r" rtl="1">
              <a:lnSpc>
                <a:spcPct val="100000"/>
              </a:lnSpc>
              <a:spcBef>
                <a:spcPts val="641"/>
              </a:spcBef>
              <a:buClr>
                <a:srgbClr val="000000"/>
              </a:buClr>
              <a:buFont typeface="Arial"/>
              <a:buChar char="•"/>
            </a:pPr>
            <a:r>
              <a:rPr b="0" lang="en-US" sz="3200" spc="-1" strike="noStrike">
                <a:solidFill>
                  <a:srgbClr val="000000"/>
                </a:solidFill>
                <a:latin typeface="Calibri"/>
              </a:rPr>
              <a:t>עבור האלגוריתמים שלמטה חשבו:</a:t>
            </a:r>
            <a:endParaRPr b="0" lang="en-US" sz="3200" spc="-1" strike="noStrike">
              <a:solidFill>
                <a:srgbClr val="000000"/>
              </a:solidFill>
              <a:latin typeface="Calibri"/>
            </a:endParaRPr>
          </a:p>
          <a:p>
            <a:pPr lvl="1" marL="914400" indent="-456840" algn="r" rtl="1">
              <a:lnSpc>
                <a:spcPct val="100000"/>
              </a:lnSpc>
              <a:spcBef>
                <a:spcPts val="561"/>
              </a:spcBef>
              <a:buClr>
                <a:srgbClr val="000000"/>
              </a:buClr>
              <a:buFont typeface="Arial"/>
              <a:buChar char="•"/>
            </a:pPr>
            <a:r>
              <a:rPr b="0" lang="en-US" sz="2800" spc="-1" strike="noStrike">
                <a:solidFill>
                  <a:srgbClr val="000000"/>
                </a:solidFill>
                <a:latin typeface="Calibri"/>
              </a:rPr>
              <a:t>מה יהיה ה-</a:t>
            </a:r>
            <a:r>
              <a:rPr b="0" lang="en-US" sz="2800" spc="-1" strike="noStrike">
                <a:solidFill>
                  <a:srgbClr val="000000"/>
                </a:solidFill>
                <a:latin typeface="Calibri"/>
              </a:rPr>
              <a:t>TA</a:t>
            </a:r>
            <a:r>
              <a:rPr b="0" lang="en-US" sz="2800" spc="-1" strike="noStrike">
                <a:solidFill>
                  <a:srgbClr val="000000"/>
                </a:solidFill>
                <a:latin typeface="Calibri"/>
              </a:rPr>
              <a:t> הממוצע?</a:t>
            </a:r>
            <a:endParaRPr b="0" lang="en-US" sz="2800" spc="-1" strike="noStrike">
              <a:solidFill>
                <a:srgbClr val="000000"/>
              </a:solidFill>
              <a:latin typeface="Calibri"/>
            </a:endParaRPr>
          </a:p>
          <a:p>
            <a:pPr lvl="1" marL="914400" indent="-456840" algn="r" rtl="1">
              <a:lnSpc>
                <a:spcPct val="100000"/>
              </a:lnSpc>
              <a:spcBef>
                <a:spcPts val="561"/>
              </a:spcBef>
              <a:buClr>
                <a:srgbClr val="000000"/>
              </a:buClr>
              <a:buFont typeface="Arial"/>
              <a:buChar char="•"/>
            </a:pPr>
            <a:r>
              <a:rPr b="0" lang="en-US" sz="2800" spc="-1" strike="noStrike">
                <a:solidFill>
                  <a:srgbClr val="000000"/>
                </a:solidFill>
                <a:latin typeface="Calibri"/>
              </a:rPr>
              <a:t>בכמה זמן </a:t>
            </a:r>
            <a:r>
              <a:rPr b="0" lang="en-US" sz="2800" spc="-1" strike="noStrike">
                <a:solidFill>
                  <a:srgbClr val="000000"/>
                </a:solidFill>
                <a:latin typeface="Calibri"/>
              </a:rPr>
              <a:t>CPU</a:t>
            </a:r>
            <a:r>
              <a:rPr b="0" lang="en-US" sz="2800" spc="-1" strike="noStrike">
                <a:solidFill>
                  <a:srgbClr val="000000"/>
                </a:solidFill>
                <a:latin typeface="Calibri"/>
              </a:rPr>
              <a:t> נעשה שימוש?</a:t>
            </a:r>
            <a:endParaRPr b="0" lang="en-US" sz="2800" spc="-1" strike="noStrike">
              <a:solidFill>
                <a:srgbClr val="000000"/>
              </a:solidFill>
              <a:latin typeface="Calibri"/>
            </a:endParaRPr>
          </a:p>
          <a:p>
            <a:pPr lvl="1" marL="914400" indent="-456840" algn="r" rtl="1">
              <a:lnSpc>
                <a:spcPct val="100000"/>
              </a:lnSpc>
              <a:spcBef>
                <a:spcPts val="561"/>
              </a:spcBef>
              <a:buClr>
                <a:srgbClr val="000000"/>
              </a:buClr>
              <a:buFont typeface="Arial"/>
              <a:buChar char="•"/>
            </a:pPr>
            <a:r>
              <a:rPr b="0" lang="en-US" sz="2800" spc="-1" strike="noStrike">
                <a:solidFill>
                  <a:srgbClr val="000000"/>
                </a:solidFill>
                <a:latin typeface="Calibri"/>
              </a:rPr>
              <a:t>מהו משך הזמן הנדרש לסיום החישוב?</a:t>
            </a:r>
            <a:endParaRPr b="0" lang="en-US" sz="2800" spc="-1" strike="noStrike">
              <a:solidFill>
                <a:srgbClr val="000000"/>
              </a:solidFill>
              <a:latin typeface="Calibri"/>
            </a:endParaRPr>
          </a:p>
          <a:p>
            <a:pPr marL="343080" indent="-342720" algn="r" rtl="1">
              <a:lnSpc>
                <a:spcPct val="100000"/>
              </a:lnSpc>
              <a:spcBef>
                <a:spcPts val="641"/>
              </a:spcBef>
              <a:buClr>
                <a:srgbClr val="000000"/>
              </a:buClr>
              <a:buFont typeface="Arial"/>
              <a:buChar char="•"/>
            </a:pPr>
            <a:r>
              <a:rPr b="0" lang="en-US" sz="3200" spc="-1" strike="noStrike">
                <a:solidFill>
                  <a:srgbClr val="000000"/>
                </a:solidFill>
                <a:latin typeface="Calibri"/>
              </a:rPr>
              <a:t>האלגוריתמים:</a:t>
            </a:r>
            <a:endParaRPr b="0" lang="en-US" sz="3200" spc="-1" strike="noStrike">
              <a:solidFill>
                <a:srgbClr val="000000"/>
              </a:solidFill>
              <a:latin typeface="Calibri"/>
            </a:endParaRPr>
          </a:p>
          <a:p>
            <a:pPr lvl="1" marL="914400" indent="-456840" algn="r" rtl="1">
              <a:lnSpc>
                <a:spcPct val="100000"/>
              </a:lnSpc>
              <a:spcBef>
                <a:spcPts val="561"/>
              </a:spcBef>
              <a:buClr>
                <a:srgbClr val="000000"/>
              </a:buClr>
              <a:buFont typeface="Arial"/>
              <a:buChar char="•"/>
            </a:pPr>
            <a:r>
              <a:rPr b="0" lang="en-US" sz="2800" spc="-1" strike="noStrike">
                <a:solidFill>
                  <a:srgbClr val="000000"/>
                </a:solidFill>
                <a:latin typeface="Calibri"/>
              </a:rPr>
              <a:t>תהליכים מטיפוס </a:t>
            </a:r>
            <a:r>
              <a:rPr b="0" lang="en-US" sz="2800" spc="-1" strike="noStrike">
                <a:solidFill>
                  <a:srgbClr val="000000"/>
                </a:solidFill>
                <a:latin typeface="Calibri"/>
              </a:rPr>
              <a:t>A</a:t>
            </a:r>
            <a:r>
              <a:rPr b="0" lang="en-US" sz="2800" spc="-1" strike="noStrike">
                <a:solidFill>
                  <a:srgbClr val="000000"/>
                </a:solidFill>
                <a:latin typeface="Calibri"/>
              </a:rPr>
              <a:t> ו-</a:t>
            </a:r>
            <a:r>
              <a:rPr b="0" lang="en-US" sz="2800" spc="-1" strike="noStrike">
                <a:solidFill>
                  <a:srgbClr val="000000"/>
                </a:solidFill>
                <a:latin typeface="Calibri"/>
              </a:rPr>
              <a:t>B</a:t>
            </a:r>
            <a:r>
              <a:rPr b="0" lang="en-US" sz="2800" spc="-1" strike="noStrike">
                <a:solidFill>
                  <a:srgbClr val="000000"/>
                </a:solidFill>
                <a:latin typeface="Calibri"/>
              </a:rPr>
              <a:t> מופנים למעבד </a:t>
            </a:r>
            <a:r>
              <a:rPr b="0" lang="en-US" sz="2800" spc="-1" strike="noStrike">
                <a:solidFill>
                  <a:srgbClr val="000000"/>
                </a:solidFill>
                <a:latin typeface="Calibri"/>
              </a:rPr>
              <a:t>C</a:t>
            </a:r>
            <a:r>
              <a:rPr b="0" lang="en-US" sz="2800" spc="-1" strike="noStrike" baseline="-25000">
                <a:solidFill>
                  <a:srgbClr val="000000"/>
                </a:solidFill>
                <a:latin typeface="Calibri"/>
              </a:rPr>
              <a:t>1</a:t>
            </a:r>
            <a:r>
              <a:rPr b="0" lang="en-US" sz="2800" spc="-1" strike="noStrike">
                <a:solidFill>
                  <a:srgbClr val="000000"/>
                </a:solidFill>
                <a:latin typeface="Calibri"/>
              </a:rPr>
              <a:t> , שמפעיל </a:t>
            </a:r>
            <a:r>
              <a:rPr b="0" lang="en-US" sz="2800" spc="-1" strike="noStrike">
                <a:solidFill>
                  <a:srgbClr val="000000"/>
                </a:solidFill>
                <a:latin typeface="Calibri"/>
              </a:rPr>
              <a:t>SJF</a:t>
            </a:r>
            <a:r>
              <a:rPr b="0" lang="en-US" sz="2800" spc="-1" strike="noStrike">
                <a:solidFill>
                  <a:srgbClr val="000000"/>
                </a:solidFill>
                <a:latin typeface="Calibri"/>
              </a:rPr>
              <a:t>. כל תהליכי </a:t>
            </a:r>
            <a:r>
              <a:rPr b="0" lang="en-US" sz="2800" spc="-1" strike="noStrike">
                <a:solidFill>
                  <a:srgbClr val="000000"/>
                </a:solidFill>
                <a:latin typeface="Calibri"/>
              </a:rPr>
              <a:t>C</a:t>
            </a:r>
            <a:r>
              <a:rPr b="0" lang="en-US" sz="2800" spc="-1" strike="noStrike">
                <a:solidFill>
                  <a:srgbClr val="000000"/>
                </a:solidFill>
                <a:latin typeface="Calibri"/>
              </a:rPr>
              <a:t> מופנים למעבד </a:t>
            </a:r>
            <a:r>
              <a:rPr b="0" lang="en-US" sz="2800" spc="-1" strike="noStrike">
                <a:solidFill>
                  <a:srgbClr val="000000"/>
                </a:solidFill>
                <a:latin typeface="Calibri"/>
              </a:rPr>
              <a:t>C</a:t>
            </a:r>
            <a:r>
              <a:rPr b="0" lang="en-US" sz="2800" spc="-1" strike="noStrike" baseline="-25000">
                <a:solidFill>
                  <a:srgbClr val="000000"/>
                </a:solidFill>
                <a:latin typeface="Calibri"/>
              </a:rPr>
              <a:t>2</a:t>
            </a:r>
            <a:r>
              <a:rPr b="0" lang="en-US" sz="2800" spc="-1" strike="noStrike">
                <a:solidFill>
                  <a:srgbClr val="000000"/>
                </a:solidFill>
                <a:latin typeface="Calibri"/>
              </a:rPr>
              <a:t>, שמפעיל </a:t>
            </a:r>
            <a:r>
              <a:rPr b="0" lang="en-US" sz="2800" spc="-1" strike="noStrike">
                <a:solidFill>
                  <a:srgbClr val="000000"/>
                </a:solidFill>
                <a:latin typeface="Calibri"/>
              </a:rPr>
              <a:t>FCFS</a:t>
            </a:r>
            <a:r>
              <a:rPr b="0" lang="en-US" sz="2800" spc="-1" strike="noStrike">
                <a:solidFill>
                  <a:srgbClr val="000000"/>
                </a:solidFill>
                <a:latin typeface="Calibri"/>
              </a:rPr>
              <a:t>. אם מעבד מסוים סיים את עבודתו לפני השני, הוא מטפל בתהליכים הנותרים עפ"י עיקרון </a:t>
            </a:r>
            <a:r>
              <a:rPr b="0" lang="en-US" sz="2800" spc="-1" strike="noStrike">
                <a:solidFill>
                  <a:srgbClr val="000000"/>
                </a:solidFill>
                <a:latin typeface="Calibri"/>
              </a:rPr>
              <a:t>SJF</a:t>
            </a:r>
            <a:r>
              <a:rPr b="0" lang="en-US" sz="2800" spc="-1" strike="noStrike">
                <a:solidFill>
                  <a:srgbClr val="000000"/>
                </a:solidFill>
                <a:latin typeface="Calibri"/>
              </a:rPr>
              <a:t>.</a:t>
            </a:r>
            <a:endParaRPr b="0" lang="en-US" sz="2800" spc="-1" strike="noStrike">
              <a:solidFill>
                <a:srgbClr val="000000"/>
              </a:solidFill>
              <a:latin typeface="Calibri"/>
            </a:endParaRPr>
          </a:p>
          <a:p>
            <a:pPr lvl="1" marL="914400" indent="-456840" algn="r" rtl="1">
              <a:lnSpc>
                <a:spcPct val="100000"/>
              </a:lnSpc>
              <a:spcBef>
                <a:spcPts val="561"/>
              </a:spcBef>
              <a:buClr>
                <a:srgbClr val="000000"/>
              </a:buClr>
              <a:buFont typeface="Arial"/>
              <a:buChar char="•"/>
            </a:pPr>
            <a:r>
              <a:rPr b="0" lang="en-US" sz="2800" spc="-1" strike="noStrike">
                <a:solidFill>
                  <a:srgbClr val="000000"/>
                </a:solidFill>
                <a:latin typeface="Calibri"/>
              </a:rPr>
              <a:t>התהליכים מופנים למעבדים השונים עפ"י </a:t>
            </a:r>
            <a:r>
              <a:rPr b="0" lang="en-US" sz="2800" spc="-1" strike="noStrike">
                <a:solidFill>
                  <a:srgbClr val="000000"/>
                </a:solidFill>
                <a:latin typeface="Calibri"/>
              </a:rPr>
              <a:t>SJF</a:t>
            </a:r>
            <a:r>
              <a:rPr b="0" lang="en-US" sz="2800" spc="-1" strike="noStrike">
                <a:solidFill>
                  <a:srgbClr val="000000"/>
                </a:solidFill>
                <a:latin typeface="Calibri"/>
              </a:rPr>
              <a:t>.</a:t>
            </a:r>
            <a:endParaRPr b="0" lang="en-US" sz="2800" spc="-1" strike="noStrike">
              <a:solidFill>
                <a:srgbClr val="000000"/>
              </a:solidFill>
              <a:latin typeface="Calibri"/>
            </a:endParaRPr>
          </a:p>
        </p:txBody>
      </p:sp>
    </p:spTree>
  </p:cSld>
  <p:timing>
    <p:tnLst>
      <p:par>
        <p:cTn id="379" dur="indefinite" restart="never" nodeType="tmRoot">
          <p:childTnLst>
            <p:seq>
              <p:cTn id="380"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Exercise 7 - Solution</a:t>
            </a:r>
            <a:endParaRPr b="0" lang="en-US" sz="3600" spc="-1" strike="noStrike">
              <a:solidFill>
                <a:srgbClr val="000000"/>
              </a:solidFill>
              <a:latin typeface="Arial"/>
            </a:endParaRPr>
          </a:p>
        </p:txBody>
      </p:sp>
      <p:sp>
        <p:nvSpPr>
          <p:cNvPr id="175" name="TextShape 2"/>
          <p:cNvSpPr txBox="1"/>
          <p:nvPr/>
        </p:nvSpPr>
        <p:spPr>
          <a:xfrm>
            <a:off x="228600" y="990720"/>
            <a:ext cx="8686440" cy="5638320"/>
          </a:xfrm>
          <a:prstGeom prst="rect">
            <a:avLst/>
          </a:prstGeom>
          <a:noFill/>
          <a:ln w="9360">
            <a:noFill/>
          </a:ln>
        </p:spPr>
        <p:txBody>
          <a:bodyPr>
            <a:normAutofit/>
          </a:bodyPr>
          <a:p>
            <a:pPr marL="343080" indent="-342720" algn="r" rtl="1">
              <a:lnSpc>
                <a:spcPct val="100000"/>
              </a:lnSpc>
              <a:spcBef>
                <a:spcPts val="641"/>
              </a:spcBef>
              <a:buClr>
                <a:srgbClr val="000000"/>
              </a:buClr>
              <a:buFont typeface="Arial"/>
              <a:buChar char="•"/>
            </a:pPr>
            <a:r>
              <a:rPr b="0" lang="en-US" sz="3200" spc="-1" strike="noStrike">
                <a:solidFill>
                  <a:srgbClr val="000000"/>
                </a:solidFill>
                <a:latin typeface="Calibri"/>
              </a:rPr>
              <a:t>נצייר טבלת </a:t>
            </a:r>
            <a:r>
              <a:rPr b="0" lang="en-US" sz="3200" spc="-1" strike="noStrike">
                <a:solidFill>
                  <a:srgbClr val="000000"/>
                </a:solidFill>
                <a:latin typeface="Calibri"/>
              </a:rPr>
              <a:t>Gantt</a:t>
            </a:r>
            <a:r>
              <a:rPr b="0" lang="en-US" sz="3200" spc="-1" strike="noStrike">
                <a:solidFill>
                  <a:srgbClr val="000000"/>
                </a:solidFill>
                <a:latin typeface="Calibri"/>
              </a:rPr>
              <a:t>  לשני המעבדים:</a:t>
            </a:r>
            <a:endParaRPr b="0" lang="en-US" sz="3200" spc="-1" strike="noStrike">
              <a:solidFill>
                <a:srgbClr val="000000"/>
              </a:solidFill>
              <a:latin typeface="Calibri"/>
            </a:endParaRPr>
          </a:p>
          <a:p>
            <a:pPr marL="743040" indent="-285480" algn="r">
              <a:lnSpc>
                <a:spcPct val="100000"/>
              </a:lnSpc>
              <a:spcBef>
                <a:spcPts val="561"/>
              </a:spcBef>
            </a:pPr>
            <a:r>
              <a:rPr b="0" lang="en-US" sz="2800" spc="-1" strike="noStrike">
                <a:solidFill>
                  <a:srgbClr val="000000"/>
                </a:solidFill>
                <a:latin typeface="Calibri"/>
              </a:rPr>
              <a:t>עבור האלגוריתם הראשון</a:t>
            </a:r>
            <a:r>
              <a:rPr b="0" lang="en-US" sz="2800" spc="-1" strike="noStrike">
                <a:solidFill>
                  <a:srgbClr val="000000"/>
                </a:solidFill>
                <a:latin typeface="Calibri"/>
              </a:rPr>
              <a:t>:</a:t>
            </a:r>
            <a:endParaRPr b="0" lang="en-US" sz="2800" spc="-1" strike="noStrike">
              <a:solidFill>
                <a:srgbClr val="000000"/>
              </a:solidFill>
              <a:latin typeface="Calibri"/>
            </a:endParaRPr>
          </a:p>
          <a:p>
            <a:pPr algn="r" rtl="1">
              <a:lnSpc>
                <a:spcPct val="100000"/>
              </a:lnSpc>
              <a:spcBef>
                <a:spcPts val="720"/>
              </a:spcBef>
            </a:pPr>
            <a:endParaRPr b="0" lang="en-US" sz="2800" spc="-1" strike="noStrike">
              <a:solidFill>
                <a:srgbClr val="000000"/>
              </a:solidFill>
              <a:latin typeface="Calibri"/>
            </a:endParaRPr>
          </a:p>
          <a:p>
            <a:pPr algn="r" rtl="1">
              <a:lnSpc>
                <a:spcPct val="100000"/>
              </a:lnSpc>
              <a:spcBef>
                <a:spcPts val="261"/>
              </a:spcBef>
            </a:pPr>
            <a:endParaRPr b="0" lang="en-US" sz="2800" spc="-1" strike="noStrike">
              <a:solidFill>
                <a:srgbClr val="000000"/>
              </a:solidFill>
              <a:latin typeface="Calibri"/>
            </a:endParaRPr>
          </a:p>
          <a:p>
            <a:pPr algn="r" rtl="1">
              <a:lnSpc>
                <a:spcPct val="100000"/>
              </a:lnSpc>
              <a:spcBef>
                <a:spcPts val="20"/>
              </a:spcBef>
            </a:pPr>
            <a:endParaRPr b="0" lang="en-US" sz="2800" spc="-1" strike="noStrike">
              <a:solidFill>
                <a:srgbClr val="000000"/>
              </a:solidFill>
              <a:latin typeface="Calibri"/>
            </a:endParaRPr>
          </a:p>
          <a:p>
            <a:pPr marL="743040" indent="-285480" algn="r">
              <a:lnSpc>
                <a:spcPct val="100000"/>
              </a:lnSpc>
              <a:spcBef>
                <a:spcPts val="561"/>
              </a:spcBef>
            </a:pPr>
            <a:r>
              <a:rPr b="0" lang="en-US" sz="2800" spc="-1" strike="noStrike">
                <a:solidFill>
                  <a:srgbClr val="000000"/>
                </a:solidFill>
                <a:latin typeface="Calibri"/>
              </a:rPr>
              <a:t>ועבור האלגוריתם השני</a:t>
            </a:r>
            <a:r>
              <a:rPr b="0" lang="en-US" sz="2800" spc="-1" strike="noStrike">
                <a:solidFill>
                  <a:srgbClr val="000000"/>
                </a:solidFill>
                <a:latin typeface="Calibri"/>
              </a:rPr>
              <a:t>:</a:t>
            </a:r>
            <a:endParaRPr b="0" lang="en-US" sz="2800" spc="-1" strike="noStrike">
              <a:solidFill>
                <a:srgbClr val="000000"/>
              </a:solidFill>
              <a:latin typeface="Calibri"/>
            </a:endParaRPr>
          </a:p>
          <a:p>
            <a:pPr algn="r" rtl="1">
              <a:lnSpc>
                <a:spcPct val="100000"/>
              </a:lnSpc>
              <a:spcBef>
                <a:spcPts val="641"/>
              </a:spcBef>
            </a:pPr>
            <a:endParaRPr b="0" lang="en-US" sz="2800" spc="-1" strike="noStrike">
              <a:solidFill>
                <a:srgbClr val="000000"/>
              </a:solidFill>
              <a:latin typeface="Calibri"/>
            </a:endParaRPr>
          </a:p>
          <a:p>
            <a:pPr algn="r" rtl="1">
              <a:lnSpc>
                <a:spcPct val="100000"/>
              </a:lnSpc>
              <a:spcBef>
                <a:spcPts val="641"/>
              </a:spcBef>
            </a:pPr>
            <a:endParaRPr b="0" lang="en-US" sz="2800" spc="-1" strike="noStrike">
              <a:solidFill>
                <a:srgbClr val="000000"/>
              </a:solidFill>
              <a:latin typeface="Calibri"/>
            </a:endParaRPr>
          </a:p>
        </p:txBody>
      </p:sp>
      <p:graphicFrame>
        <p:nvGraphicFramePr>
          <p:cNvPr id="176" name="Table 3"/>
          <p:cNvGraphicFramePr/>
          <p:nvPr/>
        </p:nvGraphicFramePr>
        <p:xfrm>
          <a:off x="0" y="762120"/>
          <a:ext cx="1599840" cy="409320"/>
        </p:xfrm>
        <a:graphic>
          <a:graphicData uri="http://schemas.openxmlformats.org/drawingml/2006/table">
            <a:tbl>
              <a:tblPr/>
              <a:tblGrid>
                <a:gridCol w="529920"/>
                <a:gridCol w="522000"/>
                <a:gridCol w="547920"/>
              </a:tblGrid>
              <a:tr h="357120">
                <a:tc>
                  <a:txBody>
                    <a:bodyPr/>
                    <a:p>
                      <a:pPr rtl="1">
                        <a:lnSpc>
                          <a:spcPct val="100000"/>
                        </a:lnSpc>
                      </a:pPr>
                      <a:r>
                        <a:rPr b="0" lang="en" sz="1800" spc="-1" strike="noStrike">
                          <a:solidFill>
                            <a:srgbClr val="000000"/>
                          </a:solidFill>
                          <a:latin typeface="Calibri"/>
                        </a:rPr>
                        <a:t>C</a:t>
                      </a:r>
                      <a:endParaRPr b="0" lang="en" sz="1800" spc="-1" strike="noStrike">
                        <a:latin typeface="Arial"/>
                      </a:endParaRPr>
                    </a:p>
                  </a:txBody>
                  <a:tcPr marL="91440" marR="91440">
                    <a:noFill/>
                  </a:tcPr>
                </a:tc>
                <a:tc>
                  <a:txBody>
                    <a:bodyPr/>
                    <a:p>
                      <a:pPr rtl="1">
                        <a:lnSpc>
                          <a:spcPct val="100000"/>
                        </a:lnSpc>
                      </a:pPr>
                      <a:r>
                        <a:rPr b="0" lang="en" sz="1800" spc="-1" strike="noStrike">
                          <a:solidFill>
                            <a:srgbClr val="000000"/>
                          </a:solidFill>
                          <a:latin typeface="Calibri"/>
                        </a:rPr>
                        <a:t>B</a:t>
                      </a:r>
                      <a:endParaRPr b="0" lang="en" sz="1800" spc="-1" strike="noStrike">
                        <a:latin typeface="Arial"/>
                      </a:endParaRPr>
                    </a:p>
                  </a:txBody>
                  <a:tcPr marL="91440" marR="91440">
                    <a:noFill/>
                  </a:tcPr>
                </a:tc>
                <a:tc>
                  <a:txBody>
                    <a:bodyPr/>
                    <a:p>
                      <a:pPr rtl="1">
                        <a:lnSpc>
                          <a:spcPct val="100000"/>
                        </a:lnSpc>
                      </a:pPr>
                      <a:r>
                        <a:rPr b="0" lang="en" sz="1800" spc="-1" strike="noStrike">
                          <a:solidFill>
                            <a:srgbClr val="000000"/>
                          </a:solidFill>
                          <a:latin typeface="Calibri"/>
                        </a:rPr>
                        <a:t>A</a:t>
                      </a:r>
                      <a:endParaRPr b="0" lang="en" sz="1800" spc="-1" strike="noStrike">
                        <a:latin typeface="Arial"/>
                      </a:endParaRPr>
                    </a:p>
                  </a:txBody>
                  <a:tcPr marL="91440" marR="91440">
                    <a:noFill/>
                  </a:tcPr>
                </a:tc>
              </a:tr>
              <a:tr h="347760">
                <a:tc>
                  <a:txBody>
                    <a:bodyPr/>
                    <a:p>
                      <a:pPr rtl="1">
                        <a:lnSpc>
                          <a:spcPct val="100000"/>
                        </a:lnSpc>
                      </a:pPr>
                      <a:r>
                        <a:rPr b="0" lang="en" sz="1800" spc="-1" strike="noStrike">
                          <a:solidFill>
                            <a:srgbClr val="000000"/>
                          </a:solidFill>
                          <a:latin typeface="Calibri"/>
                        </a:rPr>
                        <a:t>5</a:t>
                      </a:r>
                      <a:endParaRPr b="0" lang="en" sz="1800" spc="-1" strike="noStrike">
                        <a:latin typeface="Arial"/>
                      </a:endParaRPr>
                    </a:p>
                  </a:txBody>
                  <a:tcPr marL="91440" marR="91440">
                    <a:noFill/>
                  </a:tcPr>
                </a:tc>
                <a:tc>
                  <a:txBody>
                    <a:bodyPr/>
                    <a:p>
                      <a:pPr rtl="1">
                        <a:lnSpc>
                          <a:spcPct val="100000"/>
                        </a:lnSpc>
                      </a:pPr>
                      <a:r>
                        <a:rPr b="0" lang="en" sz="1800" spc="-1" strike="noStrike">
                          <a:solidFill>
                            <a:srgbClr val="000000"/>
                          </a:solidFill>
                          <a:latin typeface="Calibri"/>
                        </a:rPr>
                        <a:t>7</a:t>
                      </a:r>
                      <a:endParaRPr b="0" lang="en" sz="1800" spc="-1" strike="noStrike">
                        <a:latin typeface="Arial"/>
                      </a:endParaRPr>
                    </a:p>
                  </a:txBody>
                  <a:tcPr marL="91440" marR="91440">
                    <a:noFill/>
                  </a:tcPr>
                </a:tc>
                <a:tc>
                  <a:txBody>
                    <a:bodyPr/>
                    <a:p>
                      <a:pPr rtl="1">
                        <a:lnSpc>
                          <a:spcPct val="100000"/>
                        </a:lnSpc>
                      </a:pPr>
                      <a:r>
                        <a:rPr b="0" lang="en" sz="1800" spc="-1" strike="noStrike">
                          <a:solidFill>
                            <a:srgbClr val="000000"/>
                          </a:solidFill>
                          <a:latin typeface="Calibri"/>
                        </a:rPr>
                        <a:t>1</a:t>
                      </a:r>
                      <a:endParaRPr b="0" lang="en" sz="1800" spc="-1" strike="noStrike">
                        <a:latin typeface="Arial"/>
                      </a:endParaRPr>
                    </a:p>
                  </a:txBody>
                  <a:tcPr marL="91440" marR="91440">
                    <a:noFill/>
                  </a:tcPr>
                </a:tc>
              </a:tr>
            </a:tbl>
          </a:graphicData>
        </a:graphic>
      </p:graphicFrame>
    </p:spTree>
  </p:cSld>
  <p:timing>
    <p:tnLst>
      <p:par>
        <p:cTn id="381" dur="indefinite" restart="never" nodeType="tmRoot">
          <p:childTnLst>
            <p:seq>
              <p:cTn id="382"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Exercise 7 - Solution</a:t>
            </a:r>
            <a:endParaRPr b="0" lang="en-US" sz="3600" spc="-1" strike="noStrike">
              <a:solidFill>
                <a:srgbClr val="000000"/>
              </a:solidFill>
              <a:latin typeface="Arial"/>
            </a:endParaRPr>
          </a:p>
        </p:txBody>
      </p:sp>
      <p:sp>
        <p:nvSpPr>
          <p:cNvPr id="178" name="TextShape 2"/>
          <p:cNvSpPr txBox="1"/>
          <p:nvPr/>
        </p:nvSpPr>
        <p:spPr>
          <a:xfrm>
            <a:off x="228600" y="990720"/>
            <a:ext cx="8686440" cy="5638320"/>
          </a:xfrm>
          <a:prstGeom prst="rect">
            <a:avLst/>
          </a:prstGeom>
          <a:noFill/>
          <a:ln w="9360">
            <a:noFill/>
          </a:ln>
        </p:spPr>
        <p:txBody>
          <a:bodyPr>
            <a:normAutofit/>
          </a:bodyPr>
          <a:p>
            <a:pPr marL="343080" indent="-342720" algn="r" rtl="1">
              <a:lnSpc>
                <a:spcPct val="100000"/>
              </a:lnSpc>
              <a:spcBef>
                <a:spcPts val="641"/>
              </a:spcBef>
              <a:buClr>
                <a:srgbClr val="000000"/>
              </a:buClr>
              <a:buFont typeface="Arial"/>
              <a:buChar char="•"/>
            </a:pPr>
            <a:r>
              <a:rPr b="0" lang="en-US" sz="3200" spc="-1" strike="noStrike">
                <a:solidFill>
                  <a:srgbClr val="000000"/>
                </a:solidFill>
                <a:latin typeface="Calibri"/>
              </a:rPr>
              <a:t>נצייר טבלת </a:t>
            </a:r>
            <a:r>
              <a:rPr b="0" lang="en-US" sz="3200" spc="-1" strike="noStrike">
                <a:solidFill>
                  <a:srgbClr val="000000"/>
                </a:solidFill>
                <a:latin typeface="Calibri"/>
              </a:rPr>
              <a:t>Gantt</a:t>
            </a:r>
            <a:r>
              <a:rPr b="0" lang="en-US" sz="3200" spc="-1" strike="noStrike">
                <a:solidFill>
                  <a:srgbClr val="000000"/>
                </a:solidFill>
                <a:latin typeface="Calibri"/>
              </a:rPr>
              <a:t>  לשני המעבדים:</a:t>
            </a:r>
            <a:endParaRPr b="0" lang="en-US" sz="3200" spc="-1" strike="noStrike">
              <a:solidFill>
                <a:srgbClr val="000000"/>
              </a:solidFill>
              <a:latin typeface="Calibri"/>
            </a:endParaRPr>
          </a:p>
          <a:p>
            <a:pPr marL="743040" indent="-285480" algn="r">
              <a:lnSpc>
                <a:spcPct val="100000"/>
              </a:lnSpc>
              <a:spcBef>
                <a:spcPts val="561"/>
              </a:spcBef>
            </a:pPr>
            <a:r>
              <a:rPr b="0" lang="en-US" sz="2800" spc="-1" strike="noStrike">
                <a:solidFill>
                  <a:srgbClr val="000000"/>
                </a:solidFill>
                <a:latin typeface="Calibri"/>
              </a:rPr>
              <a:t>עבור האלגוריתם הראשון</a:t>
            </a:r>
            <a:r>
              <a:rPr b="0" lang="en-US" sz="2800" spc="-1" strike="noStrike">
                <a:solidFill>
                  <a:srgbClr val="000000"/>
                </a:solidFill>
                <a:latin typeface="Calibri"/>
              </a:rPr>
              <a:t>:</a:t>
            </a:r>
            <a:endParaRPr b="0" lang="en-US" sz="2800" spc="-1" strike="noStrike">
              <a:solidFill>
                <a:srgbClr val="000000"/>
              </a:solidFill>
              <a:latin typeface="Calibri"/>
            </a:endParaRPr>
          </a:p>
          <a:p>
            <a:pPr algn="r" rtl="1">
              <a:lnSpc>
                <a:spcPct val="100000"/>
              </a:lnSpc>
              <a:spcBef>
                <a:spcPts val="720"/>
              </a:spcBef>
            </a:pPr>
            <a:endParaRPr b="0" lang="en-US" sz="2800" spc="-1" strike="noStrike">
              <a:solidFill>
                <a:srgbClr val="000000"/>
              </a:solidFill>
              <a:latin typeface="Calibri"/>
            </a:endParaRPr>
          </a:p>
          <a:p>
            <a:pPr algn="r" rtl="1">
              <a:lnSpc>
                <a:spcPct val="100000"/>
              </a:lnSpc>
              <a:spcBef>
                <a:spcPts val="261"/>
              </a:spcBef>
            </a:pPr>
            <a:endParaRPr b="0" lang="en-US" sz="2800" spc="-1" strike="noStrike">
              <a:solidFill>
                <a:srgbClr val="000000"/>
              </a:solidFill>
              <a:latin typeface="Calibri"/>
            </a:endParaRPr>
          </a:p>
          <a:p>
            <a:pPr algn="r" rtl="1">
              <a:lnSpc>
                <a:spcPct val="100000"/>
              </a:lnSpc>
              <a:spcBef>
                <a:spcPts val="20"/>
              </a:spcBef>
            </a:pPr>
            <a:endParaRPr b="0" lang="en-US" sz="2800" spc="-1" strike="noStrike">
              <a:solidFill>
                <a:srgbClr val="000000"/>
              </a:solidFill>
              <a:latin typeface="Calibri"/>
            </a:endParaRPr>
          </a:p>
          <a:p>
            <a:pPr marL="743040" indent="-285480" algn="r">
              <a:lnSpc>
                <a:spcPct val="100000"/>
              </a:lnSpc>
              <a:spcBef>
                <a:spcPts val="561"/>
              </a:spcBef>
            </a:pPr>
            <a:r>
              <a:rPr b="0" lang="en-US" sz="2800" spc="-1" strike="noStrike">
                <a:solidFill>
                  <a:srgbClr val="000000"/>
                </a:solidFill>
                <a:latin typeface="Calibri"/>
              </a:rPr>
              <a:t>ועבור האלגוריתם השני</a:t>
            </a:r>
            <a:r>
              <a:rPr b="0" lang="en-US" sz="2800" spc="-1" strike="noStrike">
                <a:solidFill>
                  <a:srgbClr val="000000"/>
                </a:solidFill>
                <a:latin typeface="Calibri"/>
              </a:rPr>
              <a:t>:</a:t>
            </a:r>
            <a:endParaRPr b="0" lang="en-US" sz="2800" spc="-1" strike="noStrike">
              <a:solidFill>
                <a:srgbClr val="000000"/>
              </a:solidFill>
              <a:latin typeface="Calibri"/>
            </a:endParaRPr>
          </a:p>
          <a:p>
            <a:pPr algn="r" rtl="1">
              <a:lnSpc>
                <a:spcPct val="100000"/>
              </a:lnSpc>
              <a:spcBef>
                <a:spcPts val="641"/>
              </a:spcBef>
            </a:pPr>
            <a:endParaRPr b="0" lang="en-US" sz="2800" spc="-1" strike="noStrike">
              <a:solidFill>
                <a:srgbClr val="000000"/>
              </a:solidFill>
              <a:latin typeface="Calibri"/>
            </a:endParaRPr>
          </a:p>
          <a:p>
            <a:pPr algn="r" rtl="1">
              <a:lnSpc>
                <a:spcPct val="100000"/>
              </a:lnSpc>
              <a:spcBef>
                <a:spcPts val="641"/>
              </a:spcBef>
            </a:pPr>
            <a:endParaRPr b="0" lang="en-US" sz="2800" spc="-1" strike="noStrike">
              <a:solidFill>
                <a:srgbClr val="000000"/>
              </a:solidFill>
              <a:latin typeface="Calibri"/>
            </a:endParaRPr>
          </a:p>
          <a:p>
            <a:pPr marL="343080" indent="-342720" algn="r" rtl="1">
              <a:lnSpc>
                <a:spcPct val="100000"/>
              </a:lnSpc>
              <a:spcBef>
                <a:spcPts val="641"/>
              </a:spcBef>
              <a:buClr>
                <a:srgbClr val="000000"/>
              </a:buClr>
              <a:buFont typeface="Arial"/>
              <a:buChar char="•"/>
            </a:pPr>
            <a:r>
              <a:rPr b="0" lang="en-US" sz="3200" spc="-1" strike="noStrike">
                <a:solidFill>
                  <a:srgbClr val="000000"/>
                </a:solidFill>
                <a:latin typeface="Calibri"/>
              </a:rPr>
              <a:t>כעת ניתן לענות על השאלות בקלות:</a:t>
            </a:r>
            <a:endParaRPr b="0" lang="en-US" sz="3200" spc="-1" strike="noStrike">
              <a:solidFill>
                <a:srgbClr val="000000"/>
              </a:solidFill>
              <a:latin typeface="Calibri"/>
            </a:endParaRPr>
          </a:p>
          <a:p>
            <a:pPr marL="343080" indent="-342720" algn="r" rtl="1">
              <a:lnSpc>
                <a:spcPct val="100000"/>
              </a:lnSpc>
              <a:spcBef>
                <a:spcPts val="641"/>
              </a:spcBef>
              <a:buClr>
                <a:srgbClr val="000000"/>
              </a:buClr>
              <a:buFont typeface="Arial"/>
              <a:buChar char="•"/>
            </a:pPr>
            <a:r>
              <a:rPr b="0" lang="en-US" sz="3200" spc="-1" strike="noStrike">
                <a:solidFill>
                  <a:srgbClr val="000000"/>
                </a:solidFill>
                <a:latin typeface="Calibri"/>
              </a:rPr>
              <a:t>לראשון</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avg. TA=(64+45)/13=109/13=8.38</a:t>
            </a:r>
            <a:br/>
            <a:r>
              <a:rPr b="0" lang="en-US" sz="3200" spc="-1" strike="noStrike">
                <a:solidFill>
                  <a:srgbClr val="000000"/>
                </a:solidFill>
                <a:latin typeface="Calibri"/>
              </a:rPr>
              <a:t>לשני</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avg. TA=(55+45)/13=100/13=7.53</a:t>
            </a:r>
            <a:br/>
            <a:r>
              <a:rPr b="0" lang="en-US" sz="3200" spc="-1" strike="noStrike">
                <a:solidFill>
                  <a:srgbClr val="000000"/>
                </a:solidFill>
                <a:latin typeface="Calibri"/>
              </a:rPr>
              <a:t>כלומר, </a:t>
            </a:r>
            <a:r>
              <a:rPr b="0" lang="en-US" sz="3200" spc="-1" strike="noStrike">
                <a:solidFill>
                  <a:srgbClr val="000000"/>
                </a:solidFill>
                <a:latin typeface="Calibri"/>
              </a:rPr>
              <a:t>SJF</a:t>
            </a:r>
            <a:r>
              <a:rPr b="0" lang="en-US" sz="3200" spc="-1" strike="noStrike">
                <a:solidFill>
                  <a:srgbClr val="000000"/>
                </a:solidFill>
                <a:latin typeface="Calibri"/>
              </a:rPr>
              <a:t> "טהור" עדיף מהבחינה הזו.</a:t>
            </a:r>
            <a:endParaRPr b="0" lang="en-US" sz="3200" spc="-1" strike="noStrike">
              <a:solidFill>
                <a:srgbClr val="000000"/>
              </a:solidFill>
              <a:latin typeface="Calibri"/>
            </a:endParaRPr>
          </a:p>
          <a:p>
            <a:pPr marL="343080" indent="-342720" algn="r" rtl="1">
              <a:lnSpc>
                <a:spcPct val="100000"/>
              </a:lnSpc>
              <a:spcBef>
                <a:spcPts val="641"/>
              </a:spcBef>
              <a:buClr>
                <a:srgbClr val="000000"/>
              </a:buClr>
              <a:buFont typeface="Arial"/>
              <a:buChar char="•"/>
            </a:pPr>
            <a:r>
              <a:rPr b="0" lang="en-US" sz="3200" spc="-1" strike="noStrike">
                <a:solidFill>
                  <a:srgbClr val="000000"/>
                </a:solidFill>
                <a:latin typeface="Calibri"/>
              </a:rPr>
              <a:t>משך השימוש הכולל ב-</a:t>
            </a:r>
            <a:r>
              <a:rPr b="0" lang="en-US" sz="3200" spc="-1" strike="noStrike">
                <a:solidFill>
                  <a:srgbClr val="000000"/>
                </a:solidFill>
                <a:latin typeface="Calibri"/>
              </a:rPr>
              <a:t>CPU</a:t>
            </a:r>
            <a:r>
              <a:rPr b="0" lang="en-US" sz="3200" spc="-1" strike="noStrike">
                <a:solidFill>
                  <a:srgbClr val="000000"/>
                </a:solidFill>
                <a:latin typeface="Calibri"/>
              </a:rPr>
              <a:t> אינו תלוי כלל בתזמון אלא בתהליכים עצמם, ולכן הוא זהה בשתי השיטות: </a:t>
            </a:r>
            <a:r>
              <a:rPr b="0" lang="en-US" sz="3200" spc="-1" strike="noStrike">
                <a:solidFill>
                  <a:srgbClr val="000000"/>
                </a:solidFill>
                <a:latin typeface="Calibri"/>
              </a:rPr>
              <a:t>30</a:t>
            </a:r>
            <a:r>
              <a:rPr b="0" lang="en-US" sz="3200" spc="-1" strike="noStrike">
                <a:solidFill>
                  <a:srgbClr val="000000"/>
                </a:solidFill>
                <a:latin typeface="Calibri"/>
              </a:rPr>
              <a:t>. ה</a:t>
            </a:r>
            <a:r>
              <a:rPr b="1" lang="en-US" sz="3200" spc="-1" strike="noStrike">
                <a:solidFill>
                  <a:srgbClr val="000000"/>
                </a:solidFill>
                <a:latin typeface="Calibri"/>
              </a:rPr>
              <a:t>ניצולת </a:t>
            </a:r>
            <a:r>
              <a:rPr b="0" lang="en-US" sz="3200" spc="-1" strike="noStrike">
                <a:solidFill>
                  <a:srgbClr val="000000"/>
                </a:solidFill>
                <a:latin typeface="Calibri"/>
              </a:rPr>
              <a:t>בשיטה הראשונה טובה יותר, כי בה שני ה-</a:t>
            </a:r>
            <a:r>
              <a:rPr b="0" lang="en-US" sz="3200" spc="-1" strike="noStrike">
                <a:solidFill>
                  <a:srgbClr val="000000"/>
                </a:solidFill>
                <a:latin typeface="Calibri"/>
              </a:rPr>
              <a:t>CPUs</a:t>
            </a:r>
            <a:r>
              <a:rPr b="0" lang="en-US" sz="3200" spc="-1" strike="noStrike">
                <a:solidFill>
                  <a:srgbClr val="000000"/>
                </a:solidFill>
                <a:latin typeface="Calibri"/>
              </a:rPr>
              <a:t> עובדים כל הזמן. בפרט, על אף היותו מוצלח יותר מבחינת </a:t>
            </a:r>
            <a:r>
              <a:rPr b="0" lang="en-US" sz="3200" spc="-1" strike="noStrike">
                <a:solidFill>
                  <a:srgbClr val="000000"/>
                </a:solidFill>
                <a:latin typeface="Calibri"/>
              </a:rPr>
              <a:t>TA</a:t>
            </a:r>
            <a:r>
              <a:rPr b="0" lang="en-US" sz="3200" spc="-1" strike="noStrike">
                <a:solidFill>
                  <a:srgbClr val="000000"/>
                </a:solidFill>
                <a:latin typeface="Calibri"/>
              </a:rPr>
              <a:t>, האלג' השני מסיים מעט מאוחר יותר.</a:t>
            </a:r>
            <a:endParaRPr b="0" lang="en-US" sz="3200" spc="-1" strike="noStrike">
              <a:solidFill>
                <a:srgbClr val="000000"/>
              </a:solidFill>
              <a:latin typeface="Calibri"/>
            </a:endParaRPr>
          </a:p>
          <a:p>
            <a:pPr algn="r" rtl="1">
              <a:lnSpc>
                <a:spcPct val="100000"/>
              </a:lnSpc>
              <a:spcBef>
                <a:spcPts val="641"/>
              </a:spcBef>
            </a:pPr>
            <a:endParaRPr b="0" lang="en-US" sz="3200" spc="-1" strike="noStrike">
              <a:solidFill>
                <a:srgbClr val="000000"/>
              </a:solidFill>
              <a:latin typeface="Calibri"/>
            </a:endParaRPr>
          </a:p>
        </p:txBody>
      </p:sp>
      <p:graphicFrame>
        <p:nvGraphicFramePr>
          <p:cNvPr id="179" name="Table 3"/>
          <p:cNvGraphicFramePr/>
          <p:nvPr/>
        </p:nvGraphicFramePr>
        <p:xfrm>
          <a:off x="0" y="762120"/>
          <a:ext cx="1599840" cy="409320"/>
        </p:xfrm>
        <a:graphic>
          <a:graphicData uri="http://schemas.openxmlformats.org/drawingml/2006/table">
            <a:tbl>
              <a:tblPr/>
              <a:tblGrid>
                <a:gridCol w="529920"/>
                <a:gridCol w="522000"/>
                <a:gridCol w="547920"/>
              </a:tblGrid>
              <a:tr h="357120">
                <a:tc>
                  <a:txBody>
                    <a:bodyPr/>
                    <a:p>
                      <a:pPr rtl="1">
                        <a:lnSpc>
                          <a:spcPct val="100000"/>
                        </a:lnSpc>
                      </a:pPr>
                      <a:r>
                        <a:rPr b="0" lang="en" sz="1800" spc="-1" strike="noStrike">
                          <a:solidFill>
                            <a:srgbClr val="000000"/>
                          </a:solidFill>
                          <a:latin typeface="Calibri"/>
                        </a:rPr>
                        <a:t>C</a:t>
                      </a:r>
                      <a:endParaRPr b="0" lang="en" sz="1800" spc="-1" strike="noStrike">
                        <a:latin typeface="Arial"/>
                      </a:endParaRPr>
                    </a:p>
                  </a:txBody>
                  <a:tcPr marL="91440" marR="91440">
                    <a:noFill/>
                  </a:tcPr>
                </a:tc>
                <a:tc>
                  <a:txBody>
                    <a:bodyPr/>
                    <a:p>
                      <a:pPr rtl="1">
                        <a:lnSpc>
                          <a:spcPct val="100000"/>
                        </a:lnSpc>
                      </a:pPr>
                      <a:r>
                        <a:rPr b="0" lang="en" sz="1800" spc="-1" strike="noStrike">
                          <a:solidFill>
                            <a:srgbClr val="000000"/>
                          </a:solidFill>
                          <a:latin typeface="Calibri"/>
                        </a:rPr>
                        <a:t>B</a:t>
                      </a:r>
                      <a:endParaRPr b="0" lang="en" sz="1800" spc="-1" strike="noStrike">
                        <a:latin typeface="Arial"/>
                      </a:endParaRPr>
                    </a:p>
                  </a:txBody>
                  <a:tcPr marL="91440" marR="91440">
                    <a:noFill/>
                  </a:tcPr>
                </a:tc>
                <a:tc>
                  <a:txBody>
                    <a:bodyPr/>
                    <a:p>
                      <a:pPr rtl="1">
                        <a:lnSpc>
                          <a:spcPct val="100000"/>
                        </a:lnSpc>
                      </a:pPr>
                      <a:r>
                        <a:rPr b="0" lang="en" sz="1800" spc="-1" strike="noStrike">
                          <a:solidFill>
                            <a:srgbClr val="000000"/>
                          </a:solidFill>
                          <a:latin typeface="Calibri"/>
                        </a:rPr>
                        <a:t>A</a:t>
                      </a:r>
                      <a:endParaRPr b="0" lang="en" sz="1800" spc="-1" strike="noStrike">
                        <a:latin typeface="Arial"/>
                      </a:endParaRPr>
                    </a:p>
                  </a:txBody>
                  <a:tcPr marL="91440" marR="91440">
                    <a:noFill/>
                  </a:tcPr>
                </a:tc>
              </a:tr>
              <a:tr h="347760">
                <a:tc>
                  <a:txBody>
                    <a:bodyPr/>
                    <a:p>
                      <a:pPr rtl="1">
                        <a:lnSpc>
                          <a:spcPct val="100000"/>
                        </a:lnSpc>
                      </a:pPr>
                      <a:r>
                        <a:rPr b="0" lang="en" sz="1800" spc="-1" strike="noStrike">
                          <a:solidFill>
                            <a:srgbClr val="000000"/>
                          </a:solidFill>
                          <a:latin typeface="Calibri"/>
                        </a:rPr>
                        <a:t>5</a:t>
                      </a:r>
                      <a:endParaRPr b="0" lang="en" sz="1800" spc="-1" strike="noStrike">
                        <a:latin typeface="Arial"/>
                      </a:endParaRPr>
                    </a:p>
                  </a:txBody>
                  <a:tcPr marL="91440" marR="91440">
                    <a:noFill/>
                  </a:tcPr>
                </a:tc>
                <a:tc>
                  <a:txBody>
                    <a:bodyPr/>
                    <a:p>
                      <a:pPr rtl="1">
                        <a:lnSpc>
                          <a:spcPct val="100000"/>
                        </a:lnSpc>
                      </a:pPr>
                      <a:r>
                        <a:rPr b="0" lang="en" sz="1800" spc="-1" strike="noStrike">
                          <a:solidFill>
                            <a:srgbClr val="000000"/>
                          </a:solidFill>
                          <a:latin typeface="Calibri"/>
                        </a:rPr>
                        <a:t>7</a:t>
                      </a:r>
                      <a:endParaRPr b="0" lang="en" sz="1800" spc="-1" strike="noStrike">
                        <a:latin typeface="Arial"/>
                      </a:endParaRPr>
                    </a:p>
                  </a:txBody>
                  <a:tcPr marL="91440" marR="91440">
                    <a:noFill/>
                  </a:tcPr>
                </a:tc>
                <a:tc>
                  <a:txBody>
                    <a:bodyPr/>
                    <a:p>
                      <a:pPr rtl="1">
                        <a:lnSpc>
                          <a:spcPct val="100000"/>
                        </a:lnSpc>
                      </a:pPr>
                      <a:r>
                        <a:rPr b="0" lang="en" sz="1800" spc="-1" strike="noStrike">
                          <a:solidFill>
                            <a:srgbClr val="000000"/>
                          </a:solidFill>
                          <a:latin typeface="Calibri"/>
                        </a:rPr>
                        <a:t>1</a:t>
                      </a:r>
                      <a:endParaRPr b="0" lang="en" sz="1800" spc="-1" strike="noStrike">
                        <a:latin typeface="Arial"/>
                      </a:endParaRPr>
                    </a:p>
                  </a:txBody>
                  <a:tcPr marL="91440" marR="91440">
                    <a:noFill/>
                  </a:tcPr>
                </a:tc>
              </a:tr>
            </a:tbl>
          </a:graphicData>
        </a:graphic>
      </p:graphicFrame>
      <p:pic>
        <p:nvPicPr>
          <p:cNvPr id="180" name="Picture 4" descr=""/>
          <p:cNvPicPr/>
          <p:nvPr/>
        </p:nvPicPr>
        <p:blipFill>
          <a:blip r:embed="rId1"/>
          <a:stretch/>
        </p:blipFill>
        <p:spPr>
          <a:xfrm>
            <a:off x="1295280" y="1676520"/>
            <a:ext cx="6811560" cy="666360"/>
          </a:xfrm>
          <a:prstGeom prst="rect">
            <a:avLst/>
          </a:prstGeom>
          <a:ln>
            <a:noFill/>
          </a:ln>
        </p:spPr>
      </p:pic>
      <p:pic>
        <p:nvPicPr>
          <p:cNvPr id="181" name="Picture 5" descr=""/>
          <p:cNvPicPr/>
          <p:nvPr/>
        </p:nvPicPr>
        <p:blipFill>
          <a:blip r:embed="rId2"/>
          <a:stretch/>
        </p:blipFill>
        <p:spPr>
          <a:xfrm>
            <a:off x="1295280" y="2629080"/>
            <a:ext cx="6830640" cy="647280"/>
          </a:xfrm>
          <a:prstGeom prst="rect">
            <a:avLst/>
          </a:prstGeom>
          <a:ln>
            <a:noFill/>
          </a:ln>
        </p:spPr>
      </p:pic>
    </p:spTree>
  </p:cSld>
  <p:timing>
    <p:tnLst>
      <p:par>
        <p:cTn id="383" dur="indefinite" restart="never" nodeType="tmRoot">
          <p:childTnLst>
            <p:seq>
              <p:cTn id="384"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Multi Level Queue Scheduling</a:t>
            </a:r>
            <a:endParaRPr b="0" lang="en-US" sz="3600" spc="-1" strike="noStrike">
              <a:solidFill>
                <a:srgbClr val="000000"/>
              </a:solidFill>
              <a:latin typeface="Arial"/>
            </a:endParaRPr>
          </a:p>
        </p:txBody>
      </p:sp>
      <p:sp>
        <p:nvSpPr>
          <p:cNvPr id="183" name="TextShape 2"/>
          <p:cNvSpPr txBox="1"/>
          <p:nvPr/>
        </p:nvSpPr>
        <p:spPr>
          <a:xfrm>
            <a:off x="228600" y="990720"/>
            <a:ext cx="8686440" cy="5638320"/>
          </a:xfrm>
          <a:prstGeom prst="rect">
            <a:avLst/>
          </a:prstGeom>
          <a:noFill/>
          <a:ln w="9360">
            <a:noFill/>
          </a:ln>
        </p:spPr>
        <p:txBody>
          <a:bodyPr>
            <a:normAutofit/>
          </a:bodyPr>
          <a:p>
            <a:pPr marL="514440" indent="-456840">
              <a:lnSpc>
                <a:spcPct val="100000"/>
              </a:lnSpc>
              <a:spcBef>
                <a:spcPts val="641"/>
              </a:spcBef>
              <a:buClr>
                <a:srgbClr val="000000"/>
              </a:buClr>
              <a:buFont typeface="Arial"/>
              <a:buChar char="•"/>
            </a:pPr>
            <a:r>
              <a:rPr b="0" lang="en-US" sz="3200" spc="-1" strike="noStrike">
                <a:solidFill>
                  <a:srgbClr val="000000"/>
                </a:solidFill>
                <a:latin typeface="Calibri"/>
              </a:rPr>
              <a:t>Partition the ready queue to multiple queues</a:t>
            </a:r>
            <a:endParaRPr b="0" lang="en-US" sz="3200" spc="-1" strike="noStrike">
              <a:solidFill>
                <a:srgbClr val="000000"/>
              </a:solidFill>
              <a:latin typeface="Calibri"/>
            </a:endParaRPr>
          </a:p>
          <a:p>
            <a:pPr lvl="1" marL="914400" indent="-456840">
              <a:lnSpc>
                <a:spcPct val="100000"/>
              </a:lnSpc>
              <a:spcBef>
                <a:spcPts val="561"/>
              </a:spcBef>
              <a:buClr>
                <a:srgbClr val="000000"/>
              </a:buClr>
              <a:buFont typeface="Arial"/>
              <a:buChar char="•"/>
            </a:pPr>
            <a:r>
              <a:rPr b="0" lang="en-US" sz="2800" spc="-1" strike="noStrike">
                <a:solidFill>
                  <a:srgbClr val="000000"/>
                </a:solidFill>
                <a:latin typeface="Calibri"/>
              </a:rPr>
              <a:t>Each partition employs its own scheduling mechanism and algorithm.</a:t>
            </a:r>
            <a:endParaRPr b="0" lang="en-US" sz="2800" spc="-1" strike="noStrike">
              <a:solidFill>
                <a:srgbClr val="000000"/>
              </a:solidFill>
              <a:latin typeface="Calibri"/>
            </a:endParaRPr>
          </a:p>
          <a:p>
            <a:pPr marL="514440" indent="-456840">
              <a:lnSpc>
                <a:spcPct val="100000"/>
              </a:lnSpc>
              <a:spcBef>
                <a:spcPts val="641"/>
              </a:spcBef>
              <a:buClr>
                <a:srgbClr val="000000"/>
              </a:buClr>
              <a:buFont typeface="Arial"/>
              <a:buChar char="•"/>
            </a:pPr>
            <a:r>
              <a:rPr b="0" lang="en-US" sz="3200" spc="-1" strike="noStrike">
                <a:solidFill>
                  <a:srgbClr val="000000"/>
                </a:solidFill>
                <a:latin typeface="Calibri"/>
              </a:rPr>
              <a:t>A process from a lower</a:t>
            </a:r>
            <a:endParaRPr b="0" lang="en-US" sz="3200" spc="-1" strike="noStrike">
              <a:solidFill>
                <a:srgbClr val="000000"/>
              </a:solidFill>
              <a:latin typeface="Calibri"/>
            </a:endParaRPr>
          </a:p>
          <a:p>
            <a:pPr marL="5724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priority group may run </a:t>
            </a:r>
            <a:br/>
            <a:r>
              <a:rPr b="0" lang="en-US" sz="3200" spc="-1" strike="noStrike">
                <a:solidFill>
                  <a:srgbClr val="000000"/>
                </a:solidFill>
                <a:latin typeface="Calibri"/>
              </a:rPr>
              <a:t>    only if there is no higher-</a:t>
            </a:r>
            <a:endParaRPr b="0" lang="en-US" sz="3200" spc="-1" strike="noStrike">
              <a:solidFill>
                <a:srgbClr val="000000"/>
              </a:solidFill>
              <a:latin typeface="Calibri"/>
            </a:endParaRPr>
          </a:p>
          <a:p>
            <a:pPr marL="5724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priority process.</a:t>
            </a:r>
            <a:endParaRPr b="0" lang="en-US" sz="3200" spc="-1" strike="noStrike">
              <a:solidFill>
                <a:srgbClr val="000000"/>
              </a:solidFill>
              <a:latin typeface="Calibri"/>
            </a:endParaRPr>
          </a:p>
        </p:txBody>
      </p:sp>
      <p:sp>
        <p:nvSpPr>
          <p:cNvPr id="184" name="CustomShape 3"/>
          <p:cNvSpPr/>
          <p:nvPr/>
        </p:nvSpPr>
        <p:spPr>
          <a:xfrm>
            <a:off x="838080" y="5638680"/>
            <a:ext cx="6400440" cy="761760"/>
          </a:xfrm>
          <a:prstGeom prst="roundRect">
            <a:avLst>
              <a:gd name="adj" fmla="val 16667"/>
            </a:avLst>
          </a:prstGeom>
          <a:solidFill>
            <a:schemeClr val="bg1">
              <a:lumMod val="8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 sz="1600" spc="-1" strike="noStrike">
                <a:solidFill>
                  <a:srgbClr val="000000"/>
                </a:solidFill>
                <a:latin typeface="Courier New"/>
              </a:rPr>
              <a:t>What is the main drawback of these algorithms?</a:t>
            </a:r>
            <a:endParaRPr b="0" lang="en" sz="1600" spc="-1" strike="noStrike">
              <a:latin typeface="Arial"/>
            </a:endParaRPr>
          </a:p>
          <a:p>
            <a:pPr algn="ctr">
              <a:lnSpc>
                <a:spcPct val="100000"/>
              </a:lnSpc>
            </a:pPr>
            <a:r>
              <a:rPr b="0" lang="en" sz="1600" spc="-1" strike="noStrike">
                <a:solidFill>
                  <a:srgbClr val="000000"/>
                </a:solidFill>
                <a:latin typeface="Courier New"/>
              </a:rPr>
              <a:t>Can we cope this drawback?</a:t>
            </a:r>
            <a:endParaRPr b="0" lang="en" sz="1600" spc="-1" strike="noStrike">
              <a:latin typeface="Arial"/>
            </a:endParaRPr>
          </a:p>
        </p:txBody>
      </p:sp>
      <p:pic>
        <p:nvPicPr>
          <p:cNvPr id="185" name="Picture 2" descr=""/>
          <p:cNvPicPr/>
          <p:nvPr/>
        </p:nvPicPr>
        <p:blipFill>
          <a:blip r:embed="rId1"/>
          <a:stretch/>
        </p:blipFill>
        <p:spPr>
          <a:xfrm>
            <a:off x="4800600" y="2969640"/>
            <a:ext cx="4190760" cy="2440080"/>
          </a:xfrm>
          <a:prstGeom prst="rect">
            <a:avLst/>
          </a:prstGeom>
          <a:ln>
            <a:noFill/>
          </a:ln>
        </p:spPr>
      </p:pic>
    </p:spTree>
  </p:cSld>
  <p:timing>
    <p:tnLst>
      <p:par>
        <p:cTn id="385" dur="indefinite" restart="never" nodeType="tmRoot">
          <p:childTnLst>
            <p:seq>
              <p:cTn id="386" dur="indefinite" nodeType="mainSeq">
                <p:childTnLst>
                  <p:par>
                    <p:cTn id="387" fill="hold">
                      <p:stCondLst>
                        <p:cond delay="indefinite"/>
                      </p:stCondLst>
                      <p:childTnLst>
                        <p:par>
                          <p:cTn id="388" fill="hold">
                            <p:stCondLst>
                              <p:cond delay="0"/>
                            </p:stCondLst>
                            <p:childTnLst>
                              <p:par>
                                <p:cTn id="389" nodeType="clickEffect" fill="hold" presetClass="entr" presetID="10">
                                  <p:stCondLst>
                                    <p:cond delay="0"/>
                                  </p:stCondLst>
                                  <p:childTnLst>
                                    <p:set>
                                      <p:cBhvr>
                                        <p:cTn id="390" dur="1" fill="hold">
                                          <p:stCondLst>
                                            <p:cond delay="0"/>
                                          </p:stCondLst>
                                        </p:cTn>
                                        <p:tgtEl>
                                          <p:spTgt spid="184"/>
                                        </p:tgtEl>
                                        <p:attrNameLst>
                                          <p:attrName>style.visibility</p:attrName>
                                        </p:attrNameLst>
                                      </p:cBhvr>
                                      <p:to>
                                        <p:strVal val="visible"/>
                                      </p:to>
                                    </p:set>
                                    <p:animEffect filter="fade" transition="in">
                                      <p:cBhvr additive="repl">
                                        <p:cTn id="391" dur="500"/>
                                        <p:tgtEl>
                                          <p:spTgt spid="18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0" y="0"/>
            <a:ext cx="9143640" cy="761760"/>
          </a:xfrm>
          <a:prstGeom prst="rect">
            <a:avLst/>
          </a:prstGeom>
          <a:solidFill>
            <a:srgbClr val="d9d9d9"/>
          </a:solidFill>
          <a:ln w="9360">
            <a:noFill/>
          </a:ln>
        </p:spPr>
        <p:txBody>
          <a:bodyPr anchor="ctr">
            <a:normAutofit/>
          </a:bodyPr>
          <a:p>
            <a:pPr algn="ctr">
              <a:lnSpc>
                <a:spcPct val="100000"/>
              </a:lnSpc>
            </a:pPr>
            <a:r>
              <a:rPr b="0" lang="en-US" sz="3600" spc="-1" strike="noStrike">
                <a:solidFill>
                  <a:srgbClr val="c00000"/>
                </a:solidFill>
                <a:latin typeface="Calibri"/>
              </a:rPr>
              <a:t>M</a:t>
            </a:r>
            <a:r>
              <a:rPr b="0" lang="en-US" sz="3600" spc="-1" strike="noStrike">
                <a:solidFill>
                  <a:srgbClr val="c00000"/>
                </a:solidFill>
                <a:latin typeface="Calibri"/>
              </a:rPr>
              <a:t>u</a:t>
            </a:r>
            <a:r>
              <a:rPr b="0" lang="en-US" sz="3600" spc="-1" strike="noStrike">
                <a:solidFill>
                  <a:srgbClr val="c00000"/>
                </a:solidFill>
                <a:latin typeface="Calibri"/>
              </a:rPr>
              <a:t>lt</a:t>
            </a:r>
            <a:r>
              <a:rPr b="0" lang="en-US" sz="3600" spc="-1" strike="noStrike">
                <a:solidFill>
                  <a:srgbClr val="c00000"/>
                </a:solidFill>
                <a:latin typeface="Calibri"/>
              </a:rPr>
              <a:t>i</a:t>
            </a:r>
            <a:r>
              <a:rPr b="0" lang="en-US" sz="3600" spc="-1" strike="noStrike">
                <a:solidFill>
                  <a:srgbClr val="c00000"/>
                </a:solidFill>
                <a:latin typeface="Calibri"/>
              </a:rPr>
              <a:t>p</a:t>
            </a:r>
            <a:r>
              <a:rPr b="0" lang="en-US" sz="3600" spc="-1" strike="noStrike">
                <a:solidFill>
                  <a:srgbClr val="c00000"/>
                </a:solidFill>
                <a:latin typeface="Calibri"/>
              </a:rPr>
              <a:t>r</a:t>
            </a:r>
            <a:r>
              <a:rPr b="0" lang="en-US" sz="3600" spc="-1" strike="noStrike">
                <a:solidFill>
                  <a:srgbClr val="c00000"/>
                </a:solidFill>
                <a:latin typeface="Calibri"/>
              </a:rPr>
              <a:t>o</a:t>
            </a:r>
            <a:r>
              <a:rPr b="0" lang="en-US" sz="3600" spc="-1" strike="noStrike">
                <a:solidFill>
                  <a:srgbClr val="c00000"/>
                </a:solidFill>
                <a:latin typeface="Calibri"/>
              </a:rPr>
              <a:t>g</a:t>
            </a:r>
            <a:r>
              <a:rPr b="0" lang="en-US" sz="3600" spc="-1" strike="noStrike">
                <a:solidFill>
                  <a:srgbClr val="c00000"/>
                </a:solidFill>
                <a:latin typeface="Calibri"/>
              </a:rPr>
              <a:t>r</a:t>
            </a:r>
            <a:r>
              <a:rPr b="0" lang="en-US" sz="3600" spc="-1" strike="noStrike">
                <a:solidFill>
                  <a:srgbClr val="c00000"/>
                </a:solidFill>
                <a:latin typeface="Calibri"/>
              </a:rPr>
              <a:t>a</a:t>
            </a:r>
            <a:r>
              <a:rPr b="0" lang="en-US" sz="3600" spc="-1" strike="noStrike">
                <a:solidFill>
                  <a:srgbClr val="c00000"/>
                </a:solidFill>
                <a:latin typeface="Calibri"/>
              </a:rPr>
              <a:t>m</a:t>
            </a:r>
            <a:r>
              <a:rPr b="0" lang="en-US" sz="3600" spc="-1" strike="noStrike">
                <a:solidFill>
                  <a:srgbClr val="c00000"/>
                </a:solidFill>
                <a:latin typeface="Calibri"/>
              </a:rPr>
              <a:t>m</a:t>
            </a:r>
            <a:r>
              <a:rPr b="0" lang="en-US" sz="3600" spc="-1" strike="noStrike">
                <a:solidFill>
                  <a:srgbClr val="c00000"/>
                </a:solidFill>
                <a:latin typeface="Calibri"/>
              </a:rPr>
              <a:t>i</a:t>
            </a:r>
            <a:r>
              <a:rPr b="0" lang="en-US" sz="3600" spc="-1" strike="noStrike">
                <a:solidFill>
                  <a:srgbClr val="c00000"/>
                </a:solidFill>
                <a:latin typeface="Calibri"/>
              </a:rPr>
              <a:t>n</a:t>
            </a:r>
            <a:r>
              <a:rPr b="0" lang="en-US" sz="3600" spc="-1" strike="noStrike">
                <a:solidFill>
                  <a:srgbClr val="c00000"/>
                </a:solidFill>
                <a:latin typeface="Calibri"/>
              </a:rPr>
              <a:t>g</a:t>
            </a:r>
            <a:r>
              <a:rPr b="0" lang="en-US" sz="3600" spc="-1" strike="noStrike">
                <a:solidFill>
                  <a:srgbClr val="c00000"/>
                </a:solidFill>
                <a:latin typeface="Calibri"/>
              </a:rPr>
              <a:t>: </a:t>
            </a:r>
            <a:r>
              <a:rPr b="0" lang="en-US" sz="3600" spc="-1" strike="noStrike">
                <a:solidFill>
                  <a:srgbClr val="c00000"/>
                </a:solidFill>
                <a:latin typeface="Calibri"/>
              </a:rPr>
              <a:t>m</a:t>
            </a:r>
            <a:r>
              <a:rPr b="0" lang="en-US" sz="3600" spc="-1" strike="noStrike">
                <a:solidFill>
                  <a:srgbClr val="c00000"/>
                </a:solidFill>
                <a:latin typeface="Calibri"/>
              </a:rPr>
              <a:t>o</a:t>
            </a:r>
            <a:r>
              <a:rPr b="0" lang="en-US" sz="3600" spc="-1" strike="noStrike">
                <a:solidFill>
                  <a:srgbClr val="c00000"/>
                </a:solidFill>
                <a:latin typeface="Calibri"/>
              </a:rPr>
              <a:t>ti</a:t>
            </a:r>
            <a:r>
              <a:rPr b="0" lang="en-US" sz="3600" spc="-1" strike="noStrike">
                <a:solidFill>
                  <a:srgbClr val="c00000"/>
                </a:solidFill>
                <a:latin typeface="Calibri"/>
              </a:rPr>
              <a:t>v</a:t>
            </a:r>
            <a:r>
              <a:rPr b="0" lang="en-US" sz="3600" spc="-1" strike="noStrike">
                <a:solidFill>
                  <a:srgbClr val="c00000"/>
                </a:solidFill>
                <a:latin typeface="Calibri"/>
              </a:rPr>
              <a:t>a</a:t>
            </a:r>
            <a:r>
              <a:rPr b="0" lang="en-US" sz="3600" spc="-1" strike="noStrike">
                <a:solidFill>
                  <a:srgbClr val="c00000"/>
                </a:solidFill>
                <a:latin typeface="Calibri"/>
              </a:rPr>
              <a:t>ti</a:t>
            </a:r>
            <a:r>
              <a:rPr b="0" lang="en-US" sz="3600" spc="-1" strike="noStrike">
                <a:solidFill>
                  <a:srgbClr val="c00000"/>
                </a:solidFill>
                <a:latin typeface="Calibri"/>
              </a:rPr>
              <a:t>o</a:t>
            </a:r>
            <a:r>
              <a:rPr b="0" lang="en-US" sz="3600" spc="-1" strike="noStrike">
                <a:solidFill>
                  <a:srgbClr val="c00000"/>
                </a:solidFill>
                <a:latin typeface="Calibri"/>
              </a:rPr>
              <a:t>n</a:t>
            </a:r>
            <a:endParaRPr b="0" lang="en-US" sz="3600" spc="-1" strike="noStrike">
              <a:solidFill>
                <a:srgbClr val="000000"/>
              </a:solidFill>
              <a:latin typeface="Arial"/>
            </a:endParaRPr>
          </a:p>
        </p:txBody>
      </p:sp>
      <p:sp>
        <p:nvSpPr>
          <p:cNvPr id="95" name="TextShape 2"/>
          <p:cNvSpPr txBox="1"/>
          <p:nvPr/>
        </p:nvSpPr>
        <p:spPr>
          <a:xfrm>
            <a:off x="228600" y="990720"/>
            <a:ext cx="8686440" cy="563832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Efficiently use our HW (mainly the CPU)</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Increase CPU utilization by overlapping the demands.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Processes’ requirements (CPU Vs. IO, interactive Vs. batch) highly vary.</a:t>
            </a:r>
            <a:endParaRPr b="0" lang="en-US" sz="32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Multi Level Feedback Scheduling</a:t>
            </a:r>
            <a:endParaRPr b="0" lang="en-US" sz="3600" spc="-1" strike="noStrike">
              <a:solidFill>
                <a:srgbClr val="000000"/>
              </a:solidFill>
              <a:latin typeface="Arial"/>
            </a:endParaRPr>
          </a:p>
        </p:txBody>
      </p:sp>
      <p:sp>
        <p:nvSpPr>
          <p:cNvPr id="187" name="TextShape 2"/>
          <p:cNvSpPr txBox="1"/>
          <p:nvPr/>
        </p:nvSpPr>
        <p:spPr>
          <a:xfrm>
            <a:off x="228600" y="990720"/>
            <a:ext cx="5105160" cy="5638320"/>
          </a:xfrm>
          <a:prstGeom prst="rect">
            <a:avLst/>
          </a:prstGeom>
          <a:noFill/>
          <a:ln w="9360">
            <a:noFill/>
          </a:ln>
        </p:spPr>
        <p:txBody>
          <a:bodyPr>
            <a:normAutofit/>
          </a:bodyPr>
          <a:p>
            <a:pPr marL="514440" indent="-456840">
              <a:lnSpc>
                <a:spcPct val="100000"/>
              </a:lnSpc>
              <a:spcBef>
                <a:spcPts val="561"/>
              </a:spcBef>
              <a:buClr>
                <a:srgbClr val="000000"/>
              </a:buClr>
              <a:buFont typeface="Arial"/>
              <a:buChar char="•"/>
            </a:pPr>
            <a:r>
              <a:rPr b="0" lang="en-US" sz="2800" spc="-1" strike="noStrike">
                <a:solidFill>
                  <a:srgbClr val="000000"/>
                </a:solidFill>
                <a:latin typeface="Calibri"/>
              </a:rPr>
              <a:t>Prevents starvation by </a:t>
            </a:r>
            <a:r>
              <a:rPr b="0" i="1" lang="en-US" sz="2800" spc="-1" strike="noStrike">
                <a:solidFill>
                  <a:srgbClr val="000000"/>
                </a:solidFill>
                <a:latin typeface="Calibri"/>
              </a:rPr>
              <a:t>aging</a:t>
            </a:r>
            <a:r>
              <a:rPr b="0" lang="en-US" sz="2800" spc="-1" strike="noStrike">
                <a:solidFill>
                  <a:srgbClr val="000000"/>
                </a:solidFill>
                <a:latin typeface="Calibri"/>
              </a:rPr>
              <a:t>: an “old” process, which waited a long time is promoted to a queue of higher priority</a:t>
            </a:r>
            <a:endParaRPr b="0" lang="en-US" sz="2800" spc="-1" strike="noStrike">
              <a:solidFill>
                <a:srgbClr val="000000"/>
              </a:solidFill>
              <a:latin typeface="Calibri"/>
            </a:endParaRPr>
          </a:p>
          <a:p>
            <a:pPr marL="514440" indent="-456840">
              <a:lnSpc>
                <a:spcPct val="100000"/>
              </a:lnSpc>
              <a:spcBef>
                <a:spcPts val="561"/>
              </a:spcBef>
              <a:buClr>
                <a:srgbClr val="000000"/>
              </a:buClr>
              <a:buFont typeface="Arial"/>
              <a:buChar char="•"/>
            </a:pPr>
            <a:r>
              <a:rPr b="0" lang="en-US" sz="2800" spc="-1" strike="noStrike">
                <a:solidFill>
                  <a:srgbClr val="000000"/>
                </a:solidFill>
                <a:latin typeface="Calibri"/>
              </a:rPr>
              <a:t>A process which enjoyed its CPU time is demoted to a queue of lower priority</a:t>
            </a:r>
            <a:endParaRPr b="0" lang="en-US" sz="2800" spc="-1" strike="noStrike">
              <a:solidFill>
                <a:srgbClr val="000000"/>
              </a:solidFill>
              <a:latin typeface="Calibri"/>
            </a:endParaRPr>
          </a:p>
          <a:p>
            <a:pPr marL="514440" indent="-456840">
              <a:lnSpc>
                <a:spcPct val="100000"/>
              </a:lnSpc>
              <a:spcBef>
                <a:spcPts val="561"/>
              </a:spcBef>
              <a:buClr>
                <a:srgbClr val="000000"/>
              </a:buClr>
              <a:buFont typeface="Arial"/>
              <a:buChar char="•"/>
            </a:pPr>
            <a:r>
              <a:rPr b="0" lang="en-US" sz="2800" spc="-1" strike="noStrike">
                <a:solidFill>
                  <a:srgbClr val="000000"/>
                </a:solidFill>
                <a:latin typeface="Calibri"/>
              </a:rPr>
              <a:t>Lower-level queues are of lower priority, but have a longer quantum</a:t>
            </a:r>
            <a:endParaRPr b="0" lang="en-US" sz="2800" spc="-1" strike="noStrike">
              <a:solidFill>
                <a:srgbClr val="000000"/>
              </a:solidFill>
              <a:latin typeface="Calibri"/>
            </a:endParaRPr>
          </a:p>
          <a:p>
            <a:pPr marL="514440" indent="-456840">
              <a:lnSpc>
                <a:spcPct val="100000"/>
              </a:lnSpc>
              <a:spcBef>
                <a:spcPts val="561"/>
              </a:spcBef>
              <a:buClr>
                <a:srgbClr val="000000"/>
              </a:buClr>
              <a:buFont typeface="Arial"/>
              <a:buChar char="•"/>
            </a:pPr>
            <a:r>
              <a:rPr b="0" lang="en-US" sz="2800" spc="-1" strike="noStrike">
                <a:solidFill>
                  <a:srgbClr val="000000"/>
                </a:solidFill>
                <a:latin typeface="Calibri"/>
              </a:rPr>
              <a:t>The exact promotion, demotion and in-queue policies may vary</a:t>
            </a:r>
            <a:endParaRPr b="0" lang="en-US" sz="2800" spc="-1" strike="noStrike">
              <a:solidFill>
                <a:srgbClr val="000000"/>
              </a:solidFill>
              <a:latin typeface="Calibri"/>
            </a:endParaRPr>
          </a:p>
          <a:p>
            <a:pPr marL="514440" indent="-456840">
              <a:lnSpc>
                <a:spcPct val="100000"/>
              </a:lnSpc>
              <a:spcBef>
                <a:spcPts val="561"/>
              </a:spcBef>
              <a:buClr>
                <a:srgbClr val="000000"/>
              </a:buClr>
              <a:buFont typeface="Arial"/>
              <a:buChar char="•"/>
            </a:pPr>
            <a:r>
              <a:rPr b="0" lang="en-US" sz="2800" spc="-1" strike="noStrike">
                <a:solidFill>
                  <a:srgbClr val="000000"/>
                </a:solidFill>
                <a:latin typeface="Calibri"/>
              </a:rPr>
              <a:t>Variants of this alg</a:t>
            </a:r>
            <a:endParaRPr b="0" lang="en-US" sz="2800" spc="-1" strike="noStrike">
              <a:solidFill>
                <a:srgbClr val="000000"/>
              </a:solidFill>
              <a:latin typeface="Calibri"/>
            </a:endParaRPr>
          </a:p>
        </p:txBody>
      </p:sp>
      <p:pic>
        <p:nvPicPr>
          <p:cNvPr id="188" name="Picture 2" descr=""/>
          <p:cNvPicPr/>
          <p:nvPr/>
        </p:nvPicPr>
        <p:blipFill>
          <a:blip r:embed="rId1"/>
          <a:srcRect l="14548" t="8702" r="14548" b="-8702"/>
          <a:stretch/>
        </p:blipFill>
        <p:spPr>
          <a:xfrm>
            <a:off x="5715000" y="2286000"/>
            <a:ext cx="3200040" cy="2628000"/>
          </a:xfrm>
          <a:prstGeom prst="rect">
            <a:avLst/>
          </a:prstGeom>
          <a:ln>
            <a:noFill/>
          </a:ln>
        </p:spPr>
      </p:pic>
      <p:sp>
        <p:nvSpPr>
          <p:cNvPr id="189" name="CustomShape 3"/>
          <p:cNvSpPr/>
          <p:nvPr/>
        </p:nvSpPr>
        <p:spPr>
          <a:xfrm>
            <a:off x="8153280" y="4114800"/>
            <a:ext cx="91404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timing>
    <p:tnLst>
      <p:par>
        <p:cTn id="392" dur="indefinite" restart="never" nodeType="tmRoot">
          <p:childTnLst>
            <p:seq>
              <p:cTn id="393" dur="indefinite" nodeType="mainSeq">
                <p:childTnLst>
                  <p:par>
                    <p:cTn id="394" fill="hold">
                      <p:stCondLst>
                        <p:cond delay="indefinite"/>
                      </p:stCondLst>
                      <p:childTnLst>
                        <p:par>
                          <p:cTn id="395" fill="hold">
                            <p:stCondLst>
                              <p:cond delay="0"/>
                            </p:stCondLst>
                            <p:childTnLst>
                              <p:par>
                                <p:cTn id="396" nodeType="clickEffect" fill="hold" presetClass="entr" presetID="1">
                                  <p:stCondLst>
                                    <p:cond delay="0"/>
                                  </p:stCondLst>
                                  <p:childTnLst>
                                    <p:set>
                                      <p:cBhvr>
                                        <p:cTn id="397" dur="1" fill="hold">
                                          <p:stCondLst>
                                            <p:cond delay="0"/>
                                          </p:stCondLst>
                                        </p:cTn>
                                        <p:tgtEl>
                                          <p:spTgt spid="187">
                                            <p:txEl>
                                              <p:pRg st="0" end="0"/>
                                            </p:txEl>
                                          </p:spTgt>
                                        </p:tgtEl>
                                        <p:attrNameLst>
                                          <p:attrName>style.visibility</p:attrName>
                                        </p:attrNameLst>
                                      </p:cBhvr>
                                      <p:to>
                                        <p:strVal val="visible"/>
                                      </p:to>
                                    </p:set>
                                  </p:childTnLst>
                                </p:cTn>
                              </p:par>
                              <p:par>
                                <p:cTn id="398" nodeType="withEffect" fill="hold" presetClass="entr" presetID="1">
                                  <p:stCondLst>
                                    <p:cond delay="0"/>
                                  </p:stCondLst>
                                  <p:childTnLst>
                                    <p:set>
                                      <p:cBhvr>
                                        <p:cTn id="399" dur="1" fill="hold">
                                          <p:stCondLst>
                                            <p:cond delay="0"/>
                                          </p:stCondLst>
                                        </p:cTn>
                                        <p:tgtEl>
                                          <p:spTgt spid="187">
                                            <p:txEl>
                                              <p:pRg st="1" end="1"/>
                                            </p:txEl>
                                          </p:spTgt>
                                        </p:tgtEl>
                                        <p:attrNameLst>
                                          <p:attrName>style.visibility</p:attrName>
                                        </p:attrNameLst>
                                      </p:cBhvr>
                                      <p:to>
                                        <p:strVal val="visible"/>
                                      </p:to>
                                    </p:set>
                                  </p:childTnLst>
                                </p:cTn>
                              </p:par>
                              <p:par>
                                <p:cTn id="400" nodeType="withEffect" fill="hold" presetClass="entr" presetID="1">
                                  <p:stCondLst>
                                    <p:cond delay="0"/>
                                  </p:stCondLst>
                                  <p:childTnLst>
                                    <p:set>
                                      <p:cBhvr>
                                        <p:cTn id="401" dur="1" fill="hold">
                                          <p:stCondLst>
                                            <p:cond delay="0"/>
                                          </p:stCondLst>
                                        </p:cTn>
                                        <p:tgtEl>
                                          <p:spTgt spid="187">
                                            <p:txEl>
                                              <p:pRg st="2" end="2"/>
                                            </p:txEl>
                                          </p:spTgt>
                                        </p:tgtEl>
                                        <p:attrNameLst>
                                          <p:attrName>style.visibility</p:attrName>
                                        </p:attrNameLst>
                                      </p:cBhvr>
                                      <p:to>
                                        <p:strVal val="visible"/>
                                      </p:to>
                                    </p:set>
                                  </p:childTnLst>
                                </p:cTn>
                              </p:par>
                              <p:par>
                                <p:cTn id="402" nodeType="withEffect" fill="hold" presetClass="entr" presetID="1">
                                  <p:stCondLst>
                                    <p:cond delay="0"/>
                                  </p:stCondLst>
                                  <p:childTnLst>
                                    <p:set>
                                      <p:cBhvr>
                                        <p:cTn id="403" dur="1" fill="hold">
                                          <p:stCondLst>
                                            <p:cond delay="0"/>
                                          </p:stCondLst>
                                        </p:cTn>
                                        <p:tgtEl>
                                          <p:spTgt spid="187">
                                            <p:txEl>
                                              <p:pRg st="3" end="3"/>
                                            </p:txEl>
                                          </p:spTgt>
                                        </p:tgtEl>
                                        <p:attrNameLst>
                                          <p:attrName>style.visibility</p:attrName>
                                        </p:attrNameLst>
                                      </p:cBhvr>
                                      <p:to>
                                        <p:strVal val="visible"/>
                                      </p:to>
                                    </p:set>
                                  </p:childTnLst>
                                </p:cTn>
                              </p:par>
                              <p:par>
                                <p:cTn id="404" nodeType="withEffect" fill="hold" presetClass="entr" presetID="1">
                                  <p:stCondLst>
                                    <p:cond delay="0"/>
                                  </p:stCondLst>
                                  <p:childTnLst>
                                    <p:set>
                                      <p:cBhvr>
                                        <p:cTn id="405"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T</a:t>
            </a:r>
            <a:r>
              <a:rPr b="0" lang="en-US" sz="3600" spc="-1" strike="noStrike">
                <a:solidFill>
                  <a:srgbClr val="c00000"/>
                </a:solidFill>
                <a:latin typeface="Calibri"/>
              </a:rPr>
              <a:t>y</a:t>
            </a:r>
            <a:r>
              <a:rPr b="0" lang="en-US" sz="3600" spc="-1" strike="noStrike">
                <a:solidFill>
                  <a:srgbClr val="c00000"/>
                </a:solidFill>
                <a:latin typeface="Calibri"/>
              </a:rPr>
              <a:t>p</a:t>
            </a:r>
            <a:r>
              <a:rPr b="0" lang="en-US" sz="3600" spc="-1" strike="noStrike">
                <a:solidFill>
                  <a:srgbClr val="c00000"/>
                </a:solidFill>
                <a:latin typeface="Calibri"/>
              </a:rPr>
              <a:t>e</a:t>
            </a:r>
            <a:r>
              <a:rPr b="0" lang="en-US" sz="3600" spc="-1" strike="noStrike">
                <a:solidFill>
                  <a:srgbClr val="c00000"/>
                </a:solidFill>
                <a:latin typeface="Calibri"/>
              </a:rPr>
              <a:t>s </a:t>
            </a:r>
            <a:r>
              <a:rPr b="0" lang="en-US" sz="3600" spc="-1" strike="noStrike">
                <a:solidFill>
                  <a:srgbClr val="c00000"/>
                </a:solidFill>
                <a:latin typeface="Calibri"/>
              </a:rPr>
              <a:t>o</a:t>
            </a:r>
            <a:r>
              <a:rPr b="0" lang="en-US" sz="3600" spc="-1" strike="noStrike">
                <a:solidFill>
                  <a:srgbClr val="c00000"/>
                </a:solidFill>
                <a:latin typeface="Calibri"/>
              </a:rPr>
              <a:t>f </a:t>
            </a:r>
            <a:r>
              <a:rPr b="0" lang="en-US" sz="3600" spc="-1" strike="noStrike">
                <a:solidFill>
                  <a:srgbClr val="c00000"/>
                </a:solidFill>
                <a:latin typeface="Calibri"/>
              </a:rPr>
              <a:t>p</a:t>
            </a:r>
            <a:r>
              <a:rPr b="0" lang="en-US" sz="3600" spc="-1" strike="noStrike">
                <a:solidFill>
                  <a:srgbClr val="c00000"/>
                </a:solidFill>
                <a:latin typeface="Calibri"/>
              </a:rPr>
              <a:t>r</a:t>
            </a:r>
            <a:r>
              <a:rPr b="0" lang="en-US" sz="3600" spc="-1" strike="noStrike">
                <a:solidFill>
                  <a:srgbClr val="c00000"/>
                </a:solidFill>
                <a:latin typeface="Calibri"/>
              </a:rPr>
              <a:t>o</a:t>
            </a:r>
            <a:r>
              <a:rPr b="0" lang="en-US" sz="3600" spc="-1" strike="noStrike">
                <a:solidFill>
                  <a:srgbClr val="c00000"/>
                </a:solidFill>
                <a:latin typeface="Calibri"/>
              </a:rPr>
              <a:t>c</a:t>
            </a:r>
            <a:r>
              <a:rPr b="0" lang="en-US" sz="3600" spc="-1" strike="noStrike">
                <a:solidFill>
                  <a:srgbClr val="c00000"/>
                </a:solidFill>
                <a:latin typeface="Calibri"/>
              </a:rPr>
              <a:t>e</a:t>
            </a:r>
            <a:r>
              <a:rPr b="0" lang="en-US" sz="3600" spc="-1" strike="noStrike">
                <a:solidFill>
                  <a:srgbClr val="c00000"/>
                </a:solidFill>
                <a:latin typeface="Calibri"/>
              </a:rPr>
              <a:t>s</a:t>
            </a:r>
            <a:r>
              <a:rPr b="0" lang="en-US" sz="3600" spc="-1" strike="noStrike">
                <a:solidFill>
                  <a:srgbClr val="c00000"/>
                </a:solidFill>
                <a:latin typeface="Calibri"/>
              </a:rPr>
              <a:t>s</a:t>
            </a:r>
            <a:r>
              <a:rPr b="0" lang="en-US" sz="3600" spc="-1" strike="noStrike">
                <a:solidFill>
                  <a:srgbClr val="c00000"/>
                </a:solidFill>
                <a:latin typeface="Calibri"/>
              </a:rPr>
              <a:t>e</a:t>
            </a:r>
            <a:r>
              <a:rPr b="0" lang="en-US" sz="3600" spc="-1" strike="noStrike">
                <a:solidFill>
                  <a:srgbClr val="c00000"/>
                </a:solidFill>
                <a:latin typeface="Calibri"/>
              </a:rPr>
              <a:t>s </a:t>
            </a:r>
            <a:r>
              <a:rPr b="0" lang="en-US" sz="3600" spc="-1" strike="noStrike">
                <a:solidFill>
                  <a:srgbClr val="c00000"/>
                </a:solidFill>
                <a:latin typeface="Calibri"/>
              </a:rPr>
              <a:t>&amp;</a:t>
            </a:r>
            <a:r>
              <a:rPr b="0" lang="en-US" sz="3600" spc="-1" strike="noStrike">
                <a:solidFill>
                  <a:srgbClr val="c00000"/>
                </a:solidFill>
                <a:latin typeface="Calibri"/>
              </a:rPr>
              <a:t> </a:t>
            </a:r>
            <a:r>
              <a:rPr b="0" lang="en-US" sz="3600" spc="-1" strike="noStrike">
                <a:solidFill>
                  <a:srgbClr val="c00000"/>
                </a:solidFill>
                <a:latin typeface="Calibri"/>
              </a:rPr>
              <a:t>i</a:t>
            </a:r>
            <a:r>
              <a:rPr b="0" lang="en-US" sz="3600" spc="-1" strike="noStrike">
                <a:solidFill>
                  <a:srgbClr val="c00000"/>
                </a:solidFill>
                <a:latin typeface="Calibri"/>
              </a:rPr>
              <a:t>n</a:t>
            </a:r>
            <a:r>
              <a:rPr b="0" lang="en-US" sz="3600" spc="-1" strike="noStrike">
                <a:solidFill>
                  <a:srgbClr val="c00000"/>
                </a:solidFill>
                <a:latin typeface="Calibri"/>
              </a:rPr>
              <a:t>t</a:t>
            </a:r>
            <a:r>
              <a:rPr b="0" lang="en-US" sz="3600" spc="-1" strike="noStrike">
                <a:solidFill>
                  <a:srgbClr val="c00000"/>
                </a:solidFill>
                <a:latin typeface="Calibri"/>
              </a:rPr>
              <a:t>e</a:t>
            </a:r>
            <a:r>
              <a:rPr b="0" lang="en-US" sz="3600" spc="-1" strike="noStrike">
                <a:solidFill>
                  <a:srgbClr val="c00000"/>
                </a:solidFill>
                <a:latin typeface="Calibri"/>
              </a:rPr>
              <a:t>r</a:t>
            </a:r>
            <a:r>
              <a:rPr b="0" lang="en-US" sz="3600" spc="-1" strike="noStrike">
                <a:solidFill>
                  <a:srgbClr val="c00000"/>
                </a:solidFill>
                <a:latin typeface="Calibri"/>
              </a:rPr>
              <a:t>l</a:t>
            </a:r>
            <a:r>
              <a:rPr b="0" lang="en-US" sz="3600" spc="-1" strike="noStrike">
                <a:solidFill>
                  <a:srgbClr val="c00000"/>
                </a:solidFill>
                <a:latin typeface="Calibri"/>
              </a:rPr>
              <a:t>e</a:t>
            </a:r>
            <a:r>
              <a:rPr b="0" lang="en-US" sz="3600" spc="-1" strike="noStrike">
                <a:solidFill>
                  <a:srgbClr val="c00000"/>
                </a:solidFill>
                <a:latin typeface="Calibri"/>
              </a:rPr>
              <a:t>a</a:t>
            </a:r>
            <a:r>
              <a:rPr b="0" lang="en-US" sz="3600" spc="-1" strike="noStrike">
                <a:solidFill>
                  <a:srgbClr val="c00000"/>
                </a:solidFill>
                <a:latin typeface="Calibri"/>
              </a:rPr>
              <a:t>v</a:t>
            </a:r>
            <a:r>
              <a:rPr b="0" lang="en-US" sz="3600" spc="-1" strike="noStrike">
                <a:solidFill>
                  <a:srgbClr val="c00000"/>
                </a:solidFill>
                <a:latin typeface="Calibri"/>
              </a:rPr>
              <a:t>i</a:t>
            </a:r>
            <a:r>
              <a:rPr b="0" lang="en-US" sz="3600" spc="-1" strike="noStrike">
                <a:solidFill>
                  <a:srgbClr val="c00000"/>
                </a:solidFill>
                <a:latin typeface="Calibri"/>
              </a:rPr>
              <a:t>n</a:t>
            </a:r>
            <a:r>
              <a:rPr b="0" lang="en-US" sz="3600" spc="-1" strike="noStrike">
                <a:solidFill>
                  <a:srgbClr val="c00000"/>
                </a:solidFill>
                <a:latin typeface="Calibri"/>
              </a:rPr>
              <a:t>g</a:t>
            </a:r>
            <a:r>
              <a:rPr b="0" lang="en-US" sz="3600" spc="-1" strike="noStrike">
                <a:solidFill>
                  <a:srgbClr val="c00000"/>
                </a:solidFill>
                <a:latin typeface="Calibri"/>
              </a:rPr>
              <a:t>: </a:t>
            </a: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e</a:t>
            </a:r>
            <a:r>
              <a:rPr b="0" lang="en-US" sz="3600" spc="-1" strike="noStrike">
                <a:solidFill>
                  <a:srgbClr val="c00000"/>
                </a:solidFill>
                <a:latin typeface="Calibri"/>
              </a:rPr>
              <a:t>r</a:t>
            </a:r>
            <a:r>
              <a:rPr b="0" lang="en-US" sz="3600" spc="-1" strike="noStrike">
                <a:solidFill>
                  <a:srgbClr val="c00000"/>
                </a:solidFill>
                <a:latin typeface="Calibri"/>
              </a:rPr>
              <a:t>c</a:t>
            </a:r>
            <a:r>
              <a:rPr b="0" lang="en-US" sz="3600" spc="-1" strike="noStrike">
                <a:solidFill>
                  <a:srgbClr val="c00000"/>
                </a:solidFill>
                <a:latin typeface="Calibri"/>
              </a:rPr>
              <a:t>i</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1</a:t>
            </a:r>
            <a:endParaRPr b="0" lang="en-US" sz="3600" spc="-1" strike="noStrike">
              <a:solidFill>
                <a:srgbClr val="000000"/>
              </a:solidFill>
              <a:latin typeface="Arial"/>
            </a:endParaRPr>
          </a:p>
        </p:txBody>
      </p:sp>
      <p:sp>
        <p:nvSpPr>
          <p:cNvPr id="97" name="TextShape 2"/>
          <p:cNvSpPr txBox="1"/>
          <p:nvPr/>
        </p:nvSpPr>
        <p:spPr>
          <a:xfrm>
            <a:off x="228600" y="990720"/>
            <a:ext cx="8686440" cy="563832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given system runs a single process, which waits for I/O for 60% of the time (avg.).</a:t>
            </a:r>
            <a:endParaRPr b="0" lang="en-US" sz="3200" spc="-1" strike="noStrike">
              <a:solidFill>
                <a:srgbClr val="000000"/>
              </a:solidFill>
              <a:latin typeface="Calibri"/>
            </a:endParaRPr>
          </a:p>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Q: What is the approximate CPU utilization?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A: </a:t>
            </a:r>
            <a:r>
              <a:rPr b="1" lang="en-US" sz="3200" spc="-1" strike="noStrike">
                <a:solidFill>
                  <a:srgbClr val="000000"/>
                </a:solidFill>
                <a:latin typeface="Calibri"/>
              </a:rPr>
              <a:t> </a:t>
            </a:r>
            <a:endParaRPr b="0" lang="en-US" sz="3200" spc="-1" strike="noStrike">
              <a:solidFill>
                <a:srgbClr val="000000"/>
              </a:solidFill>
              <a:latin typeface="Calibri"/>
            </a:endParaRPr>
          </a:p>
        </p:txBody>
      </p:sp>
    </p:spTree>
  </p:cSld>
  <p:timing>
    <p:tnLst>
      <p:par>
        <p:cTn id="21" dur="indefinite" restart="never" nodeType="tmRoot">
          <p:childTnLst>
            <p:seq>
              <p:cTn id="22" dur="indefinite" nodeType="mainSeq">
                <p:childTnLst>
                  <p:par>
                    <p:cTn id="23" fill="hold">
                      <p:stCondLst>
                        <p:cond delay="0"/>
                      </p:stCondLst>
                      <p:childTnLst>
                        <p:par>
                          <p:cTn id="24" fill="hold">
                            <p:stCondLst>
                              <p:cond delay="0"/>
                            </p:stCondLst>
                            <p:childTnLst>
                              <p:par>
                                <p:cTn id="25" nodeType="withEffect" fill="hold" presetClass="entr" presetID="10">
                                  <p:stCondLst>
                                    <p:cond delay="0"/>
                                  </p:stCondLst>
                                  <p:childTnLst>
                                    <p:set>
                                      <p:cBhvr>
                                        <p:cTn id="26" dur="1" fill="hold">
                                          <p:stCondLst>
                                            <p:cond delay="0"/>
                                          </p:stCondLst>
                                        </p:cTn>
                                        <p:tgtEl>
                                          <p:spTgt spid="97">
                                            <p:txEl>
                                              <p:pRg st="0" end="0"/>
                                            </p:txEl>
                                          </p:spTgt>
                                        </p:tgtEl>
                                        <p:attrNameLst>
                                          <p:attrName>style.visibility</p:attrName>
                                        </p:attrNameLst>
                                      </p:cBhvr>
                                      <p:to>
                                        <p:strVal val="visible"/>
                                      </p:to>
                                    </p:set>
                                    <p:animEffect filter="fade" transition="in">
                                      <p:cBhvr additive="repl">
                                        <p:cTn id="27" dur="500"/>
                                        <p:tgtEl>
                                          <p:spTgt spid="97">
                                            <p:txEl>
                                              <p:pRg st="0" end="0"/>
                                            </p:txEl>
                                          </p:spTgt>
                                        </p:tgtEl>
                                      </p:cBhvr>
                                    </p:animEffect>
                                  </p:childTnLst>
                                </p:cTn>
                              </p:par>
                              <p:par>
                                <p:cTn id="28" nodeType="withEffect" fill="hold" presetClass="entr" presetID="10">
                                  <p:stCondLst>
                                    <p:cond delay="0"/>
                                  </p:stCondLst>
                                  <p:childTnLst>
                                    <p:set>
                                      <p:cBhvr>
                                        <p:cTn id="29" dur="1" fill="hold">
                                          <p:stCondLst>
                                            <p:cond delay="0"/>
                                          </p:stCondLst>
                                        </p:cTn>
                                        <p:tgtEl>
                                          <p:spTgt spid="97">
                                            <p:txEl>
                                              <p:pRg st="1" end="1"/>
                                            </p:txEl>
                                          </p:spTgt>
                                        </p:tgtEl>
                                        <p:attrNameLst>
                                          <p:attrName>style.visibility</p:attrName>
                                        </p:attrNameLst>
                                      </p:cBhvr>
                                      <p:to>
                                        <p:strVal val="visible"/>
                                      </p:to>
                                    </p:set>
                                    <p:animEffect filter="fade" transition="in">
                                      <p:cBhvr additive="repl">
                                        <p:cTn id="30" dur="500"/>
                                        <p:tgtEl>
                                          <p:spTgt spid="97">
                                            <p:txEl>
                                              <p:pRg st="1" end="1"/>
                                            </p:txEl>
                                          </p:spTgt>
                                        </p:tgtEl>
                                      </p:cBhvr>
                                    </p:animEffect>
                                  </p:childTnLst>
                                </p:cTn>
                              </p:par>
                              <p:par>
                                <p:cTn id="31" nodeType="withEffect" fill="hold" presetClass="entr" presetID="10">
                                  <p:stCondLst>
                                    <p:cond delay="0"/>
                                  </p:stCondLst>
                                  <p:childTnLst>
                                    <p:set>
                                      <p:cBhvr>
                                        <p:cTn id="32" dur="1" fill="hold">
                                          <p:stCondLst>
                                            <p:cond delay="0"/>
                                          </p:stCondLst>
                                        </p:cTn>
                                        <p:tgtEl>
                                          <p:spTgt spid="97">
                                            <p:txEl>
                                              <p:pRg st="2" end="2"/>
                                            </p:txEl>
                                          </p:spTgt>
                                        </p:tgtEl>
                                        <p:attrNameLst>
                                          <p:attrName>style.visibility</p:attrName>
                                        </p:attrNameLst>
                                      </p:cBhvr>
                                      <p:to>
                                        <p:strVal val="visible"/>
                                      </p:to>
                                    </p:set>
                                    <p:animEffect filter="fade" transition="in">
                                      <p:cBhvr additive="repl">
                                        <p:cTn id="33" dur="500"/>
                                        <p:tgtEl>
                                          <p:spTgt spid="9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1">
                                  <p:stCondLst>
                                    <p:cond delay="0"/>
                                  </p:stCondLst>
                                  <p:childTnLst>
                                    <p:set>
                                      <p:cBhvr>
                                        <p:cTn id="37"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Exercise 1 – cont.</a:t>
            </a:r>
            <a:endParaRPr b="0" lang="en-US" sz="3600" spc="-1" strike="noStrike">
              <a:solidFill>
                <a:srgbClr val="000000"/>
              </a:solidFill>
              <a:latin typeface="Arial"/>
            </a:endParaRPr>
          </a:p>
        </p:txBody>
      </p:sp>
      <p:sp>
        <p:nvSpPr>
          <p:cNvPr id="99" name="TextShape 2"/>
          <p:cNvSpPr txBox="1"/>
          <p:nvPr/>
        </p:nvSpPr>
        <p:spPr>
          <a:xfrm>
            <a:off x="228600" y="990720"/>
            <a:ext cx="8686440" cy="563832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Assume processes in a given system waits for I/O for 60% of the time (avg.).</a:t>
            </a:r>
            <a:endParaRPr b="0" lang="en-US" sz="3200" spc="-1" strike="noStrike">
              <a:solidFill>
                <a:srgbClr val="000000"/>
              </a:solidFill>
              <a:latin typeface="Calibri"/>
            </a:endParaRPr>
          </a:p>
          <a:p>
            <a:pPr marL="343080" indent="-342720">
              <a:lnSpc>
                <a:spcPct val="100000"/>
              </a:lnSpc>
              <a:spcBef>
                <a:spcPts val="641"/>
              </a:spcBef>
              <a:buClr>
                <a:srgbClr val="c00000"/>
              </a:buClr>
              <a:buFont typeface="Arial"/>
              <a:buChar char="•"/>
            </a:pPr>
            <a:r>
              <a:rPr b="1" lang="en-US" sz="3200" spc="-1" strike="noStrike">
                <a:solidFill>
                  <a:srgbClr val="c00000"/>
                </a:solidFill>
                <a:latin typeface="Calibri"/>
              </a:rPr>
              <a:t>Q: </a:t>
            </a:r>
            <a:r>
              <a:rPr b="0" lang="en-US" sz="3200" spc="-1" strike="noStrike">
                <a:solidFill>
                  <a:srgbClr val="c00000"/>
                </a:solidFill>
                <a:latin typeface="Calibri"/>
              </a:rPr>
              <a:t>What is the approximate CPU utilization with </a:t>
            </a:r>
            <a:r>
              <a:rPr b="1" lang="en-US" sz="3200" spc="-1" strike="noStrike">
                <a:solidFill>
                  <a:srgbClr val="c00000"/>
                </a:solidFill>
                <a:latin typeface="Calibri"/>
              </a:rPr>
              <a:t>three</a:t>
            </a:r>
            <a:r>
              <a:rPr b="0" lang="en-US" sz="3200" spc="-1" strike="noStrike">
                <a:solidFill>
                  <a:srgbClr val="c00000"/>
                </a:solidFill>
                <a:latin typeface="Calibri"/>
              </a:rPr>
              <a:t> processes running?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A: </a:t>
            </a:r>
            <a:r>
              <a:rPr b="0" lang="en-US" sz="3200" spc="-1" strike="noStrike">
                <a:solidFill>
                  <a:srgbClr val="000000"/>
                </a:solidFill>
                <a:latin typeface="Calibri"/>
              </a:rPr>
              <a:t>At a given moment, the probability that all three processes are blocking on I/O is 0.6</a:t>
            </a:r>
            <a:r>
              <a:rPr b="0" lang="en-US" sz="3200" spc="-1" strike="noStrike" baseline="30000">
                <a:solidFill>
                  <a:srgbClr val="000000"/>
                </a:solidFill>
                <a:latin typeface="Calibri"/>
              </a:rPr>
              <a:t>3</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That means that the CPU utilization is </a:t>
            </a:r>
            <a:br/>
            <a:r>
              <a:rPr b="0" lang="en-US" sz="3200" spc="-1" strike="noStrike">
                <a:solidFill>
                  <a:srgbClr val="000000"/>
                </a:solidFill>
                <a:latin typeface="Calibri"/>
              </a:rPr>
              <a:t>(1-0.6</a:t>
            </a:r>
            <a:r>
              <a:rPr b="0" lang="en-US" sz="3200" spc="-1" strike="noStrike" baseline="30000">
                <a:solidFill>
                  <a:srgbClr val="000000"/>
                </a:solidFill>
                <a:latin typeface="Calibri"/>
              </a:rPr>
              <a:t>3</a:t>
            </a: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
                                  <p:stCondLst>
                                    <p:cond delay="0"/>
                                  </p:stCondLst>
                                  <p:childTnLst>
                                    <p:set>
                                      <p:cBhvr>
                                        <p:cTn id="43" dur="1" fill="hold">
                                          <p:stCondLst>
                                            <p:cond delay="0"/>
                                          </p:stCondLst>
                                        </p:cTn>
                                        <p:tgtEl>
                                          <p:spTgt spid="99">
                                            <p:txEl>
                                              <p:pRg st="2" end="2"/>
                                            </p:txEl>
                                          </p:spTgt>
                                        </p:tgtEl>
                                        <p:attrNameLst>
                                          <p:attrName>style.visibility</p:attrName>
                                        </p:attrNameLst>
                                      </p:cBhvr>
                                      <p:to>
                                        <p:strVal val="visible"/>
                                      </p:to>
                                    </p:set>
                                  </p:childTnLst>
                                </p:cTn>
                              </p:par>
                              <p:par>
                                <p:cTn id="44" nodeType="withEffect" fill="hold" presetClass="entr" presetID="1">
                                  <p:stCondLst>
                                    <p:cond delay="0"/>
                                  </p:stCondLst>
                                  <p:childTnLst>
                                    <p:set>
                                      <p:cBhvr>
                                        <p:cTn id="45"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T</a:t>
            </a:r>
            <a:r>
              <a:rPr b="0" lang="en-US" sz="3600" spc="-1" strike="noStrike">
                <a:solidFill>
                  <a:srgbClr val="c00000"/>
                </a:solidFill>
                <a:latin typeface="Calibri"/>
              </a:rPr>
              <a:t>y</a:t>
            </a:r>
            <a:r>
              <a:rPr b="0" lang="en-US" sz="3600" spc="-1" strike="noStrike">
                <a:solidFill>
                  <a:srgbClr val="c00000"/>
                </a:solidFill>
                <a:latin typeface="Calibri"/>
              </a:rPr>
              <a:t>p</a:t>
            </a:r>
            <a:r>
              <a:rPr b="0" lang="en-US" sz="3600" spc="-1" strike="noStrike">
                <a:solidFill>
                  <a:srgbClr val="c00000"/>
                </a:solidFill>
                <a:latin typeface="Calibri"/>
              </a:rPr>
              <a:t>e</a:t>
            </a:r>
            <a:r>
              <a:rPr b="0" lang="en-US" sz="3600" spc="-1" strike="noStrike">
                <a:solidFill>
                  <a:srgbClr val="c00000"/>
                </a:solidFill>
                <a:latin typeface="Calibri"/>
              </a:rPr>
              <a:t>s </a:t>
            </a:r>
            <a:r>
              <a:rPr b="0" lang="en-US" sz="3600" spc="-1" strike="noStrike">
                <a:solidFill>
                  <a:srgbClr val="c00000"/>
                </a:solidFill>
                <a:latin typeface="Calibri"/>
              </a:rPr>
              <a:t>o</a:t>
            </a:r>
            <a:r>
              <a:rPr b="0" lang="en-US" sz="3600" spc="-1" strike="noStrike">
                <a:solidFill>
                  <a:srgbClr val="c00000"/>
                </a:solidFill>
                <a:latin typeface="Calibri"/>
              </a:rPr>
              <a:t>f </a:t>
            </a:r>
            <a:r>
              <a:rPr b="0" lang="en-US" sz="3600" spc="-1" strike="noStrike">
                <a:solidFill>
                  <a:srgbClr val="c00000"/>
                </a:solidFill>
                <a:latin typeface="Calibri"/>
              </a:rPr>
              <a:t>S</a:t>
            </a:r>
            <a:r>
              <a:rPr b="0" lang="en-US" sz="3600" spc="-1" strike="noStrike">
                <a:solidFill>
                  <a:srgbClr val="c00000"/>
                </a:solidFill>
                <a:latin typeface="Calibri"/>
              </a:rPr>
              <a:t>c</a:t>
            </a:r>
            <a:r>
              <a:rPr b="0" lang="en-US" sz="3600" spc="-1" strike="noStrike">
                <a:solidFill>
                  <a:srgbClr val="c00000"/>
                </a:solidFill>
                <a:latin typeface="Calibri"/>
              </a:rPr>
              <a:t>h</a:t>
            </a:r>
            <a:r>
              <a:rPr b="0" lang="en-US" sz="3600" spc="-1" strike="noStrike">
                <a:solidFill>
                  <a:srgbClr val="c00000"/>
                </a:solidFill>
                <a:latin typeface="Calibri"/>
              </a:rPr>
              <a:t>e</a:t>
            </a:r>
            <a:r>
              <a:rPr b="0" lang="en-US" sz="3600" spc="-1" strike="noStrike">
                <a:solidFill>
                  <a:srgbClr val="c00000"/>
                </a:solidFill>
                <a:latin typeface="Calibri"/>
              </a:rPr>
              <a:t>d</a:t>
            </a:r>
            <a:r>
              <a:rPr b="0" lang="en-US" sz="3600" spc="-1" strike="noStrike">
                <a:solidFill>
                  <a:srgbClr val="c00000"/>
                </a:solidFill>
                <a:latin typeface="Calibri"/>
              </a:rPr>
              <a:t>u</a:t>
            </a:r>
            <a:r>
              <a:rPr b="0" lang="en-US" sz="3600" spc="-1" strike="noStrike">
                <a:solidFill>
                  <a:srgbClr val="c00000"/>
                </a:solidFill>
                <a:latin typeface="Calibri"/>
              </a:rPr>
              <a:t>li</a:t>
            </a:r>
            <a:r>
              <a:rPr b="0" lang="en-US" sz="3600" spc="-1" strike="noStrike">
                <a:solidFill>
                  <a:srgbClr val="c00000"/>
                </a:solidFill>
                <a:latin typeface="Calibri"/>
              </a:rPr>
              <a:t>n</a:t>
            </a:r>
            <a:r>
              <a:rPr b="0" lang="en-US" sz="3600" spc="-1" strike="noStrike">
                <a:solidFill>
                  <a:srgbClr val="c00000"/>
                </a:solidFill>
                <a:latin typeface="Calibri"/>
              </a:rPr>
              <a:t>g</a:t>
            </a:r>
            <a:endParaRPr b="0" lang="en-US" sz="3600" spc="-1" strike="noStrike">
              <a:solidFill>
                <a:srgbClr val="000000"/>
              </a:solidFill>
              <a:latin typeface="Arial"/>
            </a:endParaRPr>
          </a:p>
        </p:txBody>
      </p:sp>
      <p:sp>
        <p:nvSpPr>
          <p:cNvPr id="101" name="TextShape 2"/>
          <p:cNvSpPr txBox="1"/>
          <p:nvPr/>
        </p:nvSpPr>
        <p:spPr>
          <a:xfrm>
            <a:off x="228600" y="990720"/>
            <a:ext cx="8686440" cy="5638320"/>
          </a:xfrm>
          <a:prstGeom prst="rect">
            <a:avLst/>
          </a:prstGeom>
          <a:noFill/>
          <a:ln w="9360">
            <a:noFill/>
          </a:ln>
        </p:spPr>
        <p:txBody>
          <a:bodyPr/>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Preemptive Scheduling</a:t>
            </a:r>
            <a:endParaRPr b="0" lang="en-US" sz="3200" spc="-1" strike="noStrike">
              <a:solidFill>
                <a:srgbClr val="000000"/>
              </a:solidFill>
              <a:latin typeface="Calibri"/>
            </a:endParaRPr>
          </a:p>
          <a:p>
            <a:pPr marL="399960">
              <a:lnSpc>
                <a:spcPct val="100000"/>
              </a:lnSpc>
              <a:spcBef>
                <a:spcPts val="561"/>
              </a:spcBef>
            </a:pPr>
            <a:r>
              <a:rPr b="0" lang="en-US" sz="2800" spc="-1" strike="noStrike">
                <a:solidFill>
                  <a:srgbClr val="000000"/>
                </a:solidFill>
                <a:latin typeface="Calibri"/>
              </a:rPr>
              <a:t>A task may be rescheduled to operate at a later time (for example, it may be rescheduled by the scheduler upon the arrival of a “more important” task).</a:t>
            </a:r>
            <a:endParaRPr b="0" lang="en-US" sz="2800" spc="-1" strike="noStrike">
              <a:solidFill>
                <a:srgbClr val="000000"/>
              </a:solidFill>
              <a:latin typeface="Calibri"/>
            </a:endParaRPr>
          </a:p>
          <a:p>
            <a:pPr marL="399960">
              <a:lnSpc>
                <a:spcPct val="100000"/>
              </a:lnSpc>
              <a:spcBef>
                <a:spcPts val="561"/>
              </a:spcBef>
            </a:pPr>
            <a:r>
              <a:rPr b="0" lang="en-US" sz="2800" spc="-1" strike="noStrike">
                <a:solidFill>
                  <a:srgbClr val="000000"/>
                </a:solidFill>
                <a:latin typeface="Calibri"/>
              </a:rPr>
              <a:t>Pay attention of too many context switches’ overhead.</a:t>
            </a:r>
            <a:endParaRPr b="0" lang="en-US" sz="2800" spc="-1" strike="noStrike">
              <a:solidFill>
                <a:srgbClr val="000000"/>
              </a:solidFill>
              <a:latin typeface="Calibri"/>
            </a:endParaRPr>
          </a:p>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Non-Preemptive Scheduling</a:t>
            </a:r>
            <a:endParaRPr b="0" lang="en-US" sz="3200" spc="-1" strike="noStrike">
              <a:solidFill>
                <a:srgbClr val="000000"/>
              </a:solidFill>
              <a:latin typeface="Calibri"/>
            </a:endParaRPr>
          </a:p>
          <a:p>
            <a:pPr marL="399960">
              <a:lnSpc>
                <a:spcPct val="100000"/>
              </a:lnSpc>
              <a:spcBef>
                <a:spcPts val="561"/>
              </a:spcBef>
            </a:pPr>
            <a:r>
              <a:rPr b="0" lang="en-US" sz="2800" spc="-1" strike="noStrike">
                <a:solidFill>
                  <a:srgbClr val="000000"/>
                </a:solidFill>
                <a:latin typeface="Calibri"/>
              </a:rPr>
              <a:t>Task switching can only be performed with explicitly defined system services, e.g. </a:t>
            </a:r>
            <a:endParaRPr b="0" lang="en-US" sz="2800" spc="-1" strike="noStrike">
              <a:solidFill>
                <a:srgbClr val="000000"/>
              </a:solidFill>
              <a:latin typeface="Calibri"/>
            </a:endParaRPr>
          </a:p>
          <a:p>
            <a:pPr marL="399960">
              <a:lnSpc>
                <a:spcPct val="100000"/>
              </a:lnSpc>
              <a:spcBef>
                <a:spcPts val="561"/>
              </a:spcBef>
            </a:pPr>
            <a:r>
              <a:rPr b="0" lang="en-US" sz="2800" spc="-1" strike="noStrike">
                <a:solidFill>
                  <a:srgbClr val="000000"/>
                </a:solidFill>
                <a:latin typeface="Calibri"/>
              </a:rPr>
              <a:t>- I/O operation which </a:t>
            </a:r>
            <a:r>
              <a:rPr b="0" i="1" lang="en-US" sz="2800" spc="-1" strike="noStrike">
                <a:solidFill>
                  <a:srgbClr val="000000"/>
                </a:solidFill>
                <a:latin typeface="Calibri"/>
              </a:rPr>
              <a:t>block </a:t>
            </a:r>
            <a:r>
              <a:rPr b="0" lang="en-US" sz="2800" spc="-1" strike="noStrike">
                <a:solidFill>
                  <a:srgbClr val="000000"/>
                </a:solidFill>
                <a:latin typeface="Calibri"/>
              </a:rPr>
              <a:t>the process</a:t>
            </a:r>
            <a:endParaRPr b="0" lang="en-US" sz="2800" spc="-1" strike="noStrike">
              <a:solidFill>
                <a:srgbClr val="000000"/>
              </a:solidFill>
              <a:latin typeface="Calibri"/>
            </a:endParaRPr>
          </a:p>
          <a:p>
            <a:pPr lvl="1" marL="857160" indent="-456840">
              <a:lnSpc>
                <a:spcPct val="100000"/>
              </a:lnSpc>
              <a:spcBef>
                <a:spcPts val="561"/>
              </a:spcBef>
              <a:buClr>
                <a:srgbClr val="000000"/>
              </a:buClr>
              <a:buFont typeface="Arial"/>
              <a:buChar char="-"/>
            </a:pPr>
            <a:r>
              <a:rPr b="0" lang="en-US" sz="2800" spc="-1" strike="noStrike">
                <a:solidFill>
                  <a:srgbClr val="000000"/>
                </a:solidFill>
                <a:latin typeface="Calibri"/>
              </a:rPr>
              <a:t>explicit call to yield() </a:t>
            </a:r>
            <a:endParaRPr b="0" lang="en-US" sz="2800" spc="-1" strike="noStrike">
              <a:solidFill>
                <a:srgbClr val="000000"/>
              </a:solidFill>
              <a:latin typeface="Calibri"/>
            </a:endParaRPr>
          </a:p>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 </a:t>
            </a:r>
            <a:endParaRPr b="0" lang="en-US" sz="3200" spc="-1" strike="noStrike">
              <a:solidFill>
                <a:srgbClr val="000000"/>
              </a:solidFill>
              <a:latin typeface="Calibri"/>
            </a:endParaRPr>
          </a:p>
        </p:txBody>
      </p:sp>
    </p:spTree>
  </p:cSld>
  <p:timing>
    <p:tnLst>
      <p:par>
        <p:cTn id="46" dur="indefinite" restart="never" nodeType="tmRoot">
          <p:childTnLst>
            <p:seq>
              <p:cTn id="47" dur="indefinite" nodeType="mainSeq">
                <p:childTnLst>
                  <p:par>
                    <p:cTn id="48" fill="hold">
                      <p:stCondLst>
                        <p:cond delay="0"/>
                      </p:stCondLst>
                      <p:childTnLst>
                        <p:par>
                          <p:cTn id="49" fill="hold">
                            <p:stCondLst>
                              <p:cond delay="0"/>
                            </p:stCondLst>
                            <p:childTnLst>
                              <p:par>
                                <p:cTn id="50" nodeType="withEffect" fill="hold" presetClass="entr" presetID="10">
                                  <p:stCondLst>
                                    <p:cond delay="0"/>
                                  </p:stCondLst>
                                  <p:childTnLst>
                                    <p:set>
                                      <p:cBhvr>
                                        <p:cTn id="51" dur="1" fill="hold">
                                          <p:stCondLst>
                                            <p:cond delay="0"/>
                                          </p:stCondLst>
                                        </p:cTn>
                                        <p:tgtEl>
                                          <p:spTgt spid="101">
                                            <p:txEl>
                                              <p:pRg st="0" end="0"/>
                                            </p:txEl>
                                          </p:spTgt>
                                        </p:tgtEl>
                                        <p:attrNameLst>
                                          <p:attrName>style.visibility</p:attrName>
                                        </p:attrNameLst>
                                      </p:cBhvr>
                                      <p:to>
                                        <p:strVal val="visible"/>
                                      </p:to>
                                    </p:set>
                                    <p:animEffect filter="fade" transition="in">
                                      <p:cBhvr additive="repl">
                                        <p:cTn id="52" dur="500"/>
                                        <p:tgtEl>
                                          <p:spTgt spid="10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0">
                                  <p:stCondLst>
                                    <p:cond delay="0"/>
                                  </p:stCondLst>
                                  <p:childTnLst>
                                    <p:set>
                                      <p:cBhvr>
                                        <p:cTn id="56" dur="1" fill="hold">
                                          <p:stCondLst>
                                            <p:cond delay="0"/>
                                          </p:stCondLst>
                                        </p:cTn>
                                        <p:tgtEl>
                                          <p:spTgt spid="101">
                                            <p:txEl>
                                              <p:pRg st="1" end="1"/>
                                            </p:txEl>
                                          </p:spTgt>
                                        </p:tgtEl>
                                        <p:attrNameLst>
                                          <p:attrName>style.visibility</p:attrName>
                                        </p:attrNameLst>
                                      </p:cBhvr>
                                      <p:to>
                                        <p:strVal val="visible"/>
                                      </p:to>
                                    </p:set>
                                    <p:animEffect filter="fade" transition="in">
                                      <p:cBhvr additive="repl">
                                        <p:cTn id="57" dur="500"/>
                                        <p:tgtEl>
                                          <p:spTgt spid="101">
                                            <p:txEl>
                                              <p:pRg st="1" end="1"/>
                                            </p:txEl>
                                          </p:spTgt>
                                        </p:tgtEl>
                                      </p:cBhvr>
                                    </p:animEffect>
                                  </p:childTnLst>
                                </p:cTn>
                              </p:par>
                              <p:par>
                                <p:cTn id="58" nodeType="withEffect" fill="hold" presetClass="entr" presetID="10">
                                  <p:stCondLst>
                                    <p:cond delay="0"/>
                                  </p:stCondLst>
                                  <p:childTnLst>
                                    <p:set>
                                      <p:cBhvr>
                                        <p:cTn id="59" dur="1" fill="hold">
                                          <p:stCondLst>
                                            <p:cond delay="0"/>
                                          </p:stCondLst>
                                        </p:cTn>
                                        <p:tgtEl>
                                          <p:spTgt spid="101">
                                            <p:txEl>
                                              <p:pRg st="2" end="2"/>
                                            </p:txEl>
                                          </p:spTgt>
                                        </p:tgtEl>
                                        <p:attrNameLst>
                                          <p:attrName>style.visibility</p:attrName>
                                        </p:attrNameLst>
                                      </p:cBhvr>
                                      <p:to>
                                        <p:strVal val="visible"/>
                                      </p:to>
                                    </p:set>
                                    <p:animEffect filter="fade" transition="in">
                                      <p:cBhvr additive="repl">
                                        <p:cTn id="60" dur="500"/>
                                        <p:tgtEl>
                                          <p:spTgt spid="101">
                                            <p:txEl>
                                              <p:pRg st="2" end="2"/>
                                            </p:txEl>
                                          </p:spTgt>
                                        </p:tgtEl>
                                      </p:cBhvr>
                                    </p:animEffect>
                                  </p:childTnLst>
                                </p:cTn>
                              </p:par>
                              <p:par>
                                <p:cTn id="61" nodeType="withEffect" fill="hold" presetClass="entr" presetID="10">
                                  <p:stCondLst>
                                    <p:cond delay="0"/>
                                  </p:stCondLst>
                                  <p:childTnLst>
                                    <p:set>
                                      <p:cBhvr>
                                        <p:cTn id="62" dur="1" fill="hold">
                                          <p:stCondLst>
                                            <p:cond delay="0"/>
                                          </p:stCondLst>
                                        </p:cTn>
                                        <p:tgtEl>
                                          <p:spTgt spid="101">
                                            <p:txEl>
                                              <p:pRg st="3" end="3"/>
                                            </p:txEl>
                                          </p:spTgt>
                                        </p:tgtEl>
                                        <p:attrNameLst>
                                          <p:attrName>style.visibility</p:attrName>
                                        </p:attrNameLst>
                                      </p:cBhvr>
                                      <p:to>
                                        <p:strVal val="visible"/>
                                      </p:to>
                                    </p:set>
                                    <p:animEffect filter="fade" transition="in">
                                      <p:cBhvr additive="repl">
                                        <p:cTn id="63" dur="500"/>
                                        <p:tgtEl>
                                          <p:spTgt spid="101">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10">
                                  <p:stCondLst>
                                    <p:cond delay="0"/>
                                  </p:stCondLst>
                                  <p:childTnLst>
                                    <p:set>
                                      <p:cBhvr>
                                        <p:cTn id="67" dur="1" fill="hold">
                                          <p:stCondLst>
                                            <p:cond delay="0"/>
                                          </p:stCondLst>
                                        </p:cTn>
                                        <p:tgtEl>
                                          <p:spTgt spid="101">
                                            <p:txEl>
                                              <p:pRg st="4" end="4"/>
                                            </p:txEl>
                                          </p:spTgt>
                                        </p:tgtEl>
                                        <p:attrNameLst>
                                          <p:attrName>style.visibility</p:attrName>
                                        </p:attrNameLst>
                                      </p:cBhvr>
                                      <p:to>
                                        <p:strVal val="visible"/>
                                      </p:to>
                                    </p:set>
                                    <p:animEffect filter="fade" transition="in">
                                      <p:cBhvr additive="repl">
                                        <p:cTn id="68" dur="500"/>
                                        <p:tgtEl>
                                          <p:spTgt spid="101">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0">
                                  <p:stCondLst>
                                    <p:cond delay="0"/>
                                  </p:stCondLst>
                                  <p:childTnLst>
                                    <p:set>
                                      <p:cBhvr>
                                        <p:cTn id="72" dur="1" fill="hold">
                                          <p:stCondLst>
                                            <p:cond delay="0"/>
                                          </p:stCondLst>
                                        </p:cTn>
                                        <p:tgtEl>
                                          <p:spTgt spid="101">
                                            <p:txEl>
                                              <p:pRg st="5" end="5"/>
                                            </p:txEl>
                                          </p:spTgt>
                                        </p:tgtEl>
                                        <p:attrNameLst>
                                          <p:attrName>style.visibility</p:attrName>
                                        </p:attrNameLst>
                                      </p:cBhvr>
                                      <p:to>
                                        <p:strVal val="visible"/>
                                      </p:to>
                                    </p:set>
                                    <p:animEffect filter="fade" transition="in">
                                      <p:cBhvr additive="repl">
                                        <p:cTn id="73" dur="500"/>
                                        <p:tgtEl>
                                          <p:spTgt spid="101">
                                            <p:txEl>
                                              <p:pRg st="5" end="5"/>
                                            </p:txEl>
                                          </p:spTgt>
                                        </p:tgtEl>
                                      </p:cBhvr>
                                    </p:animEffect>
                                  </p:childTnLst>
                                </p:cTn>
                              </p:par>
                              <p:par>
                                <p:cTn id="74" nodeType="withEffect" fill="hold" presetClass="entr" presetID="10">
                                  <p:stCondLst>
                                    <p:cond delay="0"/>
                                  </p:stCondLst>
                                  <p:childTnLst>
                                    <p:set>
                                      <p:cBhvr>
                                        <p:cTn id="75" dur="1" fill="hold">
                                          <p:stCondLst>
                                            <p:cond delay="0"/>
                                          </p:stCondLst>
                                        </p:cTn>
                                        <p:tgtEl>
                                          <p:spTgt spid="101">
                                            <p:txEl>
                                              <p:pRg st="6" end="6"/>
                                            </p:txEl>
                                          </p:spTgt>
                                        </p:tgtEl>
                                        <p:attrNameLst>
                                          <p:attrName>style.visibility</p:attrName>
                                        </p:attrNameLst>
                                      </p:cBhvr>
                                      <p:to>
                                        <p:strVal val="visible"/>
                                      </p:to>
                                    </p:set>
                                    <p:animEffect filter="fade" transition="in">
                                      <p:cBhvr additive="repl">
                                        <p:cTn id="76" dur="500"/>
                                        <p:tgtEl>
                                          <p:spTgt spid="101">
                                            <p:txEl>
                                              <p:pRg st="6" end="6"/>
                                            </p:txEl>
                                          </p:spTgt>
                                        </p:tgtEl>
                                      </p:cBhvr>
                                    </p:animEffec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0">
                                  <p:stCondLst>
                                    <p:cond delay="0"/>
                                  </p:stCondLst>
                                  <p:childTnLst>
                                    <p:set>
                                      <p:cBhvr>
                                        <p:cTn id="80" dur="1" fill="hold">
                                          <p:stCondLst>
                                            <p:cond delay="0"/>
                                          </p:stCondLst>
                                        </p:cTn>
                                        <p:tgtEl>
                                          <p:spTgt spid="101">
                                            <p:txEl>
                                              <p:pRg st="7" end="7"/>
                                            </p:txEl>
                                          </p:spTgt>
                                        </p:tgtEl>
                                        <p:attrNameLst>
                                          <p:attrName>style.visibility</p:attrName>
                                        </p:attrNameLst>
                                      </p:cBhvr>
                                      <p:to>
                                        <p:strVal val="visible"/>
                                      </p:to>
                                    </p:set>
                                    <p:animEffect filter="fade" transition="in">
                                      <p:cBhvr additive="repl">
                                        <p:cTn id="81" dur="500"/>
                                        <p:tgtEl>
                                          <p:spTgt spid="101">
                                            <p:txEl>
                                              <p:pRg st="7" end="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e</a:t>
            </a:r>
            <a:r>
              <a:rPr b="0" lang="en-US" sz="3600" spc="-1" strike="noStrike">
                <a:solidFill>
                  <a:srgbClr val="c00000"/>
                </a:solidFill>
                <a:latin typeface="Calibri"/>
              </a:rPr>
              <a:t>r</a:t>
            </a:r>
            <a:r>
              <a:rPr b="0" lang="en-US" sz="3600" spc="-1" strike="noStrike">
                <a:solidFill>
                  <a:srgbClr val="c00000"/>
                </a:solidFill>
                <a:latin typeface="Calibri"/>
              </a:rPr>
              <a:t>c</a:t>
            </a:r>
            <a:r>
              <a:rPr b="0" lang="en-US" sz="3600" spc="-1" strike="noStrike">
                <a:solidFill>
                  <a:srgbClr val="c00000"/>
                </a:solidFill>
                <a:latin typeface="Calibri"/>
              </a:rPr>
              <a:t>i</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2</a:t>
            </a:r>
            <a:endParaRPr b="0" lang="en-US" sz="3600" spc="-1" strike="noStrike">
              <a:solidFill>
                <a:srgbClr val="000000"/>
              </a:solidFill>
              <a:latin typeface="Arial"/>
            </a:endParaRPr>
          </a:p>
        </p:txBody>
      </p:sp>
      <p:sp>
        <p:nvSpPr>
          <p:cNvPr id="103" name="TextShape 2"/>
          <p:cNvSpPr txBox="1"/>
          <p:nvPr/>
        </p:nvSpPr>
        <p:spPr>
          <a:xfrm>
            <a:off x="228600" y="990720"/>
            <a:ext cx="8686440" cy="5638320"/>
          </a:xfrm>
          <a:prstGeom prst="rect">
            <a:avLst/>
          </a:prstGeom>
          <a:noFill/>
          <a:ln w="9360">
            <a:noFill/>
          </a:ln>
        </p:spPr>
        <p:txBody>
          <a:bodyPr/>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Assume a single CPU machine with a </a:t>
            </a:r>
            <a:r>
              <a:rPr b="1" i="1" lang="en-US" sz="3200" spc="-1" strike="noStrike">
                <a:solidFill>
                  <a:srgbClr val="c00000"/>
                </a:solidFill>
                <a:latin typeface="Calibri"/>
              </a:rPr>
              <a:t>non-preemptive</a:t>
            </a:r>
            <a:r>
              <a:rPr b="0" lang="en-US" sz="3200" spc="-1" strike="noStrike">
                <a:solidFill>
                  <a:srgbClr val="c00000"/>
                </a:solidFill>
                <a:latin typeface="Calibri"/>
              </a:rPr>
              <a:t> scheduler, attempting to schedule </a:t>
            </a:r>
            <a:r>
              <a:rPr b="0" i="1" lang="en-US" sz="3200" spc="-1" strike="noStrike">
                <a:solidFill>
                  <a:srgbClr val="c00000"/>
                </a:solidFill>
                <a:latin typeface="Calibri"/>
              </a:rPr>
              <a:t>n</a:t>
            </a:r>
            <a:r>
              <a:rPr b="0" lang="en-US" sz="3200" spc="-1" strike="noStrike">
                <a:solidFill>
                  <a:srgbClr val="c00000"/>
                </a:solidFill>
                <a:latin typeface="Calibri"/>
              </a:rPr>
              <a:t> independent processes. How many possible schedules exist?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timing>
    <p:tnLst>
      <p:par>
        <p:cTn id="82" dur="indefinite" restart="never" nodeType="tmRoot">
          <p:childTnLst>
            <p:seq>
              <p:cTn id="83" dur="indefinite" nodeType="mainSeq">
                <p:childTnLst>
                  <p:par>
                    <p:cTn id="84" fill="hold">
                      <p:stCondLst>
                        <p:cond delay="0"/>
                      </p:stCondLst>
                      <p:childTnLst>
                        <p:par>
                          <p:cTn id="85" fill="hold">
                            <p:stCondLst>
                              <p:cond delay="0"/>
                            </p:stCondLst>
                            <p:childTnLst>
                              <p:par>
                                <p:cTn id="86" nodeType="withEffect" fill="hold" presetClass="entr" presetID="1">
                                  <p:stCondLst>
                                    <p:cond delay="0"/>
                                  </p:stCondLst>
                                  <p:childTnLst>
                                    <p:set>
                                      <p:cBhvr>
                                        <p:cTn id="87"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1">
                                  <p:stCondLst>
                                    <p:cond delay="0"/>
                                  </p:stCondLst>
                                  <p:childTnLst>
                                    <p:set>
                                      <p:cBhvr>
                                        <p:cTn id="91"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S</a:t>
            </a:r>
            <a:r>
              <a:rPr b="0" lang="en-US" sz="3600" spc="-1" strike="noStrike">
                <a:solidFill>
                  <a:srgbClr val="c00000"/>
                </a:solidFill>
                <a:latin typeface="Calibri"/>
              </a:rPr>
              <a:t>c</a:t>
            </a:r>
            <a:r>
              <a:rPr b="0" lang="en-US" sz="3600" spc="-1" strike="noStrike">
                <a:solidFill>
                  <a:srgbClr val="c00000"/>
                </a:solidFill>
                <a:latin typeface="Calibri"/>
              </a:rPr>
              <a:t>h</a:t>
            </a:r>
            <a:r>
              <a:rPr b="0" lang="en-US" sz="3600" spc="-1" strike="noStrike">
                <a:solidFill>
                  <a:srgbClr val="c00000"/>
                </a:solidFill>
                <a:latin typeface="Calibri"/>
              </a:rPr>
              <a:t>e</a:t>
            </a:r>
            <a:r>
              <a:rPr b="0" lang="en-US" sz="3600" spc="-1" strike="noStrike">
                <a:solidFill>
                  <a:srgbClr val="c00000"/>
                </a:solidFill>
                <a:latin typeface="Calibri"/>
              </a:rPr>
              <a:t>d</a:t>
            </a:r>
            <a:r>
              <a:rPr b="0" lang="en-US" sz="3600" spc="-1" strike="noStrike">
                <a:solidFill>
                  <a:srgbClr val="c00000"/>
                </a:solidFill>
                <a:latin typeface="Calibri"/>
              </a:rPr>
              <a:t>u</a:t>
            </a:r>
            <a:r>
              <a:rPr b="0" lang="en-US" sz="3600" spc="-1" strike="noStrike">
                <a:solidFill>
                  <a:srgbClr val="c00000"/>
                </a:solidFill>
                <a:latin typeface="Calibri"/>
              </a:rPr>
              <a:t>li</a:t>
            </a:r>
            <a:r>
              <a:rPr b="0" lang="en-US" sz="3600" spc="-1" strike="noStrike">
                <a:solidFill>
                  <a:srgbClr val="c00000"/>
                </a:solidFill>
                <a:latin typeface="Calibri"/>
              </a:rPr>
              <a:t>n</a:t>
            </a:r>
            <a:r>
              <a:rPr b="0" lang="en-US" sz="3600" spc="-1" strike="noStrike">
                <a:solidFill>
                  <a:srgbClr val="c00000"/>
                </a:solidFill>
                <a:latin typeface="Calibri"/>
              </a:rPr>
              <a:t>g </a:t>
            </a:r>
            <a:r>
              <a:rPr b="0" lang="en-US" sz="3600" spc="-1" strike="noStrike">
                <a:solidFill>
                  <a:srgbClr val="c00000"/>
                </a:solidFill>
                <a:latin typeface="Calibri"/>
              </a:rPr>
              <a:t>A</a:t>
            </a:r>
            <a:r>
              <a:rPr b="0" lang="en-US" sz="3600" spc="-1" strike="noStrike">
                <a:solidFill>
                  <a:srgbClr val="c00000"/>
                </a:solidFill>
                <a:latin typeface="Calibri"/>
              </a:rPr>
              <a:t>l</a:t>
            </a:r>
            <a:r>
              <a:rPr b="0" lang="en-US" sz="3600" spc="-1" strike="noStrike">
                <a:solidFill>
                  <a:srgbClr val="c00000"/>
                </a:solidFill>
                <a:latin typeface="Calibri"/>
              </a:rPr>
              <a:t>g</a:t>
            </a:r>
            <a:r>
              <a:rPr b="0" lang="en-US" sz="3600" spc="-1" strike="noStrike">
                <a:solidFill>
                  <a:srgbClr val="c00000"/>
                </a:solidFill>
                <a:latin typeface="Calibri"/>
              </a:rPr>
              <a:t>o</a:t>
            </a:r>
            <a:r>
              <a:rPr b="0" lang="en-US" sz="3600" spc="-1" strike="noStrike">
                <a:solidFill>
                  <a:srgbClr val="c00000"/>
                </a:solidFill>
                <a:latin typeface="Calibri"/>
              </a:rPr>
              <a:t>r</a:t>
            </a:r>
            <a:r>
              <a:rPr b="0" lang="en-US" sz="3600" spc="-1" strike="noStrike">
                <a:solidFill>
                  <a:srgbClr val="c00000"/>
                </a:solidFill>
                <a:latin typeface="Calibri"/>
              </a:rPr>
              <a:t>it</a:t>
            </a:r>
            <a:r>
              <a:rPr b="0" lang="en-US" sz="3600" spc="-1" strike="noStrike">
                <a:solidFill>
                  <a:srgbClr val="c00000"/>
                </a:solidFill>
                <a:latin typeface="Calibri"/>
              </a:rPr>
              <a:t>h</a:t>
            </a:r>
            <a:r>
              <a:rPr b="0" lang="en-US" sz="3600" spc="-1" strike="noStrike">
                <a:solidFill>
                  <a:srgbClr val="c00000"/>
                </a:solidFill>
                <a:latin typeface="Calibri"/>
              </a:rPr>
              <a:t>m</a:t>
            </a:r>
            <a:r>
              <a:rPr b="0" lang="en-US" sz="3600" spc="-1" strike="noStrike">
                <a:solidFill>
                  <a:srgbClr val="c00000"/>
                </a:solidFill>
                <a:latin typeface="Calibri"/>
              </a:rPr>
              <a:t>s</a:t>
            </a:r>
            <a:r>
              <a:rPr b="0" lang="en-US" sz="3600" spc="-1" strike="noStrike">
                <a:solidFill>
                  <a:srgbClr val="c00000"/>
                </a:solidFill>
                <a:latin typeface="Calibri"/>
              </a:rPr>
              <a:t>: </a:t>
            </a:r>
            <a:r>
              <a:rPr b="0" lang="en-US" sz="3600" spc="-1" strike="noStrike">
                <a:solidFill>
                  <a:srgbClr val="c00000"/>
                </a:solidFill>
                <a:latin typeface="Calibri"/>
              </a:rPr>
              <a:t>F</a:t>
            </a:r>
            <a:r>
              <a:rPr b="0" lang="en-US" sz="3600" spc="-1" strike="noStrike">
                <a:solidFill>
                  <a:srgbClr val="c00000"/>
                </a:solidFill>
                <a:latin typeface="Calibri"/>
              </a:rPr>
              <a:t>C</a:t>
            </a:r>
            <a:r>
              <a:rPr b="0" lang="en-US" sz="3600" spc="-1" strike="noStrike">
                <a:solidFill>
                  <a:srgbClr val="c00000"/>
                </a:solidFill>
                <a:latin typeface="Calibri"/>
              </a:rPr>
              <a:t>F</a:t>
            </a:r>
            <a:r>
              <a:rPr b="0" lang="en-US" sz="3600" spc="-1" strike="noStrike">
                <a:solidFill>
                  <a:srgbClr val="c00000"/>
                </a:solidFill>
                <a:latin typeface="Calibri"/>
              </a:rPr>
              <a:t>S </a:t>
            </a:r>
            <a:r>
              <a:rPr b="0" lang="en-US" sz="3600" spc="-1" strike="noStrike">
                <a:solidFill>
                  <a:srgbClr val="c00000"/>
                </a:solidFill>
                <a:latin typeface="Calibri"/>
              </a:rPr>
              <a:t>a</a:t>
            </a:r>
            <a:r>
              <a:rPr b="0" lang="en-US" sz="3600" spc="-1" strike="noStrike">
                <a:solidFill>
                  <a:srgbClr val="c00000"/>
                </a:solidFill>
                <a:latin typeface="Calibri"/>
              </a:rPr>
              <a:t>n</a:t>
            </a:r>
            <a:r>
              <a:rPr b="0" lang="en-US" sz="3600" spc="-1" strike="noStrike">
                <a:solidFill>
                  <a:srgbClr val="c00000"/>
                </a:solidFill>
                <a:latin typeface="Calibri"/>
              </a:rPr>
              <a:t>d </a:t>
            </a:r>
            <a:r>
              <a:rPr b="0" lang="en-US" sz="3600" spc="-1" strike="noStrike">
                <a:solidFill>
                  <a:srgbClr val="c00000"/>
                </a:solidFill>
                <a:latin typeface="Calibri"/>
              </a:rPr>
              <a:t>R</a:t>
            </a:r>
            <a:r>
              <a:rPr b="0" lang="en-US" sz="3600" spc="-1" strike="noStrike">
                <a:solidFill>
                  <a:srgbClr val="c00000"/>
                </a:solidFill>
                <a:latin typeface="Calibri"/>
              </a:rPr>
              <a:t>R</a:t>
            </a:r>
            <a:endParaRPr b="0" lang="en-US" sz="3600" spc="-1" strike="noStrike">
              <a:solidFill>
                <a:srgbClr val="000000"/>
              </a:solidFill>
              <a:latin typeface="Arial"/>
            </a:endParaRPr>
          </a:p>
        </p:txBody>
      </p:sp>
      <p:sp>
        <p:nvSpPr>
          <p:cNvPr id="105" name="TextShape 2"/>
          <p:cNvSpPr txBox="1"/>
          <p:nvPr/>
        </p:nvSpPr>
        <p:spPr>
          <a:xfrm>
            <a:off x="228600" y="990720"/>
            <a:ext cx="8686440" cy="5638320"/>
          </a:xfrm>
          <a:prstGeom prst="rect">
            <a:avLst/>
          </a:prstGeom>
          <a:noFill/>
          <a:ln w="9360">
            <a:noFill/>
          </a:ln>
        </p:spPr>
        <p:txBody>
          <a:bodyPr>
            <a:normAutofit/>
          </a:bodyPr>
          <a:p>
            <a:pPr marL="343080" indent="-342720">
              <a:lnSpc>
                <a:spcPct val="100000"/>
              </a:lnSpc>
              <a:spcBef>
                <a:spcPts val="641"/>
              </a:spcBef>
              <a:buClr>
                <a:srgbClr val="c00000"/>
              </a:buClr>
              <a:buFont typeface="Arial"/>
              <a:buChar char="•"/>
            </a:pPr>
            <a:r>
              <a:rPr b="0" lang="en-US" sz="3200" spc="-1" strike="noStrike">
                <a:solidFill>
                  <a:srgbClr val="c00000"/>
                </a:solidFill>
                <a:latin typeface="Calibri"/>
              </a:rPr>
              <a:t>FCFS (First Come - First Served)</a:t>
            </a:r>
            <a:endParaRPr b="0" lang="en-US" sz="32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Non preemptive.</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Convoy effect.</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Fair in manner of waiting time.</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Fits batch systems.</a:t>
            </a:r>
            <a:endParaRPr b="0" lang="en-US" sz="2400" spc="-1" strike="noStrike">
              <a:solidFill>
                <a:srgbClr val="000000"/>
              </a:solidFill>
              <a:latin typeface="Calibri"/>
            </a:endParaRPr>
          </a:p>
          <a:p>
            <a:pPr lvl="1" marL="343080" indent="-342720">
              <a:lnSpc>
                <a:spcPct val="100000"/>
              </a:lnSpc>
              <a:spcBef>
                <a:spcPts val="641"/>
              </a:spcBef>
              <a:buClr>
                <a:srgbClr val="c00000"/>
              </a:buClr>
              <a:buFont typeface="Arial"/>
              <a:buChar char="•"/>
            </a:pPr>
            <a:r>
              <a:rPr b="0" lang="en-US" sz="3200" spc="-1" strike="noStrike">
                <a:solidFill>
                  <a:srgbClr val="c00000"/>
                </a:solidFill>
                <a:latin typeface="Calibri"/>
              </a:rPr>
              <a:t>(Preemptive) Round Robin</a:t>
            </a:r>
            <a:endParaRPr b="0" lang="en-US" sz="3200" spc="-1" strike="noStrike">
              <a:solidFill>
                <a:srgbClr val="000000"/>
              </a:solidFill>
              <a:latin typeface="Calibri"/>
            </a:endParaRPr>
          </a:p>
          <a:p>
            <a:pPr lvl="2" marL="743040" indent="-342720">
              <a:lnSpc>
                <a:spcPct val="100000"/>
              </a:lnSpc>
              <a:spcBef>
                <a:spcPts val="479"/>
              </a:spcBef>
              <a:buClr>
                <a:srgbClr val="000000"/>
              </a:buClr>
              <a:buFont typeface="Arial"/>
              <a:buChar char="•"/>
            </a:pPr>
            <a:r>
              <a:rPr b="0" lang="en-US" sz="2400" spc="-1" strike="noStrike">
                <a:solidFill>
                  <a:srgbClr val="000000"/>
                </a:solidFill>
                <a:latin typeface="Calibri"/>
              </a:rPr>
              <a:t>Fair in manner of resources division between tasks.</a:t>
            </a:r>
            <a:endParaRPr b="0" lang="en-US" sz="2400" spc="-1" strike="noStrike">
              <a:solidFill>
                <a:srgbClr val="000000"/>
              </a:solidFill>
              <a:latin typeface="Calibri"/>
            </a:endParaRPr>
          </a:p>
          <a:p>
            <a:pPr lvl="2" marL="743040" indent="-342720">
              <a:lnSpc>
                <a:spcPct val="100000"/>
              </a:lnSpc>
              <a:spcBef>
                <a:spcPts val="479"/>
              </a:spcBef>
              <a:buClr>
                <a:srgbClr val="000000"/>
              </a:buClr>
              <a:buFont typeface="Arial"/>
              <a:buChar char="•"/>
            </a:pPr>
            <a:r>
              <a:rPr b="0" lang="en-US" sz="2400" spc="-1" strike="noStrike">
                <a:solidFill>
                  <a:srgbClr val="000000"/>
                </a:solidFill>
                <a:latin typeface="Calibri"/>
              </a:rPr>
              <a:t>Long time slices </a:t>
            </a:r>
            <a:r>
              <a:rPr b="0" lang="en-US" sz="2400" spc="-1" strike="noStrike">
                <a:solidFill>
                  <a:srgbClr val="000000"/>
                </a:solidFill>
                <a:latin typeface="Wingdings"/>
              </a:rPr>
              <a:t></a:t>
            </a:r>
            <a:r>
              <a:rPr b="0" lang="en-US" sz="2400" spc="-1" strike="noStrike">
                <a:solidFill>
                  <a:srgbClr val="000000"/>
                </a:solidFill>
                <a:latin typeface="Calibri"/>
              </a:rPr>
              <a:t> ?</a:t>
            </a:r>
            <a:endParaRPr b="0" lang="en-US" sz="2400" spc="-1" strike="noStrike">
              <a:solidFill>
                <a:srgbClr val="000000"/>
              </a:solidFill>
              <a:latin typeface="Calibri"/>
            </a:endParaRPr>
          </a:p>
          <a:p>
            <a:pPr lvl="2" marL="743040" indent="-342720">
              <a:lnSpc>
                <a:spcPct val="100000"/>
              </a:lnSpc>
              <a:spcBef>
                <a:spcPts val="479"/>
              </a:spcBef>
              <a:buClr>
                <a:srgbClr val="000000"/>
              </a:buClr>
              <a:buFont typeface="Arial"/>
              <a:buChar char="•"/>
            </a:pPr>
            <a:r>
              <a:rPr b="0" lang="en-US" sz="2400" spc="-1" strike="noStrike">
                <a:solidFill>
                  <a:srgbClr val="000000"/>
                </a:solidFill>
                <a:latin typeface="Calibri"/>
              </a:rPr>
              <a:t>Short time slices </a:t>
            </a:r>
            <a:r>
              <a:rPr b="0" lang="en-US" sz="2400" spc="-1" strike="noStrike">
                <a:solidFill>
                  <a:srgbClr val="000000"/>
                </a:solidFill>
                <a:latin typeface="Wingdings"/>
              </a:rPr>
              <a:t></a:t>
            </a:r>
            <a:r>
              <a:rPr b="0" lang="en-US" sz="2400" spc="-1" strike="noStrike">
                <a:solidFill>
                  <a:srgbClr val="000000"/>
                </a:solidFill>
                <a:latin typeface="Calibri"/>
              </a:rPr>
              <a:t> ?</a:t>
            </a:r>
            <a:endParaRPr b="0" lang="en-US" sz="2400" spc="-1" strike="noStrike">
              <a:solidFill>
                <a:srgbClr val="000000"/>
              </a:solidFill>
              <a:latin typeface="Calibri"/>
            </a:endParaRPr>
          </a:p>
          <a:p>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
        <p:nvSpPr>
          <p:cNvPr id="106" name="CustomShape 3"/>
          <p:cNvSpPr/>
          <p:nvPr/>
        </p:nvSpPr>
        <p:spPr>
          <a:xfrm>
            <a:off x="4191120" y="1600200"/>
            <a:ext cx="4190760" cy="837720"/>
          </a:xfrm>
          <a:prstGeom prst="roundRect">
            <a:avLst>
              <a:gd name="adj" fmla="val 16667"/>
            </a:avLst>
          </a:prstGeom>
          <a:solidFill>
            <a:schemeClr val="bg1">
              <a:lumMod val="8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 sz="1600" spc="-1" strike="noStrike">
                <a:solidFill>
                  <a:srgbClr val="000000"/>
                </a:solidFill>
                <a:latin typeface="Courier New"/>
              </a:rPr>
              <a:t>When analyzing an algorithm, pay attention to differences between fairness and efficiency.</a:t>
            </a:r>
            <a:endParaRPr b="0" lang="en" sz="1600" spc="-1" strike="noStrike">
              <a:latin typeface="Arial"/>
            </a:endParaRPr>
          </a:p>
        </p:txBody>
      </p:sp>
    </p:spTree>
  </p:cSld>
  <p:timing>
    <p:tnLst>
      <p:par>
        <p:cTn id="92" dur="indefinite" restart="never" nodeType="tmRoot">
          <p:childTnLst>
            <p:seq>
              <p:cTn id="93" dur="indefinite" nodeType="mainSeq">
                <p:childTnLst>
                  <p:par>
                    <p:cTn id="94" fill="hold">
                      <p:stCondLst>
                        <p:cond delay="indefinite"/>
                      </p:stCondLst>
                      <p:childTnLst>
                        <p:par>
                          <p:cTn id="95" fill="hold">
                            <p:stCondLst>
                              <p:cond delay="0"/>
                            </p:stCondLst>
                            <p:childTnLst>
                              <p:par>
                                <p:cTn id="96" nodeType="clickEffect" fill="hold" presetClass="entr" presetID="1">
                                  <p:stCondLst>
                                    <p:cond delay="0"/>
                                  </p:stCondLst>
                                  <p:childTnLst>
                                    <p:set>
                                      <p:cBhvr>
                                        <p:cTn id="97" dur="1" fill="hold">
                                          <p:stCondLst>
                                            <p:cond delay="0"/>
                                          </p:stCondLst>
                                        </p:cTn>
                                        <p:tgtEl>
                                          <p:spTgt spid="105">
                                            <p:txEl>
                                              <p:pRg st="5" end="5"/>
                                            </p:txEl>
                                          </p:spTgt>
                                        </p:tgtEl>
                                        <p:attrNameLst>
                                          <p:attrName>style.visibility</p:attrName>
                                        </p:attrNameLst>
                                      </p:cBhvr>
                                      <p:to>
                                        <p:strVal val="visible"/>
                                      </p:to>
                                    </p:set>
                                  </p:childTnLst>
                                </p:cTn>
                              </p:par>
                              <p:par>
                                <p:cTn id="98" nodeType="withEffect" fill="hold" presetClass="entr" presetID="1">
                                  <p:stCondLst>
                                    <p:cond delay="0"/>
                                  </p:stCondLst>
                                  <p:childTnLst>
                                    <p:set>
                                      <p:cBhvr>
                                        <p:cTn id="99" dur="1" fill="hold">
                                          <p:stCondLst>
                                            <p:cond delay="0"/>
                                          </p:stCondLst>
                                        </p:cTn>
                                        <p:tgtEl>
                                          <p:spTgt spid="105">
                                            <p:txEl>
                                              <p:pRg st="6" end="6"/>
                                            </p:txEl>
                                          </p:spTgt>
                                        </p:tgtEl>
                                        <p:attrNameLst>
                                          <p:attrName>style.visibility</p:attrName>
                                        </p:attrNameLst>
                                      </p:cBhvr>
                                      <p:to>
                                        <p:strVal val="visible"/>
                                      </p:to>
                                    </p:set>
                                  </p:childTnLst>
                                </p:cTn>
                              </p:par>
                              <p:par>
                                <p:cTn id="100" nodeType="withEffect" fill="hold" presetClass="entr" presetID="1">
                                  <p:stCondLst>
                                    <p:cond delay="0"/>
                                  </p:stCondLst>
                                  <p:childTnLst>
                                    <p:set>
                                      <p:cBhvr>
                                        <p:cTn id="101" dur="1" fill="hold">
                                          <p:stCondLst>
                                            <p:cond delay="0"/>
                                          </p:stCondLst>
                                        </p:cTn>
                                        <p:tgtEl>
                                          <p:spTgt spid="105">
                                            <p:txEl>
                                              <p:pRg st="7" end="7"/>
                                            </p:txEl>
                                          </p:spTgt>
                                        </p:tgtEl>
                                        <p:attrNameLst>
                                          <p:attrName>style.visibility</p:attrName>
                                        </p:attrNameLst>
                                      </p:cBhvr>
                                      <p:to>
                                        <p:strVal val="visible"/>
                                      </p:to>
                                    </p:set>
                                  </p:childTnLst>
                                </p:cTn>
                              </p:par>
                              <p:par>
                                <p:cTn id="102" nodeType="withEffect" fill="hold" presetClass="entr" presetID="1">
                                  <p:stCondLst>
                                    <p:cond delay="0"/>
                                  </p:stCondLst>
                                  <p:childTnLst>
                                    <p:set>
                                      <p:cBhvr>
                                        <p:cTn id="103" dur="1" fill="hold">
                                          <p:stCondLst>
                                            <p:cond delay="0"/>
                                          </p:stCondLst>
                                        </p:cTn>
                                        <p:tgtEl>
                                          <p:spTgt spid="105">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0" y="0"/>
            <a:ext cx="9143640" cy="761760"/>
          </a:xfrm>
          <a:prstGeom prst="rect">
            <a:avLst/>
          </a:prstGeom>
          <a:solidFill>
            <a:srgbClr val="d9d9d9"/>
          </a:solidFill>
          <a:ln w="9360">
            <a:noFill/>
          </a:ln>
        </p:spPr>
        <p:txBody>
          <a:bodyPr anchor="ctr">
            <a:normAutofit/>
          </a:bodyPr>
          <a:p>
            <a:pPr>
              <a:lnSpc>
                <a:spcPct val="100000"/>
              </a:lnSpc>
            </a:pPr>
            <a:r>
              <a:rPr b="0" lang="en-US" sz="3600" spc="-1" strike="noStrike">
                <a:solidFill>
                  <a:srgbClr val="c00000"/>
                </a:solidFill>
                <a:latin typeface="Calibri"/>
              </a:rPr>
              <a:t>E</a:t>
            </a:r>
            <a:r>
              <a:rPr b="0" lang="en-US" sz="3600" spc="-1" strike="noStrike">
                <a:solidFill>
                  <a:srgbClr val="c00000"/>
                </a:solidFill>
                <a:latin typeface="Calibri"/>
              </a:rPr>
              <a:t>x</a:t>
            </a:r>
            <a:r>
              <a:rPr b="0" lang="en-US" sz="3600" spc="-1" strike="noStrike">
                <a:solidFill>
                  <a:srgbClr val="c00000"/>
                </a:solidFill>
                <a:latin typeface="Calibri"/>
              </a:rPr>
              <a:t>e</a:t>
            </a:r>
            <a:r>
              <a:rPr b="0" lang="en-US" sz="3600" spc="-1" strike="noStrike">
                <a:solidFill>
                  <a:srgbClr val="c00000"/>
                </a:solidFill>
                <a:latin typeface="Calibri"/>
              </a:rPr>
              <a:t>r</a:t>
            </a:r>
            <a:r>
              <a:rPr b="0" lang="en-US" sz="3600" spc="-1" strike="noStrike">
                <a:solidFill>
                  <a:srgbClr val="c00000"/>
                </a:solidFill>
                <a:latin typeface="Calibri"/>
              </a:rPr>
              <a:t>c</a:t>
            </a:r>
            <a:r>
              <a:rPr b="0" lang="en-US" sz="3600" spc="-1" strike="noStrike">
                <a:solidFill>
                  <a:srgbClr val="c00000"/>
                </a:solidFill>
                <a:latin typeface="Calibri"/>
              </a:rPr>
              <a:t>i</a:t>
            </a:r>
            <a:r>
              <a:rPr b="0" lang="en-US" sz="3600" spc="-1" strike="noStrike">
                <a:solidFill>
                  <a:srgbClr val="c00000"/>
                </a:solidFill>
                <a:latin typeface="Calibri"/>
              </a:rPr>
              <a:t>s</a:t>
            </a:r>
            <a:r>
              <a:rPr b="0" lang="en-US" sz="3600" spc="-1" strike="noStrike">
                <a:solidFill>
                  <a:srgbClr val="c00000"/>
                </a:solidFill>
                <a:latin typeface="Calibri"/>
              </a:rPr>
              <a:t>e </a:t>
            </a:r>
            <a:r>
              <a:rPr b="0" lang="en-US" sz="3600" spc="-1" strike="noStrike">
                <a:solidFill>
                  <a:srgbClr val="c00000"/>
                </a:solidFill>
                <a:latin typeface="Calibri"/>
              </a:rPr>
              <a:t>3 </a:t>
            </a:r>
            <a:r>
              <a:rPr b="0" lang="en-US" sz="3600" spc="-1" strike="noStrike">
                <a:solidFill>
                  <a:srgbClr val="c00000"/>
                </a:solidFill>
                <a:latin typeface="Calibri"/>
              </a:rPr>
              <a:t>– </a:t>
            </a:r>
            <a:r>
              <a:rPr b="0" lang="en-US" sz="3600" spc="-1" strike="noStrike">
                <a:solidFill>
                  <a:srgbClr val="c00000"/>
                </a:solidFill>
                <a:latin typeface="Calibri"/>
              </a:rPr>
              <a:t>R</a:t>
            </a:r>
            <a:r>
              <a:rPr b="0" lang="en-US" sz="3600" spc="-1" strike="noStrike">
                <a:solidFill>
                  <a:srgbClr val="c00000"/>
                </a:solidFill>
                <a:latin typeface="Calibri"/>
              </a:rPr>
              <a:t>o</a:t>
            </a:r>
            <a:r>
              <a:rPr b="0" lang="en-US" sz="3600" spc="-1" strike="noStrike">
                <a:solidFill>
                  <a:srgbClr val="c00000"/>
                </a:solidFill>
                <a:latin typeface="Calibri"/>
              </a:rPr>
              <a:t>u</a:t>
            </a:r>
            <a:r>
              <a:rPr b="0" lang="en-US" sz="3600" spc="-1" strike="noStrike">
                <a:solidFill>
                  <a:srgbClr val="c00000"/>
                </a:solidFill>
                <a:latin typeface="Calibri"/>
              </a:rPr>
              <a:t>n</a:t>
            </a:r>
            <a:r>
              <a:rPr b="0" lang="en-US" sz="3600" spc="-1" strike="noStrike">
                <a:solidFill>
                  <a:srgbClr val="c00000"/>
                </a:solidFill>
                <a:latin typeface="Calibri"/>
              </a:rPr>
              <a:t>d </a:t>
            </a:r>
            <a:r>
              <a:rPr b="0" lang="en-US" sz="3600" spc="-1" strike="noStrike">
                <a:solidFill>
                  <a:srgbClr val="c00000"/>
                </a:solidFill>
                <a:latin typeface="Calibri"/>
              </a:rPr>
              <a:t>R</a:t>
            </a:r>
            <a:r>
              <a:rPr b="0" lang="en-US" sz="3600" spc="-1" strike="noStrike">
                <a:solidFill>
                  <a:srgbClr val="c00000"/>
                </a:solidFill>
                <a:latin typeface="Calibri"/>
              </a:rPr>
              <a:t>o</a:t>
            </a:r>
            <a:r>
              <a:rPr b="0" lang="en-US" sz="3600" spc="-1" strike="noStrike">
                <a:solidFill>
                  <a:srgbClr val="c00000"/>
                </a:solidFill>
                <a:latin typeface="Calibri"/>
              </a:rPr>
              <a:t>b</a:t>
            </a:r>
            <a:r>
              <a:rPr b="0" lang="en-US" sz="3600" spc="-1" strike="noStrike">
                <a:solidFill>
                  <a:srgbClr val="c00000"/>
                </a:solidFill>
                <a:latin typeface="Calibri"/>
              </a:rPr>
              <a:t>i</a:t>
            </a:r>
            <a:r>
              <a:rPr b="0" lang="en-US" sz="3600" spc="-1" strike="noStrike">
                <a:solidFill>
                  <a:srgbClr val="c00000"/>
                </a:solidFill>
                <a:latin typeface="Calibri"/>
              </a:rPr>
              <a:t>n</a:t>
            </a:r>
            <a:endParaRPr b="0" lang="en-US" sz="3600" spc="-1" strike="noStrike">
              <a:solidFill>
                <a:srgbClr val="000000"/>
              </a:solidFill>
              <a:latin typeface="Arial"/>
            </a:endParaRPr>
          </a:p>
        </p:txBody>
      </p:sp>
      <p:sp>
        <p:nvSpPr>
          <p:cNvPr id="108" name="TextShape 2"/>
          <p:cNvSpPr txBox="1"/>
          <p:nvPr/>
        </p:nvSpPr>
        <p:spPr>
          <a:xfrm>
            <a:off x="228600" y="990720"/>
            <a:ext cx="8686440" cy="563832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following is a list of processes which require scheduling:</a:t>
            </a:r>
            <a:endParaRPr b="0" lang="en-US" sz="32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P</a:t>
            </a:r>
            <a:r>
              <a:rPr b="0" lang="en-US" sz="2800" spc="-1" strike="noStrike" baseline="-25000">
                <a:solidFill>
                  <a:srgbClr val="000000"/>
                </a:solidFill>
                <a:latin typeface="Calibri"/>
              </a:rPr>
              <a:t>A</a:t>
            </a:r>
            <a:r>
              <a:rPr b="0" lang="en-US" sz="2800" spc="-1" strike="noStrike">
                <a:solidFill>
                  <a:srgbClr val="000000"/>
                </a:solidFill>
                <a:latin typeface="Calibri"/>
              </a:rPr>
              <a:t> – 6 TU (time units)</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P</a:t>
            </a:r>
            <a:r>
              <a:rPr b="0" lang="en-US" sz="2800" spc="-1" strike="noStrike" baseline="-25000">
                <a:solidFill>
                  <a:srgbClr val="000000"/>
                </a:solidFill>
                <a:latin typeface="Calibri"/>
              </a:rPr>
              <a:t>B</a:t>
            </a:r>
            <a:r>
              <a:rPr b="0" lang="en-US" sz="2800" spc="-1" strike="noStrike">
                <a:solidFill>
                  <a:srgbClr val="000000"/>
                </a:solidFill>
                <a:latin typeface="Calibri"/>
              </a:rPr>
              <a:t> – 3 TU</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P</a:t>
            </a:r>
            <a:r>
              <a:rPr b="0" lang="en-US" sz="2800" spc="-1" strike="noStrike" baseline="-25000">
                <a:solidFill>
                  <a:srgbClr val="000000"/>
                </a:solidFill>
                <a:latin typeface="Calibri"/>
              </a:rPr>
              <a:t>C</a:t>
            </a:r>
            <a:r>
              <a:rPr b="0" lang="en-US" sz="2800" spc="-1" strike="noStrike">
                <a:solidFill>
                  <a:srgbClr val="000000"/>
                </a:solidFill>
                <a:latin typeface="Calibri"/>
              </a:rPr>
              <a:t> – 1 TU</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P</a:t>
            </a:r>
            <a:r>
              <a:rPr b="0" lang="en-US" sz="2800" spc="-1" strike="noStrike" baseline="-25000">
                <a:solidFill>
                  <a:srgbClr val="000000"/>
                </a:solidFill>
                <a:latin typeface="Calibri"/>
              </a:rPr>
              <a:t>D</a:t>
            </a:r>
            <a:r>
              <a:rPr b="0" lang="en-US" sz="2800" spc="-1" strike="noStrike">
                <a:solidFill>
                  <a:srgbClr val="000000"/>
                </a:solidFill>
                <a:latin typeface="Calibri"/>
              </a:rPr>
              <a:t> – 7 TU</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What is the optimal quanta size when scheduling with RR to achieve </a:t>
            </a:r>
            <a:r>
              <a:rPr b="0" lang="en-US" sz="3200" spc="-1" strike="noStrike">
                <a:solidFill>
                  <a:srgbClr val="c00000"/>
                </a:solidFill>
                <a:latin typeface="Calibri"/>
              </a:rPr>
              <a:t>minimal</a:t>
            </a:r>
            <a:r>
              <a:rPr b="0" lang="en-US" sz="3200" spc="-1" strike="noStrike">
                <a:solidFill>
                  <a:srgbClr val="000000"/>
                </a:solidFill>
                <a:latin typeface="Calibri"/>
              </a:rPr>
              <a:t> </a:t>
            </a:r>
            <a:r>
              <a:rPr b="0" lang="en-US" sz="3200" spc="-1" strike="noStrike">
                <a:solidFill>
                  <a:srgbClr val="c00000"/>
                </a:solidFill>
                <a:latin typeface="Calibri"/>
              </a:rPr>
              <a:t>average turnaround time</a:t>
            </a:r>
            <a:r>
              <a:rPr b="0" lang="en-US" sz="3200" spc="-1" strike="noStrike">
                <a:solidFill>
                  <a:srgbClr val="000000"/>
                </a:solidFill>
                <a:latin typeface="Calibri"/>
              </a:rPr>
              <a:t>? (assume 0 cost context switches, and that all processes are in the ‘ready’ queue)</a:t>
            </a:r>
            <a:endParaRPr b="0" lang="en-US" sz="3200" spc="-1" strike="noStrike">
              <a:solidFill>
                <a:srgbClr val="000000"/>
              </a:solidFill>
              <a:latin typeface="Calibri"/>
            </a:endParaRPr>
          </a:p>
        </p:txBody>
      </p:sp>
    </p:spTree>
  </p:cSld>
  <p:timing>
    <p:tnLst>
      <p:par>
        <p:cTn id="104" dur="indefinite" restart="never" nodeType="tmRoot">
          <p:childTnLst>
            <p:seq>
              <p:cTn id="105"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Urban</Template>
  <TotalTime>1778</TotalTime>
  <Application>LibreOffice/6.0.7.3$Linux_X86_64 LibreOffice_project/00m0$Build-3</Application>
  <Words>2229</Words>
  <Paragraphs>529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2008-04-21T07:27:33Z</dcterms:created>
  <dc:creator>Yeh'iel Zohar</dc:creator>
  <dc:description/>
  <dc:language>en</dc:language>
  <cp:lastModifiedBy/>
  <cp:lastPrinted>2012-11-28T07:26:02Z</cp:lastPrinted>
  <dcterms:modified xsi:type="dcterms:W3CDTF">2021-04-07T17:36:39Z</dcterms:modified>
  <cp:revision>712</cp:revision>
  <dc:subject/>
  <dc:title>Operating Systems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14</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